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92" r:id="rId3"/>
    <p:sldMasterId id="2147483704" r:id="rId4"/>
    <p:sldMasterId id="2147483748" r:id="rId5"/>
  </p:sldMasterIdLst>
  <p:sldIdLst>
    <p:sldId id="278" r:id="rId6"/>
    <p:sldId id="281" r:id="rId7"/>
    <p:sldId id="282" r:id="rId8"/>
    <p:sldId id="283" r:id="rId9"/>
    <p:sldId id="284" r:id="rId10"/>
    <p:sldId id="286" r:id="rId11"/>
    <p:sldId id="28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1"/>
    <a:srgbClr val="EF8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96" autoAdjust="0"/>
  </p:normalViewPr>
  <p:slideViewPr>
    <p:cSldViewPr snapToGrid="0">
      <p:cViewPr>
        <p:scale>
          <a:sx n="96" d="100"/>
          <a:sy n="96" d="100"/>
        </p:scale>
        <p:origin x="0" y="-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1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434" y="544513"/>
            <a:ext cx="30691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500800" y="2503489"/>
            <a:ext cx="8805333" cy="619125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500800" y="3133726"/>
            <a:ext cx="8805333" cy="619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00800" y="4978800"/>
            <a:ext cx="3858683" cy="198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fld id="{8480A736-EBC7-4FBF-AFAB-D93720DB7F74}" type="datetimeFigureOut">
              <a:rPr lang="en-IE" smtClean="0"/>
              <a:t>28/05/2021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697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772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7861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9944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332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044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5566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1119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3564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IE" noProof="0" dirty="0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5769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476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7250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Layout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4431" y="1273995"/>
            <a:ext cx="10918927" cy="45720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3864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747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9834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482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68544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4518454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A59D95"/>
              </a:buClr>
              <a:defRPr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588954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1465794"/>
            <a:ext cx="10830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7" y="4345519"/>
            <a:ext cx="1083098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41238899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13062051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5312833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111250"/>
            <a:ext cx="5314949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79047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2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658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ayout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4431" y="1273995"/>
            <a:ext cx="10918927" cy="45720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2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9807775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2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59454" rIns="118909" bIns="59454" numCol="1" anchor="b" anchorCtr="0" compatLnSpc="1">
            <a:prstTxWarp prst="textNoShape">
              <a:avLst/>
            </a:prstTxWarp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6586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" y="0"/>
            <a:ext cx="12219925" cy="6876000"/>
          </a:xfrm>
          <a:prstGeom prst="rect">
            <a:avLst/>
          </a:prstGeom>
        </p:spPr>
      </p:pic>
      <p:pic>
        <p:nvPicPr>
          <p:cNvPr id="3" name="Picture 2" descr="Logo v1 white tex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65" y="464522"/>
            <a:ext cx="2812408" cy="750563"/>
          </a:xfrm>
          <a:prstGeom prst="rect">
            <a:avLst/>
          </a:prstGeom>
        </p:spPr>
      </p:pic>
      <p:sp>
        <p:nvSpPr>
          <p:cNvPr id="9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855324" y="1423495"/>
            <a:ext cx="10475285" cy="1056784"/>
          </a:xfrm>
          <a:prstGeom prst="rect">
            <a:avLst/>
          </a:prstGeom>
        </p:spPr>
        <p:txBody>
          <a:bodyPr anchor="b" anchorCtr="0"/>
          <a:lstStyle>
            <a:lvl1pPr>
              <a:defRPr sz="4000" b="1" i="0">
                <a:solidFill>
                  <a:schemeClr val="tx2"/>
                </a:solidFill>
                <a:latin typeface="St Ryde Medium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ubtitle 9"/>
          <p:cNvSpPr>
            <a:spLocks noGrp="1" noChangeArrowheads="1"/>
          </p:cNvSpPr>
          <p:nvPr>
            <p:ph type="subTitle" idx="1"/>
          </p:nvPr>
        </p:nvSpPr>
        <p:spPr>
          <a:xfrm>
            <a:off x="855324" y="2624637"/>
            <a:ext cx="10475285" cy="5747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1" name="Date Placeholder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855324" y="3286098"/>
            <a:ext cx="3858683" cy="198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236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98464"/>
            <a:ext cx="10833100" cy="536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518" y="1374913"/>
            <a:ext cx="10830983" cy="3898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20798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98464"/>
            <a:ext cx="10833100" cy="536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12782974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>
                <a:solidFill>
                  <a:srgbClr val="33669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2867704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A59D95"/>
              </a:buClr>
              <a:defRPr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35663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1465794"/>
            <a:ext cx="1083098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7" y="4345519"/>
            <a:ext cx="1083098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4247014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2518" y="1274763"/>
            <a:ext cx="10830983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IE" noProof="0"/>
          </a:p>
        </p:txBody>
      </p:sp>
    </p:spTree>
    <p:extLst>
      <p:ext uri="{BB962C8B-B14F-4D97-AF65-F5344CB8AC3E}">
        <p14:creationId xmlns:p14="http://schemas.microsoft.com/office/powerpoint/2010/main" val="16863082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98464"/>
            <a:ext cx="10833100" cy="536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5312833" cy="4735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111250"/>
            <a:ext cx="5314949" cy="4735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167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1465794"/>
            <a:ext cx="10830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7" y="4345519"/>
            <a:ext cx="1083098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27861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ayout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98464"/>
            <a:ext cx="10833100" cy="536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4431" y="1273995"/>
            <a:ext cx="10918927" cy="4572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2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5025571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8" y="160868"/>
            <a:ext cx="9136239" cy="812801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8" y="1116013"/>
            <a:ext cx="531283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1939925"/>
            <a:ext cx="5312833" cy="3906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551" y="1116013"/>
            <a:ext cx="531494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1939925"/>
            <a:ext cx="5314949" cy="3906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62674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1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434" y="544513"/>
            <a:ext cx="30691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500800" y="2503489"/>
            <a:ext cx="8805333" cy="619125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500800" y="3133726"/>
            <a:ext cx="8805333" cy="619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00800" y="4978800"/>
            <a:ext cx="3858683" cy="198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557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0484661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2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8871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1465794"/>
            <a:ext cx="10830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7" y="4345519"/>
            <a:ext cx="1083098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52638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5312833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111250"/>
            <a:ext cx="5314949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508816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8" y="160868"/>
            <a:ext cx="9136239" cy="812801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8" y="1116013"/>
            <a:ext cx="53128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1939925"/>
            <a:ext cx="5312833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551" y="1116013"/>
            <a:ext cx="531494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1939925"/>
            <a:ext cx="5314949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240479855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75571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158019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5312833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111250"/>
            <a:ext cx="5314949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9282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211489031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403305329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694419316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403704044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55616341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801577573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747864810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33233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384890400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IE" noProof="0" dirty="0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19738593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8" y="160868"/>
            <a:ext cx="9136239" cy="812801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8" y="1116013"/>
            <a:ext cx="53128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1939925"/>
            <a:ext cx="5312833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551" y="1116013"/>
            <a:ext cx="531494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1939925"/>
            <a:ext cx="5314949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38033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A59D95"/>
              </a:buClr>
              <a:defRPr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699141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Layout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4431" y="1273995"/>
            <a:ext cx="10918927" cy="45720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91591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1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434" y="544513"/>
            <a:ext cx="30691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500800" y="2503489"/>
            <a:ext cx="8805333" cy="619125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500800" y="3133726"/>
            <a:ext cx="8805333" cy="619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00800" y="4978800"/>
            <a:ext cx="3858683" cy="198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104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4977341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2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08660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1465794"/>
            <a:ext cx="10830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7" y="4345519"/>
            <a:ext cx="1083098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343213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5312833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111250"/>
            <a:ext cx="5314949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18951704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8" y="160868"/>
            <a:ext cx="9136239" cy="812801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8" y="1116013"/>
            <a:ext cx="53128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1939925"/>
            <a:ext cx="5312833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551" y="1116013"/>
            <a:ext cx="531494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1939925"/>
            <a:ext cx="5314949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2158639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38329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>
                <a:solidFill>
                  <a:srgbClr val="33669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06888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09271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64562163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3041908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03945234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27023373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544836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66208090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3455415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499343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1520406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IE" noProof="0" dirty="0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445863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096572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A59D95"/>
              </a:buClr>
              <a:defRPr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168937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Layout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4431" y="1273995"/>
            <a:ext cx="10918927" cy="45720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5875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721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4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6" descr="ESB_Powerpoint_design_background3.jp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98464"/>
            <a:ext cx="9169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9454" rIns="118909" bIns="594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28" name="Picture 47" descr="ESB_brandmark_strapline_adobe_rgb.jpg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2518" y="1111250"/>
            <a:ext cx="10830983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Click to edit Master text styles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10060" name="Text Box 12"/>
          <p:cNvSpPr txBox="1">
            <a:spLocks noChangeArrowheads="1"/>
          </p:cNvSpPr>
          <p:nvPr/>
        </p:nvSpPr>
        <p:spPr bwMode="auto">
          <a:xfrm>
            <a:off x="80434" y="6523038"/>
            <a:ext cx="582084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fld id="{DBD2DFD5-10D2-4B25-9000-3702DC33C19A}" type="slidenum">
              <a:rPr lang="en-US" sz="1000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ct val="50000"/>
                </a:spcAft>
                <a:buClr>
                  <a:schemeClr val="bg1"/>
                </a:buClr>
                <a:buSzPct val="2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3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 sz="10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54" name="Footer Placeholder 50"/>
          <p:cNvSpPr txBox="1">
            <a:spLocks/>
          </p:cNvSpPr>
          <p:nvPr/>
        </p:nvSpPr>
        <p:spPr>
          <a:xfrm>
            <a:off x="10615085" y="6454776"/>
            <a:ext cx="1246716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r>
              <a:rPr lang="en-IE" sz="1000" b="1" dirty="0">
                <a:solidFill>
                  <a:srgbClr val="FFFFFF"/>
                </a:solidFill>
              </a:rPr>
              <a:t> esb.ie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62518" y="976313"/>
            <a:ext cx="10830983" cy="42862"/>
          </a:xfrm>
          <a:prstGeom prst="rect">
            <a:avLst/>
          </a:prstGeom>
          <a:gradFill rotWithShape="0">
            <a:gsLst>
              <a:gs pos="0">
                <a:srgbClr val="110352"/>
              </a:gs>
              <a:gs pos="12000">
                <a:srgbClr val="110352"/>
              </a:gs>
              <a:gs pos="100000">
                <a:srgbClr val="00B2EF"/>
              </a:gs>
            </a:gsLst>
            <a:lin ang="1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355615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1pPr>
      <a:lvl2pPr marL="215900" indent="-214313" algn="l" defTabSz="889000" rtl="0" eaLnBrk="1" fontAlgn="base" hangingPunct="1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●"/>
        <a:defRPr sz="1500" kern="1200">
          <a:solidFill>
            <a:srgbClr val="336699"/>
          </a:solidFill>
          <a:latin typeface="+mn-lt"/>
          <a:ea typeface="+mn-ea"/>
          <a:cs typeface="+mn-cs"/>
        </a:defRPr>
      </a:lvl2pPr>
      <a:lvl3pPr marL="506413" indent="-2174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–"/>
        <a:defRPr sz="1200" kern="1200">
          <a:solidFill>
            <a:srgbClr val="003C71"/>
          </a:solidFill>
          <a:latin typeface="+mn-lt"/>
          <a:ea typeface="+mn-ea"/>
          <a:cs typeface="+mn-cs"/>
        </a:defRPr>
      </a:lvl3pPr>
      <a:lvl4pPr marL="796925" indent="-1793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Font typeface="Wingdings" panose="05000000000000000000" pitchFamily="2" charset="2"/>
        <a:buChar char="§"/>
        <a:defRPr sz="1200" kern="1200">
          <a:solidFill>
            <a:srgbClr val="003C71"/>
          </a:solidFill>
          <a:latin typeface="+mn-lt"/>
          <a:ea typeface="+mn-ea"/>
          <a:cs typeface="+mn-cs"/>
        </a:defRPr>
      </a:lvl4pPr>
      <a:lvl5pPr marL="1082675" indent="-1539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-"/>
        <a:defRPr sz="1200" kern="1200">
          <a:solidFill>
            <a:srgbClr val="003C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ESB_Powerpoint_design_background2 150dpi no logo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9" descr="ESB_brandmark_strapline_adobe_rgb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59454" rIns="118909" bIns="594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040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455613"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2pPr>
      <a:lvl3pPr marL="914400" indent="-625475"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3pPr>
      <a:lvl4pPr marL="1371600" indent="-754063"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4pPr>
      <a:lvl5pPr marL="1828800" indent="-900113"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6" descr="ESB_Powerpoint_design_background3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0060" name="Text Box 12"/>
          <p:cNvSpPr txBox="1">
            <a:spLocks noChangeArrowheads="1"/>
          </p:cNvSpPr>
          <p:nvPr/>
        </p:nvSpPr>
        <p:spPr bwMode="auto">
          <a:xfrm>
            <a:off x="80434" y="6523038"/>
            <a:ext cx="582084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fld id="{13006709-ABBE-49A4-8214-624050AFADE3}" type="slidenum">
              <a:rPr lang="en-US" sz="1000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ct val="50000"/>
                </a:spcAft>
                <a:buClr>
                  <a:schemeClr val="bg1"/>
                </a:buClr>
                <a:buSzPct val="2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3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  <p:sp>
        <p:nvSpPr>
          <p:cNvPr id="54" name="Footer Placeholder 50"/>
          <p:cNvSpPr txBox="1">
            <a:spLocks/>
          </p:cNvSpPr>
          <p:nvPr/>
        </p:nvSpPr>
        <p:spPr>
          <a:xfrm>
            <a:off x="10615085" y="6454776"/>
            <a:ext cx="1246716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r>
              <a:rPr lang="en-IE" sz="1000" b="1" dirty="0">
                <a:solidFill>
                  <a:srgbClr val="FFFFFF"/>
                </a:solidFill>
              </a:rPr>
              <a:t> esb.ie</a:t>
            </a:r>
          </a:p>
        </p:txBody>
      </p:sp>
    </p:spTree>
    <p:extLst>
      <p:ext uri="{BB962C8B-B14F-4D97-AF65-F5344CB8AC3E}">
        <p14:creationId xmlns:p14="http://schemas.microsoft.com/office/powerpoint/2010/main" val="3106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1pPr>
      <a:lvl2pPr marL="215900" indent="-214313" algn="l" defTabSz="889000" rtl="0" eaLnBrk="1" fontAlgn="base" hangingPunct="1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●"/>
        <a:defRPr sz="1500" kern="1200">
          <a:solidFill>
            <a:srgbClr val="336699"/>
          </a:solidFill>
          <a:latin typeface="+mn-lt"/>
          <a:ea typeface="+mn-ea"/>
          <a:cs typeface="+mn-cs"/>
        </a:defRPr>
      </a:lvl2pPr>
      <a:lvl3pPr marL="506413" indent="-2174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–"/>
        <a:defRPr sz="1200" kern="1200">
          <a:solidFill>
            <a:srgbClr val="003C71"/>
          </a:solidFill>
          <a:latin typeface="+mn-lt"/>
          <a:ea typeface="+mn-ea"/>
          <a:cs typeface="+mn-cs"/>
        </a:defRPr>
      </a:lvl3pPr>
      <a:lvl4pPr marL="796925" indent="-1793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Font typeface="Wingdings" panose="05000000000000000000" pitchFamily="2" charset="2"/>
        <a:buChar char="§"/>
        <a:defRPr sz="1200" kern="1200">
          <a:solidFill>
            <a:srgbClr val="003C71"/>
          </a:solidFill>
          <a:latin typeface="+mn-lt"/>
          <a:ea typeface="+mn-ea"/>
          <a:cs typeface="+mn-cs"/>
        </a:defRPr>
      </a:lvl4pPr>
      <a:lvl5pPr marL="1082675" indent="-1539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-"/>
        <a:defRPr sz="1200" kern="1200">
          <a:solidFill>
            <a:srgbClr val="003C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6" descr="ESB_Powerpoint_design_background3.jp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98464"/>
            <a:ext cx="9169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9454" rIns="118909" bIns="594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28" name="Picture 47" descr="ESB_brandmark_strapline_adobe_rgb.jpg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2518" y="1111250"/>
            <a:ext cx="10830983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Click to edit Master text styles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10060" name="Text Box 12"/>
          <p:cNvSpPr txBox="1">
            <a:spLocks noChangeArrowheads="1"/>
          </p:cNvSpPr>
          <p:nvPr/>
        </p:nvSpPr>
        <p:spPr bwMode="auto">
          <a:xfrm>
            <a:off x="80434" y="6523038"/>
            <a:ext cx="582084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fld id="{DBD2DFD5-10D2-4B25-9000-3702DC33C19A}" type="slidenum">
              <a:rPr lang="en-US" sz="1000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ct val="50000"/>
                </a:spcAft>
                <a:buClr>
                  <a:schemeClr val="bg1"/>
                </a:buClr>
                <a:buSzPct val="2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3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 sz="10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54" name="Footer Placeholder 50"/>
          <p:cNvSpPr txBox="1">
            <a:spLocks/>
          </p:cNvSpPr>
          <p:nvPr/>
        </p:nvSpPr>
        <p:spPr>
          <a:xfrm>
            <a:off x="10615085" y="6454776"/>
            <a:ext cx="1246716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r>
              <a:rPr lang="en-IE" sz="1000" b="1" dirty="0">
                <a:solidFill>
                  <a:srgbClr val="FFFFFF"/>
                </a:solidFill>
              </a:rPr>
              <a:t> esb.ie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62518" y="976313"/>
            <a:ext cx="10830983" cy="42862"/>
          </a:xfrm>
          <a:prstGeom prst="rect">
            <a:avLst/>
          </a:prstGeom>
          <a:gradFill rotWithShape="0">
            <a:gsLst>
              <a:gs pos="0">
                <a:srgbClr val="110352"/>
              </a:gs>
              <a:gs pos="12000">
                <a:srgbClr val="110352"/>
              </a:gs>
              <a:gs pos="100000">
                <a:srgbClr val="00B2EF"/>
              </a:gs>
            </a:gsLst>
            <a:lin ang="1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411539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1pPr>
      <a:lvl2pPr marL="215900" indent="-214313" algn="l" defTabSz="889000" rtl="0" eaLnBrk="1" fontAlgn="base" hangingPunct="1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●"/>
        <a:defRPr sz="1500" kern="1200">
          <a:solidFill>
            <a:srgbClr val="336699"/>
          </a:solidFill>
          <a:latin typeface="+mn-lt"/>
          <a:ea typeface="+mn-ea"/>
          <a:cs typeface="+mn-cs"/>
        </a:defRPr>
      </a:lvl2pPr>
      <a:lvl3pPr marL="506413" indent="-2174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–"/>
        <a:defRPr sz="1200" kern="1200">
          <a:solidFill>
            <a:srgbClr val="003C71"/>
          </a:solidFill>
          <a:latin typeface="+mn-lt"/>
          <a:ea typeface="+mn-ea"/>
          <a:cs typeface="+mn-cs"/>
        </a:defRPr>
      </a:lvl3pPr>
      <a:lvl4pPr marL="796925" indent="-1793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Font typeface="Wingdings" panose="05000000000000000000" pitchFamily="2" charset="2"/>
        <a:buChar char="§"/>
        <a:defRPr sz="1200" kern="1200">
          <a:solidFill>
            <a:srgbClr val="003C71"/>
          </a:solidFill>
          <a:latin typeface="+mn-lt"/>
          <a:ea typeface="+mn-ea"/>
          <a:cs typeface="+mn-cs"/>
        </a:defRPr>
      </a:lvl4pPr>
      <a:lvl5pPr marL="1082675" indent="-1539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-"/>
        <a:defRPr sz="1200" kern="1200">
          <a:solidFill>
            <a:srgbClr val="003C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6" descr="ESB_Powerpoint_design_background3.jp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98464"/>
            <a:ext cx="9169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9454" rIns="118909" bIns="594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28" name="Picture 47" descr="ESB_brandmark_strapline_adobe_rgb.jpg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2518" y="1111250"/>
            <a:ext cx="10830983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Click to edit Master text styles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10060" name="Text Box 12"/>
          <p:cNvSpPr txBox="1">
            <a:spLocks noChangeArrowheads="1"/>
          </p:cNvSpPr>
          <p:nvPr/>
        </p:nvSpPr>
        <p:spPr bwMode="auto">
          <a:xfrm>
            <a:off x="80434" y="6523038"/>
            <a:ext cx="582084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fld id="{DBD2DFD5-10D2-4B25-9000-3702DC33C19A}" type="slidenum">
              <a:rPr lang="en-US" sz="1000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ct val="50000"/>
                </a:spcAft>
                <a:buClr>
                  <a:schemeClr val="bg1"/>
                </a:buClr>
                <a:buSzPct val="2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3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 sz="10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54" name="Footer Placeholder 50"/>
          <p:cNvSpPr txBox="1">
            <a:spLocks/>
          </p:cNvSpPr>
          <p:nvPr/>
        </p:nvSpPr>
        <p:spPr>
          <a:xfrm>
            <a:off x="10615085" y="6454776"/>
            <a:ext cx="1246716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r>
              <a:rPr lang="en-IE" sz="1000" b="1" dirty="0">
                <a:solidFill>
                  <a:srgbClr val="FFFFFF"/>
                </a:solidFill>
              </a:rPr>
              <a:t> esb.ie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62518" y="976313"/>
            <a:ext cx="10830983" cy="42862"/>
          </a:xfrm>
          <a:prstGeom prst="rect">
            <a:avLst/>
          </a:prstGeom>
          <a:gradFill rotWithShape="0">
            <a:gsLst>
              <a:gs pos="0">
                <a:srgbClr val="110352"/>
              </a:gs>
              <a:gs pos="12000">
                <a:srgbClr val="110352"/>
              </a:gs>
              <a:gs pos="100000">
                <a:srgbClr val="00B2EF"/>
              </a:gs>
            </a:gsLst>
            <a:lin ang="1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395987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1pPr>
      <a:lvl2pPr marL="215900" indent="-214313" algn="l" defTabSz="889000" rtl="0" eaLnBrk="1" fontAlgn="base" hangingPunct="1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●"/>
        <a:defRPr sz="1500" kern="1200">
          <a:solidFill>
            <a:srgbClr val="336699"/>
          </a:solidFill>
          <a:latin typeface="+mn-lt"/>
          <a:ea typeface="+mn-ea"/>
          <a:cs typeface="+mn-cs"/>
        </a:defRPr>
      </a:lvl2pPr>
      <a:lvl3pPr marL="506413" indent="-2174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–"/>
        <a:defRPr sz="1200" kern="1200">
          <a:solidFill>
            <a:srgbClr val="003C71"/>
          </a:solidFill>
          <a:latin typeface="+mn-lt"/>
          <a:ea typeface="+mn-ea"/>
          <a:cs typeface="+mn-cs"/>
        </a:defRPr>
      </a:lvl3pPr>
      <a:lvl4pPr marL="796925" indent="-1793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Font typeface="Wingdings" panose="05000000000000000000" pitchFamily="2" charset="2"/>
        <a:buChar char="§"/>
        <a:defRPr sz="1200" kern="1200">
          <a:solidFill>
            <a:srgbClr val="003C71"/>
          </a:solidFill>
          <a:latin typeface="+mn-lt"/>
          <a:ea typeface="+mn-ea"/>
          <a:cs typeface="+mn-cs"/>
        </a:defRPr>
      </a:lvl4pPr>
      <a:lvl5pPr marL="1082675" indent="-1539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-"/>
        <a:defRPr sz="1200" kern="1200">
          <a:solidFill>
            <a:srgbClr val="003C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017" y="2063931"/>
            <a:ext cx="8151223" cy="1195594"/>
          </a:xfrm>
        </p:spPr>
        <p:txBody>
          <a:bodyPr/>
          <a:lstStyle/>
          <a:p>
            <a:r>
              <a:rPr lang="en-GB" b="0" dirty="0"/>
              <a:t>Hadoop Data Lake Capacity Requirement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26583" y="3673657"/>
            <a:ext cx="3065417" cy="619125"/>
          </a:xfrm>
        </p:spPr>
        <p:txBody>
          <a:bodyPr/>
          <a:lstStyle/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Electric Ireland Data Lake Team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0926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Hadoop Data Lake Current  Host Specification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0626560" y="6407835"/>
            <a:ext cx="1055843" cy="252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801926"/>
              </p:ext>
            </p:extLst>
          </p:nvPr>
        </p:nvGraphicFramePr>
        <p:xfrm>
          <a:off x="996077" y="1506651"/>
          <a:ext cx="8498046" cy="3056637"/>
        </p:xfrm>
        <a:graphic>
          <a:graphicData uri="http://schemas.openxmlformats.org/drawingml/2006/table">
            <a:tbl>
              <a:tblPr firstRow="1" firstCol="1" bandRow="1"/>
              <a:tblGrid>
                <a:gridCol w="1879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9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92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IE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 Memory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Disk Space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08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headrhl004s.cld1.tld.int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Intel(R) Xeon(R) CPU E5-2650 v4 @ 2.20GHz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(48 w/ Hyperthreading)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251.6 GB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3.8 TB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08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headrhl005s.cld1.tld.int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Intel(R) Xeon(R) CPU E5-2650 v4 @ 2.20GHz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(48 w/ Hyperthreading)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251.6 GB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3.8 TB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08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headrhl006s.cld1.tld.int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Intel(R) Xeon(R) CPU E5-2650 v4 @ 2.20GHz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(48 w/ Hyperthreading)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251.6 GB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3.8 TB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08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headrhl007s.cld1.tld.int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Intel(R) Xeon(R) CPU E5-2650 v4 @ 2.20GHz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(48 w/ Hyperthreading)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251.6 GB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3.8 TB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08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headrhl008s.cld1.tld.int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Intel(R) Xeon(R) CPU E5-2650 v4 @ 2.20GHz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(48 w/ Hyperthreading)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251.6 GB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3.8 TB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08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headrhl009s.cld1.tld.int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Intel(R) Xeon(R) CPU E5-2650 v4 @ 2.20GHz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(48 w/ Hyperthreading)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503.6 GB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43.8 TB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08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headrhl010s.cld1.tld.int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Intel(R) Xeon(R) CPU E5-2650 v4 @ 2.20GHz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(48 w/ Hyperthreading)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503.6 GB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43.8 TB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008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headrhl011s.cld1.tld.int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Intel(R) Xeon(R) CPU E5-2650 v4 @ 2.20GHz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(48 w/ Hyperthreading)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503.6 GB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43.8 TB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359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headrhl012s.cld1.tld.int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Intel(R) Xeon(R) CPU E5-2650 v4 @ 2.20GHz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(48 w/ Hyperthreading)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503.6 GB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43.8 TB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65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Allocations in yarn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0626560" y="6407835"/>
            <a:ext cx="1055843" cy="252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graphicFrame>
        <p:nvGraphicFramePr>
          <p:cNvPr id="7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379625"/>
              </p:ext>
            </p:extLst>
          </p:nvPr>
        </p:nvGraphicFramePr>
        <p:xfrm>
          <a:off x="660400" y="1932771"/>
          <a:ext cx="8300720" cy="2088769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53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7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>
                          <a:effectLst/>
                          <a:latin typeface="Calibri" panose="020F0502020204030204" pitchFamily="34" charset="0"/>
                        </a:rPr>
                        <a:t>Allocated </a:t>
                      </a:r>
                      <a:endParaRPr lang="en-IE" sz="1100" b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Total Number of Yarn Node Managers 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Maximum memory allocation available for a container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1.61 TB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Total CPUs Available to process Yarn Containers 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192 cores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Recommended to use 75% of Total CPUs(as per Cloudera)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153 Cores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Batch Window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4 hrs(3:00</a:t>
                      </a:r>
                      <a:r>
                        <a:rPr lang="en-IE" sz="1100" b="0" baseline="0" dirty="0">
                          <a:effectLst/>
                          <a:latin typeface="Calibri" panose="020F0502020204030204" pitchFamily="34" charset="0"/>
                        </a:rPr>
                        <a:t> AM to 7:00</a:t>
                      </a: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), </a:t>
                      </a: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</a:rPr>
                        <a:t>4hrs</a:t>
                      </a:r>
                      <a:r>
                        <a:rPr lang="en-GB" sz="1100" b="0" baseline="0" dirty="0"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</a:rPr>
                        <a:t>10:00 to 14:00) &amp; BBS</a:t>
                      </a:r>
                      <a:r>
                        <a:rPr lang="en-GB" sz="1100" b="0" baseline="0" dirty="0">
                          <a:effectLst/>
                          <a:latin typeface="Calibri" panose="020F0502020204030204" pitchFamily="34" charset="0"/>
                        </a:rPr>
                        <a:t> runs hourly 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Average number of containers / Project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145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Current number of projects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15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Average project runtime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0.38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Number of Projects running in Parallel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3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56757" y="988673"/>
            <a:ext cx="4198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Current Resource Allocation in Yarn </a:t>
            </a:r>
            <a:endParaRPr lang="en-GB" altLang="en-US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17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kern="0" dirty="0"/>
              <a:t>Estimated CPU cores required for the upcoming Projects</a:t>
            </a:r>
            <a:endParaRPr lang="en-IE" kern="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0626560" y="6407835"/>
            <a:ext cx="1055843" cy="252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56757" y="988673"/>
            <a:ext cx="7289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Estimated Additional CPU cores required for  upcoming projects </a:t>
            </a:r>
            <a:endParaRPr lang="en-GB" alt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52674"/>
              </p:ext>
            </p:extLst>
          </p:nvPr>
        </p:nvGraphicFramePr>
        <p:xfrm>
          <a:off x="764724" y="1554128"/>
          <a:ext cx="6097631" cy="1333627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664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6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1" dirty="0">
                          <a:effectLst/>
                          <a:latin typeface="Calibri" panose="020F0502020204030204" pitchFamily="34" charset="0"/>
                        </a:rPr>
                        <a:t>Year </a:t>
                      </a:r>
                      <a:endParaRPr lang="en-IE" sz="1100" b="1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1" dirty="0">
                          <a:effectLst/>
                          <a:latin typeface="Calibri" panose="020F0502020204030204" pitchFamily="34" charset="0"/>
                        </a:rPr>
                        <a:t>Existing Number of Jobs</a:t>
                      </a:r>
                      <a:endParaRPr lang="en-IE" sz="1100" b="1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1" dirty="0">
                          <a:effectLst/>
                          <a:latin typeface="Calibri" panose="020F0502020204030204" pitchFamily="34" charset="0"/>
                        </a:rPr>
                        <a:t>Number of New projects/jobs</a:t>
                      </a:r>
                      <a:endParaRPr lang="en-IE" sz="1100" b="1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1" dirty="0">
                          <a:effectLst/>
                          <a:latin typeface="Calibri" panose="020F0502020204030204" pitchFamily="34" charset="0"/>
                        </a:rPr>
                        <a:t>Total Number of Projects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E" sz="11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b="1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E" sz="1100" b="1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1" dirty="0">
                          <a:effectLst/>
                          <a:latin typeface="Calibri" panose="020F0502020204030204" pitchFamily="34" charset="0"/>
                        </a:rPr>
                        <a:t>Number of Projects to be run in Parallel</a:t>
                      </a:r>
                      <a:endParaRPr lang="en-IE" sz="1100" b="1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1" dirty="0">
                          <a:effectLst/>
                          <a:latin typeface="Calibri" panose="020F0502020204030204" pitchFamily="34" charset="0"/>
                        </a:rPr>
                        <a:t>Estimated CPU</a:t>
                      </a:r>
                      <a:r>
                        <a:rPr lang="en-IE" sz="1100" b="1" baseline="0" dirty="0">
                          <a:effectLst/>
                          <a:latin typeface="Calibri" panose="020F0502020204030204" pitchFamily="34" charset="0"/>
                        </a:rPr>
                        <a:t> cores required </a:t>
                      </a:r>
                      <a:r>
                        <a:rPr lang="en-IE" sz="1100" b="1" dirty="0">
                          <a:effectLst/>
                          <a:latin typeface="Calibri" panose="020F0502020204030204" pitchFamily="34" charset="0"/>
                        </a:rPr>
                        <a:t>to process Yarn Containers </a:t>
                      </a:r>
                      <a:endParaRPr lang="en-IE" sz="1100" b="1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10(</a:t>
                      </a:r>
                      <a:r>
                        <a:rPr lang="en-GB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assumption</a:t>
                      </a: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)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255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r>
                        <a:rPr lang="en-GB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(assumption)</a:t>
                      </a:r>
                      <a:endParaRPr lang="en-IE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5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0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60400" y="3226917"/>
            <a:ext cx="319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To be Resource Allocation  </a:t>
            </a:r>
            <a:endParaRPr lang="en-IE" dirty="0"/>
          </a:p>
        </p:txBody>
      </p:sp>
      <p:graphicFrame>
        <p:nvGraphicFramePr>
          <p:cNvPr id="15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494200"/>
              </p:ext>
            </p:extLst>
          </p:nvPr>
        </p:nvGraphicFramePr>
        <p:xfrm>
          <a:off x="764724" y="3684083"/>
          <a:ext cx="5500370" cy="2463204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52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>
                          <a:effectLst/>
                          <a:latin typeface="Calibri" panose="020F0502020204030204" pitchFamily="34" charset="0"/>
                        </a:rPr>
                        <a:t>Allocated </a:t>
                      </a:r>
                      <a:endParaRPr lang="en-IE" sz="1100" b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Total Number of Yarn Node Managers 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8 (4 existing </a:t>
                      </a:r>
                      <a:r>
                        <a:rPr lang="en-GB" sz="1100" b="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 + </a:t>
                      </a: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4 New)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Maximum memory allocation available for a container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3.22 TB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Total CPUs Available to process Yarn Container 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384 Cores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Recommended to use 70% of Total CPUs(as per Cloudera)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268 Cores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23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Batch Window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4 hrs( 3:00</a:t>
                      </a:r>
                      <a:r>
                        <a:rPr lang="en-IE" sz="1100" b="0" baseline="0" dirty="0">
                          <a:effectLst/>
                          <a:latin typeface="Calibri" panose="020F0502020204030204" pitchFamily="34" charset="0"/>
                        </a:rPr>
                        <a:t> AM to 7:00</a:t>
                      </a: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),</a:t>
                      </a: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</a:rPr>
                        <a:t>4 hrs</a:t>
                      </a:r>
                      <a:r>
                        <a:rPr lang="en-GB" sz="1100" b="0" baseline="0" dirty="0"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</a:rPr>
                        <a:t>10:00 to 14:00) &amp; BBS</a:t>
                      </a:r>
                      <a:r>
                        <a:rPr lang="en-GB" sz="1100" b="0" baseline="0" dirty="0">
                          <a:effectLst/>
                          <a:latin typeface="Calibri" panose="020F0502020204030204" pitchFamily="34" charset="0"/>
                        </a:rPr>
                        <a:t> runs hourly 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Average number of containers / Project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>
                          <a:effectLst/>
                          <a:latin typeface="Calibri" panose="020F0502020204030204" pitchFamily="34" charset="0"/>
                        </a:rPr>
                        <a:t>Current number of projects</a:t>
                      </a:r>
                      <a:endParaRPr lang="en-IE" sz="1100" b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Average project runtime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Number of Projects running in Parallel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59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kern="0" dirty="0"/>
              <a:t>Container usage across Node Manager During Peak Time</a:t>
            </a:r>
            <a:endParaRPr lang="en-IE" kern="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0626560" y="6407835"/>
            <a:ext cx="1055843" cy="252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60400" y="1291972"/>
            <a:ext cx="8950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1200" dirty="0">
                <a:latin typeface="Arial" pitchFamily="34" charset="0"/>
                <a:cs typeface="Arial" pitchFamily="34" charset="0"/>
              </a:rPr>
              <a:t>The peak time of the batch is between 3:00 AM to 7:00 AM and during this time most of the CPU resources gets allocated. Additional of any new workflows to the batch suite will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56" y="1818952"/>
            <a:ext cx="8667418" cy="38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kern="0" dirty="0"/>
              <a:t>Cluster CPU usage during Peak time</a:t>
            </a:r>
            <a:endParaRPr lang="en-IE" kern="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0626560" y="6407835"/>
            <a:ext cx="1055843" cy="252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415221"/>
            <a:ext cx="7609424" cy="3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1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kern="0" dirty="0"/>
              <a:t>Cluster CPU usage during Peak time</a:t>
            </a:r>
            <a:br>
              <a:rPr lang="en-IE" kern="0" dirty="0"/>
            </a:br>
            <a:endParaRPr lang="en-IE" kern="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0626560" y="6407835"/>
            <a:ext cx="1055843" cy="252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graphicFrame>
        <p:nvGraphicFramePr>
          <p:cNvPr id="6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266426"/>
              </p:ext>
            </p:extLst>
          </p:nvPr>
        </p:nvGraphicFramePr>
        <p:xfrm>
          <a:off x="1255345" y="1689455"/>
          <a:ext cx="5500370" cy="190500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52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>
                          <a:effectLst/>
                          <a:latin typeface="Calibri" panose="020F0502020204030204" pitchFamily="34" charset="0"/>
                        </a:rPr>
                        <a:t>Allocated </a:t>
                      </a:r>
                      <a:endParaRPr lang="en-IE" sz="1100" b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Total Number of Yarn Node Managers 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E" sz="1100" b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Maximum memory allocation available for a container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>
                          <a:effectLst/>
                          <a:latin typeface="Calibri" panose="020F0502020204030204" pitchFamily="34" charset="0"/>
                        </a:rPr>
                        <a:t>1.15 TB</a:t>
                      </a:r>
                      <a:endParaRPr lang="en-IE" sz="1100" b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Total CPUs Available to process Yarn Container 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>
                          <a:effectLst/>
                          <a:latin typeface="Calibri" panose="020F0502020204030204" pitchFamily="34" charset="0"/>
                        </a:rPr>
                        <a:t>132 cores</a:t>
                      </a:r>
                      <a:endParaRPr lang="en-IE" sz="1100" b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Recommended to use 70% of Total CPUs(as per Cloudera)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92 cores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Batch Window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6 hrs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Average number of containers / Project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>
                          <a:effectLst/>
                          <a:latin typeface="Calibri" panose="020F0502020204030204" pitchFamily="34" charset="0"/>
                        </a:rPr>
                        <a:t>Current number of projects</a:t>
                      </a:r>
                      <a:endParaRPr lang="en-IE" sz="1100" b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Average project runtime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0.75 hrs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Number of Projects running in Parallel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85446"/>
              </p:ext>
            </p:extLst>
          </p:nvPr>
        </p:nvGraphicFramePr>
        <p:xfrm>
          <a:off x="1129396" y="4258139"/>
          <a:ext cx="5514867" cy="1524127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600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1" dirty="0">
                          <a:effectLst/>
                          <a:latin typeface="Calibri" panose="020F0502020204030204" pitchFamily="34" charset="0"/>
                        </a:rPr>
                        <a:t>Year </a:t>
                      </a:r>
                      <a:endParaRPr lang="en-IE" sz="1100" b="1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1" dirty="0">
                          <a:effectLst/>
                          <a:latin typeface="Calibri" panose="020F0502020204030204" pitchFamily="34" charset="0"/>
                        </a:rPr>
                        <a:t>Existing Number of Projects</a:t>
                      </a:r>
                      <a:endParaRPr lang="en-IE" sz="1100" b="1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1" dirty="0">
                          <a:effectLst/>
                          <a:latin typeface="Calibri" panose="020F0502020204030204" pitchFamily="34" charset="0"/>
                        </a:rPr>
                        <a:t>Number of New projects</a:t>
                      </a:r>
                      <a:endParaRPr lang="en-IE" sz="1100" b="1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1" dirty="0">
                          <a:effectLst/>
                          <a:latin typeface="Calibri" panose="020F0502020204030204" pitchFamily="34" charset="0"/>
                        </a:rPr>
                        <a:t>Total Number of Projects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E" sz="11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b="1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E" sz="1100" b="1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1" dirty="0">
                          <a:effectLst/>
                          <a:latin typeface="Calibri" panose="020F0502020204030204" pitchFamily="34" charset="0"/>
                        </a:rPr>
                        <a:t>Number of Projects to be run in Parallel</a:t>
                      </a:r>
                      <a:endParaRPr lang="en-IE" sz="1100" b="1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1" dirty="0">
                          <a:effectLst/>
                          <a:latin typeface="Calibri" panose="020F0502020204030204" pitchFamily="34" charset="0"/>
                        </a:rPr>
                        <a:t>Estimated CPU</a:t>
                      </a:r>
                      <a:r>
                        <a:rPr lang="en-IE" sz="1100" b="1" baseline="0" dirty="0">
                          <a:effectLst/>
                          <a:latin typeface="Calibri" panose="020F0502020204030204" pitchFamily="34" charset="0"/>
                        </a:rPr>
                        <a:t> cores required </a:t>
                      </a:r>
                      <a:r>
                        <a:rPr lang="en-IE" sz="1100" b="1" dirty="0">
                          <a:effectLst/>
                          <a:latin typeface="Calibri" panose="020F0502020204030204" pitchFamily="34" charset="0"/>
                        </a:rPr>
                        <a:t>to process Yarn Container </a:t>
                      </a:r>
                      <a:endParaRPr lang="en-IE" sz="1100" b="1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140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endParaRPr lang="en-IE" sz="1100" b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161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52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effectLst/>
                          <a:latin typeface="Calibri" panose="020F0502020204030204" pitchFamily="34" charset="0"/>
                        </a:rPr>
                        <a:t>182</a:t>
                      </a:r>
                      <a:endParaRPr lang="en-IE" sz="1100" b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79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4947" y="3368087"/>
            <a:ext cx="1264195" cy="536575"/>
          </a:xfrm>
        </p:spPr>
        <p:txBody>
          <a:bodyPr/>
          <a:lstStyle/>
          <a:p>
            <a:r>
              <a:rPr lang="en-GB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END</a:t>
            </a:r>
            <a:endParaRPr lang="en-IE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76658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ESB Corporate i">
      <a:dk1>
        <a:srgbClr val="336699"/>
      </a:dk1>
      <a:lt1>
        <a:srgbClr val="A59D95"/>
      </a:lt1>
      <a:dk2>
        <a:srgbClr val="FFFFFF"/>
      </a:dk2>
      <a:lt2>
        <a:srgbClr val="B6BF00"/>
      </a:lt2>
      <a:accent1>
        <a:srgbClr val="003C71"/>
      </a:accent1>
      <a:accent2>
        <a:srgbClr val="009FDF"/>
      </a:accent2>
      <a:accent3>
        <a:srgbClr val="ECC200"/>
      </a:accent3>
      <a:accent4>
        <a:srgbClr val="63666A"/>
      </a:accent4>
      <a:accent5>
        <a:srgbClr val="00A599"/>
      </a:accent5>
      <a:accent6>
        <a:srgbClr val="58A618"/>
      </a:accent6>
      <a:hlink>
        <a:srgbClr val="009FDF"/>
      </a:hlink>
      <a:folHlink>
        <a:srgbClr val="6E267B"/>
      </a:folHlink>
    </a:clrScheme>
    <a:fontScheme name="ESB corporate PPT 2003 18-04-201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SB corporate PPT 2003 18-04-201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3">
        <a:dk1>
          <a:srgbClr val="336699"/>
        </a:dk1>
        <a:lt1>
          <a:srgbClr val="FFFFFF"/>
        </a:lt1>
        <a:dk2>
          <a:srgbClr val="58A618"/>
        </a:dk2>
        <a:lt2>
          <a:srgbClr val="00A599"/>
        </a:lt2>
        <a:accent1>
          <a:srgbClr val="003C71"/>
        </a:accent1>
        <a:accent2>
          <a:srgbClr val="009FDF"/>
        </a:accent2>
        <a:accent3>
          <a:srgbClr val="FFFFFF"/>
        </a:accent3>
        <a:accent4>
          <a:srgbClr val="2A5682"/>
        </a:accent4>
        <a:accent5>
          <a:srgbClr val="AAAFBB"/>
        </a:accent5>
        <a:accent6>
          <a:srgbClr val="0090CA"/>
        </a:accent6>
        <a:hlink>
          <a:srgbClr val="ECC200"/>
        </a:hlink>
        <a:folHlink>
          <a:srgbClr val="6366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52FCCC2-7162-4423-BDDB-3DB0EBE19002}" vid="{1DE5F42E-98FB-4C97-AE5F-CD787CD776C8}"/>
    </a:ext>
  </a:extLst>
</a:theme>
</file>

<file path=ppt/theme/theme2.xml><?xml version="1.0" encoding="utf-8"?>
<a:theme xmlns:a="http://schemas.openxmlformats.org/drawingml/2006/main" name="2_Breaker Slide">
  <a:themeElements>
    <a:clrScheme name="ESB Corporate i">
      <a:dk1>
        <a:srgbClr val="336699"/>
      </a:dk1>
      <a:lt1>
        <a:srgbClr val="A59D95"/>
      </a:lt1>
      <a:dk2>
        <a:srgbClr val="FFFFFF"/>
      </a:dk2>
      <a:lt2>
        <a:srgbClr val="B6BF00"/>
      </a:lt2>
      <a:accent1>
        <a:srgbClr val="003C71"/>
      </a:accent1>
      <a:accent2>
        <a:srgbClr val="009FDF"/>
      </a:accent2>
      <a:accent3>
        <a:srgbClr val="ECC200"/>
      </a:accent3>
      <a:accent4>
        <a:srgbClr val="63666A"/>
      </a:accent4>
      <a:accent5>
        <a:srgbClr val="00A599"/>
      </a:accent5>
      <a:accent6>
        <a:srgbClr val="58A618"/>
      </a:accent6>
      <a:hlink>
        <a:srgbClr val="009FDF"/>
      </a:hlink>
      <a:folHlink>
        <a:srgbClr val="6E267B"/>
      </a:folHlink>
    </a:clrScheme>
    <a:fontScheme name="Breaker 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reak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SB 2013 Corporate Template PPT07+ 23-04-13.potx" id="{5B5A5AD3-2B5D-4915-A986-E35E60B2AE8D}" vid="{328507DE-C2E5-4184-B0DE-E32BB6576D35}"/>
    </a:ext>
  </a:extLst>
</a:theme>
</file>

<file path=ppt/theme/theme3.xml><?xml version="1.0" encoding="utf-8"?>
<a:theme xmlns:a="http://schemas.openxmlformats.org/drawingml/2006/main" name="2_Blank Header &amp; Content">
  <a:themeElements>
    <a:clrScheme name="ESB Corporate i">
      <a:dk1>
        <a:srgbClr val="336699"/>
      </a:dk1>
      <a:lt1>
        <a:srgbClr val="A59D95"/>
      </a:lt1>
      <a:dk2>
        <a:srgbClr val="FFFFFF"/>
      </a:dk2>
      <a:lt2>
        <a:srgbClr val="B6BF00"/>
      </a:lt2>
      <a:accent1>
        <a:srgbClr val="003C71"/>
      </a:accent1>
      <a:accent2>
        <a:srgbClr val="009FDF"/>
      </a:accent2>
      <a:accent3>
        <a:srgbClr val="ECC200"/>
      </a:accent3>
      <a:accent4>
        <a:srgbClr val="63666A"/>
      </a:accent4>
      <a:accent5>
        <a:srgbClr val="00A599"/>
      </a:accent5>
      <a:accent6>
        <a:srgbClr val="58A618"/>
      </a:accent6>
      <a:hlink>
        <a:srgbClr val="009FDF"/>
      </a:hlink>
      <a:folHlink>
        <a:srgbClr val="6E267B"/>
      </a:folHlink>
    </a:clrScheme>
    <a:fontScheme name="Blank Header &amp; Conten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ank Header &amp;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Header &amp; Conte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Header &amp; Conte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Header &amp; Conte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Header &amp; Conte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Header &amp; Conte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13">
        <a:dk1>
          <a:srgbClr val="336699"/>
        </a:dk1>
        <a:lt1>
          <a:srgbClr val="FFFFFF"/>
        </a:lt1>
        <a:dk2>
          <a:srgbClr val="58A618"/>
        </a:dk2>
        <a:lt2>
          <a:srgbClr val="00A599"/>
        </a:lt2>
        <a:accent1>
          <a:srgbClr val="003C71"/>
        </a:accent1>
        <a:accent2>
          <a:srgbClr val="009FDF"/>
        </a:accent2>
        <a:accent3>
          <a:srgbClr val="FFFFFF"/>
        </a:accent3>
        <a:accent4>
          <a:srgbClr val="2A5682"/>
        </a:accent4>
        <a:accent5>
          <a:srgbClr val="AAAFBB"/>
        </a:accent5>
        <a:accent6>
          <a:srgbClr val="0090CA"/>
        </a:accent6>
        <a:hlink>
          <a:srgbClr val="ECC200"/>
        </a:hlink>
        <a:folHlink>
          <a:srgbClr val="6366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SB 2013 Corporate Template PPT07+ 23-04-13.potx" id="{5B5A5AD3-2B5D-4915-A986-E35E60B2AE8D}" vid="{544BDF31-109D-4984-83F2-BC35F799A47C}"/>
    </a:ext>
  </a:extLst>
</a:theme>
</file>

<file path=ppt/theme/theme4.xml><?xml version="1.0" encoding="utf-8"?>
<a:theme xmlns:a="http://schemas.openxmlformats.org/drawingml/2006/main" name="1_Theme1">
  <a:themeElements>
    <a:clrScheme name="ESB Corporate i">
      <a:dk1>
        <a:srgbClr val="336699"/>
      </a:dk1>
      <a:lt1>
        <a:srgbClr val="A59D95"/>
      </a:lt1>
      <a:dk2>
        <a:srgbClr val="FFFFFF"/>
      </a:dk2>
      <a:lt2>
        <a:srgbClr val="B6BF00"/>
      </a:lt2>
      <a:accent1>
        <a:srgbClr val="003C71"/>
      </a:accent1>
      <a:accent2>
        <a:srgbClr val="009FDF"/>
      </a:accent2>
      <a:accent3>
        <a:srgbClr val="ECC200"/>
      </a:accent3>
      <a:accent4>
        <a:srgbClr val="63666A"/>
      </a:accent4>
      <a:accent5>
        <a:srgbClr val="00A599"/>
      </a:accent5>
      <a:accent6>
        <a:srgbClr val="58A618"/>
      </a:accent6>
      <a:hlink>
        <a:srgbClr val="009FDF"/>
      </a:hlink>
      <a:folHlink>
        <a:srgbClr val="6E267B"/>
      </a:folHlink>
    </a:clrScheme>
    <a:fontScheme name="ESB corporate PPT 2003 18-04-201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SB corporate PPT 2003 18-04-201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3">
        <a:dk1>
          <a:srgbClr val="336699"/>
        </a:dk1>
        <a:lt1>
          <a:srgbClr val="FFFFFF"/>
        </a:lt1>
        <a:dk2>
          <a:srgbClr val="58A618"/>
        </a:dk2>
        <a:lt2>
          <a:srgbClr val="00A599"/>
        </a:lt2>
        <a:accent1>
          <a:srgbClr val="003C71"/>
        </a:accent1>
        <a:accent2>
          <a:srgbClr val="009FDF"/>
        </a:accent2>
        <a:accent3>
          <a:srgbClr val="FFFFFF"/>
        </a:accent3>
        <a:accent4>
          <a:srgbClr val="2A5682"/>
        </a:accent4>
        <a:accent5>
          <a:srgbClr val="AAAFBB"/>
        </a:accent5>
        <a:accent6>
          <a:srgbClr val="0090CA"/>
        </a:accent6>
        <a:hlink>
          <a:srgbClr val="ECC200"/>
        </a:hlink>
        <a:folHlink>
          <a:srgbClr val="6366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52FCCC2-7162-4423-BDDB-3DB0EBE19002}" vid="{1DE5F42E-98FB-4C97-AE5F-CD787CD776C8}"/>
    </a:ext>
  </a:extLst>
</a:theme>
</file>

<file path=ppt/theme/theme5.xml><?xml version="1.0" encoding="utf-8"?>
<a:theme xmlns:a="http://schemas.openxmlformats.org/drawingml/2006/main" name="2_Theme1">
  <a:themeElements>
    <a:clrScheme name="ESB Corporate i">
      <a:dk1>
        <a:srgbClr val="336699"/>
      </a:dk1>
      <a:lt1>
        <a:srgbClr val="A59D95"/>
      </a:lt1>
      <a:dk2>
        <a:srgbClr val="FFFFFF"/>
      </a:dk2>
      <a:lt2>
        <a:srgbClr val="B6BF00"/>
      </a:lt2>
      <a:accent1>
        <a:srgbClr val="003C71"/>
      </a:accent1>
      <a:accent2>
        <a:srgbClr val="009FDF"/>
      </a:accent2>
      <a:accent3>
        <a:srgbClr val="ECC200"/>
      </a:accent3>
      <a:accent4>
        <a:srgbClr val="63666A"/>
      </a:accent4>
      <a:accent5>
        <a:srgbClr val="00A599"/>
      </a:accent5>
      <a:accent6>
        <a:srgbClr val="58A618"/>
      </a:accent6>
      <a:hlink>
        <a:srgbClr val="009FDF"/>
      </a:hlink>
      <a:folHlink>
        <a:srgbClr val="6E267B"/>
      </a:folHlink>
    </a:clrScheme>
    <a:fontScheme name="ESB corporate PPT 2003 18-04-201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SB corporate PPT 2003 18-04-201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3">
        <a:dk1>
          <a:srgbClr val="336699"/>
        </a:dk1>
        <a:lt1>
          <a:srgbClr val="FFFFFF"/>
        </a:lt1>
        <a:dk2>
          <a:srgbClr val="58A618"/>
        </a:dk2>
        <a:lt2>
          <a:srgbClr val="00A599"/>
        </a:lt2>
        <a:accent1>
          <a:srgbClr val="003C71"/>
        </a:accent1>
        <a:accent2>
          <a:srgbClr val="009FDF"/>
        </a:accent2>
        <a:accent3>
          <a:srgbClr val="FFFFFF"/>
        </a:accent3>
        <a:accent4>
          <a:srgbClr val="2A5682"/>
        </a:accent4>
        <a:accent5>
          <a:srgbClr val="AAAFBB"/>
        </a:accent5>
        <a:accent6>
          <a:srgbClr val="0090CA"/>
        </a:accent6>
        <a:hlink>
          <a:srgbClr val="ECC200"/>
        </a:hlink>
        <a:folHlink>
          <a:srgbClr val="6366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52FCCC2-7162-4423-BDDB-3DB0EBE19002}" vid="{1DE5F42E-98FB-4C97-AE5F-CD787CD776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5441</TotalTime>
  <Words>728</Words>
  <Application>Microsoft Office PowerPoint</Application>
  <PresentationFormat>Widescreen</PresentationFormat>
  <Paragraphs>163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St Ryde Medium</vt:lpstr>
      <vt:lpstr>Wingdings</vt:lpstr>
      <vt:lpstr>Theme1</vt:lpstr>
      <vt:lpstr>2_Breaker Slide</vt:lpstr>
      <vt:lpstr>2_Blank Header &amp; Content</vt:lpstr>
      <vt:lpstr>1_Theme1</vt:lpstr>
      <vt:lpstr>2_Theme1</vt:lpstr>
      <vt:lpstr>Hadoop Data Lake Capacity Requirement</vt:lpstr>
      <vt:lpstr>Hadoop Data Lake Current  Host Specification</vt:lpstr>
      <vt:lpstr>Resource Allocations in yarn</vt:lpstr>
      <vt:lpstr>Estimated CPU cores required for the upcoming Projects</vt:lpstr>
      <vt:lpstr>Container usage across Node Manager During Peak Time</vt:lpstr>
      <vt:lpstr>Cluster CPU usage during Peak time</vt:lpstr>
      <vt:lpstr>Cluster CPU usage during Peak time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MPF Claim Cost Prediction (Part 1)</dc:title>
  <dc:creator>Boodoo. Kalianee (Business Service Centre)</dc:creator>
  <cp:lastModifiedBy>Gatti. Sumanth (Contractor - Tata Consultancy Services Ltd)</cp:lastModifiedBy>
  <cp:revision>164</cp:revision>
  <dcterms:created xsi:type="dcterms:W3CDTF">2018-08-01T07:46:58Z</dcterms:created>
  <dcterms:modified xsi:type="dcterms:W3CDTF">2021-05-28T14:34:58Z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4b7b92-9708-4942-8fd7-f99d10f83297_Enabled">
    <vt:lpwstr>true</vt:lpwstr>
  </property>
  <property fmtid="{D5CDD505-2E9C-101B-9397-08002B2CF9AE}" pid="3" name="MSIP_Label_bf4b7b92-9708-4942-8fd7-f99d10f83297_SetDate">
    <vt:lpwstr>2021-05-28T14:33:35Z</vt:lpwstr>
  </property>
  <property fmtid="{D5CDD505-2E9C-101B-9397-08002B2CF9AE}" pid="4" name="MSIP_Label_bf4b7b92-9708-4942-8fd7-f99d10f83297_Method">
    <vt:lpwstr>Standard</vt:lpwstr>
  </property>
  <property fmtid="{D5CDD505-2E9C-101B-9397-08002B2CF9AE}" pid="5" name="MSIP_Label_bf4b7b92-9708-4942-8fd7-f99d10f83297_Name">
    <vt:lpwstr>General</vt:lpwstr>
  </property>
  <property fmtid="{D5CDD505-2E9C-101B-9397-08002B2CF9AE}" pid="6" name="MSIP_Label_bf4b7b92-9708-4942-8fd7-f99d10f83297_SiteId">
    <vt:lpwstr>fb01cb1d-bba8-4c1a-94ef-defd79c59a09</vt:lpwstr>
  </property>
  <property fmtid="{D5CDD505-2E9C-101B-9397-08002B2CF9AE}" pid="7" name="MSIP_Label_bf4b7b92-9708-4942-8fd7-f99d10f83297_ActionId">
    <vt:lpwstr>94e591dd-46f2-47ff-ac78-55d89fa2f8e4</vt:lpwstr>
  </property>
  <property fmtid="{D5CDD505-2E9C-101B-9397-08002B2CF9AE}" pid="8" name="MSIP_Label_bf4b7b92-9708-4942-8fd7-f99d10f83297_ContentBits">
    <vt:lpwstr>0</vt:lpwstr>
  </property>
</Properties>
</file>