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92" r:id="rId3"/>
    <p:sldMasterId id="2147483704" r:id="rId4"/>
    <p:sldMasterId id="2147483748" r:id="rId5"/>
  </p:sldMasterIdLst>
  <p:sldIdLst>
    <p:sldId id="256" r:id="rId6"/>
    <p:sldId id="289" r:id="rId7"/>
    <p:sldId id="290" r:id="rId8"/>
    <p:sldId id="291" r:id="rId9"/>
    <p:sldId id="29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EF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96" autoAdjust="0"/>
  </p:normalViewPr>
  <p:slideViewPr>
    <p:cSldViewPr snapToGrid="0">
      <p:cViewPr varScale="1">
        <p:scale>
          <a:sx n="80" d="100"/>
          <a:sy n="80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1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434" y="544513"/>
            <a:ext cx="30691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00800" y="2503489"/>
            <a:ext cx="8805333" cy="6191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500800" y="3133726"/>
            <a:ext cx="8805333" cy="619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00800" y="4978800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fld id="{8480A736-EBC7-4FBF-AFAB-D93720DB7F74}" type="datetimeFigureOut">
              <a:rPr lang="en-IE" smtClean="0"/>
              <a:t>12/10/2020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69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772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7861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994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332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04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556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111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3564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IE" noProof="0" dirty="0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5769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476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7250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3864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747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9834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482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854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451845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8895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1238899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3062051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7904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658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980777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59454" rIns="118909" bIns="59454" numCol="1" anchor="b" anchorCtr="0" compatLnSpc="1">
            <a:prstTxWarp prst="textNoShape">
              <a:avLst/>
            </a:prstTxWarp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6586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" y="0"/>
            <a:ext cx="12219925" cy="6876000"/>
          </a:xfrm>
          <a:prstGeom prst="rect">
            <a:avLst/>
          </a:prstGeom>
        </p:spPr>
      </p:pic>
      <p:pic>
        <p:nvPicPr>
          <p:cNvPr id="3" name="Picture 2" descr="Logo v1 white tex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65" y="464522"/>
            <a:ext cx="2812408" cy="750563"/>
          </a:xfrm>
          <a:prstGeom prst="rect">
            <a:avLst/>
          </a:prstGeom>
        </p:spPr>
      </p:pic>
      <p:sp>
        <p:nvSpPr>
          <p:cNvPr id="9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855324" y="1423495"/>
            <a:ext cx="10475285" cy="1056784"/>
          </a:xfrm>
          <a:prstGeom prst="rect">
            <a:avLst/>
          </a:prstGeom>
        </p:spPr>
        <p:txBody>
          <a:bodyPr anchor="b" anchorCtr="0"/>
          <a:lstStyle>
            <a:lvl1pPr>
              <a:defRPr sz="4000" b="1" i="0">
                <a:solidFill>
                  <a:schemeClr val="tx2"/>
                </a:solidFill>
                <a:latin typeface="St Ryde Medium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ubtitle 9"/>
          <p:cNvSpPr>
            <a:spLocks noGrp="1" noChangeArrowheads="1"/>
          </p:cNvSpPr>
          <p:nvPr>
            <p:ph type="subTitle" idx="1"/>
          </p:nvPr>
        </p:nvSpPr>
        <p:spPr>
          <a:xfrm>
            <a:off x="855324" y="2624637"/>
            <a:ext cx="10475285" cy="5747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1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855324" y="3286098"/>
            <a:ext cx="3858683" cy="19843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236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518" y="1374913"/>
            <a:ext cx="10830983" cy="3898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0798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2782974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>
                <a:solidFill>
                  <a:srgbClr val="33669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867704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35663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247014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16863082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167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27861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502557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62674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1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434" y="544513"/>
            <a:ext cx="30691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00800" y="2503489"/>
            <a:ext cx="8805333" cy="6191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500800" y="3133726"/>
            <a:ext cx="8805333" cy="619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00800" y="4978800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557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0484661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8871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2638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08816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240479855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75571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58019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9282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21148903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403305329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69441931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03704044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5561634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801577573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74786481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33233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384890400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IE" noProof="0" dirty="0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9738593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38033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99141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91591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1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434" y="544513"/>
            <a:ext cx="30691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00800" y="2503489"/>
            <a:ext cx="8805333" cy="6191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500800" y="3133726"/>
            <a:ext cx="8805333" cy="619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00800" y="4978800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104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977341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0866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43213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8951704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2158639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38329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>
                <a:solidFill>
                  <a:srgbClr val="33669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06888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09271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4562163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3041908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3945234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7023373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544836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6208090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455415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499343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520406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IE" noProof="0" dirty="0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45863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09657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68937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587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721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ESB_Powerpoint_design_background3.jp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98464"/>
            <a:ext cx="9169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9454" rIns="118909" bIns="59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28" name="Picture 47" descr="ESB_brandmark_strapline_adobe_rgb.jp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2518" y="1111250"/>
            <a:ext cx="1083098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Click to edit Master text styles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DBD2DFD5-10D2-4B25-9000-3702DC33C19A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62518" y="976313"/>
            <a:ext cx="10830983" cy="42862"/>
          </a:xfrm>
          <a:prstGeom prst="rect">
            <a:avLst/>
          </a:prstGeom>
          <a:gradFill rotWithShape="0">
            <a:gsLst>
              <a:gs pos="0">
                <a:srgbClr val="110352"/>
              </a:gs>
              <a:gs pos="12000">
                <a:srgbClr val="110352"/>
              </a:gs>
              <a:gs pos="100000">
                <a:srgbClr val="00B2EF"/>
              </a:gs>
            </a:gsLst>
            <a:lin ang="1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355615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ESB_Powerpoint_design_background2 150dpi no logo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9" descr="ESB_brandmark_strapline_adobe_rgb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59454" rIns="118909" bIns="594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040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5613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2pPr>
      <a:lvl3pPr marL="914400" indent="-625475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3pPr>
      <a:lvl4pPr marL="1371600" indent="-754063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4pPr>
      <a:lvl5pPr marL="1828800" indent="-900113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 descr="ESB_Powerpoint_design_background3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13006709-ABBE-49A4-8214-624050AFADE3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</p:spTree>
    <p:extLst>
      <p:ext uri="{BB962C8B-B14F-4D97-AF65-F5344CB8AC3E}">
        <p14:creationId xmlns:p14="http://schemas.microsoft.com/office/powerpoint/2010/main" val="3106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ESB_Powerpoint_design_background3.jp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98464"/>
            <a:ext cx="9169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9454" rIns="118909" bIns="59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28" name="Picture 47" descr="ESB_brandmark_strapline_adobe_rgb.jp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2518" y="1111250"/>
            <a:ext cx="1083098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Click to edit Master text styles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DBD2DFD5-10D2-4B25-9000-3702DC33C19A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62518" y="976313"/>
            <a:ext cx="10830983" cy="42862"/>
          </a:xfrm>
          <a:prstGeom prst="rect">
            <a:avLst/>
          </a:prstGeom>
          <a:gradFill rotWithShape="0">
            <a:gsLst>
              <a:gs pos="0">
                <a:srgbClr val="110352"/>
              </a:gs>
              <a:gs pos="12000">
                <a:srgbClr val="110352"/>
              </a:gs>
              <a:gs pos="100000">
                <a:srgbClr val="00B2EF"/>
              </a:gs>
            </a:gsLst>
            <a:lin ang="1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411539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ESB_Powerpoint_design_background3.jp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98464"/>
            <a:ext cx="9169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9454" rIns="118909" bIns="59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28" name="Picture 47" descr="ESB_brandmark_strapline_adobe_rgb.jp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2518" y="1111250"/>
            <a:ext cx="1083098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Click to edit Master text styles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DBD2DFD5-10D2-4B25-9000-3702DC33C19A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62518" y="976313"/>
            <a:ext cx="10830983" cy="42862"/>
          </a:xfrm>
          <a:prstGeom prst="rect">
            <a:avLst/>
          </a:prstGeom>
          <a:gradFill rotWithShape="0">
            <a:gsLst>
              <a:gs pos="0">
                <a:srgbClr val="110352"/>
              </a:gs>
              <a:gs pos="12000">
                <a:srgbClr val="110352"/>
              </a:gs>
              <a:gs pos="100000">
                <a:srgbClr val="00B2EF"/>
              </a:gs>
            </a:gsLst>
            <a:lin ang="1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39598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260" y="2518479"/>
            <a:ext cx="7009866" cy="619125"/>
          </a:xfrm>
        </p:spPr>
        <p:txBody>
          <a:bodyPr/>
          <a:lstStyle/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EI- Azure Speech Cost Estimation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3924" y="3858656"/>
            <a:ext cx="8805333" cy="433258"/>
          </a:xfrm>
        </p:spPr>
        <p:txBody>
          <a:bodyPr/>
          <a:lstStyle/>
          <a:p>
            <a:pPr algn="r">
              <a:spcAft>
                <a:spcPts val="0"/>
              </a:spcAft>
            </a:pPr>
            <a:r>
              <a:rPr lang="en-GB" sz="1200" b="0" i="1" dirty="0"/>
              <a:t>07-10-2020</a:t>
            </a:r>
            <a:endParaRPr lang="en-IE" sz="1200" b="0" i="1" dirty="0"/>
          </a:p>
        </p:txBody>
      </p:sp>
    </p:spTree>
    <p:extLst>
      <p:ext uri="{BB962C8B-B14F-4D97-AF65-F5344CB8AC3E}">
        <p14:creationId xmlns:p14="http://schemas.microsoft.com/office/powerpoint/2010/main" val="255095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VoiceToText Analytics-  Azure Cloud Service Pricing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27F101-3334-4FAD-922A-78ED0D4CE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15041"/>
              </p:ext>
            </p:extLst>
          </p:nvPr>
        </p:nvGraphicFramePr>
        <p:xfrm>
          <a:off x="278730" y="1380156"/>
          <a:ext cx="11634540" cy="3937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08635">
                  <a:extLst>
                    <a:ext uri="{9D8B030D-6E8A-4147-A177-3AD203B41FA5}">
                      <a16:colId xmlns:a16="http://schemas.microsoft.com/office/drawing/2014/main" val="3266467709"/>
                    </a:ext>
                  </a:extLst>
                </a:gridCol>
                <a:gridCol w="2908635">
                  <a:extLst>
                    <a:ext uri="{9D8B030D-6E8A-4147-A177-3AD203B41FA5}">
                      <a16:colId xmlns:a16="http://schemas.microsoft.com/office/drawing/2014/main" val="1941349084"/>
                    </a:ext>
                  </a:extLst>
                </a:gridCol>
                <a:gridCol w="2908635">
                  <a:extLst>
                    <a:ext uri="{9D8B030D-6E8A-4147-A177-3AD203B41FA5}">
                      <a16:colId xmlns:a16="http://schemas.microsoft.com/office/drawing/2014/main" val="1269683387"/>
                    </a:ext>
                  </a:extLst>
                </a:gridCol>
                <a:gridCol w="2908635">
                  <a:extLst>
                    <a:ext uri="{9D8B030D-6E8A-4147-A177-3AD203B41FA5}">
                      <a16:colId xmlns:a16="http://schemas.microsoft.com/office/drawing/2014/main" val="2014442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Azure Cloud Service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Technical Configuration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Monthly Cost(USD)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1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Azure Blob Storage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Cloud Storage to store the Input Mp3 Files and Process &amp; Store the Text Output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Storage Capacity-1000 GB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$21.84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Azure Function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Event-driven serverless compute Function to trigger the code to perform VoiceToText Process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Consumption tier, 128 MB memory, 100 milliseconds execution time, 0 executions/m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first 400,000 GB/s of execution and 1,000,000 executions are free.</a:t>
                      </a:r>
                    </a:p>
                    <a:p>
                      <a:r>
                        <a:rPr lang="en-I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$155.27 (premium Subscription)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Azure SpeechToText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Transcribe the Voice Files </a:t>
                      </a:r>
                      <a:r>
                        <a:rPr lang="en-IN"/>
                        <a:t>to text Files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Speech Services: S0 Instance,  730 Hours Speech to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$730.00 (Normal Model)</a:t>
                      </a:r>
                    </a:p>
                    <a:p>
                      <a:r>
                        <a:rPr lang="en-I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$1,022.00(Custom Speech Model)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173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81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 wrap="square" anchor="t">
            <a:normAutofit/>
          </a:bodyPr>
          <a:lstStyle/>
          <a:p>
            <a:r>
              <a:rPr lang="en-GB"/>
              <a:t>Azure Speech API Cost (Concurrent Request)</a:t>
            </a:r>
            <a:endParaRPr lang="en-IE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67DA79-F33F-4304-85A9-EE9861863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07687"/>
              </p:ext>
            </p:extLst>
          </p:nvPr>
        </p:nvGraphicFramePr>
        <p:xfrm>
          <a:off x="662518" y="1749378"/>
          <a:ext cx="10830986" cy="3622770"/>
        </p:xfrm>
        <a:graphic>
          <a:graphicData uri="http://schemas.openxmlformats.org/drawingml/2006/table">
            <a:tbl>
              <a:tblPr firstRow="1" bandRow="1"/>
              <a:tblGrid>
                <a:gridCol w="2702159">
                  <a:extLst>
                    <a:ext uri="{9D8B030D-6E8A-4147-A177-3AD203B41FA5}">
                      <a16:colId xmlns:a16="http://schemas.microsoft.com/office/drawing/2014/main" val="2486508881"/>
                    </a:ext>
                  </a:extLst>
                </a:gridCol>
                <a:gridCol w="2210451">
                  <a:extLst>
                    <a:ext uri="{9D8B030D-6E8A-4147-A177-3AD203B41FA5}">
                      <a16:colId xmlns:a16="http://schemas.microsoft.com/office/drawing/2014/main" val="879819494"/>
                    </a:ext>
                  </a:extLst>
                </a:gridCol>
                <a:gridCol w="1942247">
                  <a:extLst>
                    <a:ext uri="{9D8B030D-6E8A-4147-A177-3AD203B41FA5}">
                      <a16:colId xmlns:a16="http://schemas.microsoft.com/office/drawing/2014/main" val="4049818758"/>
                    </a:ext>
                  </a:extLst>
                </a:gridCol>
                <a:gridCol w="3976129">
                  <a:extLst>
                    <a:ext uri="{9D8B030D-6E8A-4147-A177-3AD203B41FA5}">
                      <a16:colId xmlns:a16="http://schemas.microsoft.com/office/drawing/2014/main" val="1305578704"/>
                    </a:ext>
                  </a:extLst>
                </a:gridCol>
              </a:tblGrid>
              <a:tr h="56390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1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Instance</a:t>
                      </a:r>
                      <a:endParaRPr lang="en-I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3" marR="16763" marT="16763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1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  <a:endParaRPr lang="en-I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3" marR="16763" marT="16763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1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Features</a:t>
                      </a:r>
                      <a:endParaRPr lang="en-I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3" marR="16763" marT="16763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1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  <a:endParaRPr lang="en-I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3" marR="16763" marT="16763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242609"/>
                  </a:ext>
                </a:extLst>
              </a:tr>
              <a:tr h="1529435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0" i="0" u="none" strike="noStrike" dirty="0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Free - 1 Concurrent Request</a:t>
                      </a:r>
                      <a:endParaRPr lang="en-I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3" marR="16763" marT="16763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0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Speech To Text</a:t>
                      </a:r>
                      <a:endParaRPr lang="en-I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3" marR="16763" marT="16763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0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endParaRPr lang="en-I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3" marR="16763" marT="16763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1" i="0" u="none" strike="noStrike" dirty="0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5 Audio Hours Free</a:t>
                      </a:r>
                      <a:endParaRPr lang="en-I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3" marR="16763" marT="16763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742"/>
                  </a:ext>
                </a:extLst>
              </a:tr>
              <a:tr h="1529435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0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Standard - 20 Concurrent Request</a:t>
                      </a:r>
                      <a:endParaRPr lang="en-I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3" marR="16763" marT="16763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0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Speech To Text</a:t>
                      </a:r>
                      <a:endParaRPr lang="en-I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3" marR="16763" marT="16763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0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endParaRPr lang="en-IE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3" marR="16763" marT="16763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1" i="0" u="none" strike="noStrike" dirty="0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$1 per Audio Hour</a:t>
                      </a:r>
                      <a:endParaRPr lang="en-I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3" marR="16763" marT="16763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404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57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Azure Speech API Cost (File Size Limitations)</a:t>
            </a:r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552CCA-1C23-484C-986C-C0CB9F661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05744"/>
              </p:ext>
            </p:extLst>
          </p:nvPr>
        </p:nvGraphicFramePr>
        <p:xfrm>
          <a:off x="660400" y="1578804"/>
          <a:ext cx="10831512" cy="3700392"/>
        </p:xfrm>
        <a:graphic>
          <a:graphicData uri="http://schemas.openxmlformats.org/drawingml/2006/table">
            <a:tbl>
              <a:tblPr/>
              <a:tblGrid>
                <a:gridCol w="5192279">
                  <a:extLst>
                    <a:ext uri="{9D8B030D-6E8A-4147-A177-3AD203B41FA5}">
                      <a16:colId xmlns:a16="http://schemas.microsoft.com/office/drawing/2014/main" val="2535807894"/>
                    </a:ext>
                  </a:extLst>
                </a:gridCol>
                <a:gridCol w="2529572">
                  <a:extLst>
                    <a:ext uri="{9D8B030D-6E8A-4147-A177-3AD203B41FA5}">
                      <a16:colId xmlns:a16="http://schemas.microsoft.com/office/drawing/2014/main" val="1433397169"/>
                    </a:ext>
                  </a:extLst>
                </a:gridCol>
                <a:gridCol w="3109661">
                  <a:extLst>
                    <a:ext uri="{9D8B030D-6E8A-4147-A177-3AD203B41FA5}">
                      <a16:colId xmlns:a16="http://schemas.microsoft.com/office/drawing/2014/main" val="2930928877"/>
                    </a:ext>
                  </a:extLst>
                </a:gridCol>
              </a:tblGrid>
              <a:tr h="2125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1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Quota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1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Free (F0)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1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Standard (S0)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59747"/>
                  </a:ext>
                </a:extLst>
              </a:tr>
              <a:tr h="2125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0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Default value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0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0" i="0" u="none" strike="noStrike" dirty="0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29358"/>
                  </a:ext>
                </a:extLst>
              </a:tr>
              <a:tr h="2125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0" i="0" u="none" strike="noStrike" dirty="0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REST API Request limit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0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100 requests per 10 seconds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0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100 requests per 10 seconds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418943"/>
                  </a:ext>
                </a:extLst>
              </a:tr>
              <a:tr h="2125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0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Max input blob size for Batch Transcription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0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0" i="0" u="none" strike="noStrike" dirty="0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2.5 GB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48391"/>
                  </a:ext>
                </a:extLst>
              </a:tr>
              <a:tr h="2711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0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Max number of blobs per container for Batch Transcription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0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0" i="0" u="none" strike="noStrike" dirty="0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10000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511318"/>
                  </a:ext>
                </a:extLst>
              </a:tr>
              <a:tr h="2211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0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Max number of simultaneously running jobs for Batch Transcription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0" i="0" u="none" strike="noStrike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E9C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E" sz="2400" b="0" i="0" u="none" strike="noStrike" dirty="0"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7132" marR="7132" marT="7132" marB="0" anchor="ctr">
                    <a:lnL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C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E9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5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41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Azure Speech API – Cost Factors &amp; Restrictions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51971-6FC6-49A5-A710-DA7B2F5B6240}"/>
              </a:ext>
            </a:extLst>
          </p:cNvPr>
          <p:cNvSpPr txBox="1"/>
          <p:nvPr/>
        </p:nvSpPr>
        <p:spPr>
          <a:xfrm>
            <a:off x="565484" y="1335506"/>
            <a:ext cx="97215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Maximum Voice Call Input File Size of 2.5 Gb will be processed .we cant predict processing time of file size which is huge in size.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cant determine the No of Minutes of the Voice Calls since its requires manual intervention.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need confirm the charges or Minutes consumption if the Voice to Text Call is failed during transcription. If there is any additional cost for  retry or  previous Failed files.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Final Monthly cost will be determined by the monthly load of Voice calls which will be different in terms of  File Size &amp; no of Files.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It will affect the other Azure Cloud Services cost used in the project.</a:t>
            </a:r>
          </a:p>
        </p:txBody>
      </p:sp>
    </p:spTree>
    <p:extLst>
      <p:ext uri="{BB962C8B-B14F-4D97-AF65-F5344CB8AC3E}">
        <p14:creationId xmlns:p14="http://schemas.microsoft.com/office/powerpoint/2010/main" val="117548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947" y="3368087"/>
            <a:ext cx="1264195" cy="536575"/>
          </a:xfrm>
        </p:spPr>
        <p:txBody>
          <a:bodyPr/>
          <a:lstStyle/>
          <a:p>
            <a:r>
              <a:rPr lang="en-GB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END</a:t>
            </a:r>
            <a:endParaRPr lang="en-IE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7665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ESB corporate PPT 2003 18-04-201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B corporate PPT 2003 18-04-20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52FCCC2-7162-4423-BDDB-3DB0EBE19002}" vid="{1DE5F42E-98FB-4C97-AE5F-CD787CD776C8}"/>
    </a:ext>
  </a:extLst>
</a:theme>
</file>

<file path=ppt/theme/theme2.xml><?xml version="1.0" encoding="utf-8"?>
<a:theme xmlns:a="http://schemas.openxmlformats.org/drawingml/2006/main" name="2_Breaker Slide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Breaker 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reak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SB 2013 Corporate Template PPT07+ 23-04-13.potx" id="{5B5A5AD3-2B5D-4915-A986-E35E60B2AE8D}" vid="{328507DE-C2E5-4184-B0DE-E32BB6576D35}"/>
    </a:ext>
  </a:extLst>
</a:theme>
</file>

<file path=ppt/theme/theme3.xml><?xml version="1.0" encoding="utf-8"?>
<a:theme xmlns:a="http://schemas.openxmlformats.org/drawingml/2006/main" name="2_Blank Header &amp; Content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Blank Header &amp; Conten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Header &amp;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SB 2013 Corporate Template PPT07+ 23-04-13.potx" id="{5B5A5AD3-2B5D-4915-A986-E35E60B2AE8D}" vid="{544BDF31-109D-4984-83F2-BC35F799A47C}"/>
    </a:ext>
  </a:extLst>
</a:theme>
</file>

<file path=ppt/theme/theme4.xml><?xml version="1.0" encoding="utf-8"?>
<a:theme xmlns:a="http://schemas.openxmlformats.org/drawingml/2006/main" name="1_Theme1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ESB corporate PPT 2003 18-04-201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B corporate PPT 2003 18-04-20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52FCCC2-7162-4423-BDDB-3DB0EBE19002}" vid="{1DE5F42E-98FB-4C97-AE5F-CD787CD776C8}"/>
    </a:ext>
  </a:extLst>
</a:theme>
</file>

<file path=ppt/theme/theme5.xml><?xml version="1.0" encoding="utf-8"?>
<a:theme xmlns:a="http://schemas.openxmlformats.org/drawingml/2006/main" name="2_Theme1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ESB corporate PPT 2003 18-04-201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B corporate PPT 2003 18-04-20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52FCCC2-7162-4423-BDDB-3DB0EBE19002}" vid="{1DE5F42E-98FB-4C97-AE5F-CD787CD776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369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 Unicode MS</vt:lpstr>
      <vt:lpstr>Arial</vt:lpstr>
      <vt:lpstr>St Ryde Medium</vt:lpstr>
      <vt:lpstr>Wingdings</vt:lpstr>
      <vt:lpstr>Theme1</vt:lpstr>
      <vt:lpstr>2_Breaker Slide</vt:lpstr>
      <vt:lpstr>2_Blank Header &amp; Content</vt:lpstr>
      <vt:lpstr>1_Theme1</vt:lpstr>
      <vt:lpstr>2_Theme1</vt:lpstr>
      <vt:lpstr>EI- Azure Speech Cost Estimation</vt:lpstr>
      <vt:lpstr>VoiceToText Analytics-  Azure Cloud Service Pricing</vt:lpstr>
      <vt:lpstr>Azure Speech API Cost (Concurrent Request)</vt:lpstr>
      <vt:lpstr>Azure Speech API Cost (File Size Limitations)</vt:lpstr>
      <vt:lpstr>Azure Speech API – Cost Factors &amp; Restrictions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EI- Azure Speech Cost Estimation</dc:title>
  <dc:creator>Gopinath. Magesh (Enterprise Services)</dc:creator>
  <cp:lastModifiedBy>Gopinath. Magesh (Enterprise Services)</cp:lastModifiedBy>
  <cp:revision>10</cp:revision>
  <dcterms:created xsi:type="dcterms:W3CDTF">2020-10-12T08:24:35Z</dcterms:created>
  <dcterms:modified xsi:type="dcterms:W3CDTF">2020-10-12T12:19:03Z</dcterms:modified>
</cp:coreProperties>
</file>