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xls" ContentType="application/vnd.ms-excel"/>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slides/slide54.xml" ContentType="application/vnd.openxmlformats-officedocument.presentationml.slide+xml"/>
  <Override PartName="/ppt/slides/slide55.xml" ContentType="application/vnd.openxmlformats-officedocument.presentationml.slide+xml"/>
  <Override PartName="/ppt/presentation.xml" ContentType="application/vnd.openxmlformats-officedocument.presentationml.presentation.main+xml"/>
  <Override PartName="/ppt/slides/slide5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31.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4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2.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slideMasters/slideMaster4.xml" ContentType="application/vnd.openxmlformats-officedocument.presentationml.slideMaster+xml"/>
  <Override PartName="/ppt/notesSlides/notesSlide47.xml" ContentType="application/vnd.openxmlformats-officedocument.presentationml.notesSlide+xml"/>
  <Override PartName="/ppt/slideMasters/slideMaster1.xml" ContentType="application/vnd.openxmlformats-officedocument.presentationml.slideMaster+xml"/>
  <Override PartName="/ppt/notesSlides/notesSlide25.xml" ContentType="application/vnd.openxmlformats-officedocument.presentationml.notesSlid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notesSlides/notesSlide17.xml" ContentType="application/vnd.openxmlformats-officedocument.presentationml.notesSlide+xml"/>
  <Override PartName="/ppt/slideLayouts/slideLayout33.xml" ContentType="application/vnd.openxmlformats-officedocument.presentationml.slideLayout+xml"/>
  <Override PartName="/ppt/notesSlides/notesSlide18.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slideLayouts/slideLayout34.xml" ContentType="application/vnd.openxmlformats-officedocument.presentationml.slideLayout+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slideLayouts/slideLayout30.xml" ContentType="application/vnd.openxmlformats-officedocument.presentationml.slideLayout+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14.xml" ContentType="application/vnd.openxmlformats-officedocument.presentationml.notesSlide+xml"/>
  <Override PartName="/ppt/notesSlides/notesSlide37.xml" ContentType="application/vnd.openxmlformats-officedocument.presentationml.notesSlide+xml"/>
  <Override PartName="/ppt/slideLayouts/slideLayout29.xml" ContentType="application/vnd.openxmlformats-officedocument.presentationml.slideLayout+xml"/>
  <Override PartName="/ppt/notesSlides/notesSlide36.xml" ContentType="application/vnd.openxmlformats-officedocument.presentationml.notesSlid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3.xml" ContentType="application/vnd.openxmlformats-officedocument.presentationml.notesSlide+xml"/>
  <Override PartName="/ppt/notesSlides/notesSlide2.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3.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1.xml" ContentType="application/vnd.openxmlformats-officedocument.presentationml.notesSlide+xml"/>
  <Override PartName="/ppt/notesSlides/notesSlide32.xml" ContentType="application/vnd.openxmlformats-officedocument.presentationml.notesSlide+xml"/>
  <Override PartName="/ppt/notesSlides/notesSlide24.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8.xml" ContentType="application/vnd.openxmlformats-officedocument.presentationml.slideLayout+xml"/>
  <Override PartName="/ppt/notesSlides/notesSlide45.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slideLayouts/slideLayout1.xml" ContentType="application/vnd.openxmlformats-officedocument.presentationml.slideLayout+xml"/>
  <Override PartName="/ppt/notesSlides/notesSlide10.xml" ContentType="application/vnd.openxmlformats-officedocument.presentationml.notesSlide+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notesSlides/notesSlide46.xml" ContentType="application/vnd.openxmlformats-officedocument.presentationml.notesSlide+xml"/>
  <Override PartName="/ppt/notesSlides/notesSlide11.xml" ContentType="application/vnd.openxmlformats-officedocument.presentationml.notes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notesSlides/notesSlide13.xml" ContentType="application/vnd.openxmlformats-officedocument.presentationml.notesSlide+xml"/>
  <Override PartName="/ppt/slideLayouts/slideLayout27.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2.xml" ContentType="application/vnd.openxmlformats-officedocument.presentationml.notesSlide+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notesSlides/notesSlide44.xml" ContentType="application/vnd.openxmlformats-officedocument.presentationml.notesSl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theme/theme1.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96" r:id="rId1"/>
    <p:sldMasterId id="2147483913" r:id="rId2"/>
    <p:sldMasterId id="2147483927" r:id="rId3"/>
    <p:sldMasterId id="2147483930" r:id="rId4"/>
    <p:sldMasterId id="2147483932" r:id="rId5"/>
    <p:sldMasterId id="2147483934" r:id="rId6"/>
  </p:sldMasterIdLst>
  <p:notesMasterIdLst>
    <p:notesMasterId r:id="rId62"/>
  </p:notesMasterIdLst>
  <p:handoutMasterIdLst>
    <p:handoutMasterId r:id="rId63"/>
  </p:handoutMasterIdLst>
  <p:sldIdLst>
    <p:sldId id="499" r:id="rId7"/>
    <p:sldId id="454" r:id="rId8"/>
    <p:sldId id="369" r:id="rId9"/>
    <p:sldId id="461" r:id="rId10"/>
    <p:sldId id="445" r:id="rId11"/>
    <p:sldId id="455" r:id="rId12"/>
    <p:sldId id="416" r:id="rId13"/>
    <p:sldId id="417" r:id="rId14"/>
    <p:sldId id="490" r:id="rId15"/>
    <p:sldId id="418" r:id="rId16"/>
    <p:sldId id="433" r:id="rId17"/>
    <p:sldId id="434" r:id="rId18"/>
    <p:sldId id="435" r:id="rId19"/>
    <p:sldId id="436" r:id="rId20"/>
    <p:sldId id="437" r:id="rId21"/>
    <p:sldId id="439" r:id="rId22"/>
    <p:sldId id="440" r:id="rId23"/>
    <p:sldId id="441" r:id="rId24"/>
    <p:sldId id="458" r:id="rId25"/>
    <p:sldId id="475" r:id="rId26"/>
    <p:sldId id="438" r:id="rId27"/>
    <p:sldId id="459" r:id="rId28"/>
    <p:sldId id="351" r:id="rId29"/>
    <p:sldId id="427" r:id="rId30"/>
    <p:sldId id="428" r:id="rId31"/>
    <p:sldId id="429" r:id="rId32"/>
    <p:sldId id="360" r:id="rId33"/>
    <p:sldId id="364" r:id="rId34"/>
    <p:sldId id="361" r:id="rId35"/>
    <p:sldId id="366" r:id="rId36"/>
    <p:sldId id="472" r:id="rId37"/>
    <p:sldId id="473" r:id="rId38"/>
    <p:sldId id="489" r:id="rId39"/>
    <p:sldId id="400" r:id="rId40"/>
    <p:sldId id="405" r:id="rId41"/>
    <p:sldId id="487" r:id="rId42"/>
    <p:sldId id="478" r:id="rId43"/>
    <p:sldId id="486" r:id="rId44"/>
    <p:sldId id="500" r:id="rId45"/>
    <p:sldId id="275" r:id="rId46"/>
    <p:sldId id="465" r:id="rId47"/>
    <p:sldId id="495" r:id="rId48"/>
    <p:sldId id="496" r:id="rId49"/>
    <p:sldId id="497" r:id="rId50"/>
    <p:sldId id="498" r:id="rId51"/>
    <p:sldId id="485" r:id="rId52"/>
    <p:sldId id="476" r:id="rId53"/>
    <p:sldId id="477" r:id="rId54"/>
    <p:sldId id="501" r:id="rId55"/>
    <p:sldId id="502" r:id="rId56"/>
    <p:sldId id="467" r:id="rId57"/>
    <p:sldId id="462" r:id="rId58"/>
    <p:sldId id="463" r:id="rId59"/>
    <p:sldId id="464" r:id="rId60"/>
    <p:sldId id="432" r:id="rId61"/>
  </p:sldIdLst>
  <p:sldSz cx="9144000" cy="6858000" type="screen4x3"/>
  <p:notesSz cx="7010400" cy="9236075"/>
  <p:defaultTex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6541"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3081"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69622"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6164"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2699" algn="l" defTabSz="913081" rtl="0" eaLnBrk="1" latinLnBrk="0" hangingPunct="1">
      <a:defRPr sz="1100" b="1" kern="1200">
        <a:solidFill>
          <a:schemeClr val="tx1"/>
        </a:solidFill>
        <a:latin typeface="Arial" pitchFamily="34" charset="0"/>
        <a:ea typeface="+mn-ea"/>
        <a:cs typeface="Arial" pitchFamily="34" charset="0"/>
      </a:defRPr>
    </a:lvl6pPr>
    <a:lvl7pPr marL="2739246" algn="l" defTabSz="913081" rtl="0" eaLnBrk="1" latinLnBrk="0" hangingPunct="1">
      <a:defRPr sz="1100" b="1" kern="1200">
        <a:solidFill>
          <a:schemeClr val="tx1"/>
        </a:solidFill>
        <a:latin typeface="Arial" pitchFamily="34" charset="0"/>
        <a:ea typeface="+mn-ea"/>
        <a:cs typeface="Arial" pitchFamily="34" charset="0"/>
      </a:defRPr>
    </a:lvl7pPr>
    <a:lvl8pPr marL="3195784" algn="l" defTabSz="913081" rtl="0" eaLnBrk="1" latinLnBrk="0" hangingPunct="1">
      <a:defRPr sz="1100" b="1" kern="1200">
        <a:solidFill>
          <a:schemeClr val="tx1"/>
        </a:solidFill>
        <a:latin typeface="Arial" pitchFamily="34" charset="0"/>
        <a:ea typeface="+mn-ea"/>
        <a:cs typeface="Arial" pitchFamily="34" charset="0"/>
      </a:defRPr>
    </a:lvl8pPr>
    <a:lvl9pPr marL="3652324" algn="l" defTabSz="913081" rtl="0" eaLnBrk="1" latinLnBrk="0" hangingPunct="1">
      <a:defRPr sz="1100" b="1" kern="1200">
        <a:solidFill>
          <a:schemeClr val="tx1"/>
        </a:solidFill>
        <a:latin typeface="Arial" pitchFamily="34" charset="0"/>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mmer, Jodi" initials="" lastIdx="79" clrIdx="0"/>
  <p:cmAuthor id="1" name="Youngraven, Leah" initials="" lastIdx="20" clrIdx="1"/>
  <p:cmAuthor id="2" name="Brittain, Dorothy" initials="" lastIdx="1" clrIdx="2"/>
  <p:cmAuthor id="3" name="Currie, Myles" initials="" lastIdx="7"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C7E7"/>
    <a:srgbClr val="4C689F"/>
    <a:srgbClr val="0079A6"/>
    <a:srgbClr val="3C8A2D"/>
    <a:srgbClr val="97A602"/>
    <a:srgbClr val="7F7F7F"/>
    <a:srgbClr val="002776"/>
    <a:srgbClr val="92D400"/>
    <a:srgbClr val="C9DD03"/>
    <a:srgbClr val="6D9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0" autoAdjust="0"/>
    <p:restoredTop sz="92873" autoAdjust="0"/>
  </p:normalViewPr>
  <p:slideViewPr>
    <p:cSldViewPr snapToGrid="0" snapToObjects="1">
      <p:cViewPr>
        <p:scale>
          <a:sx n="60" d="100"/>
          <a:sy n="60" d="100"/>
        </p:scale>
        <p:origin x="-2124" y="-630"/>
      </p:cViewPr>
      <p:guideLst>
        <p:guide orient="horz" pos="882"/>
        <p:guide orient="horz" pos="491"/>
        <p:guide orient="horz" pos="158"/>
        <p:guide orient="horz" pos="4166"/>
        <p:guide orient="horz" pos="727"/>
        <p:guide orient="horz" pos="4274"/>
        <p:guide orient="horz" pos="3960"/>
        <p:guide orient="horz"/>
        <p:guide pos="2882"/>
        <p:guide pos="255"/>
        <p:guide pos="5504"/>
        <p:guide pos="2982"/>
        <p:guide pos="2778"/>
        <p:guide pos="369"/>
        <p:guide pos="53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2"/>
    </p:cViewPr>
  </p:sorterViewPr>
  <p:notesViewPr>
    <p:cSldViewPr snapToGrid="0" snapToObjects="1">
      <p:cViewPr varScale="1">
        <p:scale>
          <a:sx n="98" d="100"/>
          <a:sy n="98" d="100"/>
        </p:scale>
        <p:origin x="-2622" y="-9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commentAuthors" Target="commentAuthors.xml"/><Relationship Id="rId69" Type="http://schemas.openxmlformats.org/officeDocument/2006/relationships/customXml" Target="../customXml/item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customXml" Target="../customXml/item4.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868312757201646"/>
          <c:y val="1.7857142857142863E-2"/>
          <c:w val="0.7213168724279837"/>
          <c:h val="0.93452380952380965"/>
        </c:manualLayout>
      </c:layout>
      <c:barChart>
        <c:barDir val="bar"/>
        <c:grouping val="clustered"/>
        <c:varyColors val="0"/>
        <c:ser>
          <c:idx val="0"/>
          <c:order val="0"/>
          <c:tx>
            <c:strRef>
              <c:f>Sheet1!$B$1</c:f>
              <c:strCache>
                <c:ptCount val="1"/>
                <c:pt idx="0">
                  <c:v>Series 1</c:v>
                </c:pt>
              </c:strCache>
            </c:strRef>
          </c:tx>
          <c:spPr>
            <a:solidFill>
              <a:srgbClr val="95B3D7"/>
            </a:solidFill>
          </c:spPr>
          <c:invertIfNegative val="0"/>
          <c:dLbls>
            <c:txPr>
              <a:bodyPr/>
              <a:lstStyle/>
              <a:p>
                <a:pPr>
                  <a:defRPr sz="800">
                    <a:solidFill>
                      <a:srgbClr val="000000"/>
                    </a:solidFill>
                  </a:defRPr>
                </a:pPr>
                <a:endParaRPr lang="en-US"/>
              </a:p>
            </c:txPr>
            <c:showLegendKey val="0"/>
            <c:showVal val="1"/>
            <c:showCatName val="0"/>
            <c:showSerName val="0"/>
            <c:showPercent val="0"/>
            <c:showBubbleSize val="0"/>
            <c:showLeaderLines val="0"/>
          </c:dLbls>
          <c:cat>
            <c:strRef>
              <c:f>Sheet1!$A$2:$A$13</c:f>
              <c:strCache>
                <c:ptCount val="12"/>
                <c:pt idx="0">
                  <c:v>Brand management</c:v>
                </c:pt>
                <c:pt idx="1">
                  <c:v>Other</c:v>
                </c:pt>
                <c:pt idx="2">
                  <c:v>HR</c:v>
                </c:pt>
                <c:pt idx="3">
                  <c:v>Logistics</c:v>
                </c:pt>
                <c:pt idx="4">
                  <c:v>Customer service</c:v>
                </c:pt>
                <c:pt idx="5">
                  <c:v>Product development</c:v>
                </c:pt>
                <c:pt idx="6">
                  <c:v>Finance</c:v>
                </c:pt>
                <c:pt idx="7">
                  <c:v>IT analytics</c:v>
                </c:pt>
                <c:pt idx="8">
                  <c:v>Risk management</c:v>
                </c:pt>
                <c:pt idx="9">
                  <c:v>Sales</c:v>
                </c:pt>
                <c:pt idx="10">
                  <c:v>Operations</c:v>
                </c:pt>
                <c:pt idx="11">
                  <c:v>Marketing</c:v>
                </c:pt>
              </c:strCache>
            </c:strRef>
          </c:cat>
          <c:val>
            <c:numRef>
              <c:f>Sheet1!$B$2:$B$13</c:f>
              <c:numCache>
                <c:formatCode>0%</c:formatCode>
                <c:ptCount val="12"/>
                <c:pt idx="0">
                  <c:v>8.3000000000000004E-2</c:v>
                </c:pt>
                <c:pt idx="1">
                  <c:v>0.11699999999999999</c:v>
                </c:pt>
                <c:pt idx="2">
                  <c:v>0.11699999999999999</c:v>
                </c:pt>
                <c:pt idx="3">
                  <c:v>0.217</c:v>
                </c:pt>
                <c:pt idx="4">
                  <c:v>0.3</c:v>
                </c:pt>
                <c:pt idx="5">
                  <c:v>0.317</c:v>
                </c:pt>
                <c:pt idx="6">
                  <c:v>0.317</c:v>
                </c:pt>
                <c:pt idx="7">
                  <c:v>0.33300000000000002</c:v>
                </c:pt>
                <c:pt idx="8">
                  <c:v>0.35</c:v>
                </c:pt>
                <c:pt idx="9">
                  <c:v>0.38300000000000001</c:v>
                </c:pt>
                <c:pt idx="10">
                  <c:v>0.433</c:v>
                </c:pt>
                <c:pt idx="11">
                  <c:v>0.45</c:v>
                </c:pt>
              </c:numCache>
            </c:numRef>
          </c:val>
        </c:ser>
        <c:dLbls>
          <c:showLegendKey val="0"/>
          <c:showVal val="0"/>
          <c:showCatName val="0"/>
          <c:showSerName val="0"/>
          <c:showPercent val="0"/>
          <c:showBubbleSize val="0"/>
        </c:dLbls>
        <c:gapWidth val="150"/>
        <c:axId val="63507072"/>
        <c:axId val="63512960"/>
      </c:barChart>
      <c:catAx>
        <c:axId val="63507072"/>
        <c:scaling>
          <c:orientation val="minMax"/>
        </c:scaling>
        <c:delete val="0"/>
        <c:axPos val="l"/>
        <c:majorTickMark val="none"/>
        <c:minorTickMark val="none"/>
        <c:tickLblPos val="nextTo"/>
        <c:spPr>
          <a:ln>
            <a:noFill/>
          </a:ln>
        </c:spPr>
        <c:txPr>
          <a:bodyPr/>
          <a:lstStyle/>
          <a:p>
            <a:pPr>
              <a:defRPr sz="800">
                <a:solidFill>
                  <a:srgbClr val="000000"/>
                </a:solidFill>
              </a:defRPr>
            </a:pPr>
            <a:endParaRPr lang="en-US"/>
          </a:p>
        </c:txPr>
        <c:crossAx val="63512960"/>
        <c:crosses val="autoZero"/>
        <c:auto val="1"/>
        <c:lblAlgn val="ctr"/>
        <c:lblOffset val="100"/>
        <c:noMultiLvlLbl val="0"/>
      </c:catAx>
      <c:valAx>
        <c:axId val="63512960"/>
        <c:scaling>
          <c:orientation val="minMax"/>
        </c:scaling>
        <c:delete val="1"/>
        <c:axPos val="b"/>
        <c:numFmt formatCode="0%" sourceLinked="1"/>
        <c:majorTickMark val="out"/>
        <c:minorTickMark val="none"/>
        <c:tickLblPos val="none"/>
        <c:crossAx val="635070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image" Target="../media/image51.emf"/><Relationship Id="rId7" Type="http://schemas.openxmlformats.org/officeDocument/2006/relationships/image" Target="../media/image55.emf"/><Relationship Id="rId2" Type="http://schemas.openxmlformats.org/officeDocument/2006/relationships/image" Target="../media/image50.emf"/><Relationship Id="rId1" Type="http://schemas.openxmlformats.org/officeDocument/2006/relationships/image" Target="../media/image49.emf"/><Relationship Id="rId6" Type="http://schemas.openxmlformats.org/officeDocument/2006/relationships/image" Target="../media/image54.emf"/><Relationship Id="rId5" Type="http://schemas.openxmlformats.org/officeDocument/2006/relationships/image" Target="../media/image53.emf"/><Relationship Id="rId4" Type="http://schemas.openxmlformats.org/officeDocument/2006/relationships/image" Target="../media/image5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9463" cy="460542"/>
          </a:xfrm>
          <a:prstGeom prst="rect">
            <a:avLst/>
          </a:prstGeom>
          <a:noFill/>
          <a:ln w="9525">
            <a:noFill/>
            <a:miter lim="800000"/>
            <a:headEnd/>
            <a:tailEnd/>
          </a:ln>
        </p:spPr>
        <p:txBody>
          <a:bodyPr vert="horz" wrap="square" lIns="63434" tIns="31717" rIns="63434" bIns="31717" numCol="1" anchor="t" anchorCtr="0" compatLnSpc="1">
            <a:prstTxWarp prst="textNoShape">
              <a:avLst/>
            </a:prstTxWarp>
          </a:bodyPr>
          <a:lstStyle>
            <a:lvl1pPr algn="l" defTabSz="634922">
              <a:spcBef>
                <a:spcPct val="0"/>
              </a:spcBef>
              <a:defRPr sz="800" b="0"/>
            </a:lvl1pPr>
          </a:lstStyle>
          <a:p>
            <a:endParaRPr lang="en-GB" dirty="0"/>
          </a:p>
        </p:txBody>
      </p:sp>
      <p:sp>
        <p:nvSpPr>
          <p:cNvPr id="3" name="Date Placeholder 2"/>
          <p:cNvSpPr>
            <a:spLocks noGrp="1"/>
          </p:cNvSpPr>
          <p:nvPr>
            <p:ph type="dt" sz="quarter" idx="1"/>
          </p:nvPr>
        </p:nvSpPr>
        <p:spPr bwMode="auto">
          <a:xfrm>
            <a:off x="3970938" y="0"/>
            <a:ext cx="3037840" cy="460542"/>
          </a:xfrm>
          <a:prstGeom prst="rect">
            <a:avLst/>
          </a:prstGeom>
          <a:noFill/>
          <a:ln w="9525">
            <a:noFill/>
            <a:miter lim="800000"/>
            <a:headEnd/>
            <a:tailEnd/>
          </a:ln>
        </p:spPr>
        <p:txBody>
          <a:bodyPr vert="horz" wrap="square" lIns="63434" tIns="31717" rIns="63434" bIns="31717" numCol="1" anchor="t" anchorCtr="0" compatLnSpc="1">
            <a:prstTxWarp prst="textNoShape">
              <a:avLst/>
            </a:prstTxWarp>
          </a:bodyPr>
          <a:lstStyle>
            <a:lvl1pPr algn="r" defTabSz="634922">
              <a:spcBef>
                <a:spcPct val="0"/>
              </a:spcBef>
              <a:defRPr sz="800" b="0"/>
            </a:lvl1pPr>
          </a:lstStyle>
          <a:p>
            <a:fld id="{55F4F54F-BFE9-4158-8CC4-DD040336CB83}" type="datetimeFigureOut">
              <a:rPr lang="en-US"/>
              <a:pPr/>
              <a:t>1/22/2013</a:t>
            </a:fld>
            <a:endParaRPr lang="en-GB" dirty="0"/>
          </a:p>
        </p:txBody>
      </p:sp>
      <p:sp>
        <p:nvSpPr>
          <p:cNvPr id="4" name="Footer Placeholder 3"/>
          <p:cNvSpPr>
            <a:spLocks noGrp="1"/>
          </p:cNvSpPr>
          <p:nvPr>
            <p:ph type="ftr" sz="quarter" idx="2"/>
          </p:nvPr>
        </p:nvSpPr>
        <p:spPr bwMode="auto">
          <a:xfrm>
            <a:off x="0" y="8773956"/>
            <a:ext cx="3039463" cy="460542"/>
          </a:xfrm>
          <a:prstGeom prst="rect">
            <a:avLst/>
          </a:prstGeom>
          <a:noFill/>
          <a:ln w="9525">
            <a:noFill/>
            <a:miter lim="800000"/>
            <a:headEnd/>
            <a:tailEnd/>
          </a:ln>
        </p:spPr>
        <p:txBody>
          <a:bodyPr vert="horz" wrap="square" lIns="63434" tIns="31717" rIns="63434" bIns="31717" numCol="1" anchor="b" anchorCtr="0" compatLnSpc="1">
            <a:prstTxWarp prst="textNoShape">
              <a:avLst/>
            </a:prstTxWarp>
          </a:bodyPr>
          <a:lstStyle>
            <a:lvl1pPr algn="l" defTabSz="634922">
              <a:spcBef>
                <a:spcPct val="0"/>
              </a:spcBef>
              <a:defRPr sz="800" b="0"/>
            </a:lvl1pPr>
          </a:lstStyle>
          <a:p>
            <a:endParaRPr lang="en-GB" dirty="0"/>
          </a:p>
        </p:txBody>
      </p:sp>
      <p:sp>
        <p:nvSpPr>
          <p:cNvPr id="5" name="Slide Number Placeholder 4"/>
          <p:cNvSpPr>
            <a:spLocks noGrp="1"/>
          </p:cNvSpPr>
          <p:nvPr>
            <p:ph type="sldNum" sz="quarter" idx="3"/>
          </p:nvPr>
        </p:nvSpPr>
        <p:spPr bwMode="auto">
          <a:xfrm>
            <a:off x="3970938" y="8773956"/>
            <a:ext cx="3037840" cy="460542"/>
          </a:xfrm>
          <a:prstGeom prst="rect">
            <a:avLst/>
          </a:prstGeom>
          <a:noFill/>
          <a:ln w="9525">
            <a:noFill/>
            <a:miter lim="800000"/>
            <a:headEnd/>
            <a:tailEnd/>
          </a:ln>
        </p:spPr>
        <p:txBody>
          <a:bodyPr vert="horz" wrap="square" lIns="63434" tIns="31717" rIns="63434" bIns="31717" numCol="1" anchor="b" anchorCtr="0" compatLnSpc="1">
            <a:prstTxWarp prst="textNoShape">
              <a:avLst/>
            </a:prstTxWarp>
          </a:bodyPr>
          <a:lstStyle>
            <a:lvl1pPr algn="r" defTabSz="634922">
              <a:spcBef>
                <a:spcPct val="0"/>
              </a:spcBef>
              <a:defRPr sz="800" b="0"/>
            </a:lvl1pPr>
          </a:lstStyle>
          <a:p>
            <a:fld id="{4A1FC2AB-82DE-43D4-878D-2B0CA2799EF2}" type="slidenum">
              <a:rPr lang="en-GB"/>
              <a:pPr/>
              <a:t>‹#›</a:t>
            </a:fld>
            <a:endParaRPr lang="en-GB" dirty="0"/>
          </a:p>
        </p:txBody>
      </p:sp>
    </p:spTree>
    <p:extLst>
      <p:ext uri="{BB962C8B-B14F-4D97-AF65-F5344CB8AC3E}">
        <p14:creationId xmlns:p14="http://schemas.microsoft.com/office/powerpoint/2010/main" val="2730816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9463" cy="460542"/>
          </a:xfrm>
          <a:prstGeom prst="rect">
            <a:avLst/>
          </a:prstGeom>
          <a:noFill/>
          <a:ln w="9525">
            <a:noFill/>
            <a:miter lim="800000"/>
            <a:headEnd/>
            <a:tailEnd/>
          </a:ln>
        </p:spPr>
        <p:txBody>
          <a:bodyPr vert="horz" wrap="square" lIns="96711" tIns="48356" rIns="96711" bIns="48356" numCol="1" anchor="t" anchorCtr="0" compatLnSpc="1">
            <a:prstTxWarp prst="textNoShape">
              <a:avLst/>
            </a:prstTxWarp>
          </a:bodyPr>
          <a:lstStyle>
            <a:lvl1pPr algn="l" defTabSz="634922">
              <a:spcBef>
                <a:spcPct val="0"/>
              </a:spcBef>
              <a:defRPr sz="1200" b="0"/>
            </a:lvl1pPr>
          </a:lstStyle>
          <a:p>
            <a:endParaRPr lang="en-GB" dirty="0"/>
          </a:p>
        </p:txBody>
      </p:sp>
      <p:sp>
        <p:nvSpPr>
          <p:cNvPr id="3" name="Date Placeholder 2"/>
          <p:cNvSpPr>
            <a:spLocks noGrp="1"/>
          </p:cNvSpPr>
          <p:nvPr>
            <p:ph type="dt" idx="1"/>
          </p:nvPr>
        </p:nvSpPr>
        <p:spPr bwMode="auto">
          <a:xfrm>
            <a:off x="3970938" y="0"/>
            <a:ext cx="3037840" cy="460542"/>
          </a:xfrm>
          <a:prstGeom prst="rect">
            <a:avLst/>
          </a:prstGeom>
          <a:noFill/>
          <a:ln w="9525">
            <a:noFill/>
            <a:miter lim="800000"/>
            <a:headEnd/>
            <a:tailEnd/>
          </a:ln>
        </p:spPr>
        <p:txBody>
          <a:bodyPr vert="horz" wrap="square" lIns="96711" tIns="48356" rIns="96711" bIns="48356" numCol="1" anchor="t" anchorCtr="0" compatLnSpc="1">
            <a:prstTxWarp prst="textNoShape">
              <a:avLst/>
            </a:prstTxWarp>
          </a:bodyPr>
          <a:lstStyle>
            <a:lvl1pPr algn="r" defTabSz="634922">
              <a:spcBef>
                <a:spcPct val="0"/>
              </a:spcBef>
              <a:defRPr sz="1200" b="0"/>
            </a:lvl1pPr>
          </a:lstStyle>
          <a:p>
            <a:fld id="{48C56040-B352-4CF8-B5D5-F47EA68AB32D}" type="datetimeFigureOut">
              <a:rPr lang="en-US"/>
              <a:pPr/>
              <a:t>1/22/2013</a:t>
            </a:fld>
            <a:endParaRPr lang="en-GB" dirty="0"/>
          </a:p>
        </p:txBody>
      </p:sp>
      <p:sp>
        <p:nvSpPr>
          <p:cNvPr id="4" name="Slide Image Placeholder 3"/>
          <p:cNvSpPr>
            <a:spLocks noGrp="1" noRot="1" noChangeAspect="1"/>
          </p:cNvSpPr>
          <p:nvPr>
            <p:ph type="sldImg" idx="2"/>
          </p:nvPr>
        </p:nvSpPr>
        <p:spPr>
          <a:xfrm>
            <a:off x="1196975" y="693738"/>
            <a:ext cx="4618038" cy="3463925"/>
          </a:xfrm>
          <a:prstGeom prst="rect">
            <a:avLst/>
          </a:prstGeom>
          <a:noFill/>
          <a:ln w="12700">
            <a:solidFill>
              <a:prstClr val="black"/>
            </a:solidFill>
          </a:ln>
        </p:spPr>
        <p:txBody>
          <a:bodyPr vert="horz" lIns="139373" tIns="69688" rIns="139373" bIns="69688" rtlCol="0" anchor="ctr"/>
          <a:lstStyle/>
          <a:p>
            <a:pPr lvl="0"/>
            <a:endParaRPr lang="en-GB" noProof="0" dirty="0"/>
          </a:p>
        </p:txBody>
      </p:sp>
      <p:sp>
        <p:nvSpPr>
          <p:cNvPr id="5" name="Notes Placeholder 4"/>
          <p:cNvSpPr>
            <a:spLocks noGrp="1"/>
          </p:cNvSpPr>
          <p:nvPr>
            <p:ph type="body" sz="quarter" idx="3"/>
          </p:nvPr>
        </p:nvSpPr>
        <p:spPr bwMode="gray">
          <a:xfrm>
            <a:off x="699419" y="4387768"/>
            <a:ext cx="5611566" cy="92640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6" name="Footer Placeholder 5"/>
          <p:cNvSpPr>
            <a:spLocks noGrp="1"/>
          </p:cNvSpPr>
          <p:nvPr>
            <p:ph type="ftr" sz="quarter" idx="4"/>
          </p:nvPr>
        </p:nvSpPr>
        <p:spPr bwMode="auto">
          <a:xfrm>
            <a:off x="0" y="8773956"/>
            <a:ext cx="3039463" cy="460542"/>
          </a:xfrm>
          <a:prstGeom prst="rect">
            <a:avLst/>
          </a:prstGeom>
          <a:noFill/>
          <a:ln w="9525">
            <a:noFill/>
            <a:miter lim="800000"/>
            <a:headEnd/>
            <a:tailEnd/>
          </a:ln>
        </p:spPr>
        <p:txBody>
          <a:bodyPr vert="horz" wrap="square" lIns="96711" tIns="48356" rIns="96711" bIns="48356" numCol="1" anchor="b" anchorCtr="0" compatLnSpc="1">
            <a:prstTxWarp prst="textNoShape">
              <a:avLst/>
            </a:prstTxWarp>
          </a:bodyPr>
          <a:lstStyle>
            <a:lvl1pPr algn="l" defTabSz="634922">
              <a:spcBef>
                <a:spcPct val="0"/>
              </a:spcBef>
              <a:defRPr sz="1200" b="0"/>
            </a:lvl1pPr>
          </a:lstStyle>
          <a:p>
            <a:endParaRPr lang="en-GB" dirty="0"/>
          </a:p>
        </p:txBody>
      </p:sp>
      <p:sp>
        <p:nvSpPr>
          <p:cNvPr id="7" name="Slide Number Placeholder 6"/>
          <p:cNvSpPr>
            <a:spLocks noGrp="1"/>
          </p:cNvSpPr>
          <p:nvPr>
            <p:ph type="sldNum" sz="quarter" idx="5"/>
          </p:nvPr>
        </p:nvSpPr>
        <p:spPr bwMode="auto">
          <a:xfrm>
            <a:off x="3970938" y="8773956"/>
            <a:ext cx="3037840" cy="460542"/>
          </a:xfrm>
          <a:prstGeom prst="rect">
            <a:avLst/>
          </a:prstGeom>
          <a:noFill/>
          <a:ln w="9525">
            <a:noFill/>
            <a:miter lim="800000"/>
            <a:headEnd/>
            <a:tailEnd/>
          </a:ln>
        </p:spPr>
        <p:txBody>
          <a:bodyPr vert="horz" wrap="square" lIns="96711" tIns="48356" rIns="96711" bIns="48356" numCol="1" anchor="b" anchorCtr="0" compatLnSpc="1">
            <a:prstTxWarp prst="textNoShape">
              <a:avLst/>
            </a:prstTxWarp>
          </a:bodyPr>
          <a:lstStyle>
            <a:lvl1pPr algn="r" defTabSz="634922">
              <a:spcBef>
                <a:spcPct val="0"/>
              </a:spcBef>
              <a:defRPr sz="1200" b="0"/>
            </a:lvl1pPr>
          </a:lstStyle>
          <a:p>
            <a:fld id="{F6715F80-3722-40A8-A13B-913CAEEA0A98}" type="slidenum">
              <a:rPr lang="en-GB"/>
              <a:pPr/>
              <a:t>‹#›</a:t>
            </a:fld>
            <a:endParaRPr lang="en-GB" dirty="0"/>
          </a:p>
        </p:txBody>
      </p:sp>
    </p:spTree>
    <p:extLst>
      <p:ext uri="{BB962C8B-B14F-4D97-AF65-F5344CB8AC3E}">
        <p14:creationId xmlns:p14="http://schemas.microsoft.com/office/powerpoint/2010/main" val="3677231415"/>
      </p:ext>
    </p:extLst>
  </p:cSld>
  <p:clrMap bg1="lt1" tx1="dk1" bg2="lt2" tx2="dk2" accent1="accent1" accent2="accent2" accent3="accent3" accent4="accent4" accent5="accent5" accent6="accent6" hlink="hlink" folHlink="folHlink"/>
  <p:notesStyle>
    <a:lvl1pPr algn="l" rtl="0" eaLnBrk="0" fontAlgn="base" hangingPunct="0">
      <a:spcBef>
        <a:spcPct val="100000"/>
      </a:spcBef>
      <a:spcAft>
        <a:spcPct val="0"/>
      </a:spcAft>
      <a:buFont typeface="Arial" pitchFamily="34" charset="0"/>
      <a:defRPr sz="1100" kern="1200">
        <a:solidFill>
          <a:schemeClr val="tx1"/>
        </a:solidFill>
        <a:latin typeface="Arial" pitchFamily="34" charset="0"/>
        <a:ea typeface="+mn-ea"/>
        <a:cs typeface="+mn-cs"/>
      </a:defRPr>
    </a:lvl1pPr>
    <a:lvl2pPr marL="114137" indent="-112551" algn="l" rtl="0" eaLnBrk="0" fontAlgn="base" hangingPunct="0">
      <a:spcBef>
        <a:spcPct val="20000"/>
      </a:spcBef>
      <a:spcAft>
        <a:spcPct val="0"/>
      </a:spcAft>
      <a:buChar char="•"/>
      <a:defRPr sz="1100" kern="1200">
        <a:solidFill>
          <a:schemeClr val="tx1"/>
        </a:solidFill>
        <a:latin typeface="Arial" pitchFamily="34" charset="0"/>
        <a:ea typeface="+mn-ea"/>
        <a:cs typeface="+mn-cs"/>
      </a:defRPr>
    </a:lvl2pPr>
    <a:lvl3pPr marL="226686" indent="-110967" algn="l" rtl="0" eaLnBrk="0" fontAlgn="base" hangingPunct="0">
      <a:spcBef>
        <a:spcPct val="20000"/>
      </a:spcBef>
      <a:spcAft>
        <a:spcPct val="0"/>
      </a:spcAft>
      <a:buFont typeface="Arial" pitchFamily="34" charset="0"/>
      <a:buChar char="–"/>
      <a:defRPr sz="1000" kern="1200">
        <a:solidFill>
          <a:schemeClr val="tx1"/>
        </a:solidFill>
        <a:latin typeface="Arial" pitchFamily="34" charset="0"/>
        <a:ea typeface="+mn-ea"/>
        <a:cs typeface="+mn-cs"/>
      </a:defRPr>
    </a:lvl3pPr>
    <a:lvl4pPr marL="340820" indent="-112551" algn="l" rtl="0" eaLnBrk="0" fontAlgn="base" hangingPunct="0">
      <a:spcBef>
        <a:spcPct val="20000"/>
      </a:spcBef>
      <a:spcAft>
        <a:spcPct val="0"/>
      </a:spcAft>
      <a:buChar char="•"/>
      <a:defRPr sz="1000" kern="1200">
        <a:solidFill>
          <a:schemeClr val="tx1"/>
        </a:solidFill>
        <a:latin typeface="Arial" pitchFamily="34" charset="0"/>
        <a:ea typeface="+mn-ea"/>
        <a:cs typeface="+mn-cs"/>
      </a:defRPr>
    </a:lvl4pPr>
    <a:lvl5pPr marL="453370" indent="-110967" algn="l" rtl="0" eaLnBrk="0" fontAlgn="base" hangingPunct="0">
      <a:spcBef>
        <a:spcPct val="20000"/>
      </a:spcBef>
      <a:spcAft>
        <a:spcPct val="0"/>
      </a:spcAft>
      <a:buFont typeface="Arial" pitchFamily="34" charset="0"/>
      <a:buChar char="–"/>
      <a:defRPr sz="1000" kern="1200">
        <a:solidFill>
          <a:schemeClr val="tx1"/>
        </a:solidFill>
        <a:latin typeface="Arial" pitchFamily="34" charset="0"/>
        <a:ea typeface="+mn-ea"/>
        <a:cs typeface="+mn-cs"/>
      </a:defRPr>
    </a:lvl5pPr>
    <a:lvl6pPr marL="2282699" algn="l" defTabSz="913081" rtl="0" eaLnBrk="1" latinLnBrk="0" hangingPunct="1">
      <a:defRPr sz="1200" kern="1200">
        <a:solidFill>
          <a:schemeClr val="tx1"/>
        </a:solidFill>
        <a:latin typeface="+mn-lt"/>
        <a:ea typeface="+mn-ea"/>
        <a:cs typeface="+mn-cs"/>
      </a:defRPr>
    </a:lvl6pPr>
    <a:lvl7pPr marL="2739246" algn="l" defTabSz="913081" rtl="0" eaLnBrk="1" latinLnBrk="0" hangingPunct="1">
      <a:defRPr sz="1200" kern="1200">
        <a:solidFill>
          <a:schemeClr val="tx1"/>
        </a:solidFill>
        <a:latin typeface="+mn-lt"/>
        <a:ea typeface="+mn-ea"/>
        <a:cs typeface="+mn-cs"/>
      </a:defRPr>
    </a:lvl7pPr>
    <a:lvl8pPr marL="3195784" algn="l" defTabSz="913081" rtl="0" eaLnBrk="1" latinLnBrk="0" hangingPunct="1">
      <a:defRPr sz="1200" kern="1200">
        <a:solidFill>
          <a:schemeClr val="tx1"/>
        </a:solidFill>
        <a:latin typeface="+mn-lt"/>
        <a:ea typeface="+mn-ea"/>
        <a:cs typeface="+mn-cs"/>
      </a:defRPr>
    </a:lvl8pPr>
    <a:lvl9pPr marL="3652324" algn="l" defTabSz="91308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4" name="Rectangle 4"/>
          <p:cNvSpPr>
            <a:spLocks noGrp="1" noRot="1" noChangeAspect="1" noTextEdit="1"/>
          </p:cNvSpPr>
          <p:nvPr>
            <p:ph type="sldImg"/>
          </p:nvPr>
        </p:nvSpPr>
        <p:spPr bwMode="auto">
          <a:xfrm>
            <a:off x="1196975" y="693738"/>
            <a:ext cx="4618038" cy="3463925"/>
          </a:xfrm>
          <a:noFill/>
          <a:ln>
            <a:solidFill>
              <a:srgbClr val="000000"/>
            </a:solidFill>
            <a:miter lim="800000"/>
            <a:headEnd/>
            <a:tailEnd/>
          </a:ln>
        </p:spPr>
      </p:sp>
      <p:sp>
        <p:nvSpPr>
          <p:cNvPr id="281605" name="Rectangle 5"/>
          <p:cNvSpPr>
            <a:spLocks noGrp="1"/>
          </p:cNvSpPr>
          <p:nvPr>
            <p:ph type="body" idx="1"/>
          </p:nvPr>
        </p:nvSpPr>
        <p:spPr>
          <a:xfrm>
            <a:off x="699419" y="4387769"/>
            <a:ext cx="5611566" cy="168179"/>
          </a:xfrm>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9</a:t>
            </a:fld>
            <a:endParaRPr lang="en-GB" dirty="0"/>
          </a:p>
        </p:txBody>
      </p:sp>
    </p:spTree>
    <p:extLst>
      <p:ext uri="{BB962C8B-B14F-4D97-AF65-F5344CB8AC3E}">
        <p14:creationId xmlns:p14="http://schemas.microsoft.com/office/powerpoint/2010/main" val="3999843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10</a:t>
            </a:fld>
            <a:endParaRPr lang="en-GB" dirty="0"/>
          </a:p>
        </p:txBody>
      </p:sp>
    </p:spTree>
    <p:extLst>
      <p:ext uri="{BB962C8B-B14F-4D97-AF65-F5344CB8AC3E}">
        <p14:creationId xmlns:p14="http://schemas.microsoft.com/office/powerpoint/2010/main" val="3999843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11</a:t>
            </a:fld>
            <a:endParaRPr lang="en-GB" dirty="0"/>
          </a:p>
        </p:txBody>
      </p:sp>
    </p:spTree>
    <p:extLst>
      <p:ext uri="{BB962C8B-B14F-4D97-AF65-F5344CB8AC3E}">
        <p14:creationId xmlns:p14="http://schemas.microsoft.com/office/powerpoint/2010/main" val="3999843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12</a:t>
            </a:fld>
            <a:endParaRPr lang="en-GB" dirty="0"/>
          </a:p>
        </p:txBody>
      </p:sp>
    </p:spTree>
    <p:extLst>
      <p:ext uri="{BB962C8B-B14F-4D97-AF65-F5344CB8AC3E}">
        <p14:creationId xmlns:p14="http://schemas.microsoft.com/office/powerpoint/2010/main" val="3999843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13</a:t>
            </a:fld>
            <a:endParaRPr lang="en-GB" dirty="0"/>
          </a:p>
        </p:txBody>
      </p:sp>
    </p:spTree>
    <p:extLst>
      <p:ext uri="{BB962C8B-B14F-4D97-AF65-F5344CB8AC3E}">
        <p14:creationId xmlns:p14="http://schemas.microsoft.com/office/powerpoint/2010/main" val="3999843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14</a:t>
            </a:fld>
            <a:endParaRPr lang="en-GB" dirty="0"/>
          </a:p>
        </p:txBody>
      </p:sp>
    </p:spTree>
    <p:extLst>
      <p:ext uri="{BB962C8B-B14F-4D97-AF65-F5344CB8AC3E}">
        <p14:creationId xmlns:p14="http://schemas.microsoft.com/office/powerpoint/2010/main" val="3999843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15</a:t>
            </a:fld>
            <a:endParaRPr lang="en-GB" dirty="0"/>
          </a:p>
        </p:txBody>
      </p:sp>
    </p:spTree>
    <p:extLst>
      <p:ext uri="{BB962C8B-B14F-4D97-AF65-F5344CB8AC3E}">
        <p14:creationId xmlns:p14="http://schemas.microsoft.com/office/powerpoint/2010/main" val="3999843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16</a:t>
            </a:fld>
            <a:endParaRPr lang="en-GB" dirty="0"/>
          </a:p>
        </p:txBody>
      </p:sp>
    </p:spTree>
    <p:extLst>
      <p:ext uri="{BB962C8B-B14F-4D97-AF65-F5344CB8AC3E}">
        <p14:creationId xmlns:p14="http://schemas.microsoft.com/office/powerpoint/2010/main" val="3999843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17</a:t>
            </a:fld>
            <a:endParaRPr lang="en-GB" dirty="0"/>
          </a:p>
        </p:txBody>
      </p:sp>
    </p:spTree>
    <p:extLst>
      <p:ext uri="{BB962C8B-B14F-4D97-AF65-F5344CB8AC3E}">
        <p14:creationId xmlns:p14="http://schemas.microsoft.com/office/powerpoint/2010/main" val="3999843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18</a:t>
            </a:fld>
            <a:endParaRPr lang="en-GB" dirty="0"/>
          </a:p>
        </p:txBody>
      </p:sp>
    </p:spTree>
    <p:extLst>
      <p:ext uri="{BB962C8B-B14F-4D97-AF65-F5344CB8AC3E}">
        <p14:creationId xmlns:p14="http://schemas.microsoft.com/office/powerpoint/2010/main" val="399984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TextEdit="1"/>
          </p:cNvSpPr>
          <p:nvPr>
            <p:ph type="sldImg"/>
          </p:nvPr>
        </p:nvSpPr>
        <p:spPr bwMode="auto">
          <a:xfrm>
            <a:off x="1196975" y="693738"/>
            <a:ext cx="4618038" cy="3463925"/>
          </a:xfrm>
          <a:noFill/>
          <a:ln>
            <a:solidFill>
              <a:srgbClr val="000000"/>
            </a:solidFill>
            <a:miter lim="800000"/>
            <a:headEnd/>
            <a:tailEnd/>
          </a:ln>
        </p:spPr>
      </p:sp>
      <p:sp>
        <p:nvSpPr>
          <p:cNvPr id="283651" name="Rectangle 3"/>
          <p:cNvSpPr>
            <a:spLocks noGrp="1"/>
          </p:cNvSpPr>
          <p:nvPr>
            <p:ph type="body" idx="1"/>
          </p:nvPr>
        </p:nvSpPr>
        <p:spPr>
          <a:xfrm>
            <a:off x="699419" y="4387768"/>
            <a:ext cx="5611566" cy="169277"/>
          </a:xfrm>
        </p:spPr>
        <p:txBody>
          <a:bodyPr/>
          <a:lstStyle/>
          <a:p>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19</a:t>
            </a:fld>
            <a:endParaRPr lang="en-GB" dirty="0"/>
          </a:p>
        </p:txBody>
      </p:sp>
    </p:spTree>
    <p:extLst>
      <p:ext uri="{BB962C8B-B14F-4D97-AF65-F5344CB8AC3E}">
        <p14:creationId xmlns:p14="http://schemas.microsoft.com/office/powerpoint/2010/main" val="3999843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20</a:t>
            </a:fld>
            <a:endParaRPr lang="en-GB" dirty="0"/>
          </a:p>
        </p:txBody>
      </p:sp>
    </p:spTree>
    <p:extLst>
      <p:ext uri="{BB962C8B-B14F-4D97-AF65-F5344CB8AC3E}">
        <p14:creationId xmlns:p14="http://schemas.microsoft.com/office/powerpoint/2010/main" val="3999843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21</a:t>
            </a:fld>
            <a:endParaRPr lang="en-GB" dirty="0"/>
          </a:p>
        </p:txBody>
      </p:sp>
    </p:spTree>
    <p:extLst>
      <p:ext uri="{BB962C8B-B14F-4D97-AF65-F5344CB8AC3E}">
        <p14:creationId xmlns:p14="http://schemas.microsoft.com/office/powerpoint/2010/main" val="3999843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22</a:t>
            </a:fld>
            <a:endParaRPr lang="en-GB" dirty="0"/>
          </a:p>
        </p:txBody>
      </p:sp>
    </p:spTree>
    <p:extLst>
      <p:ext uri="{BB962C8B-B14F-4D97-AF65-F5344CB8AC3E}">
        <p14:creationId xmlns:p14="http://schemas.microsoft.com/office/powerpoint/2010/main" val="25058099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23</a:t>
            </a:fld>
            <a:endParaRPr lang="en-GB" dirty="0"/>
          </a:p>
        </p:txBody>
      </p:sp>
    </p:spTree>
    <p:extLst>
      <p:ext uri="{BB962C8B-B14F-4D97-AF65-F5344CB8AC3E}">
        <p14:creationId xmlns:p14="http://schemas.microsoft.com/office/powerpoint/2010/main" val="34355836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24</a:t>
            </a:fld>
            <a:endParaRPr lang="en-GB" dirty="0"/>
          </a:p>
        </p:txBody>
      </p:sp>
    </p:spTree>
    <p:extLst>
      <p:ext uri="{BB962C8B-B14F-4D97-AF65-F5344CB8AC3E}">
        <p14:creationId xmlns:p14="http://schemas.microsoft.com/office/powerpoint/2010/main" val="3561981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25</a:t>
            </a:fld>
            <a:endParaRPr lang="en-GB" dirty="0"/>
          </a:p>
        </p:txBody>
      </p:sp>
    </p:spTree>
    <p:extLst>
      <p:ext uri="{BB962C8B-B14F-4D97-AF65-F5344CB8AC3E}">
        <p14:creationId xmlns:p14="http://schemas.microsoft.com/office/powerpoint/2010/main" val="3927135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100000"/>
              </a:spcBef>
              <a:spcAft>
                <a:spcPct val="0"/>
              </a:spcAft>
              <a:buClrTx/>
              <a:buSzTx/>
              <a:buFontTx/>
              <a:buChar char="-"/>
              <a:tabLst/>
              <a:defRPr/>
            </a:pPr>
            <a:r>
              <a:rPr lang="en-US" sz="1100" dirty="0" smtClean="0"/>
              <a:t>Note - Please note only commercially available, frequently used processing systems are included in this analysis.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26</a:t>
            </a:fld>
            <a:endParaRPr lang="en-GB" dirty="0"/>
          </a:p>
        </p:txBody>
      </p:sp>
    </p:spTree>
    <p:extLst>
      <p:ext uri="{BB962C8B-B14F-4D97-AF65-F5344CB8AC3E}">
        <p14:creationId xmlns:p14="http://schemas.microsoft.com/office/powerpoint/2010/main" val="2129568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27</a:t>
            </a:fld>
            <a:endParaRPr lang="en-GB" dirty="0"/>
          </a:p>
        </p:txBody>
      </p:sp>
    </p:spTree>
    <p:extLst>
      <p:ext uri="{BB962C8B-B14F-4D97-AF65-F5344CB8AC3E}">
        <p14:creationId xmlns:p14="http://schemas.microsoft.com/office/powerpoint/2010/main" val="1494871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28</a:t>
            </a:fld>
            <a:endParaRPr lang="en-GB" dirty="0"/>
          </a:p>
        </p:txBody>
      </p:sp>
    </p:spTree>
    <p:extLst>
      <p:ext uri="{BB962C8B-B14F-4D97-AF65-F5344CB8AC3E}">
        <p14:creationId xmlns:p14="http://schemas.microsoft.com/office/powerpoint/2010/main" val="1424929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2</a:t>
            </a:fld>
            <a:endParaRPr lang="en-GB" dirty="0"/>
          </a:p>
        </p:txBody>
      </p:sp>
    </p:spTree>
    <p:extLst>
      <p:ext uri="{BB962C8B-B14F-4D97-AF65-F5344CB8AC3E}">
        <p14:creationId xmlns:p14="http://schemas.microsoft.com/office/powerpoint/2010/main" val="2256919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r>
              <a:rPr lang="en-US" dirty="0" smtClean="0"/>
              <a:t>Change to more visible text</a:t>
            </a:r>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29</a:t>
            </a:fld>
            <a:endParaRPr lang="en-GB" dirty="0"/>
          </a:p>
        </p:txBody>
      </p:sp>
    </p:spTree>
    <p:extLst>
      <p:ext uri="{BB962C8B-B14F-4D97-AF65-F5344CB8AC3E}">
        <p14:creationId xmlns:p14="http://schemas.microsoft.com/office/powerpoint/2010/main" val="26546411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30</a:t>
            </a:fld>
            <a:endParaRPr lang="en-GB" dirty="0"/>
          </a:p>
        </p:txBody>
      </p:sp>
    </p:spTree>
    <p:extLst>
      <p:ext uri="{BB962C8B-B14F-4D97-AF65-F5344CB8AC3E}">
        <p14:creationId xmlns:p14="http://schemas.microsoft.com/office/powerpoint/2010/main" val="26546411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31</a:t>
            </a:fld>
            <a:endParaRPr lang="en-GB" dirty="0"/>
          </a:p>
        </p:txBody>
      </p:sp>
    </p:spTree>
    <p:extLst>
      <p:ext uri="{BB962C8B-B14F-4D97-AF65-F5344CB8AC3E}">
        <p14:creationId xmlns:p14="http://schemas.microsoft.com/office/powerpoint/2010/main" val="7996372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32</a:t>
            </a:fld>
            <a:endParaRPr lang="en-GB" dirty="0"/>
          </a:p>
        </p:txBody>
      </p:sp>
    </p:spTree>
    <p:extLst>
      <p:ext uri="{BB962C8B-B14F-4D97-AF65-F5344CB8AC3E}">
        <p14:creationId xmlns:p14="http://schemas.microsoft.com/office/powerpoint/2010/main" val="7996372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34</a:t>
            </a:fld>
            <a:endParaRPr lang="en-GB" dirty="0"/>
          </a:p>
        </p:txBody>
      </p:sp>
    </p:spTree>
    <p:extLst>
      <p:ext uri="{BB962C8B-B14F-4D97-AF65-F5344CB8AC3E}">
        <p14:creationId xmlns:p14="http://schemas.microsoft.com/office/powerpoint/2010/main" val="14116560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5325"/>
            <a:ext cx="4616450" cy="3462338"/>
          </a:xfrm>
        </p:spPr>
      </p:sp>
      <p:sp>
        <p:nvSpPr>
          <p:cNvPr id="3" name="Notes Placeholder 2"/>
          <p:cNvSpPr>
            <a:spLocks noGrp="1"/>
          </p:cNvSpPr>
          <p:nvPr>
            <p:ph type="body" idx="1"/>
          </p:nvPr>
        </p:nvSpPr>
        <p:spPr>
          <a:xfrm>
            <a:off x="699420" y="4387769"/>
            <a:ext cx="5611566" cy="169277"/>
          </a:xfrm>
        </p:spPr>
        <p:txBody>
          <a:bodyPr/>
          <a:lstStyle/>
          <a:p>
            <a:endParaRPr lang="es-ES" dirty="0"/>
          </a:p>
        </p:txBody>
      </p:sp>
      <p:sp>
        <p:nvSpPr>
          <p:cNvPr id="4" name="Slide Number Placeholder 3"/>
          <p:cNvSpPr>
            <a:spLocks noGrp="1"/>
          </p:cNvSpPr>
          <p:nvPr>
            <p:ph type="sldNum" sz="quarter" idx="10"/>
          </p:nvPr>
        </p:nvSpPr>
        <p:spPr/>
        <p:txBody>
          <a:bodyPr/>
          <a:lstStyle/>
          <a:p>
            <a:fld id="{5FF7C6EE-EF85-4490-9AD0-B9C8E1CEBC62}" type="slidenum">
              <a:rPr lang="en-GB" smtClean="0">
                <a:solidFill>
                  <a:prstClr val="black"/>
                </a:solidFill>
              </a:rPr>
              <a:pPr/>
              <a:t>35</a:t>
            </a:fld>
            <a:endParaRPr lang="en-GB">
              <a:solidFill>
                <a:prstClr val="black"/>
              </a:solidFill>
            </a:endParaRPr>
          </a:p>
        </p:txBody>
      </p:sp>
    </p:spTree>
    <p:extLst>
      <p:ext uri="{BB962C8B-B14F-4D97-AF65-F5344CB8AC3E}">
        <p14:creationId xmlns:p14="http://schemas.microsoft.com/office/powerpoint/2010/main" val="26455913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5325"/>
            <a:ext cx="4616450" cy="3462338"/>
          </a:xfrm>
        </p:spPr>
      </p:sp>
      <p:sp>
        <p:nvSpPr>
          <p:cNvPr id="3" name="Notes Placeholder 2"/>
          <p:cNvSpPr>
            <a:spLocks noGrp="1"/>
          </p:cNvSpPr>
          <p:nvPr>
            <p:ph type="body" idx="1"/>
          </p:nvPr>
        </p:nvSpPr>
        <p:spPr>
          <a:xfrm>
            <a:off x="699420" y="4387769"/>
            <a:ext cx="5611566" cy="169277"/>
          </a:xfrm>
        </p:spPr>
        <p:txBody>
          <a:bodyPr/>
          <a:lstStyle/>
          <a:p>
            <a:endParaRPr lang="es-ES" dirty="0"/>
          </a:p>
        </p:txBody>
      </p:sp>
      <p:sp>
        <p:nvSpPr>
          <p:cNvPr id="4" name="Slide Number Placeholder 3"/>
          <p:cNvSpPr>
            <a:spLocks noGrp="1"/>
          </p:cNvSpPr>
          <p:nvPr>
            <p:ph type="sldNum" sz="quarter" idx="10"/>
          </p:nvPr>
        </p:nvSpPr>
        <p:spPr/>
        <p:txBody>
          <a:bodyPr/>
          <a:lstStyle/>
          <a:p>
            <a:fld id="{5FF7C6EE-EF85-4490-9AD0-B9C8E1CEBC62}" type="slidenum">
              <a:rPr lang="en-GB" smtClean="0">
                <a:solidFill>
                  <a:prstClr val="black"/>
                </a:solidFill>
              </a:rPr>
              <a:pPr/>
              <a:t>36</a:t>
            </a:fld>
            <a:endParaRPr lang="en-GB">
              <a:solidFill>
                <a:prstClr val="black"/>
              </a:solidFill>
            </a:endParaRPr>
          </a:p>
        </p:txBody>
      </p:sp>
    </p:spTree>
    <p:extLst>
      <p:ext uri="{BB962C8B-B14F-4D97-AF65-F5344CB8AC3E}">
        <p14:creationId xmlns:p14="http://schemas.microsoft.com/office/powerpoint/2010/main" val="2645591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5325"/>
            <a:ext cx="4616450" cy="3462338"/>
          </a:xfrm>
        </p:spPr>
      </p:sp>
      <p:sp>
        <p:nvSpPr>
          <p:cNvPr id="3" name="Notes Placeholder 2"/>
          <p:cNvSpPr>
            <a:spLocks noGrp="1"/>
          </p:cNvSpPr>
          <p:nvPr>
            <p:ph type="body" idx="1"/>
          </p:nvPr>
        </p:nvSpPr>
        <p:spPr>
          <a:xfrm>
            <a:off x="699420" y="4387769"/>
            <a:ext cx="5611566" cy="169277"/>
          </a:xfrm>
        </p:spPr>
        <p:txBody>
          <a:bodyPr/>
          <a:lstStyle/>
          <a:p>
            <a:endParaRPr lang="es-ES" dirty="0"/>
          </a:p>
        </p:txBody>
      </p:sp>
      <p:sp>
        <p:nvSpPr>
          <p:cNvPr id="4" name="Slide Number Placeholder 3"/>
          <p:cNvSpPr>
            <a:spLocks noGrp="1"/>
          </p:cNvSpPr>
          <p:nvPr>
            <p:ph type="sldNum" sz="quarter" idx="10"/>
          </p:nvPr>
        </p:nvSpPr>
        <p:spPr/>
        <p:txBody>
          <a:bodyPr/>
          <a:lstStyle/>
          <a:p>
            <a:fld id="{5FF7C6EE-EF85-4490-9AD0-B9C8E1CEBC62}" type="slidenum">
              <a:rPr lang="en-GB" smtClean="0">
                <a:solidFill>
                  <a:prstClr val="black"/>
                </a:solidFill>
              </a:rPr>
              <a:pPr/>
              <a:t>37</a:t>
            </a:fld>
            <a:endParaRPr lang="en-GB">
              <a:solidFill>
                <a:prstClr val="black"/>
              </a:solidFill>
            </a:endParaRPr>
          </a:p>
        </p:txBody>
      </p:sp>
    </p:spTree>
    <p:extLst>
      <p:ext uri="{BB962C8B-B14F-4D97-AF65-F5344CB8AC3E}">
        <p14:creationId xmlns:p14="http://schemas.microsoft.com/office/powerpoint/2010/main" val="26455913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noFill/>
        </p:spPr>
        <p:txBody>
          <a:bodyPr/>
          <a:lstStyle/>
          <a:p>
            <a:fld id="{5767B84C-D11A-4B1A-8085-E3C56D91D93A}" type="slidenum">
              <a:rPr lang="en-US"/>
              <a:pPr/>
              <a:t>38</a:t>
            </a:fld>
            <a:endParaRPr lang="en-US" dirty="0"/>
          </a:p>
        </p:txBody>
      </p:sp>
      <p:sp>
        <p:nvSpPr>
          <p:cNvPr id="58373" name="Rectangle 5"/>
          <p:cNvSpPr>
            <a:spLocks noGrp="1" noRot="1" noChangeAspect="1" noTextEdit="1"/>
          </p:cNvSpPr>
          <p:nvPr>
            <p:ph type="sldImg"/>
          </p:nvPr>
        </p:nvSpPr>
        <p:spPr bwMode="auto">
          <a:noFill/>
          <a:ln>
            <a:solidFill>
              <a:srgbClr val="000000"/>
            </a:solidFill>
            <a:miter lim="800000"/>
            <a:headEnd/>
            <a:tailEnd/>
          </a:ln>
        </p:spPr>
      </p:sp>
      <p:sp>
        <p:nvSpPr>
          <p:cNvPr id="58374" name="Rectangle 6"/>
          <p:cNvSpPr>
            <a:spLocks noGrp="1"/>
          </p:cNvSpPr>
          <p:nvPr>
            <p:ph type="body" idx="1"/>
          </p:nvPr>
        </p:nvSpPr>
        <p:spPr>
          <a:xfrm>
            <a:off x="699419" y="4387768"/>
            <a:ext cx="5611566" cy="169277"/>
          </a:xfrm>
        </p:spPr>
        <p:txBody>
          <a:bodyPr/>
          <a:lstStyle/>
          <a:p>
            <a:endParaRPr lang="en-GB"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366749" y="8827098"/>
            <a:ext cx="173694" cy="183468"/>
          </a:xfrm>
          <a:prstGeom prst="rect">
            <a:avLst/>
          </a:prstGeom>
          <a:noFill/>
          <a:ln w="9525">
            <a:noFill/>
            <a:miter lim="800000"/>
            <a:headEnd/>
            <a:tailEnd/>
          </a:ln>
        </p:spPr>
        <p:txBody>
          <a:bodyPr wrap="none" lIns="0" tIns="0" rIns="0" bIns="0" anchor="b">
            <a:spAutoFit/>
          </a:bodyPr>
          <a:lstStyle/>
          <a:p>
            <a:pPr algn="l" defTabSz="634922">
              <a:spcBef>
                <a:spcPct val="0"/>
              </a:spcBef>
            </a:pPr>
            <a:fld id="{C48ED56A-DF9C-45A7-8469-0591366F9524}" type="slidenum">
              <a:rPr lang="en-GB" sz="1200" b="0"/>
              <a:pPr algn="l" defTabSz="634922">
                <a:spcBef>
                  <a:spcPct val="0"/>
                </a:spcBef>
              </a:pPr>
              <a:t>39</a:t>
            </a:fld>
            <a:endParaRPr lang="en-GB" sz="1200" b="0" dirty="0"/>
          </a:p>
        </p:txBody>
      </p:sp>
      <p:sp>
        <p:nvSpPr>
          <p:cNvPr id="66565" name="Rectangle 5"/>
          <p:cNvSpPr>
            <a:spLocks noGrp="1" noRot="1" noChangeAspect="1" noTextEdit="1"/>
          </p:cNvSpPr>
          <p:nvPr>
            <p:ph type="sldImg"/>
          </p:nvPr>
        </p:nvSpPr>
        <p:spPr bwMode="auto">
          <a:xfrm>
            <a:off x="1196975" y="693738"/>
            <a:ext cx="4618038" cy="3463925"/>
          </a:xfrm>
          <a:noFill/>
          <a:ln>
            <a:solidFill>
              <a:srgbClr val="000000"/>
            </a:solidFill>
            <a:miter lim="800000"/>
            <a:headEnd/>
            <a:tailEnd/>
          </a:ln>
        </p:spPr>
      </p:sp>
      <p:sp>
        <p:nvSpPr>
          <p:cNvPr id="66566" name="Rectangle 6"/>
          <p:cNvSpPr>
            <a:spLocks noGrp="1"/>
          </p:cNvSpPr>
          <p:nvPr>
            <p:ph type="body" idx="1"/>
          </p:nvPr>
        </p:nvSpPr>
        <p:spPr>
          <a:xfrm>
            <a:off x="699419" y="4387769"/>
            <a:ext cx="5611566" cy="168179"/>
          </a:xfrm>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Rectangle 4"/>
          <p:cNvSpPr>
            <a:spLocks noGrp="1" noRot="1" noChangeAspect="1" noTextEdit="1"/>
          </p:cNvSpPr>
          <p:nvPr>
            <p:ph type="sldImg"/>
          </p:nvPr>
        </p:nvSpPr>
        <p:spPr bwMode="auto">
          <a:xfrm>
            <a:off x="1196975" y="693738"/>
            <a:ext cx="4616450" cy="3463925"/>
          </a:xfrm>
          <a:noFill/>
          <a:ln>
            <a:solidFill>
              <a:srgbClr val="000000"/>
            </a:solidFill>
            <a:miter lim="800000"/>
            <a:headEnd/>
            <a:tailEnd/>
          </a:ln>
        </p:spPr>
      </p:sp>
      <p:sp>
        <p:nvSpPr>
          <p:cNvPr id="282629" name="Rectangle 5"/>
          <p:cNvSpPr>
            <a:spLocks noGrp="1"/>
          </p:cNvSpPr>
          <p:nvPr>
            <p:ph type="body" idx="1"/>
          </p:nvPr>
        </p:nvSpPr>
        <p:spPr>
          <a:xfrm>
            <a:off x="699420" y="4387769"/>
            <a:ext cx="5611566" cy="4021152"/>
          </a:xfrm>
        </p:spPr>
        <p:txBody>
          <a:bodyPr/>
          <a:lstStyle/>
          <a:p>
            <a:pPr marL="157218" indent="-157218">
              <a:buFont typeface="Arial" pitchFamily="34" charset="0"/>
              <a:buChar char="•"/>
            </a:pP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a:xfrm>
            <a:off x="699419" y="4387768"/>
            <a:ext cx="5611566" cy="6001643"/>
          </a:xfrm>
        </p:spPr>
        <p:txBody>
          <a:bodyPr/>
          <a:lstStyle/>
          <a:p>
            <a:pPr marL="278943" lvl="1" indent="-164643">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F6715F80-3722-40A8-A13B-913CAEEA0A98}" type="slidenum">
              <a:rPr lang="en-GB" smtClean="0"/>
              <a:pPr/>
              <a:t>41</a:t>
            </a:fld>
            <a:endParaRPr lang="en-GB" dirty="0"/>
          </a:p>
        </p:txBody>
      </p:sp>
    </p:spTree>
    <p:extLst>
      <p:ext uri="{BB962C8B-B14F-4D97-AF65-F5344CB8AC3E}">
        <p14:creationId xmlns:p14="http://schemas.microsoft.com/office/powerpoint/2010/main" val="26173024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a:xfrm>
            <a:off x="699419" y="4387769"/>
            <a:ext cx="5611566" cy="3641833"/>
          </a:xfrm>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42</a:t>
            </a:fld>
            <a:endParaRPr lang="en-GB" dirty="0"/>
          </a:p>
        </p:txBody>
      </p:sp>
    </p:spTree>
    <p:extLst>
      <p:ext uri="{BB962C8B-B14F-4D97-AF65-F5344CB8AC3E}">
        <p14:creationId xmlns:p14="http://schemas.microsoft.com/office/powerpoint/2010/main" val="21362864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r>
              <a:rPr lang="en-US" dirty="0" smtClean="0"/>
              <a:t>Use</a:t>
            </a:r>
            <a:r>
              <a:rPr lang="en-US" baseline="0" dirty="0" smtClean="0"/>
              <a:t> data fusion roadmap without dates</a:t>
            </a:r>
            <a:endParaRPr lang="en-US" dirty="0" smtClean="0"/>
          </a:p>
        </p:txBody>
      </p:sp>
      <p:sp>
        <p:nvSpPr>
          <p:cNvPr id="4" name="Slide Number Placeholder 3"/>
          <p:cNvSpPr>
            <a:spLocks noGrp="1"/>
          </p:cNvSpPr>
          <p:nvPr>
            <p:ph type="sldNum" sz="quarter" idx="10"/>
          </p:nvPr>
        </p:nvSpPr>
        <p:spPr/>
        <p:txBody>
          <a:bodyPr/>
          <a:lstStyle/>
          <a:p>
            <a:fld id="{F6715F80-3722-40A8-A13B-913CAEEA0A98}" type="slidenum">
              <a:rPr lang="en-GB" smtClean="0"/>
              <a:pPr/>
              <a:t>43</a:t>
            </a:fld>
            <a:endParaRPr lang="en-GB" dirty="0"/>
          </a:p>
        </p:txBody>
      </p:sp>
    </p:spTree>
    <p:extLst>
      <p:ext uri="{BB962C8B-B14F-4D97-AF65-F5344CB8AC3E}">
        <p14:creationId xmlns:p14="http://schemas.microsoft.com/office/powerpoint/2010/main" val="15178506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a:xfrm>
            <a:off x="699419" y="4387769"/>
            <a:ext cx="5611566" cy="3641833"/>
          </a:xfrm>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44</a:t>
            </a:fld>
            <a:endParaRPr lang="en-GB" dirty="0"/>
          </a:p>
        </p:txBody>
      </p:sp>
    </p:spTree>
    <p:extLst>
      <p:ext uri="{BB962C8B-B14F-4D97-AF65-F5344CB8AC3E}">
        <p14:creationId xmlns:p14="http://schemas.microsoft.com/office/powerpoint/2010/main" val="2136286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3925"/>
          </a:xfrm>
        </p:spPr>
      </p:sp>
      <p:sp>
        <p:nvSpPr>
          <p:cNvPr id="3" name="Notes Placeholder 2"/>
          <p:cNvSpPr>
            <a:spLocks noGrp="1"/>
          </p:cNvSpPr>
          <p:nvPr>
            <p:ph type="body" idx="1"/>
          </p:nvPr>
        </p:nvSpPr>
        <p:spPr>
          <a:xfrm>
            <a:off x="699419" y="4387768"/>
            <a:ext cx="5611566" cy="169277"/>
          </a:xfrm>
        </p:spPr>
        <p:txBody>
          <a:bodyPr/>
          <a:lstStyle/>
          <a:p>
            <a:endParaRPr lang="es-ES" dirty="0"/>
          </a:p>
        </p:txBody>
      </p:sp>
      <p:sp>
        <p:nvSpPr>
          <p:cNvPr id="4" name="Slide Number Placeholder 3"/>
          <p:cNvSpPr>
            <a:spLocks noGrp="1"/>
          </p:cNvSpPr>
          <p:nvPr>
            <p:ph type="sldNum" sz="quarter" idx="10"/>
          </p:nvPr>
        </p:nvSpPr>
        <p:spPr/>
        <p:txBody>
          <a:bodyPr/>
          <a:lstStyle/>
          <a:p>
            <a:fld id="{5FF7C6EE-EF85-4490-9AD0-B9C8E1CEBC62}" type="slidenum">
              <a:rPr lang="en-GB" smtClean="0">
                <a:solidFill>
                  <a:prstClr val="black"/>
                </a:solidFill>
              </a:rPr>
              <a:pPr/>
              <a:t>45</a:t>
            </a:fld>
            <a:endParaRPr lang="en-GB">
              <a:solidFill>
                <a:prstClr val="black"/>
              </a:solidFill>
            </a:endParaRPr>
          </a:p>
        </p:txBody>
      </p:sp>
    </p:spTree>
    <p:extLst>
      <p:ext uri="{BB962C8B-B14F-4D97-AF65-F5344CB8AC3E}">
        <p14:creationId xmlns:p14="http://schemas.microsoft.com/office/powerpoint/2010/main" val="26455913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r>
              <a:rPr lang="en-US" dirty="0" smtClean="0"/>
              <a:t>When it comes to technology that accommodates both Big Data and traditional data, there are many options and tradeoffs to consider.  The biggest choice under data management is relational (MPP warehouses)</a:t>
            </a:r>
            <a:r>
              <a:rPr lang="en-US" baseline="0" dirty="0" smtClean="0"/>
              <a:t> vs. non-relational (Hadoop, etc.) models, but others come into play.  In the data processing and analytics, different algorithms work for both different storage architectures as well as different problems to solve.  Beyond data management and storage, other implementation considerations include where will you get the talent to create and manage the architecture, how will they experiment with new technologies which may not be ready for prime time, and what road map to hybrid computation will you take.</a:t>
            </a:r>
          </a:p>
          <a:p>
            <a:endParaRPr lang="en-US" baseline="0" dirty="0" smtClean="0"/>
          </a:p>
          <a:p>
            <a:r>
              <a:rPr lang="en-US" baseline="0" dirty="0" smtClean="0"/>
              <a:t>Each consideration has different points along several continuums.</a:t>
            </a:r>
            <a:r>
              <a:rPr lang="en-US" dirty="0" smtClean="0"/>
              <a:t> Virtualized on-premise servers or external clouds will affect scalability cost , integration and security</a:t>
            </a:r>
          </a:p>
          <a:p>
            <a:endParaRPr lang="en-US" dirty="0" smtClean="0"/>
          </a:p>
          <a:p>
            <a:r>
              <a:rPr lang="en-US" dirty="0" smtClean="0"/>
              <a:t>Commodity vs. special purpose hardware will affect scalability, performance, cost, and reliability</a:t>
            </a:r>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solidFill>
                  <a:prstClr val="black"/>
                </a:solidFill>
              </a:rPr>
              <a:pPr/>
              <a:t>46</a:t>
            </a:fld>
            <a:endParaRPr lang="en-GB" dirty="0">
              <a:solidFill>
                <a:prstClr val="black"/>
              </a:solidFill>
            </a:endParaRPr>
          </a:p>
        </p:txBody>
      </p:sp>
    </p:spTree>
    <p:extLst>
      <p:ext uri="{BB962C8B-B14F-4D97-AF65-F5344CB8AC3E}">
        <p14:creationId xmlns:p14="http://schemas.microsoft.com/office/powerpoint/2010/main" val="14116560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6450" cy="3462337"/>
          </a:xfrm>
        </p:spPr>
      </p:sp>
      <p:sp>
        <p:nvSpPr>
          <p:cNvPr id="3" name="Notes Placeholder 2"/>
          <p:cNvSpPr>
            <a:spLocks noGrp="1"/>
          </p:cNvSpPr>
          <p:nvPr>
            <p:ph type="body" idx="1"/>
          </p:nvPr>
        </p:nvSpPr>
        <p:spPr>
          <a:xfrm>
            <a:off x="699419" y="4387768"/>
            <a:ext cx="5611566" cy="169277"/>
          </a:xfrm>
        </p:spPr>
        <p:txBody>
          <a:bodyPr/>
          <a:lstStyle/>
          <a:p>
            <a:r>
              <a:rPr lang="es-ES" dirty="0" err="1" smtClean="0"/>
              <a:t>Moves</a:t>
            </a:r>
            <a:r>
              <a:rPr lang="es-ES" dirty="0" smtClean="0"/>
              <a:t> </a:t>
            </a:r>
            <a:r>
              <a:rPr lang="es-ES" dirty="0" err="1" smtClean="0"/>
              <a:t>to</a:t>
            </a:r>
            <a:r>
              <a:rPr lang="es-ES" baseline="0" dirty="0" smtClean="0"/>
              <a:t> </a:t>
            </a:r>
            <a:r>
              <a:rPr lang="es-ES" baseline="0" dirty="0" err="1" smtClean="0"/>
              <a:t>Hybrid</a:t>
            </a:r>
            <a:r>
              <a:rPr lang="es-ES" baseline="0" dirty="0" smtClean="0"/>
              <a:t> </a:t>
            </a:r>
            <a:r>
              <a:rPr lang="es-ES" baseline="0" dirty="0" err="1" smtClean="0"/>
              <a:t>Architecture</a:t>
            </a:r>
            <a:r>
              <a:rPr lang="es-ES" baseline="0" dirty="0" smtClean="0"/>
              <a:t> in </a:t>
            </a:r>
            <a:r>
              <a:rPr lang="es-ES" baseline="0" dirty="0" err="1" smtClean="0"/>
              <a:t>Approach</a:t>
            </a:r>
            <a:r>
              <a:rPr lang="es-ES" baseline="0" dirty="0" smtClean="0"/>
              <a:t> </a:t>
            </a:r>
            <a:r>
              <a:rPr lang="es-ES" baseline="0" dirty="0" err="1" smtClean="0"/>
              <a:t>section</a:t>
            </a:r>
            <a:endParaRPr lang="es-ES" baseline="0" dirty="0" smtClean="0"/>
          </a:p>
          <a:p>
            <a:endParaRPr lang="es-ES" baseline="0" dirty="0" smtClean="0"/>
          </a:p>
          <a:p>
            <a:r>
              <a:rPr lang="es-ES" baseline="0" dirty="0" err="1" smtClean="0"/>
              <a:t>Have</a:t>
            </a:r>
            <a:r>
              <a:rPr lang="es-ES" baseline="0" dirty="0" smtClean="0"/>
              <a:t> </a:t>
            </a:r>
            <a:r>
              <a:rPr lang="es-ES" baseline="0" dirty="0" err="1" smtClean="0"/>
              <a:t>two</a:t>
            </a:r>
            <a:r>
              <a:rPr lang="es-ES" baseline="0" dirty="0" smtClean="0"/>
              <a:t> </a:t>
            </a:r>
            <a:r>
              <a:rPr lang="es-ES" baseline="0" dirty="0" err="1" smtClean="0"/>
              <a:t>or</a:t>
            </a:r>
            <a:r>
              <a:rPr lang="es-ES" baseline="0" dirty="0" smtClean="0"/>
              <a:t> </a:t>
            </a:r>
            <a:r>
              <a:rPr lang="es-ES" baseline="0" dirty="0" err="1" smtClean="0"/>
              <a:t>three</a:t>
            </a:r>
            <a:r>
              <a:rPr lang="es-ES" baseline="0" dirty="0" smtClean="0"/>
              <a:t> of </a:t>
            </a:r>
            <a:r>
              <a:rPr lang="es-ES" baseline="0" dirty="0" err="1" smtClean="0"/>
              <a:t>these</a:t>
            </a:r>
            <a:r>
              <a:rPr lang="es-ES" baseline="0" dirty="0" smtClean="0"/>
              <a:t> </a:t>
            </a:r>
            <a:r>
              <a:rPr lang="es-ES" baseline="0" dirty="0" err="1" smtClean="0"/>
              <a:t>slides</a:t>
            </a:r>
            <a:r>
              <a:rPr lang="es-ES" baseline="0" dirty="0" smtClean="0"/>
              <a:t>…</a:t>
            </a:r>
          </a:p>
          <a:p>
            <a:endParaRPr lang="es-ES" baseline="0" dirty="0" smtClean="0"/>
          </a:p>
          <a:p>
            <a:r>
              <a:rPr lang="es-ES" baseline="0" dirty="0" err="1" smtClean="0"/>
              <a:t>Incorporate</a:t>
            </a:r>
            <a:r>
              <a:rPr lang="es-ES" baseline="0" dirty="0" smtClean="0"/>
              <a:t> </a:t>
            </a:r>
            <a:r>
              <a:rPr lang="es-ES" baseline="0" dirty="0" err="1" smtClean="0"/>
              <a:t>information</a:t>
            </a:r>
            <a:r>
              <a:rPr lang="es-ES" baseline="0" dirty="0" smtClean="0"/>
              <a:t> </a:t>
            </a:r>
            <a:r>
              <a:rPr lang="es-ES" baseline="0" dirty="0" err="1" smtClean="0"/>
              <a:t>about</a:t>
            </a:r>
            <a:r>
              <a:rPr lang="es-ES" baseline="0" dirty="0" smtClean="0"/>
              <a:t> data </a:t>
            </a:r>
            <a:r>
              <a:rPr lang="es-ES" baseline="0" dirty="0" err="1" smtClean="0"/>
              <a:t>lake</a:t>
            </a:r>
            <a:r>
              <a:rPr lang="es-ES" baseline="0" dirty="0" smtClean="0"/>
              <a:t> and data </a:t>
            </a:r>
            <a:r>
              <a:rPr lang="es-ES" baseline="0" dirty="0" err="1" smtClean="0"/>
              <a:t>fusion</a:t>
            </a:r>
            <a:endParaRPr lang="es-ES" dirty="0" smtClean="0"/>
          </a:p>
          <a:p>
            <a:endParaRPr lang="es-ES" dirty="0" smtClean="0"/>
          </a:p>
          <a:p>
            <a:endParaRPr lang="es-ES" dirty="0" smtClean="0"/>
          </a:p>
          <a:p>
            <a:r>
              <a:rPr lang="es-ES" dirty="0" err="1" smtClean="0"/>
              <a:t>See</a:t>
            </a:r>
            <a:r>
              <a:rPr lang="es-ES" baseline="0" dirty="0" smtClean="0"/>
              <a:t> </a:t>
            </a:r>
            <a:r>
              <a:rPr lang="es-ES" baseline="0" dirty="0" err="1" smtClean="0"/>
              <a:t>if</a:t>
            </a:r>
            <a:r>
              <a:rPr lang="es-ES" baseline="0" dirty="0" smtClean="0"/>
              <a:t> </a:t>
            </a:r>
            <a:r>
              <a:rPr lang="es-ES" baseline="0" dirty="0" err="1" smtClean="0"/>
              <a:t>it</a:t>
            </a:r>
            <a:r>
              <a:rPr lang="es-ES" baseline="0" dirty="0" smtClean="0"/>
              <a:t> </a:t>
            </a:r>
            <a:r>
              <a:rPr lang="es-ES" baseline="0" dirty="0" err="1" smtClean="0"/>
              <a:t>is</a:t>
            </a:r>
            <a:r>
              <a:rPr lang="es-ES" baseline="0" dirty="0" smtClean="0"/>
              <a:t> </a:t>
            </a:r>
            <a:r>
              <a:rPr lang="es-ES" baseline="0" dirty="0" err="1" smtClean="0"/>
              <a:t>going</a:t>
            </a:r>
            <a:r>
              <a:rPr lang="es-ES" baseline="0" dirty="0" smtClean="0"/>
              <a:t> </a:t>
            </a:r>
            <a:r>
              <a:rPr lang="es-ES" baseline="0" dirty="0" err="1" smtClean="0"/>
              <a:t>to</a:t>
            </a:r>
            <a:r>
              <a:rPr lang="es-ES" baseline="0" dirty="0" smtClean="0"/>
              <a:t> be a </a:t>
            </a:r>
            <a:r>
              <a:rPr lang="es-ES" baseline="0" dirty="0" err="1" smtClean="0"/>
              <a:t>additional</a:t>
            </a:r>
            <a:r>
              <a:rPr lang="es-ES" baseline="0" dirty="0" smtClean="0"/>
              <a:t> </a:t>
            </a:r>
            <a:r>
              <a:rPr lang="es-ES" baseline="0" dirty="0" err="1" smtClean="0"/>
              <a:t>section</a:t>
            </a:r>
            <a:endParaRPr lang="es-ES" baseline="0" dirty="0" smtClean="0"/>
          </a:p>
          <a:p>
            <a:r>
              <a:rPr lang="es-ES" baseline="0" dirty="0" err="1" smtClean="0"/>
              <a:t>Add</a:t>
            </a:r>
            <a:r>
              <a:rPr lang="es-ES" baseline="0" dirty="0" smtClean="0"/>
              <a:t> more </a:t>
            </a:r>
            <a:r>
              <a:rPr lang="es-ES" baseline="0" dirty="0" err="1" smtClean="0"/>
              <a:t>details</a:t>
            </a:r>
            <a:r>
              <a:rPr lang="es-ES" baseline="0" dirty="0" smtClean="0"/>
              <a:t> – </a:t>
            </a:r>
            <a:r>
              <a:rPr lang="es-ES" baseline="0" dirty="0" err="1" smtClean="0"/>
              <a:t>Telefonica</a:t>
            </a:r>
            <a:endParaRPr lang="es-ES" baseline="0" dirty="0" smtClean="0"/>
          </a:p>
          <a:p>
            <a:endParaRPr lang="es-ES" baseline="0" dirty="0" smtClean="0"/>
          </a:p>
          <a:p>
            <a:r>
              <a:rPr lang="es-ES" baseline="0" dirty="0" err="1" smtClean="0"/>
              <a:t>See</a:t>
            </a:r>
            <a:r>
              <a:rPr lang="es-ES" baseline="0" dirty="0" smtClean="0"/>
              <a:t> </a:t>
            </a:r>
            <a:r>
              <a:rPr lang="es-ES" baseline="0" dirty="0" err="1" smtClean="0"/>
              <a:t>where</a:t>
            </a:r>
            <a:r>
              <a:rPr lang="es-ES" baseline="0" dirty="0" smtClean="0"/>
              <a:t> </a:t>
            </a:r>
            <a:r>
              <a:rPr lang="es-ES" baseline="0" dirty="0" err="1" smtClean="0"/>
              <a:t>deloitte</a:t>
            </a:r>
            <a:r>
              <a:rPr lang="es-ES" baseline="0" dirty="0" smtClean="0"/>
              <a:t> can be </a:t>
            </a:r>
            <a:r>
              <a:rPr lang="es-ES" baseline="0" dirty="0" err="1" smtClean="0"/>
              <a:t>involved</a:t>
            </a:r>
            <a:r>
              <a:rPr lang="es-ES" baseline="0" dirty="0" smtClean="0"/>
              <a:t> </a:t>
            </a:r>
            <a:endParaRPr lang="es-ES" dirty="0"/>
          </a:p>
        </p:txBody>
      </p:sp>
      <p:sp>
        <p:nvSpPr>
          <p:cNvPr id="4" name="Slide Number Placeholder 3"/>
          <p:cNvSpPr>
            <a:spLocks noGrp="1"/>
          </p:cNvSpPr>
          <p:nvPr>
            <p:ph type="sldNum" sz="quarter" idx="10"/>
          </p:nvPr>
        </p:nvSpPr>
        <p:spPr/>
        <p:txBody>
          <a:bodyPr/>
          <a:lstStyle/>
          <a:p>
            <a:fld id="{5FF7C6EE-EF85-4490-9AD0-B9C8E1CEBC62}" type="slidenum">
              <a:rPr lang="en-GB" smtClean="0">
                <a:solidFill>
                  <a:prstClr val="black"/>
                </a:solidFill>
              </a:rPr>
              <a:pPr/>
              <a:t>47</a:t>
            </a:fld>
            <a:endParaRPr lang="en-GB">
              <a:solidFill>
                <a:prstClr val="black"/>
              </a:solidFill>
            </a:endParaRPr>
          </a:p>
        </p:txBody>
      </p:sp>
    </p:spTree>
    <p:extLst>
      <p:ext uri="{BB962C8B-B14F-4D97-AF65-F5344CB8AC3E}">
        <p14:creationId xmlns:p14="http://schemas.microsoft.com/office/powerpoint/2010/main" val="26455913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a:xfrm>
            <a:off x="699419" y="4387769"/>
            <a:ext cx="5611566" cy="3641833"/>
          </a:xfrm>
        </p:spPr>
        <p:txBody>
          <a:bodyPr/>
          <a:lstStyle/>
          <a:p>
            <a:pPr marL="171450" indent="-171450">
              <a:buFont typeface="Arial" pitchFamily="34" charset="0"/>
              <a:buChar char="•"/>
            </a:pPr>
            <a:endParaRPr lang="en-US" dirty="0" smtClean="0"/>
          </a:p>
          <a:p>
            <a:pPr marL="171450" indent="-171450">
              <a:buFont typeface="Arial" pitchFamily="34" charset="0"/>
              <a:buChar char="•"/>
            </a:pPr>
            <a:r>
              <a:rPr lang="en-US" dirty="0" smtClean="0"/>
              <a:t>Keep</a:t>
            </a:r>
            <a:r>
              <a:rPr lang="en-US" baseline="0" dirty="0" smtClean="0"/>
              <a:t> the information and just take the titles and put it in pyramid - Davenport</a:t>
            </a:r>
            <a:endParaRPr lang="en-US" dirty="0" smtClean="0"/>
          </a:p>
          <a:p>
            <a:pPr marL="171450" indent="-171450">
              <a:buFont typeface="Arial" pitchFamily="34" charset="0"/>
              <a:buChar char="•"/>
            </a:pPr>
            <a:endParaRPr lang="en-US" dirty="0" smtClean="0"/>
          </a:p>
          <a:p>
            <a:pPr marL="171450" indent="-171450">
              <a:buFont typeface="Arial" pitchFamily="34" charset="0"/>
              <a:buChar char="•"/>
            </a:pPr>
            <a:r>
              <a:rPr lang="en-US" dirty="0" smtClean="0"/>
              <a:t>---------------</a:t>
            </a:r>
          </a:p>
          <a:p>
            <a:pPr marL="171450" indent="-171450">
              <a:buFont typeface="Arial" pitchFamily="34" charset="0"/>
              <a:buChar char="•"/>
            </a:pPr>
            <a:endParaRPr lang="en-US" dirty="0" smtClean="0"/>
          </a:p>
          <a:p>
            <a:pPr marL="171450" indent="-171450">
              <a:buFont typeface="Arial" pitchFamily="34" charset="0"/>
              <a:buChar char="•"/>
            </a:pPr>
            <a:r>
              <a:rPr lang="en-US" dirty="0" smtClean="0"/>
              <a:t>Scalability | Definition (above) | Ranges</a:t>
            </a:r>
            <a:r>
              <a:rPr lang="en-US" baseline="0" dirty="0" smtClean="0"/>
              <a:t> | …</a:t>
            </a:r>
            <a:endParaRPr lang="en-US" dirty="0" smtClean="0"/>
          </a:p>
          <a:p>
            <a:pPr marL="171450" marR="0" indent="-171450" algn="l" defTabSz="914400" rtl="0" eaLnBrk="0" fontAlgn="base" latinLnBrk="0" hangingPunct="0">
              <a:lnSpc>
                <a:spcPct val="100000"/>
              </a:lnSpc>
              <a:spcBef>
                <a:spcPct val="100000"/>
              </a:spcBef>
              <a:spcAft>
                <a:spcPct val="0"/>
              </a:spcAft>
              <a:buClrTx/>
              <a:buSzTx/>
              <a:buFont typeface="Arial" pitchFamily="34" charset="0"/>
              <a:buChar char="•"/>
              <a:tabLst/>
              <a:defRPr/>
            </a:pPr>
            <a:r>
              <a:rPr lang="en-US" dirty="0" smtClean="0"/>
              <a:t>Governance | Definition (above) | Ranges</a:t>
            </a:r>
            <a:r>
              <a:rPr lang="en-US" baseline="0" dirty="0" smtClean="0"/>
              <a:t> | …</a:t>
            </a:r>
            <a:endParaRPr lang="en-US" dirty="0" smtClean="0"/>
          </a:p>
          <a:p>
            <a:pPr marL="171450" marR="0" indent="-171450" algn="l" defTabSz="914400" rtl="0" eaLnBrk="0" fontAlgn="base" latinLnBrk="0" hangingPunct="0">
              <a:lnSpc>
                <a:spcPct val="100000"/>
              </a:lnSpc>
              <a:spcBef>
                <a:spcPct val="100000"/>
              </a:spcBef>
              <a:spcAft>
                <a:spcPct val="0"/>
              </a:spcAft>
              <a:buClrTx/>
              <a:buSzTx/>
              <a:buFont typeface="Arial" pitchFamily="34" charset="0"/>
              <a:buChar char="•"/>
              <a:tabLst/>
              <a:defRPr/>
            </a:pPr>
            <a:r>
              <a:rPr lang="en-US" dirty="0" smtClean="0"/>
              <a:t>Privacy | Definition (above) | Ranges</a:t>
            </a:r>
            <a:r>
              <a:rPr lang="en-US" baseline="0" dirty="0" smtClean="0"/>
              <a:t> | …</a:t>
            </a:r>
            <a:endParaRPr lang="en-US" dirty="0" smtClean="0"/>
          </a:p>
          <a:p>
            <a:pPr marL="171450" indent="-171450">
              <a:buFont typeface="Arial" pitchFamily="34" charset="0"/>
              <a:buChar char="•"/>
            </a:pPr>
            <a:r>
              <a:rPr lang="en-US" dirty="0" smtClean="0"/>
              <a:t>Data Quality | Definition</a:t>
            </a:r>
            <a:r>
              <a:rPr lang="en-US" baseline="0" dirty="0" smtClean="0"/>
              <a:t> | Ranges | …</a:t>
            </a:r>
          </a:p>
          <a:p>
            <a:pPr marL="285750" lvl="1" indent="-171450">
              <a:buFont typeface="Arial" pitchFamily="34" charset="0"/>
              <a:buChar char="•"/>
            </a:pPr>
            <a:r>
              <a:rPr lang="en-US" baseline="0" dirty="0" smtClean="0"/>
              <a:t>6 Quality Dimensions:</a:t>
            </a:r>
          </a:p>
          <a:p>
            <a:pPr marL="398463" lvl="2" indent="-171450">
              <a:buFont typeface="Arial" pitchFamily="34" charset="0"/>
              <a:buChar char="•"/>
            </a:pPr>
            <a:r>
              <a:rPr lang="en-US" dirty="0" smtClean="0"/>
              <a:t>1. Validity</a:t>
            </a:r>
            <a:r>
              <a:rPr lang="en-US" baseline="0" dirty="0" smtClean="0"/>
              <a:t> – Are all data values within the value domains specified by the business?</a:t>
            </a:r>
          </a:p>
          <a:p>
            <a:pPr marL="398463" lvl="2" indent="-171450">
              <a:buFont typeface="Arial" pitchFamily="34" charset="0"/>
              <a:buChar char="•"/>
            </a:pPr>
            <a:r>
              <a:rPr lang="en-US" baseline="0" dirty="0" smtClean="0"/>
              <a:t>2. Accuracy – Does data reflect the real-world objects or a verifiable source?</a:t>
            </a:r>
          </a:p>
          <a:p>
            <a:pPr marL="398463" lvl="2" indent="-171450">
              <a:buFont typeface="Arial" pitchFamily="34" charset="0"/>
              <a:buChar char="•"/>
            </a:pPr>
            <a:r>
              <a:rPr lang="en-US" baseline="0" dirty="0" smtClean="0"/>
              <a:t>3. Consistency – Is data consistent between systems? Do duplicate records exist?</a:t>
            </a:r>
          </a:p>
          <a:p>
            <a:pPr marL="398463" lvl="2" indent="-171450">
              <a:buFont typeface="Arial" pitchFamily="34" charset="0"/>
              <a:buChar char="•"/>
            </a:pPr>
            <a:r>
              <a:rPr lang="en-US" baseline="0" dirty="0" smtClean="0"/>
              <a:t>4. Integrity – Are the relations between entities and attributes consistent? Within tables and between?</a:t>
            </a:r>
          </a:p>
          <a:p>
            <a:pPr marL="398463" lvl="2" indent="-171450">
              <a:buFont typeface="Arial" pitchFamily="34" charset="0"/>
              <a:buChar char="•"/>
            </a:pPr>
            <a:r>
              <a:rPr lang="en-US" baseline="0" dirty="0" smtClean="0"/>
              <a:t>5. Timeliness – Is the data available at the time needed?</a:t>
            </a:r>
          </a:p>
          <a:p>
            <a:pPr marL="398463" lvl="2" indent="-171450">
              <a:buFont typeface="Arial" pitchFamily="34" charset="0"/>
              <a:buChar char="•"/>
            </a:pPr>
            <a:r>
              <a:rPr lang="en-US" baseline="0" dirty="0" smtClean="0"/>
              <a:t>6. </a:t>
            </a:r>
            <a:r>
              <a:rPr lang="en-US" dirty="0" smtClean="0"/>
              <a:t>Completeness – Is</a:t>
            </a:r>
            <a:r>
              <a:rPr lang="en-US" baseline="0" dirty="0" smtClean="0"/>
              <a:t> all necessary data present?</a:t>
            </a:r>
          </a:p>
          <a:p>
            <a:pPr marL="171450" lvl="0" indent="-171450">
              <a:buFont typeface="Arial" pitchFamily="34" charset="0"/>
              <a:buChar char="•"/>
            </a:pPr>
            <a:r>
              <a:rPr lang="en-US" dirty="0" smtClean="0"/>
              <a:t>Integration</a:t>
            </a:r>
          </a:p>
          <a:p>
            <a:pPr marL="171450" lvl="0" indent="-171450">
              <a:buFont typeface="Arial" pitchFamily="34" charset="0"/>
              <a:buChar char="•"/>
            </a:pPr>
            <a:r>
              <a:rPr lang="en-US" dirty="0" smtClean="0"/>
              <a:t>Deployment</a:t>
            </a:r>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50</a:t>
            </a:fld>
            <a:endParaRPr lang="en-GB" dirty="0"/>
          </a:p>
        </p:txBody>
      </p:sp>
    </p:spTree>
    <p:extLst>
      <p:ext uri="{BB962C8B-B14F-4D97-AF65-F5344CB8AC3E}">
        <p14:creationId xmlns:p14="http://schemas.microsoft.com/office/powerpoint/2010/main" val="21362864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r>
              <a:rPr lang="en-US" dirty="0" smtClean="0"/>
              <a:t>Either move to appendix or break into</a:t>
            </a:r>
            <a:r>
              <a:rPr lang="en-US" baseline="0" dirty="0" smtClean="0"/>
              <a:t> two and put under right category</a:t>
            </a:r>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51</a:t>
            </a:fld>
            <a:endParaRPr lang="en-GB" dirty="0"/>
          </a:p>
        </p:txBody>
      </p:sp>
    </p:spTree>
    <p:extLst>
      <p:ext uri="{BB962C8B-B14F-4D97-AF65-F5344CB8AC3E}">
        <p14:creationId xmlns:p14="http://schemas.microsoft.com/office/powerpoint/2010/main" val="7268051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r>
              <a:rPr lang="en-US" dirty="0" smtClean="0"/>
              <a:t>Move to appendix</a:t>
            </a:r>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52</a:t>
            </a:fld>
            <a:endParaRPr lang="en-GB" dirty="0"/>
          </a:p>
        </p:txBody>
      </p:sp>
    </p:spTree>
    <p:extLst>
      <p:ext uri="{BB962C8B-B14F-4D97-AF65-F5344CB8AC3E}">
        <p14:creationId xmlns:p14="http://schemas.microsoft.com/office/powerpoint/2010/main" val="3123386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Rectangle 4"/>
          <p:cNvSpPr>
            <a:spLocks noGrp="1" noRot="1" noChangeAspect="1" noTextEdit="1"/>
          </p:cNvSpPr>
          <p:nvPr>
            <p:ph type="sldImg"/>
          </p:nvPr>
        </p:nvSpPr>
        <p:spPr bwMode="auto">
          <a:xfrm>
            <a:off x="1196975" y="693738"/>
            <a:ext cx="4618038" cy="3463925"/>
          </a:xfrm>
          <a:noFill/>
          <a:ln>
            <a:solidFill>
              <a:srgbClr val="000000"/>
            </a:solidFill>
            <a:miter lim="800000"/>
            <a:headEnd/>
            <a:tailEnd/>
          </a:ln>
        </p:spPr>
      </p:sp>
      <p:sp>
        <p:nvSpPr>
          <p:cNvPr id="282629" name="Rectangle 5"/>
          <p:cNvSpPr>
            <a:spLocks noGrp="1"/>
          </p:cNvSpPr>
          <p:nvPr>
            <p:ph type="body" idx="1"/>
          </p:nvPr>
        </p:nvSpPr>
        <p:spPr>
          <a:xfrm>
            <a:off x="699419" y="4387768"/>
            <a:ext cx="5611566" cy="3025444"/>
          </a:xfrm>
        </p:spPr>
        <p:txBody>
          <a:bodyPr/>
          <a:lstStyle/>
          <a:p>
            <a:pPr marL="164643" indent="-164643">
              <a:buFont typeface="Arial" pitchFamily="34" charset="0"/>
              <a:buChar char="•"/>
            </a:pPr>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0"/>
              </a:spcBef>
              <a:spcAft>
                <a:spcPct val="0"/>
              </a:spcAft>
              <a:buClrTx/>
              <a:buSzTx/>
              <a:buFont typeface="Arial" pitchFamily="34" charset="0"/>
              <a:buNone/>
              <a:tabLst/>
              <a:defRPr/>
            </a:pPr>
            <a:r>
              <a:rPr lang="en-US" dirty="0" smtClean="0"/>
              <a:t>Move to appendix</a:t>
            </a:r>
          </a:p>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53</a:t>
            </a:fld>
            <a:endParaRPr lang="en-GB" dirty="0"/>
          </a:p>
        </p:txBody>
      </p:sp>
    </p:spTree>
    <p:extLst>
      <p:ext uri="{BB962C8B-B14F-4D97-AF65-F5344CB8AC3E}">
        <p14:creationId xmlns:p14="http://schemas.microsoft.com/office/powerpoint/2010/main" val="27120256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6450" cy="3462337"/>
          </a:xfrm>
        </p:spPr>
      </p:sp>
      <p:sp>
        <p:nvSpPr>
          <p:cNvPr id="3" name="Notes Placeholder 2"/>
          <p:cNvSpPr>
            <a:spLocks noGrp="1"/>
          </p:cNvSpPr>
          <p:nvPr>
            <p:ph type="body" idx="1"/>
          </p:nvPr>
        </p:nvSpPr>
        <p:spPr>
          <a:xfrm>
            <a:off x="699419" y="4387768"/>
            <a:ext cx="5611566" cy="169277"/>
          </a:xfrm>
        </p:spPr>
        <p:txBody>
          <a:bodyPr/>
          <a:lstStyle/>
          <a:p>
            <a:r>
              <a:rPr lang="es-ES" dirty="0" err="1" smtClean="0"/>
              <a:t>See</a:t>
            </a:r>
            <a:r>
              <a:rPr lang="es-ES" baseline="0" dirty="0" smtClean="0"/>
              <a:t> </a:t>
            </a:r>
            <a:r>
              <a:rPr lang="es-ES" baseline="0" dirty="0" err="1" smtClean="0"/>
              <a:t>if</a:t>
            </a:r>
            <a:r>
              <a:rPr lang="es-ES" baseline="0" dirty="0" smtClean="0"/>
              <a:t> </a:t>
            </a:r>
            <a:r>
              <a:rPr lang="es-ES" baseline="0" dirty="0" err="1" smtClean="0"/>
              <a:t>it</a:t>
            </a:r>
            <a:r>
              <a:rPr lang="es-ES" baseline="0" dirty="0" smtClean="0"/>
              <a:t> </a:t>
            </a:r>
            <a:r>
              <a:rPr lang="es-ES" baseline="0" dirty="0" err="1" smtClean="0"/>
              <a:t>is</a:t>
            </a:r>
            <a:r>
              <a:rPr lang="es-ES" baseline="0" dirty="0" smtClean="0"/>
              <a:t> </a:t>
            </a:r>
            <a:r>
              <a:rPr lang="es-ES" baseline="0" dirty="0" err="1" smtClean="0"/>
              <a:t>going</a:t>
            </a:r>
            <a:r>
              <a:rPr lang="es-ES" baseline="0" dirty="0" smtClean="0"/>
              <a:t> </a:t>
            </a:r>
            <a:r>
              <a:rPr lang="es-ES" baseline="0" dirty="0" err="1" smtClean="0"/>
              <a:t>to</a:t>
            </a:r>
            <a:r>
              <a:rPr lang="es-ES" baseline="0" dirty="0" smtClean="0"/>
              <a:t> be a </a:t>
            </a:r>
            <a:r>
              <a:rPr lang="es-ES" baseline="0" dirty="0" err="1" smtClean="0"/>
              <a:t>additional</a:t>
            </a:r>
            <a:r>
              <a:rPr lang="es-ES" baseline="0" dirty="0" smtClean="0"/>
              <a:t> </a:t>
            </a:r>
            <a:r>
              <a:rPr lang="es-ES" baseline="0" dirty="0" err="1" smtClean="0"/>
              <a:t>section</a:t>
            </a:r>
            <a:endParaRPr lang="es-ES" baseline="0" dirty="0" smtClean="0"/>
          </a:p>
          <a:p>
            <a:r>
              <a:rPr lang="es-ES" baseline="0" dirty="0" err="1" smtClean="0"/>
              <a:t>Add</a:t>
            </a:r>
            <a:r>
              <a:rPr lang="es-ES" baseline="0" dirty="0" smtClean="0"/>
              <a:t> more </a:t>
            </a:r>
            <a:r>
              <a:rPr lang="es-ES" baseline="0" dirty="0" err="1" smtClean="0"/>
              <a:t>details</a:t>
            </a:r>
            <a:r>
              <a:rPr lang="es-ES" baseline="0" dirty="0" smtClean="0"/>
              <a:t> – </a:t>
            </a:r>
            <a:r>
              <a:rPr lang="es-ES" baseline="0" dirty="0" err="1" smtClean="0"/>
              <a:t>Telefonica</a:t>
            </a:r>
            <a:endParaRPr lang="es-ES" baseline="0" dirty="0" smtClean="0"/>
          </a:p>
          <a:p>
            <a:endParaRPr lang="es-ES" baseline="0" dirty="0" smtClean="0"/>
          </a:p>
          <a:p>
            <a:r>
              <a:rPr lang="es-ES" baseline="0" dirty="0" err="1" smtClean="0"/>
              <a:t>See</a:t>
            </a:r>
            <a:r>
              <a:rPr lang="es-ES" baseline="0" dirty="0" smtClean="0"/>
              <a:t> </a:t>
            </a:r>
            <a:r>
              <a:rPr lang="es-ES" baseline="0" dirty="0" err="1" smtClean="0"/>
              <a:t>where</a:t>
            </a:r>
            <a:r>
              <a:rPr lang="es-ES" baseline="0" dirty="0" smtClean="0"/>
              <a:t> </a:t>
            </a:r>
            <a:r>
              <a:rPr lang="es-ES" baseline="0" dirty="0" err="1" smtClean="0"/>
              <a:t>deloitte</a:t>
            </a:r>
            <a:r>
              <a:rPr lang="es-ES" baseline="0" dirty="0" smtClean="0"/>
              <a:t> can be </a:t>
            </a:r>
            <a:r>
              <a:rPr lang="es-ES" baseline="0" dirty="0" err="1" smtClean="0"/>
              <a:t>involved</a:t>
            </a:r>
            <a:r>
              <a:rPr lang="es-ES" baseline="0" dirty="0" smtClean="0"/>
              <a:t> </a:t>
            </a:r>
            <a:endParaRPr lang="es-ES" dirty="0"/>
          </a:p>
        </p:txBody>
      </p:sp>
      <p:sp>
        <p:nvSpPr>
          <p:cNvPr id="4" name="Slide Number Placeholder 3"/>
          <p:cNvSpPr>
            <a:spLocks noGrp="1"/>
          </p:cNvSpPr>
          <p:nvPr>
            <p:ph type="sldNum" sz="quarter" idx="10"/>
          </p:nvPr>
        </p:nvSpPr>
        <p:spPr/>
        <p:txBody>
          <a:bodyPr/>
          <a:lstStyle/>
          <a:p>
            <a:fld id="{5FF7C6EE-EF85-4490-9AD0-B9C8E1CEBC62}" type="slidenum">
              <a:rPr lang="en-GB" smtClean="0">
                <a:solidFill>
                  <a:prstClr val="black"/>
                </a:solidFill>
              </a:rPr>
              <a:pPr/>
              <a:t>54</a:t>
            </a:fld>
            <a:endParaRPr lang="en-GB">
              <a:solidFill>
                <a:prstClr val="black"/>
              </a:solidFill>
            </a:endParaRPr>
          </a:p>
        </p:txBody>
      </p:sp>
    </p:spTree>
    <p:extLst>
      <p:ext uri="{BB962C8B-B14F-4D97-AF65-F5344CB8AC3E}">
        <p14:creationId xmlns:p14="http://schemas.microsoft.com/office/powerpoint/2010/main" val="2645591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Rectangle 4"/>
          <p:cNvSpPr>
            <a:spLocks noGrp="1" noRot="1" noChangeAspect="1" noTextEdit="1"/>
          </p:cNvSpPr>
          <p:nvPr>
            <p:ph type="sldImg"/>
          </p:nvPr>
        </p:nvSpPr>
        <p:spPr bwMode="auto">
          <a:xfrm>
            <a:off x="1196975" y="693738"/>
            <a:ext cx="4618038" cy="3463925"/>
          </a:xfrm>
          <a:noFill/>
          <a:ln>
            <a:solidFill>
              <a:srgbClr val="000000"/>
            </a:solidFill>
            <a:miter lim="800000"/>
            <a:headEnd/>
            <a:tailEnd/>
          </a:ln>
        </p:spPr>
      </p:sp>
      <p:sp>
        <p:nvSpPr>
          <p:cNvPr id="282629" name="Rectangle 5"/>
          <p:cNvSpPr>
            <a:spLocks noGrp="1"/>
          </p:cNvSpPr>
          <p:nvPr>
            <p:ph type="body" idx="1"/>
          </p:nvPr>
        </p:nvSpPr>
        <p:spPr>
          <a:xfrm>
            <a:off x="699419" y="4387768"/>
            <a:ext cx="5611566" cy="3025444"/>
          </a:xfrm>
        </p:spPr>
        <p:txBody>
          <a:bodyPr/>
          <a:lstStyle/>
          <a:p>
            <a:pPr marL="164643" indent="-164643">
              <a:buFont typeface="Arial" pitchFamily="34" charset="0"/>
              <a:buChar char="•"/>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6</a:t>
            </a:fld>
            <a:endParaRPr lang="en-GB" dirty="0"/>
          </a:p>
        </p:txBody>
      </p:sp>
    </p:spTree>
    <p:extLst>
      <p:ext uri="{BB962C8B-B14F-4D97-AF65-F5344CB8AC3E}">
        <p14:creationId xmlns:p14="http://schemas.microsoft.com/office/powerpoint/2010/main" val="1342602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3738"/>
            <a:ext cx="4618038"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715F80-3722-40A8-A13B-913CAEEA0A98}" type="slidenum">
              <a:rPr lang="en-GB" smtClean="0"/>
              <a:pPr/>
              <a:t>7</a:t>
            </a:fld>
            <a:endParaRPr lang="en-GB" dirty="0"/>
          </a:p>
        </p:txBody>
      </p:sp>
    </p:spTree>
    <p:extLst>
      <p:ext uri="{BB962C8B-B14F-4D97-AF65-F5344CB8AC3E}">
        <p14:creationId xmlns:p14="http://schemas.microsoft.com/office/powerpoint/2010/main" val="1863166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TextEdit="1"/>
          </p:cNvSpPr>
          <p:nvPr>
            <p:ph type="sldImg"/>
          </p:nvPr>
        </p:nvSpPr>
        <p:spPr bwMode="auto">
          <a:xfrm>
            <a:off x="1196975" y="693738"/>
            <a:ext cx="4618038" cy="3463925"/>
          </a:xfrm>
          <a:noFill/>
          <a:ln>
            <a:solidFill>
              <a:srgbClr val="000000"/>
            </a:solidFill>
            <a:miter lim="800000"/>
            <a:headEnd/>
            <a:tailEnd/>
          </a:ln>
        </p:spPr>
      </p:sp>
      <p:sp>
        <p:nvSpPr>
          <p:cNvPr id="283651" name="Rectangle 3"/>
          <p:cNvSpPr>
            <a:spLocks noGrp="1"/>
          </p:cNvSpPr>
          <p:nvPr>
            <p:ph type="body" idx="1"/>
          </p:nvPr>
        </p:nvSpPr>
        <p:spPr>
          <a:xfrm>
            <a:off x="699419" y="4387768"/>
            <a:ext cx="5611566" cy="169277"/>
          </a:xfrm>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gray">
          <a:xfrm>
            <a:off x="1143009" y="2641628"/>
            <a:ext cx="4113213" cy="743793"/>
          </a:xfrm>
          <a:prstGeom prst="rect">
            <a:avLst/>
          </a:prstGeom>
        </p:spPr>
        <p:txBody>
          <a:bodyPr anchor="b" anchorCtr="0">
            <a:spAutoFit/>
          </a:bodyPr>
          <a:lstStyle>
            <a:lvl1pPr>
              <a:lnSpc>
                <a:spcPct val="85000"/>
              </a:lnSpc>
              <a:defRPr sz="2800" b="0" smtClean="0">
                <a:latin typeface="Times New Roman" pitchFamily="18" charset="0"/>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gray">
          <a:xfrm>
            <a:off x="1143009" y="3689350"/>
            <a:ext cx="4113213" cy="276999"/>
          </a:xfrm>
          <a:prstGeom prst="rect">
            <a:avLst/>
          </a:prstGeom>
        </p:spPr>
        <p:txBody>
          <a:bodyPr>
            <a:spAutoFit/>
          </a:bodyPr>
          <a:lstStyle>
            <a:lvl1pPr>
              <a:lnSpc>
                <a:spcPct val="100000"/>
              </a:lnSpc>
              <a:defRPr sz="1800" b="1" smtClean="0">
                <a:latin typeface="Arial" pitchFamily="34" charset="0"/>
              </a:defRPr>
            </a:lvl1pPr>
          </a:lstStyle>
          <a:p>
            <a:r>
              <a:rPr lang="en-US" smtClean="0"/>
              <a:t>Click to edit Master subtitle style</a:t>
            </a:r>
            <a:endParaRPr smtClean="0"/>
          </a:p>
        </p:txBody>
      </p:sp>
      <p:pic>
        <p:nvPicPr>
          <p:cNvPr id="120844" name="Picture 12" descr="DEL_DCS_PRI_RGB"/>
          <p:cNvPicPr>
            <a:picLocks noChangeAspect="1" noChangeArrowheads="1"/>
          </p:cNvPicPr>
          <p:nvPr userDrawn="1"/>
        </p:nvPicPr>
        <p:blipFill>
          <a:blip r:embed="rId2" cstate="print"/>
          <a:srcRect/>
          <a:stretch>
            <a:fillRect/>
          </a:stretch>
        </p:blipFill>
        <p:spPr bwMode="gray">
          <a:xfrm>
            <a:off x="404815" y="303213"/>
            <a:ext cx="1636712" cy="307975"/>
          </a:xfrm>
          <a:prstGeom prst="rect">
            <a:avLst/>
          </a:prstGeom>
          <a:noFill/>
        </p:spPr>
      </p:pic>
    </p:spTree>
  </p:cSld>
  <p:clrMapOvr>
    <a:masterClrMapping/>
  </p:clrMapOvr>
  <p:transition/>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0"/>
          <p:cNvSpPr>
            <a:spLocks noGrp="1"/>
          </p:cNvSpPr>
          <p:nvPr>
            <p:ph type="title"/>
          </p:nvPr>
        </p:nvSpPr>
        <p:spPr bwMode="gray">
          <a:xfrm>
            <a:off x="414340" y="450281"/>
            <a:ext cx="8330184" cy="329184"/>
          </a:xfrm>
          <a:prstGeom prst="rect">
            <a:avLst/>
          </a:prstGeom>
        </p:spPr>
        <p:txBody>
          <a:bodyPr lIns="0" tIns="0" rIns="0" bIns="0" anchor="b" anchorCtr="0">
            <a:spAutoFit/>
          </a:bodyPr>
          <a:lstStyle/>
          <a:p>
            <a:pPr marL="0" marR="0" lvl="0" indent="0" algn="l" defTabSz="913081"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5" name="Picture 19" descr="DEL_PRI_RGB"/>
          <p:cNvPicPr>
            <a:picLocks noChangeAspect="1" noChangeArrowheads="1"/>
          </p:cNvPicPr>
          <p:nvPr userDrawn="1"/>
        </p:nvPicPr>
        <p:blipFill>
          <a:blip r:embed="rId2" cstate="print"/>
          <a:srcRect l="11237" t="27428" r="9845" b="25551"/>
          <a:stretch>
            <a:fillRect/>
          </a:stretch>
        </p:blipFill>
        <p:spPr bwMode="gray">
          <a:xfrm>
            <a:off x="2844809" y="3032125"/>
            <a:ext cx="3451225" cy="790575"/>
          </a:xfrm>
          <a:prstGeom prst="rect">
            <a:avLst/>
          </a:prstGeom>
          <a:noFill/>
          <a:ln w="9525">
            <a:noFill/>
            <a:miter lim="800000"/>
            <a:headEnd/>
            <a:tailEnd/>
          </a:ln>
        </p:spPr>
      </p:pic>
      <p:sp>
        <p:nvSpPr>
          <p:cNvPr id="3" name="Text Placeholder 5"/>
          <p:cNvSpPr>
            <a:spLocks noGrp="1"/>
          </p:cNvSpPr>
          <p:nvPr>
            <p:ph type="body" sz="quarter" idx="10"/>
          </p:nvPr>
        </p:nvSpPr>
        <p:spPr bwMode="gray">
          <a:xfrm>
            <a:off x="402336" y="5458968"/>
            <a:ext cx="4937760" cy="1152144"/>
          </a:xfrm>
        </p:spPr>
        <p:txBody>
          <a:bodyPr anchor="b" anchorCtr="0">
            <a:noAutofit/>
          </a:bodyPr>
          <a:lstStyle>
            <a:lvl1pPr>
              <a:lnSpc>
                <a:spcPts val="800"/>
              </a:lnSpc>
              <a:spcBef>
                <a:spcPts val="400"/>
              </a:spcBef>
              <a:spcAft>
                <a:spcPts val="400"/>
              </a:spcAft>
              <a:defRPr sz="700"/>
            </a:lvl1pPr>
          </a:lstStyle>
          <a:p>
            <a:pPr lvl="0"/>
            <a:r>
              <a:rPr lang="en-US" smtClean="0"/>
              <a:t>Click to edit Master text styles</a:t>
            </a:r>
          </a:p>
        </p:txBody>
      </p:sp>
    </p:spTree>
  </p:cSld>
  <p:clrMapOvr>
    <a:masterClrMapping/>
  </p:clrMapOvr>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ítulo de slide">
    <p:spTree>
      <p:nvGrpSpPr>
        <p:cNvPr id="1" name=""/>
        <p:cNvGrpSpPr/>
        <p:nvPr/>
      </p:nvGrpSpPr>
      <p:grpSpPr>
        <a:xfrm>
          <a:off x="0" y="0"/>
          <a:ext cx="0" cy="0"/>
          <a:chOff x="0" y="0"/>
          <a:chExt cx="0" cy="0"/>
        </a:xfrm>
      </p:grpSpPr>
      <p:sp>
        <p:nvSpPr>
          <p:cNvPr id="2" name="Title 1"/>
          <p:cNvSpPr>
            <a:spLocks noGrp="1"/>
          </p:cNvSpPr>
          <p:nvPr>
            <p:ph type="title"/>
          </p:nvPr>
        </p:nvSpPr>
        <p:spPr>
          <a:xfrm>
            <a:off x="414340" y="446047"/>
            <a:ext cx="8330184" cy="333425"/>
          </a:xfrm>
        </p:spPr>
        <p:txBody>
          <a:bodyPr/>
          <a:lstStyle/>
          <a:p>
            <a:r>
              <a:rPr lang="en-US" smtClean="0"/>
              <a:t>Click to edit Master title style</a:t>
            </a:r>
            <a:endParaRPr lang="es-ES"/>
          </a:p>
        </p:txBody>
      </p:sp>
      <p:sp>
        <p:nvSpPr>
          <p:cNvPr id="3" name="Slide Number Placeholder 2"/>
          <p:cNvSpPr>
            <a:spLocks noGrp="1"/>
          </p:cNvSpPr>
          <p:nvPr>
            <p:ph type="sldNum" sz="quarter" idx="10"/>
          </p:nvPr>
        </p:nvSpPr>
        <p:spPr>
          <a:xfrm>
            <a:off x="415573" y="6554111"/>
            <a:ext cx="282819" cy="144247"/>
          </a:xfrm>
          <a:prstGeom prst="rect">
            <a:avLst/>
          </a:prstGeom>
        </p:spPr>
        <p:txBody>
          <a:bodyPr lIns="81922" tIns="40961" rIns="81922" bIns="40961"/>
          <a:lstStyle>
            <a:lvl1pPr>
              <a:defRPr/>
            </a:lvl1pPr>
          </a:lstStyle>
          <a:p>
            <a:fld id="{B8F9516C-5F28-47A9-93BC-66E5818D1F1D}" type="slidenum">
              <a:rPr lang="es-ES"/>
              <a:pPr/>
              <a:t>‹#›</a:t>
            </a:fld>
            <a:endParaRPr lang="es-ES"/>
          </a:p>
        </p:txBody>
      </p:sp>
    </p:spTree>
    <p:extLst>
      <p:ext uri="{BB962C8B-B14F-4D97-AF65-F5344CB8AC3E}">
        <p14:creationId xmlns:p14="http://schemas.microsoft.com/office/powerpoint/2010/main" val="2752647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4"/>
            <a:ext cx="8330184" cy="4882896"/>
          </a:xfrm>
          <a:prstGeom prst="rect">
            <a:avLst/>
          </a:prstGeom>
        </p:spPr>
        <p:txBody>
          <a:bodyPr vert="horz" lIns="0" tIns="0" rIns="0" bIns="0" rtlCol="0">
            <a:noAutofit/>
          </a:bodyPr>
          <a:lstStyle>
            <a:lvl1pPr marL="0" marR="0" indent="0" algn="l" defTabSz="911326" rtl="0" eaLnBrk="1" fontAlgn="base" latinLnBrk="0" hangingPunct="1">
              <a:lnSpc>
                <a:spcPct val="100000"/>
              </a:lnSpc>
              <a:spcBef>
                <a:spcPts val="2200"/>
              </a:spcBef>
              <a:spcAft>
                <a:spcPct val="0"/>
              </a:spcAft>
              <a:buClrTx/>
              <a:buSzTx/>
              <a:buFont typeface="Arial" pitchFamily="34" charset="0"/>
              <a:buNone/>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L="174037" marR="0" indent="-172457" algn="l" defTabSz="911326"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1326"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1326"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1326"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5pPr>
            <a:lvl6pPr marR="0" algn="l" defTabSz="911326"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Placeholder 10"/>
          <p:cNvSpPr>
            <a:spLocks noGrp="1"/>
          </p:cNvSpPr>
          <p:nvPr>
            <p:ph type="title"/>
          </p:nvPr>
        </p:nvSpPr>
        <p:spPr bwMode="gray">
          <a:xfrm>
            <a:off x="414340" y="450281"/>
            <a:ext cx="8330184" cy="329184"/>
          </a:xfrm>
          <a:prstGeom prst="rect">
            <a:avLst/>
          </a:prstGeom>
        </p:spPr>
        <p:txBody>
          <a:bodyPr lIns="0" tIns="0" rIns="0" bIns="0">
            <a:spAutoFit/>
          </a:bodyPr>
          <a:lstStyle/>
          <a:p>
            <a:pPr marL="0" marR="0" lvl="0" indent="0" algn="l" defTabSz="911326" rtl="0" eaLnBrk="0" fontAlgn="base" latinLnBrk="0" hangingPunct="0">
              <a:lnSpc>
                <a:spcPct val="90000"/>
              </a:lnSpc>
              <a:spcBef>
                <a:spcPct val="0"/>
              </a:spcBef>
              <a:spcAft>
                <a:spcPct val="0"/>
              </a:spcAft>
              <a:buClrTx/>
              <a:buSzTx/>
              <a:buFontTx/>
              <a:buNone/>
              <a:tabLst/>
              <a:defRPr/>
            </a:pPr>
            <a:r>
              <a:rPr lang="en-US" dirty="0" smtClean="0"/>
              <a:t>Click to edit Master title style</a:t>
            </a:r>
            <a:endParaRPr lang="en-US" dirty="0"/>
          </a:p>
        </p:txBody>
      </p:sp>
    </p:spTree>
    <p:extLst>
      <p:ext uri="{BB962C8B-B14F-4D97-AF65-F5344CB8AC3E}">
        <p14:creationId xmlns:p14="http://schemas.microsoft.com/office/powerpoint/2010/main" val="1069964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gray">
          <a:xfrm>
            <a:off x="1143008" y="2641628"/>
            <a:ext cx="4113213" cy="743793"/>
          </a:xfrm>
          <a:prstGeom prst="rect">
            <a:avLst/>
          </a:prstGeom>
        </p:spPr>
        <p:txBody>
          <a:bodyPr anchor="b" anchorCtr="0">
            <a:spAutoFit/>
          </a:bodyPr>
          <a:lstStyle>
            <a:lvl1pPr>
              <a:lnSpc>
                <a:spcPct val="85000"/>
              </a:lnSpc>
              <a:defRPr sz="2800" b="0" smtClean="0">
                <a:latin typeface="Times New Roman" pitchFamily="18" charset="0"/>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gray">
          <a:xfrm>
            <a:off x="1143008" y="3689350"/>
            <a:ext cx="4113213" cy="276999"/>
          </a:xfrm>
          <a:prstGeom prst="rect">
            <a:avLst/>
          </a:prstGeom>
        </p:spPr>
        <p:txBody>
          <a:bodyPr>
            <a:spAutoFit/>
          </a:bodyPr>
          <a:lstStyle>
            <a:lvl1pPr>
              <a:lnSpc>
                <a:spcPct val="100000"/>
              </a:lnSpc>
              <a:defRPr sz="1800" b="1" smtClean="0">
                <a:latin typeface="Arial" pitchFamily="34" charset="0"/>
              </a:defRPr>
            </a:lvl1pPr>
          </a:lstStyle>
          <a:p>
            <a:r>
              <a:rPr lang="en-US" smtClean="0"/>
              <a:t>Click to edit Master subtitle style</a:t>
            </a:r>
            <a:endParaRPr smtClean="0"/>
          </a:p>
        </p:txBody>
      </p:sp>
      <p:pic>
        <p:nvPicPr>
          <p:cNvPr id="120844" name="Picture 12" descr="DEL_DCS_PRI_RGB"/>
          <p:cNvPicPr>
            <a:picLocks noChangeAspect="1" noChangeArrowheads="1"/>
          </p:cNvPicPr>
          <p:nvPr userDrawn="1"/>
        </p:nvPicPr>
        <p:blipFill>
          <a:blip r:embed="rId2" cstate="print"/>
          <a:srcRect/>
          <a:stretch>
            <a:fillRect/>
          </a:stretch>
        </p:blipFill>
        <p:spPr bwMode="gray">
          <a:xfrm>
            <a:off x="404815" y="303213"/>
            <a:ext cx="1636712" cy="307975"/>
          </a:xfrm>
          <a:prstGeom prst="rect">
            <a:avLst/>
          </a:prstGeom>
          <a:noFill/>
        </p:spPr>
      </p:pic>
    </p:spTree>
    <p:extLst>
      <p:ext uri="{BB962C8B-B14F-4D97-AF65-F5344CB8AC3E}">
        <p14:creationId xmlns:p14="http://schemas.microsoft.com/office/powerpoint/2010/main" val="326253562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Divider">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gray">
          <a:xfrm>
            <a:off x="411480" y="2773363"/>
            <a:ext cx="4325112" cy="731520"/>
          </a:xfrm>
          <a:prstGeom prst="rect">
            <a:avLst/>
          </a:prstGeom>
        </p:spPr>
        <p:txBody>
          <a:bodyPr>
            <a:spAutoFit/>
          </a:bodyPr>
          <a:lstStyle>
            <a:lvl1pPr>
              <a:lnSpc>
                <a:spcPct val="85000"/>
              </a:lnSpc>
              <a:defRPr sz="2800" b="1" smtClean="0">
                <a:latin typeface="+mj-lt"/>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gray">
          <a:xfrm>
            <a:off x="411480" y="3694184"/>
            <a:ext cx="4325112" cy="307777"/>
          </a:xfrm>
          <a:prstGeom prst="rect">
            <a:avLst/>
          </a:prstGeom>
        </p:spPr>
        <p:txBody>
          <a:bodyPr>
            <a:spAutoFit/>
          </a:bodyPr>
          <a:lstStyle>
            <a:lvl1pPr>
              <a:lnSpc>
                <a:spcPct val="100000"/>
              </a:lnSpc>
              <a:defRPr sz="2000" b="0" smtClean="0">
                <a:latin typeface="Arial" pitchFamily="34" charset="0"/>
              </a:defRPr>
            </a:lvl1pPr>
          </a:lstStyle>
          <a:p>
            <a:r>
              <a:rPr lang="en-US" smtClean="0"/>
              <a:t>Click to edit Master subtitle style</a:t>
            </a:r>
            <a:endParaRPr smtClean="0"/>
          </a:p>
        </p:txBody>
      </p:sp>
    </p:spTree>
    <p:extLst>
      <p:ext uri="{BB962C8B-B14F-4D97-AF65-F5344CB8AC3E}">
        <p14:creationId xmlns:p14="http://schemas.microsoft.com/office/powerpoint/2010/main" val="42015649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Divider 2">
    <p:bg>
      <p:bgPr>
        <a:solidFill>
          <a:schemeClr val="accent2"/>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auto">
          <a:xfrm>
            <a:off x="411480" y="2824696"/>
            <a:ext cx="8149908" cy="680186"/>
          </a:xfrm>
          <a:prstGeom prst="rect">
            <a:avLst/>
          </a:prstGeom>
        </p:spPr>
        <p:txBody>
          <a:bodyPr anchor="b" anchorCtr="0">
            <a:spAutoFit/>
          </a:bodyPr>
          <a:lstStyle>
            <a:lvl1pPr>
              <a:lnSpc>
                <a:spcPct val="85000"/>
              </a:lnSpc>
              <a:defRPr sz="5200" b="0" smtClean="0">
                <a:solidFill>
                  <a:schemeClr val="bg1"/>
                </a:solidFill>
                <a:latin typeface="Times New Roman" pitchFamily="18" charset="0"/>
                <a:cs typeface="Times New Roman" pitchFamily="18" charset="0"/>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auto">
          <a:xfrm>
            <a:off x="411480" y="3694177"/>
            <a:ext cx="4325112" cy="276999"/>
          </a:xfrm>
          <a:prstGeom prst="rect">
            <a:avLst/>
          </a:prstGeom>
        </p:spPr>
        <p:txBody>
          <a:bodyPr>
            <a:spAutoFit/>
          </a:bodyPr>
          <a:lstStyle>
            <a:lvl1pPr>
              <a:lnSpc>
                <a:spcPct val="100000"/>
              </a:lnSpc>
              <a:defRPr sz="1800" b="1" smtClean="0">
                <a:solidFill>
                  <a:schemeClr val="bg1"/>
                </a:solidFill>
                <a:latin typeface="Arial" pitchFamily="34" charset="0"/>
              </a:defRPr>
            </a:lvl1pPr>
          </a:lstStyle>
          <a:p>
            <a:r>
              <a:rPr lang="en-US" smtClean="0"/>
              <a:t>Click to edit Master subtitle style</a:t>
            </a:r>
            <a:endParaRPr smtClean="0"/>
          </a:p>
        </p:txBody>
      </p:sp>
    </p:spTree>
    <p:extLst>
      <p:ext uri="{BB962C8B-B14F-4D97-AF65-F5344CB8AC3E}">
        <p14:creationId xmlns:p14="http://schemas.microsoft.com/office/powerpoint/2010/main" val="330401853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11487" y="1399029"/>
            <a:ext cx="3999155"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3228" rtl="0" eaLnBrk="1" fontAlgn="base" latinLnBrk="0" hangingPunct="1">
              <a:lnSpc>
                <a:spcPct val="100000"/>
              </a:lnSpc>
              <a:spcAft>
                <a:spcPct val="0"/>
              </a:spcAft>
              <a:buFont typeface="Arial" pitchFamily="34" charset="0"/>
              <a:tabLst>
                <a:tab pos="3884390" algn="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3228" rtl="0" eaLnBrk="1" fontAlgn="base" latinLnBrk="0" hangingPunct="1">
              <a:lnSpc>
                <a:spcPct val="100000"/>
              </a:lnSpc>
              <a:spcAft>
                <a:spcPct val="0"/>
              </a:spcAft>
              <a:buFont typeface="Arial" pitchFamily="34" charset="0"/>
              <a:tabLst>
                <a:tab pos="3884390" algn="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3228" rtl="0" eaLnBrk="1" fontAlgn="base" latinLnBrk="0" hangingPunct="1">
              <a:lnSpc>
                <a:spcPct val="100000"/>
              </a:lnSpc>
              <a:spcAft>
                <a:spcPct val="0"/>
              </a:spcAft>
              <a:buFont typeface="Arial" pitchFamily="34" charset="0"/>
              <a:tabLst>
                <a:tab pos="3878047" algn="r"/>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3228" rtl="0" eaLnBrk="1" fontAlgn="base" latinLnBrk="0" hangingPunct="1">
              <a:lnSpc>
                <a:spcPct val="100000"/>
              </a:lnSpc>
              <a:spcAft>
                <a:spcPct val="0"/>
              </a:spcAft>
              <a:buFont typeface="Arial" pitchFamily="34" charset="0"/>
              <a:tabLst>
                <a:tab pos="3884390" algn="r"/>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3228" rtl="0" eaLnBrk="1" fontAlgn="base" latinLnBrk="0" hangingPunct="1">
              <a:lnSpc>
                <a:spcPct val="100000"/>
              </a:lnSpc>
              <a:spcAft>
                <a:spcPct val="0"/>
              </a:spcAft>
              <a:buFont typeface="Arial" pitchFamily="34" charset="0"/>
              <a:tabLst>
                <a:tab pos="3884390" algn="r"/>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4390"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0"/>
          <p:cNvSpPr>
            <a:spLocks noGrp="1"/>
          </p:cNvSpPr>
          <p:nvPr>
            <p:ph type="title"/>
          </p:nvPr>
        </p:nvSpPr>
        <p:spPr bwMode="gray">
          <a:xfrm>
            <a:off x="414340" y="450281"/>
            <a:ext cx="8330184" cy="329184"/>
          </a:xfrm>
          <a:prstGeom prst="rect">
            <a:avLst/>
          </a:prstGeom>
        </p:spPr>
        <p:txBody>
          <a:bodyPr lIns="0" tIns="0" rIns="0" bIns="0" anchor="b" anchorCtr="0">
            <a:spAutoFit/>
          </a:bodyPr>
          <a:lstStyle/>
          <a:p>
            <a:pPr marL="0" marR="0" lvl="0" indent="0" algn="l" defTabSz="91322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3926533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7468"/>
          </a:xfrm>
          <a:prstGeom prst="rect">
            <a:avLst/>
          </a:prstGeom>
        </p:spPr>
        <p:txBody>
          <a:bodyPr vert="horz" lIns="0" tIns="0" rIns="0" bIns="0" rtlCol="0">
            <a:noAutofit/>
          </a:bodyPr>
          <a:lstStyle>
            <a:lvl1pPr marL="0" marR="0" indent="0" algn="l" defTabSz="913228" rtl="0" eaLnBrk="1" fontAlgn="base" latinLnBrk="0" hangingPunct="1">
              <a:lnSpc>
                <a:spcPct val="100000"/>
              </a:lnSpc>
              <a:spcBef>
                <a:spcPts val="2200"/>
              </a:spcBef>
              <a:spcAft>
                <a:spcPct val="0"/>
              </a:spcAft>
              <a:buClrTx/>
              <a:buSzTx/>
              <a:buFont typeface="Arial" pitchFamily="34" charset="0"/>
              <a:buNone/>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4401" marR="0" indent="-172817" algn="l" defTabSz="913228"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322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322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322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5pPr>
            <a:lvl6pPr marR="0" algn="l" defTabSz="913228"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8"/>
          <p:cNvSpPr>
            <a:spLocks noGrp="1"/>
          </p:cNvSpPr>
          <p:nvPr>
            <p:ph type="body" sz="quarter" idx="13"/>
          </p:nvPr>
        </p:nvSpPr>
        <p:spPr bwMode="gray">
          <a:xfrm>
            <a:off x="414340" y="779471"/>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3228"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5" name="Title Placeholder 10"/>
          <p:cNvSpPr>
            <a:spLocks noGrp="1"/>
          </p:cNvSpPr>
          <p:nvPr>
            <p:ph type="title"/>
          </p:nvPr>
        </p:nvSpPr>
        <p:spPr bwMode="gray">
          <a:xfrm>
            <a:off x="414340" y="450281"/>
            <a:ext cx="8330184" cy="329184"/>
          </a:xfrm>
          <a:prstGeom prst="rect">
            <a:avLst/>
          </a:prstGeom>
        </p:spPr>
        <p:txBody>
          <a:bodyPr lIns="0" tIns="0" rIns="0" bIns="0" anchor="b" anchorCtr="0">
            <a:spAutoFit/>
          </a:bodyPr>
          <a:lstStyle/>
          <a:p>
            <a:pPr marL="0" marR="0" lvl="0" indent="0" algn="l" defTabSz="91322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11359468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11487" y="1399029"/>
            <a:ext cx="3999155"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3228"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3228"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322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322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3228"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4390"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18"/>
          <p:cNvSpPr>
            <a:spLocks noGrp="1"/>
          </p:cNvSpPr>
          <p:nvPr>
            <p:ph type="body" sz="quarter" idx="13"/>
          </p:nvPr>
        </p:nvSpPr>
        <p:spPr bwMode="gray">
          <a:xfrm>
            <a:off x="414340" y="779471"/>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3228"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6" name="Title Placeholder 10"/>
          <p:cNvSpPr>
            <a:spLocks noGrp="1"/>
          </p:cNvSpPr>
          <p:nvPr>
            <p:ph type="title"/>
          </p:nvPr>
        </p:nvSpPr>
        <p:spPr bwMode="gray">
          <a:xfrm>
            <a:off x="414340" y="450281"/>
            <a:ext cx="8330184" cy="329184"/>
          </a:xfrm>
          <a:prstGeom prst="rect">
            <a:avLst/>
          </a:prstGeom>
        </p:spPr>
        <p:txBody>
          <a:bodyPr lIns="0" tIns="0" rIns="0" bIns="0" anchor="b" anchorCtr="0">
            <a:spAutoFit/>
          </a:bodyPr>
          <a:lstStyle/>
          <a:p>
            <a:pPr marL="0" marR="0" lvl="0" indent="0" algn="l" defTabSz="91322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7" name="Content Placeholder 20"/>
          <p:cNvSpPr>
            <a:spLocks noGrp="1"/>
          </p:cNvSpPr>
          <p:nvPr>
            <p:ph sz="quarter" idx="14"/>
          </p:nvPr>
        </p:nvSpPr>
        <p:spPr bwMode="gray">
          <a:xfrm>
            <a:off x="4724408" y="1399029"/>
            <a:ext cx="3999155"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3228"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3228"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322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322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3228"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4390"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2660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Divider">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gray">
          <a:xfrm>
            <a:off x="411480" y="2773363"/>
            <a:ext cx="4325112" cy="731520"/>
          </a:xfrm>
          <a:prstGeom prst="rect">
            <a:avLst/>
          </a:prstGeom>
        </p:spPr>
        <p:txBody>
          <a:bodyPr>
            <a:spAutoFit/>
          </a:bodyPr>
          <a:lstStyle>
            <a:lvl1pPr>
              <a:lnSpc>
                <a:spcPct val="85000"/>
              </a:lnSpc>
              <a:defRPr sz="2800" b="1" smtClean="0">
                <a:latin typeface="+mj-lt"/>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gray">
          <a:xfrm>
            <a:off x="411480" y="3694185"/>
            <a:ext cx="4325112" cy="307777"/>
          </a:xfrm>
          <a:prstGeom prst="rect">
            <a:avLst/>
          </a:prstGeom>
        </p:spPr>
        <p:txBody>
          <a:bodyPr>
            <a:spAutoFit/>
          </a:bodyPr>
          <a:lstStyle>
            <a:lvl1pPr>
              <a:lnSpc>
                <a:spcPct val="100000"/>
              </a:lnSpc>
              <a:defRPr sz="2000" b="0" smtClean="0">
                <a:latin typeface="Arial" pitchFamily="34" charset="0"/>
              </a:defRPr>
            </a:lvl1pPr>
          </a:lstStyle>
          <a:p>
            <a:r>
              <a:rPr lang="en-US" smtClean="0"/>
              <a:t>Click to edit Master subtitle style</a:t>
            </a:r>
            <a:endParaRPr smtClean="0"/>
          </a:p>
        </p:txBody>
      </p:sp>
    </p:spTree>
  </p:cSld>
  <p:clrMapOvr>
    <a:masterClrMapping/>
  </p:clrMapOvr>
  <p:transition/>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12" name="Text Placeholder 18"/>
          <p:cNvSpPr>
            <a:spLocks noGrp="1"/>
          </p:cNvSpPr>
          <p:nvPr>
            <p:ph type="body" sz="quarter" idx="13"/>
          </p:nvPr>
        </p:nvSpPr>
        <p:spPr bwMode="gray">
          <a:xfrm>
            <a:off x="414340" y="779471"/>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3228"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7" name="Title Placeholder 10"/>
          <p:cNvSpPr>
            <a:spLocks noGrp="1"/>
          </p:cNvSpPr>
          <p:nvPr>
            <p:ph type="title"/>
          </p:nvPr>
        </p:nvSpPr>
        <p:spPr bwMode="gray">
          <a:xfrm>
            <a:off x="414340" y="450281"/>
            <a:ext cx="8330184" cy="329184"/>
          </a:xfrm>
          <a:prstGeom prst="rect">
            <a:avLst/>
          </a:prstGeom>
        </p:spPr>
        <p:txBody>
          <a:bodyPr lIns="0" tIns="0" rIns="0" bIns="0" anchor="b" anchorCtr="0">
            <a:spAutoFit/>
          </a:bodyPr>
          <a:lstStyle>
            <a:lvl1pPr>
              <a:defRPr>
                <a:latin typeface="+mj-lt"/>
              </a:defRPr>
            </a:lvl1pPr>
          </a:lstStyle>
          <a:p>
            <a:pPr marL="0" marR="0" lvl="0" indent="0" algn="l" defTabSz="91322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8" name="Content Placeholder 20"/>
          <p:cNvSpPr>
            <a:spLocks noGrp="1"/>
          </p:cNvSpPr>
          <p:nvPr>
            <p:ph sz="quarter" idx="11"/>
          </p:nvPr>
        </p:nvSpPr>
        <p:spPr bwMode="gray">
          <a:xfrm>
            <a:off x="411480" y="1399029"/>
            <a:ext cx="2651760"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3228"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3228"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322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322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3228"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4390"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0"/>
          <p:cNvSpPr>
            <a:spLocks noGrp="1"/>
          </p:cNvSpPr>
          <p:nvPr>
            <p:ph sz="quarter" idx="14"/>
          </p:nvPr>
        </p:nvSpPr>
        <p:spPr bwMode="gray">
          <a:xfrm>
            <a:off x="3245626" y="1399029"/>
            <a:ext cx="2651760"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3228"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3228"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322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322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3228"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4390"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0"/>
          <p:cNvSpPr>
            <a:spLocks noGrp="1"/>
          </p:cNvSpPr>
          <p:nvPr>
            <p:ph sz="quarter" idx="15"/>
          </p:nvPr>
        </p:nvSpPr>
        <p:spPr bwMode="gray">
          <a:xfrm>
            <a:off x="6069212" y="1399029"/>
            <a:ext cx="2651760"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3228"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3228"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322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322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3228"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4390"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1342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11478" y="1873249"/>
            <a:ext cx="8330184" cy="1497846"/>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bwMode="gray">
          <a:xfrm>
            <a:off x="414340" y="1397001"/>
            <a:ext cx="8330184" cy="276999"/>
          </a:xfrm>
          <a:prstGeom prst="rect">
            <a:avLst/>
          </a:prstGeom>
        </p:spPr>
        <p:txBody>
          <a:bodyPr>
            <a:spAutoFit/>
          </a:bodyPr>
          <a:lstStyle>
            <a:lvl1pPr>
              <a:defRPr sz="1800" b="1">
                <a:latin typeface="+mj-lt"/>
              </a:defRPr>
            </a:lvl1pPr>
          </a:lstStyle>
          <a:p>
            <a:pPr lvl="0"/>
            <a:r>
              <a:rPr lang="en-US" smtClean="0"/>
              <a:t>Click to edit Master text styles</a:t>
            </a:r>
          </a:p>
        </p:txBody>
      </p:sp>
      <p:sp>
        <p:nvSpPr>
          <p:cNvPr id="7" name="Text Placeholder 13"/>
          <p:cNvSpPr>
            <a:spLocks noGrp="1"/>
          </p:cNvSpPr>
          <p:nvPr>
            <p:ph type="body" sz="quarter" idx="15"/>
          </p:nvPr>
        </p:nvSpPr>
        <p:spPr bwMode="gray">
          <a:xfrm>
            <a:off x="411479" y="6159748"/>
            <a:ext cx="3995928" cy="122180"/>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chemeClr val="tx2"/>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3" name="Text Placeholder 18"/>
          <p:cNvSpPr>
            <a:spLocks noGrp="1"/>
          </p:cNvSpPr>
          <p:nvPr>
            <p:ph type="body" sz="quarter" idx="16"/>
          </p:nvPr>
        </p:nvSpPr>
        <p:spPr bwMode="gray">
          <a:xfrm>
            <a:off x="414340" y="779471"/>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3228"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8" name="Title Placeholder 10"/>
          <p:cNvSpPr>
            <a:spLocks noGrp="1"/>
          </p:cNvSpPr>
          <p:nvPr>
            <p:ph type="title"/>
          </p:nvPr>
        </p:nvSpPr>
        <p:spPr bwMode="gray">
          <a:xfrm>
            <a:off x="414340" y="450281"/>
            <a:ext cx="8330184" cy="329184"/>
          </a:xfrm>
          <a:prstGeom prst="rect">
            <a:avLst/>
          </a:prstGeom>
        </p:spPr>
        <p:txBody>
          <a:bodyPr lIns="0" tIns="0" rIns="0" bIns="0" anchor="b" anchorCtr="0">
            <a:spAutoFit/>
          </a:bodyPr>
          <a:lstStyle>
            <a:lvl1pPr>
              <a:defRPr>
                <a:latin typeface="+mj-lt"/>
              </a:defRPr>
            </a:lvl1pPr>
          </a:lstStyle>
          <a:p>
            <a:pPr marL="0" marR="0" lvl="0" indent="0" algn="l" defTabSz="91322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1623896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11487" y="1873248"/>
            <a:ext cx="3999155" cy="1497846"/>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bwMode="gray">
          <a:xfrm>
            <a:off x="414342" y="1397001"/>
            <a:ext cx="3995928" cy="276999"/>
          </a:xfrm>
          <a:prstGeom prst="rect">
            <a:avLst/>
          </a:prstGeom>
        </p:spPr>
        <p:txBody>
          <a:bodyPr>
            <a:spAutoFit/>
          </a:bodyPr>
          <a:lstStyle>
            <a:lvl1pPr>
              <a:defRPr sz="1800" b="1">
                <a:latin typeface="+mj-lt"/>
              </a:defRPr>
            </a:lvl1pPr>
          </a:lstStyle>
          <a:p>
            <a:pPr lvl="0"/>
            <a:r>
              <a:rPr lang="en-US" smtClean="0"/>
              <a:t>Click to edit Master text styles</a:t>
            </a:r>
          </a:p>
        </p:txBody>
      </p:sp>
      <p:sp>
        <p:nvSpPr>
          <p:cNvPr id="14" name="Text Placeholder 13"/>
          <p:cNvSpPr>
            <a:spLocks noGrp="1"/>
          </p:cNvSpPr>
          <p:nvPr>
            <p:ph type="body" sz="quarter" idx="15"/>
          </p:nvPr>
        </p:nvSpPr>
        <p:spPr bwMode="gray">
          <a:xfrm>
            <a:off x="411479" y="6159748"/>
            <a:ext cx="3995928" cy="122180"/>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5" name="Text Placeholder 13"/>
          <p:cNvSpPr>
            <a:spLocks noGrp="1"/>
          </p:cNvSpPr>
          <p:nvPr>
            <p:ph type="body" sz="quarter" idx="16"/>
          </p:nvPr>
        </p:nvSpPr>
        <p:spPr bwMode="gray">
          <a:xfrm>
            <a:off x="4737846" y="6159748"/>
            <a:ext cx="3995928" cy="122180"/>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7" name="Text Placeholder 18"/>
          <p:cNvSpPr>
            <a:spLocks noGrp="1"/>
          </p:cNvSpPr>
          <p:nvPr>
            <p:ph type="body" sz="quarter" idx="17"/>
          </p:nvPr>
        </p:nvSpPr>
        <p:spPr bwMode="gray">
          <a:xfrm>
            <a:off x="414340" y="779471"/>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3228"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10" name="Title Placeholder 10"/>
          <p:cNvSpPr>
            <a:spLocks noGrp="1"/>
          </p:cNvSpPr>
          <p:nvPr>
            <p:ph type="title"/>
          </p:nvPr>
        </p:nvSpPr>
        <p:spPr bwMode="gray">
          <a:xfrm>
            <a:off x="414340" y="450281"/>
            <a:ext cx="8330184" cy="329184"/>
          </a:xfrm>
          <a:prstGeom prst="rect">
            <a:avLst/>
          </a:prstGeom>
        </p:spPr>
        <p:txBody>
          <a:bodyPr lIns="0" tIns="0" rIns="0" bIns="0" anchor="b" anchorCtr="0">
            <a:spAutoFit/>
          </a:bodyPr>
          <a:lstStyle>
            <a:lvl1pPr>
              <a:defRPr>
                <a:latin typeface="+mj-lt"/>
              </a:defRPr>
            </a:lvl1pPr>
          </a:lstStyle>
          <a:p>
            <a:pPr marL="0" marR="0" lvl="0" indent="0" algn="l" defTabSz="91322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11" name="Content Placeholder 20"/>
          <p:cNvSpPr>
            <a:spLocks noGrp="1"/>
          </p:cNvSpPr>
          <p:nvPr>
            <p:ph sz="quarter" idx="18"/>
          </p:nvPr>
        </p:nvSpPr>
        <p:spPr bwMode="gray">
          <a:xfrm>
            <a:off x="4724408" y="1873248"/>
            <a:ext cx="3999155" cy="1497846"/>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1"/>
          <p:cNvSpPr>
            <a:spLocks noGrp="1"/>
          </p:cNvSpPr>
          <p:nvPr>
            <p:ph type="body" sz="quarter" idx="19"/>
          </p:nvPr>
        </p:nvSpPr>
        <p:spPr bwMode="gray">
          <a:xfrm>
            <a:off x="4727262" y="1397001"/>
            <a:ext cx="3995928" cy="276999"/>
          </a:xfrm>
          <a:prstGeom prst="rect">
            <a:avLst/>
          </a:prstGeom>
        </p:spPr>
        <p:txBody>
          <a:bodyPr>
            <a:spAutoFit/>
          </a:bodyPr>
          <a:lstStyle>
            <a:lvl1pPr>
              <a:defRPr sz="1800" b="1">
                <a:latin typeface="+mj-lt"/>
              </a:defRPr>
            </a:lvl1pPr>
          </a:lstStyle>
          <a:p>
            <a:pPr lvl="0"/>
            <a:r>
              <a:rPr lang="en-US" smtClean="0"/>
              <a:t>Click to edit Master text styles</a:t>
            </a:r>
          </a:p>
        </p:txBody>
      </p:sp>
    </p:spTree>
    <p:extLst>
      <p:ext uri="{BB962C8B-B14F-4D97-AF65-F5344CB8AC3E}">
        <p14:creationId xmlns:p14="http://schemas.microsoft.com/office/powerpoint/2010/main" val="21510683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0"/>
          <p:cNvSpPr>
            <a:spLocks noGrp="1"/>
          </p:cNvSpPr>
          <p:nvPr>
            <p:ph type="title"/>
          </p:nvPr>
        </p:nvSpPr>
        <p:spPr bwMode="gray">
          <a:xfrm>
            <a:off x="414340" y="450281"/>
            <a:ext cx="8330184" cy="329184"/>
          </a:xfrm>
          <a:prstGeom prst="rect">
            <a:avLst/>
          </a:prstGeom>
        </p:spPr>
        <p:txBody>
          <a:bodyPr lIns="0" tIns="0" rIns="0" bIns="0" anchor="b" anchorCtr="0">
            <a:spAutoFit/>
          </a:bodyPr>
          <a:lstStyle/>
          <a:p>
            <a:pPr marL="0" marR="0" lvl="0" indent="0" algn="l" defTabSz="91322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477331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5" name="Picture 19" descr="DEL_PRI_RGB"/>
          <p:cNvPicPr>
            <a:picLocks noChangeAspect="1" noChangeArrowheads="1"/>
          </p:cNvPicPr>
          <p:nvPr userDrawn="1"/>
        </p:nvPicPr>
        <p:blipFill>
          <a:blip r:embed="rId2" cstate="print"/>
          <a:srcRect l="11237" t="27428" r="9845" b="25551"/>
          <a:stretch>
            <a:fillRect/>
          </a:stretch>
        </p:blipFill>
        <p:spPr bwMode="gray">
          <a:xfrm>
            <a:off x="2844808" y="3032125"/>
            <a:ext cx="3451225" cy="790575"/>
          </a:xfrm>
          <a:prstGeom prst="rect">
            <a:avLst/>
          </a:prstGeom>
          <a:noFill/>
          <a:ln w="9525">
            <a:noFill/>
            <a:miter lim="800000"/>
            <a:headEnd/>
            <a:tailEnd/>
          </a:ln>
        </p:spPr>
      </p:pic>
      <p:sp>
        <p:nvSpPr>
          <p:cNvPr id="3" name="Text Placeholder 5"/>
          <p:cNvSpPr>
            <a:spLocks noGrp="1"/>
          </p:cNvSpPr>
          <p:nvPr>
            <p:ph type="body" sz="quarter" idx="10"/>
          </p:nvPr>
        </p:nvSpPr>
        <p:spPr bwMode="gray">
          <a:xfrm>
            <a:off x="402336" y="5458968"/>
            <a:ext cx="4937760" cy="1152144"/>
          </a:xfrm>
        </p:spPr>
        <p:txBody>
          <a:bodyPr anchor="b" anchorCtr="0">
            <a:noAutofit/>
          </a:bodyPr>
          <a:lstStyle>
            <a:lvl1pPr>
              <a:lnSpc>
                <a:spcPts val="800"/>
              </a:lnSpc>
              <a:spcBef>
                <a:spcPts val="400"/>
              </a:spcBef>
              <a:spcAft>
                <a:spcPts val="400"/>
              </a:spcAft>
              <a:defRPr sz="700"/>
            </a:lvl1pPr>
          </a:lstStyle>
          <a:p>
            <a:pPr lvl="0"/>
            <a:r>
              <a:rPr lang="en-US" smtClean="0"/>
              <a:t>Click to edit Master text styles</a:t>
            </a:r>
          </a:p>
        </p:txBody>
      </p:sp>
    </p:spTree>
    <p:extLst>
      <p:ext uri="{BB962C8B-B14F-4D97-AF65-F5344CB8AC3E}">
        <p14:creationId xmlns:p14="http://schemas.microsoft.com/office/powerpoint/2010/main" val="41789277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ítulo de slide">
    <p:spTree>
      <p:nvGrpSpPr>
        <p:cNvPr id="1" name=""/>
        <p:cNvGrpSpPr/>
        <p:nvPr/>
      </p:nvGrpSpPr>
      <p:grpSpPr>
        <a:xfrm>
          <a:off x="0" y="0"/>
          <a:ext cx="0" cy="0"/>
          <a:chOff x="0" y="0"/>
          <a:chExt cx="0" cy="0"/>
        </a:xfrm>
      </p:grpSpPr>
      <p:sp>
        <p:nvSpPr>
          <p:cNvPr id="2" name="Title 1"/>
          <p:cNvSpPr>
            <a:spLocks noGrp="1"/>
          </p:cNvSpPr>
          <p:nvPr>
            <p:ph type="title"/>
          </p:nvPr>
        </p:nvSpPr>
        <p:spPr>
          <a:xfrm>
            <a:off x="414340" y="446046"/>
            <a:ext cx="8330184" cy="333425"/>
          </a:xfrm>
        </p:spPr>
        <p:txBody>
          <a:bodyPr/>
          <a:lstStyle/>
          <a:p>
            <a:r>
              <a:rPr lang="en-US" smtClean="0"/>
              <a:t>Click to edit Master title style</a:t>
            </a:r>
            <a:endParaRPr lang="es-ES"/>
          </a:p>
        </p:txBody>
      </p:sp>
      <p:sp>
        <p:nvSpPr>
          <p:cNvPr id="3" name="Slide Number Placeholder 2"/>
          <p:cNvSpPr>
            <a:spLocks noGrp="1"/>
          </p:cNvSpPr>
          <p:nvPr>
            <p:ph type="sldNum" sz="quarter" idx="10"/>
          </p:nvPr>
        </p:nvSpPr>
        <p:spPr>
          <a:xfrm>
            <a:off x="415573" y="6554110"/>
            <a:ext cx="282819" cy="144247"/>
          </a:xfrm>
          <a:prstGeom prst="rect">
            <a:avLst/>
          </a:prstGeom>
        </p:spPr>
        <p:txBody>
          <a:bodyPr lIns="81935" tIns="40967" rIns="81935" bIns="40967"/>
          <a:lstStyle>
            <a:lvl1pPr>
              <a:defRPr/>
            </a:lvl1pPr>
          </a:lstStyle>
          <a:p>
            <a:fld id="{B8F9516C-5F28-47A9-93BC-66E5818D1F1D}" type="slidenum">
              <a:rPr lang="es-ES">
                <a:solidFill>
                  <a:srgbClr val="002776"/>
                </a:solidFill>
              </a:rPr>
              <a:pPr/>
              <a:t>‹#›</a:t>
            </a:fld>
            <a:endParaRPr lang="es-ES">
              <a:solidFill>
                <a:srgbClr val="002776"/>
              </a:solidFill>
            </a:endParaRPr>
          </a:p>
        </p:txBody>
      </p:sp>
    </p:spTree>
    <p:extLst>
      <p:ext uri="{BB962C8B-B14F-4D97-AF65-F5344CB8AC3E}">
        <p14:creationId xmlns:p14="http://schemas.microsoft.com/office/powerpoint/2010/main" val="23623241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4"/>
            <a:ext cx="8330184" cy="4882896"/>
          </a:xfrm>
          <a:prstGeom prst="rect">
            <a:avLst/>
          </a:prstGeom>
        </p:spPr>
        <p:txBody>
          <a:bodyPr vert="horz" lIns="0" tIns="0" rIns="0" bIns="0" rtlCol="0">
            <a:noAutofit/>
          </a:bodyPr>
          <a:lstStyle>
            <a:lvl1pPr marL="0" marR="0" indent="0" algn="l" defTabSz="911472" rtl="0" eaLnBrk="1" fontAlgn="base" latinLnBrk="0" hangingPunct="1">
              <a:lnSpc>
                <a:spcPct val="100000"/>
              </a:lnSpc>
              <a:spcBef>
                <a:spcPts val="2200"/>
              </a:spcBef>
              <a:spcAft>
                <a:spcPct val="0"/>
              </a:spcAft>
              <a:buClrTx/>
              <a:buSzTx/>
              <a:buFont typeface="Arial" pitchFamily="34" charset="0"/>
              <a:buNone/>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L="174065" marR="0" indent="-172485" algn="l" defTabSz="911472"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1472"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1472"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1472"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5pPr>
            <a:lvl6pPr marR="0" algn="l" defTabSz="911472"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Placeholder 10"/>
          <p:cNvSpPr>
            <a:spLocks noGrp="1"/>
          </p:cNvSpPr>
          <p:nvPr>
            <p:ph type="title"/>
          </p:nvPr>
        </p:nvSpPr>
        <p:spPr bwMode="gray">
          <a:xfrm>
            <a:off x="414340" y="450281"/>
            <a:ext cx="8330184" cy="329184"/>
          </a:xfrm>
          <a:prstGeom prst="rect">
            <a:avLst/>
          </a:prstGeom>
        </p:spPr>
        <p:txBody>
          <a:bodyPr lIns="0" tIns="0" rIns="0" bIns="0">
            <a:spAutoFit/>
          </a:bodyPr>
          <a:lstStyle/>
          <a:p>
            <a:pPr marL="0" marR="0" lvl="0" indent="0" algn="l" defTabSz="911472" rtl="0" eaLnBrk="0" fontAlgn="base" latinLnBrk="0" hangingPunct="0">
              <a:lnSpc>
                <a:spcPct val="90000"/>
              </a:lnSpc>
              <a:spcBef>
                <a:spcPct val="0"/>
              </a:spcBef>
              <a:spcAft>
                <a:spcPct val="0"/>
              </a:spcAft>
              <a:buClrTx/>
              <a:buSzTx/>
              <a:buFontTx/>
              <a:buNone/>
              <a:tabLst/>
              <a:defRPr/>
            </a:pPr>
            <a:r>
              <a:rPr lang="en-US" dirty="0" smtClean="0"/>
              <a:t>Click to edit Master title style</a:t>
            </a:r>
            <a:endParaRPr lang="en-US" dirty="0"/>
          </a:p>
        </p:txBody>
      </p:sp>
    </p:spTree>
    <p:extLst>
      <p:ext uri="{BB962C8B-B14F-4D97-AF65-F5344CB8AC3E}">
        <p14:creationId xmlns:p14="http://schemas.microsoft.com/office/powerpoint/2010/main" val="23230145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7468"/>
          </a:xfrm>
          <a:prstGeom prst="rect">
            <a:avLst/>
          </a:prstGeom>
        </p:spPr>
        <p:txBody>
          <a:bodyPr vert="horz" lIns="0" tIns="0" rIns="0" bIns="0" rtlCol="0">
            <a:noAutofit/>
          </a:bodyPr>
          <a:lstStyle>
            <a:lvl1pPr marL="0" marR="0" indent="0" algn="l" defTabSz="896428" rtl="0" eaLnBrk="1" fontAlgn="base" latinLnBrk="0" hangingPunct="1">
              <a:lnSpc>
                <a:spcPct val="100000"/>
              </a:lnSpc>
              <a:spcBef>
                <a:spcPts val="2200"/>
              </a:spcBef>
              <a:spcAft>
                <a:spcPct val="0"/>
              </a:spcAft>
              <a:buClrTx/>
              <a:buSzTx/>
              <a:buFont typeface="Arial" pitchFamily="34" charset="0"/>
              <a:buNone/>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1200" marR="0" indent="-169648" algn="l" defTabSz="896428"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89642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89642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896428"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5pPr>
            <a:lvl6pPr marR="0" algn="l" defTabSz="896428"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8"/>
          <p:cNvSpPr>
            <a:spLocks noGrp="1"/>
          </p:cNvSpPr>
          <p:nvPr>
            <p:ph type="body" sz="quarter" idx="13"/>
          </p:nvPr>
        </p:nvSpPr>
        <p:spPr bwMode="gray">
          <a:xfrm>
            <a:off x="414355" y="779584"/>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896428"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5" name="Title Placeholder 10"/>
          <p:cNvSpPr>
            <a:spLocks noGrp="1"/>
          </p:cNvSpPr>
          <p:nvPr>
            <p:ph type="title"/>
          </p:nvPr>
        </p:nvSpPr>
        <p:spPr bwMode="gray">
          <a:xfrm>
            <a:off x="414355" y="449685"/>
            <a:ext cx="8330184" cy="329888"/>
          </a:xfrm>
          <a:prstGeom prst="rect">
            <a:avLst/>
          </a:prstGeom>
        </p:spPr>
        <p:txBody>
          <a:bodyPr lIns="0" tIns="0" rIns="0" bIns="0" anchor="b" anchorCtr="0">
            <a:spAutoFit/>
          </a:bodyPr>
          <a:lstStyle/>
          <a:p>
            <a:pPr marL="0" marR="0" lvl="0" indent="0" algn="l" defTabSz="89642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23675209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ítulo de slide">
    <p:spTree>
      <p:nvGrpSpPr>
        <p:cNvPr id="1" name=""/>
        <p:cNvGrpSpPr/>
        <p:nvPr/>
      </p:nvGrpSpPr>
      <p:grpSpPr>
        <a:xfrm>
          <a:off x="0" y="0"/>
          <a:ext cx="0" cy="0"/>
          <a:chOff x="0" y="0"/>
          <a:chExt cx="0" cy="0"/>
        </a:xfrm>
      </p:grpSpPr>
      <p:sp>
        <p:nvSpPr>
          <p:cNvPr id="2" name="Title 1"/>
          <p:cNvSpPr>
            <a:spLocks noGrp="1"/>
          </p:cNvSpPr>
          <p:nvPr>
            <p:ph type="title"/>
          </p:nvPr>
        </p:nvSpPr>
        <p:spPr>
          <a:xfrm>
            <a:off x="414340" y="446047"/>
            <a:ext cx="8330184" cy="333425"/>
          </a:xfrm>
        </p:spPr>
        <p:txBody>
          <a:bodyPr/>
          <a:lstStyle/>
          <a:p>
            <a:r>
              <a:rPr lang="en-US" smtClean="0"/>
              <a:t>Click to edit Master title style</a:t>
            </a:r>
            <a:endParaRPr lang="es-ES"/>
          </a:p>
        </p:txBody>
      </p:sp>
      <p:sp>
        <p:nvSpPr>
          <p:cNvPr id="3" name="Slide Number Placeholder 2"/>
          <p:cNvSpPr>
            <a:spLocks noGrp="1"/>
          </p:cNvSpPr>
          <p:nvPr>
            <p:ph type="sldNum" sz="quarter" idx="10"/>
          </p:nvPr>
        </p:nvSpPr>
        <p:spPr>
          <a:xfrm>
            <a:off x="415573" y="6554111"/>
            <a:ext cx="282819" cy="144247"/>
          </a:xfrm>
          <a:prstGeom prst="rect">
            <a:avLst/>
          </a:prstGeom>
        </p:spPr>
        <p:txBody>
          <a:bodyPr lIns="81922" tIns="40961" rIns="81922" bIns="40961"/>
          <a:lstStyle>
            <a:lvl1pPr>
              <a:defRPr/>
            </a:lvl1pPr>
          </a:lstStyle>
          <a:p>
            <a:fld id="{B8F9516C-5F28-47A9-93BC-66E5818D1F1D}" type="slidenum">
              <a:rPr lang="es-ES"/>
              <a:pPr/>
              <a:t>‹#›</a:t>
            </a:fld>
            <a:endParaRPr lang="es-ES"/>
          </a:p>
        </p:txBody>
      </p:sp>
    </p:spTree>
    <p:extLst>
      <p:ext uri="{BB962C8B-B14F-4D97-AF65-F5344CB8AC3E}">
        <p14:creationId xmlns:p14="http://schemas.microsoft.com/office/powerpoint/2010/main" val="1333738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ítulo de slide">
    <p:spTree>
      <p:nvGrpSpPr>
        <p:cNvPr id="1" name=""/>
        <p:cNvGrpSpPr/>
        <p:nvPr/>
      </p:nvGrpSpPr>
      <p:grpSpPr>
        <a:xfrm>
          <a:off x="0" y="0"/>
          <a:ext cx="0" cy="0"/>
          <a:chOff x="0" y="0"/>
          <a:chExt cx="0" cy="0"/>
        </a:xfrm>
      </p:grpSpPr>
      <p:sp>
        <p:nvSpPr>
          <p:cNvPr id="2" name="Title 1"/>
          <p:cNvSpPr>
            <a:spLocks noGrp="1"/>
          </p:cNvSpPr>
          <p:nvPr>
            <p:ph type="title"/>
          </p:nvPr>
        </p:nvSpPr>
        <p:spPr>
          <a:xfrm>
            <a:off x="414355" y="446142"/>
            <a:ext cx="8330184" cy="333425"/>
          </a:xfrm>
        </p:spPr>
        <p:txBody>
          <a:bodyPr/>
          <a:lstStyle/>
          <a:p>
            <a:r>
              <a:rPr lang="en-US" smtClean="0"/>
              <a:t>Click to edit Master title style</a:t>
            </a:r>
            <a:endParaRPr lang="es-ES"/>
          </a:p>
        </p:txBody>
      </p:sp>
      <p:sp>
        <p:nvSpPr>
          <p:cNvPr id="3" name="Slide Number Placeholder 2"/>
          <p:cNvSpPr>
            <a:spLocks noGrp="1"/>
          </p:cNvSpPr>
          <p:nvPr>
            <p:ph type="sldNum" sz="quarter" idx="10"/>
          </p:nvPr>
        </p:nvSpPr>
        <p:spPr>
          <a:xfrm>
            <a:off x="415587" y="6554208"/>
            <a:ext cx="282819" cy="144247"/>
          </a:xfrm>
          <a:prstGeom prst="rect">
            <a:avLst/>
          </a:prstGeom>
        </p:spPr>
        <p:txBody>
          <a:bodyPr lIns="80830" tIns="40414" rIns="80830" bIns="40414"/>
          <a:lstStyle>
            <a:lvl1pPr>
              <a:defRPr/>
            </a:lvl1pPr>
          </a:lstStyle>
          <a:p>
            <a:fld id="{B8F9516C-5F28-47A9-93BC-66E5818D1F1D}" type="slidenum">
              <a:rPr lang="es-ES">
                <a:solidFill>
                  <a:srgbClr val="002776"/>
                </a:solidFill>
              </a:rPr>
              <a:pPr/>
              <a:t>‹#›</a:t>
            </a:fld>
            <a:endParaRPr lang="es-ES">
              <a:solidFill>
                <a:srgbClr val="002776"/>
              </a:solidFill>
            </a:endParaRPr>
          </a:p>
        </p:txBody>
      </p:sp>
    </p:spTree>
    <p:extLst>
      <p:ext uri="{BB962C8B-B14F-4D97-AF65-F5344CB8AC3E}">
        <p14:creationId xmlns:p14="http://schemas.microsoft.com/office/powerpoint/2010/main" val="730203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Divider 2">
    <p:bg>
      <p:bgPr>
        <a:solidFill>
          <a:schemeClr val="accent2"/>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auto">
          <a:xfrm>
            <a:off x="411480" y="2824696"/>
            <a:ext cx="8149908" cy="680186"/>
          </a:xfrm>
          <a:prstGeom prst="rect">
            <a:avLst/>
          </a:prstGeom>
        </p:spPr>
        <p:txBody>
          <a:bodyPr anchor="b" anchorCtr="0">
            <a:spAutoFit/>
          </a:bodyPr>
          <a:lstStyle>
            <a:lvl1pPr>
              <a:lnSpc>
                <a:spcPct val="85000"/>
              </a:lnSpc>
              <a:defRPr sz="5200" b="0" smtClean="0">
                <a:solidFill>
                  <a:schemeClr val="bg1"/>
                </a:solidFill>
                <a:latin typeface="Times New Roman" pitchFamily="18" charset="0"/>
                <a:cs typeface="Times New Roman" pitchFamily="18" charset="0"/>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auto">
          <a:xfrm>
            <a:off x="411480" y="3694177"/>
            <a:ext cx="4325112" cy="276999"/>
          </a:xfrm>
          <a:prstGeom prst="rect">
            <a:avLst/>
          </a:prstGeom>
        </p:spPr>
        <p:txBody>
          <a:bodyPr>
            <a:spAutoFit/>
          </a:bodyPr>
          <a:lstStyle>
            <a:lvl1pPr>
              <a:lnSpc>
                <a:spcPct val="100000"/>
              </a:lnSpc>
              <a:defRPr sz="1800" b="1" smtClean="0">
                <a:solidFill>
                  <a:schemeClr val="bg1"/>
                </a:solidFill>
                <a:latin typeface="Arial" pitchFamily="34" charset="0"/>
              </a:defRPr>
            </a:lvl1pPr>
          </a:lstStyle>
          <a:p>
            <a:r>
              <a:rPr lang="en-US" smtClean="0"/>
              <a:t>Click to edit Master subtitle style</a:t>
            </a:r>
            <a:endParaRPr smtClean="0"/>
          </a:p>
        </p:txBody>
      </p:sp>
    </p:spTree>
  </p:cSld>
  <p:clrMapOvr>
    <a:masterClrMapping/>
  </p:clrMapOvr>
  <p:transition/>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27090076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ítulo de presentación">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571278" y="1195983"/>
            <a:ext cx="4572722" cy="5239081"/>
          </a:xfrm>
        </p:spPr>
        <p:txBody>
          <a:bodyPr/>
          <a:lstStyle/>
          <a:p>
            <a:r>
              <a:rPr lang="en-US" smtClean="0"/>
              <a:t>Click icon to add picture</a:t>
            </a:r>
            <a:endParaRPr lang="es-ES"/>
          </a:p>
        </p:txBody>
      </p:sp>
      <p:sp>
        <p:nvSpPr>
          <p:cNvPr id="120835" name="Title Placeholder 1"/>
          <p:cNvSpPr>
            <a:spLocks noGrp="1"/>
          </p:cNvSpPr>
          <p:nvPr>
            <p:ph type="ctrTitle"/>
          </p:nvPr>
        </p:nvSpPr>
        <p:spPr>
          <a:xfrm>
            <a:off x="766211" y="2886327"/>
            <a:ext cx="4090773" cy="1128762"/>
          </a:xfrm>
        </p:spPr>
        <p:txBody>
          <a:bodyPr/>
          <a:lstStyle>
            <a:lvl1pPr>
              <a:lnSpc>
                <a:spcPct val="95000"/>
              </a:lnSpc>
              <a:defRPr sz="2900" b="0" smtClean="0">
                <a:latin typeface="Times New Roman" pitchFamily="18" charset="0"/>
              </a:defRPr>
            </a:lvl1pPr>
          </a:lstStyle>
          <a:p>
            <a:r>
              <a:rPr lang="en-US" smtClean="0"/>
              <a:t>Click to edit Master title style</a:t>
            </a:r>
            <a:endParaRPr lang="es-ES" dirty="0" smtClean="0"/>
          </a:p>
        </p:txBody>
      </p:sp>
      <p:sp>
        <p:nvSpPr>
          <p:cNvPr id="120836" name="Text Placeholder 2"/>
          <p:cNvSpPr>
            <a:spLocks noGrp="1"/>
          </p:cNvSpPr>
          <p:nvPr>
            <p:ph type="subTitle" idx="1"/>
          </p:nvPr>
        </p:nvSpPr>
        <p:spPr>
          <a:xfrm>
            <a:off x="406913" y="6028935"/>
            <a:ext cx="4740104" cy="303897"/>
          </a:xfrm>
        </p:spPr>
        <p:txBody>
          <a:bodyPr anchor="b"/>
          <a:lstStyle>
            <a:lvl1pPr>
              <a:lnSpc>
                <a:spcPts val="1996"/>
              </a:lnSpc>
              <a:defRPr sz="1600" b="1" smtClean="0"/>
            </a:lvl1pPr>
          </a:lstStyle>
          <a:p>
            <a:r>
              <a:rPr lang="en-US" smtClean="0"/>
              <a:t>Click to edit Master subtitle style</a:t>
            </a:r>
            <a:endParaRPr lang="es-ES" dirty="0" smtClean="0"/>
          </a:p>
        </p:txBody>
      </p:sp>
      <p:pic>
        <p:nvPicPr>
          <p:cNvPr id="120841" name="Picture 5" descr="DEL_PRI_RGB"/>
          <p:cNvPicPr>
            <a:picLocks noChangeArrowheads="1"/>
          </p:cNvPicPr>
          <p:nvPr/>
        </p:nvPicPr>
        <p:blipFill>
          <a:blip r:embed="rId2" cstate="print"/>
          <a:srcRect l="7785" t="27351" r="9871" b="25598"/>
          <a:stretch>
            <a:fillRect/>
          </a:stretch>
        </p:blipFill>
        <p:spPr bwMode="auto">
          <a:xfrm>
            <a:off x="287149" y="253482"/>
            <a:ext cx="2132686" cy="470551"/>
          </a:xfrm>
          <a:prstGeom prst="rect">
            <a:avLst/>
          </a:prstGeom>
          <a:noFill/>
          <a:ln w="9525">
            <a:noFill/>
            <a:miter lim="800000"/>
            <a:headEnd/>
            <a:tailEnd/>
          </a:ln>
        </p:spPr>
      </p:pic>
      <p:sp>
        <p:nvSpPr>
          <p:cNvPr id="10" name="Slide Number Placeholder 3"/>
          <p:cNvSpPr>
            <a:spLocks noGrp="1"/>
          </p:cNvSpPr>
          <p:nvPr>
            <p:ph type="sldNum" sz="quarter" idx="11"/>
          </p:nvPr>
        </p:nvSpPr>
        <p:spPr>
          <a:xfrm>
            <a:off x="415571" y="6554102"/>
            <a:ext cx="282819" cy="144247"/>
          </a:xfrm>
        </p:spPr>
        <p:txBody>
          <a:bodyPr/>
          <a:lstStyle>
            <a:lvl1pPr>
              <a:defRPr>
                <a:solidFill>
                  <a:schemeClr val="bg1"/>
                </a:solidFill>
              </a:defRPr>
            </a:lvl1pPr>
          </a:lstStyle>
          <a:p>
            <a:fld id="{20A7A354-C5FB-4D1E-BE75-5A939ED93F75}" type="slidenum">
              <a:rPr lang="es-ES" smtClean="0">
                <a:solidFill>
                  <a:srgbClr val="FFFFFF"/>
                </a:solidFill>
              </a:rPr>
              <a:pPr/>
              <a:t>‹#›</a:t>
            </a:fld>
            <a:endParaRPr lang="es-ES">
              <a:solidFill>
                <a:srgbClr val="FFFFFF"/>
              </a:solidFill>
            </a:endParaRPr>
          </a:p>
        </p:txBody>
      </p:sp>
    </p:spTree>
    <p:extLst>
      <p:ext uri="{BB962C8B-B14F-4D97-AF65-F5344CB8AC3E}">
        <p14:creationId xmlns:p14="http://schemas.microsoft.com/office/powerpoint/2010/main" val="25432117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Slide Number Placeholder 3"/>
          <p:cNvSpPr>
            <a:spLocks noGrp="1"/>
          </p:cNvSpPr>
          <p:nvPr>
            <p:ph type="sldNum" sz="quarter" idx="10"/>
          </p:nvPr>
        </p:nvSpPr>
        <p:spPr/>
        <p:txBody>
          <a:bodyPr/>
          <a:lstStyle>
            <a:lvl1pPr>
              <a:defRPr/>
            </a:lvl1pPr>
          </a:lstStyle>
          <a:p>
            <a:fld id="{20A7A354-C5FB-4D1E-BE75-5A939ED93F75}" type="slidenum">
              <a:rPr lang="es-ES">
                <a:solidFill>
                  <a:srgbClr val="002776"/>
                </a:solidFill>
              </a:rPr>
              <a:pPr/>
              <a:t>‹#›</a:t>
            </a:fld>
            <a:endParaRPr lang="es-ES">
              <a:solidFill>
                <a:srgbClr val="002776"/>
              </a:solidFill>
            </a:endParaRPr>
          </a:p>
        </p:txBody>
      </p:sp>
    </p:spTree>
    <p:extLst>
      <p:ext uri="{BB962C8B-B14F-4D97-AF65-F5344CB8AC3E}">
        <p14:creationId xmlns:p14="http://schemas.microsoft.com/office/powerpoint/2010/main" val="19135904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parador para imprimir">
    <p:spTree>
      <p:nvGrpSpPr>
        <p:cNvPr id="1" name=""/>
        <p:cNvGrpSpPr/>
        <p:nvPr/>
      </p:nvGrpSpPr>
      <p:grpSpPr>
        <a:xfrm>
          <a:off x="0" y="0"/>
          <a:ext cx="0" cy="0"/>
          <a:chOff x="0" y="0"/>
          <a:chExt cx="0" cy="0"/>
        </a:xfrm>
      </p:grpSpPr>
      <p:sp>
        <p:nvSpPr>
          <p:cNvPr id="2" name="Title 1"/>
          <p:cNvSpPr>
            <a:spLocks noGrp="1"/>
          </p:cNvSpPr>
          <p:nvPr>
            <p:ph type="title"/>
          </p:nvPr>
        </p:nvSpPr>
        <p:spPr>
          <a:xfrm>
            <a:off x="408357" y="2835910"/>
            <a:ext cx="4760305" cy="387924"/>
          </a:xfrm>
        </p:spPr>
        <p:txBody>
          <a:bodyPr/>
          <a:lstStyle>
            <a:lvl1pPr>
              <a:defRPr sz="2500"/>
            </a:lvl1pPr>
          </a:lstStyle>
          <a:p>
            <a:r>
              <a:rPr lang="en-US" smtClean="0"/>
              <a:t>Click to edit Master title style</a:t>
            </a:r>
            <a:endParaRPr lang="es-ES" dirty="0"/>
          </a:p>
        </p:txBody>
      </p:sp>
      <p:sp>
        <p:nvSpPr>
          <p:cNvPr id="4" name="Slide Number Placeholder 3"/>
          <p:cNvSpPr>
            <a:spLocks noGrp="1"/>
          </p:cNvSpPr>
          <p:nvPr>
            <p:ph type="sldNum" sz="quarter" idx="10"/>
          </p:nvPr>
        </p:nvSpPr>
        <p:spPr/>
        <p:txBody>
          <a:bodyPr/>
          <a:lstStyle>
            <a:lvl1pPr>
              <a:defRPr/>
            </a:lvl1pPr>
          </a:lstStyle>
          <a:p>
            <a:fld id="{20A7A354-C5FB-4D1E-BE75-5A939ED93F75}" type="slidenum">
              <a:rPr lang="es-ES">
                <a:solidFill>
                  <a:srgbClr val="002776"/>
                </a:solidFill>
              </a:rPr>
              <a:pPr/>
              <a:t>‹#›</a:t>
            </a:fld>
            <a:endParaRPr lang="es-ES">
              <a:solidFill>
                <a:srgbClr val="002776"/>
              </a:solidFill>
            </a:endParaRPr>
          </a:p>
        </p:txBody>
      </p:sp>
      <p:sp>
        <p:nvSpPr>
          <p:cNvPr id="10" name="Picture Placeholder 9"/>
          <p:cNvSpPr>
            <a:spLocks noGrp="1"/>
          </p:cNvSpPr>
          <p:nvPr>
            <p:ph type="pic" sz="quarter" idx="13"/>
          </p:nvPr>
        </p:nvSpPr>
        <p:spPr>
          <a:xfrm>
            <a:off x="5194634" y="0"/>
            <a:ext cx="3949366" cy="6858000"/>
          </a:xfrm>
        </p:spPr>
        <p:txBody>
          <a:bodyPr/>
          <a:lstStyle/>
          <a:p>
            <a:r>
              <a:rPr lang="en-US" smtClean="0"/>
              <a:t>Click icon to add picture</a:t>
            </a:r>
            <a:endParaRPr lang="es-ES"/>
          </a:p>
        </p:txBody>
      </p:sp>
    </p:spTree>
    <p:extLst>
      <p:ext uri="{BB962C8B-B14F-4D97-AF65-F5344CB8AC3E}">
        <p14:creationId xmlns:p14="http://schemas.microsoft.com/office/powerpoint/2010/main" val="38686745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parador para proyectar">
    <p:bg>
      <p:bgPr>
        <a:solidFill>
          <a:schemeClr val="tx2"/>
        </a:solidFill>
        <a:effectLst/>
      </p:bgPr>
    </p:bg>
    <p:spTree>
      <p:nvGrpSpPr>
        <p:cNvPr id="1" name=""/>
        <p:cNvGrpSpPr/>
        <p:nvPr/>
      </p:nvGrpSpPr>
      <p:grpSpPr>
        <a:xfrm>
          <a:off x="0" y="0"/>
          <a:ext cx="0" cy="0"/>
          <a:chOff x="0" y="0"/>
          <a:chExt cx="0" cy="0"/>
        </a:xfrm>
      </p:grpSpPr>
      <p:sp>
        <p:nvSpPr>
          <p:cNvPr id="148482" name="Title Placeholder 1"/>
          <p:cNvSpPr>
            <a:spLocks noGrp="1"/>
          </p:cNvSpPr>
          <p:nvPr>
            <p:ph type="ctrTitle"/>
          </p:nvPr>
        </p:nvSpPr>
        <p:spPr>
          <a:xfrm>
            <a:off x="1142820" y="2670657"/>
            <a:ext cx="6112353" cy="1400449"/>
          </a:xfrm>
        </p:spPr>
        <p:txBody>
          <a:bodyPr/>
          <a:lstStyle>
            <a:lvl1pPr>
              <a:lnSpc>
                <a:spcPct val="95000"/>
              </a:lnSpc>
              <a:defRPr sz="4700" b="0">
                <a:solidFill>
                  <a:schemeClr val="bg2"/>
                </a:solidFill>
                <a:latin typeface="Times New Roman" pitchFamily="18" charset="0"/>
              </a:defRPr>
            </a:lvl1pPr>
          </a:lstStyle>
          <a:p>
            <a:r>
              <a:rPr lang="en-US" smtClean="0"/>
              <a:t>Click to edit Master title style</a:t>
            </a:r>
            <a:endParaRPr lang="es-ES" dirty="0"/>
          </a:p>
        </p:txBody>
      </p:sp>
    </p:spTree>
    <p:extLst>
      <p:ext uri="{BB962C8B-B14F-4D97-AF65-F5344CB8AC3E}">
        <p14:creationId xmlns:p14="http://schemas.microsoft.com/office/powerpoint/2010/main" val="17012511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ítulo d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Slide Number Placeholder 2"/>
          <p:cNvSpPr>
            <a:spLocks noGrp="1"/>
          </p:cNvSpPr>
          <p:nvPr>
            <p:ph type="sldNum" sz="quarter" idx="10"/>
          </p:nvPr>
        </p:nvSpPr>
        <p:spPr/>
        <p:txBody>
          <a:bodyPr/>
          <a:lstStyle>
            <a:lvl1pPr>
              <a:defRPr/>
            </a:lvl1pPr>
          </a:lstStyle>
          <a:p>
            <a:fld id="{B8F9516C-5F28-47A9-93BC-66E5818D1F1D}" type="slidenum">
              <a:rPr lang="es-ES">
                <a:solidFill>
                  <a:srgbClr val="002776"/>
                </a:solidFill>
              </a:rPr>
              <a:pPr/>
              <a:t>‹#›</a:t>
            </a:fld>
            <a:endParaRPr lang="es-ES">
              <a:solidFill>
                <a:srgbClr val="002776"/>
              </a:solidFill>
            </a:endParaRPr>
          </a:p>
        </p:txBody>
      </p:sp>
    </p:spTree>
    <p:extLst>
      <p:ext uri="{BB962C8B-B14F-4D97-AF65-F5344CB8AC3E}">
        <p14:creationId xmlns:p14="http://schemas.microsoft.com/office/powerpoint/2010/main" val="29205876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8BDE2BE-4A0B-4129-99F8-26E0137EA4A3}" type="slidenum">
              <a:rPr lang="es-ES">
                <a:solidFill>
                  <a:srgbClr val="002776"/>
                </a:solidFill>
              </a:rPr>
              <a:pPr/>
              <a:t>‹#›</a:t>
            </a:fld>
            <a:endParaRPr lang="es-ES">
              <a:solidFill>
                <a:srgbClr val="002776"/>
              </a:solidFill>
            </a:endParaRPr>
          </a:p>
        </p:txBody>
      </p:sp>
    </p:spTree>
    <p:extLst>
      <p:ext uri="{BB962C8B-B14F-4D97-AF65-F5344CB8AC3E}">
        <p14:creationId xmlns:p14="http://schemas.microsoft.com/office/powerpoint/2010/main" val="26226893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5" name="Picture 19" descr="DEL_PRI_RGB"/>
          <p:cNvPicPr>
            <a:picLocks noChangeAspect="1" noChangeArrowheads="1"/>
          </p:cNvPicPr>
          <p:nvPr userDrawn="1"/>
        </p:nvPicPr>
        <p:blipFill>
          <a:blip r:embed="rId2" cstate="print"/>
          <a:srcRect l="11237" t="27428" r="9845" b="25551"/>
          <a:stretch>
            <a:fillRect/>
          </a:stretch>
        </p:blipFill>
        <p:spPr bwMode="auto">
          <a:xfrm>
            <a:off x="344866" y="2989960"/>
            <a:ext cx="3450103" cy="791253"/>
          </a:xfrm>
          <a:prstGeom prst="rect">
            <a:avLst/>
          </a:prstGeom>
          <a:noFill/>
          <a:ln w="9525">
            <a:noFill/>
            <a:miter lim="800000"/>
            <a:headEnd/>
            <a:tailEnd/>
          </a:ln>
        </p:spPr>
      </p:pic>
      <p:sp>
        <p:nvSpPr>
          <p:cNvPr id="8" name="Text Placeholder 7"/>
          <p:cNvSpPr>
            <a:spLocks noGrp="1"/>
          </p:cNvSpPr>
          <p:nvPr>
            <p:ph type="body" sz="quarter" idx="13"/>
          </p:nvPr>
        </p:nvSpPr>
        <p:spPr>
          <a:xfrm>
            <a:off x="415571" y="4146731"/>
            <a:ext cx="6129669" cy="2288334"/>
          </a:xfrm>
        </p:spPr>
        <p:txBody>
          <a:bodyPr/>
          <a:lstStyle>
            <a:lvl1pPr>
              <a:defRPr sz="700"/>
            </a:lvl1pPr>
            <a:lvl2pPr>
              <a:defRPr sz="700"/>
            </a:lvl2pPr>
            <a:lvl3pPr>
              <a:defRPr sz="700"/>
            </a:lvl3pPr>
            <a:lvl4pPr>
              <a:defRPr sz="700"/>
            </a:lvl4pPr>
            <a:lvl5pPr>
              <a:defRPr sz="700"/>
            </a:lvl5pPr>
          </a:lstStyle>
          <a:p>
            <a:pPr lvl="0"/>
            <a:r>
              <a:rPr lang="en-US" smtClean="0"/>
              <a:t>Click to edit Master text styles</a:t>
            </a:r>
          </a:p>
        </p:txBody>
      </p:sp>
      <p:sp>
        <p:nvSpPr>
          <p:cNvPr id="7" name="Slide Number Placeholder 3"/>
          <p:cNvSpPr>
            <a:spLocks noGrp="1"/>
          </p:cNvSpPr>
          <p:nvPr>
            <p:ph type="sldNum" sz="quarter" idx="10"/>
          </p:nvPr>
        </p:nvSpPr>
        <p:spPr>
          <a:xfrm>
            <a:off x="415571" y="6554102"/>
            <a:ext cx="282819" cy="144247"/>
          </a:xfrm>
        </p:spPr>
        <p:txBody>
          <a:bodyPr/>
          <a:lstStyle>
            <a:lvl1pPr>
              <a:defRPr>
                <a:solidFill>
                  <a:schemeClr val="bg1"/>
                </a:solidFill>
              </a:defRPr>
            </a:lvl1pPr>
          </a:lstStyle>
          <a:p>
            <a:fld id="{20A7A354-C5FB-4D1E-BE75-5A939ED93F75}" type="slidenum">
              <a:rPr lang="es-ES" smtClean="0">
                <a:solidFill>
                  <a:srgbClr val="FFFFFF"/>
                </a:solidFill>
              </a:rPr>
              <a:pPr/>
              <a:t>‹#›</a:t>
            </a:fld>
            <a:endParaRPr lang="es-ES">
              <a:solidFill>
                <a:srgbClr val="FFFFFF"/>
              </a:solidFill>
            </a:endParaRPr>
          </a:p>
        </p:txBody>
      </p:sp>
      <p:sp>
        <p:nvSpPr>
          <p:cNvPr id="9" name="Footer Placeholder 4"/>
          <p:cNvSpPr>
            <a:spLocks noGrp="1"/>
          </p:cNvSpPr>
          <p:nvPr>
            <p:ph type="ftr" sz="quarter" idx="11"/>
          </p:nvPr>
        </p:nvSpPr>
        <p:spPr>
          <a:xfrm>
            <a:off x="771981" y="6554102"/>
            <a:ext cx="4317318" cy="144247"/>
          </a:xfrm>
          <a:prstGeom prst="rect">
            <a:avLst/>
          </a:prstGeom>
        </p:spPr>
        <p:txBody>
          <a:bodyPr lIns="82040" tIns="41020" rIns="82040" bIns="41020"/>
          <a:lstStyle>
            <a:lvl1pPr>
              <a:defRPr>
                <a:solidFill>
                  <a:schemeClr val="bg1"/>
                </a:solidFill>
              </a:defRPr>
            </a:lvl1pPr>
          </a:lstStyle>
          <a:p>
            <a:pPr algn="l">
              <a:spcBef>
                <a:spcPct val="0"/>
              </a:spcBef>
            </a:pPr>
            <a:endParaRPr lang="es-ES" sz="1800" b="0">
              <a:solidFill>
                <a:srgbClr val="FFFFFF"/>
              </a:solidFill>
              <a:latin typeface="Arial" charset="0"/>
              <a:cs typeface="Arial" charset="0"/>
            </a:endParaRPr>
          </a:p>
        </p:txBody>
      </p:sp>
    </p:spTree>
    <p:extLst>
      <p:ext uri="{BB962C8B-B14F-4D97-AF65-F5344CB8AC3E}">
        <p14:creationId xmlns:p14="http://schemas.microsoft.com/office/powerpoint/2010/main" val="149597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11488" y="1399029"/>
            <a:ext cx="3999155"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3081" rtl="0" eaLnBrk="1" fontAlgn="base" latinLnBrk="0" hangingPunct="1">
              <a:lnSpc>
                <a:spcPct val="100000"/>
              </a:lnSpc>
              <a:spcAft>
                <a:spcPct val="0"/>
              </a:spcAft>
              <a:buFont typeface="Arial" pitchFamily="34" charset="0"/>
              <a:tabLst>
                <a:tab pos="3883767" algn="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3081" rtl="0" eaLnBrk="1" fontAlgn="base" latinLnBrk="0" hangingPunct="1">
              <a:lnSpc>
                <a:spcPct val="100000"/>
              </a:lnSpc>
              <a:spcAft>
                <a:spcPct val="0"/>
              </a:spcAft>
              <a:buFont typeface="Arial" pitchFamily="34" charset="0"/>
              <a:tabLst>
                <a:tab pos="3883767" algn="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3081" rtl="0" eaLnBrk="1" fontAlgn="base" latinLnBrk="0" hangingPunct="1">
              <a:lnSpc>
                <a:spcPct val="100000"/>
              </a:lnSpc>
              <a:spcAft>
                <a:spcPct val="0"/>
              </a:spcAft>
              <a:buFont typeface="Arial" pitchFamily="34" charset="0"/>
              <a:tabLst>
                <a:tab pos="3877426" algn="r"/>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3081" rtl="0" eaLnBrk="1" fontAlgn="base" latinLnBrk="0" hangingPunct="1">
              <a:lnSpc>
                <a:spcPct val="100000"/>
              </a:lnSpc>
              <a:spcAft>
                <a:spcPct val="0"/>
              </a:spcAft>
              <a:buFont typeface="Arial" pitchFamily="34" charset="0"/>
              <a:tabLst>
                <a:tab pos="3883767" algn="r"/>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3081" rtl="0" eaLnBrk="1" fontAlgn="base" latinLnBrk="0" hangingPunct="1">
              <a:lnSpc>
                <a:spcPct val="100000"/>
              </a:lnSpc>
              <a:spcAft>
                <a:spcPct val="0"/>
              </a:spcAft>
              <a:buFont typeface="Arial" pitchFamily="34" charset="0"/>
              <a:tabLst>
                <a:tab pos="3883767" algn="r"/>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3767"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0"/>
          <p:cNvSpPr>
            <a:spLocks noGrp="1"/>
          </p:cNvSpPr>
          <p:nvPr>
            <p:ph type="title"/>
          </p:nvPr>
        </p:nvSpPr>
        <p:spPr bwMode="gray">
          <a:xfrm>
            <a:off x="414340" y="450281"/>
            <a:ext cx="8330184" cy="329184"/>
          </a:xfrm>
          <a:prstGeom prst="rect">
            <a:avLst/>
          </a:prstGeom>
        </p:spPr>
        <p:txBody>
          <a:bodyPr lIns="0" tIns="0" rIns="0" bIns="0" anchor="b" anchorCtr="0">
            <a:spAutoFit/>
          </a:bodyPr>
          <a:lstStyle/>
          <a:p>
            <a:pPr marL="0" marR="0" lvl="0" indent="0" algn="l" defTabSz="913081"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7468"/>
          </a:xfrm>
          <a:prstGeom prst="rect">
            <a:avLst/>
          </a:prstGeom>
        </p:spPr>
        <p:txBody>
          <a:bodyPr vert="horz" lIns="0" tIns="0" rIns="0" bIns="0" rtlCol="0">
            <a:noAutofit/>
          </a:bodyPr>
          <a:lstStyle>
            <a:lvl1pPr marL="0" marR="0" indent="0" algn="l" defTabSz="913081" rtl="0" eaLnBrk="1" fontAlgn="base" latinLnBrk="0" hangingPunct="1">
              <a:lnSpc>
                <a:spcPct val="100000"/>
              </a:lnSpc>
              <a:spcBef>
                <a:spcPts val="2200"/>
              </a:spcBef>
              <a:spcAft>
                <a:spcPct val="0"/>
              </a:spcAft>
              <a:buClrTx/>
              <a:buSzTx/>
              <a:buFont typeface="Arial" pitchFamily="34" charset="0"/>
              <a:buNone/>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4373" marR="0" indent="-172789" algn="l" defTabSz="913081"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3081"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3081"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3081"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5pPr>
            <a:lvl6pPr marR="0" algn="l" defTabSz="913081"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8"/>
          <p:cNvSpPr>
            <a:spLocks noGrp="1"/>
          </p:cNvSpPr>
          <p:nvPr>
            <p:ph type="body" sz="quarter" idx="13"/>
          </p:nvPr>
        </p:nvSpPr>
        <p:spPr bwMode="gray">
          <a:xfrm>
            <a:off x="414340" y="779472"/>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3081"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5" name="Title Placeholder 10"/>
          <p:cNvSpPr>
            <a:spLocks noGrp="1"/>
          </p:cNvSpPr>
          <p:nvPr>
            <p:ph type="title"/>
          </p:nvPr>
        </p:nvSpPr>
        <p:spPr bwMode="gray">
          <a:xfrm>
            <a:off x="414340" y="450281"/>
            <a:ext cx="8330184" cy="329184"/>
          </a:xfrm>
          <a:prstGeom prst="rect">
            <a:avLst/>
          </a:prstGeom>
        </p:spPr>
        <p:txBody>
          <a:bodyPr lIns="0" tIns="0" rIns="0" bIns="0" anchor="b" anchorCtr="0">
            <a:spAutoFit/>
          </a:bodyPr>
          <a:lstStyle/>
          <a:p>
            <a:pPr marL="0" marR="0" lvl="0" indent="0" algn="l" defTabSz="913081"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11488" y="1399029"/>
            <a:ext cx="3999155"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3081"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3081"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3081"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3081"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3081"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3767"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18"/>
          <p:cNvSpPr>
            <a:spLocks noGrp="1"/>
          </p:cNvSpPr>
          <p:nvPr>
            <p:ph type="body" sz="quarter" idx="13"/>
          </p:nvPr>
        </p:nvSpPr>
        <p:spPr bwMode="gray">
          <a:xfrm>
            <a:off x="414340" y="779472"/>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3081"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6" name="Title Placeholder 10"/>
          <p:cNvSpPr>
            <a:spLocks noGrp="1"/>
          </p:cNvSpPr>
          <p:nvPr>
            <p:ph type="title"/>
          </p:nvPr>
        </p:nvSpPr>
        <p:spPr bwMode="gray">
          <a:xfrm>
            <a:off x="414340" y="450281"/>
            <a:ext cx="8330184" cy="329184"/>
          </a:xfrm>
          <a:prstGeom prst="rect">
            <a:avLst/>
          </a:prstGeom>
        </p:spPr>
        <p:txBody>
          <a:bodyPr lIns="0" tIns="0" rIns="0" bIns="0" anchor="b" anchorCtr="0">
            <a:spAutoFit/>
          </a:bodyPr>
          <a:lstStyle/>
          <a:p>
            <a:pPr marL="0" marR="0" lvl="0" indent="0" algn="l" defTabSz="913081"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7" name="Content Placeholder 20"/>
          <p:cNvSpPr>
            <a:spLocks noGrp="1"/>
          </p:cNvSpPr>
          <p:nvPr>
            <p:ph sz="quarter" idx="14"/>
          </p:nvPr>
        </p:nvSpPr>
        <p:spPr bwMode="gray">
          <a:xfrm>
            <a:off x="4724409" y="1399029"/>
            <a:ext cx="3999155"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3081"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3081"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3081"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3081"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3081"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3767"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12" name="Text Placeholder 18"/>
          <p:cNvSpPr>
            <a:spLocks noGrp="1"/>
          </p:cNvSpPr>
          <p:nvPr>
            <p:ph type="body" sz="quarter" idx="13"/>
          </p:nvPr>
        </p:nvSpPr>
        <p:spPr bwMode="gray">
          <a:xfrm>
            <a:off x="414340" y="779472"/>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3081"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7" name="Title Placeholder 10"/>
          <p:cNvSpPr>
            <a:spLocks noGrp="1"/>
          </p:cNvSpPr>
          <p:nvPr>
            <p:ph type="title"/>
          </p:nvPr>
        </p:nvSpPr>
        <p:spPr bwMode="gray">
          <a:xfrm>
            <a:off x="414340" y="450281"/>
            <a:ext cx="8330184" cy="329184"/>
          </a:xfrm>
          <a:prstGeom prst="rect">
            <a:avLst/>
          </a:prstGeom>
        </p:spPr>
        <p:txBody>
          <a:bodyPr lIns="0" tIns="0" rIns="0" bIns="0" anchor="b" anchorCtr="0">
            <a:spAutoFit/>
          </a:bodyPr>
          <a:lstStyle>
            <a:lvl1pPr>
              <a:defRPr>
                <a:latin typeface="+mj-lt"/>
              </a:defRPr>
            </a:lvl1pPr>
          </a:lstStyle>
          <a:p>
            <a:pPr marL="0" marR="0" lvl="0" indent="0" algn="l" defTabSz="913081"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8" name="Content Placeholder 20"/>
          <p:cNvSpPr>
            <a:spLocks noGrp="1"/>
          </p:cNvSpPr>
          <p:nvPr>
            <p:ph sz="quarter" idx="11"/>
          </p:nvPr>
        </p:nvSpPr>
        <p:spPr bwMode="gray">
          <a:xfrm>
            <a:off x="411480" y="1399029"/>
            <a:ext cx="2651760"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3081"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3081"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3081"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3081"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3081"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3767"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0"/>
          <p:cNvSpPr>
            <a:spLocks noGrp="1"/>
          </p:cNvSpPr>
          <p:nvPr>
            <p:ph sz="quarter" idx="14"/>
          </p:nvPr>
        </p:nvSpPr>
        <p:spPr bwMode="gray">
          <a:xfrm>
            <a:off x="3245626" y="1399029"/>
            <a:ext cx="2651760"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3081"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3081"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3081"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3081"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3081"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3767"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0"/>
          <p:cNvSpPr>
            <a:spLocks noGrp="1"/>
          </p:cNvSpPr>
          <p:nvPr>
            <p:ph sz="quarter" idx="15"/>
          </p:nvPr>
        </p:nvSpPr>
        <p:spPr bwMode="gray">
          <a:xfrm>
            <a:off x="6069212" y="1399029"/>
            <a:ext cx="2651760"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3081"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3081"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3081"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3081"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3081"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3767"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11478" y="1873249"/>
            <a:ext cx="8330184" cy="1497846"/>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bwMode="gray">
          <a:xfrm>
            <a:off x="414340" y="1397001"/>
            <a:ext cx="8330184" cy="276999"/>
          </a:xfrm>
          <a:prstGeom prst="rect">
            <a:avLst/>
          </a:prstGeom>
        </p:spPr>
        <p:txBody>
          <a:bodyPr>
            <a:spAutoFit/>
          </a:bodyPr>
          <a:lstStyle>
            <a:lvl1pPr>
              <a:defRPr sz="1800" b="1">
                <a:latin typeface="+mj-lt"/>
              </a:defRPr>
            </a:lvl1pPr>
          </a:lstStyle>
          <a:p>
            <a:pPr lvl="0"/>
            <a:r>
              <a:rPr lang="en-US" smtClean="0"/>
              <a:t>Click to edit Master text styles</a:t>
            </a:r>
          </a:p>
        </p:txBody>
      </p:sp>
      <p:sp>
        <p:nvSpPr>
          <p:cNvPr id="7" name="Text Placeholder 13"/>
          <p:cNvSpPr>
            <a:spLocks noGrp="1"/>
          </p:cNvSpPr>
          <p:nvPr>
            <p:ph type="body" sz="quarter" idx="15"/>
          </p:nvPr>
        </p:nvSpPr>
        <p:spPr bwMode="gray">
          <a:xfrm>
            <a:off x="411479" y="6159748"/>
            <a:ext cx="3995928" cy="122180"/>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chemeClr val="tx2"/>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3" name="Text Placeholder 18"/>
          <p:cNvSpPr>
            <a:spLocks noGrp="1"/>
          </p:cNvSpPr>
          <p:nvPr>
            <p:ph type="body" sz="quarter" idx="16"/>
          </p:nvPr>
        </p:nvSpPr>
        <p:spPr bwMode="gray">
          <a:xfrm>
            <a:off x="414340" y="779472"/>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3081"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8" name="Title Placeholder 10"/>
          <p:cNvSpPr>
            <a:spLocks noGrp="1"/>
          </p:cNvSpPr>
          <p:nvPr>
            <p:ph type="title"/>
          </p:nvPr>
        </p:nvSpPr>
        <p:spPr bwMode="gray">
          <a:xfrm>
            <a:off x="414340" y="450281"/>
            <a:ext cx="8330184" cy="329184"/>
          </a:xfrm>
          <a:prstGeom prst="rect">
            <a:avLst/>
          </a:prstGeom>
        </p:spPr>
        <p:txBody>
          <a:bodyPr lIns="0" tIns="0" rIns="0" bIns="0" anchor="b" anchorCtr="0">
            <a:spAutoFit/>
          </a:bodyPr>
          <a:lstStyle>
            <a:lvl1pPr>
              <a:defRPr>
                <a:latin typeface="+mj-lt"/>
              </a:defRPr>
            </a:lvl1pPr>
          </a:lstStyle>
          <a:p>
            <a:pPr marL="0" marR="0" lvl="0" indent="0" algn="l" defTabSz="913081"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11488" y="1873248"/>
            <a:ext cx="3999155" cy="1497846"/>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bwMode="gray">
          <a:xfrm>
            <a:off x="414342" y="1397001"/>
            <a:ext cx="3995928" cy="276999"/>
          </a:xfrm>
          <a:prstGeom prst="rect">
            <a:avLst/>
          </a:prstGeom>
        </p:spPr>
        <p:txBody>
          <a:bodyPr>
            <a:spAutoFit/>
          </a:bodyPr>
          <a:lstStyle>
            <a:lvl1pPr>
              <a:defRPr sz="1800" b="1">
                <a:latin typeface="+mj-lt"/>
              </a:defRPr>
            </a:lvl1pPr>
          </a:lstStyle>
          <a:p>
            <a:pPr lvl="0"/>
            <a:r>
              <a:rPr lang="en-US" smtClean="0"/>
              <a:t>Click to edit Master text styles</a:t>
            </a:r>
          </a:p>
        </p:txBody>
      </p:sp>
      <p:sp>
        <p:nvSpPr>
          <p:cNvPr id="14" name="Text Placeholder 13"/>
          <p:cNvSpPr>
            <a:spLocks noGrp="1"/>
          </p:cNvSpPr>
          <p:nvPr>
            <p:ph type="body" sz="quarter" idx="15"/>
          </p:nvPr>
        </p:nvSpPr>
        <p:spPr bwMode="gray">
          <a:xfrm>
            <a:off x="411479" y="6159748"/>
            <a:ext cx="3995928" cy="122180"/>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5" name="Text Placeholder 13"/>
          <p:cNvSpPr>
            <a:spLocks noGrp="1"/>
          </p:cNvSpPr>
          <p:nvPr>
            <p:ph type="body" sz="quarter" idx="16"/>
          </p:nvPr>
        </p:nvSpPr>
        <p:spPr bwMode="gray">
          <a:xfrm>
            <a:off x="4737846" y="6159748"/>
            <a:ext cx="3995928" cy="122180"/>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7" name="Text Placeholder 18"/>
          <p:cNvSpPr>
            <a:spLocks noGrp="1"/>
          </p:cNvSpPr>
          <p:nvPr>
            <p:ph type="body" sz="quarter" idx="17"/>
          </p:nvPr>
        </p:nvSpPr>
        <p:spPr bwMode="gray">
          <a:xfrm>
            <a:off x="414340" y="779472"/>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3081"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10" name="Title Placeholder 10"/>
          <p:cNvSpPr>
            <a:spLocks noGrp="1"/>
          </p:cNvSpPr>
          <p:nvPr>
            <p:ph type="title"/>
          </p:nvPr>
        </p:nvSpPr>
        <p:spPr bwMode="gray">
          <a:xfrm>
            <a:off x="414340" y="450281"/>
            <a:ext cx="8330184" cy="329184"/>
          </a:xfrm>
          <a:prstGeom prst="rect">
            <a:avLst/>
          </a:prstGeom>
        </p:spPr>
        <p:txBody>
          <a:bodyPr lIns="0" tIns="0" rIns="0" bIns="0" anchor="b" anchorCtr="0">
            <a:spAutoFit/>
          </a:bodyPr>
          <a:lstStyle>
            <a:lvl1pPr>
              <a:defRPr>
                <a:latin typeface="+mj-lt"/>
              </a:defRPr>
            </a:lvl1pPr>
          </a:lstStyle>
          <a:p>
            <a:pPr marL="0" marR="0" lvl="0" indent="0" algn="l" defTabSz="913081"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11" name="Content Placeholder 20"/>
          <p:cNvSpPr>
            <a:spLocks noGrp="1"/>
          </p:cNvSpPr>
          <p:nvPr>
            <p:ph sz="quarter" idx="18"/>
          </p:nvPr>
        </p:nvSpPr>
        <p:spPr bwMode="gray">
          <a:xfrm>
            <a:off x="4724409" y="1873248"/>
            <a:ext cx="3999155" cy="1497846"/>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1"/>
          <p:cNvSpPr>
            <a:spLocks noGrp="1"/>
          </p:cNvSpPr>
          <p:nvPr>
            <p:ph type="body" sz="quarter" idx="19"/>
          </p:nvPr>
        </p:nvSpPr>
        <p:spPr bwMode="gray">
          <a:xfrm>
            <a:off x="4727262" y="1397001"/>
            <a:ext cx="3995928" cy="276999"/>
          </a:xfrm>
          <a:prstGeom prst="rect">
            <a:avLst/>
          </a:prstGeom>
        </p:spPr>
        <p:txBody>
          <a:bodyPr>
            <a:spAutoFit/>
          </a:bodyPr>
          <a:lstStyle>
            <a:lvl1pPr>
              <a:defRPr sz="1800" b="1">
                <a:latin typeface="+mj-lt"/>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0.xml"/><Relationship Id="rId1"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17"/>
          <p:cNvSpPr>
            <a:spLocks noChangeArrowheads="1"/>
          </p:cNvSpPr>
          <p:nvPr/>
        </p:nvSpPr>
        <p:spPr bwMode="gray">
          <a:xfrm>
            <a:off x="5965830" y="6656388"/>
            <a:ext cx="2774950" cy="107722"/>
          </a:xfrm>
          <a:prstGeom prst="rect">
            <a:avLst/>
          </a:prstGeom>
          <a:noFill/>
          <a:ln w="25400" algn="ctr">
            <a:noFill/>
            <a:miter lim="800000"/>
            <a:headEnd/>
            <a:tailEnd/>
          </a:ln>
        </p:spPr>
        <p:txBody>
          <a:bodyPr lIns="0" tIns="0" rIns="0" bIns="0" anchor="b">
            <a:spAutoFit/>
          </a:bodyPr>
          <a:lstStyle/>
          <a:p>
            <a:pPr algn="r">
              <a:spcBef>
                <a:spcPct val="0"/>
              </a:spcBef>
            </a:pPr>
            <a:r>
              <a:rPr lang="en-US" sz="700" b="0" dirty="0" smtClean="0">
                <a:solidFill>
                  <a:srgbClr val="002776"/>
                </a:solidFill>
                <a:latin typeface="Arial" charset="0"/>
                <a:cs typeface="Arial" charset="0"/>
              </a:rPr>
              <a:t>Copyright © 2012 Deloitte Development LLC. All rights reserved.</a:t>
            </a:r>
            <a:endParaRPr lang="en-US" sz="700" b="0" dirty="0">
              <a:solidFill>
                <a:srgbClr val="002776"/>
              </a:solidFill>
              <a:latin typeface="Arial" charset="0"/>
              <a:cs typeface="Arial" charset="0"/>
            </a:endParaRPr>
          </a:p>
        </p:txBody>
      </p:sp>
      <p:sp>
        <p:nvSpPr>
          <p:cNvPr id="19" name="Slide Number Placeholder 9"/>
          <p:cNvSpPr>
            <a:spLocks/>
          </p:cNvSpPr>
          <p:nvPr/>
        </p:nvSpPr>
        <p:spPr bwMode="gray">
          <a:xfrm>
            <a:off x="414338" y="6640515"/>
            <a:ext cx="268287" cy="138499"/>
          </a:xfrm>
          <a:prstGeom prst="rect">
            <a:avLst/>
          </a:prstGeom>
          <a:noFill/>
          <a:ln w="9525">
            <a:noFill/>
            <a:miter lim="800000"/>
            <a:headEnd/>
            <a:tailEnd/>
          </a:ln>
        </p:spPr>
        <p:txBody>
          <a:bodyPr lIns="0" tIns="0" rIns="0" bIns="0" anchor="b">
            <a:spAutoFit/>
          </a:bodyPr>
          <a:lstStyle/>
          <a:p>
            <a:pPr algn="l">
              <a:spcBef>
                <a:spcPct val="0"/>
              </a:spcBef>
            </a:pPr>
            <a:fld id="{86C77FDF-45C5-4665-AAEE-45520AE6BEA9}" type="slidenum">
              <a:rPr lang="en-US" sz="900">
                <a:solidFill>
                  <a:schemeClr val="tx2"/>
                </a:solidFill>
              </a:rPr>
              <a:pPr algn="l">
                <a:spcBef>
                  <a:spcPct val="0"/>
                </a:spcBef>
              </a:pPr>
              <a:t>‹#›</a:t>
            </a:fld>
            <a:endParaRPr lang="en-US" sz="900" dirty="0">
              <a:solidFill>
                <a:schemeClr val="tx2"/>
              </a:solidFill>
            </a:endParaRPr>
          </a:p>
        </p:txBody>
      </p:sp>
      <p:sp>
        <p:nvSpPr>
          <p:cNvPr id="11" name="Title Placeholder 10"/>
          <p:cNvSpPr>
            <a:spLocks noGrp="1"/>
          </p:cNvSpPr>
          <p:nvPr>
            <p:ph type="title"/>
          </p:nvPr>
        </p:nvSpPr>
        <p:spPr bwMode="gray">
          <a:xfrm>
            <a:off x="414340" y="450281"/>
            <a:ext cx="8330184" cy="329184"/>
          </a:xfrm>
          <a:prstGeom prst="rect">
            <a:avLst/>
          </a:prstGeom>
        </p:spPr>
        <p:txBody>
          <a:bodyPr lIns="0" tIns="0" rIns="0" bIns="0" anchor="b" anchorCtr="0">
            <a:spAutoFit/>
          </a:bodyPr>
          <a:lstStyle/>
          <a:p>
            <a:pPr marL="0" marR="0" lvl="0" indent="0" algn="l" defTabSz="913081"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16" name="Text Placeholder 15"/>
          <p:cNvSpPr>
            <a:spLocks noGrp="1"/>
          </p:cNvSpPr>
          <p:nvPr>
            <p:ph type="body" idx="1"/>
          </p:nvPr>
        </p:nvSpPr>
        <p:spPr bwMode="gray">
          <a:xfrm>
            <a:off x="411480" y="1400175"/>
            <a:ext cx="8330184" cy="1497846"/>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83" r:id="rId1"/>
    <p:sldLayoutId id="2147483901" r:id="rId2"/>
    <p:sldLayoutId id="2147483907" r:id="rId3"/>
    <p:sldLayoutId id="2147483908" r:id="rId4"/>
    <p:sldLayoutId id="2147483898" r:id="rId5"/>
    <p:sldLayoutId id="2147483904" r:id="rId6"/>
    <p:sldLayoutId id="2147483906" r:id="rId7"/>
    <p:sldLayoutId id="2147483905" r:id="rId8"/>
    <p:sldLayoutId id="2147483897" r:id="rId9"/>
    <p:sldLayoutId id="2147483899" r:id="rId10"/>
    <p:sldLayoutId id="2147483900" r:id="rId11"/>
    <p:sldLayoutId id="2147483911" r:id="rId12"/>
    <p:sldLayoutId id="2147483912" r:id="rId13"/>
  </p:sldLayoutIdLst>
  <p:timing>
    <p:tnLst>
      <p:par>
        <p:cTn id="1" dur="indefinite" restart="never" nodeType="tmRoot"/>
      </p:par>
    </p:tnLst>
  </p:timing>
  <p:hf hdr="0" dt="0"/>
  <p:txStyles>
    <p:titleStyle>
      <a:lvl1pPr algn="l" rtl="0" eaLnBrk="1" fontAlgn="base" hangingPunct="1">
        <a:lnSpc>
          <a:spcPts val="2596"/>
        </a:lnSpc>
        <a:spcBef>
          <a:spcPct val="0"/>
        </a:spcBef>
        <a:spcAft>
          <a:spcPct val="0"/>
        </a:spcAft>
        <a:defRPr kumimoji="0" lang="en-US" sz="2400" b="1" i="0" u="none" strike="noStrike" kern="1200" cap="none" spc="0" normalizeH="0" baseline="0" noProof="0" dirty="0" smtClean="0">
          <a:ln>
            <a:noFill/>
          </a:ln>
          <a:solidFill>
            <a:schemeClr val="tx2"/>
          </a:solidFill>
          <a:effectLst/>
          <a:uLnTx/>
          <a:uFillTx/>
          <a:latin typeface="+mj-lt"/>
          <a:ea typeface="+mj-ea"/>
          <a:cs typeface="+mj-cs"/>
        </a:defRPr>
      </a:lvl1pPr>
      <a:lvl2pPr algn="l" rtl="0" eaLnBrk="1" fontAlgn="base" hangingPunct="1">
        <a:lnSpc>
          <a:spcPct val="90000"/>
        </a:lnSpc>
        <a:spcBef>
          <a:spcPct val="0"/>
        </a:spcBef>
        <a:spcAft>
          <a:spcPct val="0"/>
        </a:spcAft>
        <a:defRPr b="1">
          <a:solidFill>
            <a:schemeClr val="tx1"/>
          </a:solidFill>
          <a:latin typeface="Arial" charset="0"/>
        </a:defRPr>
      </a:lvl2pPr>
      <a:lvl3pPr algn="l" rtl="0" eaLnBrk="1" fontAlgn="base" hangingPunct="1">
        <a:lnSpc>
          <a:spcPct val="90000"/>
        </a:lnSpc>
        <a:spcBef>
          <a:spcPct val="0"/>
        </a:spcBef>
        <a:spcAft>
          <a:spcPct val="0"/>
        </a:spcAft>
        <a:defRPr b="1">
          <a:solidFill>
            <a:schemeClr val="tx1"/>
          </a:solidFill>
          <a:latin typeface="Arial" charset="0"/>
        </a:defRPr>
      </a:lvl3pPr>
      <a:lvl4pPr algn="l" rtl="0" eaLnBrk="1" fontAlgn="base" hangingPunct="1">
        <a:lnSpc>
          <a:spcPct val="90000"/>
        </a:lnSpc>
        <a:spcBef>
          <a:spcPct val="0"/>
        </a:spcBef>
        <a:spcAft>
          <a:spcPct val="0"/>
        </a:spcAft>
        <a:defRPr b="1">
          <a:solidFill>
            <a:schemeClr val="tx1"/>
          </a:solidFill>
          <a:latin typeface="Arial" charset="0"/>
        </a:defRPr>
      </a:lvl4pPr>
      <a:lvl5pPr algn="l" rtl="0" eaLnBrk="1" fontAlgn="base" hangingPunct="1">
        <a:lnSpc>
          <a:spcPct val="90000"/>
        </a:lnSpc>
        <a:spcBef>
          <a:spcPct val="0"/>
        </a:spcBef>
        <a:spcAft>
          <a:spcPct val="0"/>
        </a:spcAft>
        <a:defRPr b="1">
          <a:solidFill>
            <a:schemeClr val="tx1"/>
          </a:solidFill>
          <a:latin typeface="Arial" charset="0"/>
        </a:defRPr>
      </a:lvl5pPr>
      <a:lvl6pPr marL="456541" algn="l" rtl="0" eaLnBrk="1" fontAlgn="base" hangingPunct="1">
        <a:spcBef>
          <a:spcPct val="0"/>
        </a:spcBef>
        <a:spcAft>
          <a:spcPct val="0"/>
        </a:spcAft>
        <a:defRPr sz="2400" b="1">
          <a:solidFill>
            <a:schemeClr val="accent1"/>
          </a:solidFill>
          <a:latin typeface="Arial" charset="0"/>
        </a:defRPr>
      </a:lvl6pPr>
      <a:lvl7pPr marL="913081" algn="l" rtl="0" eaLnBrk="1" fontAlgn="base" hangingPunct="1">
        <a:spcBef>
          <a:spcPct val="0"/>
        </a:spcBef>
        <a:spcAft>
          <a:spcPct val="0"/>
        </a:spcAft>
        <a:defRPr sz="2400" b="1">
          <a:solidFill>
            <a:schemeClr val="accent1"/>
          </a:solidFill>
          <a:latin typeface="Arial" charset="0"/>
        </a:defRPr>
      </a:lvl7pPr>
      <a:lvl8pPr marL="1369622" algn="l" rtl="0" eaLnBrk="1" fontAlgn="base" hangingPunct="1">
        <a:spcBef>
          <a:spcPct val="0"/>
        </a:spcBef>
        <a:spcAft>
          <a:spcPct val="0"/>
        </a:spcAft>
        <a:defRPr sz="2400" b="1">
          <a:solidFill>
            <a:schemeClr val="accent1"/>
          </a:solidFill>
          <a:latin typeface="Arial" charset="0"/>
        </a:defRPr>
      </a:lvl8pPr>
      <a:lvl9pPr marL="1826164" algn="l" rtl="0" eaLnBrk="1" fontAlgn="base" hangingPunct="1">
        <a:spcBef>
          <a:spcPct val="0"/>
        </a:spcBef>
        <a:spcAft>
          <a:spcPct val="0"/>
        </a:spcAft>
        <a:defRPr sz="2400" b="1">
          <a:solidFill>
            <a:schemeClr val="accent1"/>
          </a:solidFill>
          <a:latin typeface="Arial" charset="0"/>
        </a:defRPr>
      </a:lvl9pPr>
    </p:titleStyle>
    <p:bodyStyle>
      <a:lvl1pPr marR="0" indent="0" algn="l" defTabSz="913081" rtl="0" eaLnBrk="1" fontAlgn="base" latinLnBrk="0" hangingPunct="1">
        <a:lnSpc>
          <a:spcPct val="100000"/>
        </a:lnSpc>
        <a:spcBef>
          <a:spcPts val="2200"/>
        </a:spcBef>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4373" marR="0" indent="-174373" algn="l" defTabSz="913081" rtl="0" eaLnBrk="1" fontAlgn="base" latinLnBrk="0" hangingPunct="1">
        <a:lnSpc>
          <a:spcPct val="100000"/>
        </a:lnSpc>
        <a:spcBef>
          <a:spcPts val="400"/>
        </a:spcBef>
        <a:spcAft>
          <a:spcPct val="0"/>
        </a:spcAft>
        <a:buFont typeface="Arial" pitchFamily="34" charset="0"/>
        <a:buChar cha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L="340820" indent="-171205" algn="l" rtl="0" eaLnBrk="1" fontAlgn="base" hangingPunct="1">
        <a:lnSpc>
          <a:spcPct val="100000"/>
        </a:lnSpc>
        <a:spcBef>
          <a:spcPts val="400"/>
        </a:spcBef>
        <a:spcAft>
          <a:spcPct val="0"/>
        </a:spcAft>
        <a:buFont typeface="Arial" pitchFamily="34" charset="0"/>
        <a:buChar char="–"/>
        <a:defRPr lang="en-US" sz="1600" kern="1200" dirty="0" smtClean="0">
          <a:solidFill>
            <a:schemeClr val="tx2"/>
          </a:solidFill>
          <a:latin typeface="+mn-lt"/>
          <a:ea typeface="+mn-ea"/>
          <a:cs typeface="+mn-cs"/>
        </a:defRPr>
      </a:lvl3pPr>
      <a:lvl4pPr marL="515192" marR="0" indent="-174373" algn="l" defTabSz="913081" rtl="0" eaLnBrk="1" fontAlgn="base" latinLnBrk="0" hangingPunct="1">
        <a:lnSpc>
          <a:spcPct val="100000"/>
        </a:lnSpc>
        <a:spcBef>
          <a:spcPts val="400"/>
        </a:spcBef>
        <a:spcAft>
          <a:spcPct val="0"/>
        </a:spcAft>
        <a:buFont typeface="Arial" pitchFamily="34" charset="0"/>
        <a:buChar char="•"/>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4pPr>
      <a:lvl5pPr marL="687979" marR="0" indent="-172789" algn="l" defTabSz="913081" rtl="0" eaLnBrk="1" fontAlgn="base" latinLnBrk="0" hangingPunct="1">
        <a:lnSpc>
          <a:spcPct val="100000"/>
        </a:lnSpc>
        <a:spcBef>
          <a:spcPts val="400"/>
        </a:spcBef>
        <a:spcAft>
          <a:spcPct val="0"/>
        </a:spcAft>
        <a:buFont typeface="Arial" pitchFamily="34" charset="0"/>
        <a:buChar char="–"/>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5pPr>
      <a:lvl6pPr marL="665788" marR="0" indent="-166449" algn="l" defTabSz="913081" rtl="0" eaLnBrk="1" fontAlgn="base" latinLnBrk="0" hangingPunct="1">
        <a:lnSpc>
          <a:spcPct val="100000"/>
        </a:lnSpc>
        <a:spcBef>
          <a:spcPts val="400"/>
        </a:spcBef>
        <a:spcAft>
          <a:spcPct val="0"/>
        </a:spcAft>
        <a:buFont typeface="Arial" pitchFamily="34" charset="0"/>
        <a:buChar char="–"/>
        <a:tabLst/>
        <a:defRPr kumimoji="0" lang="en-US" sz="1000" b="0" i="0" u="none" strike="noStrike" kern="1200" cap="none" normalizeH="0" baseline="0" dirty="0" smtClean="0">
          <a:ln>
            <a:noFill/>
          </a:ln>
          <a:solidFill>
            <a:schemeClr val="tx2"/>
          </a:solidFill>
          <a:effectLst/>
          <a:latin typeface="Arial" pitchFamily="34" charset="0"/>
          <a:ea typeface="+mn-ea"/>
          <a:cs typeface="Arial" pitchFamily="34" charset="0"/>
        </a:defRPr>
      </a:lvl6pPr>
      <a:lvl7pPr marL="1077943" indent="-183885" algn="l" defTabSz="913081"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50729" indent="-172789" algn="l" defTabSz="913081"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33031" indent="-182301" algn="l" defTabSz="913081"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p:bodyStyle>
    <p:otherStyle>
      <a:defPPr>
        <a:defRPr lang="en-US"/>
      </a:defPPr>
      <a:lvl1pPr marL="0" algn="l" defTabSz="913081" rtl="0" eaLnBrk="1" latinLnBrk="0" hangingPunct="1">
        <a:defRPr sz="1800" kern="1200">
          <a:solidFill>
            <a:schemeClr val="tx1"/>
          </a:solidFill>
          <a:latin typeface="+mn-lt"/>
          <a:ea typeface="+mn-ea"/>
          <a:cs typeface="+mn-cs"/>
        </a:defRPr>
      </a:lvl1pPr>
      <a:lvl2pPr marL="456541" algn="l" defTabSz="913081" rtl="0" eaLnBrk="1" latinLnBrk="0" hangingPunct="1">
        <a:defRPr sz="1800" kern="1200">
          <a:solidFill>
            <a:schemeClr val="tx1"/>
          </a:solidFill>
          <a:latin typeface="+mn-lt"/>
          <a:ea typeface="+mn-ea"/>
          <a:cs typeface="+mn-cs"/>
        </a:defRPr>
      </a:lvl2pPr>
      <a:lvl3pPr marL="913081" algn="l" defTabSz="913081" rtl="0" eaLnBrk="1" latinLnBrk="0" hangingPunct="1">
        <a:defRPr sz="1800" kern="1200">
          <a:solidFill>
            <a:schemeClr val="tx1"/>
          </a:solidFill>
          <a:latin typeface="+mn-lt"/>
          <a:ea typeface="+mn-ea"/>
          <a:cs typeface="+mn-cs"/>
        </a:defRPr>
      </a:lvl3pPr>
      <a:lvl4pPr marL="1369622" algn="l" defTabSz="913081" rtl="0" eaLnBrk="1" latinLnBrk="0" hangingPunct="1">
        <a:defRPr sz="1800" kern="1200">
          <a:solidFill>
            <a:schemeClr val="tx1"/>
          </a:solidFill>
          <a:latin typeface="+mn-lt"/>
          <a:ea typeface="+mn-ea"/>
          <a:cs typeface="+mn-cs"/>
        </a:defRPr>
      </a:lvl4pPr>
      <a:lvl5pPr marL="1826164" algn="l" defTabSz="913081" rtl="0" eaLnBrk="1" latinLnBrk="0" hangingPunct="1">
        <a:defRPr sz="1800" kern="1200">
          <a:solidFill>
            <a:schemeClr val="tx1"/>
          </a:solidFill>
          <a:latin typeface="+mn-lt"/>
          <a:ea typeface="+mn-ea"/>
          <a:cs typeface="+mn-cs"/>
        </a:defRPr>
      </a:lvl5pPr>
      <a:lvl6pPr marL="2282699" algn="l" defTabSz="913081" rtl="0" eaLnBrk="1" latinLnBrk="0" hangingPunct="1">
        <a:defRPr sz="1800" kern="1200">
          <a:solidFill>
            <a:schemeClr val="tx1"/>
          </a:solidFill>
          <a:latin typeface="+mn-lt"/>
          <a:ea typeface="+mn-ea"/>
          <a:cs typeface="+mn-cs"/>
        </a:defRPr>
      </a:lvl6pPr>
      <a:lvl7pPr marL="2739246" algn="l" defTabSz="913081" rtl="0" eaLnBrk="1" latinLnBrk="0" hangingPunct="1">
        <a:defRPr sz="1800" kern="1200">
          <a:solidFill>
            <a:schemeClr val="tx1"/>
          </a:solidFill>
          <a:latin typeface="+mn-lt"/>
          <a:ea typeface="+mn-ea"/>
          <a:cs typeface="+mn-cs"/>
        </a:defRPr>
      </a:lvl7pPr>
      <a:lvl8pPr marL="3195784" algn="l" defTabSz="913081" rtl="0" eaLnBrk="1" latinLnBrk="0" hangingPunct="1">
        <a:defRPr sz="1800" kern="1200">
          <a:solidFill>
            <a:schemeClr val="tx1"/>
          </a:solidFill>
          <a:latin typeface="+mn-lt"/>
          <a:ea typeface="+mn-ea"/>
          <a:cs typeface="+mn-cs"/>
        </a:defRPr>
      </a:lvl8pPr>
      <a:lvl9pPr marL="3652324" algn="l" defTabSz="91308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Slide Number Placeholder 9"/>
          <p:cNvSpPr>
            <a:spLocks/>
          </p:cNvSpPr>
          <p:nvPr/>
        </p:nvSpPr>
        <p:spPr bwMode="gray">
          <a:xfrm>
            <a:off x="414338" y="6640515"/>
            <a:ext cx="268287" cy="138499"/>
          </a:xfrm>
          <a:prstGeom prst="rect">
            <a:avLst/>
          </a:prstGeom>
          <a:noFill/>
          <a:ln w="9525">
            <a:noFill/>
            <a:miter lim="800000"/>
            <a:headEnd/>
            <a:tailEnd/>
          </a:ln>
        </p:spPr>
        <p:txBody>
          <a:bodyPr lIns="0" tIns="0" rIns="0" bIns="0" anchor="b">
            <a:spAutoFit/>
          </a:bodyPr>
          <a:lstStyle/>
          <a:p>
            <a:pPr algn="l">
              <a:spcBef>
                <a:spcPct val="0"/>
              </a:spcBef>
            </a:pPr>
            <a:fld id="{86C77FDF-45C5-4665-AAEE-45520AE6BEA9}" type="slidenum">
              <a:rPr lang="en-US" sz="900">
                <a:solidFill>
                  <a:srgbClr val="002776"/>
                </a:solidFill>
              </a:rPr>
              <a:pPr algn="l">
                <a:spcBef>
                  <a:spcPct val="0"/>
                </a:spcBef>
              </a:pPr>
              <a:t>‹#›</a:t>
            </a:fld>
            <a:endParaRPr lang="en-US" sz="900" dirty="0">
              <a:solidFill>
                <a:srgbClr val="002776"/>
              </a:solidFill>
            </a:endParaRPr>
          </a:p>
        </p:txBody>
      </p:sp>
      <p:sp>
        <p:nvSpPr>
          <p:cNvPr id="11" name="Title Placeholder 10"/>
          <p:cNvSpPr>
            <a:spLocks noGrp="1"/>
          </p:cNvSpPr>
          <p:nvPr>
            <p:ph type="title"/>
          </p:nvPr>
        </p:nvSpPr>
        <p:spPr bwMode="gray">
          <a:xfrm>
            <a:off x="414340" y="450281"/>
            <a:ext cx="8330184" cy="329184"/>
          </a:xfrm>
          <a:prstGeom prst="rect">
            <a:avLst/>
          </a:prstGeom>
        </p:spPr>
        <p:txBody>
          <a:bodyPr lIns="0" tIns="0" rIns="0" bIns="0" anchor="b" anchorCtr="0">
            <a:spAutoFit/>
          </a:bodyPr>
          <a:lstStyle/>
          <a:p>
            <a:pPr marL="0" marR="0" lvl="0" indent="0" algn="l" defTabSz="913228"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16" name="Text Placeholder 15"/>
          <p:cNvSpPr>
            <a:spLocks noGrp="1"/>
          </p:cNvSpPr>
          <p:nvPr>
            <p:ph type="body" idx="1"/>
          </p:nvPr>
        </p:nvSpPr>
        <p:spPr bwMode="gray">
          <a:xfrm>
            <a:off x="411480" y="1400175"/>
            <a:ext cx="8330184" cy="1497846"/>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a:spLocks noChangeArrowheads="1"/>
          </p:cNvSpPr>
          <p:nvPr userDrawn="1"/>
        </p:nvSpPr>
        <p:spPr bwMode="gray">
          <a:xfrm>
            <a:off x="5422622" y="6591644"/>
            <a:ext cx="3429696" cy="122180"/>
          </a:xfrm>
          <a:prstGeom prst="rect">
            <a:avLst/>
          </a:prstGeom>
          <a:noFill/>
          <a:ln w="25400" algn="ctr">
            <a:noFill/>
            <a:miter lim="800000"/>
            <a:headEnd/>
            <a:tailEnd/>
          </a:ln>
        </p:spPr>
        <p:txBody>
          <a:bodyPr wrap="square" lIns="0" tIns="0" rIns="0" bIns="0" anchor="b">
            <a:spAutoFit/>
          </a:bodyPr>
          <a:lstStyle/>
          <a:p>
            <a:pPr algn="r">
              <a:spcBef>
                <a:spcPct val="0"/>
              </a:spcBef>
            </a:pPr>
            <a:r>
              <a:rPr lang="en-US" sz="800" b="0" dirty="0">
                <a:solidFill>
                  <a:srgbClr val="002776"/>
                </a:solidFill>
                <a:latin typeface="Arial" charset="0"/>
                <a:cs typeface="Arial" charset="0"/>
              </a:rPr>
              <a:t>Copyright © </a:t>
            </a:r>
            <a:r>
              <a:rPr lang="en-US" sz="800" b="0" dirty="0" smtClean="0">
                <a:solidFill>
                  <a:srgbClr val="002776"/>
                </a:solidFill>
                <a:latin typeface="Arial" charset="0"/>
                <a:cs typeface="Arial" charset="0"/>
              </a:rPr>
              <a:t>2012 Deloitte </a:t>
            </a:r>
            <a:r>
              <a:rPr lang="en-US" sz="800" b="0" dirty="0">
                <a:solidFill>
                  <a:srgbClr val="002776"/>
                </a:solidFill>
                <a:latin typeface="Arial" charset="0"/>
                <a:cs typeface="Arial" charset="0"/>
              </a:rPr>
              <a:t>Development LLC. </a:t>
            </a:r>
            <a:r>
              <a:rPr lang="en-US" sz="800" b="0" dirty="0" smtClean="0">
                <a:solidFill>
                  <a:srgbClr val="002776"/>
                </a:solidFill>
                <a:latin typeface="Arial" charset="0"/>
                <a:cs typeface="Arial" charset="0"/>
              </a:rPr>
              <a:t>All rights reserved.</a:t>
            </a:r>
            <a:endParaRPr lang="en-US" sz="800" b="0" dirty="0">
              <a:solidFill>
                <a:srgbClr val="002776"/>
              </a:solidFill>
              <a:latin typeface="Arial" charset="0"/>
              <a:cs typeface="Arial" charset="0"/>
            </a:endParaRPr>
          </a:p>
        </p:txBody>
      </p:sp>
    </p:spTree>
    <p:extLst>
      <p:ext uri="{BB962C8B-B14F-4D97-AF65-F5344CB8AC3E}">
        <p14:creationId xmlns:p14="http://schemas.microsoft.com/office/powerpoint/2010/main" val="1169090028"/>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Lst>
  <p:hf hdr="0" ftr="0" dt="0"/>
  <p:txStyles>
    <p:titleStyle>
      <a:lvl1pPr algn="l" rtl="0" eaLnBrk="1" fontAlgn="base" hangingPunct="1">
        <a:lnSpc>
          <a:spcPts val="2596"/>
        </a:lnSpc>
        <a:spcBef>
          <a:spcPct val="0"/>
        </a:spcBef>
        <a:spcAft>
          <a:spcPct val="0"/>
        </a:spcAft>
        <a:defRPr kumimoji="0" lang="en-US" sz="2400" b="1" i="0" u="none" strike="noStrike" kern="1200" cap="none" spc="0" normalizeH="0" baseline="0" noProof="0" dirty="0" smtClean="0">
          <a:ln>
            <a:noFill/>
          </a:ln>
          <a:solidFill>
            <a:schemeClr val="tx2"/>
          </a:solidFill>
          <a:effectLst/>
          <a:uLnTx/>
          <a:uFillTx/>
          <a:latin typeface="+mj-lt"/>
          <a:ea typeface="+mj-ea"/>
          <a:cs typeface="+mj-cs"/>
        </a:defRPr>
      </a:lvl1pPr>
      <a:lvl2pPr algn="l" rtl="0" eaLnBrk="1" fontAlgn="base" hangingPunct="1">
        <a:lnSpc>
          <a:spcPct val="90000"/>
        </a:lnSpc>
        <a:spcBef>
          <a:spcPct val="0"/>
        </a:spcBef>
        <a:spcAft>
          <a:spcPct val="0"/>
        </a:spcAft>
        <a:defRPr b="1">
          <a:solidFill>
            <a:schemeClr val="tx1"/>
          </a:solidFill>
          <a:latin typeface="Arial" charset="0"/>
        </a:defRPr>
      </a:lvl2pPr>
      <a:lvl3pPr algn="l" rtl="0" eaLnBrk="1" fontAlgn="base" hangingPunct="1">
        <a:lnSpc>
          <a:spcPct val="90000"/>
        </a:lnSpc>
        <a:spcBef>
          <a:spcPct val="0"/>
        </a:spcBef>
        <a:spcAft>
          <a:spcPct val="0"/>
        </a:spcAft>
        <a:defRPr b="1">
          <a:solidFill>
            <a:schemeClr val="tx1"/>
          </a:solidFill>
          <a:latin typeface="Arial" charset="0"/>
        </a:defRPr>
      </a:lvl3pPr>
      <a:lvl4pPr algn="l" rtl="0" eaLnBrk="1" fontAlgn="base" hangingPunct="1">
        <a:lnSpc>
          <a:spcPct val="90000"/>
        </a:lnSpc>
        <a:spcBef>
          <a:spcPct val="0"/>
        </a:spcBef>
        <a:spcAft>
          <a:spcPct val="0"/>
        </a:spcAft>
        <a:defRPr b="1">
          <a:solidFill>
            <a:schemeClr val="tx1"/>
          </a:solidFill>
          <a:latin typeface="Arial" charset="0"/>
        </a:defRPr>
      </a:lvl4pPr>
      <a:lvl5pPr algn="l" rtl="0" eaLnBrk="1" fontAlgn="base" hangingPunct="1">
        <a:lnSpc>
          <a:spcPct val="90000"/>
        </a:lnSpc>
        <a:spcBef>
          <a:spcPct val="0"/>
        </a:spcBef>
        <a:spcAft>
          <a:spcPct val="0"/>
        </a:spcAft>
        <a:defRPr b="1">
          <a:solidFill>
            <a:schemeClr val="tx1"/>
          </a:solidFill>
          <a:latin typeface="Arial" charset="0"/>
        </a:defRPr>
      </a:lvl5pPr>
      <a:lvl6pPr marL="456614" algn="l" rtl="0" eaLnBrk="1" fontAlgn="base" hangingPunct="1">
        <a:spcBef>
          <a:spcPct val="0"/>
        </a:spcBef>
        <a:spcAft>
          <a:spcPct val="0"/>
        </a:spcAft>
        <a:defRPr sz="2400" b="1">
          <a:solidFill>
            <a:schemeClr val="accent1"/>
          </a:solidFill>
          <a:latin typeface="Arial" charset="0"/>
        </a:defRPr>
      </a:lvl6pPr>
      <a:lvl7pPr marL="913228" algn="l" rtl="0" eaLnBrk="1" fontAlgn="base" hangingPunct="1">
        <a:spcBef>
          <a:spcPct val="0"/>
        </a:spcBef>
        <a:spcAft>
          <a:spcPct val="0"/>
        </a:spcAft>
        <a:defRPr sz="2400" b="1">
          <a:solidFill>
            <a:schemeClr val="accent1"/>
          </a:solidFill>
          <a:latin typeface="Arial" charset="0"/>
        </a:defRPr>
      </a:lvl7pPr>
      <a:lvl8pPr marL="1369841" algn="l" rtl="0" eaLnBrk="1" fontAlgn="base" hangingPunct="1">
        <a:spcBef>
          <a:spcPct val="0"/>
        </a:spcBef>
        <a:spcAft>
          <a:spcPct val="0"/>
        </a:spcAft>
        <a:defRPr sz="2400" b="1">
          <a:solidFill>
            <a:schemeClr val="accent1"/>
          </a:solidFill>
          <a:latin typeface="Arial" charset="0"/>
        </a:defRPr>
      </a:lvl8pPr>
      <a:lvl9pPr marL="1826456" algn="l" rtl="0" eaLnBrk="1" fontAlgn="base" hangingPunct="1">
        <a:spcBef>
          <a:spcPct val="0"/>
        </a:spcBef>
        <a:spcAft>
          <a:spcPct val="0"/>
        </a:spcAft>
        <a:defRPr sz="2400" b="1">
          <a:solidFill>
            <a:schemeClr val="accent1"/>
          </a:solidFill>
          <a:latin typeface="Arial" charset="0"/>
        </a:defRPr>
      </a:lvl9pPr>
    </p:titleStyle>
    <p:bodyStyle>
      <a:lvl1pPr marR="0" indent="0" algn="l" defTabSz="913228" rtl="0" eaLnBrk="1" fontAlgn="base" latinLnBrk="0" hangingPunct="1">
        <a:lnSpc>
          <a:spcPct val="100000"/>
        </a:lnSpc>
        <a:spcBef>
          <a:spcPts val="2200"/>
        </a:spcBef>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4401" marR="0" indent="-174401" algn="l" defTabSz="913228" rtl="0" eaLnBrk="1" fontAlgn="base" latinLnBrk="0" hangingPunct="1">
        <a:lnSpc>
          <a:spcPct val="100000"/>
        </a:lnSpc>
        <a:spcBef>
          <a:spcPts val="400"/>
        </a:spcBef>
        <a:spcAft>
          <a:spcPct val="0"/>
        </a:spcAft>
        <a:buFont typeface="Arial" pitchFamily="34" charset="0"/>
        <a:buChar cha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L="340875" indent="-171232" algn="l" rtl="0" eaLnBrk="1" fontAlgn="base" hangingPunct="1">
        <a:lnSpc>
          <a:spcPct val="100000"/>
        </a:lnSpc>
        <a:spcBef>
          <a:spcPts val="400"/>
        </a:spcBef>
        <a:spcAft>
          <a:spcPct val="0"/>
        </a:spcAft>
        <a:buFont typeface="Arial" pitchFamily="34" charset="0"/>
        <a:buChar char="–"/>
        <a:defRPr lang="en-US" sz="1600" kern="1200" dirty="0" smtClean="0">
          <a:solidFill>
            <a:schemeClr val="tx2"/>
          </a:solidFill>
          <a:latin typeface="+mn-lt"/>
          <a:ea typeface="+mn-ea"/>
          <a:cs typeface="+mn-cs"/>
        </a:defRPr>
      </a:lvl3pPr>
      <a:lvl4pPr marL="515275" marR="0" indent="-174401" algn="l" defTabSz="913228" rtl="0" eaLnBrk="1" fontAlgn="base" latinLnBrk="0" hangingPunct="1">
        <a:lnSpc>
          <a:spcPct val="100000"/>
        </a:lnSpc>
        <a:spcBef>
          <a:spcPts val="400"/>
        </a:spcBef>
        <a:spcAft>
          <a:spcPct val="0"/>
        </a:spcAft>
        <a:buFont typeface="Arial" pitchFamily="34" charset="0"/>
        <a:buChar char="•"/>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4pPr>
      <a:lvl5pPr marL="688090" marR="0" indent="-172817" algn="l" defTabSz="913228" rtl="0" eaLnBrk="1" fontAlgn="base" latinLnBrk="0" hangingPunct="1">
        <a:lnSpc>
          <a:spcPct val="100000"/>
        </a:lnSpc>
        <a:spcBef>
          <a:spcPts val="400"/>
        </a:spcBef>
        <a:spcAft>
          <a:spcPct val="0"/>
        </a:spcAft>
        <a:buFont typeface="Arial" pitchFamily="34" charset="0"/>
        <a:buChar char="–"/>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5pPr>
      <a:lvl6pPr marL="665895" marR="0" indent="-166475" algn="l" defTabSz="913228" rtl="0" eaLnBrk="1" fontAlgn="base" latinLnBrk="0" hangingPunct="1">
        <a:lnSpc>
          <a:spcPct val="100000"/>
        </a:lnSpc>
        <a:spcBef>
          <a:spcPts val="400"/>
        </a:spcBef>
        <a:spcAft>
          <a:spcPct val="0"/>
        </a:spcAft>
        <a:buFont typeface="Arial" pitchFamily="34" charset="0"/>
        <a:buChar char="–"/>
        <a:tabLst/>
        <a:defRPr kumimoji="0" lang="en-US" sz="1000" b="0" i="0" u="none" strike="noStrike" kern="1200" cap="none" normalizeH="0" baseline="0" dirty="0" smtClean="0">
          <a:ln>
            <a:noFill/>
          </a:ln>
          <a:solidFill>
            <a:schemeClr val="tx2"/>
          </a:solidFill>
          <a:effectLst/>
          <a:latin typeface="Arial" pitchFamily="34" charset="0"/>
          <a:ea typeface="+mn-ea"/>
          <a:cs typeface="Arial" pitchFamily="34" charset="0"/>
        </a:defRPr>
      </a:lvl6pPr>
      <a:lvl7pPr marL="1078116" indent="-183914" algn="l" defTabSz="913228"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50930" indent="-172817" algn="l" defTabSz="913228"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33261" indent="-182330" algn="l" defTabSz="913228"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p:bodyStyle>
    <p:otherStyle>
      <a:defPPr>
        <a:defRPr lang="en-US"/>
      </a:defPPr>
      <a:lvl1pPr marL="0" algn="l" defTabSz="913228" rtl="0" eaLnBrk="1" latinLnBrk="0" hangingPunct="1">
        <a:defRPr sz="1800" kern="1200">
          <a:solidFill>
            <a:schemeClr val="tx1"/>
          </a:solidFill>
          <a:latin typeface="+mn-lt"/>
          <a:ea typeface="+mn-ea"/>
          <a:cs typeface="+mn-cs"/>
        </a:defRPr>
      </a:lvl1pPr>
      <a:lvl2pPr marL="456614" algn="l" defTabSz="913228" rtl="0" eaLnBrk="1" latinLnBrk="0" hangingPunct="1">
        <a:defRPr sz="1800" kern="1200">
          <a:solidFill>
            <a:schemeClr val="tx1"/>
          </a:solidFill>
          <a:latin typeface="+mn-lt"/>
          <a:ea typeface="+mn-ea"/>
          <a:cs typeface="+mn-cs"/>
        </a:defRPr>
      </a:lvl2pPr>
      <a:lvl3pPr marL="913228" algn="l" defTabSz="913228" rtl="0" eaLnBrk="1" latinLnBrk="0" hangingPunct="1">
        <a:defRPr sz="1800" kern="1200">
          <a:solidFill>
            <a:schemeClr val="tx1"/>
          </a:solidFill>
          <a:latin typeface="+mn-lt"/>
          <a:ea typeface="+mn-ea"/>
          <a:cs typeface="+mn-cs"/>
        </a:defRPr>
      </a:lvl3pPr>
      <a:lvl4pPr marL="1369841" algn="l" defTabSz="913228" rtl="0" eaLnBrk="1" latinLnBrk="0" hangingPunct="1">
        <a:defRPr sz="1800" kern="1200">
          <a:solidFill>
            <a:schemeClr val="tx1"/>
          </a:solidFill>
          <a:latin typeface="+mn-lt"/>
          <a:ea typeface="+mn-ea"/>
          <a:cs typeface="+mn-cs"/>
        </a:defRPr>
      </a:lvl4pPr>
      <a:lvl5pPr marL="1826456" algn="l" defTabSz="913228" rtl="0" eaLnBrk="1" latinLnBrk="0" hangingPunct="1">
        <a:defRPr sz="1800" kern="1200">
          <a:solidFill>
            <a:schemeClr val="tx1"/>
          </a:solidFill>
          <a:latin typeface="+mn-lt"/>
          <a:ea typeface="+mn-ea"/>
          <a:cs typeface="+mn-cs"/>
        </a:defRPr>
      </a:lvl5pPr>
      <a:lvl6pPr marL="2283065" algn="l" defTabSz="913228" rtl="0" eaLnBrk="1" latinLnBrk="0" hangingPunct="1">
        <a:defRPr sz="1800" kern="1200">
          <a:solidFill>
            <a:schemeClr val="tx1"/>
          </a:solidFill>
          <a:latin typeface="+mn-lt"/>
          <a:ea typeface="+mn-ea"/>
          <a:cs typeface="+mn-cs"/>
        </a:defRPr>
      </a:lvl6pPr>
      <a:lvl7pPr marL="2739685" algn="l" defTabSz="913228" rtl="0" eaLnBrk="1" latinLnBrk="0" hangingPunct="1">
        <a:defRPr sz="1800" kern="1200">
          <a:solidFill>
            <a:schemeClr val="tx1"/>
          </a:solidFill>
          <a:latin typeface="+mn-lt"/>
          <a:ea typeface="+mn-ea"/>
          <a:cs typeface="+mn-cs"/>
        </a:defRPr>
      </a:lvl7pPr>
      <a:lvl8pPr marL="3196297" algn="l" defTabSz="913228" rtl="0" eaLnBrk="1" latinLnBrk="0" hangingPunct="1">
        <a:defRPr sz="1800" kern="1200">
          <a:solidFill>
            <a:schemeClr val="tx1"/>
          </a:solidFill>
          <a:latin typeface="+mn-lt"/>
          <a:ea typeface="+mn-ea"/>
          <a:cs typeface="+mn-cs"/>
        </a:defRPr>
      </a:lvl8pPr>
      <a:lvl9pPr marL="3652910" algn="l" defTabSz="91322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Slide Number Placeholder 9"/>
          <p:cNvSpPr>
            <a:spLocks/>
          </p:cNvSpPr>
          <p:nvPr/>
        </p:nvSpPr>
        <p:spPr bwMode="gray">
          <a:xfrm>
            <a:off x="414338" y="6640515"/>
            <a:ext cx="268287" cy="138499"/>
          </a:xfrm>
          <a:prstGeom prst="rect">
            <a:avLst/>
          </a:prstGeom>
          <a:noFill/>
          <a:ln w="9525">
            <a:noFill/>
            <a:miter lim="800000"/>
            <a:headEnd/>
            <a:tailEnd/>
          </a:ln>
        </p:spPr>
        <p:txBody>
          <a:bodyPr lIns="0" tIns="0" rIns="0" bIns="0" anchor="b">
            <a:spAutoFit/>
          </a:bodyPr>
          <a:lstStyle/>
          <a:p>
            <a:pPr algn="l">
              <a:spcBef>
                <a:spcPct val="0"/>
              </a:spcBef>
            </a:pPr>
            <a:fld id="{86C77FDF-45C5-4665-AAEE-45520AE6BEA9}" type="slidenum">
              <a:rPr lang="en-US" sz="900">
                <a:solidFill>
                  <a:srgbClr val="002776"/>
                </a:solidFill>
              </a:rPr>
              <a:pPr algn="l">
                <a:spcBef>
                  <a:spcPct val="0"/>
                </a:spcBef>
              </a:pPr>
              <a:t>‹#›</a:t>
            </a:fld>
            <a:endParaRPr lang="en-US" sz="900" dirty="0">
              <a:solidFill>
                <a:srgbClr val="002776"/>
              </a:solidFill>
            </a:endParaRPr>
          </a:p>
        </p:txBody>
      </p:sp>
      <p:sp>
        <p:nvSpPr>
          <p:cNvPr id="11" name="Title Placeholder 10"/>
          <p:cNvSpPr>
            <a:spLocks noGrp="1"/>
          </p:cNvSpPr>
          <p:nvPr>
            <p:ph type="title"/>
          </p:nvPr>
        </p:nvSpPr>
        <p:spPr bwMode="gray">
          <a:xfrm>
            <a:off x="414355" y="449595"/>
            <a:ext cx="8330184" cy="329888"/>
          </a:xfrm>
          <a:prstGeom prst="rect">
            <a:avLst/>
          </a:prstGeom>
        </p:spPr>
        <p:txBody>
          <a:bodyPr lIns="0" tIns="0" rIns="0" bIns="0" anchor="b" anchorCtr="0">
            <a:spAutoFit/>
          </a:bodyPr>
          <a:lstStyle/>
          <a:p>
            <a:pPr marL="0" marR="0" lvl="0" indent="0" algn="l" defTabSz="896572"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16" name="Text Placeholder 15"/>
          <p:cNvSpPr>
            <a:spLocks noGrp="1"/>
          </p:cNvSpPr>
          <p:nvPr>
            <p:ph type="body" idx="1"/>
          </p:nvPr>
        </p:nvSpPr>
        <p:spPr bwMode="gray">
          <a:xfrm>
            <a:off x="411480" y="1400175"/>
            <a:ext cx="8330184" cy="1497846"/>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a:spLocks noChangeArrowheads="1"/>
          </p:cNvSpPr>
          <p:nvPr userDrawn="1"/>
        </p:nvSpPr>
        <p:spPr bwMode="gray">
          <a:xfrm>
            <a:off x="5422622" y="6591644"/>
            <a:ext cx="3429696" cy="122180"/>
          </a:xfrm>
          <a:prstGeom prst="rect">
            <a:avLst/>
          </a:prstGeom>
          <a:noFill/>
          <a:ln w="25400" algn="ctr">
            <a:noFill/>
            <a:miter lim="800000"/>
            <a:headEnd/>
            <a:tailEnd/>
          </a:ln>
        </p:spPr>
        <p:txBody>
          <a:bodyPr wrap="square" lIns="0" tIns="0" rIns="0" bIns="0" anchor="b">
            <a:spAutoFit/>
          </a:bodyPr>
          <a:lstStyle/>
          <a:p>
            <a:pPr algn="r">
              <a:spcBef>
                <a:spcPct val="0"/>
              </a:spcBef>
            </a:pPr>
            <a:r>
              <a:rPr lang="en-US" sz="800" b="0" dirty="0">
                <a:solidFill>
                  <a:srgbClr val="002776"/>
                </a:solidFill>
                <a:latin typeface="Arial" charset="0"/>
                <a:cs typeface="Arial" charset="0"/>
              </a:rPr>
              <a:t>Copyright © </a:t>
            </a:r>
            <a:r>
              <a:rPr lang="en-US" sz="800" b="0" dirty="0" smtClean="0">
                <a:solidFill>
                  <a:srgbClr val="002776"/>
                </a:solidFill>
                <a:latin typeface="Arial" charset="0"/>
                <a:cs typeface="Arial" charset="0"/>
              </a:rPr>
              <a:t>2012 Deloitte </a:t>
            </a:r>
            <a:r>
              <a:rPr lang="en-US" sz="800" b="0" dirty="0">
                <a:solidFill>
                  <a:srgbClr val="002776"/>
                </a:solidFill>
                <a:latin typeface="Arial" charset="0"/>
                <a:cs typeface="Arial" charset="0"/>
              </a:rPr>
              <a:t>Development LLC. </a:t>
            </a:r>
            <a:r>
              <a:rPr lang="en-US" sz="800" b="0" dirty="0" smtClean="0">
                <a:solidFill>
                  <a:srgbClr val="002776"/>
                </a:solidFill>
                <a:latin typeface="Arial" charset="0"/>
                <a:cs typeface="Arial" charset="0"/>
              </a:rPr>
              <a:t>All rights reserved.</a:t>
            </a:r>
            <a:endParaRPr lang="en-US" sz="800" b="0" dirty="0">
              <a:solidFill>
                <a:srgbClr val="002776"/>
              </a:solidFill>
              <a:latin typeface="Arial" charset="0"/>
              <a:cs typeface="Arial" charset="0"/>
            </a:endParaRPr>
          </a:p>
        </p:txBody>
      </p:sp>
    </p:spTree>
    <p:extLst>
      <p:ext uri="{BB962C8B-B14F-4D97-AF65-F5344CB8AC3E}">
        <p14:creationId xmlns:p14="http://schemas.microsoft.com/office/powerpoint/2010/main" val="1383669440"/>
      </p:ext>
    </p:extLst>
  </p:cSld>
  <p:clrMap bg1="lt1" tx1="dk1" bg2="lt2" tx2="dk2" accent1="accent1" accent2="accent2" accent3="accent3" accent4="accent4" accent5="accent5" accent6="accent6" hlink="hlink" folHlink="folHlink"/>
  <p:sldLayoutIdLst>
    <p:sldLayoutId id="2147483928" r:id="rId1"/>
    <p:sldLayoutId id="2147483929" r:id="rId2"/>
  </p:sldLayoutIdLst>
  <p:hf hdr="0" ftr="0" dt="0"/>
  <p:txStyles>
    <p:titleStyle>
      <a:lvl1pPr algn="l" rtl="0" eaLnBrk="1" fontAlgn="base" hangingPunct="1">
        <a:lnSpc>
          <a:spcPts val="2594"/>
        </a:lnSpc>
        <a:spcBef>
          <a:spcPct val="0"/>
        </a:spcBef>
        <a:spcAft>
          <a:spcPct val="0"/>
        </a:spcAft>
        <a:defRPr kumimoji="0" lang="en-US" sz="2400" b="1" i="0" u="none" strike="noStrike" kern="1200" cap="none" spc="0" normalizeH="0" baseline="0" noProof="0" dirty="0" smtClean="0">
          <a:ln>
            <a:noFill/>
          </a:ln>
          <a:solidFill>
            <a:schemeClr val="tx2"/>
          </a:solidFill>
          <a:effectLst/>
          <a:uLnTx/>
          <a:uFillTx/>
          <a:latin typeface="+mj-lt"/>
          <a:ea typeface="+mj-ea"/>
          <a:cs typeface="+mj-cs"/>
        </a:defRPr>
      </a:lvl1pPr>
      <a:lvl2pPr algn="l" rtl="0" eaLnBrk="1" fontAlgn="base" hangingPunct="1">
        <a:lnSpc>
          <a:spcPct val="90000"/>
        </a:lnSpc>
        <a:spcBef>
          <a:spcPct val="0"/>
        </a:spcBef>
        <a:spcAft>
          <a:spcPct val="0"/>
        </a:spcAft>
        <a:defRPr b="1">
          <a:solidFill>
            <a:schemeClr val="tx1"/>
          </a:solidFill>
          <a:latin typeface="Arial" charset="0"/>
        </a:defRPr>
      </a:lvl2pPr>
      <a:lvl3pPr algn="l" rtl="0" eaLnBrk="1" fontAlgn="base" hangingPunct="1">
        <a:lnSpc>
          <a:spcPct val="90000"/>
        </a:lnSpc>
        <a:spcBef>
          <a:spcPct val="0"/>
        </a:spcBef>
        <a:spcAft>
          <a:spcPct val="0"/>
        </a:spcAft>
        <a:defRPr b="1">
          <a:solidFill>
            <a:schemeClr val="tx1"/>
          </a:solidFill>
          <a:latin typeface="Arial" charset="0"/>
        </a:defRPr>
      </a:lvl3pPr>
      <a:lvl4pPr algn="l" rtl="0" eaLnBrk="1" fontAlgn="base" hangingPunct="1">
        <a:lnSpc>
          <a:spcPct val="90000"/>
        </a:lnSpc>
        <a:spcBef>
          <a:spcPct val="0"/>
        </a:spcBef>
        <a:spcAft>
          <a:spcPct val="0"/>
        </a:spcAft>
        <a:defRPr b="1">
          <a:solidFill>
            <a:schemeClr val="tx1"/>
          </a:solidFill>
          <a:latin typeface="Arial" charset="0"/>
        </a:defRPr>
      </a:lvl4pPr>
      <a:lvl5pPr algn="l" rtl="0" eaLnBrk="1" fontAlgn="base" hangingPunct="1">
        <a:lnSpc>
          <a:spcPct val="90000"/>
        </a:lnSpc>
        <a:spcBef>
          <a:spcPct val="0"/>
        </a:spcBef>
        <a:spcAft>
          <a:spcPct val="0"/>
        </a:spcAft>
        <a:defRPr b="1">
          <a:solidFill>
            <a:schemeClr val="tx1"/>
          </a:solidFill>
          <a:latin typeface="Arial" charset="0"/>
        </a:defRPr>
      </a:lvl5pPr>
      <a:lvl6pPr marL="448288" algn="l" rtl="0" eaLnBrk="1" fontAlgn="base" hangingPunct="1">
        <a:spcBef>
          <a:spcPct val="0"/>
        </a:spcBef>
        <a:spcAft>
          <a:spcPct val="0"/>
        </a:spcAft>
        <a:defRPr sz="2400" b="1">
          <a:solidFill>
            <a:schemeClr val="accent1"/>
          </a:solidFill>
          <a:latin typeface="Arial" charset="0"/>
        </a:defRPr>
      </a:lvl6pPr>
      <a:lvl7pPr marL="896572" algn="l" rtl="0" eaLnBrk="1" fontAlgn="base" hangingPunct="1">
        <a:spcBef>
          <a:spcPct val="0"/>
        </a:spcBef>
        <a:spcAft>
          <a:spcPct val="0"/>
        </a:spcAft>
        <a:defRPr sz="2400" b="1">
          <a:solidFill>
            <a:schemeClr val="accent1"/>
          </a:solidFill>
          <a:latin typeface="Arial" charset="0"/>
        </a:defRPr>
      </a:lvl7pPr>
      <a:lvl8pPr marL="1344867" algn="l" rtl="0" eaLnBrk="1" fontAlgn="base" hangingPunct="1">
        <a:spcBef>
          <a:spcPct val="0"/>
        </a:spcBef>
        <a:spcAft>
          <a:spcPct val="0"/>
        </a:spcAft>
        <a:defRPr sz="2400" b="1">
          <a:solidFill>
            <a:schemeClr val="accent1"/>
          </a:solidFill>
          <a:latin typeface="Arial" charset="0"/>
        </a:defRPr>
      </a:lvl8pPr>
      <a:lvl9pPr marL="1793156" algn="l" rtl="0" eaLnBrk="1" fontAlgn="base" hangingPunct="1">
        <a:spcBef>
          <a:spcPct val="0"/>
        </a:spcBef>
        <a:spcAft>
          <a:spcPct val="0"/>
        </a:spcAft>
        <a:defRPr sz="2400" b="1">
          <a:solidFill>
            <a:schemeClr val="accent1"/>
          </a:solidFill>
          <a:latin typeface="Arial" charset="0"/>
        </a:defRPr>
      </a:lvl9pPr>
    </p:titleStyle>
    <p:bodyStyle>
      <a:lvl1pPr marR="0" indent="0" algn="l" defTabSz="896572" rtl="0" eaLnBrk="1" fontAlgn="base" latinLnBrk="0" hangingPunct="1">
        <a:lnSpc>
          <a:spcPct val="100000"/>
        </a:lnSpc>
        <a:spcBef>
          <a:spcPts val="2200"/>
        </a:spcBef>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1228" marR="0" indent="-171228" algn="l" defTabSz="896572" rtl="0" eaLnBrk="1" fontAlgn="base" latinLnBrk="0" hangingPunct="1">
        <a:lnSpc>
          <a:spcPct val="100000"/>
        </a:lnSpc>
        <a:spcBef>
          <a:spcPts val="400"/>
        </a:spcBef>
        <a:spcAft>
          <a:spcPct val="0"/>
        </a:spcAft>
        <a:buFont typeface="Arial" pitchFamily="34" charset="0"/>
        <a:buChar cha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L="334665" indent="-168120" algn="l" rtl="0" eaLnBrk="1" fontAlgn="base" hangingPunct="1">
        <a:lnSpc>
          <a:spcPct val="100000"/>
        </a:lnSpc>
        <a:spcBef>
          <a:spcPts val="400"/>
        </a:spcBef>
        <a:spcAft>
          <a:spcPct val="0"/>
        </a:spcAft>
        <a:buFont typeface="Arial" pitchFamily="34" charset="0"/>
        <a:buChar char="–"/>
        <a:defRPr lang="en-US" sz="1600" kern="1200" dirty="0" smtClean="0">
          <a:solidFill>
            <a:schemeClr val="tx2"/>
          </a:solidFill>
          <a:latin typeface="+mn-lt"/>
          <a:ea typeface="+mn-ea"/>
          <a:cs typeface="+mn-cs"/>
        </a:defRPr>
      </a:lvl3pPr>
      <a:lvl4pPr marL="505875" marR="0" indent="-171228" algn="l" defTabSz="896572" rtl="0" eaLnBrk="1" fontAlgn="base" latinLnBrk="0" hangingPunct="1">
        <a:lnSpc>
          <a:spcPct val="100000"/>
        </a:lnSpc>
        <a:spcBef>
          <a:spcPts val="400"/>
        </a:spcBef>
        <a:spcAft>
          <a:spcPct val="0"/>
        </a:spcAft>
        <a:buFont typeface="Arial" pitchFamily="34" charset="0"/>
        <a:buChar char="•"/>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4pPr>
      <a:lvl5pPr marL="675538" marR="0" indent="-169677" algn="l" defTabSz="896572" rtl="0" eaLnBrk="1" fontAlgn="base" latinLnBrk="0" hangingPunct="1">
        <a:lnSpc>
          <a:spcPct val="100000"/>
        </a:lnSpc>
        <a:spcBef>
          <a:spcPts val="400"/>
        </a:spcBef>
        <a:spcAft>
          <a:spcPct val="0"/>
        </a:spcAft>
        <a:buFont typeface="Arial" pitchFamily="34" charset="0"/>
        <a:buChar char="–"/>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5pPr>
      <a:lvl6pPr marL="653765" marR="0" indent="-163473" algn="l" defTabSz="896572" rtl="0" eaLnBrk="1" fontAlgn="base" latinLnBrk="0" hangingPunct="1">
        <a:lnSpc>
          <a:spcPct val="100000"/>
        </a:lnSpc>
        <a:spcBef>
          <a:spcPts val="400"/>
        </a:spcBef>
        <a:spcAft>
          <a:spcPct val="0"/>
        </a:spcAft>
        <a:buFont typeface="Arial" pitchFamily="34" charset="0"/>
        <a:buChar char="–"/>
        <a:tabLst/>
        <a:defRPr kumimoji="0" lang="en-US" sz="1000" b="0" i="0" u="none" strike="noStrike" kern="1200" cap="none" normalizeH="0" baseline="0" dirty="0" smtClean="0">
          <a:ln>
            <a:noFill/>
          </a:ln>
          <a:solidFill>
            <a:schemeClr val="tx2"/>
          </a:solidFill>
          <a:effectLst/>
          <a:latin typeface="Arial" pitchFamily="34" charset="0"/>
          <a:ea typeface="+mn-ea"/>
          <a:cs typeface="Arial" pitchFamily="34" charset="0"/>
        </a:defRPr>
      </a:lvl6pPr>
      <a:lvl7pPr marL="1058451" indent="-180567" algn="l" defTabSz="896572"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28104" indent="-169677" algn="l" defTabSz="896572"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07120" indent="-179005" algn="l" defTabSz="896572"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p:bodyStyle>
    <p:otherStyle>
      <a:defPPr>
        <a:defRPr lang="en-US"/>
      </a:defPPr>
      <a:lvl1pPr marL="0" algn="l" defTabSz="896572" rtl="0" eaLnBrk="1" latinLnBrk="0" hangingPunct="1">
        <a:defRPr sz="1800" kern="1200">
          <a:solidFill>
            <a:schemeClr val="tx1"/>
          </a:solidFill>
          <a:latin typeface="+mn-lt"/>
          <a:ea typeface="+mn-ea"/>
          <a:cs typeface="+mn-cs"/>
        </a:defRPr>
      </a:lvl1pPr>
      <a:lvl2pPr marL="448288" algn="l" defTabSz="896572" rtl="0" eaLnBrk="1" latinLnBrk="0" hangingPunct="1">
        <a:defRPr sz="1800" kern="1200">
          <a:solidFill>
            <a:schemeClr val="tx1"/>
          </a:solidFill>
          <a:latin typeface="+mn-lt"/>
          <a:ea typeface="+mn-ea"/>
          <a:cs typeface="+mn-cs"/>
        </a:defRPr>
      </a:lvl2pPr>
      <a:lvl3pPr marL="896572" algn="l" defTabSz="896572" rtl="0" eaLnBrk="1" latinLnBrk="0" hangingPunct="1">
        <a:defRPr sz="1800" kern="1200">
          <a:solidFill>
            <a:schemeClr val="tx1"/>
          </a:solidFill>
          <a:latin typeface="+mn-lt"/>
          <a:ea typeface="+mn-ea"/>
          <a:cs typeface="+mn-cs"/>
        </a:defRPr>
      </a:lvl3pPr>
      <a:lvl4pPr marL="1344867" algn="l" defTabSz="896572" rtl="0" eaLnBrk="1" latinLnBrk="0" hangingPunct="1">
        <a:defRPr sz="1800" kern="1200">
          <a:solidFill>
            <a:schemeClr val="tx1"/>
          </a:solidFill>
          <a:latin typeface="+mn-lt"/>
          <a:ea typeface="+mn-ea"/>
          <a:cs typeface="+mn-cs"/>
        </a:defRPr>
      </a:lvl4pPr>
      <a:lvl5pPr marL="1793156" algn="l" defTabSz="896572" rtl="0" eaLnBrk="1" latinLnBrk="0" hangingPunct="1">
        <a:defRPr sz="1800" kern="1200">
          <a:solidFill>
            <a:schemeClr val="tx1"/>
          </a:solidFill>
          <a:latin typeface="+mn-lt"/>
          <a:ea typeface="+mn-ea"/>
          <a:cs typeface="+mn-cs"/>
        </a:defRPr>
      </a:lvl5pPr>
      <a:lvl6pPr marL="2241427" algn="l" defTabSz="896572" rtl="0" eaLnBrk="1" latinLnBrk="0" hangingPunct="1">
        <a:defRPr sz="1800" kern="1200">
          <a:solidFill>
            <a:schemeClr val="tx1"/>
          </a:solidFill>
          <a:latin typeface="+mn-lt"/>
          <a:ea typeface="+mn-ea"/>
          <a:cs typeface="+mn-cs"/>
        </a:defRPr>
      </a:lvl6pPr>
      <a:lvl7pPr marL="2689727" algn="l" defTabSz="896572" rtl="0" eaLnBrk="1" latinLnBrk="0" hangingPunct="1">
        <a:defRPr sz="1800" kern="1200">
          <a:solidFill>
            <a:schemeClr val="tx1"/>
          </a:solidFill>
          <a:latin typeface="+mn-lt"/>
          <a:ea typeface="+mn-ea"/>
          <a:cs typeface="+mn-cs"/>
        </a:defRPr>
      </a:lvl7pPr>
      <a:lvl8pPr marL="3138009" algn="l" defTabSz="896572" rtl="0" eaLnBrk="1" latinLnBrk="0" hangingPunct="1">
        <a:defRPr sz="1800" kern="1200">
          <a:solidFill>
            <a:schemeClr val="tx1"/>
          </a:solidFill>
          <a:latin typeface="+mn-lt"/>
          <a:ea typeface="+mn-ea"/>
          <a:cs typeface="+mn-cs"/>
        </a:defRPr>
      </a:lvl8pPr>
      <a:lvl9pPr marL="3586292" algn="l" defTabSz="896572"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Slide Number Placeholder 9"/>
          <p:cNvSpPr>
            <a:spLocks/>
          </p:cNvSpPr>
          <p:nvPr/>
        </p:nvSpPr>
        <p:spPr bwMode="gray">
          <a:xfrm>
            <a:off x="414338" y="6640515"/>
            <a:ext cx="268287" cy="138499"/>
          </a:xfrm>
          <a:prstGeom prst="rect">
            <a:avLst/>
          </a:prstGeom>
          <a:noFill/>
          <a:ln w="9525">
            <a:noFill/>
            <a:miter lim="800000"/>
            <a:headEnd/>
            <a:tailEnd/>
          </a:ln>
        </p:spPr>
        <p:txBody>
          <a:bodyPr lIns="0" tIns="0" rIns="0" bIns="0" anchor="b">
            <a:spAutoFit/>
          </a:bodyPr>
          <a:lstStyle/>
          <a:p>
            <a:pPr algn="l">
              <a:spcBef>
                <a:spcPct val="0"/>
              </a:spcBef>
            </a:pPr>
            <a:fld id="{86C77FDF-45C5-4665-AAEE-45520AE6BEA9}" type="slidenum">
              <a:rPr lang="en-US" sz="900">
                <a:solidFill>
                  <a:srgbClr val="002776"/>
                </a:solidFill>
              </a:rPr>
              <a:pPr algn="l">
                <a:spcBef>
                  <a:spcPct val="0"/>
                </a:spcBef>
              </a:pPr>
              <a:t>‹#›</a:t>
            </a:fld>
            <a:endParaRPr lang="en-US" sz="900" dirty="0">
              <a:solidFill>
                <a:srgbClr val="002776"/>
              </a:solidFill>
            </a:endParaRPr>
          </a:p>
        </p:txBody>
      </p:sp>
      <p:sp>
        <p:nvSpPr>
          <p:cNvPr id="11" name="Title Placeholder 10"/>
          <p:cNvSpPr>
            <a:spLocks noGrp="1"/>
          </p:cNvSpPr>
          <p:nvPr>
            <p:ph type="title"/>
          </p:nvPr>
        </p:nvSpPr>
        <p:spPr bwMode="gray">
          <a:xfrm>
            <a:off x="414355" y="449595"/>
            <a:ext cx="8330184" cy="329888"/>
          </a:xfrm>
          <a:prstGeom prst="rect">
            <a:avLst/>
          </a:prstGeom>
        </p:spPr>
        <p:txBody>
          <a:bodyPr lIns="0" tIns="0" rIns="0" bIns="0" anchor="b" anchorCtr="0">
            <a:spAutoFit/>
          </a:bodyPr>
          <a:lstStyle/>
          <a:p>
            <a:pPr marL="0" marR="0" lvl="0" indent="0" algn="l" defTabSz="901043"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16" name="Text Placeholder 15"/>
          <p:cNvSpPr>
            <a:spLocks noGrp="1"/>
          </p:cNvSpPr>
          <p:nvPr>
            <p:ph type="body" idx="1"/>
          </p:nvPr>
        </p:nvSpPr>
        <p:spPr bwMode="gray">
          <a:xfrm>
            <a:off x="411480" y="1400175"/>
            <a:ext cx="8330184" cy="1497846"/>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a:spLocks noChangeArrowheads="1"/>
          </p:cNvSpPr>
          <p:nvPr userDrawn="1"/>
        </p:nvSpPr>
        <p:spPr bwMode="gray">
          <a:xfrm>
            <a:off x="5422621" y="6591644"/>
            <a:ext cx="3429696" cy="122180"/>
          </a:xfrm>
          <a:prstGeom prst="rect">
            <a:avLst/>
          </a:prstGeom>
          <a:noFill/>
          <a:ln w="25400" algn="ctr">
            <a:noFill/>
            <a:miter lim="800000"/>
            <a:headEnd/>
            <a:tailEnd/>
          </a:ln>
        </p:spPr>
        <p:txBody>
          <a:bodyPr wrap="square" lIns="0" tIns="0" rIns="0" bIns="0" anchor="b">
            <a:spAutoFit/>
          </a:bodyPr>
          <a:lstStyle/>
          <a:p>
            <a:pPr algn="r">
              <a:spcBef>
                <a:spcPct val="0"/>
              </a:spcBef>
            </a:pPr>
            <a:r>
              <a:rPr lang="en-US" sz="800" b="0" dirty="0">
                <a:solidFill>
                  <a:srgbClr val="002776"/>
                </a:solidFill>
                <a:latin typeface="Arial" charset="0"/>
                <a:cs typeface="Arial" charset="0"/>
              </a:rPr>
              <a:t>Copyright © </a:t>
            </a:r>
            <a:r>
              <a:rPr lang="en-US" sz="800" b="0" dirty="0" smtClean="0">
                <a:solidFill>
                  <a:srgbClr val="002776"/>
                </a:solidFill>
                <a:latin typeface="Arial" charset="0"/>
                <a:cs typeface="Arial" charset="0"/>
              </a:rPr>
              <a:t>2012 Deloitte </a:t>
            </a:r>
            <a:r>
              <a:rPr lang="en-US" sz="800" b="0" dirty="0">
                <a:solidFill>
                  <a:srgbClr val="002776"/>
                </a:solidFill>
                <a:latin typeface="Arial" charset="0"/>
                <a:cs typeface="Arial" charset="0"/>
              </a:rPr>
              <a:t>Development LLC. </a:t>
            </a:r>
            <a:r>
              <a:rPr lang="en-US" sz="800" b="0" dirty="0" smtClean="0">
                <a:solidFill>
                  <a:srgbClr val="002776"/>
                </a:solidFill>
                <a:latin typeface="Arial" charset="0"/>
                <a:cs typeface="Arial" charset="0"/>
              </a:rPr>
              <a:t>All rights reserved.</a:t>
            </a:r>
            <a:endParaRPr lang="en-US" sz="800" b="0" dirty="0">
              <a:solidFill>
                <a:srgbClr val="002776"/>
              </a:solidFill>
              <a:latin typeface="Arial" charset="0"/>
              <a:cs typeface="Arial" charset="0"/>
            </a:endParaRPr>
          </a:p>
        </p:txBody>
      </p:sp>
    </p:spTree>
    <p:extLst>
      <p:ext uri="{BB962C8B-B14F-4D97-AF65-F5344CB8AC3E}">
        <p14:creationId xmlns:p14="http://schemas.microsoft.com/office/powerpoint/2010/main" val="1140750778"/>
      </p:ext>
    </p:extLst>
  </p:cSld>
  <p:clrMap bg1="lt1" tx1="dk1" bg2="lt2" tx2="dk2" accent1="accent1" accent2="accent2" accent3="accent3" accent4="accent4" accent5="accent5" accent6="accent6" hlink="hlink" folHlink="folHlink"/>
  <p:sldLayoutIdLst>
    <p:sldLayoutId id="2147483931" r:id="rId1"/>
    <p:sldLayoutId id="2147483942" r:id="rId2"/>
  </p:sldLayoutIdLst>
  <p:hf hdr="0" ftr="0" dt="0"/>
  <p:txStyles>
    <p:titleStyle>
      <a:lvl1pPr algn="l" rtl="0" eaLnBrk="1" fontAlgn="base" hangingPunct="1">
        <a:lnSpc>
          <a:spcPts val="2594"/>
        </a:lnSpc>
        <a:spcBef>
          <a:spcPct val="0"/>
        </a:spcBef>
        <a:spcAft>
          <a:spcPct val="0"/>
        </a:spcAft>
        <a:defRPr kumimoji="0" lang="en-US" sz="2400" b="1" i="0" u="none" strike="noStrike" kern="1200" cap="none" spc="0" normalizeH="0" baseline="0" noProof="0" dirty="0" smtClean="0">
          <a:ln>
            <a:noFill/>
          </a:ln>
          <a:solidFill>
            <a:schemeClr val="tx2"/>
          </a:solidFill>
          <a:effectLst/>
          <a:uLnTx/>
          <a:uFillTx/>
          <a:latin typeface="+mj-lt"/>
          <a:ea typeface="+mj-ea"/>
          <a:cs typeface="+mj-cs"/>
        </a:defRPr>
      </a:lvl1pPr>
      <a:lvl2pPr algn="l" rtl="0" eaLnBrk="1" fontAlgn="base" hangingPunct="1">
        <a:lnSpc>
          <a:spcPct val="90000"/>
        </a:lnSpc>
        <a:spcBef>
          <a:spcPct val="0"/>
        </a:spcBef>
        <a:spcAft>
          <a:spcPct val="0"/>
        </a:spcAft>
        <a:defRPr b="1">
          <a:solidFill>
            <a:schemeClr val="tx1"/>
          </a:solidFill>
          <a:latin typeface="Arial" charset="0"/>
        </a:defRPr>
      </a:lvl2pPr>
      <a:lvl3pPr algn="l" rtl="0" eaLnBrk="1" fontAlgn="base" hangingPunct="1">
        <a:lnSpc>
          <a:spcPct val="90000"/>
        </a:lnSpc>
        <a:spcBef>
          <a:spcPct val="0"/>
        </a:spcBef>
        <a:spcAft>
          <a:spcPct val="0"/>
        </a:spcAft>
        <a:defRPr b="1">
          <a:solidFill>
            <a:schemeClr val="tx1"/>
          </a:solidFill>
          <a:latin typeface="Arial" charset="0"/>
        </a:defRPr>
      </a:lvl3pPr>
      <a:lvl4pPr algn="l" rtl="0" eaLnBrk="1" fontAlgn="base" hangingPunct="1">
        <a:lnSpc>
          <a:spcPct val="90000"/>
        </a:lnSpc>
        <a:spcBef>
          <a:spcPct val="0"/>
        </a:spcBef>
        <a:spcAft>
          <a:spcPct val="0"/>
        </a:spcAft>
        <a:defRPr b="1">
          <a:solidFill>
            <a:schemeClr val="tx1"/>
          </a:solidFill>
          <a:latin typeface="Arial" charset="0"/>
        </a:defRPr>
      </a:lvl4pPr>
      <a:lvl5pPr algn="l" rtl="0" eaLnBrk="1" fontAlgn="base" hangingPunct="1">
        <a:lnSpc>
          <a:spcPct val="90000"/>
        </a:lnSpc>
        <a:spcBef>
          <a:spcPct val="0"/>
        </a:spcBef>
        <a:spcAft>
          <a:spcPct val="0"/>
        </a:spcAft>
        <a:defRPr b="1">
          <a:solidFill>
            <a:schemeClr val="tx1"/>
          </a:solidFill>
          <a:latin typeface="Arial" charset="0"/>
        </a:defRPr>
      </a:lvl5pPr>
      <a:lvl6pPr marL="450521" algn="l" rtl="0" eaLnBrk="1" fontAlgn="base" hangingPunct="1">
        <a:spcBef>
          <a:spcPct val="0"/>
        </a:spcBef>
        <a:spcAft>
          <a:spcPct val="0"/>
        </a:spcAft>
        <a:defRPr sz="2400" b="1">
          <a:solidFill>
            <a:schemeClr val="accent1"/>
          </a:solidFill>
          <a:latin typeface="Arial" charset="0"/>
        </a:defRPr>
      </a:lvl6pPr>
      <a:lvl7pPr marL="901043" algn="l" rtl="0" eaLnBrk="1" fontAlgn="base" hangingPunct="1">
        <a:spcBef>
          <a:spcPct val="0"/>
        </a:spcBef>
        <a:spcAft>
          <a:spcPct val="0"/>
        </a:spcAft>
        <a:defRPr sz="2400" b="1">
          <a:solidFill>
            <a:schemeClr val="accent1"/>
          </a:solidFill>
          <a:latin typeface="Arial" charset="0"/>
        </a:defRPr>
      </a:lvl7pPr>
      <a:lvl8pPr marL="1351569" algn="l" rtl="0" eaLnBrk="1" fontAlgn="base" hangingPunct="1">
        <a:spcBef>
          <a:spcPct val="0"/>
        </a:spcBef>
        <a:spcAft>
          <a:spcPct val="0"/>
        </a:spcAft>
        <a:defRPr sz="2400" b="1">
          <a:solidFill>
            <a:schemeClr val="accent1"/>
          </a:solidFill>
          <a:latin typeface="Arial" charset="0"/>
        </a:defRPr>
      </a:lvl8pPr>
      <a:lvl9pPr marL="1802086" algn="l" rtl="0" eaLnBrk="1" fontAlgn="base" hangingPunct="1">
        <a:spcBef>
          <a:spcPct val="0"/>
        </a:spcBef>
        <a:spcAft>
          <a:spcPct val="0"/>
        </a:spcAft>
        <a:defRPr sz="2400" b="1">
          <a:solidFill>
            <a:schemeClr val="accent1"/>
          </a:solidFill>
          <a:latin typeface="Arial" charset="0"/>
        </a:defRPr>
      </a:lvl9pPr>
    </p:titleStyle>
    <p:bodyStyle>
      <a:lvl1pPr marR="0" indent="0" algn="l" defTabSz="901043" rtl="0" eaLnBrk="1" fontAlgn="base" latinLnBrk="0" hangingPunct="1">
        <a:lnSpc>
          <a:spcPct val="100000"/>
        </a:lnSpc>
        <a:spcBef>
          <a:spcPts val="2200"/>
        </a:spcBef>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2077" marR="0" indent="-172077" algn="l" defTabSz="901043" rtl="0" eaLnBrk="1" fontAlgn="base" latinLnBrk="0" hangingPunct="1">
        <a:lnSpc>
          <a:spcPct val="100000"/>
        </a:lnSpc>
        <a:spcBef>
          <a:spcPts val="400"/>
        </a:spcBef>
        <a:spcAft>
          <a:spcPct val="0"/>
        </a:spcAft>
        <a:buFont typeface="Arial" pitchFamily="34" charset="0"/>
        <a:buChar cha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L="336327" indent="-168954" algn="l" rtl="0" eaLnBrk="1" fontAlgn="base" hangingPunct="1">
        <a:lnSpc>
          <a:spcPct val="100000"/>
        </a:lnSpc>
        <a:spcBef>
          <a:spcPts val="400"/>
        </a:spcBef>
        <a:spcAft>
          <a:spcPct val="0"/>
        </a:spcAft>
        <a:buFont typeface="Arial" pitchFamily="34" charset="0"/>
        <a:buChar char="–"/>
        <a:defRPr lang="en-US" sz="1600" kern="1200" dirty="0" smtClean="0">
          <a:solidFill>
            <a:schemeClr val="tx2"/>
          </a:solidFill>
          <a:latin typeface="+mn-lt"/>
          <a:ea typeface="+mn-ea"/>
          <a:cs typeface="+mn-cs"/>
        </a:defRPr>
      </a:lvl3pPr>
      <a:lvl4pPr marL="508395" marR="0" indent="-172077" algn="l" defTabSz="901043" rtl="0" eaLnBrk="1" fontAlgn="base" latinLnBrk="0" hangingPunct="1">
        <a:lnSpc>
          <a:spcPct val="100000"/>
        </a:lnSpc>
        <a:spcBef>
          <a:spcPts val="400"/>
        </a:spcBef>
        <a:spcAft>
          <a:spcPct val="0"/>
        </a:spcAft>
        <a:buFont typeface="Arial" pitchFamily="34" charset="0"/>
        <a:buChar char="•"/>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4pPr>
      <a:lvl5pPr marL="678910" marR="0" indent="-170518" algn="l" defTabSz="901043" rtl="0" eaLnBrk="1" fontAlgn="base" latinLnBrk="0" hangingPunct="1">
        <a:lnSpc>
          <a:spcPct val="100000"/>
        </a:lnSpc>
        <a:spcBef>
          <a:spcPts val="400"/>
        </a:spcBef>
        <a:spcAft>
          <a:spcPct val="0"/>
        </a:spcAft>
        <a:buFont typeface="Arial" pitchFamily="34" charset="0"/>
        <a:buChar char="–"/>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5pPr>
      <a:lvl6pPr marL="657017" marR="0" indent="-164276" algn="l" defTabSz="901043" rtl="0" eaLnBrk="1" fontAlgn="base" latinLnBrk="0" hangingPunct="1">
        <a:lnSpc>
          <a:spcPct val="100000"/>
        </a:lnSpc>
        <a:spcBef>
          <a:spcPts val="400"/>
        </a:spcBef>
        <a:spcAft>
          <a:spcPct val="0"/>
        </a:spcAft>
        <a:buFont typeface="Arial" pitchFamily="34" charset="0"/>
        <a:buChar char="–"/>
        <a:tabLst/>
        <a:defRPr kumimoji="0" lang="en-US" sz="1000" b="0" i="0" u="none" strike="noStrike" kern="1200" cap="none" normalizeH="0" baseline="0" dirty="0" smtClean="0">
          <a:ln>
            <a:noFill/>
          </a:ln>
          <a:solidFill>
            <a:schemeClr val="tx2"/>
          </a:solidFill>
          <a:effectLst/>
          <a:latin typeface="Arial" pitchFamily="34" charset="0"/>
          <a:ea typeface="+mn-ea"/>
          <a:cs typeface="Arial" pitchFamily="34" charset="0"/>
        </a:defRPr>
      </a:lvl6pPr>
      <a:lvl7pPr marL="1063729" indent="-181466" algn="l" defTabSz="901043"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34223" indent="-170518" algn="l" defTabSz="901043"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14142" indent="-179901" algn="l" defTabSz="901043"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p:bodyStyle>
    <p:otherStyle>
      <a:defPPr>
        <a:defRPr lang="en-US"/>
      </a:defPPr>
      <a:lvl1pPr marL="0" algn="l" defTabSz="901043" rtl="0" eaLnBrk="1" latinLnBrk="0" hangingPunct="1">
        <a:defRPr sz="1800" kern="1200">
          <a:solidFill>
            <a:schemeClr val="tx1"/>
          </a:solidFill>
          <a:latin typeface="+mn-lt"/>
          <a:ea typeface="+mn-ea"/>
          <a:cs typeface="+mn-cs"/>
        </a:defRPr>
      </a:lvl1pPr>
      <a:lvl2pPr marL="450521" algn="l" defTabSz="901043" rtl="0" eaLnBrk="1" latinLnBrk="0" hangingPunct="1">
        <a:defRPr sz="1800" kern="1200">
          <a:solidFill>
            <a:schemeClr val="tx1"/>
          </a:solidFill>
          <a:latin typeface="+mn-lt"/>
          <a:ea typeface="+mn-ea"/>
          <a:cs typeface="+mn-cs"/>
        </a:defRPr>
      </a:lvl2pPr>
      <a:lvl3pPr marL="901043" algn="l" defTabSz="901043" rtl="0" eaLnBrk="1" latinLnBrk="0" hangingPunct="1">
        <a:defRPr sz="1800" kern="1200">
          <a:solidFill>
            <a:schemeClr val="tx1"/>
          </a:solidFill>
          <a:latin typeface="+mn-lt"/>
          <a:ea typeface="+mn-ea"/>
          <a:cs typeface="+mn-cs"/>
        </a:defRPr>
      </a:lvl3pPr>
      <a:lvl4pPr marL="1351569" algn="l" defTabSz="901043" rtl="0" eaLnBrk="1" latinLnBrk="0" hangingPunct="1">
        <a:defRPr sz="1800" kern="1200">
          <a:solidFill>
            <a:schemeClr val="tx1"/>
          </a:solidFill>
          <a:latin typeface="+mn-lt"/>
          <a:ea typeface="+mn-ea"/>
          <a:cs typeface="+mn-cs"/>
        </a:defRPr>
      </a:lvl4pPr>
      <a:lvl5pPr marL="1802086" algn="l" defTabSz="901043" rtl="0" eaLnBrk="1" latinLnBrk="0" hangingPunct="1">
        <a:defRPr sz="1800" kern="1200">
          <a:solidFill>
            <a:schemeClr val="tx1"/>
          </a:solidFill>
          <a:latin typeface="+mn-lt"/>
          <a:ea typeface="+mn-ea"/>
          <a:cs typeface="+mn-cs"/>
        </a:defRPr>
      </a:lvl5pPr>
      <a:lvl6pPr marL="2252596" algn="l" defTabSz="901043" rtl="0" eaLnBrk="1" latinLnBrk="0" hangingPunct="1">
        <a:defRPr sz="1800" kern="1200">
          <a:solidFill>
            <a:schemeClr val="tx1"/>
          </a:solidFill>
          <a:latin typeface="+mn-lt"/>
          <a:ea typeface="+mn-ea"/>
          <a:cs typeface="+mn-cs"/>
        </a:defRPr>
      </a:lvl6pPr>
      <a:lvl7pPr marL="2703127" algn="l" defTabSz="901043" rtl="0" eaLnBrk="1" latinLnBrk="0" hangingPunct="1">
        <a:defRPr sz="1800" kern="1200">
          <a:solidFill>
            <a:schemeClr val="tx1"/>
          </a:solidFill>
          <a:latin typeface="+mn-lt"/>
          <a:ea typeface="+mn-ea"/>
          <a:cs typeface="+mn-cs"/>
        </a:defRPr>
      </a:lvl7pPr>
      <a:lvl8pPr marL="3153646" algn="l" defTabSz="901043" rtl="0" eaLnBrk="1" latinLnBrk="0" hangingPunct="1">
        <a:defRPr sz="1800" kern="1200">
          <a:solidFill>
            <a:schemeClr val="tx1"/>
          </a:solidFill>
          <a:latin typeface="+mn-lt"/>
          <a:ea typeface="+mn-ea"/>
          <a:cs typeface="+mn-cs"/>
        </a:defRPr>
      </a:lvl8pPr>
      <a:lvl9pPr marL="3604163" algn="l" defTabSz="90104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579" y="432000"/>
            <a:ext cx="8356431" cy="3349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365542" y="1800000"/>
            <a:ext cx="8359489" cy="39038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Slide Number Placeholder 9"/>
          <p:cNvSpPr>
            <a:spLocks noGrp="1"/>
          </p:cNvSpPr>
          <p:nvPr>
            <p:ph type="sldNum" sz="quarter" idx="4"/>
          </p:nvPr>
        </p:nvSpPr>
        <p:spPr>
          <a:xfrm>
            <a:off x="365538" y="6552002"/>
            <a:ext cx="166154" cy="142875"/>
          </a:xfrm>
          <a:prstGeom prst="rect">
            <a:avLst/>
          </a:prstGeom>
        </p:spPr>
        <p:txBody>
          <a:bodyPr vert="horz" wrap="square" lIns="0" tIns="0" rIns="0" bIns="0" numCol="1" anchor="t" anchorCtr="0" compatLnSpc="1">
            <a:prstTxWarp prst="textNoShape">
              <a:avLst/>
            </a:prstTxWarp>
            <a:noAutofit/>
          </a:bodyPr>
          <a:lstStyle>
            <a:lvl1pPr>
              <a:defRPr lang="en-US" sz="800" b="1" smtClean="0">
                <a:solidFill>
                  <a:schemeClr val="tx2"/>
                </a:solidFill>
              </a:defRPr>
            </a:lvl1pPr>
          </a:lstStyle>
          <a:p>
            <a:pPr algn="l">
              <a:lnSpc>
                <a:spcPts val="1073"/>
              </a:lnSpc>
              <a:spcBef>
                <a:spcPct val="0"/>
              </a:spcBef>
            </a:pPr>
            <a:fld id="{874E70FF-B14A-440C-AE0A-EE116D92B2C9}" type="slidenum">
              <a:rPr>
                <a:solidFill>
                  <a:srgbClr val="002776"/>
                </a:solidFill>
                <a:latin typeface="Arial" charset="0"/>
                <a:cs typeface="Arial" charset="0"/>
              </a:rPr>
              <a:pPr algn="l">
                <a:lnSpc>
                  <a:spcPts val="1073"/>
                </a:lnSpc>
                <a:spcBef>
                  <a:spcPct val="0"/>
                </a:spcBef>
              </a:pPr>
              <a:t>‹#›</a:t>
            </a:fld>
            <a:endParaRPr dirty="0">
              <a:solidFill>
                <a:srgbClr val="002776"/>
              </a:solidFill>
              <a:latin typeface="Arial" charset="0"/>
              <a:cs typeface="Arial" charset="0"/>
            </a:endParaRPr>
          </a:p>
        </p:txBody>
      </p:sp>
      <p:sp>
        <p:nvSpPr>
          <p:cNvPr id="7" name="Rectangle 6"/>
          <p:cNvSpPr>
            <a:spLocks noChangeArrowheads="1"/>
          </p:cNvSpPr>
          <p:nvPr userDrawn="1"/>
        </p:nvSpPr>
        <p:spPr bwMode="gray">
          <a:xfrm>
            <a:off x="5422621" y="6591644"/>
            <a:ext cx="3429696" cy="122180"/>
          </a:xfrm>
          <a:prstGeom prst="rect">
            <a:avLst/>
          </a:prstGeom>
          <a:noFill/>
          <a:ln w="25400" algn="ctr">
            <a:noFill/>
            <a:miter lim="800000"/>
            <a:headEnd/>
            <a:tailEnd/>
          </a:ln>
        </p:spPr>
        <p:txBody>
          <a:bodyPr wrap="square" lIns="0" tIns="0" rIns="0" bIns="0" anchor="b">
            <a:spAutoFit/>
          </a:bodyPr>
          <a:lstStyle/>
          <a:p>
            <a:pPr algn="r">
              <a:spcBef>
                <a:spcPct val="0"/>
              </a:spcBef>
            </a:pPr>
            <a:r>
              <a:rPr lang="en-US" sz="800" b="0" dirty="0">
                <a:solidFill>
                  <a:srgbClr val="002776"/>
                </a:solidFill>
                <a:latin typeface="Arial" charset="0"/>
                <a:cs typeface="Arial" charset="0"/>
              </a:rPr>
              <a:t>Copyright © </a:t>
            </a:r>
            <a:r>
              <a:rPr lang="en-US" sz="800" b="0" dirty="0" smtClean="0">
                <a:solidFill>
                  <a:srgbClr val="002776"/>
                </a:solidFill>
                <a:latin typeface="Arial" charset="0"/>
                <a:cs typeface="Arial" charset="0"/>
              </a:rPr>
              <a:t>2012 Deloitte </a:t>
            </a:r>
            <a:r>
              <a:rPr lang="en-US" sz="800" b="0" dirty="0">
                <a:solidFill>
                  <a:srgbClr val="002776"/>
                </a:solidFill>
                <a:latin typeface="Arial" charset="0"/>
                <a:cs typeface="Arial" charset="0"/>
              </a:rPr>
              <a:t>Development LLC. </a:t>
            </a:r>
            <a:r>
              <a:rPr lang="en-US" sz="800" b="0" dirty="0" smtClean="0">
                <a:solidFill>
                  <a:srgbClr val="002776"/>
                </a:solidFill>
                <a:latin typeface="Arial" charset="0"/>
                <a:cs typeface="Arial" charset="0"/>
              </a:rPr>
              <a:t>All rights reserved.</a:t>
            </a:r>
            <a:endParaRPr lang="en-US" sz="800" b="0" dirty="0">
              <a:solidFill>
                <a:srgbClr val="002776"/>
              </a:solidFill>
              <a:latin typeface="Arial" charset="0"/>
              <a:cs typeface="Arial" charset="0"/>
            </a:endParaRPr>
          </a:p>
        </p:txBody>
      </p:sp>
    </p:spTree>
    <p:extLst>
      <p:ext uri="{BB962C8B-B14F-4D97-AF65-F5344CB8AC3E}">
        <p14:creationId xmlns:p14="http://schemas.microsoft.com/office/powerpoint/2010/main" val="2699933385"/>
      </p:ext>
    </p:extLst>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defTabSz="908520" rtl="0" eaLnBrk="1" fontAlgn="base" hangingPunct="1">
        <a:lnSpc>
          <a:spcPct val="100000"/>
        </a:lnSpc>
        <a:spcBef>
          <a:spcPct val="0"/>
        </a:spcBef>
        <a:spcAft>
          <a:spcPct val="0"/>
        </a:spcAft>
        <a:defRPr sz="2300" b="1">
          <a:solidFill>
            <a:schemeClr val="tx2"/>
          </a:solidFill>
          <a:latin typeface="Arial" pitchFamily="34" charset="0"/>
          <a:ea typeface="Geneva" charset="-128"/>
          <a:cs typeface="Arial" pitchFamily="34" charset="0"/>
        </a:defRPr>
      </a:lvl1pPr>
      <a:lvl2pPr algn="l" defTabSz="908520" rtl="0" eaLnBrk="1" fontAlgn="base" hangingPunct="1">
        <a:lnSpc>
          <a:spcPts val="3050"/>
        </a:lnSpc>
        <a:spcBef>
          <a:spcPct val="0"/>
        </a:spcBef>
        <a:spcAft>
          <a:spcPct val="0"/>
        </a:spcAft>
        <a:defRPr sz="2300" b="1">
          <a:solidFill>
            <a:schemeClr val="tx2"/>
          </a:solidFill>
          <a:latin typeface="Arial" charset="0"/>
          <a:ea typeface="Geneva" charset="-128"/>
        </a:defRPr>
      </a:lvl2pPr>
      <a:lvl3pPr algn="l" defTabSz="908520" rtl="0" eaLnBrk="1" fontAlgn="base" hangingPunct="1">
        <a:lnSpc>
          <a:spcPts val="3050"/>
        </a:lnSpc>
        <a:spcBef>
          <a:spcPct val="0"/>
        </a:spcBef>
        <a:spcAft>
          <a:spcPct val="0"/>
        </a:spcAft>
        <a:defRPr sz="2300" b="1">
          <a:solidFill>
            <a:schemeClr val="tx2"/>
          </a:solidFill>
          <a:latin typeface="Arial" charset="0"/>
          <a:ea typeface="Geneva" charset="-128"/>
        </a:defRPr>
      </a:lvl3pPr>
      <a:lvl4pPr algn="l" defTabSz="908520" rtl="0" eaLnBrk="1" fontAlgn="base" hangingPunct="1">
        <a:lnSpc>
          <a:spcPts val="3050"/>
        </a:lnSpc>
        <a:spcBef>
          <a:spcPct val="0"/>
        </a:spcBef>
        <a:spcAft>
          <a:spcPct val="0"/>
        </a:spcAft>
        <a:defRPr sz="2300" b="1">
          <a:solidFill>
            <a:schemeClr val="tx2"/>
          </a:solidFill>
          <a:latin typeface="Arial" charset="0"/>
          <a:ea typeface="Geneva" charset="-128"/>
        </a:defRPr>
      </a:lvl4pPr>
      <a:lvl5pPr algn="l" defTabSz="908520" rtl="0" eaLnBrk="1" fontAlgn="base" hangingPunct="1">
        <a:lnSpc>
          <a:spcPts val="3050"/>
        </a:lnSpc>
        <a:spcBef>
          <a:spcPct val="0"/>
        </a:spcBef>
        <a:spcAft>
          <a:spcPct val="0"/>
        </a:spcAft>
        <a:defRPr sz="2300" b="1">
          <a:solidFill>
            <a:schemeClr val="tx2"/>
          </a:solidFill>
          <a:latin typeface="Arial" charset="0"/>
          <a:ea typeface="Geneva" charset="-128"/>
        </a:defRPr>
      </a:lvl5pPr>
      <a:lvl6pPr marL="407888" algn="l" defTabSz="909245" rtl="0" eaLnBrk="1" fontAlgn="base" hangingPunct="1">
        <a:lnSpc>
          <a:spcPts val="3050"/>
        </a:lnSpc>
        <a:spcBef>
          <a:spcPct val="0"/>
        </a:spcBef>
        <a:spcAft>
          <a:spcPct val="0"/>
        </a:spcAft>
        <a:defRPr sz="2300" b="1">
          <a:solidFill>
            <a:schemeClr val="tx2"/>
          </a:solidFill>
          <a:latin typeface="Arial" charset="0"/>
        </a:defRPr>
      </a:lvl6pPr>
      <a:lvl7pPr marL="815773" algn="l" defTabSz="909245" rtl="0" eaLnBrk="1" fontAlgn="base" hangingPunct="1">
        <a:lnSpc>
          <a:spcPts val="3050"/>
        </a:lnSpc>
        <a:spcBef>
          <a:spcPct val="0"/>
        </a:spcBef>
        <a:spcAft>
          <a:spcPct val="0"/>
        </a:spcAft>
        <a:defRPr sz="2300" b="1">
          <a:solidFill>
            <a:schemeClr val="tx2"/>
          </a:solidFill>
          <a:latin typeface="Arial" charset="0"/>
        </a:defRPr>
      </a:lvl7pPr>
      <a:lvl8pPr marL="1223656" algn="l" defTabSz="909245" rtl="0" eaLnBrk="1" fontAlgn="base" hangingPunct="1">
        <a:lnSpc>
          <a:spcPts val="3050"/>
        </a:lnSpc>
        <a:spcBef>
          <a:spcPct val="0"/>
        </a:spcBef>
        <a:spcAft>
          <a:spcPct val="0"/>
        </a:spcAft>
        <a:defRPr sz="2300" b="1">
          <a:solidFill>
            <a:schemeClr val="tx2"/>
          </a:solidFill>
          <a:latin typeface="Arial" charset="0"/>
        </a:defRPr>
      </a:lvl8pPr>
      <a:lvl9pPr marL="1631550" algn="l" defTabSz="909245" rtl="0" eaLnBrk="1" fontAlgn="base" hangingPunct="1">
        <a:lnSpc>
          <a:spcPts val="3050"/>
        </a:lnSpc>
        <a:spcBef>
          <a:spcPct val="0"/>
        </a:spcBef>
        <a:spcAft>
          <a:spcPct val="0"/>
        </a:spcAft>
        <a:defRPr sz="2300" b="1">
          <a:solidFill>
            <a:schemeClr val="tx2"/>
          </a:solidFill>
          <a:latin typeface="Arial" charset="0"/>
        </a:defRPr>
      </a:lvl9pPr>
    </p:titleStyle>
    <p:bodyStyle>
      <a:lvl1pPr marL="0" indent="0" algn="l" defTabSz="908520" rtl="0" eaLnBrk="1" fontAlgn="base" hangingPunct="1">
        <a:spcBef>
          <a:spcPct val="0"/>
        </a:spcBef>
        <a:spcAft>
          <a:spcPts val="275"/>
        </a:spcAft>
        <a:buFont typeface="Arial" charset="0"/>
        <a:defRPr sz="2000">
          <a:solidFill>
            <a:schemeClr val="tx2"/>
          </a:solidFill>
          <a:latin typeface="Arial" pitchFamily="34" charset="0"/>
          <a:ea typeface="Geneva" charset="-128"/>
          <a:cs typeface="Arial" pitchFamily="34" charset="0"/>
        </a:defRPr>
      </a:lvl1pPr>
      <a:lvl2pPr marL="180802" indent="-180802" algn="l" defTabSz="908520" rtl="0" eaLnBrk="1" fontAlgn="base" hangingPunct="1">
        <a:spcBef>
          <a:spcPct val="0"/>
        </a:spcBef>
        <a:spcAft>
          <a:spcPts val="275"/>
        </a:spcAft>
        <a:buClr>
          <a:schemeClr val="accent3"/>
        </a:buClr>
        <a:buFont typeface="Arial" pitchFamily="34" charset="0"/>
        <a:buChar char="•"/>
        <a:defRPr sz="2000">
          <a:solidFill>
            <a:schemeClr val="tx2"/>
          </a:solidFill>
          <a:latin typeface="Arial" pitchFamily="34" charset="0"/>
          <a:ea typeface="Geneva" charset="-128"/>
          <a:cs typeface="Arial" pitchFamily="34" charset="0"/>
        </a:defRPr>
      </a:lvl2pPr>
      <a:lvl3pPr marL="354067" indent="-173266" algn="l" defTabSz="908520" rtl="0" eaLnBrk="1" fontAlgn="base" hangingPunct="1">
        <a:spcBef>
          <a:spcPct val="0"/>
        </a:spcBef>
        <a:spcAft>
          <a:spcPts val="275"/>
        </a:spcAft>
        <a:buClr>
          <a:schemeClr val="accent3"/>
        </a:buClr>
        <a:buFont typeface="Arial" pitchFamily="34" charset="0"/>
        <a:buChar char="•"/>
        <a:defRPr sz="2000">
          <a:solidFill>
            <a:schemeClr val="tx2"/>
          </a:solidFill>
          <a:latin typeface="Arial" pitchFamily="34" charset="0"/>
          <a:ea typeface="Geneva" charset="-128"/>
          <a:cs typeface="Arial" pitchFamily="34" charset="0"/>
        </a:defRPr>
      </a:lvl3pPr>
      <a:lvl4pPr marL="536368" indent="-180802" algn="l" defTabSz="908520" rtl="0" eaLnBrk="1" fontAlgn="base" hangingPunct="1">
        <a:spcBef>
          <a:spcPct val="0"/>
        </a:spcBef>
        <a:spcAft>
          <a:spcPts val="537"/>
        </a:spcAft>
        <a:buClr>
          <a:schemeClr val="accent3"/>
        </a:buClr>
        <a:buFont typeface="Arial" pitchFamily="34" charset="0"/>
        <a:buChar char="•"/>
        <a:defRPr sz="2000">
          <a:solidFill>
            <a:schemeClr val="tx2"/>
          </a:solidFill>
          <a:latin typeface="Arial" pitchFamily="34" charset="0"/>
          <a:ea typeface="Geneva" charset="-128"/>
          <a:cs typeface="Arial" pitchFamily="34" charset="0"/>
        </a:defRPr>
      </a:lvl4pPr>
      <a:lvl5pPr marL="708138" indent="-170259" algn="l" defTabSz="908520" rtl="0" eaLnBrk="1" fontAlgn="base" hangingPunct="1">
        <a:spcBef>
          <a:spcPct val="0"/>
        </a:spcBef>
        <a:spcAft>
          <a:spcPts val="537"/>
        </a:spcAft>
        <a:buClr>
          <a:schemeClr val="accent3"/>
        </a:buClr>
        <a:buFont typeface="Arial" pitchFamily="34" charset="0"/>
        <a:buChar char="•"/>
        <a:defRPr sz="2000">
          <a:solidFill>
            <a:schemeClr val="tx2"/>
          </a:solidFill>
          <a:latin typeface="Arial" pitchFamily="34" charset="0"/>
          <a:ea typeface="Geneva" charset="-128"/>
          <a:cs typeface="Arial" pitchFamily="34" charset="0"/>
        </a:defRPr>
      </a:lvl5pPr>
      <a:lvl6pPr marL="1116022" indent="-171371" algn="l" defTabSz="909245" rtl="0" eaLnBrk="1" fontAlgn="base" hangingPunct="1">
        <a:spcBef>
          <a:spcPct val="0"/>
        </a:spcBef>
        <a:spcAft>
          <a:spcPts val="538"/>
        </a:spcAft>
        <a:buFont typeface="Arial" charset="0"/>
        <a:buChar char="‒"/>
        <a:defRPr sz="1800">
          <a:solidFill>
            <a:schemeClr val="tx2"/>
          </a:solidFill>
          <a:latin typeface="+mn-lt"/>
        </a:defRPr>
      </a:lvl6pPr>
      <a:lvl7pPr marL="1523909" indent="-171371" algn="l" defTabSz="909245" rtl="0" eaLnBrk="1" fontAlgn="base" hangingPunct="1">
        <a:spcBef>
          <a:spcPct val="0"/>
        </a:spcBef>
        <a:spcAft>
          <a:spcPts val="538"/>
        </a:spcAft>
        <a:buFont typeface="Arial" charset="0"/>
        <a:buChar char="‒"/>
        <a:defRPr sz="1800">
          <a:solidFill>
            <a:schemeClr val="tx2"/>
          </a:solidFill>
          <a:latin typeface="+mn-lt"/>
        </a:defRPr>
      </a:lvl7pPr>
      <a:lvl8pPr marL="1931795" indent="-171371" algn="l" defTabSz="909245" rtl="0" eaLnBrk="1" fontAlgn="base" hangingPunct="1">
        <a:spcBef>
          <a:spcPct val="0"/>
        </a:spcBef>
        <a:spcAft>
          <a:spcPts val="538"/>
        </a:spcAft>
        <a:buFont typeface="Arial" charset="0"/>
        <a:buChar char="‒"/>
        <a:defRPr sz="1800">
          <a:solidFill>
            <a:schemeClr val="tx2"/>
          </a:solidFill>
          <a:latin typeface="+mn-lt"/>
        </a:defRPr>
      </a:lvl8pPr>
      <a:lvl9pPr marL="2339680" indent="-171371" algn="l" defTabSz="909245" rtl="0" eaLnBrk="1" fontAlgn="base" hangingPunct="1">
        <a:spcBef>
          <a:spcPct val="0"/>
        </a:spcBef>
        <a:spcAft>
          <a:spcPts val="538"/>
        </a:spcAft>
        <a:buFont typeface="Arial" charset="0"/>
        <a:buChar char="‒"/>
        <a:defRPr sz="1800">
          <a:solidFill>
            <a:schemeClr val="tx2"/>
          </a:solidFill>
          <a:latin typeface="+mn-lt"/>
        </a:defRPr>
      </a:lvl9pPr>
    </p:bodyStyle>
    <p:otherStyle>
      <a:defPPr>
        <a:defRPr lang="en-US"/>
      </a:defPPr>
      <a:lvl1pPr marL="0" algn="l" defTabSz="815773" rtl="0" eaLnBrk="1" latinLnBrk="0" hangingPunct="1">
        <a:defRPr sz="1600" kern="1200">
          <a:solidFill>
            <a:schemeClr val="tx1"/>
          </a:solidFill>
          <a:latin typeface="+mn-lt"/>
          <a:ea typeface="+mn-ea"/>
          <a:cs typeface="+mn-cs"/>
        </a:defRPr>
      </a:lvl1pPr>
      <a:lvl2pPr marL="407888" algn="l" defTabSz="815773" rtl="0" eaLnBrk="1" latinLnBrk="0" hangingPunct="1">
        <a:defRPr sz="1600" kern="1200">
          <a:solidFill>
            <a:schemeClr val="tx1"/>
          </a:solidFill>
          <a:latin typeface="+mn-lt"/>
          <a:ea typeface="+mn-ea"/>
          <a:cs typeface="+mn-cs"/>
        </a:defRPr>
      </a:lvl2pPr>
      <a:lvl3pPr marL="815773" algn="l" defTabSz="815773" rtl="0" eaLnBrk="1" latinLnBrk="0" hangingPunct="1">
        <a:defRPr sz="1600" kern="1200">
          <a:solidFill>
            <a:schemeClr val="tx1"/>
          </a:solidFill>
          <a:latin typeface="+mn-lt"/>
          <a:ea typeface="+mn-ea"/>
          <a:cs typeface="+mn-cs"/>
        </a:defRPr>
      </a:lvl3pPr>
      <a:lvl4pPr marL="1223656" algn="l" defTabSz="815773" rtl="0" eaLnBrk="1" latinLnBrk="0" hangingPunct="1">
        <a:defRPr sz="1600" kern="1200">
          <a:solidFill>
            <a:schemeClr val="tx1"/>
          </a:solidFill>
          <a:latin typeface="+mn-lt"/>
          <a:ea typeface="+mn-ea"/>
          <a:cs typeface="+mn-cs"/>
        </a:defRPr>
      </a:lvl4pPr>
      <a:lvl5pPr marL="1631550" algn="l" defTabSz="815773" rtl="0" eaLnBrk="1" latinLnBrk="0" hangingPunct="1">
        <a:defRPr sz="1600" kern="1200">
          <a:solidFill>
            <a:schemeClr val="tx1"/>
          </a:solidFill>
          <a:latin typeface="+mn-lt"/>
          <a:ea typeface="+mn-ea"/>
          <a:cs typeface="+mn-cs"/>
        </a:defRPr>
      </a:lvl5pPr>
      <a:lvl6pPr marL="2039428" algn="l" defTabSz="815773" rtl="0" eaLnBrk="1" latinLnBrk="0" hangingPunct="1">
        <a:defRPr sz="1600" kern="1200">
          <a:solidFill>
            <a:schemeClr val="tx1"/>
          </a:solidFill>
          <a:latin typeface="+mn-lt"/>
          <a:ea typeface="+mn-ea"/>
          <a:cs typeface="+mn-cs"/>
        </a:defRPr>
      </a:lvl6pPr>
      <a:lvl7pPr marL="2447315" algn="l" defTabSz="815773" rtl="0" eaLnBrk="1" latinLnBrk="0" hangingPunct="1">
        <a:defRPr sz="1600" kern="1200">
          <a:solidFill>
            <a:schemeClr val="tx1"/>
          </a:solidFill>
          <a:latin typeface="+mn-lt"/>
          <a:ea typeface="+mn-ea"/>
          <a:cs typeface="+mn-cs"/>
        </a:defRPr>
      </a:lvl7pPr>
      <a:lvl8pPr marL="2855200" algn="l" defTabSz="815773" rtl="0" eaLnBrk="1" latinLnBrk="0" hangingPunct="1">
        <a:defRPr sz="1600" kern="1200">
          <a:solidFill>
            <a:schemeClr val="tx1"/>
          </a:solidFill>
          <a:latin typeface="+mn-lt"/>
          <a:ea typeface="+mn-ea"/>
          <a:cs typeface="+mn-cs"/>
        </a:defRPr>
      </a:lvl8pPr>
      <a:lvl9pPr marL="3263089" algn="l" defTabSz="815773" rtl="0" eaLnBrk="1" latinLnBrk="0" hangingPunct="1">
        <a:defRPr sz="1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7459" name="Title Placeholder 1"/>
          <p:cNvSpPr>
            <a:spLocks noGrp="1"/>
          </p:cNvSpPr>
          <p:nvPr>
            <p:ph type="title"/>
          </p:nvPr>
        </p:nvSpPr>
        <p:spPr bwMode="auto">
          <a:xfrm>
            <a:off x="408357" y="350113"/>
            <a:ext cx="8422522" cy="6302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s-ES" dirty="0" smtClean="0"/>
          </a:p>
        </p:txBody>
      </p:sp>
      <p:sp>
        <p:nvSpPr>
          <p:cNvPr id="147460" name="Text Placeholder 2"/>
          <p:cNvSpPr>
            <a:spLocks noGrp="1"/>
          </p:cNvSpPr>
          <p:nvPr>
            <p:ph type="body" idx="1"/>
          </p:nvPr>
        </p:nvSpPr>
        <p:spPr bwMode="auto">
          <a:xfrm>
            <a:off x="405471" y="1190382"/>
            <a:ext cx="8422522" cy="52194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dirty="0" smtClean="0"/>
          </a:p>
        </p:txBody>
      </p:sp>
      <p:sp>
        <p:nvSpPr>
          <p:cNvPr id="7" name="Slide Number Placeholder 9"/>
          <p:cNvSpPr>
            <a:spLocks noGrp="1"/>
          </p:cNvSpPr>
          <p:nvPr>
            <p:ph type="sldNum" sz="quarter" idx="4"/>
          </p:nvPr>
        </p:nvSpPr>
        <p:spPr>
          <a:xfrm>
            <a:off x="415571" y="6554102"/>
            <a:ext cx="282819" cy="144247"/>
          </a:xfrm>
          <a:prstGeom prst="rect">
            <a:avLst/>
          </a:prstGeom>
        </p:spPr>
        <p:txBody>
          <a:bodyPr vert="horz" wrap="square" lIns="0" tIns="0" rIns="0" bIns="0" numCol="1" anchor="t" anchorCtr="0" compatLnSpc="1">
            <a:prstTxWarp prst="textNoShape">
              <a:avLst/>
            </a:prstTxWarp>
            <a:noAutofit/>
          </a:bodyPr>
          <a:lstStyle>
            <a:lvl1pPr defTabSz="914404">
              <a:lnSpc>
                <a:spcPts val="1077"/>
              </a:lnSpc>
              <a:defRPr sz="900" b="1">
                <a:solidFill>
                  <a:schemeClr val="tx2"/>
                </a:solidFill>
              </a:defRPr>
            </a:lvl1pPr>
          </a:lstStyle>
          <a:p>
            <a:pPr algn="l">
              <a:spcBef>
                <a:spcPct val="0"/>
              </a:spcBef>
            </a:pPr>
            <a:fld id="{9935F0BD-0F90-47B1-8F0C-76BF3802F7AA}" type="slidenum">
              <a:rPr lang="es-ES">
                <a:solidFill>
                  <a:srgbClr val="002776"/>
                </a:solidFill>
                <a:latin typeface="Arial" charset="0"/>
                <a:cs typeface="Arial" charset="0"/>
              </a:rPr>
              <a:pPr algn="l">
                <a:spcBef>
                  <a:spcPct val="0"/>
                </a:spcBef>
              </a:pPr>
              <a:t>‹#›</a:t>
            </a:fld>
            <a:endParaRPr lang="es-ES">
              <a:solidFill>
                <a:srgbClr val="002776"/>
              </a:solidFill>
              <a:latin typeface="Arial" charset="0"/>
              <a:cs typeface="Arial" charset="0"/>
            </a:endParaRPr>
          </a:p>
        </p:txBody>
      </p:sp>
      <p:sp>
        <p:nvSpPr>
          <p:cNvPr id="8" name="Rectangle 7"/>
          <p:cNvSpPr>
            <a:spLocks noChangeArrowheads="1"/>
          </p:cNvSpPr>
          <p:nvPr userDrawn="1"/>
        </p:nvSpPr>
        <p:spPr bwMode="gray">
          <a:xfrm>
            <a:off x="5965830" y="6559612"/>
            <a:ext cx="2774950" cy="107722"/>
          </a:xfrm>
          <a:prstGeom prst="rect">
            <a:avLst/>
          </a:prstGeom>
          <a:noFill/>
          <a:ln w="25400" algn="ctr">
            <a:noFill/>
            <a:miter lim="800000"/>
            <a:headEnd/>
            <a:tailEnd/>
          </a:ln>
        </p:spPr>
        <p:txBody>
          <a:bodyPr lIns="0" tIns="0" rIns="0" bIns="0" anchor="b">
            <a:spAutoFit/>
          </a:bodyPr>
          <a:lstStyle/>
          <a:p>
            <a:pPr algn="r">
              <a:spcBef>
                <a:spcPct val="0"/>
              </a:spcBef>
            </a:pPr>
            <a:r>
              <a:rPr lang="en-US" sz="700" b="0" dirty="0" smtClean="0">
                <a:solidFill>
                  <a:srgbClr val="002776"/>
                </a:solidFill>
                <a:latin typeface="Arial" charset="0"/>
                <a:cs typeface="Arial" charset="0"/>
              </a:rPr>
              <a:t>Copyright © 2012 Deloitte Development LLC. All rights reserved.</a:t>
            </a:r>
            <a:endParaRPr lang="en-US" sz="700" b="0" dirty="0">
              <a:solidFill>
                <a:srgbClr val="002776"/>
              </a:solidFill>
              <a:latin typeface="Arial" charset="0"/>
              <a:cs typeface="Arial" charset="0"/>
            </a:endParaRPr>
          </a:p>
        </p:txBody>
      </p:sp>
    </p:spTree>
    <p:extLst>
      <p:ext uri="{BB962C8B-B14F-4D97-AF65-F5344CB8AC3E}">
        <p14:creationId xmlns:p14="http://schemas.microsoft.com/office/powerpoint/2010/main" val="4022577863"/>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Lst>
  <p:timing>
    <p:tnLst>
      <p:par>
        <p:cTn id="1" dur="indefinite" restart="never" nodeType="tmRoot"/>
      </p:par>
    </p:tnLst>
  </p:timing>
  <p:hf hdr="0" ftr="0" dt="0"/>
  <p:txStyles>
    <p:titleStyle>
      <a:lvl1pPr algn="l" defTabSz="914404" rtl="0" eaLnBrk="1" fontAlgn="base" hangingPunct="1">
        <a:spcBef>
          <a:spcPct val="0"/>
        </a:spcBef>
        <a:spcAft>
          <a:spcPct val="0"/>
        </a:spcAft>
        <a:defRPr sz="2200" b="1">
          <a:solidFill>
            <a:schemeClr val="tx2"/>
          </a:solidFill>
          <a:latin typeface="+mj-lt"/>
          <a:ea typeface="+mj-ea"/>
          <a:cs typeface="+mj-cs"/>
        </a:defRPr>
      </a:lvl1pPr>
      <a:lvl2pPr algn="l" defTabSz="914404" rtl="0" eaLnBrk="1" fontAlgn="base" hangingPunct="1">
        <a:spcBef>
          <a:spcPct val="0"/>
        </a:spcBef>
        <a:spcAft>
          <a:spcPct val="0"/>
        </a:spcAft>
        <a:defRPr sz="2200" b="1">
          <a:solidFill>
            <a:schemeClr val="tx2"/>
          </a:solidFill>
          <a:latin typeface="Arial" charset="0"/>
        </a:defRPr>
      </a:lvl2pPr>
      <a:lvl3pPr algn="l" defTabSz="914404" rtl="0" eaLnBrk="1" fontAlgn="base" hangingPunct="1">
        <a:spcBef>
          <a:spcPct val="0"/>
        </a:spcBef>
        <a:spcAft>
          <a:spcPct val="0"/>
        </a:spcAft>
        <a:defRPr sz="2200" b="1">
          <a:solidFill>
            <a:schemeClr val="tx2"/>
          </a:solidFill>
          <a:latin typeface="Arial" charset="0"/>
        </a:defRPr>
      </a:lvl3pPr>
      <a:lvl4pPr algn="l" defTabSz="914404" rtl="0" eaLnBrk="1" fontAlgn="base" hangingPunct="1">
        <a:spcBef>
          <a:spcPct val="0"/>
        </a:spcBef>
        <a:spcAft>
          <a:spcPct val="0"/>
        </a:spcAft>
        <a:defRPr sz="2200" b="1">
          <a:solidFill>
            <a:schemeClr val="tx2"/>
          </a:solidFill>
          <a:latin typeface="Arial" charset="0"/>
        </a:defRPr>
      </a:lvl4pPr>
      <a:lvl5pPr algn="l" defTabSz="914404" rtl="0" eaLnBrk="1" fontAlgn="base" hangingPunct="1">
        <a:spcBef>
          <a:spcPct val="0"/>
        </a:spcBef>
        <a:spcAft>
          <a:spcPct val="0"/>
        </a:spcAft>
        <a:defRPr sz="2200" b="1">
          <a:solidFill>
            <a:schemeClr val="tx2"/>
          </a:solidFill>
          <a:latin typeface="Arial" charset="0"/>
        </a:defRPr>
      </a:lvl5pPr>
      <a:lvl6pPr marL="410200" algn="l" defTabSz="914404" rtl="0" eaLnBrk="1" fontAlgn="base" hangingPunct="1">
        <a:spcBef>
          <a:spcPct val="0"/>
        </a:spcBef>
        <a:spcAft>
          <a:spcPct val="0"/>
        </a:spcAft>
        <a:defRPr sz="2200" b="1">
          <a:solidFill>
            <a:schemeClr val="tx2"/>
          </a:solidFill>
          <a:latin typeface="Arial" charset="0"/>
        </a:defRPr>
      </a:lvl6pPr>
      <a:lvl7pPr marL="820400" algn="l" defTabSz="914404" rtl="0" eaLnBrk="1" fontAlgn="base" hangingPunct="1">
        <a:spcBef>
          <a:spcPct val="0"/>
        </a:spcBef>
        <a:spcAft>
          <a:spcPct val="0"/>
        </a:spcAft>
        <a:defRPr sz="2200" b="1">
          <a:solidFill>
            <a:schemeClr val="tx2"/>
          </a:solidFill>
          <a:latin typeface="Arial" charset="0"/>
        </a:defRPr>
      </a:lvl7pPr>
      <a:lvl8pPr marL="1230600" algn="l" defTabSz="914404" rtl="0" eaLnBrk="1" fontAlgn="base" hangingPunct="1">
        <a:spcBef>
          <a:spcPct val="0"/>
        </a:spcBef>
        <a:spcAft>
          <a:spcPct val="0"/>
        </a:spcAft>
        <a:defRPr sz="2200" b="1">
          <a:solidFill>
            <a:schemeClr val="tx2"/>
          </a:solidFill>
          <a:latin typeface="Arial" charset="0"/>
        </a:defRPr>
      </a:lvl8pPr>
      <a:lvl9pPr marL="1640799" algn="l" defTabSz="914404" rtl="0" eaLnBrk="1" fontAlgn="base" hangingPunct="1">
        <a:spcBef>
          <a:spcPct val="0"/>
        </a:spcBef>
        <a:spcAft>
          <a:spcPct val="0"/>
        </a:spcAft>
        <a:defRPr sz="2200" b="1">
          <a:solidFill>
            <a:schemeClr val="tx2"/>
          </a:solidFill>
          <a:latin typeface="Arial" charset="0"/>
        </a:defRPr>
      </a:lvl9pPr>
    </p:titleStyle>
    <p:bodyStyle>
      <a:lvl1pPr algn="l" defTabSz="914404" rtl="0" eaLnBrk="1" fontAlgn="base" hangingPunct="1">
        <a:spcBef>
          <a:spcPct val="0"/>
        </a:spcBef>
        <a:spcAft>
          <a:spcPts val="269"/>
        </a:spcAft>
        <a:buFont typeface="Arial" charset="0"/>
        <a:defRPr sz="1800">
          <a:solidFill>
            <a:schemeClr val="tx2"/>
          </a:solidFill>
          <a:latin typeface="+mn-lt"/>
          <a:ea typeface="+mn-ea"/>
          <a:cs typeface="+mn-cs"/>
        </a:defRPr>
      </a:lvl1pPr>
      <a:lvl2pPr marL="160947" indent="-159522" algn="l" defTabSz="914404" rtl="0" eaLnBrk="1" fontAlgn="base" hangingPunct="1">
        <a:spcBef>
          <a:spcPct val="0"/>
        </a:spcBef>
        <a:spcAft>
          <a:spcPts val="269"/>
        </a:spcAft>
        <a:buChar char="•"/>
        <a:defRPr sz="1800">
          <a:solidFill>
            <a:schemeClr val="tx2"/>
          </a:solidFill>
          <a:latin typeface="+mn-lt"/>
        </a:defRPr>
      </a:lvl2pPr>
      <a:lvl3pPr marL="321893" indent="-159522" algn="l" defTabSz="914404" rtl="0" eaLnBrk="1" fontAlgn="base" hangingPunct="1">
        <a:spcBef>
          <a:spcPct val="0"/>
        </a:spcBef>
        <a:spcAft>
          <a:spcPts val="269"/>
        </a:spcAft>
        <a:buFont typeface="Arial" charset="0"/>
        <a:buChar char="‒"/>
        <a:defRPr sz="1800">
          <a:solidFill>
            <a:schemeClr val="tx2"/>
          </a:solidFill>
          <a:latin typeface="+mn-lt"/>
        </a:defRPr>
      </a:lvl3pPr>
      <a:lvl4pPr marL="482840" indent="-159522" algn="l" defTabSz="914404" rtl="0" eaLnBrk="1" fontAlgn="base" hangingPunct="1">
        <a:spcBef>
          <a:spcPct val="0"/>
        </a:spcBef>
        <a:spcAft>
          <a:spcPts val="538"/>
        </a:spcAft>
        <a:buChar char="•"/>
        <a:defRPr>
          <a:solidFill>
            <a:schemeClr val="tx2"/>
          </a:solidFill>
          <a:latin typeface="+mn-lt"/>
        </a:defRPr>
      </a:lvl4pPr>
      <a:lvl5pPr marL="643786" indent="-159522" algn="l" defTabSz="914404" rtl="0" eaLnBrk="1" fontAlgn="base" hangingPunct="1">
        <a:spcBef>
          <a:spcPct val="0"/>
        </a:spcBef>
        <a:spcAft>
          <a:spcPts val="538"/>
        </a:spcAft>
        <a:buFont typeface="Arial" charset="0"/>
        <a:buChar char="‒"/>
        <a:defRPr>
          <a:solidFill>
            <a:schemeClr val="tx2"/>
          </a:solidFill>
          <a:latin typeface="+mn-lt"/>
        </a:defRPr>
      </a:lvl5pPr>
      <a:lvl6pPr marL="1053986" indent="-159522" algn="l" defTabSz="914404" rtl="0" eaLnBrk="1" fontAlgn="base" hangingPunct="1">
        <a:spcBef>
          <a:spcPct val="0"/>
        </a:spcBef>
        <a:spcAft>
          <a:spcPts val="538"/>
        </a:spcAft>
        <a:buFont typeface="Arial" charset="0"/>
        <a:buChar char="‒"/>
        <a:defRPr>
          <a:solidFill>
            <a:schemeClr val="tx2"/>
          </a:solidFill>
          <a:latin typeface="+mn-lt"/>
        </a:defRPr>
      </a:lvl6pPr>
      <a:lvl7pPr marL="1464186" indent="-159522" algn="l" defTabSz="914404" rtl="0" eaLnBrk="1" fontAlgn="base" hangingPunct="1">
        <a:spcBef>
          <a:spcPct val="0"/>
        </a:spcBef>
        <a:spcAft>
          <a:spcPts val="538"/>
        </a:spcAft>
        <a:buFont typeface="Arial" charset="0"/>
        <a:buChar char="‒"/>
        <a:defRPr>
          <a:solidFill>
            <a:schemeClr val="tx2"/>
          </a:solidFill>
          <a:latin typeface="+mn-lt"/>
        </a:defRPr>
      </a:lvl7pPr>
      <a:lvl8pPr marL="1874385" indent="-159522" algn="l" defTabSz="914404" rtl="0" eaLnBrk="1" fontAlgn="base" hangingPunct="1">
        <a:spcBef>
          <a:spcPct val="0"/>
        </a:spcBef>
        <a:spcAft>
          <a:spcPts val="538"/>
        </a:spcAft>
        <a:buFont typeface="Arial" charset="0"/>
        <a:buChar char="‒"/>
        <a:defRPr>
          <a:solidFill>
            <a:schemeClr val="tx2"/>
          </a:solidFill>
          <a:latin typeface="+mn-lt"/>
        </a:defRPr>
      </a:lvl8pPr>
      <a:lvl9pPr marL="2284585" indent="-159522" algn="l" defTabSz="914404" rtl="0" eaLnBrk="1" fontAlgn="base" hangingPunct="1">
        <a:spcBef>
          <a:spcPct val="0"/>
        </a:spcBef>
        <a:spcAft>
          <a:spcPts val="538"/>
        </a:spcAft>
        <a:buFont typeface="Arial" charset="0"/>
        <a:buChar char="‒"/>
        <a:defRPr>
          <a:solidFill>
            <a:schemeClr val="tx2"/>
          </a:solidFill>
          <a:latin typeface="+mn-lt"/>
        </a:defRPr>
      </a:lvl9pPr>
    </p:bodyStyle>
    <p:otherStyle>
      <a:defPPr>
        <a:defRPr lang="es-ES"/>
      </a:defPPr>
      <a:lvl1pPr marL="0" algn="l" defTabSz="820400" rtl="0" eaLnBrk="1" latinLnBrk="0" hangingPunct="1">
        <a:defRPr sz="1600" kern="1200">
          <a:solidFill>
            <a:schemeClr val="tx1"/>
          </a:solidFill>
          <a:latin typeface="+mn-lt"/>
          <a:ea typeface="+mn-ea"/>
          <a:cs typeface="+mn-cs"/>
        </a:defRPr>
      </a:lvl1pPr>
      <a:lvl2pPr marL="410200" algn="l" defTabSz="820400" rtl="0" eaLnBrk="1" latinLnBrk="0" hangingPunct="1">
        <a:defRPr sz="1600" kern="1200">
          <a:solidFill>
            <a:schemeClr val="tx1"/>
          </a:solidFill>
          <a:latin typeface="+mn-lt"/>
          <a:ea typeface="+mn-ea"/>
          <a:cs typeface="+mn-cs"/>
        </a:defRPr>
      </a:lvl2pPr>
      <a:lvl3pPr marL="820400" algn="l" defTabSz="820400" rtl="0" eaLnBrk="1" latinLnBrk="0" hangingPunct="1">
        <a:defRPr sz="1600" kern="1200">
          <a:solidFill>
            <a:schemeClr val="tx1"/>
          </a:solidFill>
          <a:latin typeface="+mn-lt"/>
          <a:ea typeface="+mn-ea"/>
          <a:cs typeface="+mn-cs"/>
        </a:defRPr>
      </a:lvl3pPr>
      <a:lvl4pPr marL="1230600" algn="l" defTabSz="820400" rtl="0" eaLnBrk="1" latinLnBrk="0" hangingPunct="1">
        <a:defRPr sz="1600" kern="1200">
          <a:solidFill>
            <a:schemeClr val="tx1"/>
          </a:solidFill>
          <a:latin typeface="+mn-lt"/>
          <a:ea typeface="+mn-ea"/>
          <a:cs typeface="+mn-cs"/>
        </a:defRPr>
      </a:lvl4pPr>
      <a:lvl5pPr marL="1640799" algn="l" defTabSz="820400" rtl="0" eaLnBrk="1" latinLnBrk="0" hangingPunct="1">
        <a:defRPr sz="1600" kern="1200">
          <a:solidFill>
            <a:schemeClr val="tx1"/>
          </a:solidFill>
          <a:latin typeface="+mn-lt"/>
          <a:ea typeface="+mn-ea"/>
          <a:cs typeface="+mn-cs"/>
        </a:defRPr>
      </a:lvl5pPr>
      <a:lvl6pPr marL="2050999" algn="l" defTabSz="820400" rtl="0" eaLnBrk="1" latinLnBrk="0" hangingPunct="1">
        <a:defRPr sz="1600" kern="1200">
          <a:solidFill>
            <a:schemeClr val="tx1"/>
          </a:solidFill>
          <a:latin typeface="+mn-lt"/>
          <a:ea typeface="+mn-ea"/>
          <a:cs typeface="+mn-cs"/>
        </a:defRPr>
      </a:lvl6pPr>
      <a:lvl7pPr marL="2461199" algn="l" defTabSz="820400" rtl="0" eaLnBrk="1" latinLnBrk="0" hangingPunct="1">
        <a:defRPr sz="1600" kern="1200">
          <a:solidFill>
            <a:schemeClr val="tx1"/>
          </a:solidFill>
          <a:latin typeface="+mn-lt"/>
          <a:ea typeface="+mn-ea"/>
          <a:cs typeface="+mn-cs"/>
        </a:defRPr>
      </a:lvl7pPr>
      <a:lvl8pPr marL="2871399" algn="l" defTabSz="820400" rtl="0" eaLnBrk="1" latinLnBrk="0" hangingPunct="1">
        <a:defRPr sz="1600" kern="1200">
          <a:solidFill>
            <a:schemeClr val="tx1"/>
          </a:solidFill>
          <a:latin typeface="+mn-lt"/>
          <a:ea typeface="+mn-ea"/>
          <a:cs typeface="+mn-cs"/>
        </a:defRPr>
      </a:lvl8pPr>
      <a:lvl9pPr marL="3281599" algn="l" defTabSz="82040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gif"/></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19.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9.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9.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9.xml"/><Relationship Id="rId5" Type="http://schemas.openxmlformats.org/officeDocument/2006/relationships/image" Target="../media/image33.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hyperlink" Target="http://www.deloitte.com/about" TargetMode="External"/><Relationship Id="rId2" Type="http://schemas.openxmlformats.org/officeDocument/2006/relationships/notesSlide" Target="../notesSlides/notesSlide39.xml"/><Relationship Id="rId1" Type="http://schemas.openxmlformats.org/officeDocument/2006/relationships/slideLayout" Target="../slideLayouts/slideLayout11.xml"/><Relationship Id="rId4" Type="http://schemas.openxmlformats.org/officeDocument/2006/relationships/hyperlink" Target="http://www.deloitte.com/us/about"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5.xml"/><Relationship Id="rId1" Type="http://schemas.openxmlformats.org/officeDocument/2006/relationships/vmlDrawing" Target="../drawings/vmlDrawing2.vml"/><Relationship Id="rId6" Type="http://schemas.openxmlformats.org/officeDocument/2006/relationships/image" Target="../media/image47.wmf"/><Relationship Id="rId5" Type="http://schemas.openxmlformats.org/officeDocument/2006/relationships/package" Target="../embeddings/Microsoft_Excel_Worksheet2.xlsx"/><Relationship Id="rId4"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28.xml"/><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8.xml"/><Relationship Id="rId1" Type="http://schemas.openxmlformats.org/officeDocument/2006/relationships/vmlDrawing" Target="../drawings/vmlDrawing3.vml"/><Relationship Id="rId4" Type="http://schemas.openxmlformats.org/officeDocument/2006/relationships/image" Target="../media/image48.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8" Type="http://schemas.openxmlformats.org/officeDocument/2006/relationships/oleObject" Target="file:///C:\My%20Work\DAI\Big%20Data\Content\Data%20Fusion\Data_Fusion_DataFlow_Architecture_v2.vsd\Drawing\~DM%20Process\Sheet.18" TargetMode="External"/><Relationship Id="rId13" Type="http://schemas.openxmlformats.org/officeDocument/2006/relationships/image" Target="../media/image51.emf"/><Relationship Id="rId18" Type="http://schemas.openxmlformats.org/officeDocument/2006/relationships/image" Target="../media/image62.png"/><Relationship Id="rId3" Type="http://schemas.openxmlformats.org/officeDocument/2006/relationships/image" Target="../media/image57.png"/><Relationship Id="rId21" Type="http://schemas.openxmlformats.org/officeDocument/2006/relationships/oleObject" Target="file:///C:\My%20Work\DAI\Big%20Data\Content\Data%20Fusion\Data_Fusion_DataFlow_Architecture_v2.vsd\Drawing\~DM%20Process\Sheet.17" TargetMode="External"/><Relationship Id="rId7" Type="http://schemas.openxmlformats.org/officeDocument/2006/relationships/image" Target="../media/image61.png"/><Relationship Id="rId12" Type="http://schemas.openxmlformats.org/officeDocument/2006/relationships/oleObject" Target="file:///C:\My%20Work\DAI\Big%20Data\Content\Data%20Fusion\Data_Fusion_DataFlow_Architecture_v2.vsd\Drawing\~DM%20Process\Sheet.20" TargetMode="External"/><Relationship Id="rId17" Type="http://schemas.openxmlformats.org/officeDocument/2006/relationships/image" Target="../media/image53.emf"/><Relationship Id="rId2" Type="http://schemas.openxmlformats.org/officeDocument/2006/relationships/slideLayout" Target="../slideLayouts/slideLayout28.xml"/><Relationship Id="rId16" Type="http://schemas.openxmlformats.org/officeDocument/2006/relationships/oleObject" Target="file:///C:\My%20Work\DAI\Big%20Data\Content\Data%20Fusion\Data_Fusion_DataFlow_Architecture_v2.vsd\Drawing\~DM%20Process\Sheet.37" TargetMode="External"/><Relationship Id="rId20" Type="http://schemas.openxmlformats.org/officeDocument/2006/relationships/image" Target="../media/image54.emf"/><Relationship Id="rId1" Type="http://schemas.openxmlformats.org/officeDocument/2006/relationships/vmlDrawing" Target="../drawings/vmlDrawing4.vml"/><Relationship Id="rId6" Type="http://schemas.openxmlformats.org/officeDocument/2006/relationships/image" Target="../media/image60.png"/><Relationship Id="rId11" Type="http://schemas.openxmlformats.org/officeDocument/2006/relationships/image" Target="../media/image50.emf"/><Relationship Id="rId24" Type="http://schemas.openxmlformats.org/officeDocument/2006/relationships/image" Target="../media/image56.emf"/><Relationship Id="rId5" Type="http://schemas.openxmlformats.org/officeDocument/2006/relationships/image" Target="../media/image59.png"/><Relationship Id="rId15" Type="http://schemas.openxmlformats.org/officeDocument/2006/relationships/image" Target="../media/image52.emf"/><Relationship Id="rId23" Type="http://schemas.openxmlformats.org/officeDocument/2006/relationships/oleObject" Target="file:///C:\My%20Work\DAI\Big%20Data\Content\Data%20Fusion\Data_Fusion_DataFlow_Architecture_v2.vsd\Drawing\~DM%20Process\Sheet.38" TargetMode="External"/><Relationship Id="rId10" Type="http://schemas.openxmlformats.org/officeDocument/2006/relationships/oleObject" Target="file:///C:\My%20Work\DAI\Big%20Data\Content\Data%20Fusion\Data_Fusion_DataFlow_Architecture_v2.vsd\Drawing\~DM%20Process\Sheet.19" TargetMode="External"/><Relationship Id="rId19" Type="http://schemas.openxmlformats.org/officeDocument/2006/relationships/oleObject" Target="file:///C:\My%20Work\DAI\Big%20Data\Content\Data%20Fusion\Data_Fusion_DataFlow_Architecture_v2.vsd\Drawing\~DM%20Process\Sheet.36" TargetMode="External"/><Relationship Id="rId4" Type="http://schemas.openxmlformats.org/officeDocument/2006/relationships/image" Target="../media/image58.png"/><Relationship Id="rId9" Type="http://schemas.openxmlformats.org/officeDocument/2006/relationships/image" Target="../media/image49.emf"/><Relationship Id="rId14" Type="http://schemas.openxmlformats.org/officeDocument/2006/relationships/oleObject" Target="file:///C:\My%20Work\DAI\Big%20Data\Content\Data%20Fusion\Data_Fusion_DataFlow_Architecture_v2.vsd\Drawing\~DM%20Process\Sheet.61" TargetMode="External"/><Relationship Id="rId22" Type="http://schemas.openxmlformats.org/officeDocument/2006/relationships/image" Target="../media/image55.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64.png"/></Relationships>
</file>

<file path=ppt/slides/_rels/slide53.xml.rels><?xml version="1.0" encoding="UTF-8" standalone="yes"?>
<Relationships xmlns="http://schemas.openxmlformats.org/package/2006/relationships"><Relationship Id="rId3" Type="http://schemas.openxmlformats.org/officeDocument/2006/relationships/hyperlink" Target="http://hadoop.apache.org/who.html" TargetMode="External"/><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6.xml"/><Relationship Id="rId7" Type="http://schemas.openxmlformats.org/officeDocument/2006/relationships/chart" Target="../charts/chart1.xm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Microsoft_Excel_97-2003_Worksheet1.xls"/><Relationship Id="rId10" Type="http://schemas.openxmlformats.org/officeDocument/2006/relationships/image" Target="../media/image7.emf"/><Relationship Id="rId4" Type="http://schemas.openxmlformats.org/officeDocument/2006/relationships/oleObject" Target="../embeddings/oleObject1.bin"/><Relationship Id="rId9" Type="http://schemas.openxmlformats.org/officeDocument/2006/relationships/oleObject" Target="../embeddings/Microsoft_Excel_97-2003_Worksheet2.xls"/></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DASummit2012_Lightbulb_Sml.jpg"/>
          <p:cNvPicPr>
            <a:picLocks/>
          </p:cNvPicPr>
          <p:nvPr/>
        </p:nvPicPr>
        <p:blipFill rotWithShape="1">
          <a:blip r:embed="rId3" cstate="print">
            <a:extLst>
              <a:ext uri="{28A0092B-C50C-407E-A947-70E740481C1C}">
                <a14:useLocalDpi xmlns:a14="http://schemas.microsoft.com/office/drawing/2010/main" val="0"/>
              </a:ext>
            </a:extLst>
          </a:blip>
          <a:srcRect l="1097" t="2012"/>
          <a:stretch/>
        </p:blipFill>
        <p:spPr>
          <a:xfrm>
            <a:off x="5833242" y="3457466"/>
            <a:ext cx="3011216" cy="3195608"/>
          </a:xfrm>
          <a:prstGeom prst="rect">
            <a:avLst/>
          </a:prstGeom>
          <a:noFill/>
          <a:ln>
            <a:noFill/>
          </a:ln>
        </p:spPr>
      </p:pic>
      <p:sp>
        <p:nvSpPr>
          <p:cNvPr id="121890" name="Rectangle 34"/>
          <p:cNvSpPr>
            <a:spLocks noGrp="1"/>
          </p:cNvSpPr>
          <p:nvPr>
            <p:ph type="ctrTitle"/>
          </p:nvPr>
        </p:nvSpPr>
        <p:spPr bwMode="gray">
          <a:xfrm>
            <a:off x="652305" y="2248342"/>
            <a:ext cx="6000743" cy="1098762"/>
          </a:xfrm>
        </p:spPr>
        <p:txBody>
          <a:bodyPr/>
          <a:lstStyle/>
          <a:p>
            <a:r>
              <a:rPr lang="en-US" dirty="0" smtClean="0"/>
              <a:t>Big Data </a:t>
            </a:r>
            <a:r>
              <a:rPr lang="en-US" dirty="0"/>
              <a:t>Management and </a:t>
            </a:r>
            <a:r>
              <a:rPr lang="en-US" dirty="0" smtClean="0"/>
              <a:t>Analytics</a:t>
            </a:r>
            <a:br>
              <a:rPr lang="en-US" dirty="0" smtClean="0"/>
            </a:br>
            <a:r>
              <a:rPr lang="en-US" dirty="0" smtClean="0">
                <a:solidFill>
                  <a:schemeClr val="accent2"/>
                </a:solidFill>
              </a:rPr>
              <a:t>Understanding the Technology Landscape</a:t>
            </a:r>
            <a:endParaRPr lang="en-US" dirty="0"/>
          </a:p>
        </p:txBody>
      </p:sp>
      <p:sp>
        <p:nvSpPr>
          <p:cNvPr id="121891" name="Rectangle 35"/>
          <p:cNvSpPr>
            <a:spLocks noGrp="1"/>
          </p:cNvSpPr>
          <p:nvPr>
            <p:ph type="subTitle" idx="1"/>
          </p:nvPr>
        </p:nvSpPr>
        <p:spPr bwMode="gray">
          <a:xfrm>
            <a:off x="652305" y="3840319"/>
            <a:ext cx="4113213" cy="276999"/>
          </a:xfrm>
        </p:spPr>
        <p:txBody>
          <a:bodyPr/>
          <a:lstStyle/>
          <a:p>
            <a:r>
              <a:rPr lang="en-US" dirty="0" smtClean="0"/>
              <a:t>Deloitte Analytics Institute</a:t>
            </a:r>
            <a:endParaRPr lang="en-US" dirty="0"/>
          </a:p>
        </p:txBody>
      </p:sp>
      <p:sp>
        <p:nvSpPr>
          <p:cNvPr id="5" name="Rectangle 35"/>
          <p:cNvSpPr txBox="1">
            <a:spLocks/>
          </p:cNvSpPr>
          <p:nvPr/>
        </p:nvSpPr>
        <p:spPr bwMode="gray">
          <a:xfrm>
            <a:off x="7102550" y="407443"/>
            <a:ext cx="1371600" cy="276999"/>
          </a:xfrm>
          <a:prstGeom prst="rect">
            <a:avLst/>
          </a:prstGeom>
        </p:spPr>
        <p:txBody>
          <a:bodyPr vert="horz" wrap="square" lIns="0" tIns="0" rIns="0" bIns="0" rtlCol="0">
            <a:spAutoFit/>
          </a:bodyPr>
          <a:lstStyle>
            <a:lvl1pPr marR="0" indent="0" algn="l" defTabSz="914400" rtl="0" eaLnBrk="1" fontAlgn="base" latinLnBrk="0" hangingPunct="1">
              <a:lnSpc>
                <a:spcPct val="100000"/>
              </a:lnSpc>
              <a:spcBef>
                <a:spcPts val="2200"/>
              </a:spcBef>
              <a:spcAft>
                <a:spcPct val="0"/>
              </a:spcAft>
              <a:buFont typeface="Arial" pitchFamily="34" charset="0"/>
              <a:tabLst/>
              <a:defRPr kumimoji="0" lang="en-US" sz="1800" b="1" i="0" u="none" strike="noStrike" kern="1200" cap="none" normalizeH="0" baseline="0" smtClean="0">
                <a:ln>
                  <a:noFill/>
                </a:ln>
                <a:solidFill>
                  <a:schemeClr val="tx2"/>
                </a:solidFill>
                <a:effectLst/>
                <a:latin typeface="Arial" pitchFamily="34" charset="0"/>
                <a:ea typeface="+mn-ea"/>
                <a:cs typeface="Arial" pitchFamily="34" charset="0"/>
              </a:defRPr>
            </a:lvl1pPr>
            <a:lvl2pPr marL="174625" marR="0" indent="-174625" algn="l" defTabSz="914400" rtl="0" eaLnBrk="1" fontAlgn="base" latinLnBrk="0" hangingPunct="1">
              <a:lnSpc>
                <a:spcPct val="100000"/>
              </a:lnSpc>
              <a:spcBef>
                <a:spcPts val="400"/>
              </a:spcBef>
              <a:spcAft>
                <a:spcPct val="0"/>
              </a:spcAft>
              <a:buFont typeface="Arial" pitchFamily="34" charset="0"/>
              <a:buChar cha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L="341313" indent="-171450" algn="l" rtl="0" eaLnBrk="1" fontAlgn="base" hangingPunct="1">
              <a:lnSpc>
                <a:spcPct val="100000"/>
              </a:lnSpc>
              <a:spcBef>
                <a:spcPts val="400"/>
              </a:spcBef>
              <a:spcAft>
                <a:spcPct val="0"/>
              </a:spcAft>
              <a:buFont typeface="Arial" pitchFamily="34" charset="0"/>
              <a:buChar char="–"/>
              <a:defRPr lang="en-US" sz="1600" kern="1200" dirty="0" smtClean="0">
                <a:solidFill>
                  <a:schemeClr val="tx2"/>
                </a:solidFill>
                <a:latin typeface="+mn-lt"/>
                <a:ea typeface="+mn-ea"/>
                <a:cs typeface="+mn-cs"/>
              </a:defRPr>
            </a:lvl3pPr>
            <a:lvl4pPr marL="515938" marR="0" indent="-174625" algn="l" defTabSz="914400" rtl="0" eaLnBrk="1" fontAlgn="base" latinLnBrk="0" hangingPunct="1">
              <a:lnSpc>
                <a:spcPct val="100000"/>
              </a:lnSpc>
              <a:spcBef>
                <a:spcPts val="400"/>
              </a:spcBef>
              <a:spcAft>
                <a:spcPct val="0"/>
              </a:spcAft>
              <a:buFont typeface="Arial" pitchFamily="34" charset="0"/>
              <a:buChar char="•"/>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4pPr>
            <a:lvl5pPr marL="688975" marR="0" indent="-173038" algn="l" defTabSz="914400" rtl="0" eaLnBrk="1" fontAlgn="base" latinLnBrk="0" hangingPunct="1">
              <a:lnSpc>
                <a:spcPct val="100000"/>
              </a:lnSpc>
              <a:spcBef>
                <a:spcPts val="400"/>
              </a:spcBef>
              <a:spcAft>
                <a:spcPct val="0"/>
              </a:spcAft>
              <a:buFont typeface="Arial" pitchFamily="34" charset="0"/>
              <a:buChar char="–"/>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5pPr>
            <a:lvl6pPr marL="666750" marR="0" indent="-166688" algn="l" defTabSz="914400" rtl="0" eaLnBrk="1" fontAlgn="base" latinLnBrk="0" hangingPunct="1">
              <a:lnSpc>
                <a:spcPct val="100000"/>
              </a:lnSpc>
              <a:spcBef>
                <a:spcPts val="400"/>
              </a:spcBef>
              <a:spcAft>
                <a:spcPct val="0"/>
              </a:spcAft>
              <a:buFont typeface="Arial" pitchFamily="34" charset="0"/>
              <a:buChar char="–"/>
              <a:tabLst/>
              <a:defRPr kumimoji="0" lang="en-US" sz="1000" b="0" i="0" u="none" strike="noStrike" kern="1200" cap="none" normalizeH="0" baseline="0" dirty="0" smtClean="0">
                <a:ln>
                  <a:noFill/>
                </a:ln>
                <a:solidFill>
                  <a:schemeClr val="tx2"/>
                </a:solidFill>
                <a:effectLst/>
                <a:latin typeface="Arial" pitchFamily="34" charset="0"/>
                <a:ea typeface="+mn-ea"/>
                <a:cs typeface="Arial" pitchFamily="34" charset="0"/>
              </a:defRPr>
            </a:lvl6pPr>
            <a:lvl7pPr marL="1079500" indent="-184150"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52538" indent="-173038"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35100" indent="-182563"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a:lstStyle>
          <a:p>
            <a:r>
              <a:rPr dirty="0">
                <a:solidFill>
                  <a:srgbClr val="FF0000"/>
                </a:solidFill>
              </a:rPr>
              <a:t>- DRAFT -</a:t>
            </a:r>
          </a:p>
        </p:txBody>
      </p:sp>
    </p:spTree>
    <p:extLst>
      <p:ext uri="{BB962C8B-B14F-4D97-AF65-F5344CB8AC3E}">
        <p14:creationId xmlns:p14="http://schemas.microsoft.com/office/powerpoint/2010/main" val="1754624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2"/>
            <p:extLst>
              <p:ext uri="{D42A27DB-BD31-4B8C-83A1-F6EECF244321}">
                <p14:modId xmlns:p14="http://schemas.microsoft.com/office/powerpoint/2010/main" val="2615853191"/>
              </p:ext>
            </p:extLst>
          </p:nvPr>
        </p:nvGraphicFramePr>
        <p:xfrm>
          <a:off x="341194" y="883745"/>
          <a:ext cx="8456530" cy="5594728"/>
        </p:xfrm>
        <a:graphic>
          <a:graphicData uri="http://schemas.openxmlformats.org/drawingml/2006/table">
            <a:tbl>
              <a:tblPr firstRow="1" bandRow="1">
                <a:tableStyleId>{5C22544A-7EE6-4342-B048-85BDC9FD1C3A}</a:tableStyleId>
              </a:tblPr>
              <a:tblGrid>
                <a:gridCol w="887105"/>
                <a:gridCol w="3152632"/>
                <a:gridCol w="818866"/>
                <a:gridCol w="1298205"/>
                <a:gridCol w="812875"/>
                <a:gridCol w="1486847"/>
              </a:tblGrid>
              <a:tr h="371100">
                <a:tc gridSpan="6">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Opower - Analyzing and delivering energy usage to promote efficiency</a:t>
                      </a:r>
                    </a:p>
                  </a:txBody>
                  <a:tcPr marT="91440" marB="91440" anchor="ctr" horzOverflow="overflow">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hMerge="1">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endParaRPr kumimoji="0" lang="en-US" sz="1200" b="0" i="0" u="none" strike="noStrike" kern="1200" cap="none" normalizeH="0" baseline="0" dirty="0" smtClean="0">
                        <a:ln>
                          <a:noFill/>
                        </a:ln>
                        <a:solidFill>
                          <a:schemeClr val="tx1"/>
                        </a:solidFill>
                        <a:effectLst/>
                        <a:latin typeface="Arial" pitchFamily="34" charset="0"/>
                        <a:ea typeface="+mn-ea"/>
                        <a:cs typeface="+mn-cs"/>
                      </a:endParaRPr>
                    </a:p>
                  </a:txBody>
                  <a:tcPr marT="91440" marB="91440" anchor="ctr" horzOverflow="overflow">
                    <a:lnL w="12700" cmpd="sng">
                      <a:noFill/>
                    </a:lnL>
                    <a:lnR w="12700" cmpd="sng">
                      <a:noFill/>
                    </a:lnR>
                    <a:lnT w="12700" cmpd="sng">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20396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Summary</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Opower is a software-as-a-service company that partners with utility providers to analyze energy consumption. The software uses statistical algorithms and pattern recognition analytics to derive actionable insights that promote energy efficiency</a:t>
                      </a:r>
                      <a:r>
                        <a:rPr lang="en-US" sz="1200" b="0" dirty="0" smtClean="0">
                          <a:solidFill>
                            <a:schemeClr val="tx2"/>
                          </a:solidFill>
                        </a:rPr>
                        <a:t>.</a:t>
                      </a: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Industry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Energy/Utilities</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Related Used</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Smart Grid Data Management and Analytics</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41186">
                <a:tc rowSpan="3">
                  <a:txBody>
                    <a:bodyPr/>
                    <a:lstStyle/>
                    <a:p>
                      <a:pPr marL="0" marR="0" lvl="0" indent="0" algn="ctr" defTabSz="914400" rtl="0" eaLnBrk="1" fontAlgn="base" latinLnBrk="0" hangingPunct="1">
                        <a:lnSpc>
                          <a:spcPct val="100000"/>
                        </a:lnSpc>
                        <a:spcBef>
                          <a:spcPct val="100000"/>
                        </a:spcBef>
                        <a:spcAft>
                          <a:spcPct val="0"/>
                        </a:spcAft>
                        <a:buClrTx/>
                        <a:buSzTx/>
                        <a:buFontTx/>
                        <a:buNone/>
                        <a:tabLst/>
                        <a:defRPr/>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Problem</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row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Analyze large amount of multi-structured data from disparate sources including utility companies and third party sources.</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Design the solution to be scalable, reliable and highly configurable</a:t>
                      </a:r>
                    </a:p>
                    <a:p>
                      <a:pPr marL="231775" marR="0" lvl="0" indent="-231775" algn="l" defTabSz="914400" rtl="0" eaLnBrk="0" fontAlgn="base" latinLnBrk="0" hangingPunct="0">
                        <a:lnSpc>
                          <a:spcPct val="100000"/>
                        </a:lnSpc>
                        <a:spcBef>
                          <a:spcPts val="0"/>
                        </a:spcBef>
                        <a:spcAft>
                          <a:spcPct val="0"/>
                        </a:spcAft>
                        <a:buClrTx/>
                        <a:buSzTx/>
                        <a:buFont typeface="Wingdings" pitchFamily="2" charset="2"/>
                        <a:buChar char="§"/>
                        <a:tabLst/>
                      </a:pPr>
                      <a:endParaRPr kumimoji="0" lang="en-US" sz="1100" b="0" i="0" u="none" strike="noStrike" cap="none" normalizeH="0" baseline="0" dirty="0" smtClean="0">
                        <a:ln>
                          <a:noFill/>
                        </a:ln>
                        <a:solidFill>
                          <a:schemeClr val="tx2"/>
                        </a:solidFill>
                        <a:effectLst/>
                        <a:latin typeface="Arial" pitchFamily="34" charset="0"/>
                      </a:endParaRPr>
                    </a:p>
                    <a:p>
                      <a:pPr marL="231775" marR="0" lvl="0" indent="-231775" algn="l" defTabSz="914400" rtl="0" eaLnBrk="0" fontAlgn="base" latinLnBrk="0" hangingPunct="0">
                        <a:lnSpc>
                          <a:spcPct val="100000"/>
                        </a:lnSpc>
                        <a:spcBef>
                          <a:spcPts val="0"/>
                        </a:spcBef>
                        <a:spcAft>
                          <a:spcPct val="0"/>
                        </a:spcAft>
                        <a:buClrTx/>
                        <a:buSzTx/>
                        <a:buFont typeface="Wingdings" pitchFamily="2" charset="2"/>
                        <a:buChar char="§"/>
                        <a:tabLst/>
                      </a:pPr>
                      <a:endParaRPr kumimoji="0" lang="en-US" sz="1100" b="0" i="0" u="none" strike="noStrike" cap="none" normalizeH="0" baseline="0" dirty="0" smtClean="0">
                        <a:ln>
                          <a:noFill/>
                        </a:ln>
                        <a:solidFill>
                          <a:schemeClr val="tx2"/>
                        </a:solidFill>
                        <a:effectLst/>
                        <a:latin typeface="Arial" pitchFamily="34" charset="0"/>
                      </a:endParaRPr>
                    </a:p>
                    <a:p>
                      <a:pPr marL="231775" marR="0" lvl="0" indent="-231775" algn="l" defTabSz="914400" rtl="0" eaLnBrk="0" fontAlgn="base" latinLnBrk="0" hangingPunct="0">
                        <a:lnSpc>
                          <a:spcPct val="100000"/>
                        </a:lnSpc>
                        <a:spcBef>
                          <a:spcPts val="0"/>
                        </a:spcBef>
                        <a:spcAft>
                          <a:spcPct val="0"/>
                        </a:spcAft>
                        <a:buClrTx/>
                        <a:buSzTx/>
                        <a:buFont typeface="Wingdings" pitchFamily="2" charset="2"/>
                        <a:buChar char="§"/>
                        <a:tabLst/>
                      </a:pPr>
                      <a:endParaRPr kumimoji="0" lang="en-US" sz="1200" b="0" i="0" u="none" strike="noStrike" cap="none" normalizeH="0" baseline="0" dirty="0" smtClean="0">
                        <a:ln>
                          <a:noFill/>
                        </a:ln>
                        <a:solidFill>
                          <a:schemeClr val="tx2"/>
                        </a:solidFill>
                        <a:effectLst/>
                        <a:latin typeface="Arial" pitchFamily="34" charset="0"/>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Volume</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30 TB of information, 50 million utility customers (across 60 utilities)</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629305">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Velocity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Data velocity statistics</a:t>
                      </a:r>
                      <a:r>
                        <a:rPr lang="en-US" sz="1100" b="0" baseline="0" dirty="0" smtClean="0">
                          <a:solidFill>
                            <a:schemeClr val="tx2"/>
                          </a:solidFill>
                        </a:rPr>
                        <a:t> not available</a:t>
                      </a:r>
                    </a:p>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baseline="0" dirty="0" smtClean="0">
                          <a:solidFill>
                            <a:schemeClr val="tx2"/>
                          </a:solidFill>
                        </a:rPr>
                        <a:t>Batch processing requirements</a:t>
                      </a:r>
                      <a:endParaRPr lang="en-US" sz="1100" b="0" dirty="0" smtClean="0">
                        <a:solidFill>
                          <a:schemeClr val="tx2"/>
                        </a:solidFill>
                      </a:endParaRP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685800">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Variety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Customer and usage data, systems-logs, public and private data about weather and demographics, historical utility data, geographical data</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1209937">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Solution</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For processing large volume of data, the company used a hybrid technology stack that included 20 MySQL databases and a Hadoop Cluster with 12 nodes . For Business Intelligence and Analytics, the company utilized Pentaho Analytics and R. Special NoSQL stores (like Cassandra and MongoDB) were also leveraged for specialized data types.</a:t>
                      </a: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Vendor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rgbClr val="FFFFFF"/>
                          </a:solidFill>
                          <a:effectLst/>
                          <a:latin typeface="Arial" pitchFamily="34" charset="0"/>
                          <a:ea typeface="+mn-ea"/>
                          <a:cs typeface="Arial" pitchFamily="34" charset="0"/>
                        </a:rPr>
                        <a:t>(Technology)</a:t>
                      </a:r>
                      <a:endPar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endParaRPr>
                    </a:p>
                  </a:txBody>
                  <a:tcPr marL="0" marR="0"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pt-BR" sz="1100" b="0" i="0" u="none" strike="noStrike" kern="1200" cap="none" normalizeH="0" baseline="0" dirty="0" smtClean="0">
                          <a:ln>
                            <a:noFill/>
                          </a:ln>
                          <a:solidFill>
                            <a:schemeClr val="tx2"/>
                          </a:solidFill>
                          <a:effectLst/>
                          <a:latin typeface="Arial" pitchFamily="34" charset="0"/>
                          <a:ea typeface="+mn-ea"/>
                          <a:cs typeface="+mn-cs"/>
                        </a:rPr>
                        <a:t>MySQL database</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pt-BR" sz="1100" b="0" i="0" u="none" strike="noStrike" kern="1200" cap="none" normalizeH="0" baseline="0" dirty="0" smtClean="0">
                          <a:ln>
                            <a:noFill/>
                          </a:ln>
                          <a:solidFill>
                            <a:schemeClr val="tx2"/>
                          </a:solidFill>
                          <a:effectLst/>
                          <a:latin typeface="Arial" pitchFamily="34" charset="0"/>
                          <a:ea typeface="+mn-ea"/>
                          <a:cs typeface="+mn-cs"/>
                        </a:rPr>
                        <a:t>Apache Hadoop</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pt-BR" sz="1100" b="0" i="0" u="none" strike="noStrike" kern="1200" cap="none" normalizeH="0" baseline="0" dirty="0" smtClean="0">
                          <a:ln>
                            <a:noFill/>
                          </a:ln>
                          <a:solidFill>
                            <a:schemeClr val="tx2"/>
                          </a:solidFill>
                          <a:effectLst/>
                          <a:latin typeface="Arial" pitchFamily="34" charset="0"/>
                          <a:ea typeface="+mn-ea"/>
                          <a:cs typeface="+mn-cs"/>
                        </a:rPr>
                        <a:t>Pentaho</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pt-BR" sz="1100" b="0" i="0" u="none" strike="noStrike" kern="1200" cap="none" normalizeH="0" baseline="0" dirty="0" smtClean="0">
                          <a:ln>
                            <a:noFill/>
                          </a:ln>
                          <a:solidFill>
                            <a:schemeClr val="tx2"/>
                          </a:solidFill>
                          <a:effectLst/>
                          <a:latin typeface="Arial" pitchFamily="34" charset="0"/>
                          <a:ea typeface="+mn-ea"/>
                          <a:cs typeface="+mn-cs"/>
                        </a:rPr>
                        <a:t>R</a:t>
                      </a:r>
                      <a:endParaRPr kumimoji="0" lang="en-US" sz="1100" b="0" i="0" u="none" strike="noStrike" kern="1200" cap="none" normalizeH="0" baseline="0" dirty="0">
                        <a:ln>
                          <a:noFill/>
                        </a:ln>
                        <a:solidFill>
                          <a:schemeClr val="tx2"/>
                        </a:solidFill>
                        <a:effectLst/>
                        <a:latin typeface="Arial" pitchFamily="34" charset="0"/>
                        <a:ea typeface="+mn-ea"/>
                        <a:cs typeface="+mn-cs"/>
                      </a:endParaRP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85344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Impact</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5">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Scalable processing architecture that handles data from 60+ utility companies and processes in required time frame.</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Estimated saving reported at $85 million </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endParaRPr lang="en-US" sz="1100" b="0" baseline="0" dirty="0" smtClean="0">
                        <a:solidFill>
                          <a:schemeClr val="tx2"/>
                        </a:solidFill>
                      </a:endParaRP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endParaRPr lang="en-US" sz="1100" b="0" baseline="0" dirty="0" smtClean="0">
                        <a:solidFill>
                          <a:schemeClr val="tx2"/>
                        </a:solidFill>
                      </a:endParaRPr>
                    </a:p>
                  </a:txBody>
                  <a:tcPr marT="91440" marB="91440" anchor="ctr" horzOverflow="overflow">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7" name="Title 16"/>
          <p:cNvSpPr>
            <a:spLocks noGrp="1"/>
          </p:cNvSpPr>
          <p:nvPr>
            <p:ph type="title"/>
          </p:nvPr>
        </p:nvSpPr>
        <p:spPr bwMode="gray">
          <a:xfrm>
            <a:off x="414340" y="446047"/>
            <a:ext cx="8330184" cy="333425"/>
          </a:xfrm>
        </p:spPr>
        <p:txBody>
          <a:bodyPr/>
          <a:lstStyle/>
          <a:p>
            <a:r>
              <a:rPr lang="en-US" dirty="0" smtClean="0"/>
              <a:t>Use Case # 1 – Opower</a:t>
            </a:r>
            <a:endParaRPr lang="en-US" dirty="0"/>
          </a:p>
        </p:txBody>
      </p:sp>
      <p:sp>
        <p:nvSpPr>
          <p:cNvPr id="7" name="Rectangle 6"/>
          <p:cNvSpPr/>
          <p:nvPr/>
        </p:nvSpPr>
        <p:spPr>
          <a:xfrm>
            <a:off x="73449" y="6477206"/>
            <a:ext cx="5353569" cy="215444"/>
          </a:xfrm>
          <a:prstGeom prst="rect">
            <a:avLst/>
          </a:prstGeom>
        </p:spPr>
        <p:txBody>
          <a:bodyPr wrap="square" lIns="91308" tIns="45653" rIns="91308" bIns="45653">
            <a:spAutoFit/>
          </a:bodyPr>
          <a:lstStyle/>
          <a:p>
            <a:r>
              <a:rPr lang="en-US" sz="800" dirty="0"/>
              <a:t>Reference - http://gigaom.com/2012/03/11/10-ways-big-data-is-changing-everything/3/ (March 2012)</a:t>
            </a:r>
          </a:p>
        </p:txBody>
      </p:sp>
      <p:sp>
        <p:nvSpPr>
          <p:cNvPr id="8" name="TextBox 7"/>
          <p:cNvSpPr txBox="1"/>
          <p:nvPr/>
        </p:nvSpPr>
        <p:spPr>
          <a:xfrm>
            <a:off x="6796586" y="594526"/>
            <a:ext cx="2179950" cy="307777"/>
          </a:xfrm>
          <a:prstGeom prst="rect">
            <a:avLst/>
          </a:prstGeom>
          <a:noFill/>
        </p:spPr>
        <p:txBody>
          <a:bodyPr wrap="square" lIns="91308" tIns="45653" rIns="91308" bIns="45653" rtlCol="0">
            <a:spAutoFit/>
          </a:bodyPr>
          <a:lstStyle/>
          <a:p>
            <a:pPr>
              <a:spcBef>
                <a:spcPts val="600"/>
              </a:spcBef>
            </a:pPr>
            <a:r>
              <a:rPr lang="en-US" sz="1400" dirty="0"/>
              <a:t>External Case Study</a:t>
            </a:r>
          </a:p>
        </p:txBody>
      </p:sp>
    </p:spTree>
    <p:extLst>
      <p:ext uri="{BB962C8B-B14F-4D97-AF65-F5344CB8AC3E}">
        <p14:creationId xmlns:p14="http://schemas.microsoft.com/office/powerpoint/2010/main" val="2786725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2"/>
            <p:extLst>
              <p:ext uri="{D42A27DB-BD31-4B8C-83A1-F6EECF244321}">
                <p14:modId xmlns:p14="http://schemas.microsoft.com/office/powerpoint/2010/main" val="3824890041"/>
              </p:ext>
            </p:extLst>
          </p:nvPr>
        </p:nvGraphicFramePr>
        <p:xfrm>
          <a:off x="341194" y="883745"/>
          <a:ext cx="8456530" cy="5513738"/>
        </p:xfrm>
        <a:graphic>
          <a:graphicData uri="http://schemas.openxmlformats.org/drawingml/2006/table">
            <a:tbl>
              <a:tblPr firstRow="1" bandRow="1">
                <a:tableStyleId>{5C22544A-7EE6-4342-B048-85BDC9FD1C3A}</a:tableStyleId>
              </a:tblPr>
              <a:tblGrid>
                <a:gridCol w="887105"/>
                <a:gridCol w="3152632"/>
                <a:gridCol w="818866"/>
                <a:gridCol w="1298205"/>
                <a:gridCol w="812875"/>
                <a:gridCol w="1486847"/>
              </a:tblGrid>
              <a:tr h="371100">
                <a:tc gridSpan="6">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Silver Springs - Smart Grid Analytics</a:t>
                      </a:r>
                    </a:p>
                  </a:txBody>
                  <a:tcPr marT="91440" marB="91440" anchor="ctr" horzOverflow="overflow">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hMerge="1">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endParaRPr kumimoji="0" lang="en-US" sz="1200" b="0" i="0" u="none" strike="noStrike" kern="1200" cap="none" normalizeH="0" baseline="0" dirty="0" smtClean="0">
                        <a:ln>
                          <a:noFill/>
                        </a:ln>
                        <a:solidFill>
                          <a:schemeClr val="tx1"/>
                        </a:solidFill>
                        <a:effectLst/>
                        <a:latin typeface="Arial" pitchFamily="34" charset="0"/>
                        <a:ea typeface="+mn-ea"/>
                        <a:cs typeface="+mn-cs"/>
                      </a:endParaRPr>
                    </a:p>
                  </a:txBody>
                  <a:tcPr marT="91440" marB="91440" anchor="ctr" horzOverflow="overflow">
                    <a:lnL w="12700" cmpd="sng">
                      <a:noFill/>
                    </a:lnL>
                    <a:lnR w="12700" cmpd="sng">
                      <a:noFill/>
                    </a:lnR>
                    <a:lnT w="12700" cmpd="sng">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35636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Summary</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Silver Spring Networks is the leading provider of smart grid platforms and delivers hardware, software and services. Data and Analytics are essential components of the smart grids to be "smart" however traditional databases and warehouses have failed to handle this growing amount of data.</a:t>
                      </a:r>
                      <a:endParaRPr lang="en-US" sz="1200" b="0" dirty="0" smtClean="0">
                        <a:solidFill>
                          <a:schemeClr val="tx2"/>
                        </a:solidFill>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Industry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Energy/Utilities</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Related Used</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Smart Grid related use cases</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41186">
                <a:tc rowSpan="3">
                  <a:txBody>
                    <a:bodyPr/>
                    <a:lstStyle/>
                    <a:p>
                      <a:pPr marL="0" marR="0" lvl="0" indent="0" algn="ctr" defTabSz="914400" rtl="0" eaLnBrk="1" fontAlgn="base" latinLnBrk="0" hangingPunct="1">
                        <a:lnSpc>
                          <a:spcPct val="100000"/>
                        </a:lnSpc>
                        <a:spcBef>
                          <a:spcPct val="100000"/>
                        </a:spcBef>
                        <a:spcAft>
                          <a:spcPct val="0"/>
                        </a:spcAft>
                        <a:buClrTx/>
                        <a:buSzTx/>
                        <a:buFontTx/>
                        <a:buNone/>
                        <a:tabLst/>
                        <a:defRPr/>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Problem</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row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Real-time operations on the smart grid demand fast processing of data</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Smart grid yields orders of magnitude more data</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Long-term data storage and mining critical to maximizing the value of the smart grid</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Legacy database platform unable to support these divergent requirements</a:t>
                      </a:r>
                      <a:endParaRPr kumimoji="0" lang="en-US" sz="1200" b="0" i="0" u="none" strike="noStrike" cap="none" normalizeH="0" baseline="0" dirty="0" smtClean="0">
                        <a:ln>
                          <a:noFill/>
                        </a:ln>
                        <a:solidFill>
                          <a:schemeClr val="tx2"/>
                        </a:solidFill>
                        <a:effectLst/>
                        <a:latin typeface="Arial" pitchFamily="34" charset="0"/>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Volume</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Multiple PBs</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629305">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Velocity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lang="en-US" sz="1100" b="0" dirty="0" smtClean="0">
                          <a:solidFill>
                            <a:schemeClr val="tx2"/>
                          </a:solidFill>
                        </a:rPr>
                        <a:t>Data velocity statistics</a:t>
                      </a:r>
                      <a:r>
                        <a:rPr lang="en-US" sz="1100" b="0" baseline="0" dirty="0" smtClean="0">
                          <a:solidFill>
                            <a:schemeClr val="tx2"/>
                          </a:solidFill>
                        </a:rPr>
                        <a:t> not available</a:t>
                      </a:r>
                      <a:endParaRPr lang="en-US" sz="1100" b="0" dirty="0" smtClean="0">
                        <a:solidFill>
                          <a:schemeClr val="tx2"/>
                        </a:solidFill>
                      </a:endParaRPr>
                    </a:p>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Batch and Near Real Time processing requirements</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620050">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Variety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Mostly structured</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1209937">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Solution</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Silver Spring recognized that a high performance data analytics platform is required to handle PB level data. The company choose EMC Greenplum Data Computing Appliance which provides a scalable high performance platform and enables faster loads and querying. The parallel processing environment enables real time data analysis.</a:t>
                      </a: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Vendor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rgbClr val="FFFFFF"/>
                          </a:solidFill>
                          <a:effectLst/>
                          <a:latin typeface="Arial" pitchFamily="34" charset="0"/>
                          <a:ea typeface="+mn-ea"/>
                          <a:cs typeface="Arial" pitchFamily="34" charset="0"/>
                        </a:rPr>
                        <a:t>(Technology)</a:t>
                      </a:r>
                      <a:endPar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endParaRPr>
                    </a:p>
                  </a:txBody>
                  <a:tcPr marL="0" marR="0"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pt-BR" sz="1100" b="0" i="0" u="none" strike="noStrike" kern="1200" cap="none" normalizeH="0" baseline="0" dirty="0" smtClean="0">
                          <a:ln>
                            <a:noFill/>
                          </a:ln>
                          <a:solidFill>
                            <a:schemeClr val="tx2"/>
                          </a:solidFill>
                          <a:effectLst/>
                          <a:latin typeface="Arial" pitchFamily="34" charset="0"/>
                          <a:ea typeface="+mn-ea"/>
                          <a:cs typeface="+mn-cs"/>
                        </a:rPr>
                        <a:t>EMC Greenplum Data Computing Appliance (DCA)</a:t>
                      </a:r>
                      <a:endParaRPr kumimoji="0" lang="en-US" sz="1100" b="0" i="0" u="none" strike="noStrike" kern="1200" cap="none" normalizeH="0" baseline="0" dirty="0">
                        <a:ln>
                          <a:noFill/>
                        </a:ln>
                        <a:solidFill>
                          <a:schemeClr val="tx2"/>
                        </a:solidFill>
                        <a:effectLst/>
                        <a:latin typeface="Arial" pitchFamily="34" charset="0"/>
                        <a:ea typeface="+mn-ea"/>
                        <a:cs typeface="+mn-cs"/>
                      </a:endParaRP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8580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Impact</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5">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Enable grid operators to rapidly respond to changing grid conditions</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Improve the granularity and timeliness of the data feeding other utility applications</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Increase grid efficiency through historical data mining</a:t>
                      </a:r>
                    </a:p>
                  </a:txBody>
                  <a:tcPr marT="91440" marB="91440" anchor="ctr" horzOverflow="overflow">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7" name="Title 16"/>
          <p:cNvSpPr>
            <a:spLocks noGrp="1"/>
          </p:cNvSpPr>
          <p:nvPr>
            <p:ph type="title"/>
          </p:nvPr>
        </p:nvSpPr>
        <p:spPr bwMode="gray">
          <a:xfrm>
            <a:off x="414340" y="446047"/>
            <a:ext cx="8330184" cy="333425"/>
          </a:xfrm>
        </p:spPr>
        <p:txBody>
          <a:bodyPr/>
          <a:lstStyle/>
          <a:p>
            <a:r>
              <a:rPr lang="en-US" dirty="0" smtClean="0"/>
              <a:t>Use Case # 2 – Silver Springs</a:t>
            </a:r>
            <a:endParaRPr lang="en-US" dirty="0"/>
          </a:p>
        </p:txBody>
      </p:sp>
      <p:sp>
        <p:nvSpPr>
          <p:cNvPr id="7" name="Rectangle 6"/>
          <p:cNvSpPr/>
          <p:nvPr/>
        </p:nvSpPr>
        <p:spPr>
          <a:xfrm>
            <a:off x="245662" y="6368022"/>
            <a:ext cx="8802806" cy="363176"/>
          </a:xfrm>
          <a:prstGeom prst="rect">
            <a:avLst/>
          </a:prstGeom>
        </p:spPr>
        <p:txBody>
          <a:bodyPr wrap="square" lIns="91308" tIns="45653" rIns="91308" bIns="45653">
            <a:spAutoFit/>
          </a:bodyPr>
          <a:lstStyle/>
          <a:p>
            <a:pPr algn="l"/>
            <a:r>
              <a:rPr lang="en-US" sz="800" dirty="0"/>
              <a:t>Reference - http://www.greenplum.com/sites/default/files/Silver_Spring_Networks_Case_Study_1.pdf</a:t>
            </a:r>
          </a:p>
          <a:p>
            <a:pPr marL="572261" algn="l"/>
            <a:r>
              <a:rPr lang="en-US" sz="800" dirty="0"/>
              <a:t> http://www.emc.com/collateral/hardware/white-papers/h8762-smart-grid-analytics-greenplum-ssn.pdf</a:t>
            </a:r>
          </a:p>
        </p:txBody>
      </p:sp>
      <p:sp>
        <p:nvSpPr>
          <p:cNvPr id="6" name="TextBox 5"/>
          <p:cNvSpPr txBox="1"/>
          <p:nvPr/>
        </p:nvSpPr>
        <p:spPr>
          <a:xfrm>
            <a:off x="6796586" y="594526"/>
            <a:ext cx="2179950" cy="307777"/>
          </a:xfrm>
          <a:prstGeom prst="rect">
            <a:avLst/>
          </a:prstGeom>
          <a:noFill/>
        </p:spPr>
        <p:txBody>
          <a:bodyPr wrap="square" lIns="91308" tIns="45653" rIns="91308" bIns="45653" rtlCol="0">
            <a:spAutoFit/>
          </a:bodyPr>
          <a:lstStyle/>
          <a:p>
            <a:pPr>
              <a:spcBef>
                <a:spcPts val="600"/>
              </a:spcBef>
            </a:pPr>
            <a:r>
              <a:rPr lang="en-US" sz="1400" dirty="0"/>
              <a:t>External Case Study</a:t>
            </a:r>
          </a:p>
        </p:txBody>
      </p:sp>
    </p:spTree>
    <p:extLst>
      <p:ext uri="{BB962C8B-B14F-4D97-AF65-F5344CB8AC3E}">
        <p14:creationId xmlns:p14="http://schemas.microsoft.com/office/powerpoint/2010/main" val="2886762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2"/>
            <p:extLst>
              <p:ext uri="{D42A27DB-BD31-4B8C-83A1-F6EECF244321}">
                <p14:modId xmlns:p14="http://schemas.microsoft.com/office/powerpoint/2010/main" val="193197571"/>
              </p:ext>
            </p:extLst>
          </p:nvPr>
        </p:nvGraphicFramePr>
        <p:xfrm>
          <a:off x="341194" y="883747"/>
          <a:ext cx="8456530" cy="5573511"/>
        </p:xfrm>
        <a:graphic>
          <a:graphicData uri="http://schemas.openxmlformats.org/drawingml/2006/table">
            <a:tbl>
              <a:tblPr firstRow="1" bandRow="1">
                <a:tableStyleId>{5C22544A-7EE6-4342-B048-85BDC9FD1C3A}</a:tableStyleId>
              </a:tblPr>
              <a:tblGrid>
                <a:gridCol w="887105"/>
                <a:gridCol w="3152632"/>
                <a:gridCol w="818866"/>
                <a:gridCol w="1298205"/>
                <a:gridCol w="812875"/>
                <a:gridCol w="1486847"/>
              </a:tblGrid>
              <a:tr h="371100">
                <a:tc gridSpan="6">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Vestas - Turning climate into capital with big data</a:t>
                      </a:r>
                    </a:p>
                  </a:txBody>
                  <a:tcPr marT="91440" marB="91440" anchor="ctr" horzOverflow="overflow">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hMerge="1">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endParaRPr kumimoji="0" lang="en-US" sz="1200" b="0" i="0" u="none" strike="noStrike" kern="1200" cap="none" normalizeH="0" baseline="0" dirty="0" smtClean="0">
                        <a:ln>
                          <a:noFill/>
                        </a:ln>
                        <a:solidFill>
                          <a:schemeClr val="tx1"/>
                        </a:solidFill>
                        <a:effectLst/>
                        <a:latin typeface="Arial" pitchFamily="34" charset="0"/>
                        <a:ea typeface="+mn-ea"/>
                        <a:cs typeface="+mn-cs"/>
                      </a:endParaRPr>
                    </a:p>
                  </a:txBody>
                  <a:tcPr marT="91440" marB="91440" anchor="ctr" horzOverflow="overflow">
                    <a:lnL w="12700" cmpd="sng">
                      <a:noFill/>
                    </a:lnL>
                    <a:lnR w="12700" cmpd="sng">
                      <a:noFill/>
                    </a:lnR>
                    <a:lnT w="12700" cmpd="sng">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2400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Summary</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Vestas is a manufacturer, seller, installer and servicer of wind turbines. The company uses analytical models that run on large amount of data containing weather related and geographic information to predict the precise placement of wind turbines. The company wanted to expand its data library 10x by including larger range of data over longer period of time.</a:t>
                      </a:r>
                      <a:endParaRPr lang="en-US" sz="1200" b="0" dirty="0" smtClean="0">
                        <a:solidFill>
                          <a:schemeClr val="tx2"/>
                        </a:solidFill>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Industry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Energy/Utilities</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Related Used</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Geo-spatial Analytics in Oil and Gas exploration</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5417">
                <a:tc rowSpan="3">
                  <a:txBody>
                    <a:bodyPr/>
                    <a:lstStyle/>
                    <a:p>
                      <a:pPr marL="0" marR="0" lvl="0" indent="0" algn="ctr" defTabSz="914400" rtl="0" eaLnBrk="1" fontAlgn="base" latinLnBrk="0" hangingPunct="1">
                        <a:lnSpc>
                          <a:spcPct val="100000"/>
                        </a:lnSpc>
                        <a:spcBef>
                          <a:spcPct val="100000"/>
                        </a:spcBef>
                        <a:spcAft>
                          <a:spcPct val="0"/>
                        </a:spcAft>
                        <a:buClrTx/>
                        <a:buSzTx/>
                        <a:buFontTx/>
                        <a:buNone/>
                        <a:tabLst/>
                        <a:defRPr/>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Problem</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row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Need for storing and analyzing larger volumes of data</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Reduce response time through faster processing</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Reduce cost and energy footprint</a:t>
                      </a:r>
                      <a:endParaRPr kumimoji="0" lang="en-US" sz="1200" b="0" i="0" u="none" strike="noStrike" cap="none" normalizeH="0" baseline="0" dirty="0" smtClean="0">
                        <a:ln>
                          <a:noFill/>
                        </a:ln>
                        <a:solidFill>
                          <a:schemeClr val="tx2"/>
                        </a:solidFill>
                        <a:effectLst/>
                        <a:latin typeface="Arial" pitchFamily="34" charset="0"/>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Volume</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2.8 PB of weather and turbine data at various levels of granularity</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545417">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Velocity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lang="en-US" sz="1100" b="0" dirty="0" smtClean="0">
                          <a:solidFill>
                            <a:schemeClr val="tx2"/>
                          </a:solidFill>
                        </a:rPr>
                        <a:t>Data velocity statistics</a:t>
                      </a:r>
                      <a:r>
                        <a:rPr lang="en-US" sz="1100" b="0" baseline="0" dirty="0" smtClean="0">
                          <a:solidFill>
                            <a:schemeClr val="tx2"/>
                          </a:solidFill>
                        </a:rPr>
                        <a:t> not available</a:t>
                      </a:r>
                      <a:endParaRPr lang="en-US" sz="1100" b="0" dirty="0" smtClean="0">
                        <a:solidFill>
                          <a:schemeClr val="tx2"/>
                        </a:solidFill>
                      </a:endParaRPr>
                    </a:p>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Batch processing requirements</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545417">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Variety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Mostly structured</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135636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Solution</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The software platform was IBM InfoSphere BigInsights that leveraged Hadoop for distributed processing on large volume of data. The hardware platform used for forecasting and analytics was based on xiDataPlex supercomputer.</a:t>
                      </a: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Vendor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rgbClr val="FFFFFF"/>
                          </a:solidFill>
                          <a:effectLst/>
                          <a:latin typeface="Arial" pitchFamily="34" charset="0"/>
                          <a:ea typeface="+mn-ea"/>
                          <a:cs typeface="Arial" pitchFamily="34" charset="0"/>
                        </a:rPr>
                        <a:t>(Technology)</a:t>
                      </a:r>
                      <a:endPar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endParaRPr>
                    </a:p>
                  </a:txBody>
                  <a:tcPr marL="0" marR="0"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pt-BR" sz="1100" b="0" i="0" u="none" strike="noStrike" kern="1200" cap="none" normalizeH="0" baseline="0" dirty="0" smtClean="0">
                          <a:ln>
                            <a:noFill/>
                          </a:ln>
                          <a:solidFill>
                            <a:schemeClr val="tx2"/>
                          </a:solidFill>
                          <a:effectLst/>
                          <a:latin typeface="Arial" pitchFamily="34" charset="0"/>
                          <a:ea typeface="+mn-ea"/>
                          <a:cs typeface="+mn-cs"/>
                        </a:rPr>
                        <a:t>IBM® InfoSphere® BigInsights </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pt-BR" sz="1100" b="0" i="0" u="none" strike="noStrike" kern="1200" cap="none" normalizeH="0" baseline="0" dirty="0" smtClean="0">
                          <a:ln>
                            <a:noFill/>
                          </a:ln>
                          <a:solidFill>
                            <a:schemeClr val="tx2"/>
                          </a:solidFill>
                          <a:effectLst/>
                          <a:latin typeface="Arial" pitchFamily="34" charset="0"/>
                          <a:ea typeface="+mn-ea"/>
                          <a:cs typeface="+mn-cs"/>
                        </a:rPr>
                        <a:t>IBM System x® iDataPlex® dx360 M3</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pt-BR" sz="1100" b="0" i="0" u="none" strike="noStrike" kern="1200" cap="none" normalizeH="0" baseline="0" dirty="0" smtClean="0">
                          <a:ln>
                            <a:noFill/>
                          </a:ln>
                          <a:solidFill>
                            <a:schemeClr val="tx2"/>
                          </a:solidFill>
                          <a:effectLst/>
                          <a:latin typeface="Arial" pitchFamily="34" charset="0"/>
                          <a:ea typeface="+mn-ea"/>
                          <a:cs typeface="+mn-cs"/>
                        </a:rPr>
                        <a:t>IBM System Storage® DS5300</a:t>
                      </a:r>
                      <a:endParaRPr kumimoji="0" lang="en-US" sz="1100" b="0" i="0" u="none" strike="noStrike" kern="1200" cap="none" normalizeH="0" baseline="0" dirty="0">
                        <a:ln>
                          <a:noFill/>
                        </a:ln>
                        <a:solidFill>
                          <a:schemeClr val="tx2"/>
                        </a:solidFill>
                        <a:effectLst/>
                        <a:latin typeface="Arial" pitchFamily="34" charset="0"/>
                        <a:ea typeface="+mn-ea"/>
                        <a:cs typeface="+mn-cs"/>
                      </a:endParaRP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8580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Impact</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5">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Reduce response time for wind forecasting information to</a:t>
                      </a:r>
                      <a:r>
                        <a:rPr lang="en-US" sz="1100" b="0" kern="1200" baseline="0" dirty="0" smtClean="0">
                          <a:solidFill>
                            <a:schemeClr val="tx2"/>
                          </a:solidFill>
                          <a:latin typeface="+mn-lt"/>
                          <a:ea typeface="+mn-ea"/>
                          <a:cs typeface="+mn-cs"/>
                        </a:rPr>
                        <a:t>15 minutes instead of three weeks</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kern="1200" baseline="0" dirty="0" smtClean="0">
                          <a:solidFill>
                            <a:schemeClr val="tx2"/>
                          </a:solidFill>
                          <a:latin typeface="+mn-lt"/>
                          <a:ea typeface="+mn-ea"/>
                          <a:cs typeface="+mn-cs"/>
                        </a:rPr>
                        <a:t>Improve accuracy of wind turbine placements</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Reduced IT footprint and costs</a:t>
                      </a:r>
                    </a:p>
                  </a:txBody>
                  <a:tcPr marT="91440" marB="91440" anchor="ctr" horzOverflow="overflow">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7" name="Title 16"/>
          <p:cNvSpPr>
            <a:spLocks noGrp="1"/>
          </p:cNvSpPr>
          <p:nvPr>
            <p:ph type="title"/>
          </p:nvPr>
        </p:nvSpPr>
        <p:spPr bwMode="gray">
          <a:xfrm>
            <a:off x="414340" y="446047"/>
            <a:ext cx="8330184" cy="333425"/>
          </a:xfrm>
        </p:spPr>
        <p:txBody>
          <a:bodyPr/>
          <a:lstStyle/>
          <a:p>
            <a:r>
              <a:rPr lang="en-US" dirty="0" smtClean="0"/>
              <a:t>Use Case # 3 – Vestas</a:t>
            </a:r>
            <a:endParaRPr lang="en-US" dirty="0"/>
          </a:p>
        </p:txBody>
      </p:sp>
      <p:sp>
        <p:nvSpPr>
          <p:cNvPr id="7" name="Rectangle 6"/>
          <p:cNvSpPr/>
          <p:nvPr/>
        </p:nvSpPr>
        <p:spPr>
          <a:xfrm>
            <a:off x="286602" y="6463558"/>
            <a:ext cx="8802806" cy="215444"/>
          </a:xfrm>
          <a:prstGeom prst="rect">
            <a:avLst/>
          </a:prstGeom>
        </p:spPr>
        <p:txBody>
          <a:bodyPr wrap="square" lIns="91308" tIns="45653" rIns="91308" bIns="45653">
            <a:spAutoFit/>
          </a:bodyPr>
          <a:lstStyle/>
          <a:p>
            <a:pPr algn="l"/>
            <a:r>
              <a:rPr lang="en-US" sz="800" dirty="0"/>
              <a:t>Reference - http://www-01.ibm.com/software/success/cssdb.nsf/CS/JHUN-8MY8YK?OpenDocument&amp;Site=gicss67eu&amp;cty=en_us</a:t>
            </a:r>
          </a:p>
        </p:txBody>
      </p:sp>
      <p:sp>
        <p:nvSpPr>
          <p:cNvPr id="6" name="TextBox 5"/>
          <p:cNvSpPr txBox="1"/>
          <p:nvPr/>
        </p:nvSpPr>
        <p:spPr>
          <a:xfrm>
            <a:off x="6796586" y="594526"/>
            <a:ext cx="2179950" cy="307777"/>
          </a:xfrm>
          <a:prstGeom prst="rect">
            <a:avLst/>
          </a:prstGeom>
          <a:noFill/>
        </p:spPr>
        <p:txBody>
          <a:bodyPr wrap="square" lIns="91308" tIns="45653" rIns="91308" bIns="45653" rtlCol="0">
            <a:spAutoFit/>
          </a:bodyPr>
          <a:lstStyle/>
          <a:p>
            <a:pPr>
              <a:spcBef>
                <a:spcPts val="600"/>
              </a:spcBef>
            </a:pPr>
            <a:r>
              <a:rPr lang="en-US" sz="1400" dirty="0"/>
              <a:t>External Case Study</a:t>
            </a:r>
          </a:p>
        </p:txBody>
      </p:sp>
    </p:spTree>
    <p:extLst>
      <p:ext uri="{BB962C8B-B14F-4D97-AF65-F5344CB8AC3E}">
        <p14:creationId xmlns:p14="http://schemas.microsoft.com/office/powerpoint/2010/main" val="884386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2"/>
            <p:extLst>
              <p:ext uri="{D42A27DB-BD31-4B8C-83A1-F6EECF244321}">
                <p14:modId xmlns:p14="http://schemas.microsoft.com/office/powerpoint/2010/main" val="3380510189"/>
              </p:ext>
            </p:extLst>
          </p:nvPr>
        </p:nvGraphicFramePr>
        <p:xfrm>
          <a:off x="341194" y="883745"/>
          <a:ext cx="8456530" cy="5594728"/>
        </p:xfrm>
        <a:graphic>
          <a:graphicData uri="http://schemas.openxmlformats.org/drawingml/2006/table">
            <a:tbl>
              <a:tblPr firstRow="1" bandRow="1">
                <a:tableStyleId>{5C22544A-7EE6-4342-B048-85BDC9FD1C3A}</a:tableStyleId>
              </a:tblPr>
              <a:tblGrid>
                <a:gridCol w="887105"/>
                <a:gridCol w="3152632"/>
                <a:gridCol w="818866"/>
                <a:gridCol w="1298205"/>
                <a:gridCol w="812875"/>
                <a:gridCol w="1486847"/>
              </a:tblGrid>
              <a:tr h="371100">
                <a:tc gridSpan="6">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CBS Interactive - Weblog Processing and Analytics</a:t>
                      </a:r>
                    </a:p>
                  </a:txBody>
                  <a:tcPr marT="91440" marB="91440" anchor="ctr" horzOverflow="overflow">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hMerge="1">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endParaRPr kumimoji="0" lang="en-US" sz="1200" b="0" i="0" u="none" strike="noStrike" kern="1200" cap="none" normalizeH="0" baseline="0" dirty="0" smtClean="0">
                        <a:ln>
                          <a:noFill/>
                        </a:ln>
                        <a:solidFill>
                          <a:schemeClr val="tx1"/>
                        </a:solidFill>
                        <a:effectLst/>
                        <a:latin typeface="Arial" pitchFamily="34" charset="0"/>
                        <a:ea typeface="+mn-ea"/>
                        <a:cs typeface="+mn-cs"/>
                      </a:endParaRPr>
                    </a:p>
                  </a:txBody>
                  <a:tcPr marT="91440" marB="91440" anchor="ctr" horzOverflow="overflow">
                    <a:lnL w="12700" cmpd="sng">
                      <a:noFill/>
                    </a:lnL>
                    <a:lnR w="12700" cmpd="sng">
                      <a:noFill/>
                    </a:lnR>
                    <a:lnT w="12700" cmpd="sng">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18872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Summary</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CBS Interactive run multiple entertainment and informational websites. Weblogs and click stream data provides a breadth of information but hidden in the volume. The legacy system used for processing the logs and clickstreams was not scalable and reliable.</a:t>
                      </a:r>
                      <a:endParaRPr lang="en-US" sz="1200" b="0" dirty="0" smtClean="0">
                        <a:solidFill>
                          <a:schemeClr val="tx2"/>
                        </a:solidFill>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Industry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TMT</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Related Used</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Infrastructure monitoring using Log Analytics</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Large Scale Web Analytics</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5417">
                <a:tc rowSpan="3">
                  <a:txBody>
                    <a:bodyPr/>
                    <a:lstStyle/>
                    <a:p>
                      <a:pPr marL="0" marR="0" lvl="0" indent="0" algn="ctr" defTabSz="914400" rtl="0" eaLnBrk="1" fontAlgn="base" latinLnBrk="0" hangingPunct="1">
                        <a:lnSpc>
                          <a:spcPct val="100000"/>
                        </a:lnSpc>
                        <a:spcBef>
                          <a:spcPct val="100000"/>
                        </a:spcBef>
                        <a:spcAft>
                          <a:spcPct val="0"/>
                        </a:spcAft>
                        <a:buClrTx/>
                        <a:buSzTx/>
                        <a:buFontTx/>
                        <a:buNone/>
                        <a:tabLst/>
                        <a:defRPr/>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Problem</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row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Need for a scalable platform that can process multi-structured data including video streaming</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Integrate the system with existing DW for further analytics and reporting</a:t>
                      </a:r>
                      <a:endParaRPr kumimoji="0" lang="en-US" sz="1200" b="0" i="0" u="none" strike="noStrike" cap="none" normalizeH="0" baseline="0" dirty="0" smtClean="0">
                        <a:ln>
                          <a:noFill/>
                        </a:ln>
                        <a:solidFill>
                          <a:schemeClr val="tx2"/>
                        </a:solidFill>
                        <a:effectLst/>
                        <a:latin typeface="Arial" pitchFamily="34" charset="0"/>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Volume</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260 TB (and growing), 300+ websites</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545417">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Velocity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500M events/day</a:t>
                      </a:r>
                    </a:p>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Batch processing</a:t>
                      </a:r>
                      <a:r>
                        <a:rPr lang="en-US" sz="1100" b="0" baseline="0" dirty="0" smtClean="0">
                          <a:solidFill>
                            <a:schemeClr val="tx2"/>
                          </a:solidFill>
                        </a:rPr>
                        <a:t> requirements</a:t>
                      </a:r>
                      <a:endParaRPr lang="en-US" sz="1100" b="0" dirty="0" smtClean="0">
                        <a:solidFill>
                          <a:schemeClr val="tx2"/>
                        </a:solidFill>
                      </a:endParaRP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545417">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Variety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Web-logs for tracking clicks, page views, downloads, video streams, ad events etc.</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1209937">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Solution</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The solution is a combination of Hadoop and custom build Python ETL framework. Hourly Map-Reduce job to collect logs and clickstreams and store on HDFS. Python based ETL tool that can run stand-alone and on Hadoop to process and load data to DW.</a:t>
                      </a: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Vendor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rgbClr val="FFFFFF"/>
                          </a:solidFill>
                          <a:effectLst/>
                          <a:latin typeface="Arial" pitchFamily="34" charset="0"/>
                          <a:ea typeface="+mn-ea"/>
                          <a:cs typeface="Arial" pitchFamily="34" charset="0"/>
                        </a:rPr>
                        <a:t>(Technology)</a:t>
                      </a:r>
                      <a:endPar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endParaRPr>
                    </a:p>
                  </a:txBody>
                  <a:tcPr marL="0" marR="0"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Apache Hadoop and Python ETL tool</a:t>
                      </a:r>
                      <a:endParaRPr kumimoji="0" lang="en-US" sz="1100" b="0" i="0" u="none" strike="noStrike" kern="1200" cap="none" normalizeH="0" baseline="0" dirty="0">
                        <a:ln>
                          <a:noFill/>
                        </a:ln>
                        <a:solidFill>
                          <a:schemeClr val="tx2"/>
                        </a:solidFill>
                        <a:effectLst/>
                        <a:latin typeface="Arial" pitchFamily="34" charset="0"/>
                        <a:ea typeface="+mn-ea"/>
                        <a:cs typeface="+mn-cs"/>
                      </a:endParaRP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18872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Impact</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5">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Reduced processing times </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Scalable to accommodate increasing work loads of 50% per year</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Robust and Fault tolerant architecture</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Cost effective solution that used commodity hardware and open source software</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endParaRPr lang="en-US" sz="1100" b="0" baseline="0" dirty="0" smtClean="0">
                        <a:solidFill>
                          <a:schemeClr val="tx2"/>
                        </a:solidFill>
                      </a:endParaRP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endParaRPr lang="en-US" sz="1100" b="0" baseline="0" dirty="0" smtClean="0">
                        <a:solidFill>
                          <a:schemeClr val="tx2"/>
                        </a:solidFill>
                      </a:endParaRPr>
                    </a:p>
                  </a:txBody>
                  <a:tcPr marT="91440" marB="91440" anchor="ctr" horzOverflow="overflow">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7" name="Title 16"/>
          <p:cNvSpPr>
            <a:spLocks noGrp="1"/>
          </p:cNvSpPr>
          <p:nvPr>
            <p:ph type="title"/>
          </p:nvPr>
        </p:nvSpPr>
        <p:spPr bwMode="gray">
          <a:xfrm>
            <a:off x="414340" y="446047"/>
            <a:ext cx="8330184" cy="333425"/>
          </a:xfrm>
        </p:spPr>
        <p:txBody>
          <a:bodyPr/>
          <a:lstStyle/>
          <a:p>
            <a:r>
              <a:rPr lang="en-US" dirty="0" smtClean="0"/>
              <a:t>Use Case # </a:t>
            </a:r>
            <a:r>
              <a:rPr lang="en-US" dirty="0"/>
              <a:t>4</a:t>
            </a:r>
            <a:r>
              <a:rPr lang="en-US" dirty="0" smtClean="0"/>
              <a:t> – CBS Interactive</a:t>
            </a:r>
            <a:endParaRPr lang="en-US" dirty="0"/>
          </a:p>
        </p:txBody>
      </p:sp>
      <p:sp>
        <p:nvSpPr>
          <p:cNvPr id="7" name="Rectangle 6"/>
          <p:cNvSpPr/>
          <p:nvPr/>
        </p:nvSpPr>
        <p:spPr>
          <a:xfrm>
            <a:off x="286602" y="6463558"/>
            <a:ext cx="8802806" cy="215444"/>
          </a:xfrm>
          <a:prstGeom prst="rect">
            <a:avLst/>
          </a:prstGeom>
        </p:spPr>
        <p:txBody>
          <a:bodyPr wrap="square" lIns="91308" tIns="45653" rIns="91308" bIns="45653">
            <a:spAutoFit/>
          </a:bodyPr>
          <a:lstStyle/>
          <a:p>
            <a:pPr algn="l"/>
            <a:r>
              <a:rPr lang="en-US" sz="800" dirty="0"/>
              <a:t>Reference - http://www.slideshare.net/fullscreen/cloudera/building-web-analytics-processing-on-hadoop-at-cbs-interactive-michael-sun-cbsi/1</a:t>
            </a:r>
          </a:p>
        </p:txBody>
      </p:sp>
      <p:sp>
        <p:nvSpPr>
          <p:cNvPr id="6" name="TextBox 5"/>
          <p:cNvSpPr txBox="1"/>
          <p:nvPr/>
        </p:nvSpPr>
        <p:spPr>
          <a:xfrm>
            <a:off x="6796586" y="594526"/>
            <a:ext cx="2179950" cy="307777"/>
          </a:xfrm>
          <a:prstGeom prst="rect">
            <a:avLst/>
          </a:prstGeom>
          <a:noFill/>
        </p:spPr>
        <p:txBody>
          <a:bodyPr wrap="square" lIns="91308" tIns="45653" rIns="91308" bIns="45653" rtlCol="0">
            <a:spAutoFit/>
          </a:bodyPr>
          <a:lstStyle/>
          <a:p>
            <a:pPr>
              <a:spcBef>
                <a:spcPts val="600"/>
              </a:spcBef>
            </a:pPr>
            <a:r>
              <a:rPr lang="en-US" sz="1400" dirty="0"/>
              <a:t>External Case Study</a:t>
            </a:r>
          </a:p>
        </p:txBody>
      </p:sp>
    </p:spTree>
    <p:extLst>
      <p:ext uri="{BB962C8B-B14F-4D97-AF65-F5344CB8AC3E}">
        <p14:creationId xmlns:p14="http://schemas.microsoft.com/office/powerpoint/2010/main" val="330859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2"/>
            <p:extLst>
              <p:ext uri="{D42A27DB-BD31-4B8C-83A1-F6EECF244321}">
                <p14:modId xmlns:p14="http://schemas.microsoft.com/office/powerpoint/2010/main" val="3811301105"/>
              </p:ext>
            </p:extLst>
          </p:nvPr>
        </p:nvGraphicFramePr>
        <p:xfrm>
          <a:off x="341194" y="883754"/>
          <a:ext cx="8456530" cy="5473323"/>
        </p:xfrm>
        <a:graphic>
          <a:graphicData uri="http://schemas.openxmlformats.org/drawingml/2006/table">
            <a:tbl>
              <a:tblPr firstRow="1" bandRow="1">
                <a:tableStyleId>{5C22544A-7EE6-4342-B048-85BDC9FD1C3A}</a:tableStyleId>
              </a:tblPr>
              <a:tblGrid>
                <a:gridCol w="887105"/>
                <a:gridCol w="3152632"/>
                <a:gridCol w="818866"/>
                <a:gridCol w="1298205"/>
                <a:gridCol w="812875"/>
                <a:gridCol w="1486847"/>
              </a:tblGrid>
              <a:tr h="371100">
                <a:tc gridSpan="6">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Rackspace - Querying Terabytes of Log Data</a:t>
                      </a:r>
                    </a:p>
                  </a:txBody>
                  <a:tcPr marT="91440" marB="91440" anchor="ctr" horzOverflow="overflow">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hMerge="1">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endParaRPr kumimoji="0" lang="en-US" sz="1200" b="0" i="0" u="none" strike="noStrike" kern="1200" cap="none" normalizeH="0" baseline="0" dirty="0" smtClean="0">
                        <a:ln>
                          <a:noFill/>
                        </a:ln>
                        <a:solidFill>
                          <a:schemeClr val="tx1"/>
                        </a:solidFill>
                        <a:effectLst/>
                        <a:latin typeface="Arial" pitchFamily="34" charset="0"/>
                        <a:ea typeface="+mn-ea"/>
                        <a:cs typeface="+mn-cs"/>
                      </a:endParaRPr>
                    </a:p>
                  </a:txBody>
                  <a:tcPr marT="91440" marB="91440" anchor="ctr" horzOverflow="overflow">
                    <a:lnL w="12700" cmpd="sng">
                      <a:noFill/>
                    </a:lnL>
                    <a:lnR w="12700" cmpd="sng">
                      <a:noFill/>
                    </a:lnR>
                    <a:lnT w="12700" cmpd="sng">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88532">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Summary</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Mailtrust is the email hosting division of Rackspace with approx. 80K customers and 1 million mail boxes running on 600+ servers. The logs generated on daily basis are essential for customer service and troubleshooting.</a:t>
                      </a:r>
                      <a:endParaRPr lang="en-US" sz="1200" b="0" dirty="0" smtClean="0">
                        <a:solidFill>
                          <a:schemeClr val="tx2"/>
                        </a:solidFill>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Industry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TMT</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Related Used</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Infrastructure monitoring using Log Analytics</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5417">
                <a:tc rowSpan="3">
                  <a:txBody>
                    <a:bodyPr/>
                    <a:lstStyle/>
                    <a:p>
                      <a:pPr marL="0" marR="0" lvl="0" indent="0" algn="ctr" defTabSz="914400" rtl="0" eaLnBrk="1" fontAlgn="base" latinLnBrk="0" hangingPunct="1">
                        <a:lnSpc>
                          <a:spcPct val="100000"/>
                        </a:lnSpc>
                        <a:spcBef>
                          <a:spcPct val="100000"/>
                        </a:spcBef>
                        <a:spcAft>
                          <a:spcPct val="0"/>
                        </a:spcAft>
                        <a:buClrTx/>
                        <a:buSzTx/>
                        <a:buFontTx/>
                        <a:buNone/>
                        <a:tabLst/>
                        <a:defRPr/>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Problem</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row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Need for a scalable system to search through terabytes of log data generated per day for troubleshooting customer problems</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Need to store, index and search the results faster.</a:t>
                      </a:r>
                      <a:endParaRPr kumimoji="0" lang="en-US" sz="1200" b="0" i="0" u="none" strike="noStrike" cap="none" normalizeH="0" baseline="0" dirty="0" smtClean="0">
                        <a:ln>
                          <a:noFill/>
                        </a:ln>
                        <a:solidFill>
                          <a:schemeClr val="tx2"/>
                        </a:solidFill>
                        <a:effectLst/>
                        <a:latin typeface="Arial" pitchFamily="34" charset="0"/>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Volume</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lang="en-US" sz="1100" b="0" dirty="0" smtClean="0">
                          <a:solidFill>
                            <a:schemeClr val="tx2"/>
                          </a:solidFill>
                        </a:rPr>
                        <a:t>More than 50K devices, 7 Data centers, 3TB of logs per day</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545417">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Velocity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lang="en-US" sz="1100" b="0" dirty="0" smtClean="0">
                          <a:solidFill>
                            <a:schemeClr val="tx2"/>
                          </a:solidFill>
                        </a:rPr>
                        <a:t>3TB of logs per day</a:t>
                      </a:r>
                    </a:p>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Batch Processing requirements</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545417">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Variety</a:t>
                      </a:r>
                    </a:p>
                  </a:txBody>
                  <a:tcPr marT="91440" marB="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Semi-structured log data</a:t>
                      </a:r>
                    </a:p>
                  </a:txBody>
                  <a:tcPr marT="91440" marB="91440" anchor="ctr" horzOverflow="overflow">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152400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Solution</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The solution leveraged Hadoop-MapReduce along with Apache Lucene and Solar to stream, store and index the log data.</a:t>
                      </a:r>
                    </a:p>
                    <a:p>
                      <a:pPr marL="341313" marR="0" lvl="1"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Raw logs are streamed from hundreds of mail servers to HDFS in real time</a:t>
                      </a:r>
                    </a:p>
                    <a:p>
                      <a:pPr marL="341313" marR="0" lvl="1"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MapReduce jobs are scheduled to index the new data using Apache Lucene and Solr</a:t>
                      </a:r>
                    </a:p>
                    <a:p>
                      <a:pPr marL="341313" marR="0" lvl="1"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Indexes are then compressed and stored on HDFS</a:t>
                      </a:r>
                    </a:p>
                    <a:p>
                      <a:pPr marL="341313" marR="0" lvl="1"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Each Hadoop data node runs Tomcat Servlet that hosts Solr instances which pull and merge the new indexes and provide fast search</a:t>
                      </a: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Vendor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rgbClr val="FFFFFF"/>
                          </a:solidFill>
                          <a:effectLst/>
                          <a:latin typeface="Arial" pitchFamily="34" charset="0"/>
                          <a:ea typeface="+mn-ea"/>
                          <a:cs typeface="Arial" pitchFamily="34" charset="0"/>
                        </a:rPr>
                        <a:t>(Technology)</a:t>
                      </a:r>
                      <a:endPar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endParaRPr>
                    </a:p>
                  </a:txBody>
                  <a:tcPr marL="0" marR="0"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Apache Hadoop, Lucene, Solr, Tomcat</a:t>
                      </a:r>
                      <a:endParaRPr kumimoji="0" lang="en-US" sz="1100" b="0" i="0" u="none" strike="noStrike" kern="1200" cap="none" normalizeH="0" baseline="0" dirty="0">
                        <a:ln>
                          <a:noFill/>
                        </a:ln>
                        <a:solidFill>
                          <a:schemeClr val="tx2"/>
                        </a:solidFill>
                        <a:effectLst/>
                        <a:latin typeface="Arial" pitchFamily="34" charset="0"/>
                        <a:ea typeface="+mn-ea"/>
                        <a:cs typeface="+mn-cs"/>
                      </a:endParaRP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85344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Impact</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5">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Reduced search time for troubleshooting queries</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Improved querying and analytics</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Reduced engineering support for customer inquiries resulted in cost savings </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Scalable infrastructure that can address increasing workloads cost effectively</a:t>
                      </a:r>
                    </a:p>
                  </a:txBody>
                  <a:tcPr marT="91440" marB="91440" anchor="ctr" horzOverflow="overflow">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7" name="Title 16"/>
          <p:cNvSpPr>
            <a:spLocks noGrp="1"/>
          </p:cNvSpPr>
          <p:nvPr>
            <p:ph type="title"/>
          </p:nvPr>
        </p:nvSpPr>
        <p:spPr bwMode="gray">
          <a:xfrm>
            <a:off x="414340" y="446047"/>
            <a:ext cx="8330184" cy="333425"/>
          </a:xfrm>
        </p:spPr>
        <p:txBody>
          <a:bodyPr/>
          <a:lstStyle/>
          <a:p>
            <a:r>
              <a:rPr lang="en-US" dirty="0" smtClean="0"/>
              <a:t>Use Case # 5 – Rackspace</a:t>
            </a:r>
            <a:endParaRPr lang="en-US" dirty="0"/>
          </a:p>
        </p:txBody>
      </p:sp>
      <p:sp>
        <p:nvSpPr>
          <p:cNvPr id="7" name="Rectangle 6"/>
          <p:cNvSpPr/>
          <p:nvPr/>
        </p:nvSpPr>
        <p:spPr>
          <a:xfrm>
            <a:off x="286602" y="6422614"/>
            <a:ext cx="8802806" cy="215444"/>
          </a:xfrm>
          <a:prstGeom prst="rect">
            <a:avLst/>
          </a:prstGeom>
        </p:spPr>
        <p:txBody>
          <a:bodyPr wrap="square" lIns="91308" tIns="45653" rIns="91308" bIns="45653">
            <a:spAutoFit/>
          </a:bodyPr>
          <a:lstStyle/>
          <a:p>
            <a:pPr algn="l"/>
            <a:r>
              <a:rPr lang="en-US" sz="800" dirty="0"/>
              <a:t>Reference - http://www.slideshare.net/schubertzhang/case-study-how-rackspace-query-terabytes-of-data-2400928; Oreilly Hadoop - The Definitive Guide (Page 531) </a:t>
            </a:r>
          </a:p>
        </p:txBody>
      </p:sp>
      <p:sp>
        <p:nvSpPr>
          <p:cNvPr id="6" name="TextBox 5"/>
          <p:cNvSpPr txBox="1"/>
          <p:nvPr/>
        </p:nvSpPr>
        <p:spPr>
          <a:xfrm>
            <a:off x="6796586" y="594526"/>
            <a:ext cx="2179950" cy="307777"/>
          </a:xfrm>
          <a:prstGeom prst="rect">
            <a:avLst/>
          </a:prstGeom>
          <a:noFill/>
        </p:spPr>
        <p:txBody>
          <a:bodyPr wrap="square" lIns="91308" tIns="45653" rIns="91308" bIns="45653" rtlCol="0">
            <a:spAutoFit/>
          </a:bodyPr>
          <a:lstStyle/>
          <a:p>
            <a:pPr>
              <a:spcBef>
                <a:spcPts val="600"/>
              </a:spcBef>
            </a:pPr>
            <a:r>
              <a:rPr lang="en-US" sz="1400" dirty="0"/>
              <a:t>External Case Study</a:t>
            </a:r>
          </a:p>
        </p:txBody>
      </p:sp>
    </p:spTree>
    <p:extLst>
      <p:ext uri="{BB962C8B-B14F-4D97-AF65-F5344CB8AC3E}">
        <p14:creationId xmlns:p14="http://schemas.microsoft.com/office/powerpoint/2010/main" val="2290651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2"/>
            <p:extLst>
              <p:ext uri="{D42A27DB-BD31-4B8C-83A1-F6EECF244321}">
                <p14:modId xmlns:p14="http://schemas.microsoft.com/office/powerpoint/2010/main" val="2561981980"/>
              </p:ext>
            </p:extLst>
          </p:nvPr>
        </p:nvGraphicFramePr>
        <p:xfrm>
          <a:off x="341194" y="883754"/>
          <a:ext cx="8456530" cy="5674003"/>
        </p:xfrm>
        <a:graphic>
          <a:graphicData uri="http://schemas.openxmlformats.org/drawingml/2006/table">
            <a:tbl>
              <a:tblPr firstRow="1" bandRow="1">
                <a:tableStyleId>{5C22544A-7EE6-4342-B048-85BDC9FD1C3A}</a:tableStyleId>
              </a:tblPr>
              <a:tblGrid>
                <a:gridCol w="887105"/>
                <a:gridCol w="3152632"/>
                <a:gridCol w="818866"/>
                <a:gridCol w="1298205"/>
                <a:gridCol w="812875"/>
                <a:gridCol w="1486847"/>
              </a:tblGrid>
              <a:tr h="371100">
                <a:tc gridSpan="6">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A Telco Company – Reduce churn and increase customer loyalty</a:t>
                      </a:r>
                    </a:p>
                  </a:txBody>
                  <a:tcPr marT="91440" marB="91440" anchor="ctr" horzOverflow="overflow">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hMerge="1">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endParaRPr kumimoji="0" lang="en-US" sz="1200" b="0" i="0" u="none" strike="noStrike" kern="1200" cap="none" normalizeH="0" baseline="0" dirty="0" smtClean="0">
                        <a:ln>
                          <a:noFill/>
                        </a:ln>
                        <a:solidFill>
                          <a:schemeClr val="tx1"/>
                        </a:solidFill>
                        <a:effectLst/>
                        <a:latin typeface="Arial" pitchFamily="34" charset="0"/>
                        <a:ea typeface="+mn-ea"/>
                        <a:cs typeface="+mn-cs"/>
                      </a:endParaRPr>
                    </a:p>
                  </a:txBody>
                  <a:tcPr marT="91440" marB="91440" anchor="ctr" horzOverflow="overflow">
                    <a:lnL w="12700" cmpd="sng">
                      <a:noFill/>
                    </a:lnL>
                    <a:lnR w="12700" cmpd="sng">
                      <a:noFill/>
                    </a:lnR>
                    <a:lnT w="12700" cmpd="sng">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66183">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Summary</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kern="1200" dirty="0" smtClean="0">
                          <a:solidFill>
                            <a:schemeClr val="tx2"/>
                          </a:solidFill>
                          <a:latin typeface="+mn-lt"/>
                          <a:ea typeface="+mn-ea"/>
                          <a:cs typeface="+mn-cs"/>
                        </a:rPr>
                        <a:t>A leading telecommunications operator with over 300 million customers throughout Europe and Latin America wanted to reduce churn and increase customer loyalty</a:t>
                      </a: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Industry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TMT</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Related Used</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Applicable to wide variety of use cases including customer analytics</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63880">
                <a:tc rowSpan="3">
                  <a:txBody>
                    <a:bodyPr/>
                    <a:lstStyle/>
                    <a:p>
                      <a:pPr marL="0" marR="0" lvl="0" indent="0" algn="ctr" defTabSz="914400" rtl="0" eaLnBrk="1" fontAlgn="base" latinLnBrk="0" hangingPunct="1">
                        <a:lnSpc>
                          <a:spcPct val="100000"/>
                        </a:lnSpc>
                        <a:spcBef>
                          <a:spcPct val="100000"/>
                        </a:spcBef>
                        <a:spcAft>
                          <a:spcPct val="0"/>
                        </a:spcAft>
                        <a:buClrTx/>
                        <a:buSzTx/>
                        <a:buFontTx/>
                        <a:buNone/>
                        <a:tabLst/>
                        <a:defRPr/>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Problem</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row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Primary:</a:t>
                      </a:r>
                    </a:p>
                    <a:p>
                      <a:pPr marL="566738" marR="0" lvl="1"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Reduce customer churn</a:t>
                      </a:r>
                    </a:p>
                    <a:p>
                      <a:pPr marL="566738" marR="0" lvl="1"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Increase customer loyalty</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Secondary:</a:t>
                      </a:r>
                    </a:p>
                    <a:p>
                      <a:pPr marL="566738" marR="0" lvl="1"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Increase effectiveness of targeted discounts and deals</a:t>
                      </a:r>
                    </a:p>
                    <a:p>
                      <a:pPr marL="566738" marR="0" lvl="1"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Identify inter-customer relationships and use these relationships to create customer communities</a:t>
                      </a:r>
                      <a:endParaRPr kumimoji="0" lang="en-US" sz="1100" b="0" i="0" u="none" strike="noStrike" kern="1200" cap="none" normalizeH="0" baseline="0" dirty="0">
                        <a:ln>
                          <a:noFill/>
                        </a:ln>
                        <a:solidFill>
                          <a:schemeClr val="tx2"/>
                        </a:solidFill>
                        <a:effectLst/>
                        <a:latin typeface="Arial" pitchFamily="34" charset="0"/>
                        <a:ea typeface="+mn-ea"/>
                        <a:cs typeface="+mn-cs"/>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Volume</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Multiple TB</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563880">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Velocity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lang="en-US" sz="1100" b="0" dirty="0" smtClean="0">
                          <a:solidFill>
                            <a:schemeClr val="tx2"/>
                          </a:solidFill>
                        </a:rPr>
                        <a:t>Data velocity statistics</a:t>
                      </a:r>
                      <a:r>
                        <a:rPr lang="en-US" sz="1100" b="0" baseline="0" dirty="0" smtClean="0">
                          <a:solidFill>
                            <a:schemeClr val="tx2"/>
                          </a:solidFill>
                        </a:rPr>
                        <a:t> not available</a:t>
                      </a:r>
                      <a:endParaRPr lang="en-US" sz="1100" b="0" dirty="0" smtClean="0">
                        <a:solidFill>
                          <a:schemeClr val="tx2"/>
                        </a:solidFill>
                      </a:endParaRPr>
                    </a:p>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Batch Processing requirements</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563880">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Variety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Semi-structured log data</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169164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Solution</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Using distributed computing analytic techniques (i.e. Hadoop), the team analyzed call and SMS log data to create a calling graph that highlighted relationships between customers and the strength of these connections. This graph enabled the company to calculate the influence of a customer who had left the company on the other customers in this community. The next step in the analysis was to determine which customers were likely to discontinue service. With these insights, customers who were most likely to cancel service were targeted with special deals and discounts to improve their experience and discourage them from defecting to a competitor. </a:t>
                      </a:r>
                      <a:endParaRPr kumimoji="0" lang="en-US" sz="1100" b="0" i="0" u="none" strike="noStrike" kern="1200" cap="none" normalizeH="0" baseline="0" dirty="0">
                        <a:ln>
                          <a:noFill/>
                        </a:ln>
                        <a:solidFill>
                          <a:schemeClr val="tx2"/>
                        </a:solidFill>
                        <a:effectLst/>
                        <a:latin typeface="Arial" pitchFamily="34" charset="0"/>
                        <a:ea typeface="+mn-ea"/>
                        <a:cs typeface="+mn-cs"/>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Vendor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rgbClr val="FFFFFF"/>
                          </a:solidFill>
                          <a:effectLst/>
                          <a:latin typeface="Arial" pitchFamily="34" charset="0"/>
                          <a:ea typeface="+mn-ea"/>
                          <a:cs typeface="Arial" pitchFamily="34" charset="0"/>
                        </a:rPr>
                        <a:t>(Technology)</a:t>
                      </a:r>
                      <a:endPar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endParaRPr>
                    </a:p>
                  </a:txBody>
                  <a:tcPr marL="0" marR="0"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Open Source Apache Hadoop</a:t>
                      </a:r>
                      <a:endParaRPr kumimoji="0" lang="en-US" sz="1100" b="0" i="0" u="none" strike="noStrike" kern="1200" cap="none" normalizeH="0" baseline="0" dirty="0">
                        <a:ln>
                          <a:noFill/>
                        </a:ln>
                        <a:solidFill>
                          <a:schemeClr val="tx2"/>
                        </a:solidFill>
                        <a:effectLst/>
                        <a:latin typeface="Arial" pitchFamily="34" charset="0"/>
                        <a:ea typeface="+mn-ea"/>
                        <a:cs typeface="+mn-cs"/>
                      </a:endParaRP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85344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Impact</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5">
                  <a:txBody>
                    <a:bodyPr/>
                    <a:lstStyle/>
                    <a:p>
                      <a:pPr marL="176212" marR="0" lvl="1"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Used predictive analytics to determine the likelihood that a customer would discontinue their service</a:t>
                      </a:r>
                    </a:p>
                    <a:p>
                      <a:pPr marL="176212" marR="0" lvl="1"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Decreased overall churn rates by targeting customers showing signs of deflection</a:t>
                      </a:r>
                    </a:p>
                    <a:p>
                      <a:pPr marL="176212" marR="0" lvl="1"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Gained better understanding of the company’s customers and how they interact with other customers</a:t>
                      </a:r>
                    </a:p>
                    <a:p>
                      <a:pPr marL="176212" marR="0" lvl="1" indent="-109538" algn="l" defTabSz="914400" rtl="0" eaLnBrk="0" fontAlgn="base" latinLnBrk="0" hangingPunct="0">
                        <a:lnSpc>
                          <a:spcPct val="100000"/>
                        </a:lnSpc>
                        <a:spcBef>
                          <a:spcPts val="0"/>
                        </a:spcBef>
                        <a:spcAft>
                          <a:spcPct val="0"/>
                        </a:spcAft>
                        <a:buClrTx/>
                        <a:buSzTx/>
                        <a:buFont typeface="Wingdings" pitchFamily="2" charset="2"/>
                        <a:buChar char="§"/>
                        <a:tabLst/>
                        <a:defRPr/>
                      </a:pPr>
                      <a:r>
                        <a:rPr kumimoji="0" lang="en-US" sz="1100" b="0" i="0" u="none" strike="noStrike" kern="1200" cap="none" normalizeH="0" baseline="0" dirty="0" smtClean="0">
                          <a:ln>
                            <a:noFill/>
                          </a:ln>
                          <a:solidFill>
                            <a:schemeClr val="tx2"/>
                          </a:solidFill>
                          <a:effectLst/>
                          <a:latin typeface="Arial" pitchFamily="34" charset="0"/>
                          <a:ea typeface="+mn-ea"/>
                          <a:cs typeface="+mn-cs"/>
                        </a:rPr>
                        <a:t>Estimated to prevent the loss of 3 to 4 million Euros annually due to customer churn</a:t>
                      </a:r>
                    </a:p>
                  </a:txBody>
                  <a:tcPr marT="91440" marB="91440" anchor="ctr" horzOverflow="overflow">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7" name="Title 16"/>
          <p:cNvSpPr>
            <a:spLocks noGrp="1"/>
          </p:cNvSpPr>
          <p:nvPr>
            <p:ph type="title"/>
          </p:nvPr>
        </p:nvSpPr>
        <p:spPr bwMode="gray">
          <a:xfrm>
            <a:off x="414340" y="446047"/>
            <a:ext cx="8330184" cy="333425"/>
          </a:xfrm>
        </p:spPr>
        <p:txBody>
          <a:bodyPr/>
          <a:lstStyle/>
          <a:p>
            <a:r>
              <a:rPr lang="en-US" dirty="0" smtClean="0">
                <a:solidFill>
                  <a:schemeClr val="tx1"/>
                </a:solidFill>
              </a:rPr>
              <a:t>Use Case # </a:t>
            </a:r>
            <a:r>
              <a:rPr lang="en-US" dirty="0">
                <a:solidFill>
                  <a:schemeClr val="tx1"/>
                </a:solidFill>
              </a:rPr>
              <a:t>6</a:t>
            </a:r>
            <a:r>
              <a:rPr lang="en-US" dirty="0" smtClean="0">
                <a:solidFill>
                  <a:schemeClr val="tx1"/>
                </a:solidFill>
              </a:rPr>
              <a:t> – A Telco Company</a:t>
            </a:r>
            <a:endParaRPr lang="en-US" dirty="0">
              <a:solidFill>
                <a:schemeClr val="tx1"/>
              </a:solidFill>
            </a:endParaRPr>
          </a:p>
        </p:txBody>
      </p:sp>
      <p:sp>
        <p:nvSpPr>
          <p:cNvPr id="6" name="TextBox 5"/>
          <p:cNvSpPr txBox="1"/>
          <p:nvPr/>
        </p:nvSpPr>
        <p:spPr>
          <a:xfrm>
            <a:off x="6796586" y="594526"/>
            <a:ext cx="2179950" cy="307777"/>
          </a:xfrm>
          <a:prstGeom prst="rect">
            <a:avLst/>
          </a:prstGeom>
          <a:noFill/>
        </p:spPr>
        <p:txBody>
          <a:bodyPr wrap="square" lIns="91308" tIns="45653" rIns="91308" bIns="45653" rtlCol="0">
            <a:spAutoFit/>
          </a:bodyPr>
          <a:lstStyle/>
          <a:p>
            <a:pPr>
              <a:spcBef>
                <a:spcPts val="600"/>
              </a:spcBef>
            </a:pPr>
            <a:r>
              <a:rPr lang="en-US" sz="1400" dirty="0"/>
              <a:t>External Case Study</a:t>
            </a:r>
          </a:p>
        </p:txBody>
      </p:sp>
    </p:spTree>
    <p:extLst>
      <p:ext uri="{BB962C8B-B14F-4D97-AF65-F5344CB8AC3E}">
        <p14:creationId xmlns:p14="http://schemas.microsoft.com/office/powerpoint/2010/main" val="1756456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2"/>
            <p:extLst>
              <p:ext uri="{D42A27DB-BD31-4B8C-83A1-F6EECF244321}">
                <p14:modId xmlns:p14="http://schemas.microsoft.com/office/powerpoint/2010/main" val="1820566484"/>
              </p:ext>
            </p:extLst>
          </p:nvPr>
        </p:nvGraphicFramePr>
        <p:xfrm>
          <a:off x="341194" y="900668"/>
          <a:ext cx="8456530" cy="5528707"/>
        </p:xfrm>
        <a:graphic>
          <a:graphicData uri="http://schemas.openxmlformats.org/drawingml/2006/table">
            <a:tbl>
              <a:tblPr firstRow="1" bandRow="1">
                <a:tableStyleId>{5C22544A-7EE6-4342-B048-85BDC9FD1C3A}</a:tableStyleId>
              </a:tblPr>
              <a:tblGrid>
                <a:gridCol w="887105"/>
                <a:gridCol w="3152632"/>
                <a:gridCol w="818866"/>
                <a:gridCol w="1298205"/>
                <a:gridCol w="812875"/>
                <a:gridCol w="1486847"/>
              </a:tblGrid>
              <a:tr h="371100">
                <a:tc gridSpan="6">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LexisNexis and New York Medicaid - Detecting fraud using Relationship Analytics</a:t>
                      </a:r>
                    </a:p>
                  </a:txBody>
                  <a:tcPr marT="91440" marB="91440" anchor="ctr" horzOverflow="overflow">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hMerge="1">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endParaRPr kumimoji="0" lang="en-US" sz="1200" b="0" i="0" u="none" strike="noStrike" kern="1200" cap="none" normalizeH="0" baseline="0" dirty="0" smtClean="0">
                        <a:ln>
                          <a:noFill/>
                        </a:ln>
                        <a:solidFill>
                          <a:schemeClr val="tx1"/>
                        </a:solidFill>
                        <a:effectLst/>
                        <a:latin typeface="Arial" pitchFamily="34" charset="0"/>
                        <a:ea typeface="+mn-ea"/>
                        <a:cs typeface="+mn-cs"/>
                      </a:endParaRPr>
                    </a:p>
                  </a:txBody>
                  <a:tcPr marT="91440" marB="91440" anchor="ctr" horzOverflow="overflow">
                    <a:lnL w="12700" cmpd="sng">
                      <a:noFill/>
                    </a:lnL>
                    <a:lnR w="12700" cmpd="sng">
                      <a:noFill/>
                    </a:lnR>
                    <a:lnT w="12700" cmpd="sng">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02877">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Summary</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LexisNexis worked with State of New York to develop a case study for predicting Health Care fraud by leveraging Relationship Analytics.</a:t>
                      </a:r>
                      <a:endParaRPr lang="en-US" sz="1200" b="0" dirty="0" smtClean="0">
                        <a:solidFill>
                          <a:schemeClr val="tx2"/>
                        </a:solidFill>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Industry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Healthcare</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Related Used</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Risk and Fraud detection that leverages network and relationship analytics</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18160">
                <a:tc rowSpan="3">
                  <a:txBody>
                    <a:bodyPr/>
                    <a:lstStyle/>
                    <a:p>
                      <a:pPr marL="0" marR="0" lvl="0" indent="0" algn="ctr" defTabSz="914400" rtl="0" eaLnBrk="1" fontAlgn="base" latinLnBrk="0" hangingPunct="1">
                        <a:lnSpc>
                          <a:spcPct val="100000"/>
                        </a:lnSpc>
                        <a:spcBef>
                          <a:spcPct val="100000"/>
                        </a:spcBef>
                        <a:spcAft>
                          <a:spcPct val="0"/>
                        </a:spcAft>
                        <a:buClrTx/>
                        <a:buSzTx/>
                        <a:buFontTx/>
                        <a:buNone/>
                        <a:tabLst/>
                        <a:defRPr/>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Problem</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row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Identify relationships between a group of New York Medicaid recipients living in high‐end condominiums located within the same complex and any links those individuals might have to medical facilities or others providing care to New York Medicaid recipients</a:t>
                      </a:r>
                      <a:endParaRPr kumimoji="0" lang="en-US" sz="1200" b="0" i="0" u="none" strike="noStrike" cap="none" normalizeH="0" baseline="0" dirty="0" smtClean="0">
                        <a:ln>
                          <a:noFill/>
                        </a:ln>
                        <a:solidFill>
                          <a:schemeClr val="tx2"/>
                        </a:solidFill>
                        <a:effectLst/>
                        <a:latin typeface="Arial" pitchFamily="34" charset="0"/>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Volume</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50 TB database of entire US population was used to derive a large scale network map</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518160">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Velocity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lang="en-US" sz="1100" b="0" dirty="0" smtClean="0">
                          <a:solidFill>
                            <a:schemeClr val="tx2"/>
                          </a:solidFill>
                        </a:rPr>
                        <a:t>Data velocity statistics</a:t>
                      </a:r>
                      <a:r>
                        <a:rPr lang="en-US" sz="1100" b="0" baseline="0" dirty="0" smtClean="0">
                          <a:solidFill>
                            <a:schemeClr val="tx2"/>
                          </a:solidFill>
                        </a:rPr>
                        <a:t> not available</a:t>
                      </a:r>
                      <a:endParaRPr lang="en-US" sz="1100" b="0" dirty="0" smtClean="0">
                        <a:solidFill>
                          <a:schemeClr val="tx2"/>
                        </a:solidFill>
                      </a:endParaRPr>
                    </a:p>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Batch Processing requirements</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518160">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Variety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Mostly structured</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1023582">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Solution</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LexisNexis used a High Performance Computing Cluster (HPCC) solution that has three components - THOR for ETL, ROXIE for data delivery and a programming language called ECL for doing this prototype. The methodology included creating a large scale network map of Medicaid Recipients. The network map was then clustered and queried for most significant statistics. Use historical spending pattern to identify fraud. </a:t>
                      </a: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Vendor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rgbClr val="FFFFFF"/>
                          </a:solidFill>
                          <a:effectLst/>
                          <a:latin typeface="Arial" pitchFamily="34" charset="0"/>
                          <a:ea typeface="+mn-ea"/>
                          <a:cs typeface="Arial" pitchFamily="34" charset="0"/>
                        </a:rPr>
                        <a:t>(Technology)</a:t>
                      </a:r>
                      <a:endPar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endParaRPr>
                    </a:p>
                  </a:txBody>
                  <a:tcPr marL="0" marR="0"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HPCC system - THOR, ROXIE and ECL.</a:t>
                      </a:r>
                      <a:endParaRPr kumimoji="0" lang="en-US" sz="1100" b="0" i="0" u="none" strike="noStrike" kern="1200" cap="none" normalizeH="0" baseline="0" dirty="0">
                        <a:ln>
                          <a:noFill/>
                        </a:ln>
                        <a:solidFill>
                          <a:schemeClr val="tx2"/>
                        </a:solidFill>
                        <a:effectLst/>
                        <a:latin typeface="Arial" pitchFamily="34" charset="0"/>
                        <a:ea typeface="+mn-ea"/>
                        <a:cs typeface="+mn-cs"/>
                      </a:endParaRP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81153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Impact</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5">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Medicaid Fraud detection</a:t>
                      </a:r>
                    </a:p>
                  </a:txBody>
                  <a:tcPr marT="91440" marB="91440" anchor="ctr" horzOverflow="overflow">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7" name="Title 16"/>
          <p:cNvSpPr>
            <a:spLocks noGrp="1"/>
          </p:cNvSpPr>
          <p:nvPr>
            <p:ph type="title"/>
          </p:nvPr>
        </p:nvSpPr>
        <p:spPr bwMode="gray">
          <a:xfrm>
            <a:off x="414340" y="446047"/>
            <a:ext cx="8330184" cy="333425"/>
          </a:xfrm>
        </p:spPr>
        <p:txBody>
          <a:bodyPr/>
          <a:lstStyle/>
          <a:p>
            <a:r>
              <a:rPr lang="en-US" dirty="0" smtClean="0"/>
              <a:t>Use Case # 7 – LexisNexis</a:t>
            </a:r>
            <a:endParaRPr lang="en-US" dirty="0"/>
          </a:p>
        </p:txBody>
      </p:sp>
      <p:sp>
        <p:nvSpPr>
          <p:cNvPr id="7" name="Rectangle 6"/>
          <p:cNvSpPr/>
          <p:nvPr/>
        </p:nvSpPr>
        <p:spPr>
          <a:xfrm>
            <a:off x="272954" y="6504502"/>
            <a:ext cx="8802806" cy="215444"/>
          </a:xfrm>
          <a:prstGeom prst="rect">
            <a:avLst/>
          </a:prstGeom>
        </p:spPr>
        <p:txBody>
          <a:bodyPr wrap="square" lIns="91308" tIns="45653" rIns="91308" bIns="45653">
            <a:spAutoFit/>
          </a:bodyPr>
          <a:lstStyle/>
          <a:p>
            <a:pPr algn="l"/>
            <a:r>
              <a:rPr lang="en-US" sz="800" dirty="0"/>
              <a:t>Reference -  http://dl.dropbox.com/u/5192443/HealthcareFraudDetection.pdf;  </a:t>
            </a:r>
          </a:p>
        </p:txBody>
      </p:sp>
      <p:sp>
        <p:nvSpPr>
          <p:cNvPr id="6" name="TextBox 5"/>
          <p:cNvSpPr txBox="1"/>
          <p:nvPr/>
        </p:nvSpPr>
        <p:spPr>
          <a:xfrm>
            <a:off x="6796586" y="594526"/>
            <a:ext cx="2179950" cy="307777"/>
          </a:xfrm>
          <a:prstGeom prst="rect">
            <a:avLst/>
          </a:prstGeom>
          <a:noFill/>
        </p:spPr>
        <p:txBody>
          <a:bodyPr wrap="square" lIns="91308" tIns="45653" rIns="91308" bIns="45653" rtlCol="0">
            <a:spAutoFit/>
          </a:bodyPr>
          <a:lstStyle/>
          <a:p>
            <a:pPr>
              <a:spcBef>
                <a:spcPts val="600"/>
              </a:spcBef>
            </a:pPr>
            <a:r>
              <a:rPr lang="en-US" sz="1400" dirty="0"/>
              <a:t>External Prototype</a:t>
            </a:r>
          </a:p>
        </p:txBody>
      </p:sp>
    </p:spTree>
    <p:extLst>
      <p:ext uri="{BB962C8B-B14F-4D97-AF65-F5344CB8AC3E}">
        <p14:creationId xmlns:p14="http://schemas.microsoft.com/office/powerpoint/2010/main" val="3930288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2"/>
            <p:extLst>
              <p:ext uri="{D42A27DB-BD31-4B8C-83A1-F6EECF244321}">
                <p14:modId xmlns:p14="http://schemas.microsoft.com/office/powerpoint/2010/main" val="2492648709"/>
              </p:ext>
            </p:extLst>
          </p:nvPr>
        </p:nvGraphicFramePr>
        <p:xfrm>
          <a:off x="341194" y="883747"/>
          <a:ext cx="8456530" cy="5552799"/>
        </p:xfrm>
        <a:graphic>
          <a:graphicData uri="http://schemas.openxmlformats.org/drawingml/2006/table">
            <a:tbl>
              <a:tblPr firstRow="1" bandRow="1">
                <a:tableStyleId>{5C22544A-7EE6-4342-B048-85BDC9FD1C3A}</a:tableStyleId>
              </a:tblPr>
              <a:tblGrid>
                <a:gridCol w="887105"/>
                <a:gridCol w="3152632"/>
                <a:gridCol w="818866"/>
                <a:gridCol w="1298205"/>
                <a:gridCol w="812875"/>
                <a:gridCol w="1486847"/>
              </a:tblGrid>
              <a:tr h="371100">
                <a:tc gridSpan="6">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Zions Bancorporation - Better DW better results</a:t>
                      </a:r>
                    </a:p>
                  </a:txBody>
                  <a:tcPr marT="91440" marB="91440" anchor="ctr" horzOverflow="overflow">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hMerge="1">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endParaRPr kumimoji="0" lang="en-US" sz="1200" b="0" i="0" u="none" strike="noStrike" kern="1200" cap="none" normalizeH="0" baseline="0" dirty="0" smtClean="0">
                        <a:ln>
                          <a:noFill/>
                        </a:ln>
                        <a:solidFill>
                          <a:schemeClr val="tx1"/>
                        </a:solidFill>
                        <a:effectLst/>
                        <a:latin typeface="Arial" pitchFamily="34" charset="0"/>
                        <a:ea typeface="+mn-ea"/>
                        <a:cs typeface="+mn-cs"/>
                      </a:endParaRPr>
                    </a:p>
                  </a:txBody>
                  <a:tcPr marT="91440" marB="91440" anchor="ctr" horzOverflow="overflow">
                    <a:lnL w="12700" cmpd="sng">
                      <a:noFill/>
                    </a:lnL>
                    <a:lnR w="12700" cmpd="sng">
                      <a:noFill/>
                    </a:lnR>
                    <a:lnT w="12700" cmpd="sng">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02877">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Summary</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Zions Bancorporation consists of 17 banks and companies. The company was struggling with existing DW and was looking for more scalable and effective solution to handle large volume of data from different sources. Further, the company's growth strategy focused on Big Data to engage customers in new ways and generate business demand and revenue.</a:t>
                      </a:r>
                      <a:endParaRPr lang="en-US" sz="1200" b="0" dirty="0" smtClean="0">
                        <a:solidFill>
                          <a:schemeClr val="tx2"/>
                        </a:solidFill>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Industry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FSI</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Related Used</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DW migrations to handle big data loads</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08000">
                <a:tc rowSpan="3">
                  <a:txBody>
                    <a:bodyPr/>
                    <a:lstStyle/>
                    <a:p>
                      <a:pPr marL="0" marR="0" lvl="0" indent="0" algn="ctr" defTabSz="914400" rtl="0" eaLnBrk="1" fontAlgn="base" latinLnBrk="0" hangingPunct="1">
                        <a:lnSpc>
                          <a:spcPct val="100000"/>
                        </a:lnSpc>
                        <a:spcBef>
                          <a:spcPct val="100000"/>
                        </a:spcBef>
                        <a:spcAft>
                          <a:spcPct val="0"/>
                        </a:spcAft>
                        <a:buClrTx/>
                        <a:buSzTx/>
                        <a:buFontTx/>
                        <a:buNone/>
                        <a:tabLst/>
                        <a:defRPr/>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Problem</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row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Manage exponential data growth and growing customer base</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Current DW performance issues - unable to scale</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Reallocate DBA time from system maintenance to developing business solutions</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Develop predictive analytics that drive help the bank get "closer to their customers"</a:t>
                      </a:r>
                      <a:endParaRPr kumimoji="0" lang="en-US" sz="1200" b="0" i="0" u="none" strike="noStrike" cap="none" normalizeH="0" baseline="0" dirty="0" smtClean="0">
                        <a:ln>
                          <a:noFill/>
                        </a:ln>
                        <a:solidFill>
                          <a:schemeClr val="tx2"/>
                        </a:solidFill>
                        <a:effectLst/>
                        <a:latin typeface="Arial" pitchFamily="34" charset="0"/>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Volume</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~11 TB and growing</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518160">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Velocity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lang="en-US" sz="1100" b="0" dirty="0" smtClean="0">
                          <a:solidFill>
                            <a:schemeClr val="tx2"/>
                          </a:solidFill>
                        </a:rPr>
                        <a:t>Data velocity statistics</a:t>
                      </a:r>
                      <a:r>
                        <a:rPr lang="en-US" sz="1100" b="0" baseline="0" dirty="0" smtClean="0">
                          <a:solidFill>
                            <a:schemeClr val="tx2"/>
                          </a:solidFill>
                        </a:rPr>
                        <a:t> not available</a:t>
                      </a:r>
                      <a:endParaRPr lang="en-US" sz="1100" b="0" dirty="0" smtClean="0">
                        <a:solidFill>
                          <a:schemeClr val="tx2"/>
                        </a:solidFill>
                      </a:endParaRPr>
                    </a:p>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Batch and Near Real Time processing</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508000">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Variety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Mostly structured</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1023582">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Solution</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The company performed a migration from current DW vendor to EMC Greenplum Database  which is a MPP database running on commodity hardware. The company also leveraged Alpine Miner for its advanced analytics processing tasks.</a:t>
                      </a: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Vendor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rgbClr val="FFFFFF"/>
                          </a:solidFill>
                          <a:effectLst/>
                          <a:latin typeface="Arial" pitchFamily="34" charset="0"/>
                          <a:ea typeface="+mn-ea"/>
                          <a:cs typeface="Arial" pitchFamily="34" charset="0"/>
                        </a:rPr>
                        <a:t>(Technology)</a:t>
                      </a:r>
                      <a:endPar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endParaRPr>
                    </a:p>
                  </a:txBody>
                  <a:tcPr marL="0" marR="0"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EMC Greenplum Database</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Alpine Miner</a:t>
                      </a:r>
                      <a:endParaRPr kumimoji="0" lang="en-US" sz="1100" b="0" i="0" u="none" strike="noStrike" kern="1200" cap="none" normalizeH="0" baseline="0" dirty="0">
                        <a:ln>
                          <a:noFill/>
                        </a:ln>
                        <a:solidFill>
                          <a:schemeClr val="tx2"/>
                        </a:solidFill>
                        <a:effectLst/>
                        <a:latin typeface="Arial" pitchFamily="34" charset="0"/>
                        <a:ea typeface="+mn-ea"/>
                        <a:cs typeface="+mn-cs"/>
                      </a:endParaRP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02108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Impact</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5">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Enterprise-wide database loading cut from 1 day  to 30 minutes</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Data warehouse queries answered in seconds rather than hours</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Power users spend 30 percent more time on data analysis</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Increased net profitability of individual customer accounts</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endParaRPr lang="en-US" sz="1100" b="0" baseline="0" dirty="0" smtClean="0">
                        <a:solidFill>
                          <a:schemeClr val="tx2"/>
                        </a:solidFill>
                      </a:endParaRPr>
                    </a:p>
                  </a:txBody>
                  <a:tcPr marT="91440" marB="91440" anchor="ctr" horzOverflow="overflow">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7" name="Title 16"/>
          <p:cNvSpPr>
            <a:spLocks noGrp="1"/>
          </p:cNvSpPr>
          <p:nvPr>
            <p:ph type="title"/>
          </p:nvPr>
        </p:nvSpPr>
        <p:spPr bwMode="gray">
          <a:xfrm>
            <a:off x="414340" y="446047"/>
            <a:ext cx="8330184" cy="333425"/>
          </a:xfrm>
        </p:spPr>
        <p:txBody>
          <a:bodyPr/>
          <a:lstStyle/>
          <a:p>
            <a:r>
              <a:rPr lang="en-US" dirty="0" smtClean="0"/>
              <a:t>Use Case # </a:t>
            </a:r>
            <a:r>
              <a:rPr lang="en-US" dirty="0"/>
              <a:t>8</a:t>
            </a:r>
            <a:r>
              <a:rPr lang="en-US" dirty="0" smtClean="0"/>
              <a:t> – </a:t>
            </a:r>
            <a:r>
              <a:rPr lang="en-US" dirty="0"/>
              <a:t>Zions Bancorporation</a:t>
            </a:r>
          </a:p>
        </p:txBody>
      </p:sp>
      <p:sp>
        <p:nvSpPr>
          <p:cNvPr id="7" name="Rectangle 6"/>
          <p:cNvSpPr/>
          <p:nvPr/>
        </p:nvSpPr>
        <p:spPr>
          <a:xfrm>
            <a:off x="272954" y="6449910"/>
            <a:ext cx="8802806" cy="215444"/>
          </a:xfrm>
          <a:prstGeom prst="rect">
            <a:avLst/>
          </a:prstGeom>
        </p:spPr>
        <p:txBody>
          <a:bodyPr wrap="square" lIns="91308" tIns="45653" rIns="91308" bIns="45653">
            <a:spAutoFit/>
          </a:bodyPr>
          <a:lstStyle/>
          <a:p>
            <a:pPr algn="l"/>
            <a:r>
              <a:rPr lang="en-US" sz="800" dirty="0"/>
              <a:t>Reference -  http://www.greenplum.com/sites/default/files/Zions_Bancorporation_case_study_0.pdf;  </a:t>
            </a:r>
          </a:p>
        </p:txBody>
      </p:sp>
      <p:sp>
        <p:nvSpPr>
          <p:cNvPr id="6" name="TextBox 5"/>
          <p:cNvSpPr txBox="1"/>
          <p:nvPr/>
        </p:nvSpPr>
        <p:spPr>
          <a:xfrm>
            <a:off x="6796586" y="594526"/>
            <a:ext cx="2179950" cy="307777"/>
          </a:xfrm>
          <a:prstGeom prst="rect">
            <a:avLst/>
          </a:prstGeom>
          <a:noFill/>
        </p:spPr>
        <p:txBody>
          <a:bodyPr wrap="square" lIns="91308" tIns="45653" rIns="91308" bIns="45653" rtlCol="0">
            <a:spAutoFit/>
          </a:bodyPr>
          <a:lstStyle/>
          <a:p>
            <a:pPr>
              <a:spcBef>
                <a:spcPts val="600"/>
              </a:spcBef>
            </a:pPr>
            <a:r>
              <a:rPr lang="en-US" sz="1400" dirty="0"/>
              <a:t>External Case Study</a:t>
            </a:r>
          </a:p>
        </p:txBody>
      </p:sp>
    </p:spTree>
    <p:extLst>
      <p:ext uri="{BB962C8B-B14F-4D97-AF65-F5344CB8AC3E}">
        <p14:creationId xmlns:p14="http://schemas.microsoft.com/office/powerpoint/2010/main" val="1172699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2"/>
            <p:extLst>
              <p:ext uri="{D42A27DB-BD31-4B8C-83A1-F6EECF244321}">
                <p14:modId xmlns:p14="http://schemas.microsoft.com/office/powerpoint/2010/main" val="1830708470"/>
              </p:ext>
            </p:extLst>
          </p:nvPr>
        </p:nvGraphicFramePr>
        <p:xfrm>
          <a:off x="341194" y="883747"/>
          <a:ext cx="8456530" cy="5552799"/>
        </p:xfrm>
        <a:graphic>
          <a:graphicData uri="http://schemas.openxmlformats.org/drawingml/2006/table">
            <a:tbl>
              <a:tblPr firstRow="1" bandRow="1">
                <a:tableStyleId>{5C22544A-7EE6-4342-B048-85BDC9FD1C3A}</a:tableStyleId>
              </a:tblPr>
              <a:tblGrid>
                <a:gridCol w="887105"/>
                <a:gridCol w="3152632"/>
                <a:gridCol w="818866"/>
                <a:gridCol w="1298205"/>
                <a:gridCol w="812875"/>
                <a:gridCol w="1486847"/>
              </a:tblGrid>
              <a:tr h="371100">
                <a:tc gridSpan="6">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Skybox Imaging - Large Scale Satellite Image Processing</a:t>
                      </a:r>
                    </a:p>
                  </a:txBody>
                  <a:tcPr marT="91440" marB="91440" anchor="ctr" horzOverflow="overflow">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hMerge="1">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endParaRPr kumimoji="0" lang="en-US" sz="1200" b="0" i="0" u="none" strike="noStrike" kern="1200" cap="none" normalizeH="0" baseline="0" dirty="0" smtClean="0">
                        <a:ln>
                          <a:noFill/>
                        </a:ln>
                        <a:solidFill>
                          <a:schemeClr val="tx1"/>
                        </a:solidFill>
                        <a:effectLst/>
                        <a:latin typeface="Arial" pitchFamily="34" charset="0"/>
                        <a:ea typeface="+mn-ea"/>
                        <a:cs typeface="+mn-cs"/>
                      </a:endParaRPr>
                    </a:p>
                  </a:txBody>
                  <a:tcPr marT="91440" marB="91440" anchor="ctr" horzOverflow="overflow">
                    <a:lnL w="12700" cmpd="sng">
                      <a:noFill/>
                    </a:lnL>
                    <a:lnR w="12700" cmpd="sng">
                      <a:noFill/>
                    </a:lnR>
                    <a:lnT w="12700" cmpd="sng">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02877">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Summary</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Skybox provides many derived information products around satellite imagery. The company uses microsatellites to deliver high resolution imagery of any spot on earth. Satellites produce more than a TB of raw data each day which is then processed to provide required information.</a:t>
                      </a:r>
                      <a:endParaRPr lang="en-US" sz="1200" b="0" dirty="0" smtClean="0">
                        <a:solidFill>
                          <a:schemeClr val="tx2"/>
                        </a:solidFill>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Industry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Imaging</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Related Used</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Use cases related to Image Processing</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08000">
                <a:tc rowSpan="3">
                  <a:txBody>
                    <a:bodyPr/>
                    <a:lstStyle/>
                    <a:p>
                      <a:pPr marL="0" marR="0" lvl="0" indent="0" algn="ctr" defTabSz="914400" rtl="0" eaLnBrk="1" fontAlgn="base" latinLnBrk="0" hangingPunct="1">
                        <a:lnSpc>
                          <a:spcPct val="100000"/>
                        </a:lnSpc>
                        <a:spcBef>
                          <a:spcPct val="100000"/>
                        </a:spcBef>
                        <a:spcAft>
                          <a:spcPct val="0"/>
                        </a:spcAft>
                        <a:buClrTx/>
                        <a:buSzTx/>
                        <a:buFontTx/>
                        <a:buNone/>
                        <a:tabLst/>
                        <a:defRPr/>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Problem</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row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Need to store and process large amount of raw image data on daily basis</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Reduced processing time and low cost</a:t>
                      </a:r>
                      <a:endParaRPr kumimoji="0" lang="en-US" sz="1200" b="0" i="0" u="none" strike="noStrike" cap="none" normalizeH="0" baseline="0" dirty="0" smtClean="0">
                        <a:ln>
                          <a:noFill/>
                        </a:ln>
                        <a:solidFill>
                          <a:schemeClr val="tx2"/>
                        </a:solidFill>
                        <a:effectLst/>
                        <a:latin typeface="Arial" pitchFamily="34" charset="0"/>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Volume</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Multiple PBs</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518160">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Velocity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1 TB per day</a:t>
                      </a:r>
                    </a:p>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lang="en-US" sz="1100" b="0" dirty="0" smtClean="0">
                          <a:solidFill>
                            <a:schemeClr val="tx2"/>
                          </a:solidFill>
                        </a:rPr>
                        <a:t>Batch Processing requirements</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508000">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Variety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Unstructured Data</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1023582">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Solution</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The company uses a custom build processing platform that leverages Hadoop MapReduce at the core. The company develops custom algorithms using native code and then publishes those algorithms into the scalable Hadoop interface. The component that converts the custom algorithms to MapReduce code executable on Hadoop is called BusBuy.</a:t>
                      </a: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Vendor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rgbClr val="FFFFFF"/>
                          </a:solidFill>
                          <a:effectLst/>
                          <a:latin typeface="Arial" pitchFamily="34" charset="0"/>
                          <a:ea typeface="+mn-ea"/>
                          <a:cs typeface="Arial" pitchFamily="34" charset="0"/>
                        </a:rPr>
                        <a:t>(Technology)</a:t>
                      </a:r>
                      <a:endPar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endParaRPr>
                    </a:p>
                  </a:txBody>
                  <a:tcPr marL="0" marR="0"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Apache Hadoop with custom proprietary components</a:t>
                      </a:r>
                      <a:endParaRPr kumimoji="0" lang="en-US" sz="1100" b="0" i="0" u="none" strike="noStrike" kern="1200" cap="none" normalizeH="0" baseline="0" dirty="0">
                        <a:ln>
                          <a:noFill/>
                        </a:ln>
                        <a:solidFill>
                          <a:schemeClr val="tx2"/>
                        </a:solidFill>
                        <a:effectLst/>
                        <a:latin typeface="Arial" pitchFamily="34" charset="0"/>
                        <a:ea typeface="+mn-ea"/>
                        <a:cs typeface="+mn-cs"/>
                      </a:endParaRP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02108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Impact</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5">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Low turnaround time </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Ability to run use based advanced algorithms </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endParaRPr lang="en-US" sz="1100" b="0" baseline="0" dirty="0" smtClean="0">
                        <a:solidFill>
                          <a:schemeClr val="tx2"/>
                        </a:solidFill>
                      </a:endParaRP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endParaRPr lang="en-US" sz="1100" b="0" baseline="0" dirty="0" smtClean="0">
                        <a:solidFill>
                          <a:schemeClr val="tx2"/>
                        </a:solidFill>
                      </a:endParaRP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endParaRPr lang="en-US" sz="1100" b="0" baseline="0" dirty="0" smtClean="0">
                        <a:solidFill>
                          <a:schemeClr val="tx2"/>
                        </a:solidFill>
                      </a:endParaRPr>
                    </a:p>
                  </a:txBody>
                  <a:tcPr marT="91440" marB="91440" anchor="ctr" horzOverflow="overflow">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7" name="Title 16"/>
          <p:cNvSpPr>
            <a:spLocks noGrp="1"/>
          </p:cNvSpPr>
          <p:nvPr>
            <p:ph type="title"/>
          </p:nvPr>
        </p:nvSpPr>
        <p:spPr bwMode="gray">
          <a:xfrm>
            <a:off x="414340" y="446047"/>
            <a:ext cx="8330184" cy="333425"/>
          </a:xfrm>
        </p:spPr>
        <p:txBody>
          <a:bodyPr/>
          <a:lstStyle/>
          <a:p>
            <a:r>
              <a:rPr lang="en-US" dirty="0" smtClean="0"/>
              <a:t>Use Case # 9 – Skybox Imaging</a:t>
            </a:r>
            <a:endParaRPr lang="en-US" dirty="0"/>
          </a:p>
        </p:txBody>
      </p:sp>
      <p:sp>
        <p:nvSpPr>
          <p:cNvPr id="7" name="Rectangle 6"/>
          <p:cNvSpPr/>
          <p:nvPr/>
        </p:nvSpPr>
        <p:spPr>
          <a:xfrm>
            <a:off x="272954" y="6449910"/>
            <a:ext cx="8802806" cy="215444"/>
          </a:xfrm>
          <a:prstGeom prst="rect">
            <a:avLst/>
          </a:prstGeom>
        </p:spPr>
        <p:txBody>
          <a:bodyPr wrap="square" lIns="91308" tIns="45653" rIns="91308" bIns="45653">
            <a:spAutoFit/>
          </a:bodyPr>
          <a:lstStyle/>
          <a:p>
            <a:pPr algn="l"/>
            <a:r>
              <a:rPr lang="en-US" sz="800" dirty="0"/>
              <a:t>Reference -  http://www.cloudera.com/resource/hadoop-world-2011-presentation-slides-indexing-the-earth-large-scale-satellite-image-processing-using-hadoop/;  </a:t>
            </a:r>
          </a:p>
        </p:txBody>
      </p:sp>
      <p:sp>
        <p:nvSpPr>
          <p:cNvPr id="6" name="TextBox 5"/>
          <p:cNvSpPr txBox="1"/>
          <p:nvPr/>
        </p:nvSpPr>
        <p:spPr>
          <a:xfrm>
            <a:off x="6796586" y="594526"/>
            <a:ext cx="2179950" cy="307777"/>
          </a:xfrm>
          <a:prstGeom prst="rect">
            <a:avLst/>
          </a:prstGeom>
          <a:noFill/>
        </p:spPr>
        <p:txBody>
          <a:bodyPr wrap="square" lIns="91308" tIns="45653" rIns="91308" bIns="45653" rtlCol="0">
            <a:spAutoFit/>
          </a:bodyPr>
          <a:lstStyle/>
          <a:p>
            <a:pPr>
              <a:spcBef>
                <a:spcPts val="600"/>
              </a:spcBef>
            </a:pPr>
            <a:r>
              <a:rPr lang="en-US" sz="1400" dirty="0"/>
              <a:t>External Case Study</a:t>
            </a:r>
          </a:p>
        </p:txBody>
      </p:sp>
    </p:spTree>
    <p:extLst>
      <p:ext uri="{BB962C8B-B14F-4D97-AF65-F5344CB8AC3E}">
        <p14:creationId xmlns:p14="http://schemas.microsoft.com/office/powerpoint/2010/main" val="1903195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2"/>
            <p:extLst>
              <p:ext uri="{D42A27DB-BD31-4B8C-83A1-F6EECF244321}">
                <p14:modId xmlns:p14="http://schemas.microsoft.com/office/powerpoint/2010/main" val="2557332611"/>
              </p:ext>
            </p:extLst>
          </p:nvPr>
        </p:nvGraphicFramePr>
        <p:xfrm>
          <a:off x="341194" y="859619"/>
          <a:ext cx="8456530" cy="5578004"/>
        </p:xfrm>
        <a:graphic>
          <a:graphicData uri="http://schemas.openxmlformats.org/drawingml/2006/table">
            <a:tbl>
              <a:tblPr firstRow="1" bandRow="1">
                <a:tableStyleId>{5C22544A-7EE6-4342-B048-85BDC9FD1C3A}</a:tableStyleId>
              </a:tblPr>
              <a:tblGrid>
                <a:gridCol w="887105"/>
                <a:gridCol w="3152632"/>
                <a:gridCol w="818866"/>
                <a:gridCol w="1298205"/>
                <a:gridCol w="812875"/>
                <a:gridCol w="1486847"/>
              </a:tblGrid>
              <a:tr h="371100">
                <a:tc gridSpan="6">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Wordnik – Building a big dictionary one word at a time</a:t>
                      </a:r>
                    </a:p>
                  </a:txBody>
                  <a:tcPr marT="91440" marB="91440" anchor="ctr" horzOverflow="overflow">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hMerge="1">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endParaRPr kumimoji="0" lang="en-US" sz="1200" b="0" i="0" u="none" strike="noStrike" kern="1200" cap="none" normalizeH="0" baseline="0" dirty="0" smtClean="0">
                        <a:ln>
                          <a:noFill/>
                        </a:ln>
                        <a:solidFill>
                          <a:schemeClr val="tx1"/>
                        </a:solidFill>
                        <a:effectLst/>
                        <a:latin typeface="Arial" pitchFamily="34" charset="0"/>
                        <a:ea typeface="+mn-ea"/>
                        <a:cs typeface="+mn-cs"/>
                      </a:endParaRPr>
                    </a:p>
                  </a:txBody>
                  <a:tcPr marT="91440" marB="91440" anchor="ctr" horzOverflow="overflow">
                    <a:lnL w="12700" cmpd="sng">
                      <a:noFill/>
                    </a:lnL>
                    <a:lnR w="12700" cmpd="sng">
                      <a:noFill/>
                    </a:lnR>
                    <a:lnT w="12700" cmpd="sng">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9164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Summary</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dirty="0" smtClean="0"/>
                        <a:t>Wordnik is an online dictionary, thesaurus, and language resource launched in 2009. The</a:t>
                      </a:r>
                      <a:r>
                        <a:rPr lang="en-US" sz="1100" baseline="0" dirty="0" smtClean="0"/>
                        <a:t> company applies natural language processing to newly published content to discover new works, concepts and meanings. New citations come in at the rate of 5000 to 8000 words per second and Worknik had problem scaling while maintaining the performance.</a:t>
                      </a:r>
                      <a:endParaRPr lang="en-US" sz="1200" b="0" dirty="0" smtClean="0">
                        <a:solidFill>
                          <a:schemeClr val="tx2"/>
                        </a:solidFill>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Industry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TMT</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Related Used</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Applicable to wide variety of use cases that involve semi-structured web data</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16204">
                <a:tc rowSpan="3">
                  <a:txBody>
                    <a:bodyPr/>
                    <a:lstStyle/>
                    <a:p>
                      <a:pPr marL="0" marR="0" lvl="0" indent="0" algn="ctr" defTabSz="914400" rtl="0" eaLnBrk="1" fontAlgn="base" latinLnBrk="0" hangingPunct="1">
                        <a:lnSpc>
                          <a:spcPct val="100000"/>
                        </a:lnSpc>
                        <a:spcBef>
                          <a:spcPct val="100000"/>
                        </a:spcBef>
                        <a:spcAft>
                          <a:spcPct val="0"/>
                        </a:spcAft>
                        <a:buClrTx/>
                        <a:buSzTx/>
                        <a:buFontTx/>
                        <a:buNone/>
                        <a:tabLst/>
                        <a:defRPr/>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Problem</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row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Need for a scalable system to address increasing volumes of data</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Need for a high performance database engine </a:t>
                      </a:r>
                      <a:endParaRPr kumimoji="0" lang="en-US" sz="1200" b="0" i="0" u="none" strike="noStrike" cap="none" normalizeH="0" baseline="0" dirty="0" smtClean="0">
                        <a:ln>
                          <a:noFill/>
                        </a:ln>
                        <a:solidFill>
                          <a:schemeClr val="tx2"/>
                        </a:solidFill>
                        <a:effectLst/>
                        <a:latin typeface="Arial" pitchFamily="34" charset="0"/>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Volume</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fr-FR" sz="1100" b="0" dirty="0" smtClean="0">
                          <a:solidFill>
                            <a:schemeClr val="tx2"/>
                          </a:solidFill>
                        </a:rPr>
                        <a:t>TB-PB range, 20 million API calls daily</a:t>
                      </a:r>
                      <a:endParaRPr lang="en-US" sz="1100" b="0" dirty="0" smtClean="0">
                        <a:solidFill>
                          <a:schemeClr val="tx2"/>
                        </a:solidFill>
                      </a:endParaRP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518160">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Velocity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lang="en-US" sz="1100" dirty="0" smtClean="0"/>
                        <a:t>Citations at a rate of 5,000 to 8,000 words per second</a:t>
                      </a:r>
                    </a:p>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lang="en-US" sz="1100" b="0" dirty="0" smtClean="0">
                          <a:solidFill>
                            <a:schemeClr val="tx2"/>
                          </a:solidFill>
                        </a:rPr>
                        <a:t>Near-real time processing</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371100">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Variety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Unstructured</a:t>
                      </a:r>
                      <a:r>
                        <a:rPr lang="en-US" sz="1100" b="0" baseline="0" dirty="0" smtClean="0">
                          <a:solidFill>
                            <a:schemeClr val="tx2"/>
                          </a:solidFill>
                        </a:rPr>
                        <a:t> Text based data</a:t>
                      </a:r>
                      <a:endParaRPr lang="en-US" sz="1100" b="0" dirty="0" smtClean="0">
                        <a:solidFill>
                          <a:schemeClr val="tx2"/>
                        </a:solidFill>
                      </a:endParaRP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135636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Solution</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The company started with MySQL instance on Amazon EC2 in 2009 but ran into performance issues. MySQL was replaced with MongoDB which provided the required performance. The company also tried moving the data in house but ran into scalability issues. The company finally moved back to Amazon EC2 but also made some application architecture changes around horizontally scalable. These changes, along with MongoDB replica features and Amazon EC2 scalability provided the right solution to the company.</a:t>
                      </a: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Vendor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rgbClr val="FFFFFF"/>
                          </a:solidFill>
                          <a:effectLst/>
                          <a:latin typeface="Arial" pitchFamily="34" charset="0"/>
                          <a:ea typeface="+mn-ea"/>
                          <a:cs typeface="Arial" pitchFamily="34" charset="0"/>
                        </a:rPr>
                        <a:t>(Technology)</a:t>
                      </a:r>
                      <a:endPar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endParaRPr>
                    </a:p>
                  </a:txBody>
                  <a:tcPr marL="0" marR="0"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it-IT" sz="1100" b="0" i="0" u="none" strike="noStrike" kern="1200" cap="none" normalizeH="0" baseline="0" dirty="0" smtClean="0">
                          <a:ln>
                            <a:noFill/>
                          </a:ln>
                          <a:solidFill>
                            <a:schemeClr val="tx2"/>
                          </a:solidFill>
                          <a:effectLst/>
                          <a:latin typeface="Arial" pitchFamily="34" charset="0"/>
                          <a:ea typeface="+mn-ea"/>
                          <a:cs typeface="+mn-cs"/>
                        </a:rPr>
                        <a:t>Amazon EC2</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it-IT" sz="1100" b="0" i="0" u="none" strike="noStrike" kern="1200" cap="none" normalizeH="0" baseline="0" dirty="0" smtClean="0">
                          <a:ln>
                            <a:noFill/>
                          </a:ln>
                          <a:solidFill>
                            <a:schemeClr val="tx2"/>
                          </a:solidFill>
                          <a:effectLst/>
                          <a:latin typeface="Arial" pitchFamily="34" charset="0"/>
                          <a:ea typeface="+mn-ea"/>
                          <a:cs typeface="+mn-cs"/>
                        </a:rPr>
                        <a:t>MongoDB</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it-IT" sz="1100" b="0" i="0" u="none" strike="noStrike" kern="1200" cap="none" normalizeH="0" baseline="0" dirty="0" smtClean="0">
                          <a:ln>
                            <a:noFill/>
                          </a:ln>
                          <a:solidFill>
                            <a:schemeClr val="tx2"/>
                          </a:solidFill>
                          <a:effectLst/>
                          <a:latin typeface="Arial" pitchFamily="34" charset="0"/>
                          <a:ea typeface="+mn-ea"/>
                          <a:cs typeface="+mn-cs"/>
                        </a:rPr>
                        <a:t>Apache Hadoop</a:t>
                      </a:r>
                      <a:endParaRPr kumimoji="0" lang="en-US" sz="1100" b="0" i="0" u="none" strike="noStrike" kern="1200" cap="none" normalizeH="0" baseline="0" dirty="0">
                        <a:ln>
                          <a:noFill/>
                        </a:ln>
                        <a:solidFill>
                          <a:schemeClr val="tx2"/>
                        </a:solidFill>
                        <a:effectLst/>
                        <a:latin typeface="Arial" pitchFamily="34" charset="0"/>
                        <a:ea typeface="+mn-ea"/>
                        <a:cs typeface="+mn-cs"/>
                      </a:endParaRP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85344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Impact</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5">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Scalable solution with required performance</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Lower cost compared to running in-house data center</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Easy deployment</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Increased reliability and durability</a:t>
                      </a:r>
                    </a:p>
                  </a:txBody>
                  <a:tcPr marT="91440" marB="91440" anchor="ctr" horzOverflow="overflow">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7" name="Title 16"/>
          <p:cNvSpPr>
            <a:spLocks noGrp="1"/>
          </p:cNvSpPr>
          <p:nvPr>
            <p:ph type="title"/>
          </p:nvPr>
        </p:nvSpPr>
        <p:spPr bwMode="gray">
          <a:xfrm>
            <a:off x="414340" y="446047"/>
            <a:ext cx="8330184" cy="333425"/>
          </a:xfrm>
        </p:spPr>
        <p:txBody>
          <a:bodyPr/>
          <a:lstStyle/>
          <a:p>
            <a:r>
              <a:rPr lang="en-US" dirty="0" smtClean="0"/>
              <a:t>Use Case # 10 – Wordnik</a:t>
            </a:r>
            <a:endParaRPr lang="en-US" dirty="0"/>
          </a:p>
        </p:txBody>
      </p:sp>
      <p:sp>
        <p:nvSpPr>
          <p:cNvPr id="7" name="Rectangle 6"/>
          <p:cNvSpPr/>
          <p:nvPr/>
        </p:nvSpPr>
        <p:spPr>
          <a:xfrm>
            <a:off x="569839" y="6552002"/>
            <a:ext cx="8802806" cy="215444"/>
          </a:xfrm>
          <a:prstGeom prst="rect">
            <a:avLst/>
          </a:prstGeom>
        </p:spPr>
        <p:txBody>
          <a:bodyPr wrap="square" lIns="91308" tIns="45653" rIns="91308" bIns="45653">
            <a:spAutoFit/>
          </a:bodyPr>
          <a:lstStyle/>
          <a:p>
            <a:pPr algn="l"/>
            <a:r>
              <a:rPr lang="en-US" sz="800" dirty="0"/>
              <a:t>Reference -  http://www.informationweek.com/news/software/info_management/232900443;  </a:t>
            </a:r>
          </a:p>
        </p:txBody>
      </p:sp>
      <p:sp>
        <p:nvSpPr>
          <p:cNvPr id="6" name="TextBox 5"/>
          <p:cNvSpPr txBox="1"/>
          <p:nvPr/>
        </p:nvSpPr>
        <p:spPr>
          <a:xfrm>
            <a:off x="6796586" y="594526"/>
            <a:ext cx="2179950" cy="307777"/>
          </a:xfrm>
          <a:prstGeom prst="rect">
            <a:avLst/>
          </a:prstGeom>
          <a:noFill/>
        </p:spPr>
        <p:txBody>
          <a:bodyPr wrap="square" lIns="91308" tIns="45653" rIns="91308" bIns="45653" rtlCol="0">
            <a:spAutoFit/>
          </a:bodyPr>
          <a:lstStyle/>
          <a:p>
            <a:pPr>
              <a:spcBef>
                <a:spcPts val="600"/>
              </a:spcBef>
            </a:pPr>
            <a:r>
              <a:rPr lang="en-US" sz="1400" dirty="0"/>
              <a:t>External Case Study</a:t>
            </a:r>
          </a:p>
        </p:txBody>
      </p:sp>
    </p:spTree>
    <p:extLst>
      <p:ext uri="{BB962C8B-B14F-4D97-AF65-F5344CB8AC3E}">
        <p14:creationId xmlns:p14="http://schemas.microsoft.com/office/powerpoint/2010/main" val="3538853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8" name="Rectangle 16"/>
          <p:cNvSpPr>
            <a:spLocks noGrp="1"/>
          </p:cNvSpPr>
          <p:nvPr>
            <p:ph sz="quarter" idx="11"/>
          </p:nvPr>
        </p:nvSpPr>
        <p:spPr bwMode="gray">
          <a:xfrm>
            <a:off x="411488" y="1399029"/>
            <a:ext cx="7722587" cy="4887471"/>
          </a:xfrm>
        </p:spPr>
        <p:txBody>
          <a:bodyPr/>
          <a:lstStyle/>
          <a:p>
            <a:pPr>
              <a:tabLst>
                <a:tab pos="4960124" algn="r"/>
              </a:tabLst>
            </a:pPr>
            <a:r>
              <a:rPr lang="en-US" dirty="0" smtClean="0"/>
              <a:t>Big Data Overview	2</a:t>
            </a:r>
          </a:p>
          <a:p>
            <a:pPr>
              <a:tabLst>
                <a:tab pos="4960124" algn="r"/>
              </a:tabLst>
            </a:pPr>
            <a:r>
              <a:rPr lang="en-US" dirty="0" smtClean="0"/>
              <a:t>Applications of Big Data 	6</a:t>
            </a:r>
          </a:p>
          <a:p>
            <a:pPr>
              <a:tabLst>
                <a:tab pos="4960124" algn="r"/>
              </a:tabLst>
            </a:pPr>
            <a:r>
              <a:rPr lang="en-US" dirty="0" smtClean="0"/>
              <a:t>Technology Landscape	22</a:t>
            </a:r>
          </a:p>
          <a:p>
            <a:pPr>
              <a:tabLst>
                <a:tab pos="4960124" algn="r"/>
              </a:tabLst>
            </a:pPr>
            <a:r>
              <a:rPr lang="en-US" dirty="0" smtClean="0"/>
              <a:t>Hybrid Architecture	33</a:t>
            </a:r>
          </a:p>
          <a:p>
            <a:pPr>
              <a:tabLst>
                <a:tab pos="4960124" algn="r"/>
              </a:tabLst>
            </a:pPr>
            <a:r>
              <a:rPr lang="en-US" dirty="0" smtClean="0"/>
              <a:t>Appendix	39</a:t>
            </a:r>
          </a:p>
        </p:txBody>
      </p:sp>
      <p:sp>
        <p:nvSpPr>
          <p:cNvPr id="141327" name="Rectangle 15"/>
          <p:cNvSpPr>
            <a:spLocks noGrp="1"/>
          </p:cNvSpPr>
          <p:nvPr>
            <p:ph type="title"/>
          </p:nvPr>
        </p:nvSpPr>
        <p:spPr bwMode="gray">
          <a:xfrm>
            <a:off x="414340" y="446047"/>
            <a:ext cx="8330184" cy="333425"/>
          </a:xfrm>
        </p:spPr>
        <p:txBody>
          <a:bodyPr/>
          <a:lstStyle/>
          <a:p>
            <a:r>
              <a:rPr lang="en-GB" smtClean="0"/>
              <a:t>Contents</a:t>
            </a:r>
            <a:endParaRPr lang="en-US" dirty="0" smtClean="0"/>
          </a:p>
        </p:txBody>
      </p:sp>
    </p:spTree>
    <p:extLst>
      <p:ext uri="{BB962C8B-B14F-4D97-AF65-F5344CB8AC3E}">
        <p14:creationId xmlns:p14="http://schemas.microsoft.com/office/powerpoint/2010/main" val="1142504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2"/>
            <p:extLst>
              <p:ext uri="{D42A27DB-BD31-4B8C-83A1-F6EECF244321}">
                <p14:modId xmlns:p14="http://schemas.microsoft.com/office/powerpoint/2010/main" val="884389433"/>
              </p:ext>
            </p:extLst>
          </p:nvPr>
        </p:nvGraphicFramePr>
        <p:xfrm>
          <a:off x="341194" y="855841"/>
          <a:ext cx="8456530" cy="5745644"/>
        </p:xfrm>
        <a:graphic>
          <a:graphicData uri="http://schemas.openxmlformats.org/drawingml/2006/table">
            <a:tbl>
              <a:tblPr firstRow="1" bandRow="1">
                <a:tableStyleId>{5C22544A-7EE6-4342-B048-85BDC9FD1C3A}</a:tableStyleId>
              </a:tblPr>
              <a:tblGrid>
                <a:gridCol w="887105"/>
                <a:gridCol w="3152632"/>
                <a:gridCol w="818866"/>
                <a:gridCol w="1298205"/>
                <a:gridCol w="812875"/>
                <a:gridCol w="1486847"/>
              </a:tblGrid>
              <a:tr h="371100">
                <a:tc gridSpan="6">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Merkle - Leveraging Social CRM</a:t>
                      </a:r>
                    </a:p>
                  </a:txBody>
                  <a:tcPr marT="91440" marB="91440" anchor="ctr" horzOverflow="overflow">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hMerge="1">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endParaRPr kumimoji="0" lang="en-US" sz="1200" b="0" i="0" u="none" strike="noStrike" kern="1200" cap="none" normalizeH="0" baseline="0" dirty="0" smtClean="0">
                        <a:ln>
                          <a:noFill/>
                        </a:ln>
                        <a:solidFill>
                          <a:schemeClr val="tx1"/>
                        </a:solidFill>
                        <a:effectLst/>
                        <a:latin typeface="Arial" pitchFamily="34" charset="0"/>
                        <a:ea typeface="+mn-ea"/>
                        <a:cs typeface="+mn-cs"/>
                      </a:endParaRPr>
                    </a:p>
                  </a:txBody>
                  <a:tcPr marT="91440" marB="91440" anchor="ctr" horzOverflow="overflow">
                    <a:lnL w="12700" cmpd="sng">
                      <a:noFill/>
                    </a:lnL>
                    <a:lnR w="12700" cmpd="sng">
                      <a:noFill/>
                    </a:lnR>
                    <a:lnT w="12700" cmpd="sng">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9164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Summary</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Merkle is a large customer relationship marketing agency that uses a variety of quantitative, information-based solutions to plan, design, execute and measure fully integrated customer relationship marketing (CRM) solutions for its clients. One of Merkle’s biggest value propositions to our clients is applying rich analytics to their marketing problems.</a:t>
                      </a:r>
                      <a:endParaRPr lang="en-US" sz="1200" b="0" dirty="0" smtClean="0">
                        <a:solidFill>
                          <a:schemeClr val="tx2"/>
                        </a:solidFill>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Industry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TMT</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Related Used</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Applicable to wide variety of use cases include social media analytics, fraud and risk analytics etc.</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16204">
                <a:tc rowSpan="3">
                  <a:txBody>
                    <a:bodyPr/>
                    <a:lstStyle/>
                    <a:p>
                      <a:pPr marL="0" marR="0" lvl="0" indent="0" algn="ctr" defTabSz="914400" rtl="0" eaLnBrk="1" fontAlgn="base" latinLnBrk="0" hangingPunct="1">
                        <a:lnSpc>
                          <a:spcPct val="100000"/>
                        </a:lnSpc>
                        <a:spcBef>
                          <a:spcPct val="100000"/>
                        </a:spcBef>
                        <a:spcAft>
                          <a:spcPct val="0"/>
                        </a:spcAft>
                        <a:buClrTx/>
                        <a:buSzTx/>
                        <a:buFontTx/>
                        <a:buNone/>
                        <a:tabLst/>
                        <a:defRPr/>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Problem</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row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Source, aggregate and analyze data from multiple sources in with low turnaround time to provide insights quickly and effectively</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Need for a scalable system to address increasing volumes of data</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Need to work with more granular data</a:t>
                      </a:r>
                      <a:endParaRPr kumimoji="0" lang="en-US" sz="1200" b="0" i="0" u="none" strike="noStrike" cap="none" normalizeH="0" baseline="0" dirty="0" smtClean="0">
                        <a:ln>
                          <a:noFill/>
                        </a:ln>
                        <a:solidFill>
                          <a:schemeClr val="tx2"/>
                        </a:solidFill>
                        <a:effectLst/>
                        <a:latin typeface="Arial" pitchFamily="34" charset="0"/>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Volume</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fr-FR" sz="1100" b="0" dirty="0" smtClean="0">
                          <a:solidFill>
                            <a:schemeClr val="tx2"/>
                          </a:solidFill>
                        </a:rPr>
                        <a:t>TB-PB range, Multiple client data</a:t>
                      </a:r>
                      <a:endParaRPr lang="en-US" sz="1100" b="0" dirty="0" smtClean="0">
                        <a:solidFill>
                          <a:schemeClr val="tx2"/>
                        </a:solidFill>
                      </a:endParaRP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518160">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Velocity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lang="en-US" sz="1100" b="0" dirty="0" smtClean="0">
                          <a:solidFill>
                            <a:schemeClr val="tx2"/>
                          </a:solidFill>
                        </a:rPr>
                        <a:t>Data velocity statistics</a:t>
                      </a:r>
                      <a:r>
                        <a:rPr lang="en-US" sz="1100" b="0" baseline="0" dirty="0" smtClean="0">
                          <a:solidFill>
                            <a:schemeClr val="tx2"/>
                          </a:solidFill>
                        </a:rPr>
                        <a:t> not available. </a:t>
                      </a:r>
                      <a:endParaRPr lang="en-US" sz="1100" b="0" dirty="0" smtClean="0">
                        <a:solidFill>
                          <a:schemeClr val="tx2"/>
                        </a:solidFill>
                      </a:endParaRPr>
                    </a:p>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Near-real time processing</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371100">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Variety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Mostly structured</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118872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Solution</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The company leveraged IBM Netezza, a high performance data warehouse appliance. In addition, the company used IBM Unica campaign management software for understanding customer preferences and communicate relevant messages for campaigns. </a:t>
                      </a: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Vendor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rgbClr val="FFFFFF"/>
                          </a:solidFill>
                          <a:effectLst/>
                          <a:latin typeface="Arial" pitchFamily="34" charset="0"/>
                          <a:ea typeface="+mn-ea"/>
                          <a:cs typeface="Arial" pitchFamily="34" charset="0"/>
                        </a:rPr>
                        <a:t>(Technology)</a:t>
                      </a:r>
                      <a:endPar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endParaRPr>
                    </a:p>
                  </a:txBody>
                  <a:tcPr marL="0" marR="0"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it-IT" sz="1100" b="0" i="0" u="none" strike="noStrike" kern="1200" cap="none" normalizeH="0" baseline="0" dirty="0" smtClean="0">
                          <a:ln>
                            <a:noFill/>
                          </a:ln>
                          <a:solidFill>
                            <a:schemeClr val="tx2"/>
                          </a:solidFill>
                          <a:effectLst/>
                          <a:latin typeface="Arial" pitchFamily="34" charset="0"/>
                          <a:ea typeface="+mn-ea"/>
                          <a:cs typeface="+mn-cs"/>
                        </a:rPr>
                        <a:t>IBM® Netezza® Performance Server</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it-IT" sz="1100" b="0" i="0" u="none" strike="noStrike" kern="1200" cap="none" normalizeH="0" baseline="0" dirty="0" smtClean="0">
                          <a:ln>
                            <a:noFill/>
                          </a:ln>
                          <a:solidFill>
                            <a:schemeClr val="tx2"/>
                          </a:solidFill>
                          <a:effectLst/>
                          <a:latin typeface="Arial" pitchFamily="34" charset="0"/>
                          <a:ea typeface="+mn-ea"/>
                          <a:cs typeface="+mn-cs"/>
                        </a:rPr>
                        <a:t>IBM Netezza 1000</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it-IT" sz="1100" b="0" i="0" u="none" strike="noStrike" kern="1200" cap="none" normalizeH="0" baseline="0" dirty="0" smtClean="0">
                          <a:ln>
                            <a:noFill/>
                          </a:ln>
                          <a:solidFill>
                            <a:schemeClr val="tx2"/>
                          </a:solidFill>
                          <a:effectLst/>
                          <a:latin typeface="Arial" pitchFamily="34" charset="0"/>
                          <a:ea typeface="+mn-ea"/>
                          <a:cs typeface="+mn-cs"/>
                        </a:rPr>
                        <a:t>IBM Unica® Enterprise</a:t>
                      </a:r>
                      <a:endParaRPr kumimoji="0" lang="en-US" sz="1100" b="0" i="0" u="none" strike="noStrike" kern="1200" cap="none" normalizeH="0" baseline="0" dirty="0">
                        <a:ln>
                          <a:noFill/>
                        </a:ln>
                        <a:solidFill>
                          <a:schemeClr val="tx2"/>
                        </a:solidFill>
                        <a:effectLst/>
                        <a:latin typeface="Arial" pitchFamily="34" charset="0"/>
                        <a:ea typeface="+mn-ea"/>
                        <a:cs typeface="+mn-cs"/>
                      </a:endParaRP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18872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Impact</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5">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25-90 percent revenue lift for one client through use of new analytic models</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Regularly received a 70 percent reduction in processing time for complex marketing campaigns—decreasing time from hours to minutes</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Up to 25 percent decrease in the cost of managing clients’ environments</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Dashboards and business intelligence reports, such as market basket analysis, can be executed significantly faster</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50 percent decrease in end-to-end run time for marketing campaign execution -from sample to test to final Version</a:t>
                      </a:r>
                    </a:p>
                  </a:txBody>
                  <a:tcPr marT="91440" marB="91440" anchor="ctr" horzOverflow="overflow">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7" name="Title 16"/>
          <p:cNvSpPr>
            <a:spLocks noGrp="1"/>
          </p:cNvSpPr>
          <p:nvPr>
            <p:ph type="title"/>
          </p:nvPr>
        </p:nvSpPr>
        <p:spPr bwMode="gray">
          <a:xfrm>
            <a:off x="414340" y="446047"/>
            <a:ext cx="8330184" cy="333425"/>
          </a:xfrm>
        </p:spPr>
        <p:txBody>
          <a:bodyPr/>
          <a:lstStyle/>
          <a:p>
            <a:r>
              <a:rPr lang="en-US" dirty="0" smtClean="0"/>
              <a:t>Use Case # 11 – Merkle</a:t>
            </a:r>
            <a:endParaRPr lang="en-US" dirty="0"/>
          </a:p>
        </p:txBody>
      </p:sp>
      <p:sp>
        <p:nvSpPr>
          <p:cNvPr id="7" name="Rectangle 6"/>
          <p:cNvSpPr/>
          <p:nvPr/>
        </p:nvSpPr>
        <p:spPr>
          <a:xfrm>
            <a:off x="569839" y="6552002"/>
            <a:ext cx="8802806" cy="215444"/>
          </a:xfrm>
          <a:prstGeom prst="rect">
            <a:avLst/>
          </a:prstGeom>
        </p:spPr>
        <p:txBody>
          <a:bodyPr wrap="square" lIns="91308" tIns="45653" rIns="91308" bIns="45653">
            <a:spAutoFit/>
          </a:bodyPr>
          <a:lstStyle/>
          <a:p>
            <a:pPr algn="l"/>
            <a:r>
              <a:rPr lang="en-US" sz="800" dirty="0"/>
              <a:t>Reference -  http://thinking.netezza.com/sites/default/files/document/IMC14712USEN.pdf;  </a:t>
            </a:r>
          </a:p>
        </p:txBody>
      </p:sp>
      <p:sp>
        <p:nvSpPr>
          <p:cNvPr id="6" name="TextBox 5"/>
          <p:cNvSpPr txBox="1"/>
          <p:nvPr/>
        </p:nvSpPr>
        <p:spPr>
          <a:xfrm>
            <a:off x="6796586" y="594526"/>
            <a:ext cx="2179950" cy="307777"/>
          </a:xfrm>
          <a:prstGeom prst="rect">
            <a:avLst/>
          </a:prstGeom>
          <a:noFill/>
        </p:spPr>
        <p:txBody>
          <a:bodyPr wrap="square" lIns="91308" tIns="45653" rIns="91308" bIns="45653" rtlCol="0">
            <a:spAutoFit/>
          </a:bodyPr>
          <a:lstStyle/>
          <a:p>
            <a:pPr>
              <a:spcBef>
                <a:spcPts val="600"/>
              </a:spcBef>
            </a:pPr>
            <a:r>
              <a:rPr lang="en-US" sz="1400" dirty="0"/>
              <a:t>External Case Study</a:t>
            </a:r>
          </a:p>
        </p:txBody>
      </p:sp>
    </p:spTree>
    <p:extLst>
      <p:ext uri="{BB962C8B-B14F-4D97-AF65-F5344CB8AC3E}">
        <p14:creationId xmlns:p14="http://schemas.microsoft.com/office/powerpoint/2010/main" val="34305858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2"/>
            <p:extLst>
              <p:ext uri="{D42A27DB-BD31-4B8C-83A1-F6EECF244321}">
                <p14:modId xmlns:p14="http://schemas.microsoft.com/office/powerpoint/2010/main" val="1684284790"/>
              </p:ext>
            </p:extLst>
          </p:nvPr>
        </p:nvGraphicFramePr>
        <p:xfrm>
          <a:off x="341194" y="855843"/>
          <a:ext cx="8456530" cy="5741700"/>
        </p:xfrm>
        <a:graphic>
          <a:graphicData uri="http://schemas.openxmlformats.org/drawingml/2006/table">
            <a:tbl>
              <a:tblPr firstRow="1" bandRow="1">
                <a:tableStyleId>{5C22544A-7EE6-4342-B048-85BDC9FD1C3A}</a:tableStyleId>
              </a:tblPr>
              <a:tblGrid>
                <a:gridCol w="887105"/>
                <a:gridCol w="3152632"/>
                <a:gridCol w="818866"/>
                <a:gridCol w="1298205"/>
                <a:gridCol w="812875"/>
                <a:gridCol w="1486847"/>
              </a:tblGrid>
              <a:tr h="371100">
                <a:tc gridSpan="6">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Nokia - Using Big Data to Bridge the Virtual &amp; Physical Worlds</a:t>
                      </a:r>
                    </a:p>
                  </a:txBody>
                  <a:tcPr marT="91440" marB="91440" anchor="ctr" horzOverflow="overflow">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hMerge="1">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endParaRPr kumimoji="0" lang="en-US" sz="1200" b="0" i="0" u="none" strike="noStrike" kern="1200" cap="none" normalizeH="0" baseline="0" dirty="0" smtClean="0">
                        <a:ln>
                          <a:noFill/>
                        </a:ln>
                        <a:solidFill>
                          <a:schemeClr val="tx1"/>
                        </a:solidFill>
                        <a:effectLst/>
                        <a:latin typeface="Arial" pitchFamily="34" charset="0"/>
                        <a:ea typeface="+mn-ea"/>
                        <a:cs typeface="+mn-cs"/>
                      </a:endParaRPr>
                    </a:p>
                  </a:txBody>
                  <a:tcPr marT="91440" marB="91440" anchor="ctr" horzOverflow="overflow">
                    <a:lnL w="12700" cmpd="sng">
                      <a:noFill/>
                    </a:lnL>
                    <a:lnR w="12700" cmpd="sng">
                      <a:noFill/>
                    </a:lnR>
                    <a:lnT w="12700" cmpd="sng">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35636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Summary</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Nokia’s goal is to bring the world to the third phase of mobility: leveraging digital data to make it easier to navigate the physical world. To achieve this goal, Nokia needed to find a technology solution that would support the collection, storage and analysis of virtually unlimited data types and volumes.</a:t>
                      </a:r>
                      <a:endParaRPr lang="en-US" sz="1200" b="0" dirty="0" smtClean="0">
                        <a:solidFill>
                          <a:schemeClr val="tx2"/>
                        </a:solidFill>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Industry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TMT</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Related Used</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Applicable to wide variety of use cases including customer analytics.</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18160">
                <a:tc rowSpan="3">
                  <a:txBody>
                    <a:bodyPr/>
                    <a:lstStyle/>
                    <a:p>
                      <a:pPr marL="0" marR="0" lvl="0" indent="0" algn="ctr" defTabSz="914400" rtl="0" eaLnBrk="1" fontAlgn="base" latinLnBrk="0" hangingPunct="1">
                        <a:lnSpc>
                          <a:spcPct val="100000"/>
                        </a:lnSpc>
                        <a:spcBef>
                          <a:spcPct val="100000"/>
                        </a:spcBef>
                        <a:spcAft>
                          <a:spcPct val="0"/>
                        </a:spcAft>
                        <a:buClrTx/>
                        <a:buSzTx/>
                        <a:buFontTx/>
                        <a:buNone/>
                        <a:tabLst/>
                        <a:defRPr/>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Problem</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row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Integrate data silos</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Support daily terabyte-scale stream of unstructured data from phones in use, service, log files and other sources</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Process and aggregate terabytes of data</a:t>
                      </a:r>
                      <a:endParaRPr kumimoji="0" lang="en-US" sz="1200" b="0" i="0" u="none" strike="noStrike" cap="none" normalizeH="0" baseline="0" dirty="0" smtClean="0">
                        <a:ln>
                          <a:noFill/>
                        </a:ln>
                        <a:solidFill>
                          <a:schemeClr val="tx2"/>
                        </a:solidFill>
                        <a:effectLst/>
                        <a:latin typeface="Arial" pitchFamily="34" charset="0"/>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Volume</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100 terabytes (TB) of structured data and petabytes (PB) of multi-structured data</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371100">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Velocity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defRPr/>
                      </a:pPr>
                      <a:r>
                        <a:rPr lang="en-US" sz="1100" b="0" dirty="0" smtClean="0">
                          <a:solidFill>
                            <a:schemeClr val="tx2"/>
                          </a:solidFill>
                        </a:rPr>
                        <a:t>TB scale streaming per day</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371100">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Variety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Multi-structured</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219456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Solution</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Nokia relies on a technology ecosystem that includes a Teradata enterprise data warehouse (EDW), numerous Oracle and MySQL data marts, visualization technologies, and at its core: Hadoop. Nokia has over 100 terabytes (TB) of structured data on Teradata and petabytes (PB) of multi-structured data on the Hadoop Distributed File System (HDFS). The centralized Hadoop cluster which lies at the heart of Nokia’s infrastructure contains .5 PB of data. Nokia’s data warehouses and marts continuously stream multi-structured data into a multi-tenant Hadoop environment. Nokia runs hundreds of thousands of Scribe processes each day to efficiently move data from, for example, servers in Singapore to a Hadoop cluster in the UK data center. The company uses Sqoop to move data from HDFS to Oracle and/or Teradata. And Nokia serves data out of Hadoop through HBase.</a:t>
                      </a: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Vendor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rgbClr val="FFFFFF"/>
                          </a:solidFill>
                          <a:effectLst/>
                          <a:latin typeface="Arial" pitchFamily="34" charset="0"/>
                          <a:ea typeface="+mn-ea"/>
                          <a:cs typeface="Arial" pitchFamily="34" charset="0"/>
                        </a:rPr>
                        <a:t>(Technology)</a:t>
                      </a:r>
                      <a:endPar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endParaRPr>
                    </a:p>
                  </a:txBody>
                  <a:tcPr marL="0" marR="0"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it-IT" sz="1100" b="0" i="0" u="none" strike="noStrike" kern="1200" cap="none" normalizeH="0" baseline="0" dirty="0" smtClean="0">
                          <a:ln>
                            <a:noFill/>
                          </a:ln>
                          <a:solidFill>
                            <a:schemeClr val="tx2"/>
                          </a:solidFill>
                          <a:effectLst/>
                          <a:latin typeface="Arial" pitchFamily="34" charset="0"/>
                          <a:ea typeface="+mn-ea"/>
                          <a:cs typeface="+mn-cs"/>
                        </a:rPr>
                        <a:t>Apache Hadoop Platform: CDH</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it-IT" sz="1100" b="0" i="0" u="none" strike="noStrike" kern="1200" cap="none" normalizeH="0" baseline="0" dirty="0" smtClean="0">
                          <a:ln>
                            <a:noFill/>
                          </a:ln>
                          <a:solidFill>
                            <a:schemeClr val="tx2"/>
                          </a:solidFill>
                          <a:effectLst/>
                          <a:latin typeface="Arial" pitchFamily="34" charset="0"/>
                          <a:ea typeface="+mn-ea"/>
                          <a:cs typeface="+mn-cs"/>
                        </a:rPr>
                        <a:t>Hadoop Components: HBase, HDFS, Scribe, Sqoop</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it-IT" sz="1100" b="0" i="0" u="none" strike="noStrike" kern="1200" cap="none" normalizeH="0" baseline="0" dirty="0" smtClean="0">
                          <a:ln>
                            <a:noFill/>
                          </a:ln>
                          <a:solidFill>
                            <a:schemeClr val="tx2"/>
                          </a:solidFill>
                          <a:effectLst/>
                          <a:latin typeface="Arial" pitchFamily="34" charset="0"/>
                          <a:ea typeface="+mn-ea"/>
                          <a:cs typeface="+mn-cs"/>
                        </a:rPr>
                        <a:t>Data Warehouse: Teradata, Oracle, MySQL</a:t>
                      </a:r>
                      <a:endParaRPr kumimoji="0" lang="en-US" sz="1100" b="0" i="0" u="none" strike="noStrike" kern="1200" cap="none" normalizeH="0" baseline="0" dirty="0">
                        <a:ln>
                          <a:noFill/>
                        </a:ln>
                        <a:solidFill>
                          <a:schemeClr val="tx2"/>
                        </a:solidFill>
                        <a:effectLst/>
                        <a:latin typeface="Arial" pitchFamily="34" charset="0"/>
                        <a:ea typeface="+mn-ea"/>
                        <a:cs typeface="+mn-cs"/>
                      </a:endParaRP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932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Impact</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5">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Low cost of deployment and processing</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Hadoop implementation enabled unprecedented scale and flexibility to build 3D digital maps of the globe</a:t>
                      </a:r>
                    </a:p>
                  </a:txBody>
                  <a:tcPr marT="91440" marB="91440" anchor="ctr" horzOverflow="overflow">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7" name="Title 16"/>
          <p:cNvSpPr>
            <a:spLocks noGrp="1"/>
          </p:cNvSpPr>
          <p:nvPr>
            <p:ph type="title"/>
          </p:nvPr>
        </p:nvSpPr>
        <p:spPr bwMode="gray">
          <a:xfrm>
            <a:off x="414340" y="446047"/>
            <a:ext cx="8330184" cy="333425"/>
          </a:xfrm>
        </p:spPr>
        <p:txBody>
          <a:bodyPr/>
          <a:lstStyle/>
          <a:p>
            <a:r>
              <a:rPr lang="en-US" dirty="0" smtClean="0"/>
              <a:t>Use Case # 12 – Nokia</a:t>
            </a:r>
            <a:endParaRPr lang="en-US" dirty="0"/>
          </a:p>
        </p:txBody>
      </p:sp>
      <p:sp>
        <p:nvSpPr>
          <p:cNvPr id="7" name="Rectangle 6"/>
          <p:cNvSpPr/>
          <p:nvPr/>
        </p:nvSpPr>
        <p:spPr>
          <a:xfrm>
            <a:off x="569839" y="6563877"/>
            <a:ext cx="8802806" cy="215444"/>
          </a:xfrm>
          <a:prstGeom prst="rect">
            <a:avLst/>
          </a:prstGeom>
        </p:spPr>
        <p:txBody>
          <a:bodyPr wrap="square" lIns="91308" tIns="45653" rIns="91308" bIns="45653">
            <a:spAutoFit/>
          </a:bodyPr>
          <a:lstStyle/>
          <a:p>
            <a:pPr algn="l"/>
            <a:r>
              <a:rPr lang="en-US" sz="800" dirty="0"/>
              <a:t>Reference -  http://www.cloudera.com/wp-content/uploads/2012/04/Cloudera-Nokia-case-study-final.pdf;  </a:t>
            </a:r>
          </a:p>
        </p:txBody>
      </p:sp>
      <p:sp>
        <p:nvSpPr>
          <p:cNvPr id="6" name="TextBox 5"/>
          <p:cNvSpPr txBox="1"/>
          <p:nvPr/>
        </p:nvSpPr>
        <p:spPr>
          <a:xfrm>
            <a:off x="6796586" y="594526"/>
            <a:ext cx="2179950" cy="307777"/>
          </a:xfrm>
          <a:prstGeom prst="rect">
            <a:avLst/>
          </a:prstGeom>
          <a:noFill/>
        </p:spPr>
        <p:txBody>
          <a:bodyPr wrap="square" lIns="91308" tIns="45653" rIns="91308" bIns="45653" rtlCol="0">
            <a:spAutoFit/>
          </a:bodyPr>
          <a:lstStyle/>
          <a:p>
            <a:pPr>
              <a:spcBef>
                <a:spcPts val="600"/>
              </a:spcBef>
            </a:pPr>
            <a:r>
              <a:rPr lang="en-US" sz="1400" dirty="0"/>
              <a:t>External Case Study</a:t>
            </a:r>
          </a:p>
        </p:txBody>
      </p:sp>
    </p:spTree>
    <p:extLst>
      <p:ext uri="{BB962C8B-B14F-4D97-AF65-F5344CB8AC3E}">
        <p14:creationId xmlns:p14="http://schemas.microsoft.com/office/powerpoint/2010/main" val="1553680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2"/>
            <p:extLst>
              <p:ext uri="{D42A27DB-BD31-4B8C-83A1-F6EECF244321}">
                <p14:modId xmlns:p14="http://schemas.microsoft.com/office/powerpoint/2010/main" val="935281372"/>
              </p:ext>
            </p:extLst>
          </p:nvPr>
        </p:nvGraphicFramePr>
        <p:xfrm>
          <a:off x="341194" y="883749"/>
          <a:ext cx="8456530" cy="5553102"/>
        </p:xfrm>
        <a:graphic>
          <a:graphicData uri="http://schemas.openxmlformats.org/drawingml/2006/table">
            <a:tbl>
              <a:tblPr firstRow="1" bandRow="1">
                <a:tableStyleId>{5C22544A-7EE6-4342-B048-85BDC9FD1C3A}</a:tableStyleId>
              </a:tblPr>
              <a:tblGrid>
                <a:gridCol w="887105"/>
                <a:gridCol w="3152632"/>
                <a:gridCol w="818866"/>
                <a:gridCol w="1298205"/>
                <a:gridCol w="812875"/>
                <a:gridCol w="1486847"/>
              </a:tblGrid>
              <a:tr h="371100">
                <a:tc gridSpan="6">
                  <a:txBody>
                    <a:bodyPr/>
                    <a:lstStyle/>
                    <a:p>
                      <a:pPr marL="0" marR="0" lvl="0" indent="0" algn="l" defTabSz="914400" rtl="0" eaLnBrk="1" fontAlgn="base" latinLnBrk="0" hangingPunct="1">
                        <a:lnSpc>
                          <a:spcPct val="100000"/>
                        </a:lnSpc>
                        <a:spcBef>
                          <a:spcPct val="100000"/>
                        </a:spcBef>
                        <a:spcAft>
                          <a:spcPct val="0"/>
                        </a:spcAft>
                        <a:buClrTx/>
                        <a:buSzTx/>
                        <a:buFontTx/>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Mzinga - A social intelligence platform</a:t>
                      </a:r>
                    </a:p>
                  </a:txBody>
                  <a:tcPr marT="91440" marB="91440" anchor="ctr" horzOverflow="overflow">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hMerge="1">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endParaRPr kumimoji="0" lang="en-US" sz="1200" b="0" i="0" u="none" strike="noStrike" kern="1200" cap="none" normalizeH="0" baseline="0" dirty="0" smtClean="0">
                        <a:ln>
                          <a:noFill/>
                        </a:ln>
                        <a:solidFill>
                          <a:schemeClr val="tx1"/>
                        </a:solidFill>
                        <a:effectLst/>
                        <a:latin typeface="Arial" pitchFamily="34" charset="0"/>
                        <a:ea typeface="+mn-ea"/>
                        <a:cs typeface="+mn-cs"/>
                      </a:endParaRPr>
                    </a:p>
                  </a:txBody>
                  <a:tcPr marT="91440" marB="91440" anchor="ctr" horzOverflow="overflow">
                    <a:lnL w="12700" cmpd="sng">
                      <a:noFill/>
                    </a:lnL>
                    <a:lnR w="12700" cmpd="sng">
                      <a:noFill/>
                    </a:lnR>
                    <a:lnT w="12700" cmpd="sng">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2692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Summary</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Mzinga is SaaS vendor focusing on social software, services and analytics. The company provides a product called OmniSocial for creating and managing social and knowledge sharing experience with customers, partners and employees. The company uses interaction data from multiple sources and performs analytics on social networks/graphs, social behaviors and social gaming dynamics. e.g. Web analytics, sequential pattern analysis, time series analytics, graphing, gamification etc.</a:t>
                      </a:r>
                      <a:endParaRPr lang="en-US" sz="1200" b="0" dirty="0" smtClean="0">
                        <a:solidFill>
                          <a:schemeClr val="tx2"/>
                        </a:solidFill>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Industry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TMT</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Related Used</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Applicable to wide variety of use cases include social media analytics, fraud and risk analytics etc.</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5417">
                <a:tc rowSpan="3">
                  <a:txBody>
                    <a:bodyPr/>
                    <a:lstStyle/>
                    <a:p>
                      <a:pPr marL="0" marR="0" lvl="0" indent="0" algn="ctr" defTabSz="914400" rtl="0" eaLnBrk="1" fontAlgn="base" latinLnBrk="0" hangingPunct="1">
                        <a:lnSpc>
                          <a:spcPct val="100000"/>
                        </a:lnSpc>
                        <a:spcBef>
                          <a:spcPct val="100000"/>
                        </a:spcBef>
                        <a:spcAft>
                          <a:spcPct val="0"/>
                        </a:spcAft>
                        <a:buClrTx/>
                        <a:buSzTx/>
                        <a:buFontTx/>
                        <a:buNone/>
                        <a:tabLst/>
                        <a:defRPr/>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Problem</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row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Need for a scalable platform to process massive data volumes that came as a result of business expansion</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Ability to run rich analytical functions on entire data sets in near real time </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Handle multi-structured data</a:t>
                      </a:r>
                      <a:endParaRPr kumimoji="0" lang="en-US" sz="1200" b="0" i="0" u="none" strike="noStrike" cap="none" normalizeH="0" baseline="0" dirty="0" smtClean="0">
                        <a:ln>
                          <a:noFill/>
                        </a:ln>
                        <a:solidFill>
                          <a:schemeClr val="tx2"/>
                        </a:solidFill>
                        <a:effectLst/>
                        <a:latin typeface="Arial" pitchFamily="34" charset="0"/>
                      </a:endParaRP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Volume</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40 million users, 2.5 billion social interactions per month, 15K Sites in 160 countries</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463555">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Velocity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Near-real time processing</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436728">
                <a:tc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Variety</a:t>
                      </a:r>
                    </a:p>
                  </a:txBody>
                  <a:tcPr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lang="en-US" sz="1100" b="0" dirty="0" smtClean="0">
                          <a:solidFill>
                            <a:schemeClr val="tx2"/>
                          </a:solidFill>
                        </a:rPr>
                        <a:t>Multi-structured</a:t>
                      </a: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r>
              <a:tr h="1023582">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Solution</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3">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cap="none" normalizeH="0" baseline="0" dirty="0" smtClean="0">
                          <a:ln>
                            <a:noFill/>
                          </a:ln>
                          <a:solidFill>
                            <a:schemeClr val="tx2"/>
                          </a:solidFill>
                          <a:effectLst/>
                          <a:latin typeface="Arial" pitchFamily="34" charset="0"/>
                        </a:rPr>
                        <a:t>The company leveraged Teradata's Aster MapReduce Platform running on Dell Hardware. Mzinga used 50 pre-packaged analytic functions that come with Aster SQL-MapReduce. Further, the platform also provided easy import for existing functions and flexibility to incorporate external functions. The platform provided ability to scalability and performance.</a:t>
                      </a:r>
                    </a:p>
                  </a:txBody>
                  <a:tcPr marT="91440" marB="91440" anchor="ctr" horzOverflow="overflow">
                    <a:lnL w="12700" cmpd="sng">
                      <a:noFill/>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rPr>
                        <a:t>Vendor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rgbClr val="FFFFFF"/>
                          </a:solidFill>
                          <a:effectLst/>
                          <a:latin typeface="Arial" pitchFamily="34" charset="0"/>
                          <a:ea typeface="+mn-ea"/>
                          <a:cs typeface="Arial" pitchFamily="34" charset="0"/>
                        </a:rPr>
                        <a:t>(Technology)</a:t>
                      </a:r>
                      <a:endParaRPr kumimoji="0" lang="en-US" sz="1200" b="1" i="0" u="none" strike="noStrike" kern="1200" cap="none" normalizeH="0" baseline="0" dirty="0" smtClean="0">
                        <a:ln>
                          <a:noFill/>
                        </a:ln>
                        <a:solidFill>
                          <a:srgbClr val="FFFFFF"/>
                        </a:solidFill>
                        <a:effectLst/>
                        <a:latin typeface="Arial" pitchFamily="34" charset="0"/>
                        <a:ea typeface="+mn-ea"/>
                        <a:cs typeface="Arial" pitchFamily="34" charset="0"/>
                      </a:endParaRPr>
                    </a:p>
                  </a:txBody>
                  <a:tcPr marL="0" marR="0" marT="91440" marB="91440" anchor="ctr" horzOverflow="overflow">
                    <a:lnL w="12700" cap="flat" cmpd="sng" algn="ctr">
                      <a:solidFill>
                        <a:srgbClr val="72C7E7"/>
                      </a:solidFill>
                      <a:prstDash val="solid"/>
                      <a:round/>
                      <a:headEnd type="none" w="med" len="med"/>
                      <a:tailEnd type="none" w="med" len="med"/>
                    </a:lnL>
                    <a:lnR w="12700" cap="flat" cmpd="sng" algn="ctr">
                      <a:solidFill>
                        <a:srgbClr val="72C7E7"/>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2"/>
                          </a:solidFill>
                          <a:effectLst/>
                          <a:latin typeface="Arial" pitchFamily="34" charset="0"/>
                          <a:ea typeface="+mn-ea"/>
                          <a:cs typeface="+mn-cs"/>
                        </a:rPr>
                        <a:t>Teradata Aster SQL-MapReduce Platform</a:t>
                      </a:r>
                      <a:endParaRPr kumimoji="0" lang="en-US" sz="1100" b="0" i="0" u="none" strike="noStrike" kern="1200" cap="none" normalizeH="0" baseline="0" dirty="0">
                        <a:ln>
                          <a:noFill/>
                        </a:ln>
                        <a:solidFill>
                          <a:schemeClr val="tx2"/>
                        </a:solidFill>
                        <a:effectLst/>
                        <a:latin typeface="Arial" pitchFamily="34" charset="0"/>
                        <a:ea typeface="+mn-ea"/>
                        <a:cs typeface="+mn-cs"/>
                      </a:endParaRPr>
                    </a:p>
                  </a:txBody>
                  <a:tcPr marT="91440" marB="91440" anchor="ctr" horzOverflow="overflow">
                    <a:lnL w="12700" cap="flat" cmpd="sng" algn="ctr">
                      <a:solidFill>
                        <a:srgbClr val="72C7E7"/>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85800">
                <a:tc>
                  <a:txBody>
                    <a:bodyPr/>
                    <a:lstStyle/>
                    <a:p>
                      <a:pPr marL="0" marR="0" lvl="0" indent="0" algn="ctr" defTabSz="914400" rtl="0" eaLnBrk="1" fontAlgn="base" latinLnBrk="0" hangingPunct="1">
                        <a:lnSpc>
                          <a:spcPct val="100000"/>
                        </a:lnSpc>
                        <a:spcBef>
                          <a:spcPct val="100000"/>
                        </a:spcBef>
                        <a:spcAft>
                          <a:spcPct val="0"/>
                        </a:spcAft>
                        <a:buClrTx/>
                        <a:buSzTx/>
                        <a:buFontTx/>
                        <a:buNone/>
                        <a:tabLst/>
                      </a:pPr>
                      <a:r>
                        <a:rPr kumimoji="0" lang="en-US" sz="1200" b="1" i="0" u="none" strike="noStrike" cap="none" normalizeH="0" baseline="0" dirty="0" smtClean="0">
                          <a:ln>
                            <a:noFill/>
                          </a:ln>
                          <a:solidFill>
                            <a:srgbClr val="FFFFFF"/>
                          </a:solidFill>
                          <a:effectLst/>
                          <a:latin typeface="Arial" pitchFamily="34" charset="0"/>
                          <a:cs typeface="Arial" pitchFamily="34" charset="0"/>
                        </a:rPr>
                        <a:t>Business Impact</a:t>
                      </a:r>
                    </a:p>
                  </a:txBody>
                  <a:tcPr marT="91440" marB="91440" anchor="ctr" horzOverflow="overflow">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gridSpan="5">
                  <a:txBody>
                    <a:bodyPr/>
                    <a:lstStyle/>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Ability to scale as data and complexity grows</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MPP advantages of redundancy and failover</a:t>
                      </a:r>
                    </a:p>
                    <a:p>
                      <a:pPr marL="109538" marR="0" lvl="0" indent="-109538" algn="l" defTabSz="914400" rtl="0" eaLnBrk="0" fontAlgn="base" latinLnBrk="0" hangingPunct="0">
                        <a:lnSpc>
                          <a:spcPct val="100000"/>
                        </a:lnSpc>
                        <a:spcBef>
                          <a:spcPts val="0"/>
                        </a:spcBef>
                        <a:spcAft>
                          <a:spcPct val="0"/>
                        </a:spcAft>
                        <a:buClrTx/>
                        <a:buSzTx/>
                        <a:buFont typeface="Wingdings" pitchFamily="2" charset="2"/>
                        <a:buChar char="§"/>
                        <a:tabLst/>
                      </a:pPr>
                      <a:r>
                        <a:rPr lang="en-US" sz="1100" b="0" baseline="0" dirty="0" smtClean="0">
                          <a:solidFill>
                            <a:schemeClr val="tx2"/>
                          </a:solidFill>
                        </a:rPr>
                        <a:t>Reduced data latency and analytics turnaround </a:t>
                      </a:r>
                    </a:p>
                  </a:txBody>
                  <a:tcPr marT="91440" marB="91440" anchor="ctr" horzOverflow="overflow">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7" name="Title 16"/>
          <p:cNvSpPr>
            <a:spLocks noGrp="1"/>
          </p:cNvSpPr>
          <p:nvPr>
            <p:ph type="title"/>
          </p:nvPr>
        </p:nvSpPr>
        <p:spPr bwMode="gray">
          <a:xfrm>
            <a:off x="414340" y="446047"/>
            <a:ext cx="8330184" cy="333425"/>
          </a:xfrm>
        </p:spPr>
        <p:txBody>
          <a:bodyPr/>
          <a:lstStyle/>
          <a:p>
            <a:r>
              <a:rPr lang="en-US" dirty="0" smtClean="0"/>
              <a:t>Use Case # 13 – Mzinga</a:t>
            </a:r>
            <a:endParaRPr lang="en-US" dirty="0"/>
          </a:p>
        </p:txBody>
      </p:sp>
      <p:sp>
        <p:nvSpPr>
          <p:cNvPr id="7" name="Rectangle 6"/>
          <p:cNvSpPr/>
          <p:nvPr/>
        </p:nvSpPr>
        <p:spPr>
          <a:xfrm>
            <a:off x="286602" y="6422614"/>
            <a:ext cx="8802806" cy="215444"/>
          </a:xfrm>
          <a:prstGeom prst="rect">
            <a:avLst/>
          </a:prstGeom>
        </p:spPr>
        <p:txBody>
          <a:bodyPr wrap="square" lIns="91308" tIns="45653" rIns="91308" bIns="45653">
            <a:spAutoFit/>
          </a:bodyPr>
          <a:lstStyle/>
          <a:p>
            <a:pPr algn="l"/>
            <a:r>
              <a:rPr lang="en-US" sz="800" dirty="0"/>
              <a:t>Reference -  http://www.asterdata.com/resources/assets/Case%20study%20-%20Mzinga-v2.pdf;  </a:t>
            </a:r>
          </a:p>
        </p:txBody>
      </p:sp>
      <p:sp>
        <p:nvSpPr>
          <p:cNvPr id="6" name="TextBox 5"/>
          <p:cNvSpPr txBox="1"/>
          <p:nvPr/>
        </p:nvSpPr>
        <p:spPr>
          <a:xfrm>
            <a:off x="6796586" y="594526"/>
            <a:ext cx="2179950" cy="307777"/>
          </a:xfrm>
          <a:prstGeom prst="rect">
            <a:avLst/>
          </a:prstGeom>
          <a:noFill/>
        </p:spPr>
        <p:txBody>
          <a:bodyPr wrap="square" lIns="91308" tIns="45653" rIns="91308" bIns="45653" rtlCol="0">
            <a:spAutoFit/>
          </a:bodyPr>
          <a:lstStyle/>
          <a:p>
            <a:pPr>
              <a:spcBef>
                <a:spcPts val="600"/>
              </a:spcBef>
            </a:pPr>
            <a:r>
              <a:rPr lang="en-US" sz="1400" dirty="0"/>
              <a:t>External Case Study</a:t>
            </a:r>
          </a:p>
        </p:txBody>
      </p:sp>
    </p:spTree>
    <p:extLst>
      <p:ext uri="{BB962C8B-B14F-4D97-AF65-F5344CB8AC3E}">
        <p14:creationId xmlns:p14="http://schemas.microsoft.com/office/powerpoint/2010/main" val="3995668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Technology Landscape</a:t>
            </a: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4902" y="1657488"/>
            <a:ext cx="8437388" cy="975354"/>
          </a:xfrm>
          <a:prstGeom prst="rect">
            <a:avLst/>
          </a:prstGeom>
          <a:solidFill>
            <a:srgbClr val="4C689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653" tIns="45653" rIns="45653" bIns="45653" rtlCol="0" anchor="ctr"/>
          <a:lstStyle/>
          <a:p>
            <a:pPr algn="ctr"/>
            <a:endParaRPr lang="en-US" sz="1800" b="0" dirty="0"/>
          </a:p>
        </p:txBody>
      </p:sp>
      <p:sp>
        <p:nvSpPr>
          <p:cNvPr id="17" name="Title 16"/>
          <p:cNvSpPr>
            <a:spLocks noGrp="1"/>
          </p:cNvSpPr>
          <p:nvPr>
            <p:ph type="title"/>
          </p:nvPr>
        </p:nvSpPr>
        <p:spPr bwMode="gray">
          <a:xfrm>
            <a:off x="414340" y="446047"/>
            <a:ext cx="8330184" cy="333425"/>
          </a:xfrm>
        </p:spPr>
        <p:txBody>
          <a:bodyPr/>
          <a:lstStyle/>
          <a:p>
            <a:r>
              <a:rPr lang="en-US" dirty="0" smtClean="0"/>
              <a:t>Big Data Technology Landscape</a:t>
            </a:r>
            <a:endParaRPr lang="en-US" dirty="0"/>
          </a:p>
        </p:txBody>
      </p:sp>
      <p:sp>
        <p:nvSpPr>
          <p:cNvPr id="5" name="Rectangle 4"/>
          <p:cNvSpPr/>
          <p:nvPr/>
        </p:nvSpPr>
        <p:spPr>
          <a:xfrm>
            <a:off x="405878" y="1005147"/>
            <a:ext cx="8238595" cy="430887"/>
          </a:xfrm>
          <a:prstGeom prst="rect">
            <a:avLst/>
          </a:prstGeom>
        </p:spPr>
        <p:txBody>
          <a:bodyPr vert="horz" wrap="square" lIns="0" tIns="0" rIns="0" bIns="0" rtlCol="0">
            <a:spAutoFit/>
          </a:bodyPr>
          <a:lstStyle/>
          <a:p>
            <a:pPr algn="l">
              <a:spcBef>
                <a:spcPts val="2200"/>
              </a:spcBef>
              <a:buFont typeface="Arial" pitchFamily="34" charset="0"/>
            </a:pPr>
            <a:r>
              <a:rPr lang="en-US" sz="1400" b="0" dirty="0">
                <a:solidFill>
                  <a:schemeClr val="tx2"/>
                </a:solidFill>
                <a:latin typeface="+mj-lt"/>
              </a:rPr>
              <a:t>The volume, velocity and variety associated with Big Data pose technology challenges that require organizations to consider alternative approaches for data storage, management and processing.</a:t>
            </a:r>
          </a:p>
        </p:txBody>
      </p:sp>
      <p:sp>
        <p:nvSpPr>
          <p:cNvPr id="20" name="TextBox 19"/>
          <p:cNvSpPr txBox="1"/>
          <p:nvPr/>
        </p:nvSpPr>
        <p:spPr>
          <a:xfrm>
            <a:off x="2811447" y="1679608"/>
            <a:ext cx="3418754" cy="287228"/>
          </a:xfrm>
          <a:prstGeom prst="rect">
            <a:avLst/>
          </a:prstGeom>
          <a:solidFill>
            <a:srgbClr val="4C689F"/>
          </a:solidFill>
        </p:spPr>
        <p:txBody>
          <a:bodyPr wrap="square" lIns="71011" tIns="35505" rIns="71011" bIns="35505" rtlCol="0">
            <a:spAutoFit/>
          </a:bodyPr>
          <a:lstStyle/>
          <a:p>
            <a:r>
              <a:rPr lang="en-US" sz="1400" dirty="0">
                <a:solidFill>
                  <a:schemeClr val="bg1"/>
                </a:solidFill>
                <a:latin typeface="+mj-lt"/>
              </a:rPr>
              <a:t>Big Data Technology Requirements</a:t>
            </a:r>
          </a:p>
        </p:txBody>
      </p:sp>
      <p:sp>
        <p:nvSpPr>
          <p:cNvPr id="18" name="TextBox 17"/>
          <p:cNvSpPr txBox="1"/>
          <p:nvPr/>
        </p:nvSpPr>
        <p:spPr>
          <a:xfrm>
            <a:off x="7136370" y="1973221"/>
            <a:ext cx="1645920" cy="210312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lIns="71011" tIns="35505" rIns="71011" bIns="35505" rtlCol="0">
            <a:noAutofit/>
          </a:bodyPr>
          <a:lstStyle/>
          <a:p>
            <a:pPr algn="l">
              <a:spcBef>
                <a:spcPts val="1200"/>
              </a:spcBef>
            </a:pPr>
            <a:r>
              <a:rPr lang="en-US" dirty="0" smtClean="0"/>
              <a:t>Integration and Security</a:t>
            </a:r>
            <a:endParaRPr lang="en-US" dirty="0"/>
          </a:p>
          <a:p>
            <a:pPr algn="l"/>
            <a:r>
              <a:rPr lang="en-US" b="0" dirty="0" smtClean="0"/>
              <a:t>Big Data sources can be internal and external. Integration with diverse set of source systems in a secure and efficient manner is essential for a Big Data system.</a:t>
            </a:r>
            <a:endParaRPr lang="en-US" b="0" dirty="0"/>
          </a:p>
          <a:p>
            <a:pPr algn="l"/>
            <a:endParaRPr lang="en-US" b="0" dirty="0" smtClean="0">
              <a:latin typeface="+mj-lt"/>
            </a:endParaRPr>
          </a:p>
        </p:txBody>
      </p:sp>
      <p:sp>
        <p:nvSpPr>
          <p:cNvPr id="2" name="Rectangle 1"/>
          <p:cNvSpPr/>
          <p:nvPr/>
        </p:nvSpPr>
        <p:spPr>
          <a:xfrm>
            <a:off x="344902" y="1973218"/>
            <a:ext cx="1645920" cy="210311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lIns="91308" tIns="45653" rIns="91308" bIns="45653">
            <a:noAutofit/>
          </a:bodyPr>
          <a:lstStyle/>
          <a:p>
            <a:pPr algn="l"/>
            <a:r>
              <a:rPr lang="en-US" dirty="0"/>
              <a:t>Scalable and Efficient</a:t>
            </a:r>
          </a:p>
          <a:p>
            <a:pPr algn="l">
              <a:spcBef>
                <a:spcPts val="300"/>
              </a:spcBef>
            </a:pPr>
            <a:r>
              <a:rPr lang="en-US" b="0" dirty="0"/>
              <a:t>As the data volume grows exponentially, the traditional technologies are unable to efficiently scale and deliver the expected performance both in terms of storage and processing.</a:t>
            </a:r>
          </a:p>
        </p:txBody>
      </p:sp>
      <p:sp>
        <p:nvSpPr>
          <p:cNvPr id="3" name="Rectangle 2"/>
          <p:cNvSpPr/>
          <p:nvPr/>
        </p:nvSpPr>
        <p:spPr>
          <a:xfrm>
            <a:off x="2042769" y="1973221"/>
            <a:ext cx="1645920" cy="210312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lIns="91308" tIns="45653" rIns="91308" bIns="45653">
            <a:noAutofit/>
          </a:bodyPr>
          <a:lstStyle/>
          <a:p>
            <a:pPr algn="l">
              <a:spcBef>
                <a:spcPts val="1200"/>
              </a:spcBef>
            </a:pPr>
            <a:r>
              <a:rPr lang="en-US" dirty="0"/>
              <a:t>Schema-agnostic</a:t>
            </a:r>
          </a:p>
          <a:p>
            <a:pPr algn="l">
              <a:spcBef>
                <a:spcPts val="300"/>
              </a:spcBef>
            </a:pPr>
            <a:r>
              <a:rPr lang="en-US" b="0" dirty="0"/>
              <a:t>Big Data is multi-structured with flexible schemas that may change over time. Traditional database technologies are unable to efficiently handle the variety in the data.</a:t>
            </a:r>
          </a:p>
        </p:txBody>
      </p:sp>
      <p:sp>
        <p:nvSpPr>
          <p:cNvPr id="4" name="Rectangle 3"/>
          <p:cNvSpPr/>
          <p:nvPr/>
        </p:nvSpPr>
        <p:spPr>
          <a:xfrm>
            <a:off x="3740636" y="1973221"/>
            <a:ext cx="1645920" cy="210312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lIns="91308" tIns="45653" rIns="91308" bIns="45653">
            <a:noAutofit/>
          </a:bodyPr>
          <a:lstStyle/>
          <a:p>
            <a:pPr algn="l">
              <a:spcBef>
                <a:spcPts val="1200"/>
              </a:spcBef>
            </a:pPr>
            <a:r>
              <a:rPr lang="en-US" dirty="0"/>
              <a:t>Fault-tolerant and Reliable</a:t>
            </a:r>
          </a:p>
          <a:p>
            <a:pPr algn="l"/>
            <a:r>
              <a:rPr lang="en-US" b="0" dirty="0"/>
              <a:t>Storing and processing large volumes of multi-structured data requires the underlying systems to recover from component failures (H/W and S/W) and guarantee the reliability of processing and data.</a:t>
            </a:r>
          </a:p>
        </p:txBody>
      </p:sp>
      <p:sp>
        <p:nvSpPr>
          <p:cNvPr id="6" name="Rectangle 5"/>
          <p:cNvSpPr/>
          <p:nvPr/>
        </p:nvSpPr>
        <p:spPr>
          <a:xfrm>
            <a:off x="5438503" y="1973221"/>
            <a:ext cx="1645920" cy="210312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lIns="91308" tIns="45653" rIns="91308" bIns="45653">
            <a:noAutofit/>
          </a:bodyPr>
          <a:lstStyle/>
          <a:p>
            <a:pPr algn="l">
              <a:spcBef>
                <a:spcPts val="1200"/>
              </a:spcBef>
            </a:pPr>
            <a:r>
              <a:rPr lang="en-US" dirty="0"/>
              <a:t>Cost Performance</a:t>
            </a:r>
          </a:p>
          <a:p>
            <a:pPr algn="l">
              <a:spcBef>
                <a:spcPts val="300"/>
              </a:spcBef>
            </a:pPr>
            <a:r>
              <a:rPr lang="en-US" b="0" dirty="0"/>
              <a:t>The cost of storing and processing Big Data should be economical and affordable. The system should utilize resources efficiently. The system should also be energy </a:t>
            </a:r>
            <a:r>
              <a:rPr lang="en-US" b="0" dirty="0" smtClean="0"/>
              <a:t>efficient.</a:t>
            </a:r>
            <a:endParaRPr lang="en-US" b="0" dirty="0"/>
          </a:p>
        </p:txBody>
      </p:sp>
      <p:cxnSp>
        <p:nvCxnSpPr>
          <p:cNvPr id="10" name="Elbow Connector 9"/>
          <p:cNvCxnSpPr>
            <a:stCxn id="2" idx="2"/>
          </p:cNvCxnSpPr>
          <p:nvPr/>
        </p:nvCxnSpPr>
        <p:spPr>
          <a:xfrm rot="16200000" flipH="1">
            <a:off x="2553388" y="2690812"/>
            <a:ext cx="618492" cy="3389543"/>
          </a:xfrm>
          <a:prstGeom prst="bentConnector3">
            <a:avLst>
              <a:gd name="adj1" fmla="val 50000"/>
            </a:avLst>
          </a:prstGeom>
          <a:ln w="12700">
            <a:solidFill>
              <a:schemeClr val="tx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3" idx="2"/>
          </p:cNvCxnSpPr>
          <p:nvPr/>
        </p:nvCxnSpPr>
        <p:spPr>
          <a:xfrm rot="16200000" flipH="1">
            <a:off x="3402323" y="3539749"/>
            <a:ext cx="618488" cy="1691676"/>
          </a:xfrm>
          <a:prstGeom prst="bentConnector3">
            <a:avLst>
              <a:gd name="adj1" fmla="val 50000"/>
            </a:avLst>
          </a:prstGeom>
          <a:ln w="12700">
            <a:solidFill>
              <a:schemeClr val="tx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4" idx="2"/>
          </p:cNvCxnSpPr>
          <p:nvPr/>
        </p:nvCxnSpPr>
        <p:spPr>
          <a:xfrm rot="5400000">
            <a:off x="4251257" y="4382497"/>
            <a:ext cx="618488" cy="6191"/>
          </a:xfrm>
          <a:prstGeom prst="bentConnector3">
            <a:avLst>
              <a:gd name="adj1" fmla="val 50000"/>
            </a:avLst>
          </a:prstGeom>
          <a:ln w="12700">
            <a:solidFill>
              <a:schemeClr val="tx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6" idx="2"/>
          </p:cNvCxnSpPr>
          <p:nvPr/>
        </p:nvCxnSpPr>
        <p:spPr>
          <a:xfrm rot="5400000">
            <a:off x="5100190" y="3533556"/>
            <a:ext cx="618488" cy="1704058"/>
          </a:xfrm>
          <a:prstGeom prst="bentConnector3">
            <a:avLst>
              <a:gd name="adj1" fmla="val 50000"/>
            </a:avLst>
          </a:prstGeom>
          <a:ln w="12700">
            <a:solidFill>
              <a:schemeClr val="tx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8" idx="2"/>
          </p:cNvCxnSpPr>
          <p:nvPr/>
        </p:nvCxnSpPr>
        <p:spPr>
          <a:xfrm rot="5400000">
            <a:off x="5949124" y="2684623"/>
            <a:ext cx="618488" cy="3401925"/>
          </a:xfrm>
          <a:prstGeom prst="bentConnector3">
            <a:avLst>
              <a:gd name="adj1" fmla="val 50000"/>
            </a:avLst>
          </a:prstGeom>
          <a:ln w="12700">
            <a:solidFill>
              <a:schemeClr val="tx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4513263" y="4347227"/>
            <a:ext cx="91440" cy="914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653" tIns="45653" rIns="45653" bIns="45653" rtlCol="0" anchor="ctr"/>
          <a:lstStyle/>
          <a:p>
            <a:pPr algn="ctr"/>
            <a:endParaRPr lang="en-US" sz="1800" b="0" dirty="0"/>
          </a:p>
        </p:txBody>
      </p:sp>
      <p:sp>
        <p:nvSpPr>
          <p:cNvPr id="61" name="Rectangle 60"/>
          <p:cNvSpPr/>
          <p:nvPr/>
        </p:nvSpPr>
        <p:spPr>
          <a:xfrm>
            <a:off x="4412369" y="5894676"/>
            <a:ext cx="301752" cy="329387"/>
          </a:xfrm>
          <a:prstGeom prst="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a:p>
        </p:txBody>
      </p:sp>
      <p:grpSp>
        <p:nvGrpSpPr>
          <p:cNvPr id="60" name="Group 59"/>
          <p:cNvGrpSpPr/>
          <p:nvPr/>
        </p:nvGrpSpPr>
        <p:grpSpPr>
          <a:xfrm>
            <a:off x="1632249" y="4694827"/>
            <a:ext cx="5853097" cy="1787855"/>
            <a:chOff x="1632249" y="4789418"/>
            <a:chExt cx="5853097" cy="1787855"/>
          </a:xfrm>
        </p:grpSpPr>
        <p:sp>
          <p:nvSpPr>
            <p:cNvPr id="59" name="Rectangle 58"/>
            <p:cNvSpPr/>
            <p:nvPr/>
          </p:nvSpPr>
          <p:spPr>
            <a:xfrm rot="16200000">
              <a:off x="3664871" y="2756798"/>
              <a:ext cx="1787855" cy="5853095"/>
            </a:xfrm>
            <a:prstGeom prst="rect">
              <a:avLst/>
            </a:prstGeom>
            <a:solidFill>
              <a:schemeClr val="bg1">
                <a:lumMod val="7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lIns="45720" tIns="45720" rIns="45720" rtlCol="0" anchor="b"/>
            <a:lstStyle/>
            <a:p>
              <a:pPr algn="ctr"/>
              <a:r>
                <a:rPr lang="en-US" sz="1400" dirty="0">
                  <a:solidFill>
                    <a:schemeClr val="tx1"/>
                  </a:solidFill>
                </a:rPr>
                <a:t>Big Data Approach</a:t>
              </a:r>
            </a:p>
          </p:txBody>
        </p:sp>
        <p:sp>
          <p:nvSpPr>
            <p:cNvPr id="15" name="Rectangle 14"/>
            <p:cNvSpPr/>
            <p:nvPr/>
          </p:nvSpPr>
          <p:spPr>
            <a:xfrm>
              <a:off x="1632250" y="4789423"/>
              <a:ext cx="2931975" cy="457861"/>
            </a:xfrm>
            <a:prstGeom prst="rect">
              <a:avLst/>
            </a:prstGeom>
            <a:solidFill>
              <a:srgbClr val="0079A6"/>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45720" tIns="45720" rIns="45720" rtlCol="0" anchor="ctr"/>
            <a:lstStyle/>
            <a:p>
              <a:pPr algn="ctr"/>
              <a:r>
                <a:rPr lang="en-US" sz="1200" dirty="0"/>
                <a:t>Data Storage and  Management</a:t>
              </a:r>
            </a:p>
          </p:txBody>
        </p:sp>
        <p:sp>
          <p:nvSpPr>
            <p:cNvPr id="28" name="TextBox 27"/>
            <p:cNvSpPr txBox="1"/>
            <p:nvPr/>
          </p:nvSpPr>
          <p:spPr>
            <a:xfrm>
              <a:off x="1632249" y="5247284"/>
              <a:ext cx="2931975" cy="1021858"/>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lIns="71113" tIns="35556" rIns="71113" bIns="35556" rtlCol="0" anchor="ctr">
              <a:noAutofit/>
            </a:bodyPr>
            <a:lstStyle/>
            <a:p>
              <a:pPr marL="286924" indent="-177542" algn="l">
                <a:buFont typeface="Wingdings" pitchFamily="2" charset="2"/>
                <a:buChar char="§"/>
              </a:pPr>
              <a:r>
                <a:rPr lang="en-US" b="0" dirty="0" smtClean="0">
                  <a:latin typeface="+mj-lt"/>
                </a:rPr>
                <a:t>Massively Parallel Relational Databases</a:t>
              </a:r>
            </a:p>
            <a:p>
              <a:pPr marL="286924" indent="-177542" algn="l">
                <a:buFont typeface="Wingdings" pitchFamily="2" charset="2"/>
                <a:buChar char="§"/>
              </a:pPr>
              <a:r>
                <a:rPr lang="en-US" b="0" dirty="0" smtClean="0">
                  <a:latin typeface="+mj-lt"/>
                </a:rPr>
                <a:t>Non Relational Databases – NoSQL stores</a:t>
              </a:r>
            </a:p>
            <a:p>
              <a:pPr marL="286924" indent="-177542" algn="l">
                <a:buFont typeface="Wingdings" pitchFamily="2" charset="2"/>
                <a:buChar char="§"/>
              </a:pPr>
              <a:r>
                <a:rPr lang="en-US" b="0" dirty="0" smtClean="0">
                  <a:latin typeface="+mj-lt"/>
                </a:rPr>
                <a:t>Distributed File Systems</a:t>
              </a:r>
            </a:p>
          </p:txBody>
        </p:sp>
        <p:sp>
          <p:nvSpPr>
            <p:cNvPr id="16" name="Rectangle 15"/>
            <p:cNvSpPr/>
            <p:nvPr/>
          </p:nvSpPr>
          <p:spPr>
            <a:xfrm>
              <a:off x="4564225" y="4789423"/>
              <a:ext cx="2921121" cy="464355"/>
            </a:xfrm>
            <a:prstGeom prst="rect">
              <a:avLst/>
            </a:prstGeom>
            <a:solidFill>
              <a:srgbClr val="0079A6"/>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45720" tIns="45720" rIns="45720" rtlCol="0" anchor="ctr"/>
            <a:lstStyle/>
            <a:p>
              <a:pPr algn="ctr"/>
              <a:r>
                <a:rPr lang="en-US" sz="1200" dirty="0"/>
                <a:t>Data Processing</a:t>
              </a:r>
            </a:p>
          </p:txBody>
        </p:sp>
        <p:sp>
          <p:nvSpPr>
            <p:cNvPr id="27" name="TextBox 26"/>
            <p:cNvSpPr txBox="1"/>
            <p:nvPr/>
          </p:nvSpPr>
          <p:spPr>
            <a:xfrm>
              <a:off x="4563245" y="5247284"/>
              <a:ext cx="2922101" cy="1019488"/>
            </a:xfrm>
            <a:prstGeom prst="rect">
              <a:avLst/>
            </a:prstGeom>
            <a:solidFill>
              <a:schemeClr val="bg1">
                <a:lumMod val="95000"/>
              </a:schemeClr>
            </a:solidFill>
            <a:ln>
              <a:solidFill>
                <a:schemeClr val="accent1"/>
              </a:solidFill>
            </a:ln>
            <a:effectLst>
              <a:outerShdw blurRad="50800" dist="38100" dir="2700000" algn="tl" rotWithShape="0">
                <a:prstClr val="black">
                  <a:alpha val="40000"/>
                </a:prstClr>
              </a:outerShdw>
            </a:effectLst>
          </p:spPr>
          <p:txBody>
            <a:bodyPr wrap="square" lIns="71113" tIns="35556" rIns="71113" bIns="35556" rtlCol="0" anchor="ctr">
              <a:noAutofit/>
            </a:bodyPr>
            <a:lstStyle>
              <a:defPPr>
                <a:defRPr lang="en-US"/>
              </a:defPPr>
              <a:lvl1pPr marL="171450" indent="-171450" algn="l">
                <a:buFont typeface="Wingdings" pitchFamily="2" charset="2"/>
                <a:buChar char="§"/>
                <a:defRPr b="0">
                  <a:latin typeface="+mj-lt"/>
                </a:defRPr>
              </a:lvl1pPr>
            </a:lstStyle>
            <a:p>
              <a:pPr marL="286924" indent="-177542"/>
              <a:r>
                <a:rPr lang="en-US" dirty="0"/>
                <a:t>Distributed </a:t>
              </a:r>
              <a:r>
                <a:rPr lang="en-US" dirty="0" smtClean="0"/>
                <a:t>Cluster Computing</a:t>
              </a:r>
              <a:endParaRPr lang="en-US" dirty="0"/>
            </a:p>
            <a:p>
              <a:pPr marL="286924" indent="-177542"/>
              <a:r>
                <a:rPr lang="en-US" dirty="0"/>
                <a:t>Massively Parallel Processing (MPP)</a:t>
              </a:r>
            </a:p>
            <a:p>
              <a:pPr marL="286924" indent="-177542"/>
              <a:r>
                <a:rPr lang="en-US" dirty="0"/>
                <a:t>In-memory </a:t>
              </a:r>
              <a:r>
                <a:rPr lang="en-US" dirty="0" smtClean="0"/>
                <a:t>Processing</a:t>
              </a:r>
            </a:p>
            <a:p>
              <a:pPr marL="286924" indent="-177542"/>
              <a:r>
                <a:rPr lang="en-US" dirty="0" smtClean="0"/>
                <a:t>Specialized Computing</a:t>
              </a:r>
              <a:endParaRPr lang="en-US" dirty="0"/>
            </a:p>
          </p:txBody>
        </p:sp>
      </p:grpSp>
    </p:spTree>
    <p:extLst>
      <p:ext uri="{BB962C8B-B14F-4D97-AF65-F5344CB8AC3E}">
        <p14:creationId xmlns:p14="http://schemas.microsoft.com/office/powerpoint/2010/main" val="18232285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690" y="1977374"/>
            <a:ext cx="5134653" cy="4145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9" name="TextBox 128"/>
          <p:cNvSpPr txBox="1"/>
          <p:nvPr/>
        </p:nvSpPr>
        <p:spPr>
          <a:xfrm>
            <a:off x="368560" y="2220313"/>
            <a:ext cx="1571355" cy="1302913"/>
          </a:xfrm>
          <a:prstGeom prst="rect">
            <a:avLst/>
          </a:prstGeom>
          <a:noFill/>
        </p:spPr>
        <p:txBody>
          <a:bodyPr wrap="square" lIns="71011" tIns="35505" rIns="71011" bIns="35505" rtlCol="0">
            <a:spAutoFit/>
          </a:bodyPr>
          <a:lstStyle/>
          <a:p>
            <a:pPr algn="l"/>
            <a:r>
              <a:rPr lang="en-US" sz="1000" b="0" dirty="0">
                <a:latin typeface="+mj-lt"/>
              </a:rPr>
              <a:t>Non-Relational Databases have been developed to address the need for </a:t>
            </a:r>
            <a:r>
              <a:rPr lang="en-US" sz="1000" dirty="0">
                <a:latin typeface="+mj-lt"/>
              </a:rPr>
              <a:t>semi-structured and unstructured data </a:t>
            </a:r>
            <a:r>
              <a:rPr lang="en-US" sz="1000" b="0" dirty="0">
                <a:latin typeface="+mj-lt"/>
              </a:rPr>
              <a:t>storage and management. </a:t>
            </a:r>
          </a:p>
        </p:txBody>
      </p:sp>
      <p:sp>
        <p:nvSpPr>
          <p:cNvPr id="17" name="Title 16"/>
          <p:cNvSpPr>
            <a:spLocks noGrp="1"/>
          </p:cNvSpPr>
          <p:nvPr>
            <p:ph type="title"/>
          </p:nvPr>
        </p:nvSpPr>
        <p:spPr bwMode="gray">
          <a:xfrm>
            <a:off x="414340" y="446047"/>
            <a:ext cx="8330184" cy="333425"/>
          </a:xfrm>
        </p:spPr>
        <p:txBody>
          <a:bodyPr/>
          <a:lstStyle/>
          <a:p>
            <a:r>
              <a:rPr lang="en-US" dirty="0" smtClean="0">
                <a:solidFill>
                  <a:schemeClr val="tx1"/>
                </a:solidFill>
              </a:rPr>
              <a:t>Big Data Storage and Management</a:t>
            </a:r>
            <a:endParaRPr lang="en-US" dirty="0">
              <a:solidFill>
                <a:schemeClr val="tx1"/>
              </a:solidFill>
            </a:endParaRPr>
          </a:p>
        </p:txBody>
      </p:sp>
      <p:sp>
        <p:nvSpPr>
          <p:cNvPr id="5" name="Rectangle 4"/>
          <p:cNvSpPr/>
          <p:nvPr/>
        </p:nvSpPr>
        <p:spPr>
          <a:xfrm>
            <a:off x="405878" y="952672"/>
            <a:ext cx="8238595" cy="646331"/>
          </a:xfrm>
          <a:prstGeom prst="rect">
            <a:avLst/>
          </a:prstGeom>
        </p:spPr>
        <p:txBody>
          <a:bodyPr vert="horz" wrap="square" lIns="0" tIns="0" rIns="0" bIns="0" rtlCol="0">
            <a:spAutoFit/>
          </a:bodyPr>
          <a:lstStyle/>
          <a:p>
            <a:pPr algn="l">
              <a:spcBef>
                <a:spcPts val="2200"/>
              </a:spcBef>
              <a:buFont typeface="Arial" pitchFamily="34" charset="0"/>
            </a:pPr>
            <a:r>
              <a:rPr lang="en-US" sz="1400" b="0" dirty="0">
                <a:solidFill>
                  <a:schemeClr val="tx2"/>
                </a:solidFill>
                <a:latin typeface="+mj-lt"/>
              </a:rPr>
              <a:t>The need for Big Data storage and management has resulted in a wide array of solutions spanning from advanced relational databases to non-relational databases and file systems. The choice of the solution is primarily dictated by the use case and the underlying data type. </a:t>
            </a:r>
          </a:p>
        </p:txBody>
      </p:sp>
      <p:cxnSp>
        <p:nvCxnSpPr>
          <p:cNvPr id="127" name="Straight Arrow Connector 126"/>
          <p:cNvCxnSpPr/>
          <p:nvPr/>
        </p:nvCxnSpPr>
        <p:spPr>
          <a:xfrm flipH="1" flipV="1">
            <a:off x="5648325" y="2177301"/>
            <a:ext cx="1677310" cy="170114"/>
          </a:xfrm>
          <a:prstGeom prst="straightConnector1">
            <a:avLst/>
          </a:prstGeom>
          <a:ln w="12700">
            <a:solidFill>
              <a:schemeClr val="tx1"/>
            </a:solidFill>
            <a:tailEnd type="diamond"/>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7325633" y="2221098"/>
            <a:ext cx="1408165" cy="995136"/>
          </a:xfrm>
          <a:prstGeom prst="rect">
            <a:avLst/>
          </a:prstGeom>
          <a:noFill/>
        </p:spPr>
        <p:txBody>
          <a:bodyPr wrap="square" lIns="71011" tIns="35505" rIns="71011" bIns="35505" rtlCol="0">
            <a:spAutoFit/>
          </a:bodyPr>
          <a:lstStyle/>
          <a:p>
            <a:pPr algn="l"/>
            <a:r>
              <a:rPr lang="en-US" sz="1000" b="0" dirty="0">
                <a:latin typeface="+mj-lt"/>
              </a:rPr>
              <a:t>Relational Databases are evolving to address the need for </a:t>
            </a:r>
            <a:r>
              <a:rPr lang="en-US" sz="1000" dirty="0">
                <a:latin typeface="+mj-lt"/>
              </a:rPr>
              <a:t>structured</a:t>
            </a:r>
            <a:r>
              <a:rPr lang="en-US" sz="1000" b="0" dirty="0">
                <a:latin typeface="+mj-lt"/>
              </a:rPr>
              <a:t> Big Data storage and management.</a:t>
            </a:r>
          </a:p>
        </p:txBody>
      </p:sp>
      <p:cxnSp>
        <p:nvCxnSpPr>
          <p:cNvPr id="130" name="Straight Arrow Connector 129"/>
          <p:cNvCxnSpPr/>
          <p:nvPr/>
        </p:nvCxnSpPr>
        <p:spPr>
          <a:xfrm flipV="1">
            <a:off x="1760566" y="2504754"/>
            <a:ext cx="436724" cy="367015"/>
          </a:xfrm>
          <a:prstGeom prst="straightConnector1">
            <a:avLst/>
          </a:prstGeom>
          <a:ln w="12700">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flipV="1">
            <a:off x="1760566" y="4614223"/>
            <a:ext cx="696884" cy="368422"/>
          </a:xfrm>
          <a:prstGeom prst="straightConnector1">
            <a:avLst/>
          </a:prstGeom>
          <a:ln w="12700">
            <a:solidFill>
              <a:schemeClr val="tx1"/>
            </a:solidFill>
            <a:tailEnd type="diamond"/>
          </a:ln>
        </p:spPr>
        <p:style>
          <a:lnRef idx="1">
            <a:schemeClr val="accent1"/>
          </a:lnRef>
          <a:fillRef idx="0">
            <a:schemeClr val="accent1"/>
          </a:fillRef>
          <a:effectRef idx="0">
            <a:schemeClr val="accent1"/>
          </a:effectRef>
          <a:fontRef idx="minor">
            <a:schemeClr val="tx1"/>
          </a:fontRef>
        </p:style>
      </p:cxnSp>
      <p:sp>
        <p:nvSpPr>
          <p:cNvPr id="436" name="TextBox 435"/>
          <p:cNvSpPr txBox="1"/>
          <p:nvPr/>
        </p:nvSpPr>
        <p:spPr>
          <a:xfrm>
            <a:off x="414347" y="4728376"/>
            <a:ext cx="1571355" cy="225695"/>
          </a:xfrm>
          <a:prstGeom prst="rect">
            <a:avLst/>
          </a:prstGeom>
          <a:noFill/>
        </p:spPr>
        <p:txBody>
          <a:bodyPr wrap="square" lIns="71011" tIns="35505" rIns="71011" bIns="35505" rtlCol="0">
            <a:spAutoFit/>
          </a:bodyPr>
          <a:lstStyle/>
          <a:p>
            <a:pPr algn="l"/>
            <a:endParaRPr lang="en-US" sz="1000" b="0" dirty="0">
              <a:latin typeface="+mj-lt"/>
            </a:endParaRPr>
          </a:p>
        </p:txBody>
      </p:sp>
      <p:sp>
        <p:nvSpPr>
          <p:cNvPr id="443" name="TextBox 442"/>
          <p:cNvSpPr txBox="1"/>
          <p:nvPr/>
        </p:nvSpPr>
        <p:spPr>
          <a:xfrm>
            <a:off x="377805" y="4585648"/>
            <a:ext cx="1571355" cy="687360"/>
          </a:xfrm>
          <a:prstGeom prst="rect">
            <a:avLst/>
          </a:prstGeom>
          <a:noFill/>
        </p:spPr>
        <p:txBody>
          <a:bodyPr wrap="square" lIns="71011" tIns="35505" rIns="71011" bIns="35505" rtlCol="0">
            <a:spAutoFit/>
          </a:bodyPr>
          <a:lstStyle/>
          <a:p>
            <a:pPr algn="l"/>
            <a:r>
              <a:rPr lang="en-US" sz="1000" b="0" dirty="0">
                <a:latin typeface="+mj-lt"/>
              </a:rPr>
              <a:t>Hadoop HDFS is a widely used key-value store designed for Big Data processing.</a:t>
            </a:r>
          </a:p>
        </p:txBody>
      </p:sp>
      <p:sp>
        <p:nvSpPr>
          <p:cNvPr id="2" name="Rectangle 1"/>
          <p:cNvSpPr/>
          <p:nvPr/>
        </p:nvSpPr>
        <p:spPr>
          <a:xfrm>
            <a:off x="332559" y="6469040"/>
            <a:ext cx="4709737" cy="215339"/>
          </a:xfrm>
          <a:prstGeom prst="rect">
            <a:avLst/>
          </a:prstGeom>
        </p:spPr>
        <p:txBody>
          <a:bodyPr wrap="none" lIns="91338" tIns="45668" rIns="91338" bIns="45668">
            <a:spAutoFit/>
          </a:bodyPr>
          <a:lstStyle/>
          <a:p>
            <a:r>
              <a:rPr lang="en-US" sz="800" dirty="0"/>
              <a:t>Source - http://blogs.the451group.com/information_management/2011/04/, Deloitte Analytics</a:t>
            </a:r>
          </a:p>
        </p:txBody>
      </p:sp>
    </p:spTree>
    <p:extLst>
      <p:ext uri="{BB962C8B-B14F-4D97-AF65-F5344CB8AC3E}">
        <p14:creationId xmlns:p14="http://schemas.microsoft.com/office/powerpoint/2010/main" val="39500874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bwMode="gray">
          <a:xfrm>
            <a:off x="414340" y="446047"/>
            <a:ext cx="8330184" cy="333425"/>
          </a:xfrm>
        </p:spPr>
        <p:txBody>
          <a:bodyPr/>
          <a:lstStyle/>
          <a:p>
            <a:r>
              <a:rPr lang="en-US" dirty="0" smtClean="0"/>
              <a:t>Trade-offs for Relational and Non-Relational stores </a:t>
            </a:r>
            <a:endParaRPr lang="en-US" dirty="0"/>
          </a:p>
        </p:txBody>
      </p:sp>
      <p:sp>
        <p:nvSpPr>
          <p:cNvPr id="5" name="Rectangle 4"/>
          <p:cNvSpPr/>
          <p:nvPr/>
        </p:nvSpPr>
        <p:spPr>
          <a:xfrm>
            <a:off x="405878" y="993617"/>
            <a:ext cx="8238595" cy="430887"/>
          </a:xfrm>
          <a:prstGeom prst="rect">
            <a:avLst/>
          </a:prstGeom>
        </p:spPr>
        <p:txBody>
          <a:bodyPr vert="horz" wrap="square" lIns="0" tIns="0" rIns="0" bIns="0" rtlCol="0">
            <a:spAutoFit/>
          </a:bodyPr>
          <a:lstStyle/>
          <a:p>
            <a:pPr algn="l">
              <a:spcBef>
                <a:spcPts val="2200"/>
              </a:spcBef>
              <a:buFont typeface="Arial" pitchFamily="34" charset="0"/>
            </a:pPr>
            <a:r>
              <a:rPr lang="en-US" sz="1400" b="0" dirty="0">
                <a:solidFill>
                  <a:schemeClr val="tx2"/>
                </a:solidFill>
                <a:latin typeface="+mj-lt"/>
              </a:rPr>
              <a:t>Understanding the trade-offs between relational and non-relational stores can help in identifying the optimal solution for a Big Data Solution.</a:t>
            </a:r>
          </a:p>
        </p:txBody>
      </p:sp>
      <p:grpSp>
        <p:nvGrpSpPr>
          <p:cNvPr id="122" name="Group 121"/>
          <p:cNvGrpSpPr/>
          <p:nvPr/>
        </p:nvGrpSpPr>
        <p:grpSpPr>
          <a:xfrm>
            <a:off x="406836" y="1759355"/>
            <a:ext cx="9593580" cy="4727708"/>
            <a:chOff x="454134" y="1727823"/>
            <a:chExt cx="9593580" cy="4727708"/>
          </a:xfrm>
        </p:grpSpPr>
        <p:sp>
          <p:nvSpPr>
            <p:cNvPr id="2" name="Rectangle 1"/>
            <p:cNvSpPr/>
            <p:nvPr/>
          </p:nvSpPr>
          <p:spPr>
            <a:xfrm>
              <a:off x="454134" y="1727823"/>
              <a:ext cx="2990760" cy="600164"/>
            </a:xfrm>
            <a:prstGeom prst="rect">
              <a:avLst/>
            </a:prstGeom>
          </p:spPr>
          <p:txBody>
            <a:bodyPr wrap="square">
              <a:spAutoFit/>
            </a:bodyPr>
            <a:lstStyle/>
            <a:p>
              <a:pPr marL="171205" indent="-171205" algn="l">
                <a:spcBef>
                  <a:spcPts val="600"/>
                </a:spcBef>
                <a:buFont typeface="Wingdings" pitchFamily="2" charset="2"/>
                <a:buChar char="§"/>
              </a:pPr>
              <a:r>
                <a:rPr lang="en-US" b="0" dirty="0"/>
                <a:t>Relational stores are ideal for </a:t>
              </a:r>
              <a:r>
                <a:rPr lang="en-US" dirty="0"/>
                <a:t>structured</a:t>
              </a:r>
              <a:r>
                <a:rPr lang="en-US" b="0" dirty="0"/>
                <a:t> data and have limited functionality to </a:t>
              </a:r>
              <a:r>
                <a:rPr lang="en-US" b="0" dirty="0" smtClean="0"/>
                <a:t>  store </a:t>
              </a:r>
              <a:r>
                <a:rPr lang="en-US" b="0" dirty="0"/>
                <a:t>and process unstructured data</a:t>
              </a:r>
            </a:p>
          </p:txBody>
        </p:sp>
        <p:sp>
          <p:nvSpPr>
            <p:cNvPr id="3" name="Rectangle 2"/>
            <p:cNvSpPr/>
            <p:nvPr/>
          </p:nvSpPr>
          <p:spPr>
            <a:xfrm>
              <a:off x="5644274" y="1759730"/>
              <a:ext cx="2693567" cy="430887"/>
            </a:xfrm>
            <a:prstGeom prst="rect">
              <a:avLst/>
            </a:prstGeom>
          </p:spPr>
          <p:txBody>
            <a:bodyPr wrap="square">
              <a:spAutoFit/>
            </a:bodyPr>
            <a:lstStyle/>
            <a:p>
              <a:pPr marL="171205" indent="-171205" algn="l">
                <a:spcBef>
                  <a:spcPts val="600"/>
                </a:spcBef>
                <a:buFont typeface="Wingdings" pitchFamily="2" charset="2"/>
                <a:buChar char="§"/>
              </a:pPr>
              <a:r>
                <a:rPr lang="en-US" b="0" dirty="0"/>
                <a:t>Non-relational stores are designed to hold </a:t>
              </a:r>
              <a:r>
                <a:rPr lang="en-US" dirty="0"/>
                <a:t>multi-structured</a:t>
              </a:r>
              <a:r>
                <a:rPr lang="en-US" b="0" dirty="0"/>
                <a:t> data</a:t>
              </a:r>
            </a:p>
          </p:txBody>
        </p:sp>
        <p:sp>
          <p:nvSpPr>
            <p:cNvPr id="4" name="Rectangle 3"/>
            <p:cNvSpPr/>
            <p:nvPr/>
          </p:nvSpPr>
          <p:spPr>
            <a:xfrm>
              <a:off x="5644274" y="2300675"/>
              <a:ext cx="2821042" cy="600164"/>
            </a:xfrm>
            <a:prstGeom prst="rect">
              <a:avLst/>
            </a:prstGeom>
          </p:spPr>
          <p:txBody>
            <a:bodyPr wrap="square">
              <a:spAutoFit/>
            </a:bodyPr>
            <a:lstStyle/>
            <a:p>
              <a:pPr marL="171205" indent="-171205" algn="l">
                <a:spcBef>
                  <a:spcPts val="800"/>
                </a:spcBef>
                <a:buFont typeface="Wingdings" pitchFamily="2" charset="2"/>
                <a:buChar char="§"/>
              </a:pPr>
              <a:r>
                <a:rPr lang="en-US" dirty="0"/>
                <a:t>Flexible or loose schema </a:t>
              </a:r>
              <a:r>
                <a:rPr lang="en-US" b="0" dirty="0"/>
                <a:t>that is mostly associated with data while writing the code to produce the output</a:t>
              </a:r>
            </a:p>
          </p:txBody>
        </p:sp>
        <p:sp>
          <p:nvSpPr>
            <p:cNvPr id="6" name="Rectangle 5"/>
            <p:cNvSpPr/>
            <p:nvPr/>
          </p:nvSpPr>
          <p:spPr>
            <a:xfrm>
              <a:off x="5644274" y="2893160"/>
              <a:ext cx="2815434" cy="430887"/>
            </a:xfrm>
            <a:prstGeom prst="rect">
              <a:avLst/>
            </a:prstGeom>
          </p:spPr>
          <p:txBody>
            <a:bodyPr wrap="square">
              <a:spAutoFit/>
            </a:bodyPr>
            <a:lstStyle/>
            <a:p>
              <a:pPr marL="171205" indent="-171205" algn="l">
                <a:spcBef>
                  <a:spcPts val="1200"/>
                </a:spcBef>
                <a:buFont typeface="Wingdings" pitchFamily="2" charset="2"/>
                <a:buChar char="§"/>
              </a:pPr>
              <a:r>
                <a:rPr lang="en-US" b="0" dirty="0"/>
                <a:t>Open </a:t>
              </a:r>
              <a:r>
                <a:rPr lang="en-US" dirty="0"/>
                <a:t>scope and flexibility </a:t>
              </a:r>
              <a:r>
                <a:rPr lang="en-US" b="0" dirty="0"/>
                <a:t>for analytics as the data model is flexible</a:t>
              </a:r>
            </a:p>
          </p:txBody>
        </p:sp>
        <p:sp>
          <p:nvSpPr>
            <p:cNvPr id="7" name="Rectangle 6"/>
            <p:cNvSpPr/>
            <p:nvPr/>
          </p:nvSpPr>
          <p:spPr>
            <a:xfrm>
              <a:off x="5644274" y="3464253"/>
              <a:ext cx="2291012" cy="261610"/>
            </a:xfrm>
            <a:prstGeom prst="rect">
              <a:avLst/>
            </a:prstGeom>
          </p:spPr>
          <p:txBody>
            <a:bodyPr wrap="none">
              <a:spAutoFit/>
            </a:bodyPr>
            <a:lstStyle/>
            <a:p>
              <a:pPr marL="171205" indent="-171205" algn="l">
                <a:spcBef>
                  <a:spcPts val="600"/>
                </a:spcBef>
                <a:buFont typeface="Wingdings" pitchFamily="2" charset="2"/>
                <a:buChar char="§"/>
              </a:pPr>
              <a:r>
                <a:rPr lang="en-US" dirty="0"/>
                <a:t>Eventually consistent </a:t>
              </a:r>
              <a:r>
                <a:rPr lang="en-US" b="0" dirty="0"/>
                <a:t>system</a:t>
              </a:r>
            </a:p>
          </p:txBody>
        </p:sp>
        <p:sp>
          <p:nvSpPr>
            <p:cNvPr id="21" name="Rectangle 20"/>
            <p:cNvSpPr/>
            <p:nvPr/>
          </p:nvSpPr>
          <p:spPr>
            <a:xfrm>
              <a:off x="5644274" y="3907890"/>
              <a:ext cx="2821042" cy="430887"/>
            </a:xfrm>
            <a:prstGeom prst="rect">
              <a:avLst/>
            </a:prstGeom>
          </p:spPr>
          <p:txBody>
            <a:bodyPr wrap="square">
              <a:spAutoFit/>
            </a:bodyPr>
            <a:lstStyle/>
            <a:p>
              <a:pPr marL="171205" indent="-171205" algn="l">
                <a:spcBef>
                  <a:spcPts val="600"/>
                </a:spcBef>
                <a:buFont typeface="Wingdings" pitchFamily="2" charset="2"/>
                <a:buChar char="§"/>
              </a:pPr>
              <a:r>
                <a:rPr lang="en-US" dirty="0"/>
                <a:t>Security can be challenging to </a:t>
              </a:r>
              <a:r>
                <a:rPr lang="en-US" b="0" dirty="0"/>
                <a:t>enforce at granular level</a:t>
              </a:r>
            </a:p>
          </p:txBody>
        </p:sp>
        <p:sp>
          <p:nvSpPr>
            <p:cNvPr id="22" name="Rectangle 21"/>
            <p:cNvSpPr/>
            <p:nvPr/>
          </p:nvSpPr>
          <p:spPr>
            <a:xfrm>
              <a:off x="5644274" y="4510334"/>
              <a:ext cx="2901394" cy="430887"/>
            </a:xfrm>
            <a:prstGeom prst="rect">
              <a:avLst/>
            </a:prstGeom>
          </p:spPr>
          <p:txBody>
            <a:bodyPr wrap="square">
              <a:spAutoFit/>
            </a:bodyPr>
            <a:lstStyle/>
            <a:p>
              <a:pPr marL="171205" indent="-171205" algn="l">
                <a:spcBef>
                  <a:spcPts val="600"/>
                </a:spcBef>
                <a:buFont typeface="Wingdings" pitchFamily="2" charset="2"/>
                <a:buChar char="§"/>
              </a:pPr>
              <a:r>
                <a:rPr lang="en-US" dirty="0"/>
                <a:t>Supports</a:t>
              </a:r>
              <a:r>
                <a:rPr lang="en-US" b="0" dirty="0"/>
                <a:t> discovery and exploratory analysis</a:t>
              </a:r>
            </a:p>
          </p:txBody>
        </p:sp>
        <p:sp>
          <p:nvSpPr>
            <p:cNvPr id="23" name="Rectangle 22"/>
            <p:cNvSpPr/>
            <p:nvPr/>
          </p:nvSpPr>
          <p:spPr>
            <a:xfrm>
              <a:off x="5644274" y="4948956"/>
              <a:ext cx="2988255" cy="600164"/>
            </a:xfrm>
            <a:prstGeom prst="rect">
              <a:avLst/>
            </a:prstGeom>
          </p:spPr>
          <p:txBody>
            <a:bodyPr wrap="square">
              <a:spAutoFit/>
            </a:bodyPr>
            <a:lstStyle/>
            <a:p>
              <a:pPr marL="171205" indent="-171205" algn="l">
                <a:spcBef>
                  <a:spcPts val="600"/>
                </a:spcBef>
                <a:buFont typeface="Wingdings" pitchFamily="2" charset="2"/>
                <a:buChar char="§"/>
              </a:pPr>
              <a:r>
                <a:rPr lang="en-US" b="0" dirty="0"/>
                <a:t>Non-relational stores have been widely adopted in internet based companies and thus were designed to be </a:t>
              </a:r>
              <a:r>
                <a:rPr lang="en-US" dirty="0"/>
                <a:t>web friendly</a:t>
              </a:r>
            </a:p>
          </p:txBody>
        </p:sp>
        <p:sp>
          <p:nvSpPr>
            <p:cNvPr id="25" name="Rectangle 24"/>
            <p:cNvSpPr/>
            <p:nvPr/>
          </p:nvSpPr>
          <p:spPr>
            <a:xfrm>
              <a:off x="454134" y="2367920"/>
              <a:ext cx="3094146" cy="430887"/>
            </a:xfrm>
            <a:prstGeom prst="rect">
              <a:avLst/>
            </a:prstGeom>
          </p:spPr>
          <p:txBody>
            <a:bodyPr wrap="square">
              <a:spAutoFit/>
            </a:bodyPr>
            <a:lstStyle/>
            <a:p>
              <a:pPr marL="171205" indent="-171205" algn="l">
                <a:spcBef>
                  <a:spcPts val="600"/>
                </a:spcBef>
                <a:buFont typeface="Wingdings" pitchFamily="2" charset="2"/>
                <a:buChar char="§"/>
              </a:pPr>
              <a:r>
                <a:rPr lang="en-US" dirty="0"/>
                <a:t>Rigid data schemas </a:t>
              </a:r>
              <a:r>
                <a:rPr lang="en-US" b="0" dirty="0"/>
                <a:t>that are associated with lengthy data modeling step</a:t>
              </a:r>
            </a:p>
          </p:txBody>
        </p:sp>
        <p:sp>
          <p:nvSpPr>
            <p:cNvPr id="26" name="Rectangle 25"/>
            <p:cNvSpPr/>
            <p:nvPr/>
          </p:nvSpPr>
          <p:spPr>
            <a:xfrm>
              <a:off x="454134" y="2885667"/>
              <a:ext cx="2630100" cy="430887"/>
            </a:xfrm>
            <a:prstGeom prst="rect">
              <a:avLst/>
            </a:prstGeom>
          </p:spPr>
          <p:txBody>
            <a:bodyPr wrap="square">
              <a:spAutoFit/>
            </a:bodyPr>
            <a:lstStyle/>
            <a:p>
              <a:pPr marL="171205" indent="-171205" algn="l">
                <a:spcBef>
                  <a:spcPts val="600"/>
                </a:spcBef>
                <a:buFont typeface="Wingdings" pitchFamily="2" charset="2"/>
                <a:buChar char="§"/>
              </a:pPr>
              <a:r>
                <a:rPr lang="en-US" b="0" dirty="0"/>
                <a:t>Analytics can be </a:t>
              </a:r>
              <a:r>
                <a:rPr lang="en-US" dirty="0"/>
                <a:t>limited</a:t>
              </a:r>
              <a:r>
                <a:rPr lang="en-US" b="0" dirty="0"/>
                <a:t> as the data model and domain is predefined</a:t>
              </a:r>
            </a:p>
          </p:txBody>
        </p:sp>
        <p:sp>
          <p:nvSpPr>
            <p:cNvPr id="27" name="Rectangle 26"/>
            <p:cNvSpPr/>
            <p:nvPr/>
          </p:nvSpPr>
          <p:spPr>
            <a:xfrm>
              <a:off x="454134" y="3426152"/>
              <a:ext cx="2548253" cy="430887"/>
            </a:xfrm>
            <a:prstGeom prst="rect">
              <a:avLst/>
            </a:prstGeom>
          </p:spPr>
          <p:txBody>
            <a:bodyPr wrap="square">
              <a:spAutoFit/>
            </a:bodyPr>
            <a:lstStyle/>
            <a:p>
              <a:pPr marL="171205" indent="-171205" algn="l">
                <a:spcBef>
                  <a:spcPts val="600"/>
                </a:spcBef>
                <a:buFont typeface="Wingdings" pitchFamily="2" charset="2"/>
                <a:buChar char="§"/>
              </a:pPr>
              <a:r>
                <a:rPr lang="en-US" b="0" dirty="0"/>
                <a:t>Guarantees the </a:t>
              </a:r>
              <a:r>
                <a:rPr lang="en-US" dirty="0"/>
                <a:t>ACID </a:t>
              </a:r>
              <a:r>
                <a:rPr lang="en-US" b="0" dirty="0"/>
                <a:t>transactions properties</a:t>
              </a:r>
            </a:p>
          </p:txBody>
        </p:sp>
        <p:sp>
          <p:nvSpPr>
            <p:cNvPr id="28" name="Rectangle 27"/>
            <p:cNvSpPr/>
            <p:nvPr/>
          </p:nvSpPr>
          <p:spPr>
            <a:xfrm>
              <a:off x="454134" y="3964291"/>
              <a:ext cx="2990760" cy="430887"/>
            </a:xfrm>
            <a:prstGeom prst="rect">
              <a:avLst/>
            </a:prstGeom>
          </p:spPr>
          <p:txBody>
            <a:bodyPr wrap="square">
              <a:spAutoFit/>
            </a:bodyPr>
            <a:lstStyle/>
            <a:p>
              <a:pPr marL="171205" indent="-171205" algn="l">
                <a:spcBef>
                  <a:spcPts val="600"/>
                </a:spcBef>
                <a:buFont typeface="Wingdings" pitchFamily="2" charset="2"/>
                <a:buChar char="§"/>
              </a:pPr>
              <a:r>
                <a:rPr lang="en-US" dirty="0"/>
                <a:t>Highly secure </a:t>
              </a:r>
              <a:r>
                <a:rPr lang="en-US" b="0" dirty="0"/>
                <a:t>with established methods and processes for processing and storage</a:t>
              </a:r>
            </a:p>
          </p:txBody>
        </p:sp>
        <p:sp>
          <p:nvSpPr>
            <p:cNvPr id="29" name="Rectangle 28"/>
            <p:cNvSpPr/>
            <p:nvPr/>
          </p:nvSpPr>
          <p:spPr>
            <a:xfrm>
              <a:off x="454134" y="4510334"/>
              <a:ext cx="2739907" cy="430887"/>
            </a:xfrm>
            <a:prstGeom prst="rect">
              <a:avLst/>
            </a:prstGeom>
          </p:spPr>
          <p:txBody>
            <a:bodyPr wrap="square">
              <a:spAutoFit/>
            </a:bodyPr>
            <a:lstStyle/>
            <a:p>
              <a:pPr marL="171205" indent="-171205" algn="l">
                <a:spcBef>
                  <a:spcPts val="600"/>
                </a:spcBef>
                <a:buFont typeface="Wingdings" pitchFamily="2" charset="2"/>
                <a:buChar char="§"/>
              </a:pPr>
              <a:r>
                <a:rPr lang="en-US" b="0" dirty="0"/>
                <a:t>Discovery and exploratory analysis capabilities are </a:t>
              </a:r>
              <a:r>
                <a:rPr lang="en-US" dirty="0"/>
                <a:t>limited</a:t>
              </a:r>
            </a:p>
          </p:txBody>
        </p:sp>
        <p:sp>
          <p:nvSpPr>
            <p:cNvPr id="30" name="Rectangle 29"/>
            <p:cNvSpPr/>
            <p:nvPr/>
          </p:nvSpPr>
          <p:spPr>
            <a:xfrm>
              <a:off x="454134" y="5030241"/>
              <a:ext cx="2503649" cy="430887"/>
            </a:xfrm>
            <a:prstGeom prst="rect">
              <a:avLst/>
            </a:prstGeom>
          </p:spPr>
          <p:txBody>
            <a:bodyPr wrap="square">
              <a:spAutoFit/>
            </a:bodyPr>
            <a:lstStyle/>
            <a:p>
              <a:pPr marL="171205" indent="-171205" algn="l">
                <a:spcBef>
                  <a:spcPts val="600"/>
                </a:spcBef>
                <a:buFont typeface="Wingdings" pitchFamily="2" charset="2"/>
                <a:buChar char="§"/>
              </a:pPr>
              <a:r>
                <a:rPr lang="en-US" b="0" dirty="0"/>
                <a:t>Proven track record of </a:t>
              </a:r>
              <a:r>
                <a:rPr lang="en-US" dirty="0"/>
                <a:t>enterprise readiness</a:t>
              </a:r>
            </a:p>
          </p:txBody>
        </p:sp>
        <p:grpSp>
          <p:nvGrpSpPr>
            <p:cNvPr id="55" name="Group 54"/>
            <p:cNvGrpSpPr/>
            <p:nvPr/>
          </p:nvGrpSpPr>
          <p:grpSpPr>
            <a:xfrm>
              <a:off x="3386881" y="1878359"/>
              <a:ext cx="2201470" cy="3955610"/>
              <a:chOff x="3339583" y="1673401"/>
              <a:chExt cx="2201470" cy="3955610"/>
            </a:xfrm>
          </p:grpSpPr>
          <p:sp>
            <p:nvSpPr>
              <p:cNvPr id="54" name="Rectangle 53"/>
              <p:cNvSpPr/>
              <p:nvPr/>
            </p:nvSpPr>
            <p:spPr>
              <a:xfrm>
                <a:off x="4286985" y="1678071"/>
                <a:ext cx="280193" cy="3946269"/>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a:p>
            </p:txBody>
          </p:sp>
          <p:sp>
            <p:nvSpPr>
              <p:cNvPr id="40" name="Rectangle 39"/>
              <p:cNvSpPr/>
              <p:nvPr/>
            </p:nvSpPr>
            <p:spPr>
              <a:xfrm>
                <a:off x="4044335" y="1914082"/>
                <a:ext cx="811529" cy="3577701"/>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a:p>
            </p:txBody>
          </p:sp>
          <p:sp>
            <p:nvSpPr>
              <p:cNvPr id="42" name="Rectangle 41"/>
              <p:cNvSpPr/>
              <p:nvPr/>
            </p:nvSpPr>
            <p:spPr>
              <a:xfrm>
                <a:off x="3548280" y="2594581"/>
                <a:ext cx="1785540" cy="2059265"/>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a:p>
            </p:txBody>
          </p:sp>
          <p:sp>
            <p:nvSpPr>
              <p:cNvPr id="41" name="Rectangle 40"/>
              <p:cNvSpPr/>
              <p:nvPr/>
            </p:nvSpPr>
            <p:spPr>
              <a:xfrm>
                <a:off x="3826691" y="2000548"/>
                <a:ext cx="1188720" cy="3284112"/>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a:p>
            </p:txBody>
          </p:sp>
          <p:sp>
            <p:nvSpPr>
              <p:cNvPr id="12" name="Block Arc 11"/>
              <p:cNvSpPr/>
              <p:nvPr/>
            </p:nvSpPr>
            <p:spPr>
              <a:xfrm rot="16200000">
                <a:off x="2456531" y="2556453"/>
                <a:ext cx="3950939" cy="2184836"/>
              </a:xfrm>
              <a:prstGeom prst="blockArc">
                <a:avLst>
                  <a:gd name="adj1" fmla="val 10944011"/>
                  <a:gd name="adj2" fmla="val 21406654"/>
                  <a:gd name="adj3" fmla="val 11973"/>
                </a:avLst>
              </a:prstGeom>
              <a:solidFill>
                <a:srgbClr val="0079A6"/>
              </a:solidFill>
              <a:ln w="12700">
                <a:solidFill>
                  <a:srgbClr val="0079A6"/>
                </a:solidFill>
              </a:ln>
            </p:spPr>
            <p:style>
              <a:lnRef idx="2">
                <a:schemeClr val="accent1">
                  <a:shade val="50000"/>
                </a:schemeClr>
              </a:lnRef>
              <a:fillRef idx="1">
                <a:schemeClr val="accent1"/>
              </a:fillRef>
              <a:effectRef idx="0">
                <a:schemeClr val="accent1"/>
              </a:effectRef>
              <a:fontRef idx="minor">
                <a:schemeClr val="lt1"/>
              </a:fontRef>
            </p:style>
            <p:txBody>
              <a:bodyPr vert="horz" lIns="45720" tIns="45720" rIns="45720" rtlCol="0" anchor="t"/>
              <a:lstStyle/>
              <a:p>
                <a:r>
                  <a:rPr lang="en-US" sz="1400" dirty="0"/>
                  <a:t>Relational</a:t>
                </a:r>
              </a:p>
            </p:txBody>
          </p:sp>
          <p:sp>
            <p:nvSpPr>
              <p:cNvPr id="53" name="Block Arc 52"/>
              <p:cNvSpPr/>
              <p:nvPr/>
            </p:nvSpPr>
            <p:spPr>
              <a:xfrm rot="5400000" flipH="1">
                <a:off x="2473165" y="2561124"/>
                <a:ext cx="3950939" cy="2184836"/>
              </a:xfrm>
              <a:prstGeom prst="blockArc">
                <a:avLst>
                  <a:gd name="adj1" fmla="val 10944011"/>
                  <a:gd name="adj2" fmla="val 21406654"/>
                  <a:gd name="adj3" fmla="val 11973"/>
                </a:avLst>
              </a:prstGeom>
              <a:solidFill>
                <a:srgbClr val="4C689F"/>
              </a:solidFill>
              <a:ln w="12700">
                <a:solidFill>
                  <a:srgbClr val="4C689F"/>
                </a:solidFill>
              </a:ln>
            </p:spPr>
            <p:style>
              <a:lnRef idx="2">
                <a:schemeClr val="accent1">
                  <a:shade val="50000"/>
                </a:schemeClr>
              </a:lnRef>
              <a:fillRef idx="1">
                <a:schemeClr val="accent1"/>
              </a:fillRef>
              <a:effectRef idx="0">
                <a:schemeClr val="accent1"/>
              </a:effectRef>
              <a:fontRef idx="minor">
                <a:schemeClr val="lt1"/>
              </a:fontRef>
            </p:style>
            <p:txBody>
              <a:bodyPr vert="horz" lIns="45720" tIns="45720" rIns="45720" rtlCol="0" anchor="t"/>
              <a:lstStyle/>
              <a:p>
                <a:r>
                  <a:rPr lang="en-US" sz="1400" dirty="0"/>
                  <a:t>Non-Relational</a:t>
                </a:r>
              </a:p>
            </p:txBody>
          </p:sp>
          <p:sp>
            <p:nvSpPr>
              <p:cNvPr id="18" name="Rectangle 17"/>
              <p:cNvSpPr/>
              <p:nvPr/>
            </p:nvSpPr>
            <p:spPr>
              <a:xfrm>
                <a:off x="3721754" y="4653847"/>
                <a:ext cx="1442718" cy="231280"/>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45720" tIns="45720" rIns="45720" rtlCol="0" anchor="ctr"/>
              <a:lstStyle/>
              <a:p>
                <a:pPr algn="ctr"/>
                <a:r>
                  <a:rPr lang="en-US" sz="1200" dirty="0"/>
                  <a:t>Enterprise-Ready</a:t>
                </a:r>
              </a:p>
            </p:txBody>
          </p:sp>
          <p:sp>
            <p:nvSpPr>
              <p:cNvPr id="19" name="Rectangle 18"/>
              <p:cNvSpPr/>
              <p:nvPr/>
            </p:nvSpPr>
            <p:spPr>
              <a:xfrm>
                <a:off x="3721754" y="4195738"/>
                <a:ext cx="1442718" cy="231280"/>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45720" tIns="45720" rIns="45720" rtlCol="0" anchor="ctr"/>
              <a:lstStyle/>
              <a:p>
                <a:pPr algn="ctr"/>
                <a:r>
                  <a:rPr lang="en-US" sz="1200" dirty="0"/>
                  <a:t>Security</a:t>
                </a:r>
              </a:p>
            </p:txBody>
          </p:sp>
          <p:sp>
            <p:nvSpPr>
              <p:cNvPr id="8" name="Rectangle 7"/>
              <p:cNvSpPr/>
              <p:nvPr/>
            </p:nvSpPr>
            <p:spPr>
              <a:xfrm>
                <a:off x="3721754" y="2363302"/>
                <a:ext cx="1442718" cy="231280"/>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45720" tIns="45720" rIns="45720" rtlCol="0" anchor="ctr"/>
              <a:lstStyle/>
              <a:p>
                <a:pPr algn="ctr"/>
                <a:r>
                  <a:rPr lang="en-US" sz="1200" dirty="0"/>
                  <a:t>Data Type</a:t>
                </a:r>
              </a:p>
            </p:txBody>
          </p:sp>
          <p:sp>
            <p:nvSpPr>
              <p:cNvPr id="9" name="Rectangle 8"/>
              <p:cNvSpPr/>
              <p:nvPr/>
            </p:nvSpPr>
            <p:spPr>
              <a:xfrm>
                <a:off x="3721754" y="2821411"/>
                <a:ext cx="1442718" cy="231280"/>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45720" tIns="45720" rIns="45720" rtlCol="0" anchor="ctr"/>
              <a:lstStyle/>
              <a:p>
                <a:pPr algn="ctr"/>
                <a:r>
                  <a:rPr lang="en-US" sz="1200" dirty="0"/>
                  <a:t>Schema</a:t>
                </a:r>
              </a:p>
            </p:txBody>
          </p:sp>
          <p:sp>
            <p:nvSpPr>
              <p:cNvPr id="11" name="Rectangle 10"/>
              <p:cNvSpPr/>
              <p:nvPr/>
            </p:nvSpPr>
            <p:spPr>
              <a:xfrm>
                <a:off x="3721754" y="3279520"/>
                <a:ext cx="1442718" cy="231280"/>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45720" tIns="45720" rIns="45720" rtlCol="0" anchor="ctr"/>
              <a:lstStyle/>
              <a:p>
                <a:pPr algn="ctr"/>
                <a:r>
                  <a:rPr lang="en-US" sz="1200" dirty="0"/>
                  <a:t>Flexibility</a:t>
                </a:r>
              </a:p>
            </p:txBody>
          </p:sp>
          <p:sp>
            <p:nvSpPr>
              <p:cNvPr id="16" name="Rectangle 15"/>
              <p:cNvSpPr/>
              <p:nvPr/>
            </p:nvSpPr>
            <p:spPr>
              <a:xfrm>
                <a:off x="3702687" y="3737629"/>
                <a:ext cx="1442718" cy="231280"/>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vert="horz" lIns="45720" tIns="45720" rIns="45720" rtlCol="0" anchor="ctr"/>
              <a:lstStyle/>
              <a:p>
                <a:pPr algn="ctr"/>
                <a:r>
                  <a:rPr lang="en-US" sz="1200" dirty="0"/>
                  <a:t>Consistency</a:t>
                </a:r>
              </a:p>
            </p:txBody>
          </p:sp>
        </p:grpSp>
        <p:sp>
          <p:nvSpPr>
            <p:cNvPr id="57" name="Rectangle 56"/>
            <p:cNvSpPr/>
            <p:nvPr/>
          </p:nvSpPr>
          <p:spPr>
            <a:xfrm>
              <a:off x="454134" y="5560292"/>
              <a:ext cx="4572000" cy="871008"/>
            </a:xfrm>
            <a:prstGeom prst="rect">
              <a:avLst/>
            </a:prstGeom>
          </p:spPr>
          <p:txBody>
            <a:bodyPr>
              <a:spAutoFit/>
            </a:bodyPr>
            <a:lstStyle/>
            <a:p>
              <a:pPr marL="172789" lvl="1" indent="-172789" algn="l">
                <a:buFont typeface="Wingdings" pitchFamily="2" charset="2"/>
                <a:buChar char="§"/>
              </a:pPr>
              <a:r>
                <a:rPr lang="en-US" b="0" dirty="0" smtClean="0"/>
                <a:t>Best when system needs -</a:t>
              </a:r>
            </a:p>
            <a:p>
              <a:pPr marL="456541" lvl="2" indent="-110967" algn="l">
                <a:buFont typeface="Arial" pitchFamily="34" charset="0"/>
                <a:buChar char="•"/>
              </a:pPr>
              <a:r>
                <a:rPr lang="en-US" b="0" dirty="0" smtClean="0"/>
                <a:t>Transaction </a:t>
              </a:r>
              <a:r>
                <a:rPr lang="en-US" b="0" dirty="0"/>
                <a:t>Processing (OLTP) </a:t>
              </a:r>
            </a:p>
            <a:p>
              <a:pPr marL="456541" lvl="2" indent="-110967" algn="l">
                <a:buFont typeface="Arial" pitchFamily="34" charset="0"/>
                <a:buChar char="•"/>
              </a:pPr>
              <a:r>
                <a:rPr lang="en-US" b="0" dirty="0"/>
                <a:t>Analytics on structured data</a:t>
              </a:r>
            </a:p>
            <a:p>
              <a:pPr marL="456541" lvl="2" indent="-110967" algn="l">
                <a:buFont typeface="Arial" pitchFamily="34" charset="0"/>
                <a:buChar char="•"/>
              </a:pPr>
              <a:r>
                <a:rPr lang="en-US" b="0" dirty="0"/>
                <a:t>Enterprise level SLAs</a:t>
              </a:r>
            </a:p>
          </p:txBody>
        </p:sp>
        <p:sp>
          <p:nvSpPr>
            <p:cNvPr id="58" name="Rectangle 57"/>
            <p:cNvSpPr/>
            <p:nvPr/>
          </p:nvSpPr>
          <p:spPr>
            <a:xfrm>
              <a:off x="5475714" y="5584523"/>
              <a:ext cx="4572000" cy="871008"/>
            </a:xfrm>
            <a:prstGeom prst="rect">
              <a:avLst/>
            </a:prstGeom>
          </p:spPr>
          <p:txBody>
            <a:bodyPr>
              <a:spAutoFit/>
            </a:bodyPr>
            <a:lstStyle/>
            <a:p>
              <a:pPr marL="340820" lvl="1" indent="-163279" algn="l">
                <a:buFont typeface="Wingdings" pitchFamily="2" charset="2"/>
                <a:buChar char="§"/>
              </a:pPr>
              <a:r>
                <a:rPr lang="en-US" b="0" dirty="0" smtClean="0"/>
                <a:t>Best when system needs -</a:t>
              </a:r>
            </a:p>
            <a:p>
              <a:pPr marL="516778" lvl="2" indent="-171205" algn="l">
                <a:buFont typeface="Arial" pitchFamily="34" charset="0"/>
                <a:buChar char="•"/>
              </a:pPr>
              <a:r>
                <a:rPr lang="en-US" b="0" dirty="0"/>
                <a:t>High Availability and scalability</a:t>
              </a:r>
            </a:p>
            <a:p>
              <a:pPr marL="516778" lvl="2" indent="-171205" algn="l">
                <a:buFont typeface="Arial" pitchFamily="34" charset="0"/>
                <a:buChar char="•"/>
              </a:pPr>
              <a:r>
                <a:rPr lang="en-US" b="0" dirty="0"/>
                <a:t>Offline reporting with large datasets</a:t>
              </a:r>
            </a:p>
            <a:p>
              <a:pPr marL="516778" lvl="2" indent="-171205" algn="l">
                <a:buFont typeface="Arial" pitchFamily="34" charset="0"/>
                <a:buChar char="•"/>
              </a:pPr>
              <a:r>
                <a:rPr lang="en-US" b="0" dirty="0"/>
                <a:t>Unstructured Data Processing</a:t>
              </a:r>
            </a:p>
          </p:txBody>
        </p:sp>
        <p:cxnSp>
          <p:nvCxnSpPr>
            <p:cNvPr id="67" name="Straight Connector 66"/>
            <p:cNvCxnSpPr/>
            <p:nvPr/>
          </p:nvCxnSpPr>
          <p:spPr>
            <a:xfrm>
              <a:off x="513568" y="2320622"/>
              <a:ext cx="3464973" cy="0"/>
            </a:xfrm>
            <a:prstGeom prst="line">
              <a:avLst/>
            </a:prstGeom>
            <a:ln w="12700">
              <a:solidFill>
                <a:srgbClr val="0079A6"/>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513568" y="2838514"/>
              <a:ext cx="3108960" cy="0"/>
            </a:xfrm>
            <a:prstGeom prst="line">
              <a:avLst/>
            </a:prstGeom>
            <a:ln w="12700">
              <a:solidFill>
                <a:srgbClr val="0079A6"/>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513568" y="3356406"/>
              <a:ext cx="2995746" cy="0"/>
            </a:xfrm>
            <a:prstGeom prst="line">
              <a:avLst/>
            </a:prstGeom>
            <a:ln w="12700">
              <a:solidFill>
                <a:srgbClr val="0079A6"/>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513568" y="3874298"/>
              <a:ext cx="2871892" cy="24658"/>
            </a:xfrm>
            <a:prstGeom prst="line">
              <a:avLst/>
            </a:prstGeom>
            <a:ln w="12700">
              <a:solidFill>
                <a:srgbClr val="0079A6"/>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513568" y="4416848"/>
              <a:ext cx="2871892" cy="24658"/>
            </a:xfrm>
            <a:prstGeom prst="line">
              <a:avLst/>
            </a:prstGeom>
            <a:ln w="12700">
              <a:solidFill>
                <a:srgbClr val="0079A6"/>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513568" y="4959398"/>
              <a:ext cx="3123325" cy="24658"/>
            </a:xfrm>
            <a:prstGeom prst="line">
              <a:avLst/>
            </a:prstGeom>
            <a:ln w="12700">
              <a:solidFill>
                <a:srgbClr val="0079A6"/>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513568" y="5501947"/>
              <a:ext cx="3253689" cy="12329"/>
            </a:xfrm>
            <a:prstGeom prst="line">
              <a:avLst/>
            </a:prstGeom>
            <a:ln w="12700">
              <a:solidFill>
                <a:srgbClr val="0079A6"/>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10800000" flipH="1">
              <a:off x="5131411" y="2320622"/>
              <a:ext cx="3464973" cy="0"/>
            </a:xfrm>
            <a:prstGeom prst="line">
              <a:avLst/>
            </a:prstGeom>
            <a:ln w="12700">
              <a:solidFill>
                <a:srgbClr val="4C689F"/>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rot="10800000" flipH="1">
              <a:off x="5487424" y="2840569"/>
              <a:ext cx="3108960" cy="0"/>
            </a:xfrm>
            <a:prstGeom prst="line">
              <a:avLst/>
            </a:prstGeom>
            <a:ln w="12700">
              <a:solidFill>
                <a:srgbClr val="4C689F"/>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10800000" flipH="1">
              <a:off x="5600638" y="3360516"/>
              <a:ext cx="2995746" cy="0"/>
            </a:xfrm>
            <a:prstGeom prst="line">
              <a:avLst/>
            </a:prstGeom>
            <a:ln w="12700">
              <a:solidFill>
                <a:srgbClr val="4C689F"/>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10800000" flipH="1" flipV="1">
              <a:off x="5578864" y="3880463"/>
              <a:ext cx="3017520" cy="24658"/>
            </a:xfrm>
            <a:prstGeom prst="line">
              <a:avLst/>
            </a:prstGeom>
            <a:ln w="12700">
              <a:solidFill>
                <a:srgbClr val="4C689F"/>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10800000" flipH="1" flipV="1">
              <a:off x="5578864" y="4425068"/>
              <a:ext cx="3017520" cy="24658"/>
            </a:xfrm>
            <a:prstGeom prst="line">
              <a:avLst/>
            </a:prstGeom>
            <a:ln w="12700">
              <a:solidFill>
                <a:srgbClr val="4C689F"/>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10800000" flipH="1" flipV="1">
              <a:off x="5473059" y="4969673"/>
              <a:ext cx="3123325" cy="24658"/>
            </a:xfrm>
            <a:prstGeom prst="line">
              <a:avLst/>
            </a:prstGeom>
            <a:ln w="12700">
              <a:solidFill>
                <a:srgbClr val="4C689F"/>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0800000" flipH="1" flipV="1">
              <a:off x="5030224" y="5514276"/>
              <a:ext cx="3566160" cy="12329"/>
            </a:xfrm>
            <a:prstGeom prst="line">
              <a:avLst/>
            </a:prstGeom>
            <a:ln w="12700">
              <a:solidFill>
                <a:srgbClr val="4C689F"/>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41618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419526" y="4403288"/>
            <a:ext cx="8433601" cy="219456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95" name="Oval 94"/>
          <p:cNvSpPr/>
          <p:nvPr/>
        </p:nvSpPr>
        <p:spPr>
          <a:xfrm>
            <a:off x="6222397" y="2001400"/>
            <a:ext cx="1333311" cy="316550"/>
          </a:xfrm>
          <a:prstGeom prst="ellipse">
            <a:avLst/>
          </a:prstGeom>
          <a:solidFill>
            <a:srgbClr val="4C689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graphicFrame>
        <p:nvGraphicFramePr>
          <p:cNvPr id="3" name="Table 2"/>
          <p:cNvGraphicFramePr>
            <a:graphicFrameLocks noGrp="1"/>
          </p:cNvGraphicFramePr>
          <p:nvPr>
            <p:extLst>
              <p:ext uri="{D42A27DB-BD31-4B8C-83A1-F6EECF244321}">
                <p14:modId xmlns:p14="http://schemas.microsoft.com/office/powerpoint/2010/main" val="2285226783"/>
              </p:ext>
            </p:extLst>
          </p:nvPr>
        </p:nvGraphicFramePr>
        <p:xfrm>
          <a:off x="1578577" y="4430584"/>
          <a:ext cx="7247255" cy="2136648"/>
        </p:xfrm>
        <a:graphic>
          <a:graphicData uri="http://schemas.openxmlformats.org/drawingml/2006/table">
            <a:tbl>
              <a:tblPr firstRow="1" bandRow="1">
                <a:tableStyleId>{5C22544A-7EE6-4342-B048-85BDC9FD1C3A}</a:tableStyleId>
              </a:tblPr>
              <a:tblGrid>
                <a:gridCol w="295275"/>
                <a:gridCol w="1243264"/>
                <a:gridCol w="1223711"/>
                <a:gridCol w="541312"/>
                <a:gridCol w="992213"/>
                <a:gridCol w="838200"/>
                <a:gridCol w="1905000"/>
                <a:gridCol w="208280"/>
              </a:tblGrid>
              <a:tr h="196330">
                <a:tc rowSpan="2">
                  <a:txBody>
                    <a:bodyPr/>
                    <a:lstStyle/>
                    <a:p>
                      <a:pPr algn="ctr"/>
                      <a:endParaRPr lang="en-US" sz="12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a:endParaRPr lang="en-US" sz="12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gridSpan="5">
                  <a:txBody>
                    <a:bodyPr/>
                    <a:lstStyle/>
                    <a:p>
                      <a:pPr algn="ctr"/>
                      <a:r>
                        <a:rPr lang="en-US" sz="1200" b="1" baseline="0" dirty="0" smtClean="0">
                          <a:solidFill>
                            <a:schemeClr val="tx1"/>
                          </a:solidFill>
                        </a:rPr>
                        <a:t>Turnaround Time / Processing Velocity</a:t>
                      </a:r>
                      <a:endParaRPr lang="en-US" sz="12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sz="14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a:p>
                  </a:txBody>
                  <a:tcPr/>
                </a:tc>
                <a:tc rowSpan="9">
                  <a:txBody>
                    <a:bodyPr/>
                    <a:lstStyle/>
                    <a:p>
                      <a:pPr algn="ctr"/>
                      <a:endParaRPr lang="en-US" sz="1200" b="1" dirty="0">
                        <a:solidFill>
                          <a:schemeClr val="bg1"/>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154022">
                <a:tc vMerge="1">
                  <a:txBody>
                    <a:bodyPr/>
                    <a:lstStyle/>
                    <a:p>
                      <a:endParaRPr lang="en-US"/>
                    </a:p>
                  </a:txBody>
                  <a:tcPr/>
                </a:tc>
                <a:tc>
                  <a:txBody>
                    <a:bodyPr/>
                    <a:lstStyle/>
                    <a:p>
                      <a:pPr algn="ctr"/>
                      <a:endParaRPr lang="en-US" sz="12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gridSpan="3">
                  <a:txBody>
                    <a:bodyPr/>
                    <a:lstStyle/>
                    <a:p>
                      <a:pPr algn="ctr"/>
                      <a:r>
                        <a:rPr lang="en-US" sz="1100" b="0" dirty="0" smtClean="0">
                          <a:solidFill>
                            <a:schemeClr val="tx1"/>
                          </a:solidFill>
                        </a:rPr>
                        <a:t>Batch</a:t>
                      </a:r>
                      <a:endParaRPr lang="en-US" sz="1100" b="0" dirty="0">
                        <a:solidFill>
                          <a:schemeClr val="tx1"/>
                        </a:solidFill>
                      </a:endParaRPr>
                    </a:p>
                  </a:txBody>
                  <a:tcPr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algn="ctr"/>
                      <a:r>
                        <a:rPr lang="en-US" sz="1100" b="0" dirty="0" smtClean="0">
                          <a:solidFill>
                            <a:schemeClr val="tx1"/>
                          </a:solidFill>
                        </a:rPr>
                        <a:t>Near Real Time - Real Time</a:t>
                      </a:r>
                      <a:endParaRPr lang="en-US" sz="1100" b="0" dirty="0">
                        <a:solidFill>
                          <a:schemeClr val="tx1"/>
                        </a:solidFill>
                      </a:endParaRPr>
                    </a:p>
                  </a:txBody>
                  <a:tcPr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hMerge="1">
                  <a:txBody>
                    <a:bodyPr/>
                    <a:lstStyle/>
                    <a:p>
                      <a:endParaRPr lang="en-US"/>
                    </a:p>
                  </a:txBody>
                  <a:tcPr/>
                </a:tc>
                <a:tc vMerge="1">
                  <a:txBody>
                    <a:bodyPr/>
                    <a:lstStyle/>
                    <a:p>
                      <a:pPr algn="ctr"/>
                      <a:endParaRPr lang="en-US" sz="12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59080">
                <a:tc rowSpan="6">
                  <a:txBody>
                    <a:bodyPr/>
                    <a:lstStyle/>
                    <a:p>
                      <a:pPr algn="ctr"/>
                      <a:r>
                        <a:rPr lang="en-US" sz="1200" b="1" dirty="0" smtClean="0">
                          <a:solidFill>
                            <a:schemeClr val="tx1"/>
                          </a:solidFill>
                        </a:rPr>
                        <a:t>Variety</a:t>
                      </a:r>
                      <a:endParaRPr lang="en-US" sz="1200" b="1" dirty="0">
                        <a:solidFill>
                          <a:schemeClr val="tx1"/>
                        </a:solidFill>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rowSpan="2">
                  <a:txBody>
                    <a:bodyPr/>
                    <a:lstStyle/>
                    <a:p>
                      <a:pPr algn="ctr"/>
                      <a:r>
                        <a:rPr lang="en-US" sz="1100" b="0" dirty="0" smtClean="0">
                          <a:solidFill>
                            <a:schemeClr val="tx1"/>
                          </a:solidFill>
                        </a:rPr>
                        <a:t>Structured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gridSpan="2">
                  <a:txBody>
                    <a:bodyPr/>
                    <a:lstStyle/>
                    <a:p>
                      <a:r>
                        <a:rPr lang="en-US" sz="1100" b="0" dirty="0" smtClean="0">
                          <a:solidFill>
                            <a:schemeClr val="bg1"/>
                          </a:solidFill>
                        </a:rPr>
                        <a:t>Traditional</a:t>
                      </a:r>
                      <a:endParaRPr lang="en-US" sz="1100" b="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rgbClr val="0079A6"/>
                    </a:solidFill>
                  </a:tcPr>
                </a:tc>
                <a:tc hMerge="1">
                  <a:txBody>
                    <a:bodyPr/>
                    <a:lstStyle/>
                    <a:p>
                      <a:endParaRPr lang="en-US"/>
                    </a:p>
                  </a:txBody>
                  <a:tcPr/>
                </a:tc>
                <a:tc>
                  <a:txBody>
                    <a:bodyPr/>
                    <a:lstStyle/>
                    <a:p>
                      <a:pPr algn="r"/>
                      <a:r>
                        <a:rPr lang="en-US" sz="1100" b="0" dirty="0" smtClean="0">
                          <a:solidFill>
                            <a:schemeClr val="bg1"/>
                          </a:solidFill>
                        </a:rPr>
                        <a:t>MPP</a:t>
                      </a:r>
                      <a:endParaRPr lang="en-US" sz="1100" b="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rgbClr val="0079A6"/>
                    </a:solidFill>
                  </a:tcPr>
                </a:tc>
                <a:tc>
                  <a:txBody>
                    <a:bodyPr/>
                    <a:lstStyle/>
                    <a:p>
                      <a:r>
                        <a:rPr lang="en-US" sz="1100" b="0" dirty="0" smtClean="0">
                          <a:solidFill>
                            <a:schemeClr val="bg1"/>
                          </a:solidFill>
                        </a:rPr>
                        <a:t>MPP</a:t>
                      </a:r>
                      <a:endParaRPr lang="en-US" sz="1100" b="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rgbClr val="0079A6"/>
                    </a:solidFill>
                  </a:tcPr>
                </a:tc>
                <a:tc>
                  <a:txBody>
                    <a:bodyPr/>
                    <a:lstStyle/>
                    <a:p>
                      <a:pPr algn="r"/>
                      <a:r>
                        <a:rPr lang="en-US" sz="1100" b="0" dirty="0" smtClean="0">
                          <a:solidFill>
                            <a:schemeClr val="bg1"/>
                          </a:solidFill>
                        </a:rPr>
                        <a:t>MPP + In-Memory</a:t>
                      </a:r>
                      <a:endParaRPr lang="en-US" sz="1100" b="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rgbClr val="0079A6"/>
                    </a:solidFill>
                  </a:tcPr>
                </a:tc>
                <a:tc vMerge="1">
                  <a:txBody>
                    <a:bodyPr/>
                    <a:lstStyle/>
                    <a:p>
                      <a:pPr algn="l"/>
                      <a:endParaRPr lang="en-US" sz="1100" b="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rgbClr val="0079A6"/>
                    </a:solidFill>
                  </a:tcPr>
                </a:tc>
              </a:tr>
              <a:tr h="0">
                <a:tc vMerge="1">
                  <a:txBody>
                    <a:bodyPr/>
                    <a:lstStyle/>
                    <a:p>
                      <a:endParaRPr lang="en-US"/>
                    </a:p>
                  </a:txBody>
                  <a:tcPr/>
                </a:tc>
                <a:tc vMerge="1">
                  <a:txBody>
                    <a:bodyPr/>
                    <a:lstStyle/>
                    <a:p>
                      <a:endParaRPr lang="en-US"/>
                    </a:p>
                  </a:txBody>
                  <a:tcPr/>
                </a:tc>
                <a:tc gridSpan="3">
                  <a:txBody>
                    <a:bodyPr/>
                    <a:lstStyle/>
                    <a:p>
                      <a:pPr algn="l"/>
                      <a:r>
                        <a:rPr lang="en-US" sz="1000" b="0" dirty="0" smtClean="0">
                          <a:solidFill>
                            <a:schemeClr val="tx1"/>
                          </a:solidFill>
                        </a:rPr>
                        <a:t>Volume                                                            </a:t>
                      </a:r>
                      <a:endParaRPr lang="en-US" sz="1000" b="0" dirty="0">
                        <a:solidFill>
                          <a:schemeClr val="tx1"/>
                        </a:solidFill>
                      </a:endParaRPr>
                    </a:p>
                  </a:txBody>
                  <a:tcPr marT="18288" marB="18288"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rPr>
                        <a:t>Volume </a:t>
                      </a:r>
                    </a:p>
                  </a:txBody>
                  <a:tcPr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hMerge="1">
                  <a:txBody>
                    <a:bodyPr/>
                    <a:lstStyle/>
                    <a:p>
                      <a:endParaRPr lang="en-US"/>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dirty="0" smtClean="0">
                        <a:solidFill>
                          <a:schemeClr val="tx1"/>
                        </a:solidFill>
                      </a:endParaRPr>
                    </a:p>
                  </a:txBody>
                  <a:tcPr anchor="ctr">
                    <a:lnL w="12700" cap="flat" cmpd="sng" algn="ctr">
                      <a:solidFill>
                        <a:srgbClr val="4C689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C689F"/>
                      </a:solidFill>
                      <a:prstDash val="solid"/>
                      <a:round/>
                      <a:headEnd type="none" w="med" len="med"/>
                      <a:tailEnd type="none" w="med" len="med"/>
                    </a:lnB>
                    <a:solidFill>
                      <a:schemeClr val="bg1">
                        <a:lumMod val="75000"/>
                      </a:schemeClr>
                    </a:solidFill>
                  </a:tcPr>
                </a:tc>
              </a:tr>
              <a:tr h="259080">
                <a:tc vMerge="1">
                  <a:txBody>
                    <a:bodyPr/>
                    <a:lstStyle/>
                    <a:p>
                      <a:endParaRPr lang="en-US" sz="14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rowSpan="2">
                  <a:txBody>
                    <a:bodyPr/>
                    <a:lstStyle/>
                    <a:p>
                      <a:pPr algn="ctr"/>
                      <a:r>
                        <a:rPr lang="en-US" sz="1100" b="0" dirty="0" smtClean="0">
                          <a:solidFill>
                            <a:schemeClr val="tx1"/>
                          </a:solidFill>
                        </a:rPr>
                        <a:t>Semi-structured</a:t>
                      </a:r>
                      <a:endParaRPr lang="en-US" sz="11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a:r>
                        <a:rPr lang="en-US" sz="1100" b="0" dirty="0" smtClean="0">
                          <a:solidFill>
                            <a:schemeClr val="bg1"/>
                          </a:solidFill>
                        </a:rPr>
                        <a:t>Traditional + MPP</a:t>
                      </a:r>
                      <a:endParaRPr lang="en-US" sz="1100" b="0" dirty="0">
                        <a:solidFill>
                          <a:schemeClr val="bg1"/>
                        </a:solidFill>
                      </a:endParaRPr>
                    </a:p>
                  </a:txBody>
                  <a:tcPr marL="9144" marR="91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rgbClr val="0079A6"/>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dirty="0" smtClean="0">
                          <a:solidFill>
                            <a:schemeClr val="bg1"/>
                          </a:solidFill>
                        </a:rPr>
                        <a:t>Distributed Cluster</a:t>
                      </a:r>
                    </a:p>
                  </a:txBody>
                  <a:tcPr marL="9144" marR="91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rgbClr val="0079A6"/>
                    </a:solidFill>
                  </a:tcPr>
                </a:tc>
                <a:tc hMerge="1">
                  <a:txBody>
                    <a:bodyPr/>
                    <a:lstStyle/>
                    <a:p>
                      <a:pPr algn="r"/>
                      <a:endParaRPr lang="en-US" sz="12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rgbClr val="4C689F"/>
                      </a:solidFill>
                      <a:prstDash val="solid"/>
                      <a:round/>
                      <a:headEnd type="none" w="med" len="med"/>
                      <a:tailEnd type="none" w="med" len="med"/>
                    </a:lnR>
                    <a:lnT w="12700" cap="flat" cmpd="sng" algn="ctr">
                      <a:solidFill>
                        <a:srgbClr val="4C689F"/>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gridSpan="2">
                  <a:txBody>
                    <a:bodyPr/>
                    <a:lstStyle/>
                    <a:p>
                      <a:pPr algn="ctr"/>
                      <a:r>
                        <a:rPr lang="en-US" sz="1100" b="0" dirty="0" smtClean="0">
                          <a:solidFill>
                            <a:schemeClr val="bg1"/>
                          </a:solidFill>
                        </a:rPr>
                        <a:t>Specialized MPP + Distributed Cluster</a:t>
                      </a:r>
                      <a:endParaRPr lang="en-US" sz="1100" b="0" dirty="0">
                        <a:solidFill>
                          <a:schemeClr val="bg1"/>
                        </a:solidFill>
                      </a:endParaRP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rgbClr val="0079A6"/>
                    </a:solidFill>
                  </a:tcPr>
                </a:tc>
                <a:tc hMerge="1">
                  <a:txBody>
                    <a:bodyPr/>
                    <a:lstStyle/>
                    <a:p>
                      <a:pPr algn="r"/>
                      <a:endParaRPr lang="en-US" sz="11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C689F"/>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vMerge="1">
                  <a:txBody>
                    <a:bodyPr/>
                    <a:lstStyle/>
                    <a:p>
                      <a:pPr algn="ctr"/>
                      <a:endParaRPr lang="en-US" sz="1100" b="0" dirty="0">
                        <a:solidFill>
                          <a:schemeClr val="bg1"/>
                        </a:solidFill>
                      </a:endParaRPr>
                    </a:p>
                  </a:txBody>
                  <a:tcPr marL="0" marR="0" anchor="ctr">
                    <a:lnL w="12700" cap="flat" cmpd="sng" algn="ctr">
                      <a:solidFill>
                        <a:srgbClr val="4C689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4C689F"/>
                      </a:solidFill>
                      <a:prstDash val="solid"/>
                      <a:round/>
                      <a:headEnd type="none" w="med" len="med"/>
                      <a:tailEnd type="none" w="med" len="med"/>
                    </a:lnT>
                    <a:lnB w="12700" cap="flat" cmpd="sng" algn="ctr">
                      <a:noFill/>
                      <a:prstDash val="solid"/>
                      <a:round/>
                      <a:headEnd type="none" w="med" len="med"/>
                      <a:tailEnd type="none" w="med" len="med"/>
                    </a:lnB>
                    <a:solidFill>
                      <a:srgbClr val="0079A6"/>
                    </a:solidFill>
                  </a:tcPr>
                </a:tc>
              </a:tr>
              <a:tr h="182499">
                <a:tc vMerge="1">
                  <a:txBody>
                    <a:bodyPr/>
                    <a:lstStyle/>
                    <a:p>
                      <a:endParaRPr lang="en-US"/>
                    </a:p>
                  </a:txBody>
                  <a:tcPr/>
                </a:tc>
                <a:tc vMerge="1">
                  <a:txBody>
                    <a:bodyPr/>
                    <a:lstStyle/>
                    <a:p>
                      <a:endParaRPr lang="en-US"/>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rPr>
                        <a:t>Volume</a:t>
                      </a:r>
                    </a:p>
                  </a:txBody>
                  <a:tcPr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gridSpan="2">
                  <a:txBody>
                    <a:bodyPr/>
                    <a:lstStyle/>
                    <a:p>
                      <a:r>
                        <a:rPr lang="en-US" sz="1000" b="0" dirty="0" smtClean="0">
                          <a:solidFill>
                            <a:schemeClr val="tx1"/>
                          </a:solidFill>
                        </a:rPr>
                        <a:t>Volume</a:t>
                      </a:r>
                      <a:endParaRPr lang="en-US" sz="1000" b="0" dirty="0">
                        <a:solidFill>
                          <a:schemeClr val="tx1"/>
                        </a:solidFill>
                      </a:endParaRPr>
                    </a:p>
                  </a:txBody>
                  <a:tcPr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hMerge="1">
                  <a:txBody>
                    <a:bodyPr/>
                    <a:lstStyle/>
                    <a:p>
                      <a:endParaRPr lang="en-US"/>
                    </a:p>
                  </a:txBody>
                  <a:tcPr/>
                </a:tc>
                <a:tc vMerge="1">
                  <a:txBody>
                    <a:bodyPr/>
                    <a:lstStyle/>
                    <a:p>
                      <a:endParaRPr lang="en-US" sz="1000" b="0" dirty="0">
                        <a:solidFill>
                          <a:schemeClr val="tx1"/>
                        </a:solidFill>
                      </a:endParaRPr>
                    </a:p>
                  </a:txBody>
                  <a:tcPr anchor="ctr">
                    <a:lnL w="12700" cap="flat" cmpd="sng" algn="ctr">
                      <a:solidFill>
                        <a:srgbClr val="4C689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C689F"/>
                      </a:solidFill>
                      <a:prstDash val="solid"/>
                      <a:round/>
                      <a:headEnd type="none" w="med" len="med"/>
                      <a:tailEnd type="none" w="med" len="med"/>
                    </a:lnB>
                    <a:solidFill>
                      <a:schemeClr val="bg1">
                        <a:lumMod val="75000"/>
                      </a:schemeClr>
                    </a:solidFill>
                  </a:tcPr>
                </a:tc>
              </a:tr>
              <a:tr h="259080">
                <a:tc vMerge="1">
                  <a:txBody>
                    <a:bodyPr/>
                    <a:lstStyle/>
                    <a:p>
                      <a:endParaRPr lang="en-US" sz="14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rowSpan="2">
                  <a:txBody>
                    <a:bodyPr/>
                    <a:lstStyle/>
                    <a:p>
                      <a:pPr algn="ctr"/>
                      <a:r>
                        <a:rPr lang="en-US" sz="1100" b="0" dirty="0" smtClean="0">
                          <a:solidFill>
                            <a:schemeClr val="tx1"/>
                          </a:solidFill>
                        </a:rPr>
                        <a:t>Unstructured</a:t>
                      </a:r>
                      <a:endParaRPr lang="en-US" sz="11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gridSpan="3">
                  <a:txBody>
                    <a:bodyPr/>
                    <a:lstStyle/>
                    <a:p>
                      <a:pPr algn="ctr"/>
                      <a:r>
                        <a:rPr lang="en-US" sz="1100" b="0" dirty="0" smtClean="0">
                          <a:solidFill>
                            <a:schemeClr val="bg1"/>
                          </a:solidFill>
                        </a:rPr>
                        <a:t>Distributed</a:t>
                      </a:r>
                      <a:r>
                        <a:rPr lang="en-US" sz="1100" b="0" baseline="0" dirty="0" smtClean="0">
                          <a:solidFill>
                            <a:schemeClr val="bg1"/>
                          </a:solidFill>
                        </a:rPr>
                        <a:t> Cluster</a:t>
                      </a:r>
                      <a:endParaRPr lang="en-US" sz="1100" b="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9A6"/>
                    </a:solidFill>
                  </a:tcPr>
                </a:tc>
                <a:tc hMerge="1">
                  <a:txBody>
                    <a:bodyPr/>
                    <a:lstStyle/>
                    <a:p>
                      <a:endParaRPr lang="en-US"/>
                    </a:p>
                  </a:txBody>
                  <a:tcPr/>
                </a:tc>
                <a:tc hMerge="1">
                  <a:txBody>
                    <a:bodyPr/>
                    <a:lstStyle/>
                    <a:p>
                      <a:pPr algn="r"/>
                      <a:endParaRPr lang="en-US" sz="12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rgbClr val="4C689F"/>
                      </a:solidFill>
                      <a:prstDash val="solid"/>
                      <a:round/>
                      <a:headEnd type="none" w="med" len="med"/>
                      <a:tailEnd type="none" w="med" len="med"/>
                    </a:lnR>
                    <a:lnT w="12700" cap="flat" cmpd="sng" algn="ctr">
                      <a:solidFill>
                        <a:srgbClr val="4C689F"/>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gridSpan="2">
                  <a:txBody>
                    <a:bodyPr/>
                    <a:lstStyle/>
                    <a:p>
                      <a:pPr algn="ctr"/>
                      <a:r>
                        <a:rPr lang="en-US" sz="1100" b="0" dirty="0" smtClean="0">
                          <a:solidFill>
                            <a:schemeClr val="bg1"/>
                          </a:solidFill>
                        </a:rPr>
                        <a:t>Specialized Systems</a:t>
                      </a:r>
                      <a:endParaRPr lang="en-US" sz="1100" b="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9A6"/>
                    </a:solidFill>
                  </a:tcPr>
                </a:tc>
                <a:tc hMerge="1">
                  <a:txBody>
                    <a:bodyPr/>
                    <a:lstStyle/>
                    <a:p>
                      <a:pPr algn="r"/>
                      <a:endParaRPr lang="en-US" sz="12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C689F"/>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vMerge="1">
                  <a:txBody>
                    <a:bodyPr/>
                    <a:lstStyle/>
                    <a:p>
                      <a:pPr algn="ctr"/>
                      <a:endParaRPr lang="en-US" sz="1100" b="0" dirty="0">
                        <a:solidFill>
                          <a:schemeClr val="bg1"/>
                        </a:solidFill>
                      </a:endParaRPr>
                    </a:p>
                  </a:txBody>
                  <a:tcPr anchor="ctr">
                    <a:lnL w="12700" cap="flat" cmpd="sng" algn="ctr">
                      <a:solidFill>
                        <a:srgbClr val="4C689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4C689F"/>
                      </a:solidFill>
                      <a:prstDash val="solid"/>
                      <a:round/>
                      <a:headEnd type="none" w="med" len="med"/>
                      <a:tailEnd type="none" w="med" len="med"/>
                    </a:lnT>
                    <a:lnB w="12700" cap="flat" cmpd="sng" algn="ctr">
                      <a:noFill/>
                      <a:prstDash val="solid"/>
                      <a:round/>
                      <a:headEnd type="none" w="med" len="med"/>
                      <a:tailEnd type="none" w="med" len="med"/>
                    </a:lnB>
                    <a:solidFill>
                      <a:srgbClr val="0079A6"/>
                    </a:solidFill>
                  </a:tcPr>
                </a:tc>
              </a:tr>
              <a:tr h="89285">
                <a:tc vMerge="1">
                  <a:txBody>
                    <a:bodyPr/>
                    <a:lstStyle/>
                    <a:p>
                      <a:endParaRPr lang="en-US"/>
                    </a:p>
                  </a:txBody>
                  <a:tcPr/>
                </a:tc>
                <a:tc vMerge="1">
                  <a:txBody>
                    <a:bodyPr/>
                    <a:lstStyle/>
                    <a:p>
                      <a:endParaRPr lang="en-US"/>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solidFill>
                            <a:schemeClr val="tx1"/>
                          </a:solidFill>
                        </a:rPr>
                        <a:t>Volume</a:t>
                      </a:r>
                    </a:p>
                  </a:txBody>
                  <a:tcPr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gridSpan="2">
                  <a:txBody>
                    <a:bodyPr/>
                    <a:lstStyle/>
                    <a:p>
                      <a:r>
                        <a:rPr lang="en-US" sz="1000" b="0" dirty="0" smtClean="0">
                          <a:solidFill>
                            <a:schemeClr val="tx1"/>
                          </a:solidFill>
                        </a:rPr>
                        <a:t>Volume</a:t>
                      </a:r>
                      <a:endParaRPr lang="en-US" sz="1000" b="0" dirty="0">
                        <a:solidFill>
                          <a:schemeClr val="tx1"/>
                        </a:solidFill>
                      </a:endParaRPr>
                    </a:p>
                  </a:txBody>
                  <a:tcPr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a:p>
                  </a:txBody>
                  <a:tcPr/>
                </a:tc>
                <a:tc vMerge="1">
                  <a:txBody>
                    <a:bodyPr/>
                    <a:lstStyle/>
                    <a:p>
                      <a:endParaRPr lang="en-US" sz="1000" b="0" dirty="0">
                        <a:solidFill>
                          <a:schemeClr val="tx1"/>
                        </a:solidFill>
                      </a:endParaRPr>
                    </a:p>
                  </a:txBody>
                  <a:tcPr anchor="ctr">
                    <a:lnL w="12700" cap="flat" cmpd="sng" algn="ctr">
                      <a:solidFill>
                        <a:srgbClr val="4C689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r>
              <a:tr h="243840">
                <a:tc gridSpan="7">
                  <a:txBody>
                    <a:bodyPr/>
                    <a:lstStyle/>
                    <a:p>
                      <a:pPr algn="l"/>
                      <a:r>
                        <a:rPr lang="en-US" sz="1100" b="1" dirty="0" smtClean="0">
                          <a:solidFill>
                            <a:schemeClr val="tx1"/>
                          </a:solidFill>
                        </a:rPr>
                        <a:t>                                                                                                      </a:t>
                      </a:r>
                      <a:r>
                        <a:rPr lang="en-US" sz="1200" b="1" dirty="0" smtClean="0">
                          <a:solidFill>
                            <a:schemeClr val="tx1"/>
                          </a:solidFill>
                        </a:rPr>
                        <a:t>Cost</a:t>
                      </a:r>
                      <a:endParaRPr lang="en-US" sz="1200" b="1" dirty="0">
                        <a:solidFill>
                          <a:schemeClr val="tx1"/>
                        </a:solidFill>
                      </a:endParaRPr>
                    </a:p>
                  </a:txBody>
                  <a:tcPr marT="18288" marB="18288"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sz="1200" b="1"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20000"/>
                        <a:lumOff val="80000"/>
                      </a:schemeClr>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dirty="0" smtClean="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rgbClr val="4C689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sz="1000" b="0" dirty="0">
                        <a:solidFill>
                          <a:schemeClr val="tx1"/>
                        </a:solidFill>
                      </a:endParaRPr>
                    </a:p>
                  </a:txBody>
                  <a:tcPr anchor="ctr">
                    <a:lnL w="12700" cap="flat" cmpd="sng" algn="ctr">
                      <a:solidFill>
                        <a:srgbClr val="4C689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vMerge="1">
                  <a:txBody>
                    <a:bodyPr/>
                    <a:lstStyle/>
                    <a:p>
                      <a:pPr algn="l"/>
                      <a:endParaRPr lang="en-US" sz="12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689F"/>
                    </a:solidFill>
                  </a:tcPr>
                </a:tc>
              </a:tr>
            </a:tbl>
          </a:graphicData>
        </a:graphic>
      </p:graphicFrame>
      <p:sp>
        <p:nvSpPr>
          <p:cNvPr id="17" name="Title 16"/>
          <p:cNvSpPr>
            <a:spLocks noGrp="1"/>
          </p:cNvSpPr>
          <p:nvPr>
            <p:ph type="title"/>
          </p:nvPr>
        </p:nvSpPr>
        <p:spPr bwMode="gray">
          <a:xfrm>
            <a:off x="414340" y="446047"/>
            <a:ext cx="8330184" cy="333425"/>
          </a:xfrm>
        </p:spPr>
        <p:txBody>
          <a:bodyPr/>
          <a:lstStyle/>
          <a:p>
            <a:r>
              <a:rPr lang="en-US" dirty="0" smtClean="0">
                <a:solidFill>
                  <a:schemeClr val="tx1"/>
                </a:solidFill>
              </a:rPr>
              <a:t>Big Data Processing</a:t>
            </a:r>
            <a:endParaRPr lang="en-US" dirty="0">
              <a:solidFill>
                <a:schemeClr val="tx1"/>
              </a:solidFill>
            </a:endParaRPr>
          </a:p>
        </p:txBody>
      </p:sp>
      <p:sp>
        <p:nvSpPr>
          <p:cNvPr id="89" name="Rectangle 88"/>
          <p:cNvSpPr/>
          <p:nvPr/>
        </p:nvSpPr>
        <p:spPr>
          <a:xfrm>
            <a:off x="405879" y="923794"/>
            <a:ext cx="8238595" cy="430887"/>
          </a:xfrm>
          <a:prstGeom prst="rect">
            <a:avLst/>
          </a:prstGeom>
        </p:spPr>
        <p:txBody>
          <a:bodyPr vert="horz" wrap="square" lIns="0" tIns="0" rIns="0" bIns="0" rtlCol="0">
            <a:spAutoFit/>
          </a:bodyPr>
          <a:lstStyle/>
          <a:p>
            <a:pPr algn="l">
              <a:spcBef>
                <a:spcPts val="2200"/>
              </a:spcBef>
              <a:buFont typeface="Arial" pitchFamily="34" charset="0"/>
            </a:pPr>
            <a:r>
              <a:rPr lang="en-US" sz="1400" b="0" dirty="0">
                <a:solidFill>
                  <a:schemeClr val="tx2"/>
                </a:solidFill>
                <a:latin typeface="+mj-lt"/>
              </a:rPr>
              <a:t>From a processing standpoint, Big Data solutions can be classified based on the business requirements being addressed and the type of underlying data. </a:t>
            </a:r>
          </a:p>
        </p:txBody>
      </p:sp>
      <p:sp>
        <p:nvSpPr>
          <p:cNvPr id="67" name="Right Arrow 66"/>
          <p:cNvSpPr/>
          <p:nvPr/>
        </p:nvSpPr>
        <p:spPr>
          <a:xfrm flipV="1">
            <a:off x="5647383" y="-2081089"/>
            <a:ext cx="999461" cy="109182"/>
          </a:xfrm>
          <a:prstGeom prst="rightArrow">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653" tIns="45653" rIns="45653" bIns="45653" rtlCol="0" anchor="ctr"/>
          <a:lstStyle/>
          <a:p>
            <a:pPr algn="ctr"/>
            <a:endParaRPr lang="en-US" sz="1800" b="0" dirty="0"/>
          </a:p>
        </p:txBody>
      </p:sp>
      <p:grpSp>
        <p:nvGrpSpPr>
          <p:cNvPr id="18" name="Group 17"/>
          <p:cNvGrpSpPr/>
          <p:nvPr/>
        </p:nvGrpSpPr>
        <p:grpSpPr>
          <a:xfrm>
            <a:off x="1727613" y="4572322"/>
            <a:ext cx="6879794" cy="1901588"/>
            <a:chOff x="1017090" y="1733266"/>
            <a:chExt cx="6879794" cy="1901588"/>
          </a:xfrm>
        </p:grpSpPr>
        <p:cxnSp>
          <p:nvCxnSpPr>
            <p:cNvPr id="4" name="Straight Arrow Connector 3"/>
            <p:cNvCxnSpPr/>
            <p:nvPr/>
          </p:nvCxnSpPr>
          <p:spPr>
            <a:xfrm flipV="1">
              <a:off x="3198206" y="2503229"/>
              <a:ext cx="1801505"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211853" y="2955879"/>
              <a:ext cx="1801505"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198206" y="3394881"/>
              <a:ext cx="1801505"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882375" y="3394881"/>
              <a:ext cx="1801505"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82375" y="2949057"/>
              <a:ext cx="1801505"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834708" y="2503229"/>
              <a:ext cx="1801505"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415654" y="1733266"/>
              <a:ext cx="1188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708164" y="1735541"/>
              <a:ext cx="1188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a:off x="879930" y="3325961"/>
              <a:ext cx="274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a:off x="895850" y="2318281"/>
              <a:ext cx="274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255227" y="3634854"/>
              <a:ext cx="14630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5382145" y="3634854"/>
              <a:ext cx="1463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198148" y="1501648"/>
            <a:ext cx="8756257" cy="2975911"/>
            <a:chOff x="266388" y="1324224"/>
            <a:chExt cx="8756257" cy="2975911"/>
          </a:xfrm>
        </p:grpSpPr>
        <p:sp>
          <p:nvSpPr>
            <p:cNvPr id="24" name="Rectangle 23"/>
            <p:cNvSpPr/>
            <p:nvPr/>
          </p:nvSpPr>
          <p:spPr>
            <a:xfrm>
              <a:off x="266388" y="1851444"/>
              <a:ext cx="3505255" cy="479996"/>
            </a:xfrm>
            <a:prstGeom prst="rect">
              <a:avLst/>
            </a:prstGeom>
          </p:spPr>
          <p:txBody>
            <a:bodyPr wrap="square" lIns="91308" tIns="45653" rIns="91308" bIns="45653">
              <a:spAutoFit/>
            </a:bodyPr>
            <a:lstStyle/>
            <a:p>
              <a:pPr marL="286924" indent="-177542"/>
              <a:r>
                <a:rPr lang="en-US" sz="1200" dirty="0"/>
                <a:t>Traditional</a:t>
              </a:r>
              <a:endParaRPr lang="en-US" sz="1200" dirty="0" smtClean="0"/>
            </a:p>
            <a:p>
              <a:pPr marL="109414"/>
              <a:r>
                <a:rPr lang="en-US" b="0" dirty="0"/>
                <a:t>Traditional General Purpose Processing Systems.</a:t>
              </a:r>
            </a:p>
          </p:txBody>
        </p:sp>
        <p:sp>
          <p:nvSpPr>
            <p:cNvPr id="8" name="Rectangle 7"/>
            <p:cNvSpPr/>
            <p:nvPr/>
          </p:nvSpPr>
          <p:spPr>
            <a:xfrm>
              <a:off x="614180" y="2326172"/>
              <a:ext cx="2101651" cy="1074035"/>
            </a:xfrm>
            <a:prstGeom prst="rect">
              <a:avLst/>
            </a:prstGeom>
          </p:spPr>
          <p:txBody>
            <a:bodyPr wrap="none" lIns="91338" tIns="45668" rIns="91338" bIns="45668">
              <a:spAutoFit/>
            </a:bodyPr>
            <a:lstStyle/>
            <a:p>
              <a:pPr marL="171259" indent="-171259" algn="l">
                <a:buFont typeface="Wingdings" pitchFamily="2" charset="2"/>
                <a:buChar char="§"/>
              </a:pPr>
              <a:r>
                <a:rPr lang="en-US" b="0" dirty="0"/>
                <a:t>HP </a:t>
              </a:r>
              <a:r>
                <a:rPr lang="en-US" b="0" dirty="0" smtClean="0"/>
                <a:t>Proliant Series</a:t>
              </a:r>
            </a:p>
            <a:p>
              <a:pPr marL="171259" indent="-171259" algn="l">
                <a:buFont typeface="Wingdings" pitchFamily="2" charset="2"/>
                <a:buChar char="§"/>
              </a:pPr>
              <a:r>
                <a:rPr lang="en-US" b="0" dirty="0"/>
                <a:t>Dell Power </a:t>
              </a:r>
              <a:r>
                <a:rPr lang="en-US" b="0" dirty="0" smtClean="0"/>
                <a:t>Edge Series</a:t>
              </a:r>
            </a:p>
            <a:p>
              <a:pPr marL="171259" indent="-171259" algn="l">
                <a:buFont typeface="Wingdings" pitchFamily="2" charset="2"/>
                <a:buChar char="§"/>
              </a:pPr>
              <a:r>
                <a:rPr lang="en-US" b="0" dirty="0" smtClean="0"/>
                <a:t>IBM Servers (X, Z Series…)</a:t>
              </a:r>
            </a:p>
            <a:p>
              <a:pPr marL="171259" indent="-171259" algn="l">
                <a:buFont typeface="Wingdings" pitchFamily="2" charset="2"/>
                <a:buChar char="§"/>
              </a:pPr>
              <a:r>
                <a:rPr lang="en-US" b="0" dirty="0" smtClean="0"/>
                <a:t>Fujitsu Server Series …</a:t>
              </a:r>
            </a:p>
            <a:p>
              <a:pPr algn="l"/>
              <a:endParaRPr lang="en-US" b="0" dirty="0"/>
            </a:p>
          </p:txBody>
        </p:sp>
        <p:sp>
          <p:nvSpPr>
            <p:cNvPr id="41" name="Rectangle 40"/>
            <p:cNvSpPr/>
            <p:nvPr/>
          </p:nvSpPr>
          <p:spPr>
            <a:xfrm>
              <a:off x="3387519" y="1324224"/>
              <a:ext cx="2635418" cy="20313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45668" tIns="45668" rIns="45668" bIns="45668" spcCol="0" rtlCol="0" anchor="ctr"/>
            <a:lstStyle/>
            <a:p>
              <a:pPr algn="ctr"/>
              <a:r>
                <a:rPr lang="en-US" sz="1200" dirty="0" smtClean="0">
                  <a:solidFill>
                    <a:schemeClr val="tx1"/>
                  </a:solidFill>
                </a:rPr>
                <a:t>Processing </a:t>
              </a:r>
              <a:r>
                <a:rPr lang="en-US" sz="1200" dirty="0">
                  <a:solidFill>
                    <a:schemeClr val="tx1"/>
                  </a:solidFill>
                </a:rPr>
                <a:t>Solutions</a:t>
              </a:r>
            </a:p>
          </p:txBody>
        </p:sp>
        <p:cxnSp>
          <p:nvCxnSpPr>
            <p:cNvPr id="26" name="Elbow Connector 25"/>
            <p:cNvCxnSpPr>
              <a:stCxn id="41" idx="2"/>
              <a:endCxn id="24" idx="0"/>
            </p:cNvCxnSpPr>
            <p:nvPr/>
          </p:nvCxnSpPr>
          <p:spPr>
            <a:xfrm rot="5400000">
              <a:off x="3200078" y="346294"/>
              <a:ext cx="324088" cy="2686212"/>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552674" y="1849841"/>
              <a:ext cx="2771814" cy="276864"/>
            </a:xfrm>
            <a:prstGeom prst="rect">
              <a:avLst/>
            </a:prstGeom>
          </p:spPr>
          <p:txBody>
            <a:bodyPr wrap="square" lIns="91308" tIns="45653" rIns="91308" bIns="45653">
              <a:spAutoFit/>
            </a:bodyPr>
            <a:lstStyle/>
            <a:p>
              <a:pPr marL="286924" indent="-177542"/>
              <a:r>
                <a:rPr lang="en-US" sz="1200" dirty="0" smtClean="0">
                  <a:solidFill>
                    <a:schemeClr val="bg1"/>
                  </a:solidFill>
                </a:rPr>
                <a:t>Big Data</a:t>
              </a:r>
            </a:p>
          </p:txBody>
        </p:sp>
        <p:cxnSp>
          <p:nvCxnSpPr>
            <p:cNvPr id="49" name="Elbow Connector 48"/>
            <p:cNvCxnSpPr>
              <a:stCxn id="41" idx="2"/>
              <a:endCxn id="48" idx="0"/>
            </p:cNvCxnSpPr>
            <p:nvPr/>
          </p:nvCxnSpPr>
          <p:spPr>
            <a:xfrm rot="16200000" flipH="1">
              <a:off x="5660662" y="571921"/>
              <a:ext cx="322485" cy="2233353"/>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8" idx="2"/>
              <a:endCxn id="34" idx="0"/>
            </p:cNvCxnSpPr>
            <p:nvPr/>
          </p:nvCxnSpPr>
          <p:spPr>
            <a:xfrm rot="5400000">
              <a:off x="5951824" y="1376088"/>
              <a:ext cx="236141" cy="173737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760394" y="2362846"/>
              <a:ext cx="2881623" cy="276999"/>
            </a:xfrm>
            <a:prstGeom prst="rect">
              <a:avLst/>
            </a:prstGeom>
          </p:spPr>
          <p:txBody>
            <a:bodyPr wrap="none">
              <a:spAutoFit/>
            </a:bodyPr>
            <a:lstStyle/>
            <a:p>
              <a:r>
                <a:rPr lang="en-US" sz="1200" dirty="0">
                  <a:solidFill>
                    <a:srgbClr val="0079A6"/>
                  </a:solidFill>
                </a:rPr>
                <a:t>Distributed Computing Architectures</a:t>
              </a:r>
            </a:p>
          </p:txBody>
        </p:sp>
        <p:sp>
          <p:nvSpPr>
            <p:cNvPr id="54" name="Rectangle 53"/>
            <p:cNvSpPr/>
            <p:nvPr/>
          </p:nvSpPr>
          <p:spPr>
            <a:xfrm>
              <a:off x="7047766" y="2363465"/>
              <a:ext cx="1974879" cy="480099"/>
            </a:xfrm>
            <a:prstGeom prst="rect">
              <a:avLst/>
            </a:prstGeom>
          </p:spPr>
          <p:txBody>
            <a:bodyPr wrap="square" lIns="91308" tIns="45653" rIns="91308" bIns="45653">
              <a:noAutofit/>
            </a:bodyPr>
            <a:lstStyle/>
            <a:p>
              <a:pPr marL="286924" indent="-177542"/>
              <a:r>
                <a:rPr lang="en-US" sz="1200" dirty="0">
                  <a:solidFill>
                    <a:srgbClr val="0079A6"/>
                  </a:solidFill>
                </a:rPr>
                <a:t>In-Memory </a:t>
              </a:r>
            </a:p>
            <a:p>
              <a:pPr marL="109414"/>
              <a:r>
                <a:rPr lang="en-US" b="0" dirty="0"/>
                <a:t>In-Memory </a:t>
              </a:r>
              <a:r>
                <a:rPr lang="en-US" b="0" dirty="0" smtClean="0"/>
                <a:t>Appliances</a:t>
              </a:r>
              <a:endParaRPr lang="en-US" b="0" dirty="0"/>
            </a:p>
          </p:txBody>
        </p:sp>
        <p:cxnSp>
          <p:nvCxnSpPr>
            <p:cNvPr id="55" name="Elbow Connector 54"/>
            <p:cNvCxnSpPr>
              <a:stCxn id="48" idx="2"/>
              <a:endCxn id="54" idx="0"/>
            </p:cNvCxnSpPr>
            <p:nvPr/>
          </p:nvCxnSpPr>
          <p:spPr>
            <a:xfrm rot="16200000" flipH="1">
              <a:off x="7368513" y="1696772"/>
              <a:ext cx="236760" cy="109662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7473395" y="2863710"/>
              <a:ext cx="1369286" cy="871008"/>
            </a:xfrm>
            <a:prstGeom prst="rect">
              <a:avLst/>
            </a:prstGeom>
          </p:spPr>
          <p:txBody>
            <a:bodyPr wrap="none" lIns="91338" tIns="45668" rIns="91338" bIns="45668">
              <a:spAutoFit/>
            </a:bodyPr>
            <a:lstStyle/>
            <a:p>
              <a:pPr marL="171259" indent="-171259" algn="l">
                <a:buFont typeface="Wingdings" pitchFamily="2" charset="2"/>
                <a:buChar char="§"/>
              </a:pPr>
              <a:r>
                <a:rPr lang="en-US" b="0" dirty="0" smtClean="0"/>
                <a:t>SAP HANA</a:t>
              </a:r>
            </a:p>
            <a:p>
              <a:pPr marL="171259" indent="-171259" algn="l">
                <a:buFont typeface="Wingdings" pitchFamily="2" charset="2"/>
                <a:buChar char="§"/>
              </a:pPr>
              <a:r>
                <a:rPr lang="en-US" b="0" dirty="0" smtClean="0"/>
                <a:t>Oracle Exalytics</a:t>
              </a:r>
            </a:p>
            <a:p>
              <a:pPr marL="171259" indent="-171259" algn="l">
                <a:buFont typeface="Wingdings" pitchFamily="2" charset="2"/>
                <a:buChar char="§"/>
              </a:pPr>
              <a:r>
                <a:rPr lang="en-US" b="0" dirty="0" smtClean="0"/>
                <a:t>Kognita …</a:t>
              </a:r>
            </a:p>
            <a:p>
              <a:pPr marL="171259" indent="-171259" algn="l">
                <a:buFont typeface="Wingdings" pitchFamily="2" charset="2"/>
                <a:buChar char="§"/>
              </a:pPr>
              <a:endParaRPr lang="en-US" b="0" dirty="0"/>
            </a:p>
          </p:txBody>
        </p:sp>
        <p:sp>
          <p:nvSpPr>
            <p:cNvPr id="59" name="Rectangle 58"/>
            <p:cNvSpPr/>
            <p:nvPr/>
          </p:nvSpPr>
          <p:spPr>
            <a:xfrm>
              <a:off x="2231626" y="2984380"/>
              <a:ext cx="3007144" cy="480099"/>
            </a:xfrm>
            <a:prstGeom prst="rect">
              <a:avLst/>
            </a:prstGeom>
          </p:spPr>
          <p:txBody>
            <a:bodyPr wrap="square" lIns="91411" tIns="45704" rIns="91411" bIns="45704">
              <a:spAutoFit/>
            </a:bodyPr>
            <a:lstStyle/>
            <a:p>
              <a:pPr marL="286924" indent="-177542"/>
              <a:r>
                <a:rPr lang="en-US" sz="1200" dirty="0" smtClean="0">
                  <a:solidFill>
                    <a:srgbClr val="0079A6"/>
                  </a:solidFill>
                </a:rPr>
                <a:t>MPP</a:t>
              </a:r>
            </a:p>
            <a:p>
              <a:pPr marL="53915" indent="55500"/>
              <a:r>
                <a:rPr lang="en-US" b="0" dirty="0"/>
                <a:t>Massively Parallel </a:t>
              </a:r>
              <a:r>
                <a:rPr lang="en-US" b="0" dirty="0" smtClean="0"/>
                <a:t>Processing</a:t>
              </a:r>
              <a:endParaRPr lang="en-US" b="0" dirty="0"/>
            </a:p>
          </p:txBody>
        </p:sp>
        <p:sp>
          <p:nvSpPr>
            <p:cNvPr id="61" name="Rectangle 60"/>
            <p:cNvSpPr/>
            <p:nvPr/>
          </p:nvSpPr>
          <p:spPr>
            <a:xfrm>
              <a:off x="4944761" y="2998028"/>
              <a:ext cx="2598376" cy="649376"/>
            </a:xfrm>
            <a:prstGeom prst="rect">
              <a:avLst/>
            </a:prstGeom>
          </p:spPr>
          <p:txBody>
            <a:bodyPr wrap="square" lIns="91411" tIns="45704" rIns="91411" bIns="45704">
              <a:noAutofit/>
            </a:bodyPr>
            <a:lstStyle/>
            <a:p>
              <a:pPr marL="286924" indent="-177542"/>
              <a:r>
                <a:rPr lang="en-US" sz="1200" dirty="0">
                  <a:solidFill>
                    <a:srgbClr val="0079A6"/>
                  </a:solidFill>
                </a:rPr>
                <a:t>Distributed  Cluster</a:t>
              </a:r>
            </a:p>
            <a:p>
              <a:pPr marL="286924" indent="-177542"/>
              <a:r>
                <a:rPr lang="en-US" b="0" dirty="0"/>
                <a:t>Distributed Cluster </a:t>
              </a:r>
              <a:r>
                <a:rPr lang="en-US" b="0" dirty="0" smtClean="0"/>
                <a:t>Systems</a:t>
              </a:r>
              <a:endParaRPr lang="en-US" b="0" dirty="0"/>
            </a:p>
          </p:txBody>
        </p:sp>
        <p:sp>
          <p:nvSpPr>
            <p:cNvPr id="62" name="Rectangle 61"/>
            <p:cNvSpPr/>
            <p:nvPr/>
          </p:nvSpPr>
          <p:spPr>
            <a:xfrm>
              <a:off x="5492361" y="3429127"/>
              <a:ext cx="1814920" cy="871008"/>
            </a:xfrm>
            <a:prstGeom prst="rect">
              <a:avLst/>
            </a:prstGeom>
          </p:spPr>
          <p:txBody>
            <a:bodyPr wrap="none">
              <a:spAutoFit/>
            </a:bodyPr>
            <a:lstStyle/>
            <a:p>
              <a:pPr marL="171259" indent="-171259" algn="l">
                <a:buFont typeface="Wingdings" pitchFamily="2" charset="2"/>
                <a:buChar char="§"/>
              </a:pPr>
              <a:r>
                <a:rPr lang="en-US" b="0" dirty="0" smtClean="0"/>
                <a:t>Hadoop MapReduce</a:t>
              </a:r>
            </a:p>
            <a:p>
              <a:pPr marL="171259" indent="-171259" algn="l">
                <a:buFont typeface="Wingdings" pitchFamily="2" charset="2"/>
                <a:buChar char="§"/>
              </a:pPr>
              <a:r>
                <a:rPr lang="en-US" b="0" dirty="0" smtClean="0"/>
                <a:t>Aster SQL-MapReduce</a:t>
              </a:r>
            </a:p>
            <a:p>
              <a:pPr marL="171259" indent="-171259" algn="l">
                <a:buFont typeface="Wingdings" pitchFamily="2" charset="2"/>
                <a:buChar char="§"/>
              </a:pPr>
              <a:r>
                <a:rPr lang="en-US" b="0" dirty="0" smtClean="0"/>
                <a:t>LexisNexis HPCC…</a:t>
              </a:r>
            </a:p>
            <a:p>
              <a:pPr marL="171259" indent="-171259" algn="l">
                <a:buFont typeface="Wingdings" pitchFamily="2" charset="2"/>
                <a:buChar char="§"/>
              </a:pPr>
              <a:endParaRPr lang="en-US" b="0" dirty="0"/>
            </a:p>
          </p:txBody>
        </p:sp>
        <p:cxnSp>
          <p:nvCxnSpPr>
            <p:cNvPr id="63" name="Elbow Connector 62"/>
            <p:cNvCxnSpPr>
              <a:stCxn id="34" idx="2"/>
              <a:endCxn id="59" idx="0"/>
            </p:cNvCxnSpPr>
            <p:nvPr/>
          </p:nvCxnSpPr>
          <p:spPr>
            <a:xfrm rot="5400000">
              <a:off x="4295935" y="2079108"/>
              <a:ext cx="344535" cy="1466008"/>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34" idx="2"/>
              <a:endCxn id="61" idx="0"/>
            </p:cNvCxnSpPr>
            <p:nvPr/>
          </p:nvCxnSpPr>
          <p:spPr>
            <a:xfrm rot="16200000" flipH="1">
              <a:off x="5543486" y="2297564"/>
              <a:ext cx="358183" cy="1042743"/>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2416095" y="3462453"/>
              <a:ext cx="2963369" cy="667875"/>
              <a:chOff x="2490939" y="5757396"/>
              <a:chExt cx="2963369" cy="667875"/>
            </a:xfrm>
          </p:grpSpPr>
          <p:sp>
            <p:nvSpPr>
              <p:cNvPr id="60" name="Rectangle 59"/>
              <p:cNvSpPr/>
              <p:nvPr/>
            </p:nvSpPr>
            <p:spPr>
              <a:xfrm>
                <a:off x="2490939" y="5757396"/>
                <a:ext cx="1423788" cy="667875"/>
              </a:xfrm>
              <a:prstGeom prst="rect">
                <a:avLst/>
              </a:prstGeom>
            </p:spPr>
            <p:txBody>
              <a:bodyPr wrap="none">
                <a:spAutoFit/>
              </a:bodyPr>
              <a:lstStyle/>
              <a:p>
                <a:pPr marL="171259" indent="-171259" algn="l">
                  <a:buFont typeface="Wingdings" pitchFamily="2" charset="2"/>
                  <a:buChar char="§"/>
                </a:pPr>
                <a:r>
                  <a:rPr lang="en-US" b="0" dirty="0" smtClean="0"/>
                  <a:t>EMC GreenPlum</a:t>
                </a:r>
              </a:p>
              <a:p>
                <a:pPr marL="171259" indent="-171259" algn="l">
                  <a:buFont typeface="Wingdings" pitchFamily="2" charset="2"/>
                  <a:buChar char="§"/>
                </a:pPr>
                <a:r>
                  <a:rPr lang="en-US" b="0" dirty="0" smtClean="0"/>
                  <a:t>IBM Netezza</a:t>
                </a:r>
              </a:p>
              <a:p>
                <a:pPr marL="171259" indent="-171259" algn="l">
                  <a:buFont typeface="Wingdings" pitchFamily="2" charset="2"/>
                  <a:buChar char="§"/>
                </a:pPr>
                <a:endParaRPr lang="en-US" b="0" dirty="0"/>
              </a:p>
            </p:txBody>
          </p:sp>
          <p:sp>
            <p:nvSpPr>
              <p:cNvPr id="74" name="Rectangle 73"/>
              <p:cNvSpPr/>
              <p:nvPr/>
            </p:nvSpPr>
            <p:spPr>
              <a:xfrm>
                <a:off x="3850986" y="5757396"/>
                <a:ext cx="1603322" cy="464743"/>
              </a:xfrm>
              <a:prstGeom prst="rect">
                <a:avLst/>
              </a:prstGeom>
            </p:spPr>
            <p:txBody>
              <a:bodyPr wrap="square">
                <a:spAutoFit/>
              </a:bodyPr>
              <a:lstStyle/>
              <a:p>
                <a:pPr marL="171259" indent="-171259" algn="l">
                  <a:buFont typeface="Wingdings" pitchFamily="2" charset="2"/>
                  <a:buChar char="§"/>
                </a:pPr>
                <a:r>
                  <a:rPr lang="en-US" b="0" dirty="0"/>
                  <a:t>Teradata Aster</a:t>
                </a:r>
              </a:p>
              <a:p>
                <a:pPr marL="171259" indent="-171259" algn="l">
                  <a:buFont typeface="Wingdings" pitchFamily="2" charset="2"/>
                  <a:buChar char="§"/>
                </a:pPr>
                <a:r>
                  <a:rPr lang="en-US" b="0" dirty="0"/>
                  <a:t>Oracle Exadata…</a:t>
                </a:r>
              </a:p>
            </p:txBody>
          </p:sp>
        </p:grpSp>
      </p:grpSp>
      <p:sp>
        <p:nvSpPr>
          <p:cNvPr id="94" name="Rectangle 93"/>
          <p:cNvSpPr/>
          <p:nvPr/>
        </p:nvSpPr>
        <p:spPr>
          <a:xfrm>
            <a:off x="433175" y="4872316"/>
            <a:ext cx="1177238" cy="121081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45668" tIns="45668" rIns="45668" bIns="45668" spcCol="0" rtlCol="0" anchor="ctr"/>
          <a:lstStyle/>
          <a:p>
            <a:pPr algn="ctr"/>
            <a:r>
              <a:rPr lang="en-US" sz="1200" dirty="0" smtClean="0">
                <a:solidFill>
                  <a:schemeClr val="tx1"/>
                </a:solidFill>
              </a:rPr>
              <a:t>Common Usage Scenarios for Processing Systems</a:t>
            </a:r>
            <a:endParaRPr lang="en-US" sz="1200" dirty="0">
              <a:solidFill>
                <a:schemeClr val="tx1"/>
              </a:solidFill>
            </a:endParaRPr>
          </a:p>
        </p:txBody>
      </p:sp>
    </p:spTree>
    <p:extLst>
      <p:ext uri="{BB962C8B-B14F-4D97-AF65-F5344CB8AC3E}">
        <p14:creationId xmlns:p14="http://schemas.microsoft.com/office/powerpoint/2010/main" val="1354659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bwMode="gray">
          <a:xfrm>
            <a:off x="414340" y="446047"/>
            <a:ext cx="8330184" cy="333425"/>
          </a:xfrm>
        </p:spPr>
        <p:txBody>
          <a:bodyPr/>
          <a:lstStyle/>
          <a:p>
            <a:r>
              <a:rPr lang="en-US" dirty="0" smtClean="0"/>
              <a:t>MPP Big Data Solutions</a:t>
            </a:r>
            <a:endParaRPr lang="en-US" dirty="0"/>
          </a:p>
        </p:txBody>
      </p:sp>
      <p:sp>
        <p:nvSpPr>
          <p:cNvPr id="7" name="Rectangle 6"/>
          <p:cNvSpPr/>
          <p:nvPr/>
        </p:nvSpPr>
        <p:spPr>
          <a:xfrm>
            <a:off x="414340" y="1077145"/>
            <a:ext cx="8330184" cy="523188"/>
          </a:xfrm>
          <a:prstGeom prst="rect">
            <a:avLst/>
          </a:prstGeom>
        </p:spPr>
        <p:txBody>
          <a:bodyPr wrap="square" lIns="91308" tIns="45653" rIns="91308" bIns="45653">
            <a:spAutoFit/>
          </a:bodyPr>
          <a:lstStyle/>
          <a:p>
            <a:pPr algn="l"/>
            <a:r>
              <a:rPr lang="en-US" sz="1400" b="0" dirty="0">
                <a:latin typeface="+mj-lt"/>
                <a:ea typeface="Segoe UI" pitchFamily="34" charset="0"/>
                <a:cs typeface="Segoe UI" pitchFamily="34" charset="0"/>
              </a:rPr>
              <a:t>Massive Parallel Processing (MPP) is a parallel computing approach wherein a process is being executed by many processors in parallel with each having its own resources (Shared-Nothing).</a:t>
            </a:r>
          </a:p>
        </p:txBody>
      </p:sp>
      <p:graphicFrame>
        <p:nvGraphicFramePr>
          <p:cNvPr id="4" name="Table 3"/>
          <p:cNvGraphicFramePr>
            <a:graphicFrameLocks noGrp="1"/>
          </p:cNvGraphicFramePr>
          <p:nvPr>
            <p:extLst>
              <p:ext uri="{D42A27DB-BD31-4B8C-83A1-F6EECF244321}">
                <p14:modId xmlns:p14="http://schemas.microsoft.com/office/powerpoint/2010/main" val="1982356437"/>
              </p:ext>
            </p:extLst>
          </p:nvPr>
        </p:nvGraphicFramePr>
        <p:xfrm>
          <a:off x="405873" y="1883545"/>
          <a:ext cx="8338652" cy="4424680"/>
        </p:xfrm>
        <a:graphic>
          <a:graphicData uri="http://schemas.openxmlformats.org/drawingml/2006/table">
            <a:tbl>
              <a:tblPr firstRow="1" bandRow="1">
                <a:tableStyleId>{5C22544A-7EE6-4342-B048-85BDC9FD1C3A}</a:tableStyleId>
              </a:tblPr>
              <a:tblGrid>
                <a:gridCol w="1368337"/>
                <a:gridCol w="1992573"/>
                <a:gridCol w="3029803"/>
                <a:gridCol w="1947939"/>
              </a:tblGrid>
              <a:tr h="370840">
                <a:tc>
                  <a:txBody>
                    <a:bodyPr/>
                    <a:lstStyle/>
                    <a:p>
                      <a:pPr algn="ctr"/>
                      <a:r>
                        <a:rPr lang="en-US" sz="1200" dirty="0" smtClean="0"/>
                        <a:t>Key Vendors</a:t>
                      </a:r>
                      <a:endParaRPr lang="en-US" sz="1200" dirty="0"/>
                    </a:p>
                  </a:txBody>
                  <a:tcPr anchor="ctr">
                    <a:lnB w="12700" cap="flat" cmpd="sng" algn="ctr">
                      <a:solidFill>
                        <a:schemeClr val="bg1"/>
                      </a:solidFill>
                      <a:prstDash val="solid"/>
                      <a:round/>
                      <a:headEnd type="none" w="med" len="med"/>
                      <a:tailEnd type="none" w="med" len="med"/>
                    </a:lnB>
                    <a:solidFill>
                      <a:srgbClr val="4C689F"/>
                    </a:solidFill>
                  </a:tcPr>
                </a:tc>
                <a:tc>
                  <a:txBody>
                    <a:bodyPr/>
                    <a:lstStyle/>
                    <a:p>
                      <a:pPr algn="ctr"/>
                      <a:r>
                        <a:rPr lang="en-US" sz="1200" dirty="0" smtClean="0"/>
                        <a:t>Offerings</a:t>
                      </a:r>
                      <a:endParaRPr lang="en-US" sz="1200" dirty="0"/>
                    </a:p>
                  </a:txBody>
                  <a:tcPr anchor="ctr">
                    <a:lnB w="12700" cap="flat" cmpd="sng" algn="ctr">
                      <a:solidFill>
                        <a:schemeClr val="bg1"/>
                      </a:solidFill>
                      <a:prstDash val="solid"/>
                      <a:round/>
                      <a:headEnd type="none" w="med" len="med"/>
                      <a:tailEnd type="none" w="med" len="med"/>
                    </a:lnB>
                  </a:tcPr>
                </a:tc>
                <a:tc>
                  <a:txBody>
                    <a:bodyPr/>
                    <a:lstStyle/>
                    <a:p>
                      <a:pPr algn="ctr"/>
                      <a:r>
                        <a:rPr lang="en-US" sz="1200" dirty="0" smtClean="0"/>
                        <a:t>Hardware / Appliance</a:t>
                      </a:r>
                      <a:endParaRPr lang="en-US" sz="1200" dirty="0"/>
                    </a:p>
                  </a:txBody>
                  <a:tcPr anchor="ctr">
                    <a:lnB w="12700" cap="flat" cmpd="sng" algn="ctr">
                      <a:solidFill>
                        <a:schemeClr val="bg1"/>
                      </a:solidFill>
                      <a:prstDash val="solid"/>
                      <a:round/>
                      <a:headEnd type="none" w="med" len="med"/>
                      <a:tailEnd type="none" w="med" len="med"/>
                    </a:lnB>
                  </a:tcPr>
                </a:tc>
                <a:tc>
                  <a:txBody>
                    <a:bodyPr/>
                    <a:lstStyle/>
                    <a:p>
                      <a:pPr algn="ctr"/>
                      <a:r>
                        <a:rPr lang="en-US" sz="1200" dirty="0" smtClean="0"/>
                        <a:t>Connectors</a:t>
                      </a:r>
                      <a:endParaRPr lang="en-US" sz="1200" dirty="0"/>
                    </a:p>
                  </a:txBody>
                  <a:tcPr anchor="ctr">
                    <a:lnB w="12700" cap="flat" cmpd="sng" algn="ctr">
                      <a:solidFill>
                        <a:schemeClr val="bg1"/>
                      </a:solidFill>
                      <a:prstDash val="solid"/>
                      <a:round/>
                      <a:headEnd type="none" w="med" len="med"/>
                      <a:tailEnd type="none" w="med" len="med"/>
                    </a:lnB>
                  </a:tcPr>
                </a:tc>
              </a:tr>
              <a:tr h="929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noProof="0" dirty="0" smtClean="0">
                          <a:solidFill>
                            <a:schemeClr val="lt1"/>
                          </a:solidFill>
                          <a:latin typeface="+mn-lt"/>
                          <a:ea typeface="+mn-ea"/>
                          <a:cs typeface="+mn-cs"/>
                        </a:rPr>
                        <a:t>EMC Greenplum</a:t>
                      </a:r>
                    </a:p>
                  </a:txBody>
                  <a:tcPr anchor="ctr">
                    <a:lnT w="12700" cap="flat" cmpd="sng" algn="ctr">
                      <a:solidFill>
                        <a:schemeClr val="bg1"/>
                      </a:solidFill>
                      <a:prstDash val="solid"/>
                      <a:round/>
                      <a:headEnd type="none" w="med" len="med"/>
                      <a:tailEnd type="none" w="med" len="med"/>
                    </a:lnT>
                    <a:solidFill>
                      <a:srgbClr val="4C689F"/>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smtClean="0">
                          <a:ln>
                            <a:noFill/>
                          </a:ln>
                          <a:solidFill>
                            <a:schemeClr val="tx1"/>
                          </a:solidFill>
                          <a:effectLst/>
                          <a:uLnTx/>
                          <a:uFillTx/>
                          <a:latin typeface="+mj-lt"/>
                          <a:ea typeface="+mn-ea"/>
                          <a:cs typeface="+mn-cs"/>
                        </a:rPr>
                        <a:t>MPP Database</a:t>
                      </a:r>
                    </a:p>
                    <a:p>
                      <a:pPr marL="171450" marR="0" lvl="1"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smtClean="0">
                          <a:ln>
                            <a:noFill/>
                          </a:ln>
                          <a:solidFill>
                            <a:schemeClr val="tx1"/>
                          </a:solidFill>
                          <a:effectLst/>
                          <a:uLnTx/>
                          <a:uFillTx/>
                          <a:latin typeface="+mj-lt"/>
                          <a:ea typeface="+mn-ea"/>
                          <a:cs typeface="+mn-cs"/>
                        </a:rPr>
                        <a:t>Hadoop distribution</a:t>
                      </a:r>
                    </a:p>
                    <a:p>
                      <a:pPr marL="171450" marR="0" lvl="1"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smtClean="0">
                          <a:ln>
                            <a:noFill/>
                          </a:ln>
                          <a:solidFill>
                            <a:schemeClr val="tx1"/>
                          </a:solidFill>
                          <a:effectLst/>
                          <a:uLnTx/>
                          <a:uFillTx/>
                          <a:latin typeface="+mj-lt"/>
                          <a:ea typeface="+mn-ea"/>
                          <a:cs typeface="+mn-cs"/>
                        </a:rPr>
                        <a:t>Chorus – search, explore, visualize, analyze</a:t>
                      </a:r>
                    </a:p>
                    <a:p>
                      <a:pPr marL="171450" marR="0" lvl="1"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smtClean="0">
                          <a:ln>
                            <a:noFill/>
                          </a:ln>
                          <a:solidFill>
                            <a:schemeClr val="tx1"/>
                          </a:solidFill>
                          <a:effectLst/>
                          <a:uLnTx/>
                          <a:uFillTx/>
                          <a:latin typeface="+mj-lt"/>
                          <a:ea typeface="+mn-ea"/>
                          <a:cs typeface="+mn-cs"/>
                        </a:rPr>
                        <a:t>Command Center</a:t>
                      </a:r>
                    </a:p>
                  </a:txBody>
                  <a:tcP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chemeClr val="tx1"/>
                          </a:solidFill>
                          <a:effectLst/>
                          <a:uLnTx/>
                          <a:uFillTx/>
                          <a:latin typeface="+mj-lt"/>
                          <a:ea typeface="+mn-ea"/>
                          <a:cs typeface="+mn-cs"/>
                        </a:rPr>
                        <a:t>Optional - Greenplum Data Computing Appliance (DCA)- single rack expandable in quarter rack increments up to 12 racks)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chemeClr val="tx1"/>
                          </a:solidFill>
                          <a:effectLst/>
                          <a:uLnTx/>
                          <a:uFillTx/>
                          <a:latin typeface="+mj-lt"/>
                          <a:ea typeface="+mn-ea"/>
                          <a:cs typeface="+mn-cs"/>
                        </a:rPr>
                        <a:t>Optional – gNet connector</a:t>
                      </a:r>
                    </a:p>
                  </a:txBody>
                  <a:tcP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chemeClr val="tx1"/>
                          </a:solidFill>
                          <a:effectLst/>
                          <a:uLnTx/>
                          <a:uFillTx/>
                          <a:latin typeface="+mj-lt"/>
                        </a:rPr>
                        <a:t>Connects to most traditional EDWs (Informatica) and BI / analytics applications (SAS, MicroStrategy, Pentaho)</a:t>
                      </a:r>
                    </a:p>
                    <a:p>
                      <a:endParaRPr lang="en-US" sz="1100" dirty="0">
                        <a:solidFill>
                          <a:schemeClr val="tx1"/>
                        </a:solidFill>
                        <a:latin typeface="+mj-lt"/>
                      </a:endParaRPr>
                    </a:p>
                  </a:txBody>
                  <a:tcP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29640">
                <a:tc>
                  <a:txBody>
                    <a:bodyPr/>
                    <a:lstStyle/>
                    <a:p>
                      <a:pPr algn="ctr"/>
                      <a:r>
                        <a:rPr lang="en-US" sz="1200" b="1" kern="1200" dirty="0" smtClean="0">
                          <a:solidFill>
                            <a:schemeClr val="lt1"/>
                          </a:solidFill>
                          <a:latin typeface="+mn-lt"/>
                          <a:ea typeface="+mn-ea"/>
                          <a:cs typeface="+mn-cs"/>
                        </a:rPr>
                        <a:t>IBM Netezza</a:t>
                      </a:r>
                      <a:endParaRPr lang="en-US" sz="1200" b="1" kern="1200" dirty="0">
                        <a:solidFill>
                          <a:schemeClr val="lt1"/>
                        </a:solidFill>
                        <a:latin typeface="+mn-lt"/>
                        <a:ea typeface="+mn-ea"/>
                        <a:cs typeface="+mn-cs"/>
                      </a:endParaRPr>
                    </a:p>
                  </a:txBody>
                  <a:tcPr anchor="ctr">
                    <a:solidFill>
                      <a:srgbClr val="4C689F"/>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smtClean="0">
                          <a:ln>
                            <a:noFill/>
                          </a:ln>
                          <a:solidFill>
                            <a:schemeClr val="tx1"/>
                          </a:solidFill>
                          <a:effectLst/>
                          <a:uLnTx/>
                          <a:uFillTx/>
                          <a:latin typeface="+mj-lt"/>
                          <a:ea typeface="+mn-ea"/>
                          <a:cs typeface="+mn-cs"/>
                        </a:rPr>
                        <a:t>IBM Netezza DW Appliance</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smtClean="0">
                          <a:ln>
                            <a:noFill/>
                          </a:ln>
                          <a:solidFill>
                            <a:schemeClr val="tx1"/>
                          </a:solidFill>
                          <a:effectLst/>
                          <a:uLnTx/>
                          <a:uFillTx/>
                          <a:latin typeface="+mj-lt"/>
                          <a:ea typeface="+mn-ea"/>
                          <a:cs typeface="+mn-cs"/>
                        </a:rPr>
                        <a:t>IBM Netezza Analytics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chemeClr val="tx1"/>
                          </a:solidFill>
                          <a:effectLst/>
                          <a:uLnTx/>
                          <a:uFillTx/>
                          <a:latin typeface="+mj-lt"/>
                          <a:ea typeface="+mn-ea"/>
                          <a:cs typeface="+mn-cs"/>
                        </a:rPr>
                        <a:t>S-Blade servers contain multi-core Intel CPUs and IBM Netezza’s unique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chemeClr val="tx1"/>
                          </a:solidFill>
                          <a:effectLst/>
                          <a:uLnTx/>
                          <a:uFillTx/>
                          <a:latin typeface="+mj-lt"/>
                          <a:ea typeface="+mn-ea"/>
                          <a:cs typeface="+mn-cs"/>
                        </a:rPr>
                        <a:t>multi-engine FPGAs. Configuration in single and multiple racks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chemeClr val="tx1"/>
                          </a:solidFill>
                          <a:effectLst/>
                          <a:uLnTx/>
                          <a:uFillTx/>
                          <a:latin typeface="+mj-lt"/>
                          <a:ea typeface="+mn-ea"/>
                          <a:cs typeface="+mn-cs"/>
                        </a:rPr>
                        <a:t>Data Integration with most IBM and 3rd party solutions.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chemeClr val="tx1"/>
                          </a:solidFill>
                          <a:effectLst/>
                          <a:uLnTx/>
                          <a:uFillTx/>
                          <a:latin typeface="+mj-lt"/>
                          <a:ea typeface="+mn-ea"/>
                          <a:cs typeface="+mn-cs"/>
                        </a:rPr>
                        <a:t>Working with Cloudera to bring in Hadoop connectivity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97280">
                <a:tc>
                  <a:txBody>
                    <a:bodyPr/>
                    <a:lstStyle/>
                    <a:p>
                      <a:pPr algn="ctr"/>
                      <a:r>
                        <a:rPr lang="en-US" sz="1200" b="1" kern="1200" dirty="0" smtClean="0">
                          <a:solidFill>
                            <a:schemeClr val="lt1"/>
                          </a:solidFill>
                          <a:latin typeface="+mn-lt"/>
                          <a:ea typeface="+mn-ea"/>
                          <a:cs typeface="+mn-cs"/>
                        </a:rPr>
                        <a:t>Oracle Exadata</a:t>
                      </a:r>
                      <a:endParaRPr lang="en-US" sz="1200" b="1" kern="1200" dirty="0">
                        <a:solidFill>
                          <a:schemeClr val="lt1"/>
                        </a:solidFill>
                        <a:latin typeface="+mn-lt"/>
                        <a:ea typeface="+mn-ea"/>
                        <a:cs typeface="+mn-cs"/>
                      </a:endParaRPr>
                    </a:p>
                  </a:txBody>
                  <a:tcPr anchor="ctr">
                    <a:solidFill>
                      <a:srgbClr val="4C689F"/>
                    </a:solidFill>
                  </a:tcPr>
                </a:tc>
                <a:tc>
                  <a:txBody>
                    <a:bodyPr/>
                    <a:lstStyle/>
                    <a:p>
                      <a:pPr marL="171450" indent="-171450">
                        <a:buFont typeface="Wingdings" pitchFamily="2" charset="2"/>
                        <a:buChar char="§"/>
                      </a:pPr>
                      <a:r>
                        <a:rPr kumimoji="0" lang="en-US" sz="1100" b="0" i="0" u="none" strike="noStrike" kern="0" cap="none" spc="0" normalizeH="0" baseline="0" dirty="0" smtClean="0">
                          <a:ln>
                            <a:noFill/>
                          </a:ln>
                          <a:solidFill>
                            <a:schemeClr val="tx1"/>
                          </a:solidFill>
                          <a:effectLst/>
                          <a:uLnTx/>
                          <a:uFillTx/>
                          <a:latin typeface="+mj-lt"/>
                          <a:ea typeface="+mn-ea"/>
                          <a:cs typeface="+mn-cs"/>
                        </a:rPr>
                        <a:t>Oracle Exadata Database Machine</a:t>
                      </a:r>
                    </a:p>
                    <a:p>
                      <a:pPr marL="171450" indent="-171450">
                        <a:buFont typeface="Wingdings" pitchFamily="2" charset="2"/>
                        <a:buChar char="§"/>
                      </a:pPr>
                      <a:r>
                        <a:rPr kumimoji="0" lang="en-US" sz="1100" b="0" i="0" u="none" strike="noStrike" kern="0" cap="none" spc="0" normalizeH="0" baseline="0" dirty="0" smtClean="0">
                          <a:ln>
                            <a:noFill/>
                          </a:ln>
                          <a:solidFill>
                            <a:schemeClr val="tx1"/>
                          </a:solidFill>
                          <a:effectLst/>
                          <a:uLnTx/>
                          <a:uFillTx/>
                          <a:latin typeface="+mj-lt"/>
                          <a:ea typeface="+mn-ea"/>
                          <a:cs typeface="+mn-cs"/>
                        </a:rPr>
                        <a:t>InfiniBand High-Speed Connectivity</a:t>
                      </a:r>
                    </a:p>
                    <a:p>
                      <a:pPr marL="171450" indent="-171450">
                        <a:buFont typeface="Wingdings" pitchFamily="2" charset="2"/>
                        <a:buChar char="§"/>
                      </a:pPr>
                      <a:r>
                        <a:rPr kumimoji="0" lang="en-US" sz="1100" b="0" i="0" u="none" strike="noStrike" kern="0" cap="none" spc="0" normalizeH="0" baseline="0" dirty="0" smtClean="0">
                          <a:ln>
                            <a:noFill/>
                          </a:ln>
                          <a:solidFill>
                            <a:schemeClr val="tx1"/>
                          </a:solidFill>
                          <a:effectLst/>
                          <a:uLnTx/>
                          <a:uFillTx/>
                          <a:latin typeface="+mj-lt"/>
                          <a:ea typeface="+mn-ea"/>
                          <a:cs typeface="+mn-cs"/>
                        </a:rPr>
                        <a:t>Oracle Data Integrator</a:t>
                      </a:r>
                      <a:endParaRPr kumimoji="0" lang="en-US" sz="1100" b="0" i="0" u="none" strike="noStrike" kern="0" cap="none" spc="0" normalizeH="0" baseline="0" dirty="0">
                        <a:ln>
                          <a:noFill/>
                        </a:ln>
                        <a:solidFill>
                          <a:schemeClr val="tx1"/>
                        </a:solidFill>
                        <a:effectLst/>
                        <a:uLnTx/>
                        <a:uFillTx/>
                        <a:latin typeface="+mj-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v-SE" sz="1100" b="0" i="0" u="none" strike="noStrike" kern="0" cap="none" spc="0" normalizeH="0" baseline="0" dirty="0" smtClean="0">
                          <a:ln>
                            <a:noFill/>
                          </a:ln>
                          <a:solidFill>
                            <a:schemeClr val="tx1"/>
                          </a:solidFill>
                          <a:effectLst/>
                          <a:uLnTx/>
                          <a:uFillTx/>
                          <a:latin typeface="+mj-lt"/>
                          <a:ea typeface="+mn-ea"/>
                          <a:cs typeface="+mn-cs"/>
                        </a:rPr>
                        <a:t>Exadata Storage Server X2-2</a:t>
                      </a:r>
                    </a:p>
                    <a:p>
                      <a:pPr marL="0" marR="0" indent="0" algn="l" defTabSz="914400" rtl="0" eaLnBrk="1" fontAlgn="auto" latinLnBrk="0" hangingPunct="1">
                        <a:lnSpc>
                          <a:spcPct val="100000"/>
                        </a:lnSpc>
                        <a:spcBef>
                          <a:spcPts val="0"/>
                        </a:spcBef>
                        <a:spcAft>
                          <a:spcPts val="0"/>
                        </a:spcAft>
                        <a:buClrTx/>
                        <a:buSzTx/>
                        <a:buFontTx/>
                        <a:buNone/>
                        <a:tabLst/>
                        <a:defRPr/>
                      </a:pPr>
                      <a:r>
                        <a:rPr kumimoji="0" lang="it-IT" sz="1100" b="0" i="0" u="none" strike="noStrike" kern="0" cap="none" spc="0" normalizeH="0" baseline="0" dirty="0" smtClean="0">
                          <a:ln>
                            <a:noFill/>
                          </a:ln>
                          <a:solidFill>
                            <a:schemeClr val="tx1"/>
                          </a:solidFill>
                          <a:effectLst/>
                          <a:uLnTx/>
                          <a:uFillTx/>
                          <a:latin typeface="+mj-lt"/>
                          <a:ea typeface="+mn-ea"/>
                          <a:cs typeface="+mn-cs"/>
                        </a:rPr>
                        <a:t>Exadata Database Machine X2-2</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dirty="0" smtClean="0">
                          <a:ln>
                            <a:noFill/>
                          </a:ln>
                          <a:solidFill>
                            <a:schemeClr val="tx1"/>
                          </a:solidFill>
                          <a:effectLst/>
                          <a:uLnTx/>
                          <a:uFillTx/>
                          <a:latin typeface="+mj-lt"/>
                          <a:ea typeface="+mn-ea"/>
                          <a:cs typeface="+mn-cs"/>
                        </a:rPr>
                        <a:t>Exadata Storage Expansion Racks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dirty="0" smtClean="0">
                          <a:ln>
                            <a:noFill/>
                          </a:ln>
                          <a:solidFill>
                            <a:schemeClr val="tx1"/>
                          </a:solidFill>
                          <a:effectLst/>
                          <a:uLnTx/>
                          <a:uFillTx/>
                          <a:latin typeface="+mj-lt"/>
                          <a:ea typeface="+mn-ea"/>
                          <a:cs typeface="+mn-cs"/>
                        </a:rPr>
                        <a:t>Exadata X2-2 Memory Expansion	</a:t>
                      </a:r>
                      <a:endParaRPr kumimoji="0" lang="sv-SE" sz="1100" b="0" i="0" u="none" strike="noStrike" kern="0" cap="none" spc="0" normalizeH="0" baseline="0" dirty="0" smtClean="0">
                        <a:ln>
                          <a:noFill/>
                        </a:ln>
                        <a:solidFill>
                          <a:schemeClr val="tx1"/>
                        </a:solidFill>
                        <a:effectLst/>
                        <a:uLnTx/>
                        <a:uFillTx/>
                        <a:latin typeface="+mj-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100" b="0" i="0" u="none" strike="noStrike" kern="0" cap="none" spc="0" normalizeH="0" baseline="0" dirty="0" smtClean="0">
                          <a:ln>
                            <a:noFill/>
                          </a:ln>
                          <a:solidFill>
                            <a:schemeClr val="tx1"/>
                          </a:solidFill>
                          <a:effectLst/>
                          <a:uLnTx/>
                          <a:uFillTx/>
                          <a:latin typeface="+mj-lt"/>
                          <a:ea typeface="+mn-ea"/>
                          <a:cs typeface="+mn-cs"/>
                        </a:rPr>
                        <a:t>Data Integration with Hadoop, NoSQL and other relational database sources. Special Integration to R. Connectivity to 3</a:t>
                      </a:r>
                      <a:r>
                        <a:rPr kumimoji="0" lang="en-US" sz="1100" b="0" i="0" u="none" strike="noStrike" kern="0" cap="none" spc="0" normalizeH="0" baseline="30000" dirty="0" smtClean="0">
                          <a:ln>
                            <a:noFill/>
                          </a:ln>
                          <a:solidFill>
                            <a:schemeClr val="tx1"/>
                          </a:solidFill>
                          <a:effectLst/>
                          <a:uLnTx/>
                          <a:uFillTx/>
                          <a:latin typeface="+mj-lt"/>
                          <a:ea typeface="+mn-ea"/>
                          <a:cs typeface="+mn-cs"/>
                        </a:rPr>
                        <a:t>rd</a:t>
                      </a:r>
                      <a:r>
                        <a:rPr kumimoji="0" lang="en-US" sz="1100" b="0" i="0" u="none" strike="noStrike" kern="0" cap="none" spc="0" normalizeH="0" baseline="0" dirty="0" smtClean="0">
                          <a:ln>
                            <a:noFill/>
                          </a:ln>
                          <a:solidFill>
                            <a:schemeClr val="tx1"/>
                          </a:solidFill>
                          <a:effectLst/>
                          <a:uLnTx/>
                          <a:uFillTx/>
                          <a:latin typeface="+mj-lt"/>
                          <a:ea typeface="+mn-ea"/>
                          <a:cs typeface="+mn-cs"/>
                        </a:rPr>
                        <a:t> party solutions.</a:t>
                      </a:r>
                      <a:endParaRPr kumimoji="0" lang="en-US" sz="1100" b="0" i="0" u="none" strike="noStrike" kern="0" cap="none" spc="0" normalizeH="0" baseline="0" dirty="0">
                        <a:ln>
                          <a:noFill/>
                        </a:ln>
                        <a:solidFill>
                          <a:schemeClr val="tx1"/>
                        </a:solidFill>
                        <a:effectLst/>
                        <a:uLnTx/>
                        <a:uFillTx/>
                        <a:latin typeface="+mj-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97280">
                <a:tc>
                  <a:txBody>
                    <a:bodyPr/>
                    <a:lstStyle/>
                    <a:p>
                      <a:pPr algn="ctr"/>
                      <a:r>
                        <a:rPr lang="en-US" sz="1200" b="1" kern="1200" dirty="0" smtClean="0">
                          <a:solidFill>
                            <a:schemeClr val="lt1"/>
                          </a:solidFill>
                          <a:latin typeface="+mn-lt"/>
                          <a:ea typeface="+mn-ea"/>
                          <a:cs typeface="+mn-cs"/>
                        </a:rPr>
                        <a:t>Teradata</a:t>
                      </a:r>
                      <a:endParaRPr lang="en-US" sz="1200" b="1" kern="1200" dirty="0">
                        <a:solidFill>
                          <a:schemeClr val="lt1"/>
                        </a:solidFill>
                        <a:latin typeface="+mn-lt"/>
                        <a:ea typeface="+mn-ea"/>
                        <a:cs typeface="+mn-cs"/>
                      </a:endParaRPr>
                    </a:p>
                  </a:txBody>
                  <a:tcPr anchor="ctr">
                    <a:solidFill>
                      <a:srgbClr val="4C689F"/>
                    </a:solidFill>
                  </a:tcPr>
                </a:tc>
                <a:tc>
                  <a:txBody>
                    <a:bodyPr/>
                    <a:lstStyle/>
                    <a:p>
                      <a:pPr marL="171450" indent="-171450">
                        <a:buFont typeface="Wingdings" pitchFamily="2" charset="2"/>
                        <a:buChar char="§"/>
                      </a:pPr>
                      <a:r>
                        <a:rPr kumimoji="0" lang="en-US" sz="1100" b="0" i="0" u="none" strike="noStrike" kern="0" cap="none" spc="0" normalizeH="0" baseline="0" dirty="0" smtClean="0">
                          <a:ln>
                            <a:noFill/>
                          </a:ln>
                          <a:solidFill>
                            <a:schemeClr val="tx1"/>
                          </a:solidFill>
                          <a:effectLst/>
                          <a:uLnTx/>
                          <a:uFillTx/>
                          <a:latin typeface="+mj-lt"/>
                          <a:ea typeface="+mn-ea"/>
                          <a:cs typeface="+mn-cs"/>
                        </a:rPr>
                        <a:t>Aster Database 5.0 with SQL-MapReduce</a:t>
                      </a:r>
                    </a:p>
                    <a:p>
                      <a:pPr marL="171450" indent="-171450">
                        <a:buFont typeface="Wingdings" pitchFamily="2" charset="2"/>
                        <a:buChar char="§"/>
                      </a:pPr>
                      <a:r>
                        <a:rPr kumimoji="0" lang="en-US" sz="1100" b="0" i="0" u="none" strike="noStrike" kern="0" cap="none" spc="0" normalizeH="0" baseline="0" dirty="0" smtClean="0">
                          <a:ln>
                            <a:noFill/>
                          </a:ln>
                          <a:solidFill>
                            <a:schemeClr val="tx1"/>
                          </a:solidFill>
                          <a:effectLst/>
                          <a:uLnTx/>
                          <a:uFillTx/>
                          <a:latin typeface="+mj-lt"/>
                          <a:ea typeface="+mn-ea"/>
                          <a:cs typeface="+mn-cs"/>
                        </a:rPr>
                        <a:t>Teradata Database 14</a:t>
                      </a:r>
                    </a:p>
                    <a:p>
                      <a:pPr marL="171450" indent="-171450">
                        <a:buFont typeface="Wingdings" pitchFamily="2" charset="2"/>
                        <a:buChar char="§"/>
                      </a:pPr>
                      <a:r>
                        <a:rPr kumimoji="0" lang="en-US" sz="1100" b="0" i="0" u="none" strike="noStrike" kern="0" cap="none" spc="0" normalizeH="0" baseline="0" dirty="0" smtClean="0">
                          <a:ln>
                            <a:noFill/>
                          </a:ln>
                          <a:solidFill>
                            <a:schemeClr val="tx1"/>
                          </a:solidFill>
                          <a:effectLst/>
                          <a:uLnTx/>
                          <a:uFillTx/>
                          <a:latin typeface="+mj-lt"/>
                          <a:ea typeface="+mn-ea"/>
                          <a:cs typeface="+mn-cs"/>
                        </a:rPr>
                        <a:t>Hadoop Integrator</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kumimoji="0" lang="en-US" sz="1100" b="0" i="0" u="none" strike="noStrike" kern="0" cap="none" spc="0" normalizeH="0" baseline="0" dirty="0" smtClean="0">
                          <a:ln>
                            <a:noFill/>
                          </a:ln>
                          <a:solidFill>
                            <a:schemeClr val="tx1"/>
                          </a:solidFill>
                          <a:effectLst/>
                          <a:uLnTx/>
                          <a:uFillTx/>
                          <a:latin typeface="+mj-lt"/>
                          <a:ea typeface="+mn-ea"/>
                          <a:cs typeface="+mn-cs"/>
                        </a:rPr>
                        <a:t>Aster MapReduce Appliance</a:t>
                      </a:r>
                    </a:p>
                    <a:p>
                      <a:r>
                        <a:rPr kumimoji="0" lang="en-US" sz="1100" b="0" i="0" u="none" strike="noStrike" kern="0" cap="none" spc="0" normalizeH="0" baseline="0" dirty="0" smtClean="0">
                          <a:ln>
                            <a:noFill/>
                          </a:ln>
                          <a:solidFill>
                            <a:schemeClr val="tx1"/>
                          </a:solidFill>
                          <a:effectLst/>
                          <a:uLnTx/>
                          <a:uFillTx/>
                          <a:latin typeface="+mj-lt"/>
                          <a:ea typeface="+mn-ea"/>
                          <a:cs typeface="+mn-cs"/>
                        </a:rPr>
                        <a:t>Active Enterprise Data Warehouse</a:t>
                      </a:r>
                    </a:p>
                    <a:p>
                      <a:r>
                        <a:rPr kumimoji="0" lang="en-US" sz="1100" b="0" i="0" u="none" strike="noStrike" kern="0" cap="none" spc="0" normalizeH="0" baseline="0" dirty="0" smtClean="0">
                          <a:ln>
                            <a:noFill/>
                          </a:ln>
                          <a:solidFill>
                            <a:schemeClr val="tx1"/>
                          </a:solidFill>
                          <a:effectLst/>
                          <a:uLnTx/>
                          <a:uFillTx/>
                          <a:latin typeface="+mj-lt"/>
                          <a:ea typeface="+mn-ea"/>
                          <a:cs typeface="+mn-cs"/>
                        </a:rPr>
                        <a:t>Extreme Performance Appliance</a:t>
                      </a:r>
                    </a:p>
                    <a:p>
                      <a:r>
                        <a:rPr kumimoji="0" lang="en-US" sz="1100" b="0" i="0" u="none" strike="noStrike" kern="0" cap="none" spc="0" normalizeH="0" baseline="0" dirty="0" smtClean="0">
                          <a:ln>
                            <a:noFill/>
                          </a:ln>
                          <a:solidFill>
                            <a:schemeClr val="tx1"/>
                          </a:solidFill>
                          <a:effectLst/>
                          <a:uLnTx/>
                          <a:uFillTx/>
                          <a:latin typeface="+mj-lt"/>
                          <a:ea typeface="+mn-ea"/>
                          <a:cs typeface="+mn-cs"/>
                        </a:rPr>
                        <a:t>Data Warehouse Appliance</a:t>
                      </a:r>
                    </a:p>
                    <a:p>
                      <a:r>
                        <a:rPr kumimoji="0" lang="en-US" sz="1100" b="0" i="0" u="none" strike="noStrike" kern="0" cap="none" spc="0" normalizeH="0" baseline="0" dirty="0" smtClean="0">
                          <a:ln>
                            <a:noFill/>
                          </a:ln>
                          <a:solidFill>
                            <a:schemeClr val="tx1"/>
                          </a:solidFill>
                          <a:effectLst/>
                          <a:uLnTx/>
                          <a:uFillTx/>
                          <a:latin typeface="+mj-lt"/>
                          <a:ea typeface="+mn-ea"/>
                          <a:cs typeface="+mn-cs"/>
                        </a:rPr>
                        <a:t>Extreme Data Appliance</a:t>
                      </a:r>
                    </a:p>
                    <a:p>
                      <a:r>
                        <a:rPr kumimoji="0" lang="en-US" sz="1100" b="0" i="0" u="none" strike="noStrike" kern="0" cap="none" spc="0" normalizeH="0" baseline="0" dirty="0" smtClean="0">
                          <a:ln>
                            <a:noFill/>
                          </a:ln>
                          <a:solidFill>
                            <a:schemeClr val="tx1"/>
                          </a:solidFill>
                          <a:effectLst/>
                          <a:uLnTx/>
                          <a:uFillTx/>
                          <a:latin typeface="+mj-lt"/>
                          <a:ea typeface="+mn-ea"/>
                          <a:cs typeface="+mn-cs"/>
                        </a:rPr>
                        <a:t>Data Mart Appliance</a:t>
                      </a:r>
                      <a:endParaRPr kumimoji="0" lang="en-US" sz="1100" b="0" i="0" u="none" strike="noStrike" kern="0" cap="none" spc="0" normalizeH="0" baseline="0" dirty="0">
                        <a:ln>
                          <a:noFill/>
                        </a:ln>
                        <a:solidFill>
                          <a:schemeClr val="tx1"/>
                        </a:solidFill>
                        <a:effectLst/>
                        <a:uLnTx/>
                        <a:uFillTx/>
                        <a:latin typeface="+mj-lt"/>
                        <a:ea typeface="+mn-ea"/>
                        <a:cs typeface="+mn-cs"/>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dirty="0" smtClean="0">
                          <a:ln>
                            <a:noFill/>
                          </a:ln>
                          <a:solidFill>
                            <a:schemeClr val="tx1"/>
                          </a:solidFill>
                          <a:effectLst/>
                          <a:uLnTx/>
                          <a:uFillTx/>
                          <a:latin typeface="+mj-lt"/>
                          <a:ea typeface="+mn-ea"/>
                          <a:cs typeface="+mn-cs"/>
                        </a:rPr>
                        <a:t>Data Integration with Hadoop, NoSQL and other relational database sources. Special Integration to SAS. Connectivity to 3rd party solutions.</a:t>
                      </a:r>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17749106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bwMode="gray">
          <a:xfrm>
            <a:off x="346105" y="432399"/>
            <a:ext cx="8729661" cy="333425"/>
          </a:xfrm>
        </p:spPr>
        <p:txBody>
          <a:bodyPr/>
          <a:lstStyle/>
          <a:p>
            <a:r>
              <a:rPr lang="en-US" dirty="0" smtClean="0"/>
              <a:t>Distributed Cluster Big Data Solution (Apache Hadoop)</a:t>
            </a:r>
            <a:endParaRPr lang="en-US" dirty="0"/>
          </a:p>
        </p:txBody>
      </p:sp>
      <p:sp>
        <p:nvSpPr>
          <p:cNvPr id="45" name="Rectangle 44"/>
          <p:cNvSpPr/>
          <p:nvPr/>
        </p:nvSpPr>
        <p:spPr>
          <a:xfrm>
            <a:off x="405873" y="978391"/>
            <a:ext cx="8338652" cy="430887"/>
          </a:xfrm>
          <a:prstGeom prst="rect">
            <a:avLst/>
          </a:prstGeom>
        </p:spPr>
        <p:txBody>
          <a:bodyPr vert="horz" wrap="square" lIns="0" tIns="0" rIns="0" bIns="0" rtlCol="0">
            <a:spAutoFit/>
          </a:bodyPr>
          <a:lstStyle/>
          <a:p>
            <a:pPr algn="l">
              <a:spcBef>
                <a:spcPts val="2200"/>
              </a:spcBef>
              <a:buFont typeface="Arial" pitchFamily="34" charset="0"/>
            </a:pPr>
            <a:r>
              <a:rPr lang="en-US" sz="1400" b="0" dirty="0">
                <a:solidFill>
                  <a:schemeClr val="tx2"/>
                </a:solidFill>
                <a:latin typeface="+mj-lt"/>
              </a:rPr>
              <a:t>Hadoop based solution is designed to leverage distributed storage and parallel processing framework (MapReduce) for addressing the big data problem. Hadoop is an Apache foundation open source project. </a:t>
            </a:r>
          </a:p>
        </p:txBody>
      </p:sp>
      <p:sp>
        <p:nvSpPr>
          <p:cNvPr id="46" name="Rounded Rectangle 45"/>
          <p:cNvSpPr/>
          <p:nvPr/>
        </p:nvSpPr>
        <p:spPr>
          <a:xfrm>
            <a:off x="2446612" y="2075485"/>
            <a:ext cx="4234934" cy="2790624"/>
          </a:xfrm>
          <a:prstGeom prst="roundRect">
            <a:avLst>
              <a:gd name="adj" fmla="val 6959"/>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653" tIns="0" rIns="45653" bIns="45653" rtlCol="0" anchor="t"/>
          <a:lstStyle/>
          <a:p>
            <a:pPr algn="ctr"/>
            <a:r>
              <a:rPr lang="en-US" sz="1600" b="0" dirty="0">
                <a:solidFill>
                  <a:schemeClr val="tx1">
                    <a:lumMod val="95000"/>
                    <a:lumOff val="5000"/>
                  </a:schemeClr>
                </a:solidFill>
                <a:latin typeface="+mj-lt"/>
                <a:ea typeface="Segoe UI" pitchFamily="34" charset="0"/>
                <a:cs typeface="Segoe UI" pitchFamily="34" charset="0"/>
              </a:rPr>
              <a:t>Enterprise distributions</a:t>
            </a:r>
          </a:p>
        </p:txBody>
      </p:sp>
      <p:sp>
        <p:nvSpPr>
          <p:cNvPr id="47" name="TextBox 46"/>
          <p:cNvSpPr txBox="1"/>
          <p:nvPr/>
        </p:nvSpPr>
        <p:spPr>
          <a:xfrm>
            <a:off x="2993039" y="3367835"/>
            <a:ext cx="3108960" cy="1349145"/>
          </a:xfrm>
          <a:prstGeom prst="rect">
            <a:avLst/>
          </a:prstGeom>
          <a:solidFill>
            <a:srgbClr val="BFBFBF"/>
          </a:solidFill>
          <a:ln>
            <a:solidFill>
              <a:schemeClr val="bg1">
                <a:lumMod val="75000"/>
              </a:schemeClr>
            </a:solidFill>
          </a:ln>
        </p:spPr>
        <p:txBody>
          <a:bodyPr wrap="square" lIns="71011" tIns="35505" rIns="71011" bIns="35505" rtlCol="0">
            <a:noAutofit/>
          </a:bodyPr>
          <a:lstStyle/>
          <a:p>
            <a:pPr algn="ctr"/>
            <a:endParaRPr lang="en-US" sz="800" dirty="0">
              <a:solidFill>
                <a:schemeClr val="bg1"/>
              </a:solidFill>
              <a:latin typeface="Segoe UI Light" pitchFamily="34" charset="0"/>
              <a:ea typeface="Segoe UI" pitchFamily="34" charset="0"/>
              <a:cs typeface="Segoe UI" pitchFamily="34" charset="0"/>
            </a:endParaRPr>
          </a:p>
        </p:txBody>
      </p:sp>
      <p:sp>
        <p:nvSpPr>
          <p:cNvPr id="48" name="TextBox 47"/>
          <p:cNvSpPr txBox="1"/>
          <p:nvPr/>
        </p:nvSpPr>
        <p:spPr>
          <a:xfrm>
            <a:off x="3023723" y="4325810"/>
            <a:ext cx="3037940" cy="365760"/>
          </a:xfrm>
          <a:prstGeom prst="rect">
            <a:avLst/>
          </a:prstGeom>
          <a:solidFill>
            <a:schemeClr val="bg1"/>
          </a:solidFill>
          <a:ln>
            <a:solidFill>
              <a:schemeClr val="tx2">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4" tIns="91308" rIns="34244" bIns="34244" numCol="1" spcCol="0" rtlCol="0" fromWordArt="0" anchor="ctr" anchorCtr="0" forceAA="0" compatLnSpc="1">
            <a:prstTxWarp prst="textNoShape">
              <a:avLst/>
            </a:prstTxWarp>
            <a:noAutofit/>
          </a:bodyPr>
          <a:lstStyle>
            <a:defPPr>
              <a:defRPr lang="en-US"/>
            </a:defPPr>
            <a:lvl1pPr marL="0" algn="ctr" defTabSz="685666" eaLnBrk="1" latinLnBrk="0" hangingPunct="1">
              <a:lnSpc>
                <a:spcPct val="80000"/>
              </a:lnSpc>
              <a:defRPr sz="1200" spc="-38">
                <a:solidFill>
                  <a:schemeClr val="tx1">
                    <a:lumMod val="95000"/>
                    <a:lumOff val="5000"/>
                  </a:schemeClr>
                </a:solidFill>
                <a:latin typeface="Segoe UI" pitchFamily="34" charset="0"/>
                <a:ea typeface="Segoe UI" pitchFamily="34" charset="0"/>
                <a:cs typeface="Segoe UI" pitchFamily="34" charset="0"/>
              </a:defRPr>
            </a:lvl1pPr>
            <a:lvl2pPr marL="457200" defTabSz="914400" eaLnBrk="1" latinLnBrk="0" hangingPunct="1">
              <a:defRPr sz="1800"/>
            </a:lvl2pPr>
            <a:lvl3pPr marL="914400" defTabSz="914400" eaLnBrk="1" latinLnBrk="0" hangingPunct="1">
              <a:defRPr sz="1800"/>
            </a:lvl3pPr>
            <a:lvl4pPr marL="1371600" defTabSz="914400" eaLnBrk="1" latinLnBrk="0" hangingPunct="1">
              <a:defRPr sz="1800"/>
            </a:lvl4pPr>
            <a:lvl5pPr marL="1828800" defTabSz="914400" eaLnBrk="1" latinLnBrk="0" hangingPunct="1">
              <a:defRPr sz="1800"/>
            </a:lvl5pPr>
            <a:lvl6pPr marL="2286000" defTabSz="914400">
              <a:defRPr sz="1800"/>
            </a:lvl6pPr>
            <a:lvl7pPr marL="2743200" defTabSz="914400">
              <a:defRPr sz="1800"/>
            </a:lvl7pPr>
            <a:lvl8pPr marL="3200400" defTabSz="914400">
              <a:defRPr sz="1800"/>
            </a:lvl8pPr>
            <a:lvl9pPr marL="3657600" defTabSz="914400">
              <a:defRPr sz="1800"/>
            </a:lvl9pPr>
          </a:lstStyle>
          <a:p>
            <a:r>
              <a:rPr lang="en-US" dirty="0" smtClean="0">
                <a:latin typeface="Segoe UI Light" pitchFamily="34" charset="0"/>
              </a:rPr>
              <a:t>HDFS (</a:t>
            </a:r>
            <a:r>
              <a:rPr lang="en-US" sz="1000" dirty="0">
                <a:latin typeface="Segoe UI Light" pitchFamily="34" charset="0"/>
              </a:rPr>
              <a:t>Storage Layer)</a:t>
            </a:r>
          </a:p>
        </p:txBody>
      </p:sp>
      <p:sp>
        <p:nvSpPr>
          <p:cNvPr id="49" name="TextBox 48"/>
          <p:cNvSpPr txBox="1"/>
          <p:nvPr/>
        </p:nvSpPr>
        <p:spPr>
          <a:xfrm rot="5400000">
            <a:off x="5710024" y="3831126"/>
            <a:ext cx="1349145" cy="422553"/>
          </a:xfrm>
          <a:prstGeom prst="rect">
            <a:avLst/>
          </a:prstGeom>
          <a:solidFill>
            <a:srgbClr val="4C689F"/>
          </a:solidFill>
          <a:ln>
            <a:solidFill>
              <a:schemeClr val="tx2">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4" tIns="91308" rIns="34244" bIns="34244" numCol="1" spcCol="0" rtlCol="0" fromWordArt="0" anchor="ctr" anchorCtr="0" forceAA="0" compatLnSpc="1">
            <a:prstTxWarp prst="textNoShape">
              <a:avLst/>
            </a:prstTxWarp>
            <a:noAutofit/>
          </a:bodyPr>
          <a:lstStyle>
            <a:defPPr>
              <a:defRPr lang="en-US"/>
            </a:defPPr>
            <a:lvl1pPr marL="0" defTabSz="685666" eaLnBrk="1" latinLnBrk="0" hangingPunct="1">
              <a:lnSpc>
                <a:spcPct val="80000"/>
              </a:lnSpc>
              <a:defRPr sz="1200" spc="-38">
                <a:solidFill>
                  <a:schemeClr val="tx1">
                    <a:lumMod val="95000"/>
                    <a:lumOff val="5000"/>
                  </a:schemeClr>
                </a:solidFill>
                <a:latin typeface="Segoe UI Light" pitchFamily="34" charset="0"/>
                <a:ea typeface="Segoe UI" pitchFamily="34" charset="0"/>
                <a:cs typeface="Segoe UI" pitchFamily="34" charset="0"/>
              </a:defRPr>
            </a:lvl1pPr>
            <a:lvl2pPr defTabSz="914400" eaLnBrk="1" latinLnBrk="0" hangingPunct="1">
              <a:defRPr sz="1800">
                <a:solidFill>
                  <a:schemeClr val="lt1"/>
                </a:solidFill>
                <a:latin typeface="+mn-lt"/>
                <a:cs typeface="+mn-cs"/>
              </a:defRPr>
            </a:lvl2pPr>
            <a:lvl3pPr defTabSz="914400" eaLnBrk="1" latinLnBrk="0" hangingPunct="1">
              <a:defRPr sz="1800">
                <a:solidFill>
                  <a:schemeClr val="lt1"/>
                </a:solidFill>
                <a:latin typeface="+mn-lt"/>
                <a:cs typeface="+mn-cs"/>
              </a:defRPr>
            </a:lvl3pPr>
            <a:lvl4pPr defTabSz="914400" eaLnBrk="1" latinLnBrk="0" hangingPunct="1">
              <a:defRPr sz="1800">
                <a:solidFill>
                  <a:schemeClr val="lt1"/>
                </a:solidFill>
                <a:latin typeface="+mn-lt"/>
                <a:cs typeface="+mn-cs"/>
              </a:defRPr>
            </a:lvl4pPr>
            <a:lvl5pPr defTabSz="914400" eaLnBrk="1" latinLnBrk="0" hangingPunct="1">
              <a:defRPr sz="1800">
                <a:solidFill>
                  <a:schemeClr val="lt1"/>
                </a:solidFill>
                <a:latin typeface="+mn-lt"/>
                <a:cs typeface="+mn-cs"/>
              </a:defRPr>
            </a:lvl5pPr>
            <a:lvl6pPr>
              <a:defRPr sz="1800">
                <a:solidFill>
                  <a:schemeClr val="lt1"/>
                </a:solidFill>
                <a:latin typeface="+mn-lt"/>
                <a:cs typeface="+mn-cs"/>
              </a:defRPr>
            </a:lvl6pPr>
            <a:lvl7pPr>
              <a:defRPr sz="1800">
                <a:solidFill>
                  <a:schemeClr val="lt1"/>
                </a:solidFill>
                <a:latin typeface="+mn-lt"/>
                <a:cs typeface="+mn-cs"/>
              </a:defRPr>
            </a:lvl7pPr>
            <a:lvl8pPr>
              <a:defRPr sz="1800">
                <a:solidFill>
                  <a:schemeClr val="lt1"/>
                </a:solidFill>
                <a:latin typeface="+mn-lt"/>
                <a:cs typeface="+mn-cs"/>
              </a:defRPr>
            </a:lvl8pPr>
            <a:lvl9pPr>
              <a:defRPr sz="1800">
                <a:solidFill>
                  <a:schemeClr val="lt1"/>
                </a:solidFill>
                <a:latin typeface="+mn-lt"/>
                <a:cs typeface="+mn-cs"/>
              </a:defRPr>
            </a:lvl9pPr>
          </a:lstStyle>
          <a:p>
            <a:r>
              <a:rPr lang="en-US" b="0" dirty="0" smtClean="0">
                <a:solidFill>
                  <a:schemeClr val="bg1"/>
                </a:solidFill>
                <a:latin typeface="+mj-lt"/>
              </a:rPr>
              <a:t>FLUME,  SQOOP   (</a:t>
            </a:r>
            <a:r>
              <a:rPr lang="en-US" sz="1000" b="0" dirty="0">
                <a:solidFill>
                  <a:schemeClr val="bg1"/>
                </a:solidFill>
                <a:latin typeface="+mj-lt"/>
              </a:rPr>
              <a:t>Data Integration)</a:t>
            </a:r>
            <a:endParaRPr lang="en-US" b="0" dirty="0">
              <a:solidFill>
                <a:schemeClr val="bg1"/>
              </a:solidFill>
              <a:latin typeface="+mj-lt"/>
            </a:endParaRPr>
          </a:p>
        </p:txBody>
      </p:sp>
      <p:sp>
        <p:nvSpPr>
          <p:cNvPr id="51" name="TextBox 50"/>
          <p:cNvSpPr txBox="1"/>
          <p:nvPr/>
        </p:nvSpPr>
        <p:spPr>
          <a:xfrm>
            <a:off x="5195549" y="2850884"/>
            <a:ext cx="1391850" cy="476684"/>
          </a:xfrm>
          <a:prstGeom prst="rect">
            <a:avLst/>
          </a:prstGeom>
          <a:solidFill>
            <a:srgbClr val="4C689F"/>
          </a:solidFill>
          <a:ln>
            <a:solidFill>
              <a:schemeClr val="tx2">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4" tIns="91308" rIns="34244" bIns="34244" numCol="1" spcCol="0" rtlCol="0" fromWordArt="0" anchor="ctr" anchorCtr="0" forceAA="0" compatLnSpc="1">
            <a:prstTxWarp prst="textNoShape">
              <a:avLst/>
            </a:prstTxWarp>
            <a:noAutofit/>
          </a:bodyPr>
          <a:lstStyle>
            <a:defPPr>
              <a:defRPr lang="en-US"/>
            </a:defPPr>
            <a:lvl1pPr marL="0" algn="ctr" defTabSz="685666" eaLnBrk="1" latinLnBrk="0" hangingPunct="1">
              <a:lnSpc>
                <a:spcPct val="80000"/>
              </a:lnSpc>
              <a:defRPr sz="1400" spc="-38">
                <a:solidFill>
                  <a:schemeClr val="tx1">
                    <a:lumMod val="95000"/>
                    <a:lumOff val="5000"/>
                  </a:schemeClr>
                </a:solidFill>
                <a:latin typeface="Segoe UI" pitchFamily="34" charset="0"/>
                <a:ea typeface="Segoe UI" pitchFamily="34" charset="0"/>
                <a:cs typeface="Segoe UI" pitchFamily="34" charset="0"/>
              </a:defRPr>
            </a:lvl1pPr>
            <a:lvl2pPr marL="457200" defTabSz="914400" eaLnBrk="1" latinLnBrk="0" hangingPunct="1">
              <a:defRPr sz="1800">
                <a:solidFill>
                  <a:schemeClr val="lt1"/>
                </a:solidFill>
                <a:latin typeface="+mn-lt"/>
                <a:cs typeface="+mn-cs"/>
              </a:defRPr>
            </a:lvl2pPr>
            <a:lvl3pPr marL="914400" defTabSz="914400" eaLnBrk="1" latinLnBrk="0" hangingPunct="1">
              <a:defRPr sz="1800">
                <a:solidFill>
                  <a:schemeClr val="lt1"/>
                </a:solidFill>
                <a:latin typeface="+mn-lt"/>
                <a:cs typeface="+mn-cs"/>
              </a:defRPr>
            </a:lvl3pPr>
            <a:lvl4pPr marL="1371600" defTabSz="914400" eaLnBrk="1" latinLnBrk="0" hangingPunct="1">
              <a:defRPr sz="1800">
                <a:solidFill>
                  <a:schemeClr val="lt1"/>
                </a:solidFill>
                <a:latin typeface="+mn-lt"/>
                <a:cs typeface="+mn-cs"/>
              </a:defRPr>
            </a:lvl4pPr>
            <a:lvl5pPr marL="1828800" defTabSz="914400" eaLnBrk="1" latinLnBrk="0" hangingPunct="1">
              <a:defRPr sz="1800">
                <a:solidFill>
                  <a:schemeClr val="lt1"/>
                </a:solidFill>
                <a:latin typeface="+mn-lt"/>
                <a:cs typeface="+mn-cs"/>
              </a:defRPr>
            </a:lvl5pPr>
            <a:lvl6pPr marL="2286000" defTabSz="914400">
              <a:defRPr sz="1800">
                <a:solidFill>
                  <a:schemeClr val="lt1"/>
                </a:solidFill>
                <a:latin typeface="+mn-lt"/>
                <a:cs typeface="+mn-cs"/>
              </a:defRPr>
            </a:lvl6pPr>
            <a:lvl7pPr marL="2743200" defTabSz="914400">
              <a:defRPr sz="1800">
                <a:solidFill>
                  <a:schemeClr val="lt1"/>
                </a:solidFill>
                <a:latin typeface="+mn-lt"/>
                <a:cs typeface="+mn-cs"/>
              </a:defRPr>
            </a:lvl7pPr>
            <a:lvl8pPr marL="3200400" defTabSz="914400">
              <a:defRPr sz="1800">
                <a:solidFill>
                  <a:schemeClr val="lt1"/>
                </a:solidFill>
                <a:latin typeface="+mn-lt"/>
                <a:cs typeface="+mn-cs"/>
              </a:defRPr>
            </a:lvl8pPr>
            <a:lvl9pPr marL="3657600" defTabSz="914400">
              <a:defRPr sz="1800">
                <a:solidFill>
                  <a:schemeClr val="lt1"/>
                </a:solidFill>
                <a:latin typeface="+mn-lt"/>
                <a:cs typeface="+mn-cs"/>
              </a:defRPr>
            </a:lvl9pPr>
          </a:lstStyle>
          <a:p>
            <a:r>
              <a:rPr lang="en-US" sz="1200" b="0" dirty="0">
                <a:solidFill>
                  <a:schemeClr val="bg1"/>
                </a:solidFill>
                <a:latin typeface="+mj-lt"/>
              </a:rPr>
              <a:t>OOZIE           </a:t>
            </a:r>
          </a:p>
          <a:p>
            <a:r>
              <a:rPr lang="en-US" sz="1200" b="0" dirty="0">
                <a:solidFill>
                  <a:schemeClr val="bg1"/>
                </a:solidFill>
                <a:latin typeface="+mj-lt"/>
              </a:rPr>
              <a:t>(</a:t>
            </a:r>
            <a:r>
              <a:rPr lang="en-US" sz="1000" b="0" dirty="0">
                <a:solidFill>
                  <a:schemeClr val="bg1"/>
                </a:solidFill>
                <a:latin typeface="+mj-lt"/>
              </a:rPr>
              <a:t>Workflow &amp; Scheduling)</a:t>
            </a:r>
          </a:p>
        </p:txBody>
      </p:sp>
      <p:sp>
        <p:nvSpPr>
          <p:cNvPr id="52" name="TextBox 51"/>
          <p:cNvSpPr txBox="1"/>
          <p:nvPr/>
        </p:nvSpPr>
        <p:spPr>
          <a:xfrm>
            <a:off x="4099579" y="2850884"/>
            <a:ext cx="1062101" cy="476684"/>
          </a:xfrm>
          <a:prstGeom prst="rect">
            <a:avLst/>
          </a:prstGeom>
          <a:solidFill>
            <a:srgbClr val="4C689F"/>
          </a:solidFill>
          <a:ln>
            <a:solidFill>
              <a:schemeClr val="tx2">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4" tIns="91308" rIns="34244" bIns="34244" numCol="1" spcCol="0" rtlCol="0" fromWordArt="0" anchor="ctr" anchorCtr="0" forceAA="0" compatLnSpc="1">
            <a:prstTxWarp prst="textNoShape">
              <a:avLst/>
            </a:prstTxWarp>
            <a:noAutofit/>
          </a:bodyPr>
          <a:lstStyle>
            <a:defPPr>
              <a:defRPr lang="en-US"/>
            </a:defPPr>
            <a:lvl1pPr marL="0" algn="ctr" defTabSz="685666" eaLnBrk="1" latinLnBrk="0" hangingPunct="1">
              <a:lnSpc>
                <a:spcPct val="80000"/>
              </a:lnSpc>
              <a:defRPr sz="1400" spc="-38">
                <a:solidFill>
                  <a:schemeClr val="tx1">
                    <a:lumMod val="95000"/>
                    <a:lumOff val="5000"/>
                  </a:schemeClr>
                </a:solidFill>
                <a:latin typeface="Segoe UI" pitchFamily="34" charset="0"/>
                <a:ea typeface="Segoe UI" pitchFamily="34" charset="0"/>
                <a:cs typeface="Segoe UI" pitchFamily="34" charset="0"/>
              </a:defRPr>
            </a:lvl1pPr>
            <a:lvl2pPr marL="457200" defTabSz="914400" eaLnBrk="1" latinLnBrk="0" hangingPunct="1">
              <a:defRPr sz="1800">
                <a:solidFill>
                  <a:schemeClr val="lt1"/>
                </a:solidFill>
                <a:latin typeface="+mn-lt"/>
                <a:cs typeface="+mn-cs"/>
              </a:defRPr>
            </a:lvl2pPr>
            <a:lvl3pPr marL="914400" defTabSz="914400" eaLnBrk="1" latinLnBrk="0" hangingPunct="1">
              <a:defRPr sz="1800">
                <a:solidFill>
                  <a:schemeClr val="lt1"/>
                </a:solidFill>
                <a:latin typeface="+mn-lt"/>
                <a:cs typeface="+mn-cs"/>
              </a:defRPr>
            </a:lvl3pPr>
            <a:lvl4pPr marL="1371600" defTabSz="914400" eaLnBrk="1" latinLnBrk="0" hangingPunct="1">
              <a:defRPr sz="1800">
                <a:solidFill>
                  <a:schemeClr val="lt1"/>
                </a:solidFill>
                <a:latin typeface="+mn-lt"/>
                <a:cs typeface="+mn-cs"/>
              </a:defRPr>
            </a:lvl4pPr>
            <a:lvl5pPr marL="1828800" defTabSz="914400" eaLnBrk="1" latinLnBrk="0" hangingPunct="1">
              <a:defRPr sz="1800">
                <a:solidFill>
                  <a:schemeClr val="lt1"/>
                </a:solidFill>
                <a:latin typeface="+mn-lt"/>
                <a:cs typeface="+mn-cs"/>
              </a:defRPr>
            </a:lvl5pPr>
            <a:lvl6pPr marL="2286000" defTabSz="914400">
              <a:defRPr sz="1800">
                <a:solidFill>
                  <a:schemeClr val="lt1"/>
                </a:solidFill>
                <a:latin typeface="+mn-lt"/>
                <a:cs typeface="+mn-cs"/>
              </a:defRPr>
            </a:lvl6pPr>
            <a:lvl7pPr marL="2743200" defTabSz="914400">
              <a:defRPr sz="1800">
                <a:solidFill>
                  <a:schemeClr val="lt1"/>
                </a:solidFill>
                <a:latin typeface="+mn-lt"/>
                <a:cs typeface="+mn-cs"/>
              </a:defRPr>
            </a:lvl7pPr>
            <a:lvl8pPr marL="3200400" defTabSz="914400">
              <a:defRPr sz="1800">
                <a:solidFill>
                  <a:schemeClr val="lt1"/>
                </a:solidFill>
                <a:latin typeface="+mn-lt"/>
                <a:cs typeface="+mn-cs"/>
              </a:defRPr>
            </a:lvl8pPr>
            <a:lvl9pPr marL="3657600" defTabSz="914400">
              <a:defRPr sz="1800">
                <a:solidFill>
                  <a:schemeClr val="lt1"/>
                </a:solidFill>
                <a:latin typeface="+mn-lt"/>
                <a:cs typeface="+mn-cs"/>
              </a:defRPr>
            </a:lvl9pPr>
          </a:lstStyle>
          <a:p>
            <a:r>
              <a:rPr lang="en-US" sz="1200" b="0" dirty="0">
                <a:solidFill>
                  <a:schemeClr val="bg1"/>
                </a:solidFill>
                <a:latin typeface="+mj-lt"/>
              </a:rPr>
              <a:t>HIVE </a:t>
            </a:r>
          </a:p>
          <a:p>
            <a:r>
              <a:rPr lang="en-US" sz="1000" b="0" dirty="0">
                <a:solidFill>
                  <a:schemeClr val="bg1"/>
                </a:solidFill>
                <a:latin typeface="+mj-lt"/>
              </a:rPr>
              <a:t>(SQL)</a:t>
            </a:r>
          </a:p>
        </p:txBody>
      </p:sp>
      <p:sp>
        <p:nvSpPr>
          <p:cNvPr id="53" name="TextBox 52"/>
          <p:cNvSpPr txBox="1"/>
          <p:nvPr/>
        </p:nvSpPr>
        <p:spPr>
          <a:xfrm>
            <a:off x="2991653" y="2459249"/>
            <a:ext cx="1947672" cy="365760"/>
          </a:xfrm>
          <a:prstGeom prst="rect">
            <a:avLst/>
          </a:prstGeom>
          <a:solidFill>
            <a:srgbClr val="4C689F"/>
          </a:solidFill>
          <a:ln>
            <a:solidFill>
              <a:schemeClr val="tx2">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4" tIns="91308" rIns="34244" bIns="34244" numCol="1" spcCol="0" rtlCol="0" fromWordArt="0" anchor="ctr" anchorCtr="0" forceAA="0" compatLnSpc="1">
            <a:prstTxWarp prst="textNoShape">
              <a:avLst/>
            </a:prstTxWarp>
            <a:noAutofit/>
          </a:bodyPr>
          <a:lstStyle>
            <a:defPPr>
              <a:defRPr lang="en-US"/>
            </a:defPPr>
            <a:lvl1pPr marL="0" algn="ctr" defTabSz="685666" eaLnBrk="1" latinLnBrk="0" hangingPunct="1">
              <a:lnSpc>
                <a:spcPct val="80000"/>
              </a:lnSpc>
              <a:defRPr sz="1400" spc="-38">
                <a:latin typeface="Segoe UI" pitchFamily="34" charset="0"/>
                <a:ea typeface="Segoe UI" pitchFamily="34" charset="0"/>
                <a:cs typeface="Segoe UI" pitchFamily="34" charset="0"/>
              </a:defRPr>
            </a:lvl1pPr>
            <a:lvl2pPr marL="457200" defTabSz="914400" eaLnBrk="1" latinLnBrk="0" hangingPunct="1">
              <a:defRPr sz="1800">
                <a:solidFill>
                  <a:schemeClr val="lt1"/>
                </a:solidFill>
                <a:latin typeface="+mn-lt"/>
                <a:cs typeface="+mn-cs"/>
              </a:defRPr>
            </a:lvl2pPr>
            <a:lvl3pPr marL="914400" defTabSz="914400" eaLnBrk="1" latinLnBrk="0" hangingPunct="1">
              <a:defRPr sz="1800">
                <a:solidFill>
                  <a:schemeClr val="lt1"/>
                </a:solidFill>
                <a:latin typeface="+mn-lt"/>
                <a:cs typeface="+mn-cs"/>
              </a:defRPr>
            </a:lvl3pPr>
            <a:lvl4pPr marL="1371600" defTabSz="914400" eaLnBrk="1" latinLnBrk="0" hangingPunct="1">
              <a:defRPr sz="1800">
                <a:solidFill>
                  <a:schemeClr val="lt1"/>
                </a:solidFill>
                <a:latin typeface="+mn-lt"/>
                <a:cs typeface="+mn-cs"/>
              </a:defRPr>
            </a:lvl4pPr>
            <a:lvl5pPr marL="1828800" defTabSz="914400" eaLnBrk="1" latinLnBrk="0" hangingPunct="1">
              <a:defRPr sz="1800">
                <a:solidFill>
                  <a:schemeClr val="lt1"/>
                </a:solidFill>
                <a:latin typeface="+mn-lt"/>
                <a:cs typeface="+mn-cs"/>
              </a:defRPr>
            </a:lvl5pPr>
            <a:lvl6pPr marL="2286000" defTabSz="914400">
              <a:defRPr sz="1800">
                <a:solidFill>
                  <a:schemeClr val="lt1"/>
                </a:solidFill>
                <a:latin typeface="+mn-lt"/>
                <a:cs typeface="+mn-cs"/>
              </a:defRPr>
            </a:lvl6pPr>
            <a:lvl7pPr marL="2743200" defTabSz="914400">
              <a:defRPr sz="1800">
                <a:solidFill>
                  <a:schemeClr val="lt1"/>
                </a:solidFill>
                <a:latin typeface="+mn-lt"/>
                <a:cs typeface="+mn-cs"/>
              </a:defRPr>
            </a:lvl7pPr>
            <a:lvl8pPr marL="3200400" defTabSz="914400">
              <a:defRPr sz="1800">
                <a:solidFill>
                  <a:schemeClr val="lt1"/>
                </a:solidFill>
                <a:latin typeface="+mn-lt"/>
                <a:cs typeface="+mn-cs"/>
              </a:defRPr>
            </a:lvl8pPr>
            <a:lvl9pPr marL="3657600" defTabSz="914400">
              <a:defRPr sz="1800">
                <a:solidFill>
                  <a:schemeClr val="lt1"/>
                </a:solidFill>
                <a:latin typeface="+mn-lt"/>
                <a:cs typeface="+mn-cs"/>
              </a:defRPr>
            </a:lvl9pPr>
          </a:lstStyle>
          <a:p>
            <a:r>
              <a:rPr lang="en-US" sz="1200" b="0" dirty="0">
                <a:solidFill>
                  <a:schemeClr val="bg1"/>
                </a:solidFill>
                <a:latin typeface="+mj-lt"/>
              </a:rPr>
              <a:t>UI Framework </a:t>
            </a:r>
          </a:p>
        </p:txBody>
      </p:sp>
      <p:sp>
        <p:nvSpPr>
          <p:cNvPr id="54" name="TextBox 53"/>
          <p:cNvSpPr txBox="1"/>
          <p:nvPr/>
        </p:nvSpPr>
        <p:spPr>
          <a:xfrm>
            <a:off x="4964266" y="2459249"/>
            <a:ext cx="1623131" cy="365760"/>
          </a:xfrm>
          <a:prstGeom prst="rect">
            <a:avLst/>
          </a:prstGeom>
          <a:solidFill>
            <a:srgbClr val="4C689F"/>
          </a:solidFill>
          <a:ln>
            <a:solidFill>
              <a:schemeClr val="tx2">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4" tIns="91308" rIns="34244" bIns="34244" numCol="1" spcCol="0" rtlCol="0" fromWordArt="0" anchor="ctr" anchorCtr="0" forceAA="0" compatLnSpc="1">
            <a:prstTxWarp prst="textNoShape">
              <a:avLst/>
            </a:prstTxWarp>
            <a:noAutofit/>
          </a:bodyPr>
          <a:lstStyle>
            <a:defPPr>
              <a:defRPr lang="en-US"/>
            </a:defPPr>
            <a:lvl1pPr marL="0" algn="ctr" defTabSz="685666" eaLnBrk="1" latinLnBrk="0" hangingPunct="1">
              <a:lnSpc>
                <a:spcPct val="80000"/>
              </a:lnSpc>
              <a:defRPr sz="1400" spc="-38">
                <a:solidFill>
                  <a:schemeClr val="tx1">
                    <a:lumMod val="95000"/>
                    <a:lumOff val="5000"/>
                  </a:schemeClr>
                </a:solidFill>
                <a:latin typeface="Segoe UI" pitchFamily="34" charset="0"/>
                <a:ea typeface="Segoe UI" pitchFamily="34" charset="0"/>
                <a:cs typeface="Segoe UI" pitchFamily="34" charset="0"/>
              </a:defRPr>
            </a:lvl1pPr>
            <a:lvl2pPr marL="457200" defTabSz="914400" eaLnBrk="1" latinLnBrk="0" hangingPunct="1">
              <a:defRPr sz="1800">
                <a:solidFill>
                  <a:schemeClr val="lt1"/>
                </a:solidFill>
                <a:latin typeface="+mn-lt"/>
                <a:cs typeface="+mn-cs"/>
              </a:defRPr>
            </a:lvl2pPr>
            <a:lvl3pPr marL="914400" defTabSz="914400" eaLnBrk="1" latinLnBrk="0" hangingPunct="1">
              <a:defRPr sz="1800">
                <a:solidFill>
                  <a:schemeClr val="lt1"/>
                </a:solidFill>
                <a:latin typeface="+mn-lt"/>
                <a:cs typeface="+mn-cs"/>
              </a:defRPr>
            </a:lvl3pPr>
            <a:lvl4pPr marL="1371600" defTabSz="914400" eaLnBrk="1" latinLnBrk="0" hangingPunct="1">
              <a:defRPr sz="1800">
                <a:solidFill>
                  <a:schemeClr val="lt1"/>
                </a:solidFill>
                <a:latin typeface="+mn-lt"/>
                <a:cs typeface="+mn-cs"/>
              </a:defRPr>
            </a:lvl4pPr>
            <a:lvl5pPr marL="1828800" defTabSz="914400" eaLnBrk="1" latinLnBrk="0" hangingPunct="1">
              <a:defRPr sz="1800">
                <a:solidFill>
                  <a:schemeClr val="lt1"/>
                </a:solidFill>
                <a:latin typeface="+mn-lt"/>
                <a:cs typeface="+mn-cs"/>
              </a:defRPr>
            </a:lvl5pPr>
            <a:lvl6pPr marL="2286000" defTabSz="914400">
              <a:defRPr sz="1800">
                <a:solidFill>
                  <a:schemeClr val="lt1"/>
                </a:solidFill>
                <a:latin typeface="+mn-lt"/>
                <a:cs typeface="+mn-cs"/>
              </a:defRPr>
            </a:lvl6pPr>
            <a:lvl7pPr marL="2743200" defTabSz="914400">
              <a:defRPr sz="1800">
                <a:solidFill>
                  <a:schemeClr val="lt1"/>
                </a:solidFill>
                <a:latin typeface="+mn-lt"/>
                <a:cs typeface="+mn-cs"/>
              </a:defRPr>
            </a:lvl7pPr>
            <a:lvl8pPr marL="3200400" defTabSz="914400">
              <a:defRPr sz="1800">
                <a:solidFill>
                  <a:schemeClr val="lt1"/>
                </a:solidFill>
                <a:latin typeface="+mn-lt"/>
                <a:cs typeface="+mn-cs"/>
              </a:defRPr>
            </a:lvl8pPr>
            <a:lvl9pPr marL="3657600" defTabSz="914400">
              <a:defRPr sz="1800">
                <a:solidFill>
                  <a:schemeClr val="lt1"/>
                </a:solidFill>
                <a:latin typeface="+mn-lt"/>
                <a:cs typeface="+mn-cs"/>
              </a:defRPr>
            </a:lvl9pPr>
          </a:lstStyle>
          <a:p>
            <a:r>
              <a:rPr lang="en-US" sz="1200" b="0" dirty="0">
                <a:solidFill>
                  <a:schemeClr val="bg1"/>
                </a:solidFill>
                <a:latin typeface="+mj-lt"/>
              </a:rPr>
              <a:t>SDK</a:t>
            </a:r>
          </a:p>
        </p:txBody>
      </p:sp>
      <p:sp>
        <p:nvSpPr>
          <p:cNvPr id="55" name="Rectangle 54"/>
          <p:cNvSpPr/>
          <p:nvPr/>
        </p:nvSpPr>
        <p:spPr>
          <a:xfrm>
            <a:off x="2283758" y="5776342"/>
            <a:ext cx="1246137" cy="418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1011" tIns="35505" rIns="71011" bIns="35505" rtlCol="0" anchor="ctr"/>
          <a:lstStyle/>
          <a:p>
            <a:pPr algn="ctr"/>
            <a:r>
              <a:rPr lang="en-US" sz="1000" b="0" dirty="0">
                <a:solidFill>
                  <a:schemeClr val="tx1"/>
                </a:solidFill>
                <a:latin typeface="+mj-lt"/>
                <a:ea typeface="Segoe UI" pitchFamily="34" charset="0"/>
                <a:cs typeface="Segoe UI" pitchFamily="34" charset="0"/>
              </a:rPr>
              <a:t>Traditional Data Warehouse (DW)</a:t>
            </a:r>
          </a:p>
        </p:txBody>
      </p:sp>
      <p:sp>
        <p:nvSpPr>
          <p:cNvPr id="56" name="Rectangle 55"/>
          <p:cNvSpPr/>
          <p:nvPr/>
        </p:nvSpPr>
        <p:spPr>
          <a:xfrm>
            <a:off x="3611105" y="5952163"/>
            <a:ext cx="1205307" cy="418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1011" tIns="35505" rIns="71011" bIns="35505" rtlCol="0" anchor="ctr"/>
          <a:lstStyle/>
          <a:p>
            <a:pPr algn="ctr"/>
            <a:r>
              <a:rPr lang="en-US" sz="1000" b="0" dirty="0">
                <a:solidFill>
                  <a:schemeClr val="tx1"/>
                </a:solidFill>
                <a:latin typeface="+mj-lt"/>
                <a:ea typeface="Segoe UI" pitchFamily="34" charset="0"/>
                <a:cs typeface="Segoe UI" pitchFamily="34" charset="0"/>
              </a:rPr>
              <a:t>Traditional Databases</a:t>
            </a:r>
          </a:p>
        </p:txBody>
      </p:sp>
      <p:sp>
        <p:nvSpPr>
          <p:cNvPr id="57" name="Rectangle 56"/>
          <p:cNvSpPr/>
          <p:nvPr/>
        </p:nvSpPr>
        <p:spPr>
          <a:xfrm>
            <a:off x="4826150" y="5931748"/>
            <a:ext cx="1138510" cy="418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1011" tIns="35505" rIns="71011" bIns="35505" rtlCol="0" anchor="ctr"/>
          <a:lstStyle/>
          <a:p>
            <a:pPr algn="ctr"/>
            <a:r>
              <a:rPr lang="en-US" sz="1000" b="0" dirty="0">
                <a:solidFill>
                  <a:schemeClr val="tx1"/>
                </a:solidFill>
                <a:latin typeface="+mj-lt"/>
                <a:ea typeface="Segoe UI" pitchFamily="34" charset="0"/>
                <a:cs typeface="Segoe UI" pitchFamily="34" charset="0"/>
              </a:rPr>
              <a:t>Advanced Analytics Tools</a:t>
            </a:r>
          </a:p>
        </p:txBody>
      </p:sp>
      <p:sp>
        <p:nvSpPr>
          <p:cNvPr id="58" name="Lightning Bolt 57"/>
          <p:cNvSpPr/>
          <p:nvPr/>
        </p:nvSpPr>
        <p:spPr>
          <a:xfrm>
            <a:off x="3255749" y="4953585"/>
            <a:ext cx="630312" cy="243412"/>
          </a:xfrm>
          <a:prstGeom prst="lightningBol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653" tIns="45653" rIns="45653" bIns="45653" rtlCol="0" anchor="ctr"/>
          <a:lstStyle/>
          <a:p>
            <a:pPr algn="ctr"/>
            <a:endParaRPr lang="en-US" sz="1800" b="0" dirty="0">
              <a:latin typeface="+mj-lt"/>
              <a:ea typeface="Segoe UI" pitchFamily="34" charset="0"/>
              <a:cs typeface="Segoe UI" pitchFamily="34" charset="0"/>
            </a:endParaRPr>
          </a:p>
        </p:txBody>
      </p:sp>
      <p:sp>
        <p:nvSpPr>
          <p:cNvPr id="59" name="Lightning Bolt 58"/>
          <p:cNvSpPr/>
          <p:nvPr/>
        </p:nvSpPr>
        <p:spPr>
          <a:xfrm flipH="1">
            <a:off x="5512123" y="4978373"/>
            <a:ext cx="671435" cy="218624"/>
          </a:xfrm>
          <a:prstGeom prst="lightningBol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653" tIns="45653" rIns="45653" bIns="45653" rtlCol="0" anchor="ctr"/>
          <a:lstStyle/>
          <a:p>
            <a:pPr algn="ctr"/>
            <a:endParaRPr lang="en-US" sz="1800" b="0" dirty="0">
              <a:latin typeface="+mj-lt"/>
              <a:ea typeface="Segoe UI" pitchFamily="34" charset="0"/>
              <a:cs typeface="Segoe UI" pitchFamily="34" charset="0"/>
            </a:endParaRPr>
          </a:p>
        </p:txBody>
      </p:sp>
      <p:sp>
        <p:nvSpPr>
          <p:cNvPr id="60" name="TextBox 59"/>
          <p:cNvSpPr txBox="1"/>
          <p:nvPr/>
        </p:nvSpPr>
        <p:spPr>
          <a:xfrm>
            <a:off x="4156844" y="5026548"/>
            <a:ext cx="1139962" cy="307981"/>
          </a:xfrm>
          <a:prstGeom prst="rect">
            <a:avLst/>
          </a:prstGeom>
          <a:noFill/>
        </p:spPr>
        <p:txBody>
          <a:bodyPr wrap="none" lIns="91308" tIns="45653" rIns="91308" bIns="45653" rtlCol="0">
            <a:spAutoFit/>
          </a:bodyPr>
          <a:lstStyle/>
          <a:p>
            <a:pPr>
              <a:spcBef>
                <a:spcPts val="600"/>
              </a:spcBef>
            </a:pPr>
            <a:r>
              <a:rPr lang="en-US" sz="1400" b="0" dirty="0">
                <a:latin typeface="+mj-lt"/>
                <a:ea typeface="Segoe UI" pitchFamily="34" charset="0"/>
                <a:cs typeface="Segoe UI" pitchFamily="34" charset="0"/>
              </a:rPr>
              <a:t>Connectors</a:t>
            </a:r>
          </a:p>
        </p:txBody>
      </p:sp>
      <p:grpSp>
        <p:nvGrpSpPr>
          <p:cNvPr id="62" name="Group 61"/>
          <p:cNvGrpSpPr/>
          <p:nvPr/>
        </p:nvGrpSpPr>
        <p:grpSpPr>
          <a:xfrm>
            <a:off x="3091918" y="3556248"/>
            <a:ext cx="669463" cy="501862"/>
            <a:chOff x="7443419" y="1501272"/>
            <a:chExt cx="1233736" cy="1033272"/>
          </a:xfrm>
        </p:grpSpPr>
        <p:sp>
          <p:nvSpPr>
            <p:cNvPr id="63" name="Rectangle 62"/>
            <p:cNvSpPr/>
            <p:nvPr/>
          </p:nvSpPr>
          <p:spPr bwMode="auto">
            <a:xfrm>
              <a:off x="7498201" y="1501272"/>
              <a:ext cx="1106424" cy="1033272"/>
            </a:xfrm>
            <a:prstGeom prst="rect">
              <a:avLst/>
            </a:prstGeom>
            <a:solidFill>
              <a:schemeClr val="bg1">
                <a:lumMod val="75000"/>
              </a:schemeClr>
            </a:solidFill>
            <a:ln w="38100" cap="flat" cmpd="sng" algn="ctr">
              <a:noFill/>
              <a:prstDash val="solid"/>
              <a:headEnd type="none" w="med" len="med"/>
              <a:tailEnd type="none" w="med" len="med"/>
            </a:ln>
            <a:effectLst/>
          </p:spPr>
          <p:txBody>
            <a:bodyPr vert="horz" wrap="square" lIns="91436" tIns="45718" rIns="91436" bIns="45718" numCol="1" rtlCol="0" anchor="b" anchorCtr="0" compatLnSpc="1">
              <a:prstTxWarp prst="textNoShape">
                <a:avLst/>
              </a:prstTxWarp>
            </a:bodyPr>
            <a:lstStyle/>
            <a:p>
              <a:pPr algn="r" defTabSz="684578">
                <a:lnSpc>
                  <a:spcPct val="90000"/>
                </a:lnSpc>
                <a:spcBef>
                  <a:spcPct val="0"/>
                </a:spcBef>
                <a:defRPr/>
              </a:pPr>
              <a:endParaRPr lang="en-US" sz="900" kern="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pic>
          <p:nvPicPr>
            <p:cNvPr id="64" name="Picture 63"/>
            <p:cNvPicPr>
              <a:picLocks noChangeAspect="1"/>
            </p:cNvPicPr>
            <p:nvPr/>
          </p:nvPicPr>
          <p:blipFill>
            <a:blip r:embed="rId3" cstate="print">
              <a:biLevel thresh="75000"/>
              <a:extLst>
                <a:ext uri="{28A0092B-C50C-407E-A947-70E740481C1C}">
                  <a14:useLocalDpi xmlns:a14="http://schemas.microsoft.com/office/drawing/2010/main" val="0"/>
                </a:ext>
              </a:extLst>
            </a:blip>
            <a:stretch>
              <a:fillRect/>
            </a:stretch>
          </p:blipFill>
          <p:spPr>
            <a:xfrm>
              <a:off x="7443419" y="1634709"/>
              <a:ext cx="1233736" cy="882122"/>
            </a:xfrm>
            <a:prstGeom prst="rect">
              <a:avLst/>
            </a:prstGeom>
          </p:spPr>
        </p:pic>
      </p:grpSp>
      <p:sp>
        <p:nvSpPr>
          <p:cNvPr id="65" name="TextBox 64"/>
          <p:cNvSpPr txBox="1"/>
          <p:nvPr/>
        </p:nvSpPr>
        <p:spPr>
          <a:xfrm>
            <a:off x="3066618" y="4000493"/>
            <a:ext cx="710424" cy="276983"/>
          </a:xfrm>
          <a:prstGeom prst="rect">
            <a:avLst/>
          </a:prstGeom>
          <a:noFill/>
        </p:spPr>
        <p:txBody>
          <a:bodyPr wrap="none" lIns="91308" tIns="45653" rIns="91308" bIns="45653" rtlCol="0">
            <a:spAutoFit/>
          </a:bodyPr>
          <a:lstStyle/>
          <a:p>
            <a:r>
              <a:rPr lang="en-US" sz="1200" dirty="0">
                <a:latin typeface="Segoe UI Light" pitchFamily="34" charset="0"/>
                <a:ea typeface="Segoe UI" pitchFamily="34" charset="0"/>
                <a:cs typeface="Segoe UI" pitchFamily="34" charset="0"/>
              </a:rPr>
              <a:t>Hadoop</a:t>
            </a:r>
          </a:p>
        </p:txBody>
      </p:sp>
      <p:pic>
        <p:nvPicPr>
          <p:cNvPr id="66" name="Picture 65"/>
          <p:cNvPicPr>
            <a:picLocks noChangeAspect="1"/>
          </p:cNvPicPr>
          <p:nvPr/>
        </p:nvPicPr>
        <p:blipFill>
          <a:blip r:embed="rId4" cstate="print">
            <a:duotone>
              <a:prstClr val="black"/>
              <a:srgbClr val="008BC7">
                <a:tint val="45000"/>
                <a:satMod val="400000"/>
              </a:srgbClr>
            </a:duotone>
            <a:extLst>
              <a:ext uri="{28A0092B-C50C-407E-A947-70E740481C1C}">
                <a14:useLocalDpi xmlns:a14="http://schemas.microsoft.com/office/drawing/2010/main" val="0"/>
              </a:ext>
            </a:extLst>
          </a:blip>
          <a:stretch>
            <a:fillRect/>
          </a:stretch>
        </p:blipFill>
        <p:spPr>
          <a:xfrm>
            <a:off x="2807915" y="5178249"/>
            <a:ext cx="431618" cy="473360"/>
          </a:xfrm>
          <a:prstGeom prst="rect">
            <a:avLst/>
          </a:prstGeom>
          <a:noFill/>
          <a:ln>
            <a:noFill/>
          </a:ln>
        </p:spPr>
      </p:pic>
      <p:grpSp>
        <p:nvGrpSpPr>
          <p:cNvPr id="67" name="Group 66"/>
          <p:cNvGrpSpPr/>
          <p:nvPr/>
        </p:nvGrpSpPr>
        <p:grpSpPr>
          <a:xfrm>
            <a:off x="3892846" y="5326201"/>
            <a:ext cx="594330" cy="602672"/>
            <a:chOff x="9046369" y="2765332"/>
            <a:chExt cx="444103" cy="812057"/>
          </a:xfrm>
        </p:grpSpPr>
        <p:pic>
          <p:nvPicPr>
            <p:cNvPr id="68" name="Picture 67"/>
            <p:cNvPicPr>
              <a:picLocks noChangeAspect="1"/>
            </p:cNvPicPr>
            <p:nvPr/>
          </p:nvPicPr>
          <p:blipFill>
            <a:blip r:embed="rId5" cstate="print">
              <a:duotone>
                <a:prstClr val="black"/>
                <a:srgbClr val="008BC7">
                  <a:tint val="45000"/>
                  <a:satMod val="400000"/>
                </a:srgbClr>
              </a:duotone>
              <a:extLst>
                <a:ext uri="{28A0092B-C50C-407E-A947-70E740481C1C}">
                  <a14:useLocalDpi xmlns:a14="http://schemas.microsoft.com/office/drawing/2010/main" val="0"/>
                </a:ext>
              </a:extLst>
            </a:blip>
            <a:stretch>
              <a:fillRect/>
            </a:stretch>
          </p:blipFill>
          <p:spPr>
            <a:xfrm>
              <a:off x="9046369" y="2765332"/>
              <a:ext cx="261938" cy="521545"/>
            </a:xfrm>
            <a:prstGeom prst="rect">
              <a:avLst/>
            </a:prstGeom>
          </p:spPr>
        </p:pic>
        <p:grpSp>
          <p:nvGrpSpPr>
            <p:cNvPr id="69" name="Group 68"/>
            <p:cNvGrpSpPr/>
            <p:nvPr/>
          </p:nvGrpSpPr>
          <p:grpSpPr>
            <a:xfrm>
              <a:off x="9226154" y="2871788"/>
              <a:ext cx="264318" cy="522244"/>
              <a:chOff x="9578579" y="3538538"/>
              <a:chExt cx="264318" cy="522244"/>
            </a:xfrm>
          </p:grpSpPr>
          <p:sp>
            <p:nvSpPr>
              <p:cNvPr id="76" name="Oval 75"/>
              <p:cNvSpPr/>
              <p:nvPr/>
            </p:nvSpPr>
            <p:spPr bwMode="auto">
              <a:xfrm>
                <a:off x="9578579" y="3538538"/>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684677">
                  <a:spcBef>
                    <a:spcPct val="0"/>
                  </a:spcBef>
                  <a:defRPr/>
                </a:pPr>
                <a:endParaRPr lang="en-US" sz="1700" b="0" kern="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7" name="Oval 76"/>
              <p:cNvSpPr/>
              <p:nvPr/>
            </p:nvSpPr>
            <p:spPr bwMode="auto">
              <a:xfrm>
                <a:off x="9578579" y="3659982"/>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684677">
                  <a:spcBef>
                    <a:spcPct val="0"/>
                  </a:spcBef>
                  <a:defRPr/>
                </a:pPr>
                <a:endParaRPr lang="en-US" sz="1700" b="0" kern="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8" name="Oval 77"/>
              <p:cNvSpPr/>
              <p:nvPr/>
            </p:nvSpPr>
            <p:spPr bwMode="auto">
              <a:xfrm>
                <a:off x="9578579" y="3783807"/>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684677">
                  <a:spcBef>
                    <a:spcPct val="0"/>
                  </a:spcBef>
                  <a:defRPr/>
                </a:pPr>
                <a:endParaRPr lang="en-US" sz="1700" b="0" kern="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9" name="Oval 78"/>
              <p:cNvSpPr/>
              <p:nvPr/>
            </p:nvSpPr>
            <p:spPr bwMode="auto">
              <a:xfrm>
                <a:off x="9578579" y="3907632"/>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684677">
                  <a:spcBef>
                    <a:spcPct val="0"/>
                  </a:spcBef>
                  <a:defRPr/>
                </a:pPr>
                <a:endParaRPr lang="en-US" sz="1700" b="0" kern="0" dirty="0">
                  <a:gradFill>
                    <a:gsLst>
                      <a:gs pos="0">
                        <a:srgbClr val="FFFFFF"/>
                      </a:gs>
                      <a:gs pos="100000">
                        <a:srgbClr val="FFFFFF"/>
                      </a:gs>
                    </a:gsLst>
                    <a:lin ang="5400000" scaled="0"/>
                  </a:gradFill>
                  <a:latin typeface="+mj-lt"/>
                  <a:ea typeface="Segoe UI" pitchFamily="34" charset="0"/>
                  <a:cs typeface="Segoe UI" pitchFamily="34" charset="0"/>
                </a:endParaRPr>
              </a:p>
            </p:txBody>
          </p:sp>
          <p:pic>
            <p:nvPicPr>
              <p:cNvPr id="80" name="Picture 79"/>
              <p:cNvPicPr>
                <a:picLocks noChangeAspect="1"/>
              </p:cNvPicPr>
              <p:nvPr/>
            </p:nvPicPr>
            <p:blipFill>
              <a:blip r:embed="rId5" cstate="print">
                <a:duotone>
                  <a:prstClr val="black"/>
                  <a:srgbClr val="008BC7">
                    <a:tint val="45000"/>
                    <a:satMod val="400000"/>
                  </a:srgbClr>
                </a:duotone>
                <a:extLst>
                  <a:ext uri="{28A0092B-C50C-407E-A947-70E740481C1C}">
                    <a14:useLocalDpi xmlns:a14="http://schemas.microsoft.com/office/drawing/2010/main" val="0"/>
                  </a:ext>
                </a:extLst>
              </a:blip>
              <a:stretch>
                <a:fillRect/>
              </a:stretch>
            </p:blipFill>
            <p:spPr>
              <a:xfrm>
                <a:off x="9579769" y="3539237"/>
                <a:ext cx="261938" cy="521545"/>
              </a:xfrm>
              <a:prstGeom prst="rect">
                <a:avLst/>
              </a:prstGeom>
            </p:spPr>
          </p:pic>
        </p:grpSp>
        <p:grpSp>
          <p:nvGrpSpPr>
            <p:cNvPr id="70" name="Group 69"/>
            <p:cNvGrpSpPr/>
            <p:nvPr/>
          </p:nvGrpSpPr>
          <p:grpSpPr>
            <a:xfrm>
              <a:off x="9109473" y="3055145"/>
              <a:ext cx="264318" cy="522244"/>
              <a:chOff x="9578579" y="3538538"/>
              <a:chExt cx="264318" cy="522244"/>
            </a:xfrm>
          </p:grpSpPr>
          <p:sp>
            <p:nvSpPr>
              <p:cNvPr id="71" name="Oval 70"/>
              <p:cNvSpPr/>
              <p:nvPr/>
            </p:nvSpPr>
            <p:spPr bwMode="auto">
              <a:xfrm>
                <a:off x="9578579" y="3538538"/>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684677">
                  <a:spcBef>
                    <a:spcPct val="0"/>
                  </a:spcBef>
                  <a:defRPr/>
                </a:pPr>
                <a:endParaRPr lang="en-US" sz="1700" b="0" kern="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2" name="Oval 71"/>
              <p:cNvSpPr/>
              <p:nvPr/>
            </p:nvSpPr>
            <p:spPr bwMode="auto">
              <a:xfrm>
                <a:off x="9578579" y="3659982"/>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684677">
                  <a:spcBef>
                    <a:spcPct val="0"/>
                  </a:spcBef>
                  <a:defRPr/>
                </a:pPr>
                <a:endParaRPr lang="en-US" sz="1700" b="0" kern="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3" name="Oval 72"/>
              <p:cNvSpPr/>
              <p:nvPr/>
            </p:nvSpPr>
            <p:spPr bwMode="auto">
              <a:xfrm>
                <a:off x="9578579" y="3783807"/>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684677">
                  <a:spcBef>
                    <a:spcPct val="0"/>
                  </a:spcBef>
                  <a:defRPr/>
                </a:pPr>
                <a:endParaRPr lang="en-US" sz="1700" b="0" kern="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4" name="Oval 73"/>
              <p:cNvSpPr/>
              <p:nvPr/>
            </p:nvSpPr>
            <p:spPr bwMode="auto">
              <a:xfrm>
                <a:off x="9578579" y="3907632"/>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684677">
                  <a:spcBef>
                    <a:spcPct val="0"/>
                  </a:spcBef>
                  <a:defRPr/>
                </a:pPr>
                <a:endParaRPr lang="en-US" sz="1700" b="0" kern="0" dirty="0">
                  <a:gradFill>
                    <a:gsLst>
                      <a:gs pos="0">
                        <a:srgbClr val="FFFFFF"/>
                      </a:gs>
                      <a:gs pos="100000">
                        <a:srgbClr val="FFFFFF"/>
                      </a:gs>
                    </a:gsLst>
                    <a:lin ang="5400000" scaled="0"/>
                  </a:gradFill>
                  <a:latin typeface="+mj-lt"/>
                  <a:ea typeface="Segoe UI" pitchFamily="34" charset="0"/>
                  <a:cs typeface="Segoe UI" pitchFamily="34" charset="0"/>
                </a:endParaRPr>
              </a:p>
            </p:txBody>
          </p:sp>
          <p:pic>
            <p:nvPicPr>
              <p:cNvPr id="75" name="Picture 74"/>
              <p:cNvPicPr>
                <a:picLocks noChangeAspect="1"/>
              </p:cNvPicPr>
              <p:nvPr/>
            </p:nvPicPr>
            <p:blipFill>
              <a:blip r:embed="rId5" cstate="print">
                <a:duotone>
                  <a:prstClr val="black"/>
                  <a:srgbClr val="008BC7">
                    <a:tint val="45000"/>
                    <a:satMod val="400000"/>
                  </a:srgbClr>
                </a:duotone>
                <a:extLst>
                  <a:ext uri="{28A0092B-C50C-407E-A947-70E740481C1C}">
                    <a14:useLocalDpi xmlns:a14="http://schemas.microsoft.com/office/drawing/2010/main" val="0"/>
                  </a:ext>
                </a:extLst>
              </a:blip>
              <a:stretch>
                <a:fillRect/>
              </a:stretch>
            </p:blipFill>
            <p:spPr>
              <a:xfrm>
                <a:off x="9579769" y="3539237"/>
                <a:ext cx="261938" cy="521545"/>
              </a:xfrm>
              <a:prstGeom prst="rect">
                <a:avLst/>
              </a:prstGeom>
            </p:spPr>
          </p:pic>
        </p:grpSp>
      </p:grpSp>
      <p:pic>
        <p:nvPicPr>
          <p:cNvPr id="81" name="Picture 7" descr="\\SFP\Work\White_Whale\3-22036_Kuleen_Bharadwaj\PPT\4_SQL Server Renewal\SFP_Art\Icons\Chris Icons\cube_blue.png"/>
          <p:cNvPicPr>
            <a:picLocks noChangeAspect="1" noChangeArrowheads="1"/>
          </p:cNvPicPr>
          <p:nvPr/>
        </p:nvPicPr>
        <p:blipFill>
          <a:blip r:embed="rId6" cstate="print">
            <a:duotone>
              <a:prstClr val="black"/>
              <a:srgbClr val="008BC7">
                <a:tint val="45000"/>
                <a:satMod val="400000"/>
              </a:srgbClr>
            </a:duotone>
            <a:extLst>
              <a:ext uri="{28A0092B-C50C-407E-A947-70E740481C1C}">
                <a14:useLocalDpi xmlns:a14="http://schemas.microsoft.com/office/drawing/2010/main" val="0"/>
              </a:ext>
            </a:extLst>
          </a:blip>
          <a:srcRect/>
          <a:stretch>
            <a:fillRect/>
          </a:stretch>
        </p:blipFill>
        <p:spPr bwMode="auto">
          <a:xfrm>
            <a:off x="5098658" y="5431872"/>
            <a:ext cx="525761" cy="408383"/>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83"/>
          <p:cNvSpPr/>
          <p:nvPr/>
        </p:nvSpPr>
        <p:spPr>
          <a:xfrm>
            <a:off x="5930483" y="5688418"/>
            <a:ext cx="1138510" cy="418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1011" tIns="35505" rIns="71011" bIns="35505" rtlCol="0" anchor="ctr"/>
          <a:lstStyle/>
          <a:p>
            <a:pPr algn="ctr"/>
            <a:r>
              <a:rPr lang="en-US" sz="1000" b="0" dirty="0">
                <a:solidFill>
                  <a:schemeClr val="tx1"/>
                </a:solidFill>
                <a:latin typeface="+mj-lt"/>
                <a:ea typeface="Segoe UI" pitchFamily="34" charset="0"/>
                <a:cs typeface="Segoe UI" pitchFamily="34" charset="0"/>
              </a:rPr>
              <a:t>MPP or In-memory solutions</a:t>
            </a:r>
          </a:p>
        </p:txBody>
      </p:sp>
      <p:pic>
        <p:nvPicPr>
          <p:cNvPr id="85" name="Picture 84"/>
          <p:cNvPicPr>
            <a:picLocks noChangeAspect="1"/>
          </p:cNvPicPr>
          <p:nvPr/>
        </p:nvPicPr>
        <p:blipFill>
          <a:blip r:embed="rId7" cstate="print">
            <a:duotone>
              <a:prstClr val="black"/>
              <a:srgbClr val="008BC7">
                <a:tint val="45000"/>
                <a:satMod val="400000"/>
              </a:srgbClr>
            </a:duotone>
            <a:extLst>
              <a:ext uri="{28A0092B-C50C-407E-A947-70E740481C1C}">
                <a14:useLocalDpi xmlns:a14="http://schemas.microsoft.com/office/drawing/2010/main" val="0"/>
              </a:ext>
            </a:extLst>
          </a:blip>
          <a:stretch>
            <a:fillRect/>
          </a:stretch>
        </p:blipFill>
        <p:spPr>
          <a:xfrm>
            <a:off x="6232581" y="5204124"/>
            <a:ext cx="360294" cy="395138"/>
          </a:xfrm>
          <a:prstGeom prst="rect">
            <a:avLst/>
          </a:prstGeom>
          <a:noFill/>
          <a:ln>
            <a:noFill/>
          </a:ln>
        </p:spPr>
      </p:pic>
      <p:sp>
        <p:nvSpPr>
          <p:cNvPr id="61" name="TextBox 60"/>
          <p:cNvSpPr txBox="1"/>
          <p:nvPr/>
        </p:nvSpPr>
        <p:spPr>
          <a:xfrm rot="16200000">
            <a:off x="1604682" y="3369441"/>
            <a:ext cx="2257722" cy="437338"/>
          </a:xfrm>
          <a:prstGeom prst="rect">
            <a:avLst/>
          </a:prstGeom>
          <a:solidFill>
            <a:srgbClr val="4C689F"/>
          </a:solidFill>
          <a:ln>
            <a:solidFill>
              <a:schemeClr val="tx2">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4" tIns="91308" rIns="34244" bIns="34244" numCol="1" spcCol="0" rtlCol="0" fromWordArt="0" anchor="ctr" anchorCtr="0" forceAA="0" compatLnSpc="1">
            <a:prstTxWarp prst="textNoShape">
              <a:avLst/>
            </a:prstTxWarp>
            <a:noAutofit/>
          </a:bodyPr>
          <a:lstStyle>
            <a:defPPr>
              <a:defRPr lang="en-US"/>
            </a:defPPr>
            <a:lvl1pPr marL="0" algn="ctr" defTabSz="685666" eaLnBrk="1" latinLnBrk="0" hangingPunct="1">
              <a:lnSpc>
                <a:spcPct val="80000"/>
              </a:lnSpc>
              <a:defRPr sz="1200" spc="-38">
                <a:solidFill>
                  <a:schemeClr val="tx1">
                    <a:lumMod val="95000"/>
                    <a:lumOff val="5000"/>
                  </a:schemeClr>
                </a:solidFill>
                <a:latin typeface="Segoe UI" pitchFamily="34" charset="0"/>
                <a:ea typeface="Segoe UI" pitchFamily="34" charset="0"/>
                <a:cs typeface="Segoe UI" pitchFamily="34" charset="0"/>
              </a:defRPr>
            </a:lvl1pPr>
            <a:lvl2pPr marL="457200" defTabSz="914400" eaLnBrk="1" latinLnBrk="0" hangingPunct="1">
              <a:defRPr sz="1800"/>
            </a:lvl2pPr>
            <a:lvl3pPr marL="914400" defTabSz="914400" eaLnBrk="1" latinLnBrk="0" hangingPunct="1">
              <a:defRPr sz="1800"/>
            </a:lvl3pPr>
            <a:lvl4pPr marL="1371600" defTabSz="914400" eaLnBrk="1" latinLnBrk="0" hangingPunct="1">
              <a:defRPr sz="1800"/>
            </a:lvl4pPr>
            <a:lvl5pPr marL="1828800" defTabSz="914400" eaLnBrk="1" latinLnBrk="0" hangingPunct="1">
              <a:defRPr sz="1800"/>
            </a:lvl5pPr>
            <a:lvl6pPr marL="2286000" defTabSz="914400">
              <a:defRPr sz="1800"/>
            </a:lvl6pPr>
            <a:lvl7pPr marL="2743200" defTabSz="914400">
              <a:defRPr sz="1800"/>
            </a:lvl7pPr>
            <a:lvl8pPr marL="3200400" defTabSz="914400">
              <a:defRPr sz="1800"/>
            </a:lvl8pPr>
            <a:lvl9pPr marL="3657600" defTabSz="914400">
              <a:defRPr sz="1800"/>
            </a:lvl9pPr>
          </a:lstStyle>
          <a:p>
            <a:r>
              <a:rPr lang="en-US" b="0" dirty="0" smtClean="0">
                <a:solidFill>
                  <a:schemeClr val="bg1"/>
                </a:solidFill>
                <a:latin typeface="+mj-lt"/>
              </a:rPr>
              <a:t>ZOOKEEPER</a:t>
            </a:r>
            <a:endParaRPr lang="en-US" b="0" dirty="0">
              <a:solidFill>
                <a:schemeClr val="bg1"/>
              </a:solidFill>
              <a:latin typeface="+mj-lt"/>
            </a:endParaRPr>
          </a:p>
          <a:p>
            <a:r>
              <a:rPr lang="en-US" sz="1000" b="0" dirty="0">
                <a:solidFill>
                  <a:schemeClr val="bg1"/>
                </a:solidFill>
                <a:latin typeface="+mj-lt"/>
              </a:rPr>
              <a:t>(Coordination)</a:t>
            </a:r>
          </a:p>
        </p:txBody>
      </p:sp>
      <p:grpSp>
        <p:nvGrpSpPr>
          <p:cNvPr id="3" name="Group 2"/>
          <p:cNvGrpSpPr/>
          <p:nvPr/>
        </p:nvGrpSpPr>
        <p:grpSpPr>
          <a:xfrm>
            <a:off x="3611787" y="3395167"/>
            <a:ext cx="2654355" cy="907526"/>
            <a:chOff x="1579504" y="3727275"/>
            <a:chExt cx="2654355" cy="907526"/>
          </a:xfrm>
        </p:grpSpPr>
        <p:sp>
          <p:nvSpPr>
            <p:cNvPr id="44" name="TextBox 43"/>
            <p:cNvSpPr txBox="1"/>
            <p:nvPr/>
          </p:nvSpPr>
          <p:spPr>
            <a:xfrm flipV="1">
              <a:off x="1803515" y="3727275"/>
              <a:ext cx="2217407" cy="907526"/>
            </a:xfrm>
            <a:prstGeom prst="corner">
              <a:avLst>
                <a:gd name="adj1" fmla="val 60757"/>
                <a:gd name="adj2" fmla="val 49580"/>
              </a:avLst>
            </a:prstGeom>
            <a:solidFill>
              <a:schemeClr val="bg1"/>
            </a:solidFill>
            <a:ln>
              <a:solidFill>
                <a:schemeClr val="tx2">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91440" rIns="34295" bIns="34295" numCol="1" spcCol="0" rtlCol="0" fromWordArt="0" anchor="ctr" anchorCtr="0" forceAA="0" compatLnSpc="1">
              <a:prstTxWarp prst="textNoShape">
                <a:avLst/>
              </a:prstTxWarp>
              <a:noAutofit/>
            </a:bodyPr>
            <a:lstStyle>
              <a:defPPr>
                <a:defRPr lang="en-US"/>
              </a:defPPr>
              <a:lvl1pPr marL="0" algn="ctr" defTabSz="685666" eaLnBrk="1" latinLnBrk="0" hangingPunct="1">
                <a:lnSpc>
                  <a:spcPct val="80000"/>
                </a:lnSpc>
                <a:defRPr sz="1400" spc="-38">
                  <a:solidFill>
                    <a:schemeClr val="tx1">
                      <a:lumMod val="95000"/>
                      <a:lumOff val="5000"/>
                    </a:schemeClr>
                  </a:solidFill>
                  <a:latin typeface="Segoe UI" pitchFamily="34" charset="0"/>
                  <a:ea typeface="Segoe UI" pitchFamily="34" charset="0"/>
                  <a:cs typeface="Segoe UI" pitchFamily="34" charset="0"/>
                </a:defRPr>
              </a:lvl1pPr>
              <a:lvl2pPr marL="457200" defTabSz="914400" eaLnBrk="1" latinLnBrk="0" hangingPunct="1">
                <a:defRPr sz="1800">
                  <a:solidFill>
                    <a:schemeClr val="lt1"/>
                  </a:solidFill>
                  <a:latin typeface="+mn-lt"/>
                  <a:cs typeface="+mn-cs"/>
                </a:defRPr>
              </a:lvl2pPr>
              <a:lvl3pPr marL="914400" defTabSz="914400" eaLnBrk="1" latinLnBrk="0" hangingPunct="1">
                <a:defRPr sz="1800">
                  <a:solidFill>
                    <a:schemeClr val="lt1"/>
                  </a:solidFill>
                  <a:latin typeface="+mn-lt"/>
                  <a:cs typeface="+mn-cs"/>
                </a:defRPr>
              </a:lvl3pPr>
              <a:lvl4pPr marL="1371600" defTabSz="914400" eaLnBrk="1" latinLnBrk="0" hangingPunct="1">
                <a:defRPr sz="1800">
                  <a:solidFill>
                    <a:schemeClr val="lt1"/>
                  </a:solidFill>
                  <a:latin typeface="+mn-lt"/>
                  <a:cs typeface="+mn-cs"/>
                </a:defRPr>
              </a:lvl4pPr>
              <a:lvl5pPr marL="1828800" defTabSz="914400" eaLnBrk="1" latinLnBrk="0" hangingPunct="1">
                <a:defRPr sz="1800">
                  <a:solidFill>
                    <a:schemeClr val="lt1"/>
                  </a:solidFill>
                  <a:latin typeface="+mn-lt"/>
                  <a:cs typeface="+mn-cs"/>
                </a:defRPr>
              </a:lvl5pPr>
              <a:lvl6pPr marL="2286000" defTabSz="914400">
                <a:defRPr sz="1800">
                  <a:solidFill>
                    <a:schemeClr val="lt1"/>
                  </a:solidFill>
                  <a:latin typeface="+mn-lt"/>
                  <a:cs typeface="+mn-cs"/>
                </a:defRPr>
              </a:lvl6pPr>
              <a:lvl7pPr marL="2743200" defTabSz="914400">
                <a:defRPr sz="1800">
                  <a:solidFill>
                    <a:schemeClr val="lt1"/>
                  </a:solidFill>
                  <a:latin typeface="+mn-lt"/>
                  <a:cs typeface="+mn-cs"/>
                </a:defRPr>
              </a:lvl7pPr>
              <a:lvl8pPr marL="3200400" defTabSz="914400">
                <a:defRPr sz="1800">
                  <a:solidFill>
                    <a:schemeClr val="lt1"/>
                  </a:solidFill>
                  <a:latin typeface="+mn-lt"/>
                  <a:cs typeface="+mn-cs"/>
                </a:defRPr>
              </a:lvl8pPr>
              <a:lvl9pPr marL="3657600" defTabSz="914400">
                <a:defRPr sz="1800">
                  <a:solidFill>
                    <a:schemeClr val="lt1"/>
                  </a:solidFill>
                  <a:latin typeface="+mn-lt"/>
                  <a:cs typeface="+mn-cs"/>
                </a:defRPr>
              </a:lvl9pPr>
            </a:lstStyle>
            <a:p>
              <a:endParaRPr lang="en-US" sz="1000" dirty="0">
                <a:latin typeface="Segoe UI Light" pitchFamily="34" charset="0"/>
              </a:endParaRPr>
            </a:p>
          </p:txBody>
        </p:sp>
        <p:sp>
          <p:nvSpPr>
            <p:cNvPr id="2" name="Rectangle 1"/>
            <p:cNvSpPr/>
            <p:nvPr/>
          </p:nvSpPr>
          <p:spPr>
            <a:xfrm>
              <a:off x="1579504" y="3793063"/>
              <a:ext cx="2654355" cy="461665"/>
            </a:xfrm>
            <a:prstGeom prst="rect">
              <a:avLst/>
            </a:prstGeom>
          </p:spPr>
          <p:txBody>
            <a:bodyPr wrap="square">
              <a:spAutoFit/>
            </a:bodyPr>
            <a:lstStyle/>
            <a:p>
              <a:r>
                <a:rPr lang="en-US" sz="1200" dirty="0">
                  <a:latin typeface="Segoe UI Light" pitchFamily="34" charset="0"/>
                </a:rPr>
                <a:t>MapReduce </a:t>
              </a:r>
            </a:p>
            <a:p>
              <a:r>
                <a:rPr lang="en-US" sz="1000" dirty="0">
                  <a:latin typeface="Segoe UI Light" pitchFamily="34" charset="0"/>
                </a:rPr>
                <a:t>(Job Scheduling and Processing Engine)</a:t>
              </a:r>
            </a:p>
          </p:txBody>
        </p:sp>
      </p:grpSp>
      <p:sp>
        <p:nvSpPr>
          <p:cNvPr id="90" name="Rounded Rectangle 89"/>
          <p:cNvSpPr/>
          <p:nvPr/>
        </p:nvSpPr>
        <p:spPr>
          <a:xfrm>
            <a:off x="4310311" y="3982654"/>
            <a:ext cx="1863000" cy="320040"/>
          </a:xfrm>
          <a:prstGeom prst="roundRect">
            <a:avLst>
              <a:gd name="adj" fmla="val 0"/>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653" tIns="0" rIns="45653" bIns="45653" rtlCol="0" anchor="t"/>
          <a:lstStyle/>
          <a:p>
            <a:pPr algn="ctr"/>
            <a:endParaRPr lang="en-US" sz="1600" b="0" dirty="0">
              <a:solidFill>
                <a:schemeClr val="tx1">
                  <a:lumMod val="95000"/>
                  <a:lumOff val="5000"/>
                </a:schemeClr>
              </a:solidFill>
              <a:latin typeface="Segoe UI Light" pitchFamily="34" charset="0"/>
              <a:ea typeface="Segoe UI" pitchFamily="34" charset="0"/>
              <a:cs typeface="Segoe UI" pitchFamily="34" charset="0"/>
            </a:endParaRPr>
          </a:p>
        </p:txBody>
      </p:sp>
      <p:sp>
        <p:nvSpPr>
          <p:cNvPr id="88" name="TextBox 87"/>
          <p:cNvSpPr txBox="1"/>
          <p:nvPr/>
        </p:nvSpPr>
        <p:spPr>
          <a:xfrm>
            <a:off x="2991653" y="2850884"/>
            <a:ext cx="1076466" cy="476684"/>
          </a:xfrm>
          <a:prstGeom prst="rect">
            <a:avLst/>
          </a:prstGeom>
          <a:solidFill>
            <a:srgbClr val="4C689F"/>
          </a:solidFill>
          <a:ln>
            <a:solidFill>
              <a:schemeClr val="tx2">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4" tIns="91308" rIns="34244" bIns="34244" numCol="1" spcCol="0" rtlCol="0" fromWordArt="0" anchor="ctr" anchorCtr="0" forceAA="0" compatLnSpc="1">
            <a:prstTxWarp prst="textNoShape">
              <a:avLst/>
            </a:prstTxWarp>
            <a:noAutofit/>
          </a:bodyPr>
          <a:lstStyle>
            <a:defPPr>
              <a:defRPr lang="en-US"/>
            </a:defPPr>
            <a:lvl1pPr marL="0" algn="ctr" defTabSz="685666" eaLnBrk="1" latinLnBrk="0" hangingPunct="1">
              <a:lnSpc>
                <a:spcPct val="80000"/>
              </a:lnSpc>
              <a:defRPr sz="1400" spc="-38">
                <a:solidFill>
                  <a:schemeClr val="tx1">
                    <a:lumMod val="95000"/>
                    <a:lumOff val="5000"/>
                  </a:schemeClr>
                </a:solidFill>
                <a:latin typeface="Segoe UI" pitchFamily="34" charset="0"/>
                <a:ea typeface="Segoe UI" pitchFamily="34" charset="0"/>
                <a:cs typeface="Segoe UI" pitchFamily="34" charset="0"/>
              </a:defRPr>
            </a:lvl1pPr>
            <a:lvl2pPr marL="457200" defTabSz="914400" eaLnBrk="1" latinLnBrk="0" hangingPunct="1">
              <a:defRPr sz="1800">
                <a:solidFill>
                  <a:schemeClr val="lt1"/>
                </a:solidFill>
                <a:latin typeface="+mn-lt"/>
                <a:cs typeface="+mn-cs"/>
              </a:defRPr>
            </a:lvl2pPr>
            <a:lvl3pPr marL="914400" defTabSz="914400" eaLnBrk="1" latinLnBrk="0" hangingPunct="1">
              <a:defRPr sz="1800">
                <a:solidFill>
                  <a:schemeClr val="lt1"/>
                </a:solidFill>
                <a:latin typeface="+mn-lt"/>
                <a:cs typeface="+mn-cs"/>
              </a:defRPr>
            </a:lvl3pPr>
            <a:lvl4pPr marL="1371600" defTabSz="914400" eaLnBrk="1" latinLnBrk="0" hangingPunct="1">
              <a:defRPr sz="1800">
                <a:solidFill>
                  <a:schemeClr val="lt1"/>
                </a:solidFill>
                <a:latin typeface="+mn-lt"/>
                <a:cs typeface="+mn-cs"/>
              </a:defRPr>
            </a:lvl4pPr>
            <a:lvl5pPr marL="1828800" defTabSz="914400" eaLnBrk="1" latinLnBrk="0" hangingPunct="1">
              <a:defRPr sz="1800">
                <a:solidFill>
                  <a:schemeClr val="lt1"/>
                </a:solidFill>
                <a:latin typeface="+mn-lt"/>
                <a:cs typeface="+mn-cs"/>
              </a:defRPr>
            </a:lvl5pPr>
            <a:lvl6pPr marL="2286000" defTabSz="914400">
              <a:defRPr sz="1800">
                <a:solidFill>
                  <a:schemeClr val="lt1"/>
                </a:solidFill>
                <a:latin typeface="+mn-lt"/>
                <a:cs typeface="+mn-cs"/>
              </a:defRPr>
            </a:lvl6pPr>
            <a:lvl7pPr marL="2743200" defTabSz="914400">
              <a:defRPr sz="1800">
                <a:solidFill>
                  <a:schemeClr val="lt1"/>
                </a:solidFill>
                <a:latin typeface="+mn-lt"/>
                <a:cs typeface="+mn-cs"/>
              </a:defRPr>
            </a:lvl7pPr>
            <a:lvl8pPr marL="3200400" defTabSz="914400">
              <a:defRPr sz="1800">
                <a:solidFill>
                  <a:schemeClr val="lt1"/>
                </a:solidFill>
                <a:latin typeface="+mn-lt"/>
                <a:cs typeface="+mn-cs"/>
              </a:defRPr>
            </a:lvl8pPr>
            <a:lvl9pPr marL="3657600" defTabSz="914400">
              <a:defRPr sz="1800">
                <a:solidFill>
                  <a:schemeClr val="lt1"/>
                </a:solidFill>
                <a:latin typeface="+mn-lt"/>
                <a:cs typeface="+mn-cs"/>
              </a:defRPr>
            </a:lvl9pPr>
          </a:lstStyle>
          <a:p>
            <a:r>
              <a:rPr lang="en-US" sz="1200" b="0" dirty="0">
                <a:solidFill>
                  <a:schemeClr val="bg1"/>
                </a:solidFill>
                <a:latin typeface="+mj-lt"/>
              </a:rPr>
              <a:t>PIG </a:t>
            </a:r>
          </a:p>
          <a:p>
            <a:r>
              <a:rPr lang="en-US" sz="1000" b="0" dirty="0">
                <a:solidFill>
                  <a:schemeClr val="bg1"/>
                </a:solidFill>
                <a:latin typeface="+mj-lt"/>
              </a:rPr>
              <a:t>(Data Flow)</a:t>
            </a:r>
            <a:endParaRPr lang="en-US" sz="1200" b="0" dirty="0">
              <a:solidFill>
                <a:schemeClr val="bg1"/>
              </a:solidFill>
              <a:latin typeface="+mj-lt"/>
            </a:endParaRPr>
          </a:p>
        </p:txBody>
      </p:sp>
      <p:sp>
        <p:nvSpPr>
          <p:cNvPr id="87" name="TextBox 86"/>
          <p:cNvSpPr txBox="1"/>
          <p:nvPr/>
        </p:nvSpPr>
        <p:spPr>
          <a:xfrm>
            <a:off x="4337900" y="4007308"/>
            <a:ext cx="1732230" cy="259235"/>
          </a:xfrm>
          <a:prstGeom prst="rect">
            <a:avLst/>
          </a:prstGeom>
          <a:solidFill>
            <a:srgbClr val="4C689F"/>
          </a:solidFill>
          <a:ln>
            <a:solidFill>
              <a:schemeClr val="tx2">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4" tIns="91308" rIns="34244" bIns="34244" numCol="1" spcCol="0" rtlCol="0" fromWordArt="0" anchor="ctr" anchorCtr="0" forceAA="0" compatLnSpc="1">
            <a:prstTxWarp prst="textNoShape">
              <a:avLst/>
            </a:prstTxWarp>
            <a:noAutofit/>
          </a:bodyPr>
          <a:lstStyle>
            <a:defPPr>
              <a:defRPr lang="en-US"/>
            </a:defPPr>
            <a:lvl1pPr marL="0" defTabSz="685666" eaLnBrk="1" latinLnBrk="0" hangingPunct="1">
              <a:lnSpc>
                <a:spcPct val="80000"/>
              </a:lnSpc>
              <a:defRPr sz="1200" spc="-38">
                <a:solidFill>
                  <a:schemeClr val="tx1">
                    <a:lumMod val="95000"/>
                    <a:lumOff val="5000"/>
                  </a:schemeClr>
                </a:solidFill>
                <a:latin typeface="Segoe UI Light" pitchFamily="34" charset="0"/>
                <a:ea typeface="Segoe UI" pitchFamily="34" charset="0"/>
                <a:cs typeface="Segoe UI" pitchFamily="34" charset="0"/>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r>
              <a:rPr lang="en-US" b="0" dirty="0">
                <a:solidFill>
                  <a:schemeClr val="bg1"/>
                </a:solidFill>
                <a:latin typeface="+mj-lt"/>
              </a:rPr>
              <a:t>HBase </a:t>
            </a:r>
            <a:r>
              <a:rPr lang="en-US" sz="1000" b="0" dirty="0">
                <a:solidFill>
                  <a:schemeClr val="bg1"/>
                </a:solidFill>
                <a:latin typeface="+mj-lt"/>
              </a:rPr>
              <a:t>(Distributed DB) </a:t>
            </a:r>
          </a:p>
        </p:txBody>
      </p:sp>
      <p:sp>
        <p:nvSpPr>
          <p:cNvPr id="91" name="Rectangle 90"/>
          <p:cNvSpPr/>
          <p:nvPr/>
        </p:nvSpPr>
        <p:spPr>
          <a:xfrm>
            <a:off x="2859076" y="1540299"/>
            <a:ext cx="3687798" cy="461530"/>
          </a:xfrm>
          <a:prstGeom prst="rect">
            <a:avLst/>
          </a:prstGeom>
          <a:noFill/>
          <a:ln>
            <a:noFill/>
          </a:ln>
        </p:spPr>
        <p:txBody>
          <a:bodyPr wrap="square" lIns="91308" tIns="45653" rIns="91308" bIns="45653">
            <a:spAutoFit/>
          </a:bodyPr>
          <a:lstStyle/>
          <a:p>
            <a:pPr lvl="0"/>
            <a:r>
              <a:rPr lang="en-US" sz="1200" b="0" dirty="0">
                <a:latin typeface="+mj-lt"/>
                <a:ea typeface="Segoe UI" pitchFamily="34" charset="0"/>
                <a:cs typeface="Segoe UI" pitchFamily="34" charset="0"/>
              </a:rPr>
              <a:t>Illustrated below are the components of the Apache</a:t>
            </a:r>
            <a:r>
              <a:rPr lang="en-US" sz="1200" b="0" baseline="30000" dirty="0">
                <a:latin typeface="+mj-lt"/>
                <a:ea typeface="Segoe UI" pitchFamily="34" charset="0"/>
                <a:cs typeface="Segoe UI" pitchFamily="34" charset="0"/>
              </a:rPr>
              <a:t>TM</a:t>
            </a:r>
            <a:r>
              <a:rPr lang="en-US" sz="1200" b="0" dirty="0">
                <a:latin typeface="+mj-lt"/>
                <a:ea typeface="Segoe UI" pitchFamily="34" charset="0"/>
                <a:cs typeface="Segoe UI" pitchFamily="34" charset="0"/>
              </a:rPr>
              <a:t> Hadoop</a:t>
            </a:r>
            <a:r>
              <a:rPr lang="en-US" sz="1200" b="0" baseline="30000" dirty="0">
                <a:latin typeface="+mj-lt"/>
                <a:ea typeface="Segoe UI" pitchFamily="34" charset="0"/>
                <a:cs typeface="Segoe UI" pitchFamily="34" charset="0"/>
              </a:rPr>
              <a:t>TM</a:t>
            </a:r>
            <a:r>
              <a:rPr lang="en-US" sz="1200" b="0" dirty="0">
                <a:latin typeface="+mj-lt"/>
                <a:ea typeface="Segoe UI" pitchFamily="34" charset="0"/>
                <a:cs typeface="Segoe UI" pitchFamily="34" charset="0"/>
              </a:rPr>
              <a:t> ecosystem. </a:t>
            </a:r>
          </a:p>
        </p:txBody>
      </p:sp>
      <p:sp>
        <p:nvSpPr>
          <p:cNvPr id="94" name="TextBox 93"/>
          <p:cNvSpPr txBox="1"/>
          <p:nvPr/>
        </p:nvSpPr>
        <p:spPr>
          <a:xfrm>
            <a:off x="6859233" y="4067815"/>
            <a:ext cx="469307" cy="365760"/>
          </a:xfrm>
          <a:prstGeom prst="rect">
            <a:avLst/>
          </a:prstGeom>
          <a:solidFill>
            <a:schemeClr val="bg1"/>
          </a:solidFill>
          <a:ln>
            <a:solidFill>
              <a:schemeClr val="tx2">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4" tIns="91308" rIns="34244" bIns="34244" numCol="1" spcCol="0" rtlCol="0" fromWordArt="0" anchor="ctr" anchorCtr="0" forceAA="0" compatLnSpc="1">
            <a:prstTxWarp prst="textNoShape">
              <a:avLst/>
            </a:prstTxWarp>
            <a:noAutofit/>
          </a:bodyPr>
          <a:lstStyle>
            <a:defPPr>
              <a:defRPr lang="en-US"/>
            </a:defPPr>
            <a:lvl1pPr marL="0" algn="ctr" defTabSz="685666" eaLnBrk="1" latinLnBrk="0" hangingPunct="1">
              <a:lnSpc>
                <a:spcPct val="80000"/>
              </a:lnSpc>
              <a:defRPr sz="1200" spc="-38">
                <a:solidFill>
                  <a:schemeClr val="tx1">
                    <a:lumMod val="95000"/>
                    <a:lumOff val="5000"/>
                  </a:schemeClr>
                </a:solidFill>
                <a:latin typeface="Segoe UI" pitchFamily="34" charset="0"/>
                <a:ea typeface="Segoe UI" pitchFamily="34" charset="0"/>
                <a:cs typeface="Segoe UI" pitchFamily="34" charset="0"/>
              </a:defRPr>
            </a:lvl1pPr>
            <a:lvl2pPr marL="457200" defTabSz="914400" eaLnBrk="1" latinLnBrk="0" hangingPunct="1">
              <a:defRPr sz="1800"/>
            </a:lvl2pPr>
            <a:lvl3pPr marL="914400" defTabSz="914400" eaLnBrk="1" latinLnBrk="0" hangingPunct="1">
              <a:defRPr sz="1800"/>
            </a:lvl3pPr>
            <a:lvl4pPr marL="1371600" defTabSz="914400" eaLnBrk="1" latinLnBrk="0" hangingPunct="1">
              <a:defRPr sz="1800"/>
            </a:lvl4pPr>
            <a:lvl5pPr marL="1828800" defTabSz="914400" eaLnBrk="1" latinLnBrk="0" hangingPunct="1">
              <a:defRPr sz="1800"/>
            </a:lvl5pPr>
            <a:lvl6pPr marL="2286000" defTabSz="914400">
              <a:defRPr sz="1800"/>
            </a:lvl6pPr>
            <a:lvl7pPr marL="2743200" defTabSz="914400">
              <a:defRPr sz="1800"/>
            </a:lvl7pPr>
            <a:lvl8pPr marL="3200400" defTabSz="914400">
              <a:defRPr sz="1800"/>
            </a:lvl8pPr>
            <a:lvl9pPr marL="3657600" defTabSz="914400">
              <a:defRPr sz="1800"/>
            </a:lvl9pPr>
          </a:lstStyle>
          <a:p>
            <a:endParaRPr lang="en-US" sz="1000" dirty="0">
              <a:latin typeface="Segoe UI Light" pitchFamily="34" charset="0"/>
            </a:endParaRPr>
          </a:p>
        </p:txBody>
      </p:sp>
      <p:sp>
        <p:nvSpPr>
          <p:cNvPr id="95" name="TextBox 94"/>
          <p:cNvSpPr txBox="1"/>
          <p:nvPr/>
        </p:nvSpPr>
        <p:spPr>
          <a:xfrm>
            <a:off x="6862355" y="4500347"/>
            <a:ext cx="467383" cy="365760"/>
          </a:xfrm>
          <a:prstGeom prst="rect">
            <a:avLst/>
          </a:prstGeom>
          <a:solidFill>
            <a:srgbClr val="4C689F"/>
          </a:solidFill>
          <a:ln>
            <a:solidFill>
              <a:schemeClr val="tx2">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4" tIns="91308" rIns="34244" bIns="34244" numCol="1" spcCol="0" rtlCol="0" fromWordArt="0" anchor="ctr" anchorCtr="0" forceAA="0" compatLnSpc="1">
            <a:prstTxWarp prst="textNoShape">
              <a:avLst/>
            </a:prstTxWarp>
            <a:noAutofit/>
          </a:bodyPr>
          <a:lstStyle>
            <a:defPPr>
              <a:defRPr lang="en-US"/>
            </a:defPPr>
            <a:lvl1pPr marL="0" algn="ctr" defTabSz="685666" eaLnBrk="1" latinLnBrk="0" hangingPunct="1">
              <a:lnSpc>
                <a:spcPct val="80000"/>
              </a:lnSpc>
              <a:defRPr sz="1400" spc="-38">
                <a:solidFill>
                  <a:schemeClr val="tx1">
                    <a:lumMod val="95000"/>
                    <a:lumOff val="5000"/>
                  </a:schemeClr>
                </a:solidFill>
                <a:latin typeface="Segoe UI" pitchFamily="34" charset="0"/>
                <a:ea typeface="Segoe UI" pitchFamily="34" charset="0"/>
                <a:cs typeface="Segoe UI" pitchFamily="34" charset="0"/>
              </a:defRPr>
            </a:lvl1pPr>
            <a:lvl2pPr marL="457200" defTabSz="914400" eaLnBrk="1" latinLnBrk="0" hangingPunct="1">
              <a:defRPr sz="1800">
                <a:solidFill>
                  <a:schemeClr val="lt1"/>
                </a:solidFill>
                <a:latin typeface="+mn-lt"/>
                <a:cs typeface="+mn-cs"/>
              </a:defRPr>
            </a:lvl2pPr>
            <a:lvl3pPr marL="914400" defTabSz="914400" eaLnBrk="1" latinLnBrk="0" hangingPunct="1">
              <a:defRPr sz="1800">
                <a:solidFill>
                  <a:schemeClr val="lt1"/>
                </a:solidFill>
                <a:latin typeface="+mn-lt"/>
                <a:cs typeface="+mn-cs"/>
              </a:defRPr>
            </a:lvl3pPr>
            <a:lvl4pPr marL="1371600" defTabSz="914400" eaLnBrk="1" latinLnBrk="0" hangingPunct="1">
              <a:defRPr sz="1800">
                <a:solidFill>
                  <a:schemeClr val="lt1"/>
                </a:solidFill>
                <a:latin typeface="+mn-lt"/>
                <a:cs typeface="+mn-cs"/>
              </a:defRPr>
            </a:lvl4pPr>
            <a:lvl5pPr marL="1828800" defTabSz="914400" eaLnBrk="1" latinLnBrk="0" hangingPunct="1">
              <a:defRPr sz="1800">
                <a:solidFill>
                  <a:schemeClr val="lt1"/>
                </a:solidFill>
                <a:latin typeface="+mn-lt"/>
                <a:cs typeface="+mn-cs"/>
              </a:defRPr>
            </a:lvl5pPr>
            <a:lvl6pPr marL="2286000" defTabSz="914400">
              <a:defRPr sz="1800">
                <a:solidFill>
                  <a:schemeClr val="lt1"/>
                </a:solidFill>
                <a:latin typeface="+mn-lt"/>
                <a:cs typeface="+mn-cs"/>
              </a:defRPr>
            </a:lvl6pPr>
            <a:lvl7pPr marL="2743200" defTabSz="914400">
              <a:defRPr sz="1800">
                <a:solidFill>
                  <a:schemeClr val="lt1"/>
                </a:solidFill>
                <a:latin typeface="+mn-lt"/>
                <a:cs typeface="+mn-cs"/>
              </a:defRPr>
            </a:lvl7pPr>
            <a:lvl8pPr marL="3200400" defTabSz="914400">
              <a:defRPr sz="1800">
                <a:solidFill>
                  <a:schemeClr val="lt1"/>
                </a:solidFill>
                <a:latin typeface="+mn-lt"/>
                <a:cs typeface="+mn-cs"/>
              </a:defRPr>
            </a:lvl8pPr>
            <a:lvl9pPr marL="3657600" defTabSz="914400">
              <a:defRPr sz="1800">
                <a:solidFill>
                  <a:schemeClr val="lt1"/>
                </a:solidFill>
                <a:latin typeface="+mn-lt"/>
                <a:cs typeface="+mn-cs"/>
              </a:defRPr>
            </a:lvl9pPr>
          </a:lstStyle>
          <a:p>
            <a:endParaRPr lang="en-US" sz="1200" b="0" dirty="0">
              <a:solidFill>
                <a:schemeClr val="bg1"/>
              </a:solidFill>
              <a:latin typeface="+mj-lt"/>
            </a:endParaRPr>
          </a:p>
        </p:txBody>
      </p:sp>
      <p:sp>
        <p:nvSpPr>
          <p:cNvPr id="96" name="Rectangle 95"/>
          <p:cNvSpPr/>
          <p:nvPr/>
        </p:nvSpPr>
        <p:spPr>
          <a:xfrm>
            <a:off x="7090309" y="4112363"/>
            <a:ext cx="2086277" cy="276999"/>
          </a:xfrm>
          <a:prstGeom prst="rect">
            <a:avLst/>
          </a:prstGeom>
          <a:noFill/>
          <a:ln>
            <a:noFill/>
          </a:ln>
        </p:spPr>
        <p:txBody>
          <a:bodyPr wrap="square" lIns="91308" tIns="45653" rIns="91308" bIns="45653">
            <a:spAutoFit/>
          </a:bodyPr>
          <a:lstStyle/>
          <a:p>
            <a:pPr lvl="0"/>
            <a:r>
              <a:rPr lang="en-US" sz="1200" b="0" dirty="0">
                <a:latin typeface="+mj-lt"/>
                <a:ea typeface="Segoe UI" pitchFamily="34" charset="0"/>
                <a:cs typeface="Segoe UI" pitchFamily="34" charset="0"/>
              </a:rPr>
              <a:t>Core Apache Hadoop</a:t>
            </a:r>
          </a:p>
        </p:txBody>
      </p:sp>
      <p:sp>
        <p:nvSpPr>
          <p:cNvPr id="97" name="Rectangle 96"/>
          <p:cNvSpPr/>
          <p:nvPr/>
        </p:nvSpPr>
        <p:spPr>
          <a:xfrm>
            <a:off x="7090306" y="4544730"/>
            <a:ext cx="2086277" cy="276999"/>
          </a:xfrm>
          <a:prstGeom prst="rect">
            <a:avLst/>
          </a:prstGeom>
          <a:noFill/>
          <a:ln>
            <a:noFill/>
          </a:ln>
        </p:spPr>
        <p:txBody>
          <a:bodyPr wrap="square" lIns="91308" tIns="45653" rIns="91308" bIns="45653">
            <a:spAutoFit/>
          </a:bodyPr>
          <a:lstStyle/>
          <a:p>
            <a:pPr lvl="0"/>
            <a:r>
              <a:rPr lang="en-US" sz="1200" b="0" dirty="0">
                <a:latin typeface="+mj-lt"/>
                <a:ea typeface="Segoe UI" pitchFamily="34" charset="0"/>
                <a:cs typeface="Segoe UI" pitchFamily="34" charset="0"/>
              </a:rPr>
              <a:t>Related Components</a:t>
            </a:r>
          </a:p>
        </p:txBody>
      </p:sp>
      <p:sp>
        <p:nvSpPr>
          <p:cNvPr id="82" name="Rectangle 81"/>
          <p:cNvSpPr/>
          <p:nvPr/>
        </p:nvSpPr>
        <p:spPr>
          <a:xfrm>
            <a:off x="371790" y="6421308"/>
            <a:ext cx="6432843" cy="215411"/>
          </a:xfrm>
          <a:prstGeom prst="rect">
            <a:avLst/>
          </a:prstGeom>
          <a:noFill/>
          <a:ln>
            <a:noFill/>
          </a:ln>
        </p:spPr>
        <p:txBody>
          <a:bodyPr wrap="square" lIns="91308" tIns="45653" rIns="91308" bIns="45653">
            <a:spAutoFit/>
          </a:bodyPr>
          <a:lstStyle/>
          <a:p>
            <a:pPr lvl="0" algn="l"/>
            <a:r>
              <a:rPr lang="en-US" sz="800" b="0" dirty="0">
                <a:latin typeface="+mj-lt"/>
                <a:ea typeface="Segoe UI" pitchFamily="34" charset="0"/>
                <a:cs typeface="Segoe UI" pitchFamily="34" charset="0"/>
              </a:rPr>
              <a:t>Please refer to Appendix for more details on individual components of Apache Hadoop</a:t>
            </a:r>
          </a:p>
        </p:txBody>
      </p:sp>
    </p:spTree>
    <p:extLst>
      <p:ext uri="{BB962C8B-B14F-4D97-AF65-F5344CB8AC3E}">
        <p14:creationId xmlns:p14="http://schemas.microsoft.com/office/powerpoint/2010/main" val="561886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2C7E7"/>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Big Data Overview</a:t>
            </a:r>
            <a:endParaRPr lang="en-US" dirty="0"/>
          </a:p>
        </p:txBody>
      </p:sp>
    </p:spTree>
    <p:extLst>
      <p:ext uri="{BB962C8B-B14F-4D97-AF65-F5344CB8AC3E}">
        <p14:creationId xmlns:p14="http://schemas.microsoft.com/office/powerpoint/2010/main" val="8911774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bwMode="gray">
          <a:xfrm>
            <a:off x="414340" y="446047"/>
            <a:ext cx="8330184" cy="333425"/>
          </a:xfrm>
        </p:spPr>
        <p:txBody>
          <a:bodyPr/>
          <a:lstStyle/>
          <a:p>
            <a:r>
              <a:rPr lang="en-US" dirty="0" smtClean="0">
                <a:solidFill>
                  <a:schemeClr val="tx1"/>
                </a:solidFill>
              </a:rPr>
              <a:t>In-memory Big Data Solutions</a:t>
            </a:r>
            <a:endParaRPr lang="en-US" dirty="0">
              <a:solidFill>
                <a:schemeClr val="tx1"/>
              </a:solidFill>
            </a:endParaRPr>
          </a:p>
        </p:txBody>
      </p:sp>
      <p:sp>
        <p:nvSpPr>
          <p:cNvPr id="7" name="Rectangle 6"/>
          <p:cNvSpPr/>
          <p:nvPr/>
        </p:nvSpPr>
        <p:spPr>
          <a:xfrm>
            <a:off x="414340" y="995721"/>
            <a:ext cx="8330184" cy="738631"/>
          </a:xfrm>
          <a:prstGeom prst="rect">
            <a:avLst/>
          </a:prstGeom>
        </p:spPr>
        <p:txBody>
          <a:bodyPr wrap="square" lIns="91308" tIns="45653" rIns="91308" bIns="45653">
            <a:spAutoFit/>
          </a:bodyPr>
          <a:lstStyle/>
          <a:p>
            <a:pPr algn="l"/>
            <a:r>
              <a:rPr lang="en-US" sz="1400" b="0" dirty="0">
                <a:latin typeface="+mj-lt"/>
                <a:ea typeface="Segoe UI" pitchFamily="34" charset="0"/>
                <a:cs typeface="Segoe UI" pitchFamily="34" charset="0"/>
              </a:rPr>
              <a:t>In-Memory Processing is the approach of residing and processing data in primary memory (RAM) thus shortening the processing time by eliminating data transfers from secondary memory. This is enabled by the newer architectures that have bigger addressable primary memory, usually in TBs.</a:t>
            </a:r>
          </a:p>
        </p:txBody>
      </p:sp>
      <p:graphicFrame>
        <p:nvGraphicFramePr>
          <p:cNvPr id="4" name="Table 3"/>
          <p:cNvGraphicFramePr>
            <a:graphicFrameLocks noGrp="1"/>
          </p:cNvGraphicFramePr>
          <p:nvPr>
            <p:extLst>
              <p:ext uri="{D42A27DB-BD31-4B8C-83A1-F6EECF244321}">
                <p14:modId xmlns:p14="http://schemas.microsoft.com/office/powerpoint/2010/main" val="3461116696"/>
              </p:ext>
            </p:extLst>
          </p:nvPr>
        </p:nvGraphicFramePr>
        <p:xfrm>
          <a:off x="433168" y="1832428"/>
          <a:ext cx="8338652" cy="4799929"/>
        </p:xfrm>
        <a:graphic>
          <a:graphicData uri="http://schemas.openxmlformats.org/drawingml/2006/table">
            <a:tbl>
              <a:tblPr firstRow="1" bandRow="1">
                <a:tableStyleId>{5C22544A-7EE6-4342-B048-85BDC9FD1C3A}</a:tableStyleId>
              </a:tblPr>
              <a:tblGrid>
                <a:gridCol w="1300098"/>
                <a:gridCol w="1569492"/>
                <a:gridCol w="3837721"/>
                <a:gridCol w="1631341"/>
              </a:tblGrid>
              <a:tr h="385434">
                <a:tc>
                  <a:txBody>
                    <a:bodyPr/>
                    <a:lstStyle/>
                    <a:p>
                      <a:pPr algn="ctr"/>
                      <a:r>
                        <a:rPr lang="en-US" sz="1200" dirty="0" smtClean="0"/>
                        <a:t>Key Vendors</a:t>
                      </a:r>
                      <a:endParaRPr lang="en-US" sz="1200" dirty="0"/>
                    </a:p>
                  </a:txBody>
                  <a:tcPr anchor="ctr">
                    <a:lnB w="12700" cap="flat" cmpd="sng" algn="ctr">
                      <a:solidFill>
                        <a:schemeClr val="bg1"/>
                      </a:solidFill>
                      <a:prstDash val="solid"/>
                      <a:round/>
                      <a:headEnd type="none" w="med" len="med"/>
                      <a:tailEnd type="none" w="med" len="med"/>
                    </a:lnB>
                    <a:solidFill>
                      <a:srgbClr val="4C689F"/>
                    </a:solidFill>
                  </a:tcPr>
                </a:tc>
                <a:tc>
                  <a:txBody>
                    <a:bodyPr/>
                    <a:lstStyle/>
                    <a:p>
                      <a:pPr algn="ctr"/>
                      <a:r>
                        <a:rPr lang="en-US" sz="1200" dirty="0" smtClean="0"/>
                        <a:t>Offerings</a:t>
                      </a:r>
                      <a:endParaRPr lang="en-US" sz="1200" dirty="0"/>
                    </a:p>
                  </a:txBody>
                  <a:tcPr anchor="ctr">
                    <a:lnB w="12700" cap="flat" cmpd="sng" algn="ctr">
                      <a:solidFill>
                        <a:schemeClr val="bg1"/>
                      </a:solidFill>
                      <a:prstDash val="solid"/>
                      <a:round/>
                      <a:headEnd type="none" w="med" len="med"/>
                      <a:tailEnd type="none" w="med" len="med"/>
                    </a:lnB>
                  </a:tcPr>
                </a:tc>
                <a:tc>
                  <a:txBody>
                    <a:bodyPr/>
                    <a:lstStyle/>
                    <a:p>
                      <a:pPr algn="ctr"/>
                      <a:r>
                        <a:rPr lang="en-US" sz="1200" dirty="0" smtClean="0"/>
                        <a:t>Hardware / Appliance</a:t>
                      </a:r>
                      <a:endParaRPr lang="en-US" sz="1200" dirty="0"/>
                    </a:p>
                  </a:txBody>
                  <a:tcPr anchor="ctr">
                    <a:lnB w="12700" cap="flat" cmpd="sng" algn="ctr">
                      <a:solidFill>
                        <a:schemeClr val="bg1"/>
                      </a:solidFill>
                      <a:prstDash val="solid"/>
                      <a:round/>
                      <a:headEnd type="none" w="med" len="med"/>
                      <a:tailEnd type="none" w="med" len="med"/>
                    </a:lnB>
                  </a:tcPr>
                </a:tc>
                <a:tc>
                  <a:txBody>
                    <a:bodyPr/>
                    <a:lstStyle/>
                    <a:p>
                      <a:pPr algn="ctr"/>
                      <a:r>
                        <a:rPr lang="en-US" sz="1200" dirty="0" smtClean="0"/>
                        <a:t>Connectors</a:t>
                      </a:r>
                      <a:endParaRPr lang="en-US" sz="1200" dirty="0"/>
                    </a:p>
                  </a:txBody>
                  <a:tcPr anchor="ctr">
                    <a:lnB w="12700" cap="flat" cmpd="sng" algn="ctr">
                      <a:solidFill>
                        <a:schemeClr val="bg1"/>
                      </a:solidFill>
                      <a:prstDash val="solid"/>
                      <a:round/>
                      <a:headEnd type="none" w="med" len="med"/>
                      <a:tailEnd type="none" w="med" len="med"/>
                    </a:lnB>
                  </a:tcPr>
                </a:tc>
              </a:tr>
              <a:tr h="1548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noProof="0" dirty="0" smtClean="0">
                          <a:solidFill>
                            <a:schemeClr val="lt1"/>
                          </a:solidFill>
                          <a:latin typeface="+mn-lt"/>
                          <a:ea typeface="+mn-ea"/>
                          <a:cs typeface="+mn-cs"/>
                        </a:rPr>
                        <a:t>SAP HANA</a:t>
                      </a:r>
                    </a:p>
                  </a:txBody>
                  <a:tcPr anchor="ctr">
                    <a:lnT w="12700" cap="flat" cmpd="sng" algn="ctr">
                      <a:solidFill>
                        <a:schemeClr val="bg1"/>
                      </a:solidFill>
                      <a:prstDash val="solid"/>
                      <a:round/>
                      <a:headEnd type="none" w="med" len="med"/>
                      <a:tailEnd type="none" w="med" len="med"/>
                    </a:lnT>
                    <a:solidFill>
                      <a:srgbClr val="4C689F"/>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smtClean="0">
                          <a:ln>
                            <a:noFill/>
                          </a:ln>
                          <a:solidFill>
                            <a:schemeClr val="tx1"/>
                          </a:solidFill>
                          <a:effectLst/>
                          <a:uLnTx/>
                          <a:uFillTx/>
                          <a:latin typeface="+mj-lt"/>
                          <a:ea typeface="+mn-ea"/>
                          <a:cs typeface="+mn-cs"/>
                        </a:rPr>
                        <a:t>In-Memory Appliance</a:t>
                      </a:r>
                    </a:p>
                    <a:p>
                      <a:pPr marL="171450" marR="0" lvl="1"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smtClean="0">
                          <a:ln>
                            <a:noFill/>
                          </a:ln>
                          <a:solidFill>
                            <a:schemeClr val="tx1"/>
                          </a:solidFill>
                          <a:effectLst/>
                          <a:uLnTx/>
                          <a:uFillTx/>
                          <a:latin typeface="+mj-lt"/>
                          <a:ea typeface="+mn-ea"/>
                          <a:cs typeface="+mn-cs"/>
                        </a:rPr>
                        <a:t>Data integrator</a:t>
                      </a:r>
                    </a:p>
                    <a:p>
                      <a:pPr marL="171450" marR="0" lvl="1"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smtClean="0">
                          <a:ln>
                            <a:noFill/>
                          </a:ln>
                          <a:solidFill>
                            <a:schemeClr val="tx1"/>
                          </a:solidFill>
                          <a:effectLst/>
                          <a:uLnTx/>
                          <a:uFillTx/>
                          <a:latin typeface="+mj-lt"/>
                          <a:ea typeface="+mn-ea"/>
                          <a:cs typeface="+mn-cs"/>
                        </a:rPr>
                        <a:t>SAP HANA Studio</a:t>
                      </a:r>
                    </a:p>
                    <a:p>
                      <a:pPr marL="171450" marR="0" lvl="1"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smtClean="0">
                          <a:ln>
                            <a:noFill/>
                          </a:ln>
                          <a:solidFill>
                            <a:schemeClr val="tx1"/>
                          </a:solidFill>
                          <a:effectLst/>
                          <a:uLnTx/>
                          <a:uFillTx/>
                          <a:latin typeface="+mj-lt"/>
                          <a:ea typeface="+mn-ea"/>
                          <a:cs typeface="+mn-cs"/>
                        </a:rPr>
                        <a:t>SAP HANA Engine</a:t>
                      </a:r>
                    </a:p>
                    <a:p>
                      <a:pPr marL="171450" marR="0" lvl="1" indent="-171450" algn="l" defTabSz="914400" rtl="0" eaLnBrk="1" fontAlgn="auto" latinLnBrk="0" hangingPunct="1">
                        <a:lnSpc>
                          <a:spcPct val="100000"/>
                        </a:lnSpc>
                        <a:spcBef>
                          <a:spcPts val="0"/>
                        </a:spcBef>
                        <a:spcAft>
                          <a:spcPts val="0"/>
                        </a:spcAft>
                        <a:buClrTx/>
                        <a:buSzTx/>
                        <a:buFont typeface="Wingdings" pitchFamily="2" charset="2"/>
                        <a:buChar char="§"/>
                        <a:tabLst/>
                        <a:defRPr/>
                      </a:pPr>
                      <a:endParaRPr kumimoji="0" lang="en-US" sz="1100" b="0" i="0" u="none" strike="noStrike" kern="0" cap="none" spc="0" normalizeH="0" baseline="0" noProof="0" dirty="0" smtClean="0">
                        <a:ln>
                          <a:noFill/>
                        </a:ln>
                        <a:solidFill>
                          <a:schemeClr val="tx1"/>
                        </a:solidFill>
                        <a:effectLst/>
                        <a:uLnTx/>
                        <a:uFillTx/>
                        <a:latin typeface="+mj-lt"/>
                        <a:ea typeface="+mn-ea"/>
                        <a:cs typeface="+mn-cs"/>
                      </a:endParaRPr>
                    </a:p>
                    <a:p>
                      <a:pPr marL="171450" marR="0" lvl="1" indent="-171450" algn="l" defTabSz="914400" rtl="0" eaLnBrk="1" fontAlgn="auto" latinLnBrk="0" hangingPunct="1">
                        <a:lnSpc>
                          <a:spcPct val="100000"/>
                        </a:lnSpc>
                        <a:spcBef>
                          <a:spcPts val="0"/>
                        </a:spcBef>
                        <a:spcAft>
                          <a:spcPts val="0"/>
                        </a:spcAft>
                        <a:buClrTx/>
                        <a:buSzTx/>
                        <a:buFont typeface="Wingdings" pitchFamily="2" charset="2"/>
                        <a:buChar char="§"/>
                        <a:tabLst/>
                        <a:defRPr/>
                      </a:pPr>
                      <a:endParaRPr kumimoji="0" lang="en-US" sz="1100" b="0" i="0" u="none" strike="noStrike" kern="0" cap="none" spc="0" normalizeH="0" baseline="0" noProof="0" dirty="0" smtClean="0">
                        <a:ln>
                          <a:noFill/>
                        </a:ln>
                        <a:solidFill>
                          <a:schemeClr val="tx1"/>
                        </a:solidFill>
                        <a:effectLst/>
                        <a:uLnTx/>
                        <a:uFillTx/>
                        <a:latin typeface="+mj-lt"/>
                        <a:ea typeface="+mn-ea"/>
                        <a:cs typeface="+mn-cs"/>
                      </a:endParaRPr>
                    </a:p>
                    <a:p>
                      <a:pPr marL="171450" marR="0" lvl="1" indent="-171450" algn="l" defTabSz="914400" rtl="0" eaLnBrk="1" fontAlgn="auto" latinLnBrk="0" hangingPunct="1">
                        <a:lnSpc>
                          <a:spcPct val="100000"/>
                        </a:lnSpc>
                        <a:spcBef>
                          <a:spcPts val="0"/>
                        </a:spcBef>
                        <a:spcAft>
                          <a:spcPts val="0"/>
                        </a:spcAft>
                        <a:buClrTx/>
                        <a:buSzTx/>
                        <a:buFont typeface="Wingdings" pitchFamily="2" charset="2"/>
                        <a:buChar char="§"/>
                        <a:tabLst/>
                        <a:defRPr/>
                      </a:pPr>
                      <a:endParaRPr kumimoji="0" lang="en-US" sz="1100" b="0" i="0" u="none" strike="noStrike" kern="0" cap="none" spc="0" normalizeH="0" baseline="0" noProof="0" dirty="0" smtClean="0">
                        <a:ln>
                          <a:noFill/>
                        </a:ln>
                        <a:solidFill>
                          <a:schemeClr val="tx1"/>
                        </a:solidFill>
                        <a:effectLst/>
                        <a:uLnTx/>
                        <a:uFillTx/>
                        <a:latin typeface="+mj-lt"/>
                        <a:ea typeface="+mn-ea"/>
                        <a:cs typeface="+mn-cs"/>
                      </a:endParaRPr>
                    </a:p>
                  </a:txBody>
                  <a:tcP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schemeClr val="tx1"/>
                        </a:solidFill>
                        <a:effectLst/>
                        <a:uLnTx/>
                        <a:uFillTx/>
                        <a:latin typeface="+mj-lt"/>
                        <a:ea typeface="+mn-ea"/>
                        <a:cs typeface="+mn-cs"/>
                      </a:endParaRPr>
                    </a:p>
                  </a:txBody>
                  <a:tcP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chemeClr val="tx1"/>
                          </a:solidFill>
                          <a:effectLst/>
                          <a:uLnTx/>
                          <a:uFillTx/>
                          <a:latin typeface="+mj-lt"/>
                          <a:ea typeface="+mn-ea"/>
                          <a:cs typeface="+mn-cs"/>
                        </a:rPr>
                        <a:t>SAP Business Objects</a:t>
                      </a:r>
                    </a:p>
                    <a:p>
                      <a:pPr marL="0" algn="l" defTabSz="914400" rtl="0" eaLnBrk="1" latinLnBrk="0" hangingPunct="1"/>
                      <a:endParaRPr kumimoji="0" lang="en-US" sz="1100" b="0" i="0" u="none" strike="noStrike" kern="0" cap="none" spc="0" normalizeH="0" baseline="0" dirty="0" smtClean="0">
                        <a:ln>
                          <a:noFill/>
                        </a:ln>
                        <a:solidFill>
                          <a:schemeClr val="tx1"/>
                        </a:solidFill>
                        <a:effectLst/>
                        <a:uLnTx/>
                        <a:uFillTx/>
                        <a:latin typeface="+mj-lt"/>
                        <a:ea typeface="+mn-ea"/>
                        <a:cs typeface="+mn-cs"/>
                      </a:endParaRPr>
                    </a:p>
                    <a:p>
                      <a:pPr marL="0" algn="l" defTabSz="914400" rtl="0" eaLnBrk="1" latinLnBrk="0" hangingPunct="1"/>
                      <a:endParaRPr kumimoji="0" lang="en-US" sz="1100" b="0" i="0" u="none" strike="noStrike" kern="0" cap="none" spc="0" normalizeH="0" baseline="0" dirty="0" smtClean="0">
                        <a:ln>
                          <a:noFill/>
                        </a:ln>
                        <a:solidFill>
                          <a:schemeClr val="tx1"/>
                        </a:solidFill>
                        <a:effectLst/>
                        <a:uLnTx/>
                        <a:uFillTx/>
                        <a:latin typeface="+mj-lt"/>
                        <a:ea typeface="+mn-ea"/>
                        <a:cs typeface="+mn-cs"/>
                      </a:endParaRPr>
                    </a:p>
                    <a:p>
                      <a:pPr marL="0" algn="l" defTabSz="914400" rtl="0" eaLnBrk="1" latinLnBrk="0" hangingPunct="1"/>
                      <a:endParaRPr kumimoji="0" lang="en-US" sz="1100" b="0" i="0" u="none" strike="noStrike" kern="0" cap="none" spc="0" normalizeH="0" baseline="0" dirty="0" smtClean="0">
                        <a:ln>
                          <a:noFill/>
                        </a:ln>
                        <a:solidFill>
                          <a:schemeClr val="tx1"/>
                        </a:solidFill>
                        <a:effectLst/>
                        <a:uLnTx/>
                        <a:uFillTx/>
                        <a:latin typeface="+mj-lt"/>
                        <a:ea typeface="+mn-ea"/>
                        <a:cs typeface="+mn-cs"/>
                      </a:endParaRPr>
                    </a:p>
                    <a:p>
                      <a:pPr marL="0" algn="l" defTabSz="914400" rtl="0" eaLnBrk="1" latinLnBrk="0" hangingPunct="1"/>
                      <a:endParaRPr kumimoji="0" lang="en-US" sz="1100" b="0" i="0" u="none" strike="noStrike" kern="0" cap="none" spc="0" normalizeH="0" baseline="0" dirty="0" smtClean="0">
                        <a:ln>
                          <a:noFill/>
                        </a:ln>
                        <a:solidFill>
                          <a:schemeClr val="tx1"/>
                        </a:solidFill>
                        <a:effectLst/>
                        <a:uLnTx/>
                        <a:uFillTx/>
                        <a:latin typeface="+mj-lt"/>
                        <a:ea typeface="+mn-ea"/>
                        <a:cs typeface="+mn-cs"/>
                      </a:endParaRPr>
                    </a:p>
                    <a:p>
                      <a:pPr marL="0" algn="l" defTabSz="914400" rtl="0" eaLnBrk="1" latinLnBrk="0" hangingPunct="1"/>
                      <a:endParaRPr kumimoji="0" lang="en-US" sz="1100" b="0" i="0" u="none" strike="noStrike" kern="0" cap="none" spc="0" normalizeH="0" baseline="0" dirty="0">
                        <a:ln>
                          <a:noFill/>
                        </a:ln>
                        <a:solidFill>
                          <a:schemeClr val="tx1"/>
                        </a:solidFill>
                        <a:effectLst/>
                        <a:uLnTx/>
                        <a:uFillTx/>
                        <a:latin typeface="+mj-lt"/>
                        <a:ea typeface="+mn-ea"/>
                        <a:cs typeface="+mn-cs"/>
                      </a:endParaRPr>
                    </a:p>
                  </a:txBody>
                  <a:tcP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33015">
                <a:tc>
                  <a:txBody>
                    <a:bodyPr/>
                    <a:lstStyle/>
                    <a:p>
                      <a:pPr algn="ctr"/>
                      <a:r>
                        <a:rPr lang="en-US" sz="1200" b="1" kern="1200" noProof="0" dirty="0" smtClean="0">
                          <a:solidFill>
                            <a:schemeClr val="lt1"/>
                          </a:solidFill>
                          <a:latin typeface="+mn-lt"/>
                          <a:ea typeface="+mn-ea"/>
                          <a:cs typeface="+mn-cs"/>
                        </a:rPr>
                        <a:t>Kognita</a:t>
                      </a:r>
                      <a:endParaRPr lang="en-US" sz="1200" b="1" kern="1200" dirty="0">
                        <a:solidFill>
                          <a:schemeClr val="lt1"/>
                        </a:solidFill>
                        <a:latin typeface="+mn-lt"/>
                        <a:ea typeface="+mn-ea"/>
                        <a:cs typeface="+mn-cs"/>
                      </a:endParaRPr>
                    </a:p>
                  </a:txBody>
                  <a:tcPr anchor="ctr">
                    <a:solidFill>
                      <a:srgbClr val="4C689F"/>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1100" b="0" i="0" u="none" strike="noStrike" kern="0" cap="none" spc="0" normalizeH="0" baseline="0" noProof="0" dirty="0" smtClean="0">
                          <a:ln>
                            <a:noFill/>
                          </a:ln>
                          <a:solidFill>
                            <a:schemeClr val="tx1"/>
                          </a:solidFill>
                          <a:effectLst/>
                          <a:uLnTx/>
                          <a:uFillTx/>
                          <a:latin typeface="+mj-lt"/>
                          <a:ea typeface="+mn-ea"/>
                          <a:cs typeface="+mn-cs"/>
                        </a:rPr>
                        <a:t>Kognitio Analytical Appliance WX2, an analytic database platform</a:t>
                      </a:r>
                    </a:p>
                    <a:p>
                      <a:pPr marL="171450" marR="0" lvl="1" indent="-171450" algn="l" defTabSz="914400" rtl="0" eaLnBrk="1" fontAlgn="auto" latinLnBrk="0" hangingPunct="1">
                        <a:lnSpc>
                          <a:spcPct val="100000"/>
                        </a:lnSpc>
                        <a:spcBef>
                          <a:spcPts val="0"/>
                        </a:spcBef>
                        <a:spcAft>
                          <a:spcPts val="0"/>
                        </a:spcAft>
                        <a:buClrTx/>
                        <a:buSzTx/>
                        <a:buFont typeface="Wingdings" pitchFamily="2" charset="2"/>
                        <a:buChar char="§"/>
                        <a:tabLst/>
                        <a:defRPr/>
                      </a:pPr>
                      <a:endParaRPr kumimoji="0" lang="en-US" sz="1100" b="0" i="0" u="none" strike="noStrike" kern="0" cap="none" spc="0" normalizeH="0" baseline="0" noProof="0" dirty="0" smtClean="0">
                        <a:ln>
                          <a:noFill/>
                        </a:ln>
                        <a:solidFill>
                          <a:schemeClr val="tx1"/>
                        </a:solidFill>
                        <a:effectLst/>
                        <a:uLnTx/>
                        <a:uFillTx/>
                        <a:latin typeface="+mj-lt"/>
                        <a:ea typeface="+mn-ea"/>
                        <a:cs typeface="+mn-cs"/>
                      </a:endParaRPr>
                    </a:p>
                    <a:p>
                      <a:pPr marL="171450" marR="0" lvl="1" indent="-171450" algn="l" defTabSz="914400" rtl="0" eaLnBrk="1" fontAlgn="auto" latinLnBrk="0" hangingPunct="1">
                        <a:lnSpc>
                          <a:spcPct val="100000"/>
                        </a:lnSpc>
                        <a:spcBef>
                          <a:spcPts val="0"/>
                        </a:spcBef>
                        <a:spcAft>
                          <a:spcPts val="0"/>
                        </a:spcAft>
                        <a:buClrTx/>
                        <a:buSzTx/>
                        <a:buFont typeface="Wingdings" pitchFamily="2" charset="2"/>
                        <a:buChar char="§"/>
                        <a:tabLst/>
                        <a:defRPr/>
                      </a:pPr>
                      <a:endParaRPr kumimoji="0" lang="en-US" sz="1100" b="0" i="0" u="none" strike="noStrike" kern="0" cap="none" spc="0" normalizeH="0" baseline="0" noProof="0" dirty="0" smtClean="0">
                        <a:ln>
                          <a:noFill/>
                        </a:ln>
                        <a:solidFill>
                          <a:schemeClr val="tx1"/>
                        </a:solidFill>
                        <a:effectLst/>
                        <a:uLnTx/>
                        <a:uFillTx/>
                        <a:latin typeface="+mj-lt"/>
                        <a:ea typeface="+mn-ea"/>
                        <a:cs typeface="+mn-cs"/>
                      </a:endParaRPr>
                    </a:p>
                    <a:p>
                      <a:pPr marL="171450" marR="0" lvl="1" indent="-171450" algn="l" defTabSz="914400" rtl="0" eaLnBrk="1" fontAlgn="auto" latinLnBrk="0" hangingPunct="1">
                        <a:lnSpc>
                          <a:spcPct val="100000"/>
                        </a:lnSpc>
                        <a:spcBef>
                          <a:spcPts val="0"/>
                        </a:spcBef>
                        <a:spcAft>
                          <a:spcPts val="0"/>
                        </a:spcAft>
                        <a:buClrTx/>
                        <a:buSzTx/>
                        <a:buFont typeface="Wingdings" pitchFamily="2" charset="2"/>
                        <a:buChar char="§"/>
                        <a:tabLst/>
                        <a:defRPr/>
                      </a:pPr>
                      <a:endParaRPr kumimoji="0" lang="en-US" sz="1100" b="0" i="0" u="none" strike="noStrike" kern="0" cap="none" spc="0" normalizeH="0" baseline="0" noProof="0" dirty="0" smtClean="0">
                        <a:ln>
                          <a:noFill/>
                        </a:ln>
                        <a:solidFill>
                          <a:schemeClr val="tx1"/>
                        </a:solidFill>
                        <a:effectLst/>
                        <a:uLnTx/>
                        <a:uFillTx/>
                        <a:latin typeface="+mj-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schemeClr val="tx1"/>
                        </a:solidFill>
                        <a:effectLst/>
                        <a:uLnTx/>
                        <a:uFillTx/>
                        <a:latin typeface="+mj-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chemeClr val="tx1"/>
                          </a:solidFill>
                          <a:effectLst/>
                          <a:uLnTx/>
                          <a:uFillTx/>
                          <a:latin typeface="+mj-lt"/>
                          <a:ea typeface="+mn-ea"/>
                          <a:cs typeface="+mn-cs"/>
                        </a:rPr>
                        <a:t>MicroStrategy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chemeClr val="tx1"/>
                          </a:solidFill>
                          <a:effectLst/>
                          <a:uLnTx/>
                          <a:uFillTx/>
                          <a:latin typeface="+mj-lt"/>
                          <a:ea typeface="+mn-ea"/>
                          <a:cs typeface="+mn-cs"/>
                        </a:rPr>
                        <a:t>Informatica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chemeClr val="tx1"/>
                          </a:solidFill>
                          <a:effectLst/>
                          <a:uLnTx/>
                          <a:uFillTx/>
                          <a:latin typeface="+mj-lt"/>
                          <a:ea typeface="+mn-ea"/>
                          <a:cs typeface="+mn-cs"/>
                        </a:rPr>
                        <a:t>SAP Business Objects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chemeClr val="tx1"/>
                          </a:solidFill>
                          <a:effectLst/>
                          <a:uLnTx/>
                          <a:uFillTx/>
                          <a:latin typeface="+mj-lt"/>
                          <a:ea typeface="+mn-ea"/>
                          <a:cs typeface="+mn-cs"/>
                        </a:rPr>
                        <a:t>Cognos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schemeClr val="tx1"/>
                        </a:solidFill>
                        <a:effectLst/>
                        <a:uLnTx/>
                        <a:uFillTx/>
                        <a:latin typeface="+mj-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64776">
                <a:tc>
                  <a:txBody>
                    <a:bodyPr/>
                    <a:lstStyle/>
                    <a:p>
                      <a:pPr algn="ctr"/>
                      <a:r>
                        <a:rPr lang="en-US" sz="1200" b="1" kern="1200" dirty="0" smtClean="0">
                          <a:solidFill>
                            <a:schemeClr val="lt1"/>
                          </a:solidFill>
                          <a:latin typeface="+mn-lt"/>
                          <a:ea typeface="+mn-ea"/>
                          <a:cs typeface="+mn-cs"/>
                        </a:rPr>
                        <a:t>Oracle Exalytics</a:t>
                      </a:r>
                      <a:endParaRPr lang="en-US" sz="1200" b="1" kern="1200" dirty="0">
                        <a:solidFill>
                          <a:schemeClr val="lt1"/>
                        </a:solidFill>
                        <a:latin typeface="+mn-lt"/>
                        <a:ea typeface="+mn-ea"/>
                        <a:cs typeface="+mn-cs"/>
                      </a:endParaRPr>
                    </a:p>
                  </a:txBody>
                  <a:tcPr anchor="ctr">
                    <a:solidFill>
                      <a:srgbClr val="4C689F"/>
                    </a:solidFill>
                  </a:tcPr>
                </a:tc>
                <a:tc>
                  <a:txBody>
                    <a:bodyPr/>
                    <a:lstStyle/>
                    <a:p>
                      <a:pPr marL="171450" indent="-171450">
                        <a:buFont typeface="Wingdings" pitchFamily="2" charset="2"/>
                        <a:buChar char="§"/>
                      </a:pPr>
                      <a:r>
                        <a:rPr kumimoji="0" lang="en-US" sz="1100" b="0" i="0" u="none" strike="noStrike" kern="0" cap="none" spc="0" normalizeH="0" baseline="0" dirty="0" smtClean="0">
                          <a:ln>
                            <a:noFill/>
                          </a:ln>
                          <a:solidFill>
                            <a:schemeClr val="tx1"/>
                          </a:solidFill>
                          <a:effectLst/>
                          <a:uLnTx/>
                          <a:uFillTx/>
                          <a:latin typeface="+mj-lt"/>
                          <a:ea typeface="+mn-ea"/>
                          <a:cs typeface="+mn-cs"/>
                        </a:rPr>
                        <a:t>Oracle Exalytics In-Memory Machine </a:t>
                      </a:r>
                    </a:p>
                    <a:p>
                      <a:pPr marL="171450" indent="-171450">
                        <a:buFont typeface="Wingdings" pitchFamily="2" charset="2"/>
                        <a:buChar char="§"/>
                      </a:pPr>
                      <a:r>
                        <a:rPr kumimoji="0" lang="en-US" sz="1100" b="0" i="0" u="none" strike="noStrike" kern="0" cap="none" spc="0" normalizeH="0" baseline="0" dirty="0" smtClean="0">
                          <a:ln>
                            <a:noFill/>
                          </a:ln>
                          <a:solidFill>
                            <a:schemeClr val="tx1"/>
                          </a:solidFill>
                          <a:effectLst/>
                          <a:uLnTx/>
                          <a:uFillTx/>
                          <a:latin typeface="+mj-lt"/>
                          <a:ea typeface="+mn-ea"/>
                          <a:cs typeface="+mn-cs"/>
                        </a:rPr>
                        <a:t>Oracle TimesTen In-Memory Database </a:t>
                      </a:r>
                    </a:p>
                    <a:p>
                      <a:pPr marL="171450" indent="-171450">
                        <a:buFont typeface="Wingdings" pitchFamily="2" charset="2"/>
                        <a:buChar char="§"/>
                      </a:pPr>
                      <a:r>
                        <a:rPr kumimoji="0" lang="en-US" sz="1100" b="0" i="0" u="none" strike="noStrike" kern="0" cap="none" spc="0" normalizeH="0" baseline="0" dirty="0" smtClean="0">
                          <a:ln>
                            <a:noFill/>
                          </a:ln>
                          <a:solidFill>
                            <a:schemeClr val="tx1"/>
                          </a:solidFill>
                          <a:effectLst/>
                          <a:uLnTx/>
                          <a:uFillTx/>
                          <a:latin typeface="+mj-lt"/>
                          <a:ea typeface="+mn-ea"/>
                          <a:cs typeface="+mn-cs"/>
                        </a:rPr>
                        <a:t>Oracle BI Foundation </a:t>
                      </a:r>
                      <a:endParaRPr kumimoji="0" lang="en-US" sz="1100" b="0" i="0" u="none" strike="noStrike" kern="0" cap="none" spc="0" normalizeH="0" baseline="0" dirty="0">
                        <a:ln>
                          <a:noFill/>
                        </a:ln>
                        <a:solidFill>
                          <a:schemeClr val="tx1"/>
                        </a:solidFill>
                        <a:effectLst/>
                        <a:uLnTx/>
                        <a:uFillTx/>
                        <a:latin typeface="+mj-lt"/>
                        <a:ea typeface="+mn-ea"/>
                        <a:cs typeface="+mn-cs"/>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kumimoji="0" lang="en-US" sz="1100" b="0" i="0" u="none" strike="noStrike" kern="0" cap="none" spc="0" normalizeH="0" baseline="0" dirty="0" smtClean="0">
                          <a:ln>
                            <a:noFill/>
                          </a:ln>
                          <a:solidFill>
                            <a:schemeClr val="tx1"/>
                          </a:solidFill>
                          <a:effectLst/>
                          <a:uLnTx/>
                          <a:uFillTx/>
                          <a:latin typeface="+mj-lt"/>
                          <a:ea typeface="+mn-ea"/>
                          <a:cs typeface="+mn-cs"/>
                        </a:rPr>
                        <a:t>Exalytics In-Memory Machine X2-4 with 1TB RAM, 40 Processing Cores, High Speed Networking</a:t>
                      </a:r>
                    </a:p>
                    <a:p>
                      <a:r>
                        <a:rPr kumimoji="0" lang="en-US" sz="1100" b="0" i="0" u="none" strike="noStrike" kern="0" cap="none" spc="0" normalizeH="0" baseline="0" dirty="0" smtClean="0">
                          <a:ln>
                            <a:noFill/>
                          </a:ln>
                          <a:solidFill>
                            <a:schemeClr val="tx1"/>
                          </a:solidFill>
                          <a:effectLst/>
                          <a:uLnTx/>
                          <a:uFillTx/>
                          <a:latin typeface="+mj-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dirty="0" smtClean="0">
                          <a:ln>
                            <a:noFill/>
                          </a:ln>
                          <a:solidFill>
                            <a:schemeClr val="tx1"/>
                          </a:solidFill>
                          <a:effectLst/>
                          <a:uLnTx/>
                          <a:uFillTx/>
                          <a:latin typeface="+mj-lt"/>
                          <a:ea typeface="+mn-ea"/>
                          <a:cs typeface="+mn-cs"/>
                        </a:rPr>
                        <a:t>	</a:t>
                      </a:r>
                      <a:endParaRPr kumimoji="0" lang="sv-SE" sz="1100" b="0" i="0" u="none" strike="noStrike" kern="0" cap="none" spc="0" normalizeH="0" baseline="0" dirty="0" smtClean="0">
                        <a:ln>
                          <a:noFill/>
                        </a:ln>
                        <a:solidFill>
                          <a:schemeClr val="tx1"/>
                        </a:solidFill>
                        <a:effectLst/>
                        <a:uLnTx/>
                        <a:uFillTx/>
                        <a:latin typeface="+mj-lt"/>
                        <a:ea typeface="+mn-ea"/>
                        <a:cs typeface="+mn-cs"/>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sz="1100" dirty="0" smtClean="0"/>
                        <a:t>Oracle or non-Oracle relational, OLAP or unstructured data sources including IBM DB2, Microsoft SQL Server, Netezza, SAP Warehouse, Oracle</a:t>
                      </a:r>
                      <a:r>
                        <a:rPr lang="en-US" sz="1100" baseline="0" dirty="0" smtClean="0"/>
                        <a:t> </a:t>
                      </a:r>
                      <a:r>
                        <a:rPr lang="en-US" sz="1100" dirty="0" smtClean="0"/>
                        <a:t>Exadata and Teradata</a:t>
                      </a:r>
                      <a:endParaRPr kumimoji="0" lang="en-US" sz="1100" b="0" i="0" u="none" strike="noStrike" kern="0" cap="none" spc="0" normalizeH="0" baseline="0" dirty="0" smtClean="0">
                        <a:ln>
                          <a:noFill/>
                        </a:ln>
                        <a:solidFill>
                          <a:schemeClr val="tx1"/>
                        </a:solidFill>
                        <a:effectLst/>
                        <a:uLnTx/>
                        <a:uFillTx/>
                        <a:latin typeface="+mj-lt"/>
                        <a:ea typeface="+mn-ea"/>
                        <a:cs typeface="+mn-cs"/>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682221323"/>
              </p:ext>
            </p:extLst>
          </p:nvPr>
        </p:nvGraphicFramePr>
        <p:xfrm>
          <a:off x="3330055" y="2219039"/>
          <a:ext cx="3780431" cy="1516475"/>
        </p:xfrm>
        <a:graphic>
          <a:graphicData uri="http://schemas.openxmlformats.org/drawingml/2006/table">
            <a:tbl>
              <a:tblPr/>
              <a:tblGrid>
                <a:gridCol w="583021"/>
                <a:gridCol w="1032828"/>
                <a:gridCol w="256601"/>
                <a:gridCol w="256601"/>
                <a:gridCol w="948594"/>
                <a:gridCol w="702786"/>
              </a:tblGrid>
              <a:tr h="110191">
                <a:tc>
                  <a:txBody>
                    <a:bodyPr/>
                    <a:lstStyle/>
                    <a:p>
                      <a:pPr algn="ctr" fontAlgn="t"/>
                      <a:r>
                        <a:rPr lang="en-US" sz="1000" b="1" i="0" u="none" strike="noStrike" dirty="0">
                          <a:solidFill>
                            <a:srgbClr val="FFFFFF"/>
                          </a:solidFill>
                          <a:effectLst/>
                          <a:latin typeface="Calibri"/>
                        </a:rPr>
                        <a:t> </a:t>
                      </a:r>
                      <a:r>
                        <a:rPr lang="en-US" sz="1000" b="1" i="0" u="none" strike="noStrike" dirty="0" smtClean="0">
                          <a:solidFill>
                            <a:srgbClr val="FFFFFF"/>
                          </a:solidFill>
                          <a:effectLst/>
                          <a:latin typeface="Calibri"/>
                        </a:rPr>
                        <a:t>Size</a:t>
                      </a:r>
                      <a:endParaRPr lang="en-US" sz="1000" b="1" i="0" u="none" strike="noStrike" dirty="0">
                        <a:solidFill>
                          <a:srgbClr val="FFFFFF"/>
                        </a:solidFill>
                        <a:effectLst/>
                        <a:latin typeface="Calibri"/>
                      </a:endParaRPr>
                    </a:p>
                  </a:txBody>
                  <a:tcPr marL="5510" marR="5510" marT="551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776"/>
                    </a:solidFill>
                  </a:tcPr>
                </a:tc>
                <a:tc>
                  <a:txBody>
                    <a:bodyPr/>
                    <a:lstStyle/>
                    <a:p>
                      <a:pPr algn="ctr" fontAlgn="t"/>
                      <a:r>
                        <a:rPr lang="en-US" sz="1000" b="1" i="0" u="none" strike="noStrike">
                          <a:solidFill>
                            <a:srgbClr val="FFFFFF"/>
                          </a:solidFill>
                          <a:effectLst/>
                          <a:latin typeface="Calibri"/>
                        </a:rPr>
                        <a:t>XS</a:t>
                      </a:r>
                    </a:p>
                  </a:txBody>
                  <a:tcPr marL="5510" marR="5510" marT="551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776"/>
                    </a:solidFill>
                  </a:tcPr>
                </a:tc>
                <a:tc>
                  <a:txBody>
                    <a:bodyPr/>
                    <a:lstStyle/>
                    <a:p>
                      <a:pPr algn="ctr" fontAlgn="t"/>
                      <a:r>
                        <a:rPr lang="en-US" sz="1000" b="1" i="0" u="none" strike="noStrike" dirty="0">
                          <a:solidFill>
                            <a:srgbClr val="FFFFFF"/>
                          </a:solidFill>
                          <a:effectLst/>
                          <a:latin typeface="Calibri"/>
                        </a:rPr>
                        <a:t>S</a:t>
                      </a:r>
                    </a:p>
                  </a:txBody>
                  <a:tcPr marL="5510" marR="5510" marT="551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776"/>
                    </a:solidFill>
                  </a:tcPr>
                </a:tc>
                <a:tc>
                  <a:txBody>
                    <a:bodyPr/>
                    <a:lstStyle/>
                    <a:p>
                      <a:pPr algn="ctr" fontAlgn="t"/>
                      <a:r>
                        <a:rPr lang="en-US" sz="1000" b="1" i="0" u="none" strike="noStrike" dirty="0">
                          <a:solidFill>
                            <a:srgbClr val="FFFFFF"/>
                          </a:solidFill>
                          <a:effectLst/>
                          <a:latin typeface="Calibri"/>
                        </a:rPr>
                        <a:t>M</a:t>
                      </a:r>
                    </a:p>
                  </a:txBody>
                  <a:tcPr marL="5510" marR="5510" marT="551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776"/>
                    </a:solidFill>
                  </a:tcPr>
                </a:tc>
                <a:tc>
                  <a:txBody>
                    <a:bodyPr/>
                    <a:lstStyle/>
                    <a:p>
                      <a:pPr algn="ctr" fontAlgn="t"/>
                      <a:r>
                        <a:rPr lang="en-US" sz="1000" b="1" i="0" u="none" strike="noStrike" dirty="0">
                          <a:solidFill>
                            <a:srgbClr val="FFFFFF"/>
                          </a:solidFill>
                          <a:effectLst/>
                          <a:latin typeface="Calibri"/>
                        </a:rPr>
                        <a:t>L</a:t>
                      </a:r>
                    </a:p>
                  </a:txBody>
                  <a:tcPr marL="5510" marR="5510" marT="551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776"/>
                    </a:solidFill>
                  </a:tcPr>
                </a:tc>
                <a:tc>
                  <a:txBody>
                    <a:bodyPr/>
                    <a:lstStyle/>
                    <a:p>
                      <a:pPr algn="ctr" fontAlgn="t"/>
                      <a:r>
                        <a:rPr lang="en-US" sz="1000" b="1" i="0" u="none" strike="noStrike" dirty="0" smtClean="0">
                          <a:solidFill>
                            <a:srgbClr val="FFFFFF"/>
                          </a:solidFill>
                          <a:effectLst/>
                          <a:latin typeface="Calibri"/>
                        </a:rPr>
                        <a:t>XL</a:t>
                      </a:r>
                      <a:endParaRPr lang="en-US" sz="1000" b="1" i="0" u="none" strike="noStrike" dirty="0">
                        <a:solidFill>
                          <a:srgbClr val="FFFFFF"/>
                        </a:solidFill>
                        <a:effectLst/>
                        <a:latin typeface="Calibri"/>
                      </a:endParaRPr>
                    </a:p>
                  </a:txBody>
                  <a:tcPr marL="5510" marR="5510" marT="551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776"/>
                    </a:solidFill>
                  </a:tcPr>
                </a:tc>
              </a:tr>
              <a:tr h="202477">
                <a:tc>
                  <a:txBody>
                    <a:bodyPr/>
                    <a:lstStyle/>
                    <a:p>
                      <a:pPr algn="ctr" fontAlgn="ctr"/>
                      <a:r>
                        <a:rPr lang="en-US" sz="1050" b="1" i="0" u="none" strike="noStrike" dirty="0">
                          <a:solidFill>
                            <a:schemeClr val="tx1"/>
                          </a:solidFill>
                          <a:effectLst/>
                          <a:latin typeface="Calibri"/>
                        </a:rPr>
                        <a:t>CPU</a:t>
                      </a:r>
                    </a:p>
                  </a:txBody>
                  <a:tcPr marL="5510" marR="5510" marT="55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en-US" sz="1050" b="0" i="0" u="none" strike="noStrike" dirty="0">
                          <a:solidFill>
                            <a:schemeClr val="tx1"/>
                          </a:solidFill>
                          <a:effectLst/>
                          <a:latin typeface="Calibri"/>
                        </a:rPr>
                        <a:t>2x8 Core Intel</a:t>
                      </a:r>
                      <a:r>
                        <a:rPr lang="en-US" sz="1000" b="0" i="0" u="none" strike="noStrike" dirty="0">
                          <a:solidFill>
                            <a:schemeClr val="tx1"/>
                          </a:solidFill>
                          <a:effectLst/>
                          <a:latin typeface="Calibri"/>
                        </a:rPr>
                        <a:t> (2 socket system)</a:t>
                      </a:r>
                    </a:p>
                  </a:txBody>
                  <a:tcPr marL="5510" marR="5510" marT="55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fontAlgn="ctr"/>
                      <a:r>
                        <a:rPr lang="en-US" sz="1800" b="0" i="0" u="none" strike="noStrike" dirty="0" smtClean="0">
                          <a:solidFill>
                            <a:schemeClr val="tx1"/>
                          </a:solidFill>
                          <a:effectLst/>
                          <a:latin typeface="Calibri"/>
                        </a:rPr>
                        <a:t>…</a:t>
                      </a:r>
                      <a:r>
                        <a:rPr lang="en-US" sz="900" b="0" i="0" u="none" strike="noStrike" dirty="0">
                          <a:solidFill>
                            <a:schemeClr val="tx1"/>
                          </a:solidFill>
                          <a:effectLst/>
                          <a:latin typeface="Calibri"/>
                        </a:rPr>
                        <a:t> </a:t>
                      </a:r>
                    </a:p>
                  </a:txBody>
                  <a:tcPr marL="5510" marR="5510" marT="55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a:p>
                  </a:txBody>
                  <a:tcPr/>
                </a:tc>
                <a:tc>
                  <a:txBody>
                    <a:bodyPr/>
                    <a:lstStyle/>
                    <a:p>
                      <a:pPr algn="ctr" fontAlgn="ctr"/>
                      <a:r>
                        <a:rPr lang="en-US" sz="1050" b="0" i="0" u="none" strike="noStrike" dirty="0">
                          <a:solidFill>
                            <a:schemeClr val="tx1"/>
                          </a:solidFill>
                          <a:effectLst/>
                          <a:latin typeface="Calibri"/>
                        </a:rPr>
                        <a:t>8x8 Core Intel</a:t>
                      </a:r>
                    </a:p>
                  </a:txBody>
                  <a:tcPr marL="5510" marR="5510" marT="55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rowSpan="4">
                  <a:txBody>
                    <a:bodyPr/>
                    <a:lstStyle/>
                    <a:p>
                      <a:pPr algn="ctr" fontAlgn="ctr"/>
                      <a:r>
                        <a:rPr lang="en-US" sz="1050" b="1" i="0" u="none" strike="noStrike" dirty="0" smtClean="0">
                          <a:solidFill>
                            <a:schemeClr val="tx1"/>
                          </a:solidFill>
                          <a:effectLst/>
                          <a:latin typeface="Calibri"/>
                        </a:rPr>
                        <a:t>Cluster of multiple</a:t>
                      </a:r>
                      <a:r>
                        <a:rPr lang="en-US" sz="1050" b="1" i="0" u="none" strike="noStrike" baseline="0" dirty="0" smtClean="0">
                          <a:solidFill>
                            <a:schemeClr val="tx1"/>
                          </a:solidFill>
                          <a:effectLst/>
                          <a:latin typeface="Calibri"/>
                        </a:rPr>
                        <a:t> racks</a:t>
                      </a:r>
                      <a:endParaRPr lang="en-US" sz="1050" b="1" i="0" u="none" strike="noStrike" dirty="0">
                        <a:solidFill>
                          <a:schemeClr val="tx1"/>
                        </a:solidFill>
                        <a:effectLst/>
                        <a:latin typeface="Calibri"/>
                      </a:endParaRPr>
                    </a:p>
                  </a:txBody>
                  <a:tcPr marL="5510" marR="5510" marT="55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r>
              <a:tr h="219713">
                <a:tc>
                  <a:txBody>
                    <a:bodyPr/>
                    <a:lstStyle/>
                    <a:p>
                      <a:pPr algn="ctr" fontAlgn="ctr"/>
                      <a:r>
                        <a:rPr lang="en-US" sz="1050" b="1" i="0" u="none" strike="noStrike" dirty="0">
                          <a:solidFill>
                            <a:schemeClr val="tx1"/>
                          </a:solidFill>
                          <a:effectLst/>
                          <a:latin typeface="Calibri"/>
                        </a:rPr>
                        <a:t>Memory</a:t>
                      </a:r>
                    </a:p>
                  </a:txBody>
                  <a:tcPr marL="5510" marR="5510" marT="55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ctr"/>
                      <a:r>
                        <a:rPr lang="en-US" sz="1000" b="0" i="0" u="none" strike="noStrike" dirty="0" smtClean="0">
                          <a:solidFill>
                            <a:schemeClr val="tx1"/>
                          </a:solidFill>
                          <a:effectLst/>
                          <a:latin typeface="Calibri"/>
                        </a:rPr>
                        <a:t>128 GB</a:t>
                      </a:r>
                      <a:endParaRPr lang="en-US" sz="1000" b="0" i="0" u="none" strike="noStrike" dirty="0">
                        <a:solidFill>
                          <a:schemeClr val="tx1"/>
                        </a:solidFill>
                        <a:effectLst/>
                        <a:latin typeface="Calibri"/>
                      </a:endParaRPr>
                    </a:p>
                  </a:txBody>
                  <a:tcPr marL="5510" marR="5510" marT="55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gridSpan="2">
                  <a:txBody>
                    <a:bodyPr/>
                    <a:lstStyle/>
                    <a:p>
                      <a:pPr algn="ctr" fontAlgn="ctr"/>
                      <a:r>
                        <a:rPr lang="en-US" sz="1800" b="0" i="0" u="none" strike="noStrike" kern="1200" dirty="0" smtClean="0">
                          <a:solidFill>
                            <a:schemeClr val="tx1"/>
                          </a:solidFill>
                          <a:effectLst/>
                          <a:latin typeface="Calibri"/>
                          <a:ea typeface="+mn-ea"/>
                          <a:cs typeface="+mn-cs"/>
                        </a:rPr>
                        <a:t>…</a:t>
                      </a:r>
                      <a:r>
                        <a:rPr lang="en-US" sz="1800" b="0" i="0" u="none" strike="noStrike" kern="1200" dirty="0">
                          <a:solidFill>
                            <a:schemeClr val="tx1"/>
                          </a:solidFill>
                          <a:effectLst/>
                          <a:latin typeface="Calibri"/>
                          <a:ea typeface="+mn-ea"/>
                          <a:cs typeface="+mn-cs"/>
                        </a:rPr>
                        <a:t> </a:t>
                      </a:r>
                    </a:p>
                  </a:txBody>
                  <a:tcPr marL="5510" marR="5510" marT="55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algn="ctr" fontAlgn="ctr"/>
                      <a:r>
                        <a:rPr lang="en-US" sz="1000" b="0" i="0" u="none" strike="noStrike" dirty="0" smtClean="0">
                          <a:solidFill>
                            <a:schemeClr val="tx1"/>
                          </a:solidFill>
                          <a:effectLst/>
                          <a:latin typeface="Calibri"/>
                        </a:rPr>
                        <a:t>1 TB</a:t>
                      </a:r>
                      <a:endParaRPr lang="en-US" sz="1000" b="0" i="0" u="none" strike="noStrike" dirty="0">
                        <a:solidFill>
                          <a:schemeClr val="tx1"/>
                        </a:solidFill>
                        <a:effectLst/>
                        <a:latin typeface="Calibri"/>
                      </a:endParaRPr>
                    </a:p>
                  </a:txBody>
                  <a:tcPr marL="5510" marR="5510" marT="55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vMerge="1">
                  <a:txBody>
                    <a:bodyPr/>
                    <a:lstStyle/>
                    <a:p>
                      <a:pPr algn="ctr" fontAlgn="ctr"/>
                      <a:endParaRPr lang="en-US" sz="1000" b="0" i="0" u="none" strike="noStrike" dirty="0">
                        <a:solidFill>
                          <a:srgbClr val="000000"/>
                        </a:solidFill>
                        <a:effectLst/>
                        <a:latin typeface="Calibri"/>
                      </a:endParaRPr>
                    </a:p>
                  </a:txBody>
                  <a:tcPr marL="5510" marR="5510" marT="55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218365">
                <a:tc>
                  <a:txBody>
                    <a:bodyPr/>
                    <a:lstStyle/>
                    <a:p>
                      <a:pPr algn="ctr" fontAlgn="ctr"/>
                      <a:r>
                        <a:rPr lang="en-US" sz="1050" b="1" i="0" u="none" strike="noStrike" dirty="0">
                          <a:solidFill>
                            <a:schemeClr val="tx1"/>
                          </a:solidFill>
                          <a:effectLst/>
                          <a:latin typeface="Calibri"/>
                        </a:rPr>
                        <a:t>Storage</a:t>
                      </a:r>
                    </a:p>
                  </a:txBody>
                  <a:tcPr marL="5510" marR="5510" marT="55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ctr"/>
                      <a:r>
                        <a:rPr lang="nl-NL" sz="1050" b="0" i="0" u="none" strike="noStrike" dirty="0">
                          <a:solidFill>
                            <a:schemeClr val="tx1"/>
                          </a:solidFill>
                          <a:effectLst/>
                          <a:latin typeface="Calibri"/>
                        </a:rPr>
                        <a:t>160GB Log Vol.</a:t>
                      </a:r>
                      <a:br>
                        <a:rPr lang="nl-NL" sz="1050" b="0" i="0" u="none" strike="noStrike" dirty="0">
                          <a:solidFill>
                            <a:schemeClr val="tx1"/>
                          </a:solidFill>
                          <a:effectLst/>
                          <a:latin typeface="Calibri"/>
                        </a:rPr>
                      </a:br>
                      <a:r>
                        <a:rPr lang="nl-NL" sz="1050" b="0" i="0" u="none" strike="noStrike" dirty="0">
                          <a:solidFill>
                            <a:schemeClr val="tx1"/>
                          </a:solidFill>
                          <a:effectLst/>
                          <a:latin typeface="Calibri"/>
                        </a:rPr>
                        <a:t>1TB Data Vol.</a:t>
                      </a:r>
                    </a:p>
                  </a:txBody>
                  <a:tcPr marL="5510" marR="5510" marT="55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fontAlgn="ctr"/>
                      <a:r>
                        <a:rPr lang="en-US" sz="1800" b="0" i="0" u="none" strike="noStrike" kern="1200" dirty="0" smtClean="0">
                          <a:solidFill>
                            <a:schemeClr val="tx1"/>
                          </a:solidFill>
                          <a:effectLst/>
                          <a:latin typeface="Calibri"/>
                          <a:ea typeface="+mn-ea"/>
                          <a:cs typeface="+mn-cs"/>
                        </a:rPr>
                        <a:t>…</a:t>
                      </a:r>
                      <a:r>
                        <a:rPr lang="en-US" sz="1800" b="0" i="0" u="none" strike="noStrike" kern="1200" dirty="0">
                          <a:solidFill>
                            <a:schemeClr val="tx1"/>
                          </a:solidFill>
                          <a:effectLst/>
                          <a:latin typeface="Calibri"/>
                          <a:ea typeface="+mn-ea"/>
                          <a:cs typeface="+mn-cs"/>
                        </a:rPr>
                        <a:t> </a:t>
                      </a:r>
                    </a:p>
                  </a:txBody>
                  <a:tcPr marL="5510" marR="5510" marT="55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a:p>
                  </a:txBody>
                  <a:tcPr/>
                </a:tc>
                <a:tc>
                  <a:txBody>
                    <a:bodyPr/>
                    <a:lstStyle/>
                    <a:p>
                      <a:pPr algn="ctr" fontAlgn="ctr"/>
                      <a:r>
                        <a:rPr lang="nl-NL" sz="1050" b="0" i="0" u="none" strike="noStrike" dirty="0">
                          <a:solidFill>
                            <a:schemeClr val="tx1"/>
                          </a:solidFill>
                          <a:effectLst/>
                          <a:latin typeface="Calibri"/>
                        </a:rPr>
                        <a:t>1.2TB Log Vol.</a:t>
                      </a:r>
                      <a:br>
                        <a:rPr lang="nl-NL" sz="1050" b="0" i="0" u="none" strike="noStrike" dirty="0">
                          <a:solidFill>
                            <a:schemeClr val="tx1"/>
                          </a:solidFill>
                          <a:effectLst/>
                          <a:latin typeface="Calibri"/>
                        </a:rPr>
                      </a:br>
                      <a:r>
                        <a:rPr lang="nl-NL" sz="1050" b="0" i="0" u="none" strike="noStrike" dirty="0">
                          <a:solidFill>
                            <a:schemeClr val="tx1"/>
                          </a:solidFill>
                          <a:effectLst/>
                          <a:latin typeface="Calibri"/>
                        </a:rPr>
                        <a:t>4TB Data Vol.</a:t>
                      </a:r>
                    </a:p>
                  </a:txBody>
                  <a:tcPr marL="5510" marR="5510" marT="55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vMerge="1">
                  <a:txBody>
                    <a:bodyPr/>
                    <a:lstStyle/>
                    <a:p>
                      <a:pPr algn="ctr" fontAlgn="ctr"/>
                      <a:endParaRPr lang="nl-NL" sz="1000" b="0" i="0" u="none" strike="noStrike" dirty="0">
                        <a:solidFill>
                          <a:srgbClr val="FFFFFF"/>
                        </a:solidFill>
                        <a:effectLst/>
                        <a:latin typeface="Calibri"/>
                      </a:endParaRPr>
                    </a:p>
                  </a:txBody>
                  <a:tcPr marL="5510" marR="5510" marT="55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r>
              <a:tr h="435255">
                <a:tc>
                  <a:txBody>
                    <a:bodyPr/>
                    <a:lstStyle/>
                    <a:p>
                      <a:pPr algn="ctr" fontAlgn="ctr"/>
                      <a:r>
                        <a:rPr lang="en-US" sz="1050" b="1" i="0" u="none" strike="noStrike" dirty="0">
                          <a:solidFill>
                            <a:schemeClr val="tx1"/>
                          </a:solidFill>
                          <a:effectLst/>
                          <a:latin typeface="Calibri"/>
                        </a:rPr>
                        <a:t>Network</a:t>
                      </a:r>
                    </a:p>
                  </a:txBody>
                  <a:tcPr marL="5510" marR="5510" marT="55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ctr"/>
                      <a:r>
                        <a:rPr lang="pl-PL" sz="1050" b="0" i="0" u="none" strike="noStrike" dirty="0">
                          <a:solidFill>
                            <a:schemeClr val="tx1"/>
                          </a:solidFill>
                          <a:effectLst/>
                          <a:latin typeface="Calibri"/>
                        </a:rPr>
                        <a:t>3 x 1 GB or 1 x 10GB n/w </a:t>
                      </a:r>
                      <a:r>
                        <a:rPr lang="pl-PL" sz="1000" b="0" i="0" u="none" strike="noStrike" dirty="0">
                          <a:solidFill>
                            <a:schemeClr val="tx1"/>
                          </a:solidFill>
                          <a:effectLst/>
                          <a:latin typeface="Calibri"/>
                        </a:rPr>
                        <a:t>(trunk)</a:t>
                      </a:r>
                    </a:p>
                  </a:txBody>
                  <a:tcPr marL="5510" marR="5510" marT="55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gridSpan="2">
                  <a:txBody>
                    <a:bodyPr/>
                    <a:lstStyle/>
                    <a:p>
                      <a:pPr algn="ctr" fontAlgn="ctr"/>
                      <a:r>
                        <a:rPr lang="en-US" sz="1800" b="0" i="0" u="none" strike="noStrike" kern="1200" noProof="0" dirty="0" smtClean="0">
                          <a:solidFill>
                            <a:schemeClr val="tx1"/>
                          </a:solidFill>
                          <a:effectLst/>
                          <a:latin typeface="Calibri"/>
                          <a:ea typeface="+mn-ea"/>
                          <a:cs typeface="+mn-cs"/>
                        </a:rPr>
                        <a:t>…</a:t>
                      </a:r>
                      <a:r>
                        <a:rPr lang="en-US" sz="1800" b="0" i="0" u="none" strike="noStrike" kern="1200" dirty="0">
                          <a:solidFill>
                            <a:schemeClr val="tx1"/>
                          </a:solidFill>
                          <a:effectLst/>
                          <a:latin typeface="Calibri"/>
                          <a:ea typeface="+mn-ea"/>
                          <a:cs typeface="+mn-cs"/>
                        </a:rPr>
                        <a:t> </a:t>
                      </a:r>
                    </a:p>
                  </a:txBody>
                  <a:tcPr marL="5510" marR="5510" marT="55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algn="ctr" fontAlgn="ctr"/>
                      <a:r>
                        <a:rPr lang="pl-PL" sz="1050" b="0" i="0" u="none" strike="noStrike" dirty="0">
                          <a:solidFill>
                            <a:schemeClr val="tx1"/>
                          </a:solidFill>
                          <a:effectLst/>
                          <a:latin typeface="Calibri"/>
                        </a:rPr>
                        <a:t>3 x 1 GB or 1 x 10GB n/w </a:t>
                      </a:r>
                      <a:r>
                        <a:rPr lang="pl-PL" sz="1000" b="0" i="0" u="none" strike="noStrike" dirty="0">
                          <a:solidFill>
                            <a:schemeClr val="tx1"/>
                          </a:solidFill>
                          <a:effectLst/>
                          <a:latin typeface="Calibri"/>
                        </a:rPr>
                        <a:t>(trunk)</a:t>
                      </a:r>
                    </a:p>
                  </a:txBody>
                  <a:tcPr marL="5510" marR="5510" marT="55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vMerge="1">
                  <a:txBody>
                    <a:bodyPr/>
                    <a:lstStyle/>
                    <a:p>
                      <a:pPr algn="ctr" fontAlgn="ctr"/>
                      <a:endParaRPr lang="pl-PL" sz="1000" b="0" i="0" u="none" strike="noStrike" dirty="0">
                        <a:solidFill>
                          <a:srgbClr val="000000"/>
                        </a:solidFill>
                        <a:effectLst/>
                        <a:latin typeface="Calibri"/>
                      </a:endParaRPr>
                    </a:p>
                  </a:txBody>
                  <a:tcPr marL="5510" marR="5510" marT="55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110420216"/>
              </p:ext>
            </p:extLst>
          </p:nvPr>
        </p:nvGraphicFramePr>
        <p:xfrm>
          <a:off x="3330054" y="3789551"/>
          <a:ext cx="3780432" cy="1371601"/>
        </p:xfrm>
        <a:graphic>
          <a:graphicData uri="http://schemas.openxmlformats.org/drawingml/2006/table">
            <a:tbl>
              <a:tblPr>
                <a:tableStyleId>{5C22544A-7EE6-4342-B048-85BDC9FD1C3A}</a:tableStyleId>
              </a:tblPr>
              <a:tblGrid>
                <a:gridCol w="945108"/>
                <a:gridCol w="945108"/>
                <a:gridCol w="945108"/>
                <a:gridCol w="945108"/>
              </a:tblGrid>
              <a:tr h="236076">
                <a:tc>
                  <a:txBody>
                    <a:bodyPr/>
                    <a:lstStyle/>
                    <a:p>
                      <a:pPr algn="ctr" fontAlgn="ctr"/>
                      <a:r>
                        <a:rPr lang="en-US" sz="1000" b="1" u="none" strike="noStrike" dirty="0" smtClean="0">
                          <a:solidFill>
                            <a:schemeClr val="bg1"/>
                          </a:solidFill>
                          <a:effectLst/>
                        </a:rPr>
                        <a:t>KAA 16</a:t>
                      </a:r>
                      <a:endParaRPr lang="en-US" sz="10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ctr"/>
                      <a:r>
                        <a:rPr lang="en-US" sz="1000" b="1" u="none" strike="noStrike" dirty="0">
                          <a:solidFill>
                            <a:schemeClr val="bg1"/>
                          </a:solidFill>
                          <a:effectLst/>
                        </a:rPr>
                        <a:t>KAA 32</a:t>
                      </a:r>
                      <a:endParaRPr lang="en-US" sz="10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ctr"/>
                      <a:r>
                        <a:rPr lang="en-US" sz="1000" b="1" u="none" strike="noStrike" dirty="0">
                          <a:solidFill>
                            <a:schemeClr val="bg1"/>
                          </a:solidFill>
                          <a:effectLst/>
                        </a:rPr>
                        <a:t>KAA 64</a:t>
                      </a:r>
                      <a:endParaRPr lang="en-US" sz="10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ctr"/>
                      <a:r>
                        <a:rPr lang="en-US" sz="1000" b="1" u="none" strike="noStrike" dirty="0">
                          <a:solidFill>
                            <a:schemeClr val="bg1"/>
                          </a:solidFill>
                          <a:effectLst/>
                        </a:rPr>
                        <a:t>KAA 64/2</a:t>
                      </a:r>
                      <a:endParaRPr lang="en-US" sz="1000" b="1" i="0" u="none" strike="noStrike" dirty="0">
                        <a:solidFill>
                          <a:schemeClr val="bg1"/>
                        </a:solidFill>
                        <a:effectLst/>
                        <a:latin typeface="Calibri"/>
                      </a:endParaRPr>
                    </a:p>
                  </a:txBody>
                  <a:tcPr marL="9525" marR="9525" marT="9525" marB="0" anchor="ctr">
                    <a:solidFill>
                      <a:schemeClr val="tx1"/>
                    </a:solidFill>
                  </a:tcPr>
                </a:tc>
              </a:tr>
              <a:tr h="427297">
                <a:tc>
                  <a:txBody>
                    <a:bodyPr/>
                    <a:lstStyle/>
                    <a:p>
                      <a:pPr algn="ctr" fontAlgn="ctr"/>
                      <a:r>
                        <a:rPr lang="en-US" sz="1000" u="none" strike="noStrike" dirty="0">
                          <a:effectLst/>
                        </a:rPr>
                        <a:t>19.2 TB capacity</a:t>
                      </a:r>
                      <a:endParaRPr lang="en-US" sz="1000" b="0" i="0" u="none" strike="noStrike" dirty="0">
                        <a:solidFill>
                          <a:srgbClr val="1F497D"/>
                        </a:solidFill>
                        <a:effectLst/>
                        <a:latin typeface="Calibri"/>
                      </a:endParaRPr>
                    </a:p>
                  </a:txBody>
                  <a:tcPr marL="9525" marR="9525" marT="9525" marB="0" anchor="ctr"/>
                </a:tc>
                <a:tc>
                  <a:txBody>
                    <a:bodyPr/>
                    <a:lstStyle/>
                    <a:p>
                      <a:pPr algn="ctr" fontAlgn="ctr"/>
                      <a:r>
                        <a:rPr lang="en-US" sz="1000" u="none" strike="noStrike" dirty="0">
                          <a:effectLst/>
                        </a:rPr>
                        <a:t>38.4 TB capacity</a:t>
                      </a:r>
                      <a:endParaRPr lang="en-US" sz="1000" b="0" i="0" u="none" strike="noStrike" dirty="0">
                        <a:solidFill>
                          <a:srgbClr val="1F497D"/>
                        </a:solidFill>
                        <a:effectLst/>
                        <a:latin typeface="Calibri"/>
                      </a:endParaRPr>
                    </a:p>
                  </a:txBody>
                  <a:tcPr marL="9525" marR="9525" marT="9525" marB="0" anchor="ctr"/>
                </a:tc>
                <a:tc>
                  <a:txBody>
                    <a:bodyPr/>
                    <a:lstStyle/>
                    <a:p>
                      <a:pPr algn="ctr" fontAlgn="ctr"/>
                      <a:r>
                        <a:rPr lang="en-US" sz="1000" u="none" strike="noStrike" dirty="0">
                          <a:effectLst/>
                        </a:rPr>
                        <a:t>75 TB </a:t>
                      </a:r>
                      <a:endParaRPr lang="en-US" sz="1000" u="none" strike="noStrike" dirty="0" smtClean="0">
                        <a:effectLst/>
                      </a:endParaRPr>
                    </a:p>
                    <a:p>
                      <a:pPr algn="ctr" fontAlgn="ctr"/>
                      <a:r>
                        <a:rPr lang="en-US" sz="1000" u="none" strike="noStrike" dirty="0" smtClean="0">
                          <a:effectLst/>
                        </a:rPr>
                        <a:t>Capacity</a:t>
                      </a:r>
                      <a:endParaRPr lang="en-US" sz="1000" b="0" i="0" u="none" strike="noStrike" dirty="0">
                        <a:solidFill>
                          <a:srgbClr val="1F497D"/>
                        </a:solidFill>
                        <a:effectLst/>
                        <a:latin typeface="Calibri"/>
                      </a:endParaRPr>
                    </a:p>
                  </a:txBody>
                  <a:tcPr marL="9525" marR="9525" marT="9525" marB="0" anchor="ctr"/>
                </a:tc>
                <a:tc>
                  <a:txBody>
                    <a:bodyPr/>
                    <a:lstStyle/>
                    <a:p>
                      <a:pPr algn="ctr" fontAlgn="ctr"/>
                      <a:r>
                        <a:rPr lang="en-US" sz="1000" u="none" strike="noStrike" dirty="0">
                          <a:effectLst/>
                        </a:rPr>
                        <a:t>75 TB </a:t>
                      </a:r>
                      <a:endParaRPr lang="en-US" sz="1000" u="none" strike="noStrike" dirty="0" smtClean="0">
                        <a:effectLst/>
                      </a:endParaRPr>
                    </a:p>
                    <a:p>
                      <a:pPr algn="ctr" fontAlgn="ctr"/>
                      <a:r>
                        <a:rPr lang="en-US" sz="1000" u="none" strike="noStrike" dirty="0" smtClean="0">
                          <a:effectLst/>
                        </a:rPr>
                        <a:t>capacity</a:t>
                      </a:r>
                      <a:endParaRPr lang="en-US" sz="1000" b="0" i="0" u="none" strike="noStrike" dirty="0">
                        <a:solidFill>
                          <a:srgbClr val="1F497D"/>
                        </a:solidFill>
                        <a:effectLst/>
                        <a:latin typeface="Calibri"/>
                      </a:endParaRPr>
                    </a:p>
                  </a:txBody>
                  <a:tcPr marL="9525" marR="9525" marT="9525" marB="0" anchor="ctr"/>
                </a:tc>
              </a:tr>
              <a:tr h="236076">
                <a:tc>
                  <a:txBody>
                    <a:bodyPr/>
                    <a:lstStyle/>
                    <a:p>
                      <a:pPr algn="ctr" fontAlgn="ctr"/>
                      <a:r>
                        <a:rPr lang="en-US" sz="1000" u="none" strike="noStrike" dirty="0">
                          <a:effectLst/>
                        </a:rPr>
                        <a:t>2 TB RAM</a:t>
                      </a:r>
                      <a:endParaRPr lang="en-US" sz="1000" b="0" i="0" u="none" strike="noStrike" dirty="0">
                        <a:solidFill>
                          <a:srgbClr val="1F497D"/>
                        </a:solidFill>
                        <a:effectLst/>
                        <a:latin typeface="Calibri"/>
                      </a:endParaRPr>
                    </a:p>
                  </a:txBody>
                  <a:tcPr marL="9525" marR="9525" marT="9525" marB="0" anchor="ctr">
                    <a:solidFill>
                      <a:schemeClr val="bg1">
                        <a:lumMod val="75000"/>
                      </a:schemeClr>
                    </a:solidFill>
                  </a:tcPr>
                </a:tc>
                <a:tc>
                  <a:txBody>
                    <a:bodyPr/>
                    <a:lstStyle/>
                    <a:p>
                      <a:pPr algn="ctr" fontAlgn="ctr"/>
                      <a:r>
                        <a:rPr lang="en-US" sz="1000" u="none" strike="noStrike" dirty="0">
                          <a:effectLst/>
                        </a:rPr>
                        <a:t>4 TB RAM</a:t>
                      </a:r>
                      <a:endParaRPr lang="en-US" sz="1000" b="0" i="0" u="none" strike="noStrike" dirty="0">
                        <a:solidFill>
                          <a:srgbClr val="1F497D"/>
                        </a:solidFill>
                        <a:effectLst/>
                        <a:latin typeface="Calibri"/>
                      </a:endParaRPr>
                    </a:p>
                  </a:txBody>
                  <a:tcPr marL="9525" marR="9525" marT="9525" marB="0" anchor="ctr">
                    <a:solidFill>
                      <a:schemeClr val="bg1">
                        <a:lumMod val="75000"/>
                      </a:schemeClr>
                    </a:solidFill>
                  </a:tcPr>
                </a:tc>
                <a:tc>
                  <a:txBody>
                    <a:bodyPr/>
                    <a:lstStyle/>
                    <a:p>
                      <a:pPr algn="ctr" fontAlgn="ctr"/>
                      <a:r>
                        <a:rPr lang="en-US" sz="1000" u="none" strike="noStrike" dirty="0">
                          <a:effectLst/>
                        </a:rPr>
                        <a:t>8 TB RAM</a:t>
                      </a:r>
                      <a:endParaRPr lang="en-US" sz="1000" b="0" i="0" u="none" strike="noStrike" dirty="0">
                        <a:solidFill>
                          <a:srgbClr val="1F497D"/>
                        </a:solidFill>
                        <a:effectLst/>
                        <a:latin typeface="Calibri"/>
                      </a:endParaRPr>
                    </a:p>
                  </a:txBody>
                  <a:tcPr marL="9525" marR="9525" marT="9525" marB="0" anchor="ctr">
                    <a:solidFill>
                      <a:schemeClr val="bg1">
                        <a:lumMod val="75000"/>
                      </a:schemeClr>
                    </a:solidFill>
                  </a:tcPr>
                </a:tc>
                <a:tc>
                  <a:txBody>
                    <a:bodyPr/>
                    <a:lstStyle/>
                    <a:p>
                      <a:pPr algn="ctr" fontAlgn="ctr"/>
                      <a:r>
                        <a:rPr lang="en-US" sz="1000" u="none" strike="noStrike" dirty="0">
                          <a:effectLst/>
                        </a:rPr>
                        <a:t>16 TB RAM</a:t>
                      </a:r>
                      <a:endParaRPr lang="en-US" sz="1000" b="0" i="0" u="none" strike="noStrike" dirty="0">
                        <a:solidFill>
                          <a:srgbClr val="1F497D"/>
                        </a:solidFill>
                        <a:effectLst/>
                        <a:latin typeface="Calibri"/>
                      </a:endParaRPr>
                    </a:p>
                  </a:txBody>
                  <a:tcPr marL="9525" marR="9525" marT="9525" marB="0" anchor="ctr">
                    <a:solidFill>
                      <a:schemeClr val="bg1">
                        <a:lumMod val="75000"/>
                      </a:schemeClr>
                    </a:solidFill>
                  </a:tcPr>
                </a:tc>
              </a:tr>
              <a:tr h="236076">
                <a:tc>
                  <a:txBody>
                    <a:bodyPr/>
                    <a:lstStyle/>
                    <a:p>
                      <a:pPr algn="ctr" fontAlgn="ctr"/>
                      <a:r>
                        <a:rPr lang="en-US" sz="1000" u="none" strike="noStrike" dirty="0">
                          <a:effectLst/>
                        </a:rPr>
                        <a:t>16 servers</a:t>
                      </a:r>
                      <a:endParaRPr lang="en-US" sz="1000" b="0" i="0" u="none" strike="noStrike" dirty="0">
                        <a:solidFill>
                          <a:srgbClr val="1F497D"/>
                        </a:solidFill>
                        <a:effectLst/>
                        <a:latin typeface="Calibri"/>
                      </a:endParaRPr>
                    </a:p>
                  </a:txBody>
                  <a:tcPr marL="9525" marR="9525" marT="9525" marB="0" anchor="ctr"/>
                </a:tc>
                <a:tc>
                  <a:txBody>
                    <a:bodyPr/>
                    <a:lstStyle/>
                    <a:p>
                      <a:pPr algn="ctr" fontAlgn="ctr"/>
                      <a:r>
                        <a:rPr lang="en-US" sz="1000" u="none" strike="noStrike" dirty="0">
                          <a:effectLst/>
                        </a:rPr>
                        <a:t>32 servers</a:t>
                      </a:r>
                      <a:endParaRPr lang="en-US" sz="1000" b="0" i="0" u="none" strike="noStrike" dirty="0">
                        <a:solidFill>
                          <a:srgbClr val="1F497D"/>
                        </a:solidFill>
                        <a:effectLst/>
                        <a:latin typeface="Calibri"/>
                      </a:endParaRPr>
                    </a:p>
                  </a:txBody>
                  <a:tcPr marL="9525" marR="9525" marT="9525" marB="0" anchor="ctr"/>
                </a:tc>
                <a:tc>
                  <a:txBody>
                    <a:bodyPr/>
                    <a:lstStyle/>
                    <a:p>
                      <a:pPr algn="ctr" fontAlgn="ctr"/>
                      <a:r>
                        <a:rPr lang="en-US" sz="1000" u="none" strike="noStrike" dirty="0">
                          <a:effectLst/>
                        </a:rPr>
                        <a:t>64 servers</a:t>
                      </a:r>
                      <a:endParaRPr lang="en-US" sz="1000" b="0" i="0" u="none" strike="noStrike" dirty="0">
                        <a:solidFill>
                          <a:srgbClr val="1F497D"/>
                        </a:solidFill>
                        <a:effectLst/>
                        <a:latin typeface="Calibri"/>
                      </a:endParaRPr>
                    </a:p>
                  </a:txBody>
                  <a:tcPr marL="9525" marR="9525" marT="9525" marB="0" anchor="ctr"/>
                </a:tc>
                <a:tc>
                  <a:txBody>
                    <a:bodyPr/>
                    <a:lstStyle/>
                    <a:p>
                      <a:pPr algn="ctr" fontAlgn="ctr"/>
                      <a:r>
                        <a:rPr lang="en-US" sz="1000" u="none" strike="noStrike" dirty="0">
                          <a:effectLst/>
                        </a:rPr>
                        <a:t>64 servers</a:t>
                      </a:r>
                      <a:endParaRPr lang="en-US" sz="1000" b="0" i="0" u="none" strike="noStrike" dirty="0">
                        <a:solidFill>
                          <a:srgbClr val="1F497D"/>
                        </a:solidFill>
                        <a:effectLst/>
                        <a:latin typeface="Calibri"/>
                      </a:endParaRPr>
                    </a:p>
                  </a:txBody>
                  <a:tcPr marL="9525" marR="9525" marT="9525" marB="0" anchor="ctr"/>
                </a:tc>
              </a:tr>
              <a:tr h="236076">
                <a:tc>
                  <a:txBody>
                    <a:bodyPr/>
                    <a:lstStyle/>
                    <a:p>
                      <a:pPr algn="ctr" fontAlgn="ctr"/>
                      <a:r>
                        <a:rPr lang="en-US" sz="1000" u="none" strike="noStrike" dirty="0">
                          <a:effectLst/>
                        </a:rPr>
                        <a:t>256 cores</a:t>
                      </a:r>
                      <a:endParaRPr lang="en-US" sz="1000" b="0" i="0" u="none" strike="noStrike" dirty="0">
                        <a:solidFill>
                          <a:srgbClr val="1F497D"/>
                        </a:solidFill>
                        <a:effectLst/>
                        <a:latin typeface="Calibri"/>
                      </a:endParaRPr>
                    </a:p>
                  </a:txBody>
                  <a:tcPr marL="9525" marR="9525" marT="9525" marB="0" anchor="ctr">
                    <a:solidFill>
                      <a:schemeClr val="bg1">
                        <a:lumMod val="75000"/>
                      </a:schemeClr>
                    </a:solidFill>
                  </a:tcPr>
                </a:tc>
                <a:tc>
                  <a:txBody>
                    <a:bodyPr/>
                    <a:lstStyle/>
                    <a:p>
                      <a:pPr algn="ctr" fontAlgn="ctr"/>
                      <a:r>
                        <a:rPr lang="en-US" sz="1000" u="none" strike="noStrike" dirty="0">
                          <a:effectLst/>
                        </a:rPr>
                        <a:t>512 cores</a:t>
                      </a:r>
                      <a:endParaRPr lang="en-US" sz="1000" b="0" i="0" u="none" strike="noStrike" dirty="0">
                        <a:solidFill>
                          <a:srgbClr val="1F497D"/>
                        </a:solidFill>
                        <a:effectLst/>
                        <a:latin typeface="Calibri"/>
                      </a:endParaRPr>
                    </a:p>
                  </a:txBody>
                  <a:tcPr marL="9525" marR="9525" marT="9525" marB="0" anchor="ctr">
                    <a:solidFill>
                      <a:schemeClr val="bg1">
                        <a:lumMod val="75000"/>
                      </a:schemeClr>
                    </a:solidFill>
                  </a:tcPr>
                </a:tc>
                <a:tc>
                  <a:txBody>
                    <a:bodyPr/>
                    <a:lstStyle/>
                    <a:p>
                      <a:pPr algn="ctr" fontAlgn="ctr"/>
                      <a:r>
                        <a:rPr lang="en-US" sz="1000" u="none" strike="noStrike" dirty="0">
                          <a:effectLst/>
                        </a:rPr>
                        <a:t>1024 cores</a:t>
                      </a:r>
                      <a:endParaRPr lang="en-US" sz="1000" b="0" i="0" u="none" strike="noStrike" dirty="0">
                        <a:solidFill>
                          <a:srgbClr val="1F497D"/>
                        </a:solidFill>
                        <a:effectLst/>
                        <a:latin typeface="Calibri"/>
                      </a:endParaRPr>
                    </a:p>
                  </a:txBody>
                  <a:tcPr marL="9525" marR="9525" marT="9525" marB="0" anchor="ctr">
                    <a:solidFill>
                      <a:schemeClr val="bg1">
                        <a:lumMod val="75000"/>
                      </a:schemeClr>
                    </a:solidFill>
                  </a:tcPr>
                </a:tc>
                <a:tc>
                  <a:txBody>
                    <a:bodyPr/>
                    <a:lstStyle/>
                    <a:p>
                      <a:pPr algn="ctr" fontAlgn="ctr"/>
                      <a:r>
                        <a:rPr lang="en-US" sz="1000" u="none" strike="noStrike" dirty="0">
                          <a:effectLst/>
                        </a:rPr>
                        <a:t>1536 cores</a:t>
                      </a:r>
                      <a:endParaRPr lang="en-US" sz="1000" b="0" i="0" u="none" strike="noStrike" dirty="0">
                        <a:solidFill>
                          <a:srgbClr val="1F497D"/>
                        </a:solidFill>
                        <a:effectLst/>
                        <a:latin typeface="Calibri"/>
                      </a:endParaRPr>
                    </a:p>
                  </a:txBody>
                  <a:tcPr marL="9525" marR="9525" marT="9525" marB="0" anchor="ctr">
                    <a:solidFill>
                      <a:schemeClr val="bg1">
                        <a:lumMod val="75000"/>
                      </a:schemeClr>
                    </a:solidFill>
                  </a:tcPr>
                </a:tc>
              </a:tr>
            </a:tbl>
          </a:graphicData>
        </a:graphic>
      </p:graphicFrame>
    </p:spTree>
    <p:extLst>
      <p:ext uri="{BB962C8B-B14F-4D97-AF65-F5344CB8AC3E}">
        <p14:creationId xmlns:p14="http://schemas.microsoft.com/office/powerpoint/2010/main" val="16334138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bwMode="gray">
          <a:xfrm>
            <a:off x="414340" y="446047"/>
            <a:ext cx="8330184" cy="333425"/>
          </a:xfrm>
        </p:spPr>
        <p:txBody>
          <a:bodyPr/>
          <a:lstStyle/>
          <a:p>
            <a:r>
              <a:rPr lang="en-US" dirty="0" smtClean="0"/>
              <a:t>Deployment Options for Big Data Solutions</a:t>
            </a:r>
            <a:endParaRPr lang="en-US" dirty="0"/>
          </a:p>
        </p:txBody>
      </p:sp>
      <p:sp>
        <p:nvSpPr>
          <p:cNvPr id="10" name="Rectangle 9"/>
          <p:cNvSpPr/>
          <p:nvPr/>
        </p:nvSpPr>
        <p:spPr>
          <a:xfrm>
            <a:off x="346099" y="1009369"/>
            <a:ext cx="8443057" cy="523085"/>
          </a:xfrm>
          <a:prstGeom prst="rect">
            <a:avLst/>
          </a:prstGeom>
        </p:spPr>
        <p:txBody>
          <a:bodyPr wrap="square" lIns="91308" tIns="45653" rIns="91308" bIns="45653">
            <a:spAutoFit/>
          </a:bodyPr>
          <a:lstStyle/>
          <a:p>
            <a:pPr algn="l"/>
            <a:r>
              <a:rPr lang="en-US" sz="1400" b="0" dirty="0" smtClean="0">
                <a:latin typeface="+mj-lt"/>
                <a:ea typeface="Segoe UI" pitchFamily="34" charset="0"/>
                <a:cs typeface="Segoe UI" pitchFamily="34" charset="0"/>
              </a:rPr>
              <a:t>Deployment of Big Data solutions vary based on the underlying problem and the unique requirements </a:t>
            </a:r>
            <a:r>
              <a:rPr lang="en-US" sz="1400" b="0" dirty="0">
                <a:ea typeface="Segoe UI" pitchFamily="34" charset="0"/>
                <a:cs typeface="Segoe UI" pitchFamily="34" charset="0"/>
              </a:rPr>
              <a:t>being addressed </a:t>
            </a:r>
            <a:r>
              <a:rPr lang="en-US" sz="1400" b="0" dirty="0" smtClean="0">
                <a:latin typeface="+mj-lt"/>
                <a:ea typeface="Segoe UI" pitchFamily="34" charset="0"/>
                <a:cs typeface="Segoe UI" pitchFamily="34" charset="0"/>
              </a:rPr>
              <a:t>for each organization. However, there are three main categories of deployment options.</a:t>
            </a:r>
            <a:endParaRPr lang="en-US" sz="1400" b="0" dirty="0">
              <a:latin typeface="+mj-lt"/>
              <a:ea typeface="Segoe UI" pitchFamily="34" charset="0"/>
              <a:cs typeface="Segoe UI" pitchFamily="34" charset="0"/>
            </a:endParaRPr>
          </a:p>
        </p:txBody>
      </p:sp>
      <p:grpSp>
        <p:nvGrpSpPr>
          <p:cNvPr id="35" name="Group 34"/>
          <p:cNvGrpSpPr/>
          <p:nvPr/>
        </p:nvGrpSpPr>
        <p:grpSpPr>
          <a:xfrm>
            <a:off x="414339" y="1705959"/>
            <a:ext cx="8330184" cy="4922848"/>
            <a:chOff x="414339" y="1746903"/>
            <a:chExt cx="8330184" cy="4922848"/>
          </a:xfrm>
        </p:grpSpPr>
        <p:sp>
          <p:nvSpPr>
            <p:cNvPr id="4" name="Rectangle 3"/>
            <p:cNvSpPr/>
            <p:nvPr/>
          </p:nvSpPr>
          <p:spPr>
            <a:xfrm>
              <a:off x="414340" y="2279168"/>
              <a:ext cx="8248113" cy="1280160"/>
            </a:xfrm>
            <a:prstGeom prst="rect">
              <a:avLst/>
            </a:prstGeom>
            <a:solidFill>
              <a:srgbClr val="4C689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13" name="Rectangle 12"/>
            <p:cNvSpPr/>
            <p:nvPr/>
          </p:nvSpPr>
          <p:spPr>
            <a:xfrm>
              <a:off x="414339" y="3639398"/>
              <a:ext cx="8248113" cy="2013598"/>
            </a:xfrm>
            <a:prstGeom prst="rect">
              <a:avLst/>
            </a:prstGeom>
            <a:solidFill>
              <a:srgbClr val="4C689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14" name="Rectangle 13"/>
            <p:cNvSpPr/>
            <p:nvPr/>
          </p:nvSpPr>
          <p:spPr>
            <a:xfrm>
              <a:off x="414340" y="5732063"/>
              <a:ext cx="8248113" cy="768825"/>
            </a:xfrm>
            <a:prstGeom prst="rect">
              <a:avLst/>
            </a:prstGeom>
            <a:solidFill>
              <a:srgbClr val="4C689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2" name="Rectangle 1"/>
            <p:cNvSpPr/>
            <p:nvPr/>
          </p:nvSpPr>
          <p:spPr>
            <a:xfrm>
              <a:off x="1680902" y="1746904"/>
              <a:ext cx="2292823" cy="48040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5" name="Rectangle 4"/>
            <p:cNvSpPr/>
            <p:nvPr/>
          </p:nvSpPr>
          <p:spPr>
            <a:xfrm>
              <a:off x="4030090" y="1746903"/>
              <a:ext cx="2292823" cy="480402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6" name="Rectangle 5"/>
            <p:cNvSpPr/>
            <p:nvPr/>
          </p:nvSpPr>
          <p:spPr>
            <a:xfrm>
              <a:off x="6369630" y="1746905"/>
              <a:ext cx="2292823" cy="480402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8" name="Rectangle 7"/>
            <p:cNvSpPr/>
            <p:nvPr/>
          </p:nvSpPr>
          <p:spPr>
            <a:xfrm>
              <a:off x="1680901" y="1746904"/>
              <a:ext cx="2292823" cy="448105"/>
            </a:xfrm>
            <a:prstGeom prst="rect">
              <a:avLst/>
            </a:prstGeom>
            <a:solidFill>
              <a:srgbClr val="4C689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1400" dirty="0" smtClean="0"/>
                <a:t>Software and Hardware</a:t>
              </a:r>
            </a:p>
          </p:txBody>
        </p:sp>
        <p:sp>
          <p:nvSpPr>
            <p:cNvPr id="9" name="Rectangle 8"/>
            <p:cNvSpPr/>
            <p:nvPr/>
          </p:nvSpPr>
          <p:spPr>
            <a:xfrm>
              <a:off x="4030089" y="1746903"/>
              <a:ext cx="2292823" cy="448105"/>
            </a:xfrm>
            <a:prstGeom prst="rect">
              <a:avLst/>
            </a:prstGeom>
            <a:solidFill>
              <a:srgbClr val="4C689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1400" dirty="0" smtClean="0"/>
                <a:t>Appliance</a:t>
              </a:r>
            </a:p>
          </p:txBody>
        </p:sp>
        <p:sp>
          <p:nvSpPr>
            <p:cNvPr id="11" name="Rectangle 10"/>
            <p:cNvSpPr/>
            <p:nvPr/>
          </p:nvSpPr>
          <p:spPr>
            <a:xfrm>
              <a:off x="6369629" y="1746905"/>
              <a:ext cx="2292823" cy="448105"/>
            </a:xfrm>
            <a:prstGeom prst="rect">
              <a:avLst/>
            </a:prstGeom>
            <a:solidFill>
              <a:srgbClr val="4C689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1400" dirty="0" smtClean="0"/>
                <a:t>Cloud</a:t>
              </a:r>
            </a:p>
          </p:txBody>
        </p:sp>
        <p:sp>
          <p:nvSpPr>
            <p:cNvPr id="15" name="Rectangle 14"/>
            <p:cNvSpPr/>
            <p:nvPr/>
          </p:nvSpPr>
          <p:spPr>
            <a:xfrm>
              <a:off x="414340" y="2761431"/>
              <a:ext cx="1188385" cy="307641"/>
            </a:xfrm>
            <a:prstGeom prst="rect">
              <a:avLst/>
            </a:prstGeom>
          </p:spPr>
          <p:txBody>
            <a:bodyPr wrap="square" lIns="91308" tIns="45653" rIns="91308" bIns="45653">
              <a:spAutoFit/>
            </a:bodyPr>
            <a:lstStyle/>
            <a:p>
              <a:r>
                <a:rPr lang="en-US" sz="1400" dirty="0" smtClean="0">
                  <a:solidFill>
                    <a:schemeClr val="bg1"/>
                  </a:solidFill>
                  <a:latin typeface="+mj-lt"/>
                  <a:ea typeface="Segoe UI" pitchFamily="34" charset="0"/>
                  <a:cs typeface="Segoe UI" pitchFamily="34" charset="0"/>
                </a:rPr>
                <a:t>Description</a:t>
              </a:r>
              <a:endParaRPr lang="en-US" sz="1400" dirty="0">
                <a:solidFill>
                  <a:schemeClr val="bg1"/>
                </a:solidFill>
                <a:latin typeface="+mj-lt"/>
                <a:ea typeface="Segoe UI" pitchFamily="34" charset="0"/>
                <a:cs typeface="Segoe UI" pitchFamily="34" charset="0"/>
              </a:endParaRPr>
            </a:p>
          </p:txBody>
        </p:sp>
        <p:sp>
          <p:nvSpPr>
            <p:cNvPr id="16" name="Rectangle 15"/>
            <p:cNvSpPr/>
            <p:nvPr/>
          </p:nvSpPr>
          <p:spPr>
            <a:xfrm>
              <a:off x="498498" y="4447455"/>
              <a:ext cx="1104227" cy="307641"/>
            </a:xfrm>
            <a:prstGeom prst="rect">
              <a:avLst/>
            </a:prstGeom>
          </p:spPr>
          <p:txBody>
            <a:bodyPr wrap="square" lIns="91308" tIns="45653" rIns="91308" bIns="45653">
              <a:spAutoFit/>
            </a:bodyPr>
            <a:lstStyle/>
            <a:p>
              <a:r>
                <a:rPr lang="en-US" sz="1400" dirty="0" smtClean="0">
                  <a:solidFill>
                    <a:schemeClr val="bg1"/>
                  </a:solidFill>
                  <a:latin typeface="+mj-lt"/>
                  <a:ea typeface="Segoe UI" pitchFamily="34" charset="0"/>
                  <a:cs typeface="Segoe UI" pitchFamily="34" charset="0"/>
                </a:rPr>
                <a:t>Features</a:t>
              </a:r>
              <a:endParaRPr lang="en-US" sz="1400" dirty="0">
                <a:solidFill>
                  <a:schemeClr val="bg1"/>
                </a:solidFill>
                <a:latin typeface="+mj-lt"/>
                <a:ea typeface="Segoe UI" pitchFamily="34" charset="0"/>
                <a:cs typeface="Segoe UI" pitchFamily="34" charset="0"/>
              </a:endParaRPr>
            </a:p>
          </p:txBody>
        </p:sp>
        <p:sp>
          <p:nvSpPr>
            <p:cNvPr id="18" name="Rectangle 17"/>
            <p:cNvSpPr/>
            <p:nvPr/>
          </p:nvSpPr>
          <p:spPr>
            <a:xfrm>
              <a:off x="502163" y="5954692"/>
              <a:ext cx="1104227" cy="307641"/>
            </a:xfrm>
            <a:prstGeom prst="rect">
              <a:avLst/>
            </a:prstGeom>
          </p:spPr>
          <p:txBody>
            <a:bodyPr wrap="square" lIns="91308" tIns="45653" rIns="91308" bIns="45653">
              <a:spAutoFit/>
            </a:bodyPr>
            <a:lstStyle/>
            <a:p>
              <a:r>
                <a:rPr lang="en-US" sz="1400" dirty="0" smtClean="0">
                  <a:solidFill>
                    <a:schemeClr val="bg1"/>
                  </a:solidFill>
                  <a:latin typeface="+mj-lt"/>
                  <a:ea typeface="Segoe UI" pitchFamily="34" charset="0"/>
                  <a:cs typeface="Segoe UI" pitchFamily="34" charset="0"/>
                </a:rPr>
                <a:t>Examples</a:t>
              </a:r>
              <a:endParaRPr lang="en-US" sz="1400" dirty="0">
                <a:solidFill>
                  <a:schemeClr val="bg1"/>
                </a:solidFill>
                <a:latin typeface="+mj-lt"/>
                <a:ea typeface="Segoe UI" pitchFamily="34" charset="0"/>
                <a:cs typeface="Segoe UI" pitchFamily="34" charset="0"/>
              </a:endParaRPr>
            </a:p>
          </p:txBody>
        </p:sp>
        <p:sp>
          <p:nvSpPr>
            <p:cNvPr id="19" name="Rectangle 18"/>
            <p:cNvSpPr/>
            <p:nvPr/>
          </p:nvSpPr>
          <p:spPr>
            <a:xfrm>
              <a:off x="1754093" y="2353587"/>
              <a:ext cx="2178688" cy="830861"/>
            </a:xfrm>
            <a:prstGeom prst="rect">
              <a:avLst/>
            </a:prstGeom>
          </p:spPr>
          <p:txBody>
            <a:bodyPr wrap="square" lIns="91308" tIns="45653" rIns="91308" bIns="45653">
              <a:spAutoFit/>
            </a:bodyPr>
            <a:lstStyle/>
            <a:p>
              <a:pPr algn="l"/>
              <a:r>
                <a:rPr lang="en-US" sz="1200" b="0" dirty="0" smtClean="0">
                  <a:latin typeface="+mj-lt"/>
                  <a:ea typeface="Segoe UI" pitchFamily="34" charset="0"/>
                  <a:cs typeface="Segoe UI" pitchFamily="34" charset="0"/>
                </a:rPr>
                <a:t>Software solution deployed in-house on existing or new industry-standard hardware from major vendors. </a:t>
              </a:r>
              <a:endParaRPr lang="en-US" sz="1200" b="0" dirty="0">
                <a:latin typeface="+mj-lt"/>
                <a:ea typeface="Segoe UI" pitchFamily="34" charset="0"/>
                <a:cs typeface="Segoe UI" pitchFamily="34" charset="0"/>
              </a:endParaRPr>
            </a:p>
          </p:txBody>
        </p:sp>
        <p:sp>
          <p:nvSpPr>
            <p:cNvPr id="20" name="Rectangle 19"/>
            <p:cNvSpPr/>
            <p:nvPr/>
          </p:nvSpPr>
          <p:spPr>
            <a:xfrm>
              <a:off x="1740445" y="3591599"/>
              <a:ext cx="2233280" cy="2529788"/>
            </a:xfrm>
            <a:prstGeom prst="rect">
              <a:avLst/>
            </a:prstGeom>
          </p:spPr>
          <p:txBody>
            <a:bodyPr wrap="square" lIns="91308" tIns="45653" rIns="91308" bIns="45653">
              <a:spAutoFit/>
            </a:bodyPr>
            <a:lstStyle/>
            <a:p>
              <a:pPr marL="171450" indent="-171450" algn="l">
                <a:buFont typeface="Wingdings" pitchFamily="2" charset="2"/>
                <a:buChar char="§"/>
              </a:pPr>
              <a:r>
                <a:rPr lang="en-US" sz="1200" b="0" dirty="0" smtClean="0">
                  <a:latin typeface="+mj-lt"/>
                  <a:ea typeface="Segoe UI" pitchFamily="34" charset="0"/>
                  <a:cs typeface="Segoe UI" pitchFamily="34" charset="0"/>
                </a:rPr>
                <a:t>Software configured to run on most standard hardware </a:t>
              </a:r>
            </a:p>
            <a:p>
              <a:pPr marL="171450" indent="-171450" algn="l">
                <a:buFont typeface="Wingdings" pitchFamily="2" charset="2"/>
                <a:buChar char="§"/>
              </a:pPr>
              <a:r>
                <a:rPr lang="en-US" sz="1200" b="0" dirty="0" smtClean="0">
                  <a:latin typeface="+mj-lt"/>
                  <a:ea typeface="Segoe UI" pitchFamily="34" charset="0"/>
                  <a:cs typeface="Segoe UI" pitchFamily="34" charset="0"/>
                </a:rPr>
                <a:t>Requires configuration and testing during deployment</a:t>
              </a:r>
            </a:p>
            <a:p>
              <a:pPr marL="171450" indent="-171450" algn="l">
                <a:buFont typeface="Wingdings" pitchFamily="2" charset="2"/>
                <a:buChar char="§"/>
              </a:pPr>
              <a:r>
                <a:rPr lang="en-US" sz="1200" b="0" dirty="0" smtClean="0">
                  <a:latin typeface="+mj-lt"/>
                  <a:ea typeface="Segoe UI" pitchFamily="34" charset="0"/>
                  <a:cs typeface="Segoe UI" pitchFamily="34" charset="0"/>
                </a:rPr>
                <a:t>Scalable at optimal cost</a:t>
              </a:r>
            </a:p>
            <a:p>
              <a:pPr marL="171450" indent="-171450" algn="l">
                <a:buFont typeface="Wingdings" pitchFamily="2" charset="2"/>
                <a:buChar char="§"/>
              </a:pPr>
              <a:r>
                <a:rPr lang="en-US" sz="1200" b="0" dirty="0" smtClean="0">
                  <a:latin typeface="+mj-lt"/>
                  <a:ea typeface="Segoe UI" pitchFamily="34" charset="0"/>
                  <a:cs typeface="Segoe UI" pitchFamily="34" charset="0"/>
                </a:rPr>
                <a:t>Requires in-house administration and management </a:t>
              </a:r>
            </a:p>
            <a:p>
              <a:pPr marL="171450" indent="-171450" algn="l">
                <a:buFont typeface="Wingdings" pitchFamily="2" charset="2"/>
                <a:buChar char="§"/>
              </a:pPr>
              <a:r>
                <a:rPr lang="en-US" sz="1200" b="0" dirty="0" smtClean="0">
                  <a:latin typeface="+mj-lt"/>
                  <a:ea typeface="Segoe UI" pitchFamily="34" charset="0"/>
                  <a:cs typeface="Segoe UI" pitchFamily="34" charset="0"/>
                </a:rPr>
                <a:t>Software only vendor support </a:t>
              </a:r>
            </a:p>
            <a:p>
              <a:pPr algn="l"/>
              <a:endParaRPr lang="en-US" sz="1200" b="0" dirty="0" smtClean="0">
                <a:latin typeface="+mj-lt"/>
                <a:ea typeface="Segoe UI" pitchFamily="34" charset="0"/>
                <a:cs typeface="Segoe UI" pitchFamily="34" charset="0"/>
              </a:endParaRPr>
            </a:p>
            <a:p>
              <a:pPr marL="171450" indent="-171450" algn="l">
                <a:buFont typeface="Wingdings" pitchFamily="2" charset="2"/>
                <a:buChar char="§"/>
              </a:pPr>
              <a:endParaRPr lang="en-US" sz="1200" b="0" dirty="0">
                <a:latin typeface="+mj-lt"/>
                <a:ea typeface="Segoe UI" pitchFamily="34" charset="0"/>
                <a:cs typeface="Segoe UI" pitchFamily="34" charset="0"/>
              </a:endParaRPr>
            </a:p>
          </p:txBody>
        </p:sp>
        <p:sp>
          <p:nvSpPr>
            <p:cNvPr id="21" name="Rectangle 20"/>
            <p:cNvSpPr/>
            <p:nvPr/>
          </p:nvSpPr>
          <p:spPr>
            <a:xfrm>
              <a:off x="1749142" y="5741738"/>
              <a:ext cx="2178688" cy="904728"/>
            </a:xfrm>
            <a:prstGeom prst="rect">
              <a:avLst/>
            </a:prstGeom>
          </p:spPr>
          <p:txBody>
            <a:bodyPr wrap="square" lIns="91308" tIns="45653" rIns="91308" bIns="45653">
              <a:spAutoFit/>
            </a:bodyPr>
            <a:lstStyle/>
            <a:p>
              <a:pPr marL="171450" indent="-171450" algn="l">
                <a:buFont typeface="Wingdings" pitchFamily="2" charset="2"/>
                <a:buChar char="§"/>
              </a:pPr>
              <a:r>
                <a:rPr lang="en-US" sz="1200" b="0" dirty="0" smtClean="0">
                  <a:latin typeface="+mj-lt"/>
                  <a:ea typeface="Segoe UI" pitchFamily="34" charset="0"/>
                  <a:cs typeface="Segoe UI" pitchFamily="34" charset="0"/>
                </a:rPr>
                <a:t>Hadoop Distributions</a:t>
              </a:r>
            </a:p>
            <a:p>
              <a:pPr marL="171450" indent="-171450" algn="l">
                <a:buFont typeface="Wingdings" pitchFamily="2" charset="2"/>
                <a:buChar char="§"/>
              </a:pPr>
              <a:r>
                <a:rPr lang="en-US" sz="1200" b="0" dirty="0" smtClean="0">
                  <a:latin typeface="+mj-lt"/>
                  <a:ea typeface="Segoe UI" pitchFamily="34" charset="0"/>
                  <a:cs typeface="Segoe UI" pitchFamily="34" charset="0"/>
                </a:rPr>
                <a:t>Software-only MPP databases</a:t>
              </a:r>
            </a:p>
            <a:p>
              <a:pPr marL="171450" indent="-171450" algn="l">
                <a:buFont typeface="Wingdings" pitchFamily="2" charset="2"/>
                <a:buChar char="§"/>
              </a:pPr>
              <a:endParaRPr lang="en-US" sz="1200" b="0" dirty="0">
                <a:latin typeface="+mj-lt"/>
                <a:ea typeface="Segoe UI" pitchFamily="34" charset="0"/>
                <a:cs typeface="Segoe UI" pitchFamily="34" charset="0"/>
              </a:endParaRPr>
            </a:p>
          </p:txBody>
        </p:sp>
        <p:cxnSp>
          <p:nvCxnSpPr>
            <p:cNvPr id="22" name="Straight Connector 21"/>
            <p:cNvCxnSpPr/>
            <p:nvPr/>
          </p:nvCxnSpPr>
          <p:spPr>
            <a:xfrm>
              <a:off x="1740445" y="3600272"/>
              <a:ext cx="217868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737968" y="5672455"/>
              <a:ext cx="217868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87157" y="3618895"/>
              <a:ext cx="217868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84680" y="5677430"/>
              <a:ext cx="217868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429416" y="3605247"/>
              <a:ext cx="217868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26939" y="5677430"/>
              <a:ext cx="217868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081758" y="2339939"/>
              <a:ext cx="2178688" cy="1200193"/>
            </a:xfrm>
            <a:prstGeom prst="rect">
              <a:avLst/>
            </a:prstGeom>
          </p:spPr>
          <p:txBody>
            <a:bodyPr wrap="square" lIns="91308" tIns="45653" rIns="91308" bIns="45653">
              <a:spAutoFit/>
            </a:bodyPr>
            <a:lstStyle/>
            <a:p>
              <a:pPr algn="l"/>
              <a:r>
                <a:rPr lang="en-US" sz="1200" b="0" dirty="0" smtClean="0">
                  <a:latin typeface="+mj-lt"/>
                  <a:ea typeface="Segoe UI" pitchFamily="34" charset="0"/>
                  <a:cs typeface="Segoe UI" pitchFamily="34" charset="0"/>
                </a:rPr>
                <a:t>Purpose-built, integrated hardware and software solution that is delivered pre-configured and integrates easily with existing infrastructure.</a:t>
              </a:r>
              <a:endParaRPr lang="en-US" sz="1200" b="0" dirty="0">
                <a:latin typeface="+mj-lt"/>
                <a:ea typeface="Segoe UI" pitchFamily="34" charset="0"/>
                <a:cs typeface="Segoe UI" pitchFamily="34" charset="0"/>
              </a:endParaRPr>
            </a:p>
          </p:txBody>
        </p:sp>
        <p:sp>
          <p:nvSpPr>
            <p:cNvPr id="30" name="Rectangle 29"/>
            <p:cNvSpPr/>
            <p:nvPr/>
          </p:nvSpPr>
          <p:spPr>
            <a:xfrm>
              <a:off x="4068110" y="3605247"/>
              <a:ext cx="2178688" cy="2492855"/>
            </a:xfrm>
            <a:prstGeom prst="rect">
              <a:avLst/>
            </a:prstGeom>
          </p:spPr>
          <p:txBody>
            <a:bodyPr wrap="square" lIns="91308" tIns="45653" rIns="91308" bIns="45653">
              <a:spAutoFit/>
            </a:bodyPr>
            <a:lstStyle/>
            <a:p>
              <a:pPr marL="171450" indent="-171450" algn="l">
                <a:buFont typeface="Wingdings" pitchFamily="2" charset="2"/>
                <a:buChar char="§"/>
              </a:pPr>
              <a:r>
                <a:rPr lang="en-US" sz="1200" b="0" dirty="0" smtClean="0">
                  <a:latin typeface="+mj-lt"/>
                  <a:ea typeface="Segoe UI" pitchFamily="34" charset="0"/>
                  <a:cs typeface="Segoe UI" pitchFamily="34" charset="0"/>
                </a:rPr>
                <a:t>Specially built and tested integrated software and hardware solution</a:t>
              </a:r>
            </a:p>
            <a:p>
              <a:pPr marL="171450" indent="-171450" algn="l">
                <a:buFont typeface="Wingdings" pitchFamily="2" charset="2"/>
                <a:buChar char="§"/>
              </a:pPr>
              <a:r>
                <a:rPr lang="en-US" sz="1200" b="0" dirty="0" smtClean="0">
                  <a:latin typeface="+mj-lt"/>
                  <a:ea typeface="Segoe UI" pitchFamily="34" charset="0"/>
                  <a:cs typeface="Segoe UI" pitchFamily="34" charset="0"/>
                </a:rPr>
                <a:t>Limited configuration required at deployment</a:t>
              </a:r>
            </a:p>
            <a:p>
              <a:pPr marL="171450" indent="-171450" algn="l">
                <a:buFont typeface="Wingdings" pitchFamily="2" charset="2"/>
                <a:buChar char="§"/>
              </a:pPr>
              <a:r>
                <a:rPr lang="en-US" sz="1200" b="0" dirty="0" smtClean="0">
                  <a:latin typeface="+mj-lt"/>
                  <a:ea typeface="Segoe UI" pitchFamily="34" charset="0"/>
                  <a:cs typeface="Segoe UI" pitchFamily="34" charset="0"/>
                </a:rPr>
                <a:t>Scaling required specialized hardware and vendor support</a:t>
              </a:r>
            </a:p>
            <a:p>
              <a:pPr marL="171450" indent="-171450" algn="l">
                <a:buFont typeface="Wingdings" pitchFamily="2" charset="2"/>
                <a:buChar char="§"/>
              </a:pPr>
              <a:r>
                <a:rPr lang="en-US" sz="1200" b="0" dirty="0" smtClean="0">
                  <a:latin typeface="+mj-lt"/>
                  <a:ea typeface="Segoe UI" pitchFamily="34" charset="0"/>
                  <a:cs typeface="Segoe UI" pitchFamily="34" charset="0"/>
                </a:rPr>
                <a:t>Additional management and admin components</a:t>
              </a:r>
            </a:p>
            <a:p>
              <a:pPr algn="l"/>
              <a:endParaRPr lang="en-US" sz="1200" b="0" dirty="0" smtClean="0">
                <a:latin typeface="+mj-lt"/>
                <a:ea typeface="Segoe UI" pitchFamily="34" charset="0"/>
                <a:cs typeface="Segoe UI" pitchFamily="34" charset="0"/>
              </a:endParaRPr>
            </a:p>
            <a:p>
              <a:pPr marL="171450" indent="-171450" algn="l">
                <a:buFont typeface="Wingdings" pitchFamily="2" charset="2"/>
                <a:buChar char="§"/>
              </a:pPr>
              <a:endParaRPr lang="en-US" sz="1200" b="0" dirty="0">
                <a:latin typeface="+mj-lt"/>
                <a:ea typeface="Segoe UI" pitchFamily="34" charset="0"/>
                <a:cs typeface="Segoe UI" pitchFamily="34" charset="0"/>
              </a:endParaRPr>
            </a:p>
          </p:txBody>
        </p:sp>
        <p:sp>
          <p:nvSpPr>
            <p:cNvPr id="31" name="Rectangle 30"/>
            <p:cNvSpPr/>
            <p:nvPr/>
          </p:nvSpPr>
          <p:spPr>
            <a:xfrm>
              <a:off x="4076807" y="5728090"/>
              <a:ext cx="2178688" cy="941661"/>
            </a:xfrm>
            <a:prstGeom prst="rect">
              <a:avLst/>
            </a:prstGeom>
          </p:spPr>
          <p:txBody>
            <a:bodyPr wrap="square" lIns="91308" tIns="45653" rIns="91308" bIns="45653">
              <a:spAutoFit/>
            </a:bodyPr>
            <a:lstStyle/>
            <a:p>
              <a:pPr marL="171450" indent="-171450" algn="l">
                <a:buFont typeface="Wingdings" pitchFamily="2" charset="2"/>
                <a:buChar char="§"/>
              </a:pPr>
              <a:r>
                <a:rPr lang="en-US" sz="1200" b="0" dirty="0" smtClean="0">
                  <a:latin typeface="+mj-lt"/>
                  <a:ea typeface="Segoe UI" pitchFamily="34" charset="0"/>
                  <a:cs typeface="Segoe UI" pitchFamily="34" charset="0"/>
                </a:rPr>
                <a:t>IBM Netezza</a:t>
              </a:r>
            </a:p>
            <a:p>
              <a:pPr marL="171450" indent="-171450" algn="l">
                <a:buFont typeface="Wingdings" pitchFamily="2" charset="2"/>
                <a:buChar char="§"/>
              </a:pPr>
              <a:r>
                <a:rPr lang="en-US" sz="1200" b="0" dirty="0" smtClean="0">
                  <a:latin typeface="+mj-lt"/>
                  <a:ea typeface="Segoe UI" pitchFamily="34" charset="0"/>
                  <a:cs typeface="Segoe UI" pitchFamily="34" charset="0"/>
                </a:rPr>
                <a:t>Oracle Exadata / Exalytics</a:t>
              </a:r>
            </a:p>
            <a:p>
              <a:pPr marL="171450" indent="-171450" algn="l">
                <a:buFont typeface="Wingdings" pitchFamily="2" charset="2"/>
                <a:buChar char="§"/>
              </a:pPr>
              <a:r>
                <a:rPr lang="en-US" sz="1200" b="0" dirty="0" smtClean="0">
                  <a:latin typeface="+mj-lt"/>
                  <a:ea typeface="Segoe UI" pitchFamily="34" charset="0"/>
                  <a:cs typeface="Segoe UI" pitchFamily="34" charset="0"/>
                </a:rPr>
                <a:t>Teradata Aster Appliance</a:t>
              </a:r>
            </a:p>
            <a:p>
              <a:pPr marL="171450" indent="-171450" algn="l">
                <a:buFont typeface="Wingdings" pitchFamily="2" charset="2"/>
                <a:buChar char="§"/>
              </a:pPr>
              <a:endParaRPr lang="en-US" sz="1200" b="0" dirty="0">
                <a:latin typeface="+mj-lt"/>
                <a:ea typeface="Segoe UI" pitchFamily="34" charset="0"/>
                <a:cs typeface="Segoe UI" pitchFamily="34" charset="0"/>
              </a:endParaRPr>
            </a:p>
          </p:txBody>
        </p:sp>
        <p:sp>
          <p:nvSpPr>
            <p:cNvPr id="32" name="Rectangle 31"/>
            <p:cNvSpPr/>
            <p:nvPr/>
          </p:nvSpPr>
          <p:spPr>
            <a:xfrm>
              <a:off x="6407895" y="2360381"/>
              <a:ext cx="2178688" cy="1015527"/>
            </a:xfrm>
            <a:prstGeom prst="rect">
              <a:avLst/>
            </a:prstGeom>
          </p:spPr>
          <p:txBody>
            <a:bodyPr wrap="square" lIns="91308" tIns="45653" rIns="91308" bIns="45653">
              <a:spAutoFit/>
            </a:bodyPr>
            <a:lstStyle/>
            <a:p>
              <a:pPr algn="l"/>
              <a:r>
                <a:rPr lang="en-US" sz="1200" b="0" dirty="0" smtClean="0">
                  <a:latin typeface="+mj-lt"/>
                  <a:ea typeface="Segoe UI" pitchFamily="34" charset="0"/>
                  <a:cs typeface="Segoe UI" pitchFamily="34" charset="0"/>
                </a:rPr>
                <a:t>A combination of Software (SaaS), Platform (PaaS) and Infrastructure (IaaS) services around big data available in the cloud.</a:t>
              </a:r>
              <a:endParaRPr lang="en-US" sz="1200" b="0" dirty="0">
                <a:latin typeface="+mj-lt"/>
                <a:ea typeface="Segoe UI" pitchFamily="34" charset="0"/>
                <a:cs typeface="Segoe UI" pitchFamily="34" charset="0"/>
              </a:endParaRPr>
            </a:p>
          </p:txBody>
        </p:sp>
        <p:sp>
          <p:nvSpPr>
            <p:cNvPr id="33" name="Rectangle 32"/>
            <p:cNvSpPr/>
            <p:nvPr/>
          </p:nvSpPr>
          <p:spPr>
            <a:xfrm>
              <a:off x="6394246" y="3598393"/>
              <a:ext cx="2350277" cy="2492855"/>
            </a:xfrm>
            <a:prstGeom prst="rect">
              <a:avLst/>
            </a:prstGeom>
          </p:spPr>
          <p:txBody>
            <a:bodyPr wrap="square" lIns="91308" tIns="45653" rIns="91308" bIns="45653">
              <a:spAutoFit/>
            </a:bodyPr>
            <a:lstStyle/>
            <a:p>
              <a:pPr marL="171450" indent="-171450" algn="l">
                <a:buFont typeface="Wingdings" pitchFamily="2" charset="2"/>
                <a:buChar char="§"/>
              </a:pPr>
              <a:r>
                <a:rPr lang="en-US" sz="1200" b="0" dirty="0" smtClean="0">
                  <a:latin typeface="+mj-lt"/>
                  <a:ea typeface="Segoe UI" pitchFamily="34" charset="0"/>
                  <a:cs typeface="Segoe UI" pitchFamily="34" charset="0"/>
                </a:rPr>
                <a:t>Scalability and </a:t>
              </a:r>
              <a:r>
                <a:rPr lang="en-US" sz="1200" b="0" dirty="0">
                  <a:latin typeface="+mj-lt"/>
                  <a:ea typeface="Segoe UI" pitchFamily="34" charset="0"/>
                  <a:cs typeface="Segoe UI" pitchFamily="34" charset="0"/>
                </a:rPr>
                <a:t>fast </a:t>
              </a:r>
              <a:r>
                <a:rPr lang="en-US" sz="1200" b="0" dirty="0" smtClean="0">
                  <a:latin typeface="+mj-lt"/>
                  <a:ea typeface="Segoe UI" pitchFamily="34" charset="0"/>
                  <a:cs typeface="Segoe UI" pitchFamily="34" charset="0"/>
                </a:rPr>
                <a:t>provisioning with minimum administration</a:t>
              </a:r>
            </a:p>
            <a:p>
              <a:pPr marL="171450" indent="-171450" algn="l">
                <a:buFont typeface="Wingdings" pitchFamily="2" charset="2"/>
                <a:buChar char="§"/>
              </a:pPr>
              <a:r>
                <a:rPr lang="en-US" sz="1200" b="0" dirty="0" smtClean="0">
                  <a:latin typeface="+mj-lt"/>
                  <a:ea typeface="Segoe UI" pitchFamily="34" charset="0"/>
                  <a:cs typeface="Segoe UI" pitchFamily="34" charset="0"/>
                </a:rPr>
                <a:t>High availability and reliability SLAs</a:t>
              </a:r>
            </a:p>
            <a:p>
              <a:pPr marL="171450" indent="-171450" algn="l">
                <a:buFont typeface="Wingdings" pitchFamily="2" charset="2"/>
                <a:buChar char="§"/>
              </a:pPr>
              <a:r>
                <a:rPr lang="en-US" sz="1200" b="0" dirty="0" smtClean="0">
                  <a:latin typeface="+mj-lt"/>
                  <a:ea typeface="Segoe UI" pitchFamily="34" charset="0"/>
                  <a:cs typeface="Segoe UI" pitchFamily="34" charset="0"/>
                </a:rPr>
                <a:t>Most enterprise standards around replication, backup and security are met</a:t>
              </a:r>
            </a:p>
            <a:p>
              <a:pPr marL="171450" indent="-171450" algn="l">
                <a:buFont typeface="Wingdings" pitchFamily="2" charset="2"/>
                <a:buChar char="§"/>
              </a:pPr>
              <a:r>
                <a:rPr lang="en-US" sz="1200" b="0" dirty="0" smtClean="0">
                  <a:latin typeface="+mj-lt"/>
                  <a:ea typeface="Segoe UI" pitchFamily="34" charset="0"/>
                  <a:cs typeface="Segoe UI" pitchFamily="34" charset="0"/>
                </a:rPr>
                <a:t>Customization to standard services might be challenging</a:t>
              </a:r>
            </a:p>
            <a:p>
              <a:pPr algn="l"/>
              <a:endParaRPr lang="en-US" sz="1200" b="0" dirty="0" smtClean="0">
                <a:latin typeface="+mj-lt"/>
                <a:ea typeface="Segoe UI" pitchFamily="34" charset="0"/>
                <a:cs typeface="Segoe UI" pitchFamily="34" charset="0"/>
              </a:endParaRPr>
            </a:p>
            <a:p>
              <a:pPr marL="171450" indent="-171450" algn="l">
                <a:buFont typeface="Wingdings" pitchFamily="2" charset="2"/>
                <a:buChar char="§"/>
              </a:pPr>
              <a:endParaRPr lang="en-US" sz="1200" b="0" dirty="0">
                <a:latin typeface="+mj-lt"/>
                <a:ea typeface="Segoe UI" pitchFamily="34" charset="0"/>
                <a:cs typeface="Segoe UI" pitchFamily="34" charset="0"/>
              </a:endParaRPr>
            </a:p>
          </p:txBody>
        </p:sp>
      </p:grpSp>
      <p:sp>
        <p:nvSpPr>
          <p:cNvPr id="34" name="Rectangle 33"/>
          <p:cNvSpPr/>
          <p:nvPr/>
        </p:nvSpPr>
        <p:spPr>
          <a:xfrm>
            <a:off x="6402944" y="5666644"/>
            <a:ext cx="2178688" cy="941661"/>
          </a:xfrm>
          <a:prstGeom prst="rect">
            <a:avLst/>
          </a:prstGeom>
        </p:spPr>
        <p:txBody>
          <a:bodyPr wrap="square" lIns="91308" tIns="45653" rIns="91308" bIns="45653">
            <a:spAutoFit/>
          </a:bodyPr>
          <a:lstStyle/>
          <a:p>
            <a:pPr marL="171450" indent="-171450" algn="l">
              <a:buFont typeface="Wingdings" pitchFamily="2" charset="2"/>
              <a:buChar char="§"/>
            </a:pPr>
            <a:r>
              <a:rPr lang="en-US" sz="1200" b="0" dirty="0" smtClean="0">
                <a:latin typeface="+mj-lt"/>
                <a:ea typeface="Segoe UI" pitchFamily="34" charset="0"/>
                <a:cs typeface="Segoe UI" pitchFamily="34" charset="0"/>
              </a:rPr>
              <a:t>Amazon Web Services</a:t>
            </a:r>
          </a:p>
          <a:p>
            <a:pPr marL="171450" indent="-171450" algn="l">
              <a:buFont typeface="Wingdings" pitchFamily="2" charset="2"/>
              <a:buChar char="§"/>
            </a:pPr>
            <a:r>
              <a:rPr lang="en-US" sz="1200" b="0" dirty="0" smtClean="0">
                <a:latin typeface="+mj-lt"/>
                <a:ea typeface="Segoe UI" pitchFamily="34" charset="0"/>
                <a:cs typeface="Segoe UI" pitchFamily="34" charset="0"/>
              </a:rPr>
              <a:t>Google Storage, BigQuery</a:t>
            </a:r>
          </a:p>
          <a:p>
            <a:pPr marL="171450" indent="-171450" algn="l">
              <a:buFont typeface="Wingdings" pitchFamily="2" charset="2"/>
              <a:buChar char="§"/>
            </a:pPr>
            <a:r>
              <a:rPr lang="en-US" sz="1200" b="0" dirty="0" smtClean="0">
                <a:latin typeface="+mj-lt"/>
                <a:ea typeface="Segoe UI" pitchFamily="34" charset="0"/>
                <a:cs typeface="Segoe UI" pitchFamily="34" charset="0"/>
              </a:rPr>
              <a:t>Microsoft Azure</a:t>
            </a:r>
          </a:p>
          <a:p>
            <a:pPr marL="171450" indent="-171450" algn="l">
              <a:buFont typeface="Wingdings" pitchFamily="2" charset="2"/>
              <a:buChar char="§"/>
            </a:pPr>
            <a:endParaRPr lang="en-US" sz="1200" b="0" dirty="0">
              <a:latin typeface="+mj-lt"/>
              <a:ea typeface="Segoe UI" pitchFamily="34" charset="0"/>
              <a:cs typeface="Segoe UI" pitchFamily="34" charset="0"/>
            </a:endParaRPr>
          </a:p>
        </p:txBody>
      </p:sp>
    </p:spTree>
    <p:extLst>
      <p:ext uri="{BB962C8B-B14F-4D97-AF65-F5344CB8AC3E}">
        <p14:creationId xmlns:p14="http://schemas.microsoft.com/office/powerpoint/2010/main" val="29587325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14340" y="478329"/>
            <a:ext cx="8330184" cy="333425"/>
          </a:xfrm>
        </p:spPr>
        <p:txBody>
          <a:bodyPr/>
          <a:lstStyle/>
          <a:p>
            <a:r>
              <a:rPr lang="en-US" dirty="0"/>
              <a:t>Cloud Based Big Data Solutions</a:t>
            </a:r>
            <a:endParaRPr lang="en-US" dirty="0">
              <a:solidFill>
                <a:srgbClr val="002776"/>
              </a:solidFill>
            </a:endParaRPr>
          </a:p>
        </p:txBody>
      </p:sp>
      <p:graphicFrame>
        <p:nvGraphicFramePr>
          <p:cNvPr id="31" name="Table 30"/>
          <p:cNvGraphicFramePr>
            <a:graphicFrameLocks noGrp="1"/>
          </p:cNvGraphicFramePr>
          <p:nvPr>
            <p:extLst>
              <p:ext uri="{D42A27DB-BD31-4B8C-83A1-F6EECF244321}">
                <p14:modId xmlns:p14="http://schemas.microsoft.com/office/powerpoint/2010/main" val="1263524088"/>
              </p:ext>
            </p:extLst>
          </p:nvPr>
        </p:nvGraphicFramePr>
        <p:xfrm>
          <a:off x="579849" y="1945431"/>
          <a:ext cx="7929349" cy="2643234"/>
        </p:xfrm>
        <a:graphic>
          <a:graphicData uri="http://schemas.openxmlformats.org/drawingml/2006/table">
            <a:tbl>
              <a:tblPr firstRow="1" bandRow="1">
                <a:tableStyleId>{5C22544A-7EE6-4342-B048-85BDC9FD1C3A}</a:tableStyleId>
              </a:tblPr>
              <a:tblGrid>
                <a:gridCol w="418839"/>
                <a:gridCol w="1948444"/>
                <a:gridCol w="1854022"/>
                <a:gridCol w="1854022"/>
                <a:gridCol w="1854022"/>
              </a:tblGrid>
              <a:tr h="582900">
                <a:tc gridSpan="2">
                  <a:txBody>
                    <a:bodyPr/>
                    <a:lstStyle/>
                    <a:p>
                      <a:pPr algn="ctr"/>
                      <a:r>
                        <a:rPr lang="en-CA" sz="1200" dirty="0" smtClean="0"/>
                        <a:t>Cloud Solution</a:t>
                      </a:r>
                      <a:endParaRPr lang="en-CA" sz="1200" dirty="0"/>
                    </a:p>
                  </a:txBody>
                  <a:tcPr marL="45720" marR="4572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C689F"/>
                    </a:solidFill>
                  </a:tcPr>
                </a:tc>
                <a:tc hMerge="1">
                  <a:txBody>
                    <a:bodyPr/>
                    <a:lstStyle/>
                    <a:p>
                      <a:pPr algn="ctr"/>
                      <a:endParaRPr lang="en-CA" sz="1200" dirty="0"/>
                    </a:p>
                  </a:txBody>
                  <a:tcPr marL="45720" marR="45720" anchor="ctr">
                    <a:lnB w="12700" cap="flat" cmpd="sng" algn="ctr">
                      <a:solidFill>
                        <a:schemeClr val="bg1"/>
                      </a:solidFill>
                      <a:prstDash val="solid"/>
                      <a:round/>
                      <a:headEnd type="none" w="med" len="med"/>
                      <a:tailEnd type="none" w="med" len="med"/>
                    </a:lnB>
                    <a:solidFill>
                      <a:srgbClr val="4C689F"/>
                    </a:solidFill>
                  </a:tcPr>
                </a:tc>
                <a:tc>
                  <a:txBody>
                    <a:bodyPr/>
                    <a:lstStyle/>
                    <a:p>
                      <a:pPr algn="ctr"/>
                      <a:r>
                        <a:rPr lang="en-CA" sz="1200" dirty="0" smtClean="0">
                          <a:solidFill>
                            <a:schemeClr val="tx1"/>
                          </a:solidFill>
                        </a:rPr>
                        <a:t>Amazon</a:t>
                      </a:r>
                      <a:endParaRPr lang="en-CA" sz="1200" dirty="0">
                        <a:solidFill>
                          <a:schemeClr val="tx1"/>
                        </a:solidFill>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200" dirty="0" smtClean="0">
                          <a:solidFill>
                            <a:schemeClr val="tx1"/>
                          </a:solidFill>
                        </a:rPr>
                        <a:t>Microsoft</a:t>
                      </a:r>
                      <a:endParaRPr lang="en-CA" sz="1200" dirty="0">
                        <a:solidFill>
                          <a:schemeClr val="tx1"/>
                        </a:solidFill>
                      </a:endParaRPr>
                    </a:p>
                  </a:txBody>
                  <a:tcPr marL="45720" marR="4572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200" dirty="0" smtClean="0">
                          <a:solidFill>
                            <a:schemeClr val="tx1"/>
                          </a:solidFill>
                        </a:rPr>
                        <a:t>Google</a:t>
                      </a:r>
                      <a:endParaRPr lang="en-CA" sz="1200" dirty="0">
                        <a:solidFill>
                          <a:schemeClr val="tx1"/>
                        </a:solidFill>
                      </a:endParaRPr>
                    </a:p>
                  </a:txBody>
                  <a:tcPr marL="45720" marR="4572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3389">
                <a:tc row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115000"/>
                        </a:lnSpc>
                        <a:spcBef>
                          <a:spcPts val="0"/>
                        </a:spcBef>
                        <a:spcAft>
                          <a:spcPts val="0"/>
                        </a:spcAft>
                      </a:pPr>
                      <a:r>
                        <a:rPr lang="en-US" sz="1200" b="1" dirty="0" smtClean="0">
                          <a:solidFill>
                            <a:schemeClr val="bg1"/>
                          </a:solidFill>
                          <a:latin typeface="+mn-lt"/>
                          <a:ea typeface="Calibri"/>
                          <a:cs typeface="Times New Roman"/>
                        </a:rPr>
                        <a:t>Storage</a:t>
                      </a:r>
                      <a:endParaRPr lang="en-US" sz="1200" b="1" dirty="0">
                        <a:solidFill>
                          <a:schemeClr val="bg1"/>
                        </a:solidFill>
                        <a:latin typeface="+mn-lt"/>
                        <a:ea typeface="Calibri"/>
                        <a:cs typeface="Times New Roman"/>
                      </a:endParaRP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CA" sz="1100" b="1" kern="1200" dirty="0" smtClean="0">
                          <a:solidFill>
                            <a:schemeClr val="bg1"/>
                          </a:solidFill>
                          <a:latin typeface="+mn-lt"/>
                          <a:ea typeface="+mn-ea"/>
                          <a:cs typeface="+mn-cs"/>
                        </a:rPr>
                        <a:t>Big Data Storage</a:t>
                      </a:r>
                    </a:p>
                  </a:txBody>
                  <a:tcPr marL="45720" marR="4572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2C7E7"/>
                    </a:solidFill>
                  </a:tcPr>
                </a:tc>
                <a:tc>
                  <a:txBody>
                    <a:bodyPr/>
                    <a:lstStyle/>
                    <a:p>
                      <a:pPr marL="0" marR="0" lvl="1" indent="0" algn="ctr" defTabSz="957083" rtl="0" eaLnBrk="1" fontAlgn="auto" latinLnBrk="0" hangingPunct="1">
                        <a:lnSpc>
                          <a:spcPct val="100000"/>
                        </a:lnSpc>
                        <a:spcBef>
                          <a:spcPts val="0"/>
                        </a:spcBef>
                        <a:spcAft>
                          <a:spcPts val="0"/>
                        </a:spcAft>
                        <a:buClr>
                          <a:schemeClr val="tx2"/>
                        </a:buClr>
                        <a:buSzTx/>
                        <a:buFont typeface="Wingdings" pitchFamily="2" charset="2"/>
                        <a:buNone/>
                        <a:tabLst/>
                        <a:defRPr/>
                      </a:pPr>
                      <a:r>
                        <a:rPr lang="en-US" sz="1200" b="0" kern="1200" dirty="0" smtClean="0">
                          <a:solidFill>
                            <a:srgbClr val="002776"/>
                          </a:solidFill>
                          <a:latin typeface="Arial" pitchFamily="34" charset="0"/>
                          <a:ea typeface="+mn-ea"/>
                          <a:cs typeface="Arial" pitchFamily="34" charset="0"/>
                        </a:rPr>
                        <a:t>Amazon S3</a:t>
                      </a:r>
                    </a:p>
                  </a:txBody>
                  <a:tcPr marL="45720" marR="4572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957083" rtl="0" eaLnBrk="1" fontAlgn="auto" latinLnBrk="0" hangingPunct="1">
                        <a:lnSpc>
                          <a:spcPct val="100000"/>
                        </a:lnSpc>
                        <a:spcBef>
                          <a:spcPts val="0"/>
                        </a:spcBef>
                        <a:spcAft>
                          <a:spcPts val="0"/>
                        </a:spcAft>
                        <a:buClr>
                          <a:schemeClr val="tx2"/>
                        </a:buClr>
                        <a:buSzTx/>
                        <a:buFont typeface="Wingdings" pitchFamily="2" charset="2"/>
                        <a:buNone/>
                        <a:tabLst/>
                        <a:defRPr/>
                      </a:pPr>
                      <a:r>
                        <a:rPr lang="en-US" sz="1200" b="0" kern="1200" dirty="0" smtClean="0">
                          <a:solidFill>
                            <a:srgbClr val="002776"/>
                          </a:solidFill>
                          <a:latin typeface="Arial" pitchFamily="34" charset="0"/>
                          <a:ea typeface="+mn-ea"/>
                          <a:cs typeface="Arial" pitchFamily="34" charset="0"/>
                        </a:rPr>
                        <a:t>HDFS</a:t>
                      </a:r>
                    </a:p>
                  </a:txBody>
                  <a:tcPr marL="45720" marR="4572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957083" rtl="0" eaLnBrk="1" fontAlgn="auto" latinLnBrk="0" hangingPunct="1">
                        <a:lnSpc>
                          <a:spcPct val="100000"/>
                        </a:lnSpc>
                        <a:spcBef>
                          <a:spcPts val="0"/>
                        </a:spcBef>
                        <a:spcAft>
                          <a:spcPts val="0"/>
                        </a:spcAft>
                        <a:buClr>
                          <a:schemeClr val="tx2"/>
                        </a:buClr>
                        <a:buSzTx/>
                        <a:buFont typeface="Wingdings" pitchFamily="2" charset="2"/>
                        <a:buNone/>
                        <a:tabLst/>
                        <a:defRPr/>
                      </a:pPr>
                      <a:r>
                        <a:rPr lang="en-US" sz="1200" b="0" kern="1200" dirty="0" smtClean="0">
                          <a:solidFill>
                            <a:srgbClr val="002776"/>
                          </a:solidFill>
                          <a:latin typeface="Arial" pitchFamily="34" charset="0"/>
                          <a:ea typeface="+mn-ea"/>
                          <a:cs typeface="Arial" pitchFamily="34" charset="0"/>
                        </a:rPr>
                        <a:t>Cloud Storage (GFS)</a:t>
                      </a:r>
                    </a:p>
                  </a:txBody>
                  <a:tcPr marL="45720" marR="4572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43389">
                <a:tc vMerge="1">
                  <a:txBody>
                    <a:bodyPr/>
                    <a:lstStyle/>
                    <a:p>
                      <a:endParaRPr lang="en-US"/>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CA" sz="1100" b="1" kern="1200" dirty="0" smtClean="0">
                          <a:solidFill>
                            <a:schemeClr val="bg1"/>
                          </a:solidFill>
                          <a:latin typeface="+mn-lt"/>
                          <a:ea typeface="+mn-ea"/>
                          <a:cs typeface="+mn-cs"/>
                        </a:rPr>
                        <a:t>NoSQL Store</a:t>
                      </a:r>
                    </a:p>
                  </a:txBody>
                  <a:tcPr marL="45720" marR="4572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2C7E7"/>
                    </a:solidFill>
                  </a:tcPr>
                </a:tc>
                <a:tc>
                  <a:txBody>
                    <a:bodyPr/>
                    <a:lstStyle/>
                    <a:p>
                      <a:pPr marL="0" marR="0" lvl="1" indent="0" algn="ctr" defTabSz="957083" rtl="0" eaLnBrk="1" fontAlgn="auto" latinLnBrk="0" hangingPunct="1">
                        <a:lnSpc>
                          <a:spcPct val="100000"/>
                        </a:lnSpc>
                        <a:spcBef>
                          <a:spcPts val="0"/>
                        </a:spcBef>
                        <a:spcAft>
                          <a:spcPts val="0"/>
                        </a:spcAft>
                        <a:buClr>
                          <a:schemeClr val="tx2"/>
                        </a:buClr>
                        <a:buSzTx/>
                        <a:buFont typeface="Wingdings" pitchFamily="2" charset="2"/>
                        <a:buNone/>
                        <a:tabLst/>
                        <a:defRPr/>
                      </a:pPr>
                      <a:r>
                        <a:rPr lang="en-US" sz="1200" b="0" kern="1200" dirty="0" smtClean="0">
                          <a:solidFill>
                            <a:srgbClr val="002776"/>
                          </a:solidFill>
                          <a:latin typeface="Arial" pitchFamily="34" charset="0"/>
                          <a:ea typeface="+mn-ea"/>
                          <a:cs typeface="Arial" pitchFamily="34" charset="0"/>
                        </a:rPr>
                        <a:t>DynamoDB</a:t>
                      </a:r>
                    </a:p>
                  </a:txBody>
                  <a:tcPr marL="45720" marR="4572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957083" rtl="0" eaLnBrk="1" fontAlgn="auto" latinLnBrk="0" hangingPunct="1">
                        <a:lnSpc>
                          <a:spcPct val="100000"/>
                        </a:lnSpc>
                        <a:spcBef>
                          <a:spcPts val="0"/>
                        </a:spcBef>
                        <a:spcAft>
                          <a:spcPts val="0"/>
                        </a:spcAft>
                        <a:buClr>
                          <a:schemeClr val="tx2"/>
                        </a:buClr>
                        <a:buSzTx/>
                        <a:buFont typeface="Wingdings" pitchFamily="2" charset="2"/>
                        <a:buNone/>
                        <a:tabLst/>
                        <a:defRPr/>
                      </a:pPr>
                      <a:r>
                        <a:rPr lang="en-US" sz="1200" b="0" kern="1200" dirty="0" smtClean="0">
                          <a:solidFill>
                            <a:srgbClr val="002776"/>
                          </a:solidFill>
                          <a:latin typeface="Arial" pitchFamily="34" charset="0"/>
                          <a:ea typeface="+mn-ea"/>
                          <a:cs typeface="Arial" pitchFamily="34" charset="0"/>
                        </a:rPr>
                        <a:t>Table Storage API</a:t>
                      </a:r>
                    </a:p>
                  </a:txBody>
                  <a:tcPr marL="45720" marR="4572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957083" rtl="0" eaLnBrk="1" fontAlgn="auto" latinLnBrk="0" hangingPunct="1">
                        <a:lnSpc>
                          <a:spcPct val="100000"/>
                        </a:lnSpc>
                        <a:spcBef>
                          <a:spcPts val="0"/>
                        </a:spcBef>
                        <a:spcAft>
                          <a:spcPts val="0"/>
                        </a:spcAft>
                        <a:buClr>
                          <a:schemeClr val="tx2"/>
                        </a:buClr>
                        <a:buSzTx/>
                        <a:buFont typeface="Wingdings" pitchFamily="2" charset="2"/>
                        <a:buNone/>
                        <a:tabLst/>
                        <a:defRPr/>
                      </a:pPr>
                      <a:r>
                        <a:rPr lang="en-US" sz="1200" b="0" kern="1200" dirty="0" smtClean="0">
                          <a:solidFill>
                            <a:srgbClr val="002776"/>
                          </a:solidFill>
                          <a:latin typeface="Arial" pitchFamily="34" charset="0"/>
                          <a:ea typeface="+mn-ea"/>
                          <a:cs typeface="Arial" pitchFamily="34" charset="0"/>
                        </a:rPr>
                        <a:t>AppEngine Datastore</a:t>
                      </a:r>
                    </a:p>
                  </a:txBody>
                  <a:tcPr marL="45720" marR="4572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43389">
                <a:tc vMerge="1">
                  <a:txBody>
                    <a:bodyPr/>
                    <a:lstStyle/>
                    <a:p>
                      <a:endParaRPr lang="en-US"/>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CA" sz="1100" b="1" kern="1200" dirty="0" smtClean="0">
                          <a:solidFill>
                            <a:schemeClr val="bg1"/>
                          </a:solidFill>
                          <a:latin typeface="+mn-lt"/>
                          <a:ea typeface="+mn-ea"/>
                          <a:cs typeface="+mn-cs"/>
                        </a:rPr>
                        <a:t>Relational</a:t>
                      </a:r>
                      <a:r>
                        <a:rPr lang="en-CA" sz="1100" b="1" kern="1200" baseline="0" dirty="0" smtClean="0">
                          <a:solidFill>
                            <a:schemeClr val="bg1"/>
                          </a:solidFill>
                          <a:latin typeface="+mn-lt"/>
                          <a:ea typeface="+mn-ea"/>
                          <a:cs typeface="+mn-cs"/>
                        </a:rPr>
                        <a:t> Store</a:t>
                      </a:r>
                      <a:endParaRPr lang="en-CA" sz="1100" b="1" kern="1200" dirty="0" smtClean="0">
                        <a:solidFill>
                          <a:schemeClr val="bg1"/>
                        </a:solidFill>
                        <a:latin typeface="+mn-lt"/>
                        <a:ea typeface="+mn-ea"/>
                        <a:cs typeface="+mn-cs"/>
                      </a:endParaRPr>
                    </a:p>
                  </a:txBody>
                  <a:tcPr marL="45720" marR="4572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2C7E7"/>
                    </a:solidFill>
                  </a:tcPr>
                </a:tc>
                <a:tc>
                  <a:txBody>
                    <a:bodyPr/>
                    <a:lstStyle/>
                    <a:p>
                      <a:pPr marL="0" marR="0" lvl="1" indent="0" algn="ctr" defTabSz="957083" rtl="0" eaLnBrk="1" fontAlgn="auto" latinLnBrk="0" hangingPunct="1">
                        <a:lnSpc>
                          <a:spcPct val="100000"/>
                        </a:lnSpc>
                        <a:spcBef>
                          <a:spcPts val="0"/>
                        </a:spcBef>
                        <a:spcAft>
                          <a:spcPts val="0"/>
                        </a:spcAft>
                        <a:buClr>
                          <a:schemeClr val="tx2"/>
                        </a:buClr>
                        <a:buSzTx/>
                        <a:buFont typeface="Wingdings" pitchFamily="2" charset="2"/>
                        <a:buNone/>
                        <a:tabLst/>
                        <a:defRPr/>
                      </a:pPr>
                      <a:r>
                        <a:rPr lang="en-US" sz="1200" b="0" kern="1200" dirty="0" smtClean="0">
                          <a:solidFill>
                            <a:srgbClr val="002776"/>
                          </a:solidFill>
                          <a:latin typeface="Arial" pitchFamily="34" charset="0"/>
                          <a:ea typeface="+mn-ea"/>
                          <a:cs typeface="Arial" pitchFamily="34" charset="0"/>
                        </a:rPr>
                        <a:t>MySQL</a:t>
                      </a:r>
                      <a:r>
                        <a:rPr lang="en-US" sz="1200" b="0" kern="1200" baseline="0" dirty="0" smtClean="0">
                          <a:solidFill>
                            <a:srgbClr val="002776"/>
                          </a:solidFill>
                          <a:latin typeface="Arial" pitchFamily="34" charset="0"/>
                          <a:ea typeface="+mn-ea"/>
                          <a:cs typeface="Arial" pitchFamily="34" charset="0"/>
                        </a:rPr>
                        <a:t> or Oracle</a:t>
                      </a:r>
                      <a:endParaRPr lang="en-US" sz="1200" b="0" kern="1200" dirty="0" smtClean="0">
                        <a:solidFill>
                          <a:srgbClr val="002776"/>
                        </a:solidFill>
                        <a:latin typeface="Arial" pitchFamily="34" charset="0"/>
                        <a:ea typeface="+mn-ea"/>
                        <a:cs typeface="Arial" pitchFamily="34" charset="0"/>
                      </a:endParaRPr>
                    </a:p>
                  </a:txBody>
                  <a:tcPr marL="45720" marR="4572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957083" rtl="0" eaLnBrk="1" fontAlgn="auto" latinLnBrk="0" hangingPunct="1">
                        <a:lnSpc>
                          <a:spcPct val="100000"/>
                        </a:lnSpc>
                        <a:spcBef>
                          <a:spcPts val="0"/>
                        </a:spcBef>
                        <a:spcAft>
                          <a:spcPts val="0"/>
                        </a:spcAft>
                        <a:buClr>
                          <a:schemeClr val="tx2"/>
                        </a:buClr>
                        <a:buSzTx/>
                        <a:buFont typeface="Wingdings" pitchFamily="2" charset="2"/>
                        <a:buNone/>
                        <a:tabLst/>
                        <a:defRPr/>
                      </a:pPr>
                      <a:r>
                        <a:rPr lang="en-US" sz="1200" b="0" kern="1200" dirty="0" smtClean="0">
                          <a:solidFill>
                            <a:srgbClr val="002776"/>
                          </a:solidFill>
                          <a:latin typeface="Arial" pitchFamily="34" charset="0"/>
                          <a:ea typeface="+mn-ea"/>
                          <a:cs typeface="Arial" pitchFamily="34" charset="0"/>
                        </a:rPr>
                        <a:t>SQL Azure</a:t>
                      </a:r>
                    </a:p>
                  </a:txBody>
                  <a:tcPr marL="45720" marR="4572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957083" rtl="0" eaLnBrk="1" fontAlgn="auto" latinLnBrk="0" hangingPunct="1">
                        <a:lnSpc>
                          <a:spcPct val="100000"/>
                        </a:lnSpc>
                        <a:spcBef>
                          <a:spcPts val="0"/>
                        </a:spcBef>
                        <a:spcAft>
                          <a:spcPts val="0"/>
                        </a:spcAft>
                        <a:buClr>
                          <a:schemeClr val="tx2"/>
                        </a:buClr>
                        <a:buSzTx/>
                        <a:buFont typeface="Wingdings" pitchFamily="2" charset="2"/>
                        <a:buNone/>
                        <a:tabLst/>
                        <a:defRPr/>
                      </a:pPr>
                      <a:r>
                        <a:rPr lang="en-US" sz="1200" b="0" kern="1200" dirty="0" smtClean="0">
                          <a:solidFill>
                            <a:srgbClr val="002776"/>
                          </a:solidFill>
                          <a:latin typeface="Arial" pitchFamily="34" charset="0"/>
                          <a:ea typeface="+mn-ea"/>
                          <a:cs typeface="Arial" pitchFamily="34" charset="0"/>
                        </a:rPr>
                        <a:t>Cloud SQL</a:t>
                      </a:r>
                    </a:p>
                  </a:txBody>
                  <a:tcPr marL="45720" marR="4572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43389">
                <a:tc rowSpan="3">
                  <a:txBody>
                    <a:bodyPr/>
                    <a:lstStyle/>
                    <a:p>
                      <a:pPr marL="0" marR="0" algn="ctr">
                        <a:lnSpc>
                          <a:spcPct val="115000"/>
                        </a:lnSpc>
                        <a:spcBef>
                          <a:spcPts val="0"/>
                        </a:spcBef>
                        <a:spcAft>
                          <a:spcPts val="0"/>
                        </a:spcAft>
                      </a:pPr>
                      <a:r>
                        <a:rPr lang="en-US" sz="1200" b="1" dirty="0" smtClean="0">
                          <a:solidFill>
                            <a:schemeClr val="bg1"/>
                          </a:solidFill>
                          <a:latin typeface="+mn-lt"/>
                          <a:ea typeface="Calibri"/>
                          <a:cs typeface="Times New Roman"/>
                        </a:rPr>
                        <a:t>Processing</a:t>
                      </a:r>
                      <a:endParaRPr lang="en-US" sz="1200" b="1" dirty="0">
                        <a:solidFill>
                          <a:schemeClr val="bg1"/>
                        </a:solidFill>
                        <a:latin typeface="+mn-lt"/>
                        <a:ea typeface="Calibri"/>
                        <a:cs typeface="Times New Roman"/>
                      </a:endParaRPr>
                    </a:p>
                  </a:txBody>
                  <a:tcPr marL="45720" marR="45720" vert="vert27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CA" sz="1100" b="1" kern="1200" dirty="0" smtClean="0">
                          <a:solidFill>
                            <a:schemeClr val="bg1"/>
                          </a:solidFill>
                          <a:latin typeface="+mn-lt"/>
                          <a:ea typeface="+mn-ea"/>
                          <a:cs typeface="+mn-cs"/>
                        </a:rPr>
                        <a:t>Hosting</a:t>
                      </a:r>
                      <a:r>
                        <a:rPr lang="en-CA" sz="1100" b="1" kern="1200" baseline="0" dirty="0" smtClean="0">
                          <a:solidFill>
                            <a:schemeClr val="bg1"/>
                          </a:solidFill>
                          <a:latin typeface="+mn-lt"/>
                          <a:ea typeface="+mn-ea"/>
                          <a:cs typeface="+mn-cs"/>
                        </a:rPr>
                        <a:t> Service</a:t>
                      </a:r>
                      <a:endParaRPr lang="en-CA" sz="1100" b="1" kern="1200" dirty="0" smtClean="0">
                        <a:solidFill>
                          <a:schemeClr val="bg1"/>
                        </a:solidFill>
                        <a:latin typeface="+mn-lt"/>
                        <a:ea typeface="+mn-ea"/>
                        <a:cs typeface="+mn-cs"/>
                      </a:endParaRPr>
                    </a:p>
                  </a:txBody>
                  <a:tcPr marL="45720" marR="4572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2C7E7"/>
                    </a:solidFill>
                  </a:tcPr>
                </a:tc>
                <a:tc>
                  <a:txBody>
                    <a:bodyPr/>
                    <a:lstStyle/>
                    <a:p>
                      <a:pPr marL="0" marR="0" lvl="1" indent="0" algn="ctr" defTabSz="957083" rtl="0" eaLnBrk="1" fontAlgn="auto" latinLnBrk="0" hangingPunct="1">
                        <a:lnSpc>
                          <a:spcPct val="100000"/>
                        </a:lnSpc>
                        <a:spcBef>
                          <a:spcPts val="0"/>
                        </a:spcBef>
                        <a:spcAft>
                          <a:spcPts val="0"/>
                        </a:spcAft>
                        <a:buClr>
                          <a:schemeClr val="tx2"/>
                        </a:buClr>
                        <a:buSzTx/>
                        <a:buFont typeface="Wingdings" pitchFamily="2" charset="2"/>
                        <a:buNone/>
                        <a:tabLst/>
                        <a:defRPr/>
                      </a:pPr>
                      <a:r>
                        <a:rPr lang="en-US" sz="1200" b="0" kern="1200" dirty="0" smtClean="0">
                          <a:solidFill>
                            <a:srgbClr val="002776"/>
                          </a:solidFill>
                          <a:latin typeface="Arial" pitchFamily="34" charset="0"/>
                          <a:ea typeface="+mn-ea"/>
                          <a:cs typeface="Arial" pitchFamily="34" charset="0"/>
                        </a:rPr>
                        <a:t>Amazon EC2</a:t>
                      </a:r>
                    </a:p>
                  </a:txBody>
                  <a:tcPr marL="45720" marR="4572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kern="1200" dirty="0" smtClean="0">
                          <a:solidFill>
                            <a:srgbClr val="002776"/>
                          </a:solidFill>
                          <a:latin typeface="Arial" pitchFamily="34" charset="0"/>
                          <a:ea typeface="+mn-ea"/>
                          <a:cs typeface="Arial" pitchFamily="34" charset="0"/>
                        </a:rPr>
                        <a:t>Azure Compute</a:t>
                      </a:r>
                      <a:endParaRPr lang="en-US" sz="1200" b="0" kern="1200" dirty="0">
                        <a:solidFill>
                          <a:srgbClr val="002776"/>
                        </a:solidFill>
                        <a:latin typeface="Arial" pitchFamily="34" charset="0"/>
                        <a:ea typeface="+mn-ea"/>
                        <a:cs typeface="Arial" pitchFamily="34" charset="0"/>
                      </a:endParaRPr>
                    </a:p>
                  </a:txBody>
                  <a:tcPr marL="45720" marR="4572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957083" rtl="0" eaLnBrk="1" fontAlgn="auto" latinLnBrk="0" hangingPunct="1">
                        <a:lnSpc>
                          <a:spcPct val="100000"/>
                        </a:lnSpc>
                        <a:spcBef>
                          <a:spcPts val="0"/>
                        </a:spcBef>
                        <a:spcAft>
                          <a:spcPts val="0"/>
                        </a:spcAft>
                        <a:buClr>
                          <a:schemeClr val="tx2"/>
                        </a:buClr>
                        <a:buSzTx/>
                        <a:buFont typeface="Wingdings" pitchFamily="2" charset="2"/>
                        <a:buNone/>
                        <a:tabLst/>
                        <a:defRPr/>
                      </a:pPr>
                      <a:r>
                        <a:rPr lang="en-US" sz="1200" b="0" kern="1200" dirty="0" smtClean="0">
                          <a:solidFill>
                            <a:srgbClr val="002776"/>
                          </a:solidFill>
                          <a:latin typeface="Arial" pitchFamily="34" charset="0"/>
                          <a:ea typeface="+mn-ea"/>
                          <a:cs typeface="Arial" pitchFamily="34" charset="0"/>
                        </a:rPr>
                        <a:t>AppEngine</a:t>
                      </a:r>
                    </a:p>
                  </a:txBody>
                  <a:tcPr marL="45720" marR="4572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43389">
                <a:tc vMerge="1">
                  <a:txBody>
                    <a:bodyPr/>
                    <a:lstStyle/>
                    <a:p>
                      <a:pPr marL="0" marR="0" algn="ctr">
                        <a:lnSpc>
                          <a:spcPct val="115000"/>
                        </a:lnSpc>
                        <a:spcBef>
                          <a:spcPts val="0"/>
                        </a:spcBef>
                        <a:spcAft>
                          <a:spcPts val="0"/>
                        </a:spcAft>
                      </a:pPr>
                      <a:endParaRPr lang="en-US" sz="1200" b="1" dirty="0">
                        <a:solidFill>
                          <a:schemeClr val="bg1"/>
                        </a:solidFill>
                        <a:latin typeface="+mn-lt"/>
                        <a:ea typeface="Calibri"/>
                        <a:cs typeface="Times New Roman"/>
                      </a:endParaRPr>
                    </a:p>
                  </a:txBody>
                  <a:tcPr marL="45720" marR="45720" vert="vert270"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CA" sz="1100" b="1" kern="1200" dirty="0" smtClean="0">
                          <a:solidFill>
                            <a:schemeClr val="bg1"/>
                          </a:solidFill>
                          <a:latin typeface="+mn-lt"/>
                          <a:ea typeface="+mn-ea"/>
                          <a:cs typeface="+mn-cs"/>
                        </a:rPr>
                        <a:t>Map Reduce</a:t>
                      </a:r>
                      <a:r>
                        <a:rPr lang="en-CA" sz="1100" b="1" kern="1200" baseline="0" dirty="0" smtClean="0">
                          <a:solidFill>
                            <a:schemeClr val="bg1"/>
                          </a:solidFill>
                          <a:latin typeface="+mn-lt"/>
                          <a:ea typeface="+mn-ea"/>
                          <a:cs typeface="+mn-cs"/>
                        </a:rPr>
                        <a:t> Service</a:t>
                      </a:r>
                      <a:endParaRPr lang="en-CA" sz="1100" b="1" kern="1200" dirty="0" smtClean="0">
                        <a:solidFill>
                          <a:schemeClr val="bg1"/>
                        </a:solidFill>
                        <a:latin typeface="+mn-lt"/>
                        <a:ea typeface="+mn-ea"/>
                        <a:cs typeface="+mn-cs"/>
                      </a:endParaRPr>
                    </a:p>
                  </a:txBody>
                  <a:tcPr marL="45720" marR="4572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2C7E7"/>
                    </a:solidFill>
                  </a:tcPr>
                </a:tc>
                <a:tc>
                  <a:txBody>
                    <a:bodyPr/>
                    <a:lstStyle/>
                    <a:p>
                      <a:pPr marL="0" marR="0" lvl="1" indent="0" algn="ctr" defTabSz="957083" rtl="0" eaLnBrk="1" fontAlgn="auto" latinLnBrk="0" hangingPunct="1">
                        <a:lnSpc>
                          <a:spcPct val="100000"/>
                        </a:lnSpc>
                        <a:spcBef>
                          <a:spcPts val="0"/>
                        </a:spcBef>
                        <a:spcAft>
                          <a:spcPts val="0"/>
                        </a:spcAft>
                        <a:buClr>
                          <a:schemeClr val="tx2"/>
                        </a:buClr>
                        <a:buSzTx/>
                        <a:buFont typeface="Wingdings" pitchFamily="2" charset="2"/>
                        <a:buNone/>
                        <a:tabLst/>
                        <a:defRPr/>
                      </a:pPr>
                      <a:r>
                        <a:rPr lang="en-US" sz="1200" b="0" kern="1200" dirty="0" smtClean="0">
                          <a:solidFill>
                            <a:srgbClr val="002776"/>
                          </a:solidFill>
                          <a:latin typeface="Arial" pitchFamily="34" charset="0"/>
                          <a:ea typeface="+mn-ea"/>
                          <a:cs typeface="Arial" pitchFamily="34" charset="0"/>
                        </a:rPr>
                        <a:t>Elastic MapReduce</a:t>
                      </a:r>
                    </a:p>
                  </a:txBody>
                  <a:tcPr marL="45720" marR="4572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kern="1200" dirty="0" smtClean="0">
                          <a:solidFill>
                            <a:srgbClr val="002776"/>
                          </a:solidFill>
                          <a:latin typeface="Arial" pitchFamily="34" charset="0"/>
                          <a:ea typeface="+mn-ea"/>
                          <a:cs typeface="Arial" pitchFamily="34" charset="0"/>
                        </a:rPr>
                        <a:t>Hadoop on Azure</a:t>
                      </a:r>
                      <a:endParaRPr lang="en-US" sz="1200" b="0" kern="1200" dirty="0">
                        <a:solidFill>
                          <a:srgbClr val="002776"/>
                        </a:solidFill>
                        <a:latin typeface="Arial" pitchFamily="34" charset="0"/>
                        <a:ea typeface="+mn-ea"/>
                        <a:cs typeface="Arial" pitchFamily="34" charset="0"/>
                      </a:endParaRPr>
                    </a:p>
                  </a:txBody>
                  <a:tcPr marL="45720" marR="4572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957083" rtl="0" eaLnBrk="1" fontAlgn="auto" latinLnBrk="0" hangingPunct="1">
                        <a:lnSpc>
                          <a:spcPct val="100000"/>
                        </a:lnSpc>
                        <a:spcBef>
                          <a:spcPts val="0"/>
                        </a:spcBef>
                        <a:spcAft>
                          <a:spcPts val="0"/>
                        </a:spcAft>
                        <a:buClr>
                          <a:schemeClr val="tx2"/>
                        </a:buClr>
                        <a:buSzTx/>
                        <a:buFont typeface="Wingdings" pitchFamily="2" charset="2"/>
                        <a:buNone/>
                        <a:tabLst/>
                        <a:defRPr/>
                      </a:pPr>
                      <a:r>
                        <a:rPr lang="en-US" sz="1200" b="0" kern="1200" dirty="0" smtClean="0">
                          <a:solidFill>
                            <a:srgbClr val="002776"/>
                          </a:solidFill>
                          <a:latin typeface="Arial" pitchFamily="34" charset="0"/>
                          <a:ea typeface="+mn-ea"/>
                          <a:cs typeface="Arial" pitchFamily="34" charset="0"/>
                        </a:rPr>
                        <a:t>App</a:t>
                      </a:r>
                      <a:r>
                        <a:rPr lang="en-US" sz="1200" b="0" kern="1200" baseline="0" dirty="0" smtClean="0">
                          <a:solidFill>
                            <a:srgbClr val="002776"/>
                          </a:solidFill>
                          <a:latin typeface="Arial" pitchFamily="34" charset="0"/>
                          <a:ea typeface="+mn-ea"/>
                          <a:cs typeface="Arial" pitchFamily="34" charset="0"/>
                        </a:rPr>
                        <a:t>Engine Mapper API</a:t>
                      </a:r>
                      <a:endParaRPr lang="en-US" sz="1200" b="0" kern="1200" dirty="0" smtClean="0">
                        <a:solidFill>
                          <a:srgbClr val="002776"/>
                        </a:solidFill>
                        <a:latin typeface="Arial" pitchFamily="34" charset="0"/>
                        <a:ea typeface="+mn-ea"/>
                        <a:cs typeface="Arial" pitchFamily="34" charset="0"/>
                      </a:endParaRPr>
                    </a:p>
                  </a:txBody>
                  <a:tcPr marL="45720" marR="4572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43389">
                <a:tc vMerge="1">
                  <a:txBody>
                    <a:bodyPr/>
                    <a:lstStyle/>
                    <a:p>
                      <a:pPr marL="0" marR="0" algn="ctr">
                        <a:lnSpc>
                          <a:spcPct val="115000"/>
                        </a:lnSpc>
                        <a:spcBef>
                          <a:spcPts val="0"/>
                        </a:spcBef>
                        <a:spcAft>
                          <a:spcPts val="0"/>
                        </a:spcAft>
                      </a:pPr>
                      <a:endParaRPr lang="en-US" sz="1200" b="1" dirty="0">
                        <a:solidFill>
                          <a:schemeClr val="bg1"/>
                        </a:solidFill>
                        <a:latin typeface="+mn-lt"/>
                        <a:ea typeface="Calibri"/>
                        <a:cs typeface="Times New Roman"/>
                      </a:endParaRPr>
                    </a:p>
                  </a:txBody>
                  <a:tcPr marL="45720" marR="45720" vert="vert270"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C689F"/>
                    </a:solidFill>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CA" sz="1100" b="1" kern="1200" dirty="0" smtClean="0">
                          <a:solidFill>
                            <a:schemeClr val="bg1"/>
                          </a:solidFill>
                          <a:latin typeface="+mn-lt"/>
                          <a:ea typeface="+mn-ea"/>
                          <a:cs typeface="+mn-cs"/>
                        </a:rPr>
                        <a:t>Big Data Analytics</a:t>
                      </a:r>
                    </a:p>
                  </a:txBody>
                  <a:tcPr marL="45720" marR="4572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2C7E7"/>
                    </a:solidFill>
                  </a:tcPr>
                </a:tc>
                <a:tc>
                  <a:txBody>
                    <a:bodyPr/>
                    <a:lstStyle/>
                    <a:p>
                      <a:pPr marL="0" marR="0" lvl="1" indent="0" algn="ctr" defTabSz="957083" rtl="0" eaLnBrk="1" fontAlgn="auto" latinLnBrk="0" hangingPunct="1">
                        <a:lnSpc>
                          <a:spcPct val="100000"/>
                        </a:lnSpc>
                        <a:spcBef>
                          <a:spcPts val="0"/>
                        </a:spcBef>
                        <a:spcAft>
                          <a:spcPts val="0"/>
                        </a:spcAft>
                        <a:buClr>
                          <a:schemeClr val="tx2"/>
                        </a:buClr>
                        <a:buSzTx/>
                        <a:buFont typeface="Wingdings" pitchFamily="2" charset="2"/>
                        <a:buNone/>
                        <a:tabLst/>
                        <a:defRPr/>
                      </a:pPr>
                      <a:r>
                        <a:rPr lang="en-US" sz="1200" b="0" kern="1200" dirty="0" smtClean="0">
                          <a:solidFill>
                            <a:srgbClr val="002776"/>
                          </a:solidFill>
                          <a:latin typeface="Arial" pitchFamily="34" charset="0"/>
                          <a:ea typeface="+mn-ea"/>
                          <a:cs typeface="Arial" pitchFamily="34" charset="0"/>
                        </a:rPr>
                        <a:t>Elastic MapReduce</a:t>
                      </a:r>
                    </a:p>
                  </a:txBody>
                  <a:tcPr marL="45720" marR="4572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kern="1200" dirty="0" smtClean="0">
                          <a:solidFill>
                            <a:srgbClr val="002776"/>
                          </a:solidFill>
                          <a:latin typeface="Arial" pitchFamily="34" charset="0"/>
                          <a:ea typeface="+mn-ea"/>
                          <a:cs typeface="Arial" pitchFamily="34" charset="0"/>
                        </a:rPr>
                        <a:t>Hadoop</a:t>
                      </a:r>
                      <a:r>
                        <a:rPr lang="en-US" sz="1200" b="0" kern="1200" baseline="0" dirty="0" smtClean="0">
                          <a:solidFill>
                            <a:srgbClr val="002776"/>
                          </a:solidFill>
                          <a:latin typeface="Arial" pitchFamily="34" charset="0"/>
                          <a:ea typeface="+mn-ea"/>
                          <a:cs typeface="Arial" pitchFamily="34" charset="0"/>
                        </a:rPr>
                        <a:t> on Azure</a:t>
                      </a:r>
                      <a:endParaRPr lang="en-US" sz="1200" b="0" kern="1200" dirty="0">
                        <a:solidFill>
                          <a:srgbClr val="002776"/>
                        </a:solidFill>
                        <a:latin typeface="Arial" pitchFamily="34" charset="0"/>
                        <a:ea typeface="+mn-ea"/>
                        <a:cs typeface="Arial" pitchFamily="34" charset="0"/>
                      </a:endParaRPr>
                    </a:p>
                  </a:txBody>
                  <a:tcPr marL="45720" marR="4572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957083" rtl="0" eaLnBrk="1" fontAlgn="auto" latinLnBrk="0" hangingPunct="1">
                        <a:lnSpc>
                          <a:spcPct val="100000"/>
                        </a:lnSpc>
                        <a:spcBef>
                          <a:spcPts val="0"/>
                        </a:spcBef>
                        <a:spcAft>
                          <a:spcPts val="0"/>
                        </a:spcAft>
                        <a:buClr>
                          <a:schemeClr val="tx2"/>
                        </a:buClr>
                        <a:buSzTx/>
                        <a:buFont typeface="Wingdings" pitchFamily="2" charset="2"/>
                        <a:buNone/>
                        <a:tabLst/>
                        <a:defRPr/>
                      </a:pPr>
                      <a:r>
                        <a:rPr lang="en-US" sz="1200" b="0" kern="1200" dirty="0" smtClean="0">
                          <a:solidFill>
                            <a:srgbClr val="002776"/>
                          </a:solidFill>
                          <a:latin typeface="Arial" pitchFamily="34" charset="0"/>
                          <a:ea typeface="+mn-ea"/>
                          <a:cs typeface="Arial" pitchFamily="34" charset="0"/>
                        </a:rPr>
                        <a:t>BigQuery</a:t>
                      </a:r>
                    </a:p>
                  </a:txBody>
                  <a:tcPr marL="45720" marR="4572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414738" name="Picture 18" descr="http://news.cnet.com/i/bto/20090716/microsoft_windows_azure_logo_270x4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6425" y="2222454"/>
            <a:ext cx="1105108" cy="200557"/>
          </a:xfrm>
          <a:prstGeom prst="rect">
            <a:avLst/>
          </a:prstGeom>
          <a:noFill/>
          <a:extLst>
            <a:ext uri="{909E8E84-426E-40DD-AFC4-6F175D3DCCD1}">
              <a14:hiddenFill xmlns:a14="http://schemas.microsoft.com/office/drawing/2010/main">
                <a:solidFill>
                  <a:srgbClr val="FFFFFF"/>
                </a:solidFill>
              </a14:hiddenFill>
            </a:ext>
          </a:extLst>
        </p:spPr>
      </p:pic>
      <p:pic>
        <p:nvPicPr>
          <p:cNvPr id="414748" name="Picture 28" descr="http://dataanalyticssummit.com/images/amazon-web-service-logo.gif"/>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480" t="9916" r="3523" b="19344"/>
          <a:stretch/>
        </p:blipFill>
        <p:spPr bwMode="auto">
          <a:xfrm>
            <a:off x="3571614" y="2201382"/>
            <a:ext cx="741083" cy="300533"/>
          </a:xfrm>
          <a:prstGeom prst="rect">
            <a:avLst/>
          </a:prstGeom>
          <a:noFill/>
          <a:extLst>
            <a:ext uri="{909E8E84-426E-40DD-AFC4-6F175D3DCCD1}">
              <a14:hiddenFill xmlns:a14="http://schemas.microsoft.com/office/drawing/2010/main">
                <a:solidFill>
                  <a:srgbClr val="FFFFFF"/>
                </a:solidFill>
              </a14:hiddenFill>
            </a:ext>
          </a:extLst>
        </p:spPr>
      </p:pic>
      <p:sp>
        <p:nvSpPr>
          <p:cNvPr id="24" name="Text Placeholder 2"/>
          <p:cNvSpPr txBox="1">
            <a:spLocks/>
          </p:cNvSpPr>
          <p:nvPr/>
        </p:nvSpPr>
        <p:spPr bwMode="gray">
          <a:xfrm>
            <a:off x="436727" y="997306"/>
            <a:ext cx="8420669" cy="430887"/>
          </a:xfrm>
          <a:prstGeom prst="rect">
            <a:avLst/>
          </a:prstGeom>
        </p:spPr>
        <p:txBody>
          <a:bodyPr vert="horz" wrap="square" lIns="0" tIns="0" rIns="0" bIns="0" rtlCol="0">
            <a:spAutoFit/>
          </a:bodyPr>
          <a:lstStyle/>
          <a:p>
            <a:pPr algn="l">
              <a:spcBef>
                <a:spcPts val="2200"/>
              </a:spcBef>
              <a:defRPr/>
            </a:pPr>
            <a:r>
              <a:rPr lang="en-US" sz="1400" b="0" dirty="0">
                <a:solidFill>
                  <a:srgbClr val="002776"/>
                </a:solidFill>
                <a:latin typeface="Arial"/>
              </a:rPr>
              <a:t>There are a wide variety of cloud computing service models to provide </a:t>
            </a:r>
            <a:r>
              <a:rPr lang="en-US" sz="1400" b="0" dirty="0" smtClean="0">
                <a:solidFill>
                  <a:srgbClr val="002776"/>
                </a:solidFill>
                <a:latin typeface="Arial"/>
              </a:rPr>
              <a:t>storage, management and processing for Big Data. Organizations can leverage SaaS, PaaS or IaaS solutions depending on the need.</a:t>
            </a:r>
            <a:endParaRPr lang="en-US" sz="1400" b="0" dirty="0">
              <a:solidFill>
                <a:srgbClr val="002776"/>
              </a:solidFill>
              <a:latin typeface="Arial"/>
            </a:endParaRPr>
          </a:p>
        </p:txBody>
      </p:sp>
      <p:pic>
        <p:nvPicPr>
          <p:cNvPr id="1024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22269" y="2259303"/>
            <a:ext cx="613652" cy="211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 Placeholder 2"/>
          <p:cNvSpPr txBox="1">
            <a:spLocks/>
          </p:cNvSpPr>
          <p:nvPr/>
        </p:nvSpPr>
        <p:spPr bwMode="gray">
          <a:xfrm>
            <a:off x="2477335" y="1620324"/>
            <a:ext cx="4530884" cy="184666"/>
          </a:xfrm>
          <a:prstGeom prst="rect">
            <a:avLst/>
          </a:prstGeom>
        </p:spPr>
        <p:txBody>
          <a:bodyPr vert="horz" wrap="square" lIns="0" tIns="0" rIns="0" bIns="0" rtlCol="0">
            <a:spAutoFit/>
          </a:bodyPr>
          <a:lstStyle/>
          <a:p>
            <a:pPr algn="l">
              <a:spcBef>
                <a:spcPts val="2200"/>
              </a:spcBef>
              <a:defRPr/>
            </a:pPr>
            <a:r>
              <a:rPr lang="en-US" sz="1200" dirty="0" smtClean="0">
                <a:solidFill>
                  <a:srgbClr val="002776"/>
                </a:solidFill>
                <a:latin typeface="Arial"/>
              </a:rPr>
              <a:t>Prominent Cloud Vendors providing Big Data Solutions</a:t>
            </a:r>
            <a:endParaRPr lang="en-US" sz="1200" dirty="0">
              <a:solidFill>
                <a:srgbClr val="002776"/>
              </a:solidFill>
              <a:latin typeface="Arial"/>
            </a:endParaRPr>
          </a:p>
        </p:txBody>
      </p:sp>
      <p:sp>
        <p:nvSpPr>
          <p:cNvPr id="28" name="Text Placeholder 2"/>
          <p:cNvSpPr txBox="1">
            <a:spLocks/>
          </p:cNvSpPr>
          <p:nvPr/>
        </p:nvSpPr>
        <p:spPr bwMode="gray">
          <a:xfrm>
            <a:off x="3138826" y="4779633"/>
            <a:ext cx="2883961" cy="184666"/>
          </a:xfrm>
          <a:prstGeom prst="rect">
            <a:avLst/>
          </a:prstGeom>
        </p:spPr>
        <p:txBody>
          <a:bodyPr vert="horz" wrap="square" lIns="0" tIns="0" rIns="0" bIns="0" rtlCol="0">
            <a:spAutoFit/>
          </a:bodyPr>
          <a:lstStyle/>
          <a:p>
            <a:pPr algn="l">
              <a:spcBef>
                <a:spcPts val="2200"/>
              </a:spcBef>
              <a:defRPr/>
            </a:pPr>
            <a:r>
              <a:rPr lang="en-US" sz="1200" dirty="0" smtClean="0">
                <a:solidFill>
                  <a:srgbClr val="002776"/>
                </a:solidFill>
                <a:latin typeface="Arial"/>
              </a:rPr>
              <a:t> Other cloud based  Big Data Solutions</a:t>
            </a:r>
            <a:endParaRPr lang="en-US" sz="1200" dirty="0">
              <a:solidFill>
                <a:srgbClr val="002776"/>
              </a:solidFill>
              <a:latin typeface="Arial"/>
            </a:endParaRPr>
          </a:p>
        </p:txBody>
      </p:sp>
      <p:pic>
        <p:nvPicPr>
          <p:cNvPr id="10247" name="Picture 7"/>
          <p:cNvPicPr>
            <a:picLocks noChangeAspect="1" noChangeArrowheads="1"/>
          </p:cNvPicPr>
          <p:nvPr/>
        </p:nvPicPr>
        <p:blipFill rotWithShape="1">
          <a:blip r:embed="rId6">
            <a:extLst>
              <a:ext uri="{28A0092B-C50C-407E-A947-70E740481C1C}">
                <a14:useLocalDpi xmlns:a14="http://schemas.microsoft.com/office/drawing/2010/main" val="0"/>
              </a:ext>
            </a:extLst>
          </a:blip>
          <a:srcRect l="16154" t="40240" r="15612" b="41134"/>
          <a:stretch/>
        </p:blipFill>
        <p:spPr bwMode="auto">
          <a:xfrm>
            <a:off x="6686104" y="5475413"/>
            <a:ext cx="1247936" cy="34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973435" y="5834944"/>
            <a:ext cx="2883961" cy="600164"/>
          </a:xfrm>
          <a:prstGeom prst="rect">
            <a:avLst/>
          </a:prstGeom>
        </p:spPr>
        <p:txBody>
          <a:bodyPr wrap="square">
            <a:spAutoFit/>
          </a:bodyPr>
          <a:lstStyle/>
          <a:p>
            <a:pPr algn="l"/>
            <a:r>
              <a:rPr lang="en-US" b="0" dirty="0"/>
              <a:t>GoGrid </a:t>
            </a:r>
            <a:r>
              <a:rPr lang="en-US" b="0" dirty="0" smtClean="0"/>
              <a:t>provides pre-configured </a:t>
            </a:r>
            <a:r>
              <a:rPr lang="en-US" b="0" dirty="0"/>
              <a:t>hardware to match requirements for running Cloudera's Distribution of Hadoop (CDH).</a:t>
            </a:r>
          </a:p>
        </p:txBody>
      </p:sp>
      <p:pic>
        <p:nvPicPr>
          <p:cNvPr id="1024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0259" y="5516357"/>
            <a:ext cx="961097" cy="304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32"/>
          <p:cNvSpPr/>
          <p:nvPr/>
        </p:nvSpPr>
        <p:spPr>
          <a:xfrm>
            <a:off x="3225547" y="5834944"/>
            <a:ext cx="2693296" cy="600164"/>
          </a:xfrm>
          <a:prstGeom prst="rect">
            <a:avLst/>
          </a:prstGeom>
        </p:spPr>
        <p:txBody>
          <a:bodyPr wrap="square">
            <a:spAutoFit/>
          </a:bodyPr>
          <a:lstStyle/>
          <a:p>
            <a:pPr algn="l"/>
            <a:r>
              <a:rPr lang="en-US" b="0" dirty="0" smtClean="0"/>
              <a:t>Infochimps provides a scalable platform for end-to-end Big Data solution development and hosting.</a:t>
            </a:r>
            <a:endParaRPr lang="en-US" b="0" dirty="0"/>
          </a:p>
        </p:txBody>
      </p:sp>
      <p:pic>
        <p:nvPicPr>
          <p:cNvPr id="10249"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36984" y="5450406"/>
            <a:ext cx="964772" cy="321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 Placeholder 2"/>
          <p:cNvSpPr txBox="1">
            <a:spLocks/>
          </p:cNvSpPr>
          <p:nvPr/>
        </p:nvSpPr>
        <p:spPr bwMode="gray">
          <a:xfrm>
            <a:off x="873457" y="5191155"/>
            <a:ext cx="1801503" cy="184666"/>
          </a:xfrm>
          <a:prstGeom prst="rect">
            <a:avLst/>
          </a:prstGeom>
        </p:spPr>
        <p:txBody>
          <a:bodyPr vert="horz" wrap="square" lIns="0" tIns="0" rIns="0" bIns="0" rtlCol="0">
            <a:spAutoFit/>
          </a:bodyPr>
          <a:lstStyle/>
          <a:p>
            <a:pPr algn="l">
              <a:spcBef>
                <a:spcPts val="2200"/>
              </a:spcBef>
              <a:defRPr/>
            </a:pPr>
            <a:r>
              <a:rPr lang="en-US" sz="1200" dirty="0" smtClean="0">
                <a:solidFill>
                  <a:srgbClr val="002776"/>
                </a:solidFill>
                <a:latin typeface="Arial"/>
              </a:rPr>
              <a:t>SaaS Solution Example</a:t>
            </a:r>
            <a:endParaRPr lang="en-US" sz="1200" dirty="0">
              <a:solidFill>
                <a:srgbClr val="002776"/>
              </a:solidFill>
              <a:latin typeface="Arial"/>
            </a:endParaRPr>
          </a:p>
        </p:txBody>
      </p:sp>
      <p:sp>
        <p:nvSpPr>
          <p:cNvPr id="37" name="Text Placeholder 2"/>
          <p:cNvSpPr txBox="1">
            <a:spLocks/>
          </p:cNvSpPr>
          <p:nvPr/>
        </p:nvSpPr>
        <p:spPr bwMode="gray">
          <a:xfrm>
            <a:off x="3612559" y="5191155"/>
            <a:ext cx="1832898" cy="184666"/>
          </a:xfrm>
          <a:prstGeom prst="rect">
            <a:avLst/>
          </a:prstGeom>
        </p:spPr>
        <p:txBody>
          <a:bodyPr vert="horz" wrap="square" lIns="0" tIns="0" rIns="0" bIns="0" rtlCol="0">
            <a:spAutoFit/>
          </a:bodyPr>
          <a:lstStyle/>
          <a:p>
            <a:pPr algn="l">
              <a:spcBef>
                <a:spcPts val="2200"/>
              </a:spcBef>
              <a:defRPr/>
            </a:pPr>
            <a:r>
              <a:rPr lang="en-US" sz="1200" dirty="0">
                <a:solidFill>
                  <a:srgbClr val="002776"/>
                </a:solidFill>
                <a:latin typeface="Arial"/>
              </a:rPr>
              <a:t>P</a:t>
            </a:r>
            <a:r>
              <a:rPr lang="en-US" sz="1200" dirty="0" smtClean="0">
                <a:solidFill>
                  <a:srgbClr val="002776"/>
                </a:solidFill>
                <a:latin typeface="Arial"/>
              </a:rPr>
              <a:t>aaS Solution Example</a:t>
            </a:r>
            <a:endParaRPr lang="en-US" sz="1200" dirty="0">
              <a:solidFill>
                <a:srgbClr val="002776"/>
              </a:solidFill>
              <a:latin typeface="Arial"/>
            </a:endParaRPr>
          </a:p>
        </p:txBody>
      </p:sp>
      <p:sp>
        <p:nvSpPr>
          <p:cNvPr id="38" name="Text Placeholder 2"/>
          <p:cNvSpPr txBox="1">
            <a:spLocks/>
          </p:cNvSpPr>
          <p:nvPr/>
        </p:nvSpPr>
        <p:spPr bwMode="gray">
          <a:xfrm>
            <a:off x="6496254" y="5191155"/>
            <a:ext cx="1675792" cy="184666"/>
          </a:xfrm>
          <a:prstGeom prst="rect">
            <a:avLst/>
          </a:prstGeom>
        </p:spPr>
        <p:txBody>
          <a:bodyPr vert="horz" wrap="square" lIns="0" tIns="0" rIns="0" bIns="0" rtlCol="0">
            <a:spAutoFit/>
          </a:bodyPr>
          <a:lstStyle/>
          <a:p>
            <a:pPr algn="l">
              <a:spcBef>
                <a:spcPts val="2200"/>
              </a:spcBef>
              <a:defRPr/>
            </a:pPr>
            <a:r>
              <a:rPr lang="en-US" sz="1200" dirty="0" smtClean="0">
                <a:solidFill>
                  <a:srgbClr val="002776"/>
                </a:solidFill>
                <a:latin typeface="Arial"/>
              </a:rPr>
              <a:t>IaaS Solution Example</a:t>
            </a:r>
            <a:endParaRPr lang="en-US" sz="1200" dirty="0">
              <a:solidFill>
                <a:srgbClr val="002776"/>
              </a:solidFill>
              <a:latin typeface="Arial"/>
            </a:endParaRPr>
          </a:p>
        </p:txBody>
      </p:sp>
      <p:sp>
        <p:nvSpPr>
          <p:cNvPr id="4" name="Rectangle 3"/>
          <p:cNvSpPr/>
          <p:nvPr/>
        </p:nvSpPr>
        <p:spPr>
          <a:xfrm>
            <a:off x="661915" y="5835436"/>
            <a:ext cx="2313295" cy="600164"/>
          </a:xfrm>
          <a:prstGeom prst="rect">
            <a:avLst/>
          </a:prstGeom>
        </p:spPr>
        <p:txBody>
          <a:bodyPr wrap="square">
            <a:spAutoFit/>
          </a:bodyPr>
          <a:lstStyle/>
          <a:p>
            <a:pPr algn="l"/>
            <a:r>
              <a:rPr lang="en-US" b="0" dirty="0"/>
              <a:t>Splunk </a:t>
            </a:r>
            <a:r>
              <a:rPr lang="en-US" b="0" dirty="0" smtClean="0"/>
              <a:t>provides </a:t>
            </a:r>
            <a:r>
              <a:rPr lang="en-US" b="0" dirty="0"/>
              <a:t>integrated, end-to-end, real-time </a:t>
            </a:r>
            <a:r>
              <a:rPr lang="en-US" b="0" dirty="0" smtClean="0"/>
              <a:t>analytics solution </a:t>
            </a:r>
            <a:r>
              <a:rPr lang="en-US" b="0" dirty="0"/>
              <a:t>for machine-generated big data.</a:t>
            </a:r>
          </a:p>
        </p:txBody>
      </p:sp>
      <p:cxnSp>
        <p:nvCxnSpPr>
          <p:cNvPr id="6" name="Elbow Connector 5"/>
          <p:cNvCxnSpPr/>
          <p:nvPr/>
        </p:nvCxnSpPr>
        <p:spPr>
          <a:xfrm rot="10800000" flipV="1">
            <a:off x="1774210" y="4912737"/>
            <a:ext cx="1364617" cy="182880"/>
          </a:xfrm>
          <a:prstGeom prst="bentConnector2">
            <a:avLst/>
          </a:prstGeom>
          <a:ln w="12700">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a:off x="6022787" y="4912910"/>
            <a:ext cx="1311363" cy="182880"/>
          </a:xfrm>
          <a:prstGeom prst="bentConnector2">
            <a:avLst/>
          </a:prstGeom>
          <a:ln w="12700">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8" idx="2"/>
            <a:endCxn id="37" idx="0"/>
          </p:cNvCxnSpPr>
          <p:nvPr/>
        </p:nvCxnSpPr>
        <p:spPr>
          <a:xfrm rot="5400000">
            <a:off x="4535087" y="5010019"/>
            <a:ext cx="91440" cy="0"/>
          </a:xfrm>
          <a:prstGeom prst="bentConnector3">
            <a:avLst>
              <a:gd name="adj1" fmla="val 50000"/>
            </a:avLst>
          </a:prstGeom>
          <a:ln w="12700">
            <a:solidFill>
              <a:schemeClr val="tx1"/>
            </a:soli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06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 name="Table 70"/>
          <p:cNvGraphicFramePr>
            <a:graphicFrameLocks noGrp="1"/>
          </p:cNvGraphicFramePr>
          <p:nvPr>
            <p:extLst>
              <p:ext uri="{D42A27DB-BD31-4B8C-83A1-F6EECF244321}">
                <p14:modId xmlns:p14="http://schemas.microsoft.com/office/powerpoint/2010/main" val="3038000996"/>
              </p:ext>
            </p:extLst>
          </p:nvPr>
        </p:nvGraphicFramePr>
        <p:xfrm>
          <a:off x="4178325" y="2585522"/>
          <a:ext cx="4569892" cy="3741962"/>
        </p:xfrm>
        <a:graphic>
          <a:graphicData uri="http://schemas.openxmlformats.org/drawingml/2006/table">
            <a:tbl>
              <a:tblPr firstRow="1" bandRow="1">
                <a:tableStyleId>{5C22544A-7EE6-4342-B048-85BDC9FD1C3A}</a:tableStyleId>
              </a:tblPr>
              <a:tblGrid>
                <a:gridCol w="1325409"/>
                <a:gridCol w="980248"/>
                <a:gridCol w="1007858"/>
                <a:gridCol w="1256377"/>
              </a:tblGrid>
              <a:tr h="727981">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smtClean="0">
                          <a:solidFill>
                            <a:schemeClr val="tx1"/>
                          </a:solidFill>
                        </a:rPr>
                        <a:t>Multiple</a:t>
                      </a:r>
                      <a:r>
                        <a:rPr lang="en-US" sz="1100" b="0" baseline="0" dirty="0" smtClean="0">
                          <a:solidFill>
                            <a:schemeClr val="tx1"/>
                          </a:solidFill>
                        </a:rPr>
                        <a:t> Data Domains</a:t>
                      </a:r>
                      <a:endParaRPr lang="en-US" sz="11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smtClean="0">
                          <a:solidFill>
                            <a:schemeClr val="tx1"/>
                          </a:solidFill>
                        </a:rPr>
                        <a:t>Pay-per-use</a:t>
                      </a:r>
                      <a:endParaRPr lang="en-US" sz="11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itchFamily="2" charset="2"/>
                        <a:buChar char="§"/>
                      </a:pPr>
                      <a:r>
                        <a:rPr lang="en-US" sz="1100" b="0" dirty="0" smtClean="0">
                          <a:solidFill>
                            <a:schemeClr val="tx1"/>
                          </a:solidFill>
                        </a:rPr>
                        <a:t>REST</a:t>
                      </a:r>
                      <a:r>
                        <a:rPr lang="en-US" sz="1100" b="0" baseline="0" dirty="0" smtClean="0">
                          <a:solidFill>
                            <a:schemeClr val="tx1"/>
                          </a:solidFill>
                        </a:rPr>
                        <a:t> API</a:t>
                      </a:r>
                    </a:p>
                    <a:p>
                      <a:pPr marL="171450" indent="-171450">
                        <a:buFont typeface="Wingdings" pitchFamily="2" charset="2"/>
                        <a:buChar char="§"/>
                      </a:pPr>
                      <a:r>
                        <a:rPr lang="en-US" sz="1100" b="0" baseline="0" dirty="0" smtClean="0">
                          <a:solidFill>
                            <a:schemeClr val="tx1"/>
                          </a:solidFill>
                        </a:rPr>
                        <a:t>Web Application</a:t>
                      </a:r>
                      <a:endParaRPr lang="en-US" sz="1100" b="0" dirty="0">
                        <a:solidFill>
                          <a:schemeClr val="tx1"/>
                        </a:solidFill>
                      </a:endParaRPr>
                    </a:p>
                  </a:txBody>
                  <a:tcPr marL="18288" marR="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27981">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3081"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rPr>
                        <a:t>Multiple</a:t>
                      </a:r>
                      <a:r>
                        <a:rPr lang="en-US" sz="1100" b="0" baseline="0" dirty="0" smtClean="0">
                          <a:solidFill>
                            <a:schemeClr val="tx1"/>
                          </a:solidFill>
                        </a:rPr>
                        <a:t> Data Domains</a:t>
                      </a:r>
                      <a:endParaRPr lang="en-US" sz="1100" b="0" dirty="0" smtClean="0">
                        <a:solidFill>
                          <a:schemeClr val="tx1"/>
                        </a:solidFill>
                      </a:endParaRPr>
                    </a:p>
                    <a:p>
                      <a:endParaRPr lang="en-US" sz="11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100" b="0" dirty="0" smtClean="0">
                          <a:solidFill>
                            <a:schemeClr val="tx1"/>
                          </a:solidFill>
                        </a:rPr>
                        <a:t>Subscription</a:t>
                      </a:r>
                      <a:r>
                        <a:rPr lang="en-US" sz="1100" b="0" baseline="0" dirty="0" smtClean="0">
                          <a:solidFill>
                            <a:schemeClr val="tx1"/>
                          </a:solidFill>
                        </a:rPr>
                        <a:t> and pay-per-use</a:t>
                      </a:r>
                      <a:endParaRPr lang="en-US" sz="11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itchFamily="2" charset="2"/>
                        <a:buChar char="§"/>
                      </a:pPr>
                      <a:r>
                        <a:rPr lang="en-US" sz="1100" b="0" dirty="0" smtClean="0">
                          <a:solidFill>
                            <a:schemeClr val="tx1"/>
                          </a:solidFill>
                        </a:rPr>
                        <a:t>REST</a:t>
                      </a:r>
                      <a:r>
                        <a:rPr lang="en-US" sz="1100" b="0" baseline="0" dirty="0" smtClean="0">
                          <a:solidFill>
                            <a:schemeClr val="tx1"/>
                          </a:solidFill>
                        </a:rPr>
                        <a:t> API</a:t>
                      </a:r>
                    </a:p>
                    <a:p>
                      <a:pPr marL="171450" indent="-171450">
                        <a:buFont typeface="Wingdings" pitchFamily="2" charset="2"/>
                        <a:buChar char="§"/>
                      </a:pPr>
                      <a:r>
                        <a:rPr lang="en-US" sz="1100" b="0" baseline="0" dirty="0" smtClean="0">
                          <a:solidFill>
                            <a:schemeClr val="tx1"/>
                          </a:solidFill>
                        </a:rPr>
                        <a:t>OData (Open data protocol)</a:t>
                      </a:r>
                      <a:endParaRPr lang="en-US" sz="1100" b="0" dirty="0" smtClean="0">
                        <a:solidFill>
                          <a:schemeClr val="tx1"/>
                        </a:solidFill>
                      </a:endParaRPr>
                    </a:p>
                    <a:p>
                      <a:endParaRPr lang="en-US" sz="1100" b="0" dirty="0">
                        <a:solidFill>
                          <a:schemeClr val="tx1"/>
                        </a:solidFill>
                      </a:endParaRPr>
                    </a:p>
                  </a:txBody>
                  <a:tcPr marL="18288" marR="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27981">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3081"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rPr>
                        <a:t>Multiple</a:t>
                      </a:r>
                      <a:r>
                        <a:rPr lang="en-US" sz="1100" b="0" baseline="0" dirty="0" smtClean="0">
                          <a:solidFill>
                            <a:schemeClr val="tx1"/>
                          </a:solidFill>
                        </a:rPr>
                        <a:t> Data Domains</a:t>
                      </a:r>
                      <a:endParaRPr lang="en-US" sz="1100" b="0"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smtClean="0">
                          <a:solidFill>
                            <a:schemeClr val="tx1"/>
                          </a:solidFill>
                        </a:rPr>
                        <a:t>Data Seller pricing, </a:t>
                      </a:r>
                      <a:r>
                        <a:rPr lang="en-US" sz="1100" b="0" baseline="0" dirty="0" smtClean="0">
                          <a:solidFill>
                            <a:schemeClr val="tx1"/>
                          </a:solidFill>
                        </a:rPr>
                        <a:t>Buyers pay per use</a:t>
                      </a:r>
                      <a:endParaRPr lang="en-US" sz="11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itchFamily="2" charset="2"/>
                        <a:buChar char="§"/>
                      </a:pPr>
                      <a:r>
                        <a:rPr lang="en-US" sz="1100" b="0" dirty="0" smtClean="0">
                          <a:solidFill>
                            <a:schemeClr val="tx1"/>
                          </a:solidFill>
                        </a:rPr>
                        <a:t>REST</a:t>
                      </a:r>
                      <a:r>
                        <a:rPr lang="en-US" sz="1100" b="0" baseline="0" dirty="0" smtClean="0">
                          <a:solidFill>
                            <a:schemeClr val="tx1"/>
                          </a:solidFill>
                        </a:rPr>
                        <a:t> API</a:t>
                      </a:r>
                    </a:p>
                    <a:p>
                      <a:pPr marL="171450" indent="-171450">
                        <a:buFont typeface="Wingdings" pitchFamily="2" charset="2"/>
                        <a:buChar char="§"/>
                      </a:pPr>
                      <a:r>
                        <a:rPr lang="en-US" sz="1100" b="0" baseline="0" dirty="0" smtClean="0">
                          <a:solidFill>
                            <a:schemeClr val="tx1"/>
                          </a:solidFill>
                        </a:rPr>
                        <a:t>YQL tables (Yahoo query language)</a:t>
                      </a:r>
                      <a:endParaRPr lang="en-US" sz="1100" b="0" dirty="0" smtClean="0">
                        <a:solidFill>
                          <a:schemeClr val="tx1"/>
                        </a:solidFill>
                      </a:endParaRPr>
                    </a:p>
                  </a:txBody>
                  <a:tcPr marL="18288" marR="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27981">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100" dirty="0" smtClean="0">
                          <a:solidFill>
                            <a:schemeClr val="tx1"/>
                          </a:solidFill>
                        </a:rPr>
                        <a:t>Business, Education, Government</a:t>
                      </a:r>
                      <a:endParaRPr 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3081"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rPr>
                        <a:t>Subscription</a:t>
                      </a:r>
                      <a:r>
                        <a:rPr lang="en-US" sz="1100" b="0" baseline="0" dirty="0" smtClean="0">
                          <a:solidFill>
                            <a:schemeClr val="tx1"/>
                          </a:solidFill>
                        </a:rPr>
                        <a:t> and pay-per-use</a:t>
                      </a:r>
                      <a:endParaRPr lang="en-US" sz="1100" b="0"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buFont typeface="Wingdings" pitchFamily="2" charset="2"/>
                        <a:buChar char="§"/>
                      </a:pPr>
                      <a:r>
                        <a:rPr lang="en-US" sz="1100" b="0" dirty="0" smtClean="0">
                          <a:solidFill>
                            <a:schemeClr val="tx1"/>
                          </a:solidFill>
                        </a:rPr>
                        <a:t>REST</a:t>
                      </a:r>
                      <a:r>
                        <a:rPr lang="en-US" sz="1100" b="0" baseline="0" dirty="0" smtClean="0">
                          <a:solidFill>
                            <a:schemeClr val="tx1"/>
                          </a:solidFill>
                        </a:rPr>
                        <a:t> API</a:t>
                      </a:r>
                    </a:p>
                    <a:p>
                      <a:pPr marL="171450" indent="-171450">
                        <a:buFont typeface="Wingdings" pitchFamily="2" charset="2"/>
                        <a:buChar char="§"/>
                      </a:pPr>
                      <a:r>
                        <a:rPr lang="en-US" sz="1100" b="0" baseline="0" dirty="0" smtClean="0">
                          <a:solidFill>
                            <a:schemeClr val="tx1"/>
                          </a:solidFill>
                        </a:rPr>
                        <a:t>Data Export</a:t>
                      </a:r>
                    </a:p>
                    <a:p>
                      <a:pPr marL="171450" indent="-171450">
                        <a:buFont typeface="Wingdings" pitchFamily="2" charset="2"/>
                        <a:buChar char="§"/>
                      </a:pPr>
                      <a:r>
                        <a:rPr lang="en-US" sz="1100" b="0" baseline="0" dirty="0" smtClean="0">
                          <a:solidFill>
                            <a:schemeClr val="tx1"/>
                          </a:solidFill>
                        </a:rPr>
                        <a:t>RSS updates</a:t>
                      </a:r>
                      <a:endParaRPr lang="en-US" sz="1100" dirty="0">
                        <a:solidFill>
                          <a:schemeClr val="tx1"/>
                        </a:solidFill>
                      </a:endParaRPr>
                    </a:p>
                  </a:txBody>
                  <a:tcPr marL="18288" marR="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27981">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3081"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rPr>
                        <a:t>Multiple</a:t>
                      </a:r>
                      <a:r>
                        <a:rPr lang="en-US" sz="1100" b="0" baseline="0" dirty="0" smtClean="0">
                          <a:solidFill>
                            <a:schemeClr val="tx1"/>
                          </a:solidFill>
                        </a:rPr>
                        <a:t> Data Domains</a:t>
                      </a:r>
                      <a:endParaRPr lang="en-US" sz="1100" b="0"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smtClean="0">
                          <a:solidFill>
                            <a:schemeClr val="tx1"/>
                          </a:solidFill>
                        </a:rPr>
                        <a:t>Subscription</a:t>
                      </a:r>
                      <a:endParaRPr 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itchFamily="2" charset="2"/>
                        <a:buChar char="§"/>
                      </a:pPr>
                      <a:r>
                        <a:rPr lang="en-US" sz="1100" b="0" dirty="0" smtClean="0">
                          <a:solidFill>
                            <a:schemeClr val="tx1"/>
                          </a:solidFill>
                        </a:rPr>
                        <a:t>REST</a:t>
                      </a:r>
                      <a:r>
                        <a:rPr lang="en-US" sz="1100" b="0" baseline="0" dirty="0" smtClean="0">
                          <a:solidFill>
                            <a:schemeClr val="tx1"/>
                          </a:solidFill>
                        </a:rPr>
                        <a:t> API</a:t>
                      </a:r>
                    </a:p>
                    <a:p>
                      <a:pPr marL="171450" indent="-171450">
                        <a:buFont typeface="Wingdings" pitchFamily="2" charset="2"/>
                        <a:buChar char="§"/>
                      </a:pPr>
                      <a:r>
                        <a:rPr lang="en-US" sz="1100" b="0" baseline="0" dirty="0" smtClean="0">
                          <a:solidFill>
                            <a:schemeClr val="tx1"/>
                          </a:solidFill>
                        </a:rPr>
                        <a:t>SPARQL</a:t>
                      </a:r>
                    </a:p>
                    <a:p>
                      <a:pPr marL="171450" indent="-171450">
                        <a:buFont typeface="Wingdings" pitchFamily="2" charset="2"/>
                        <a:buChar char="§"/>
                      </a:pPr>
                      <a:r>
                        <a:rPr lang="en-US" sz="1100" b="0" baseline="0" dirty="0" smtClean="0">
                          <a:solidFill>
                            <a:schemeClr val="tx1"/>
                          </a:solidFill>
                        </a:rPr>
                        <a:t>PHP and Ruby client libraries</a:t>
                      </a:r>
                      <a:endParaRPr lang="en-US" sz="1100" dirty="0">
                        <a:solidFill>
                          <a:schemeClr val="tx1"/>
                        </a:solidFill>
                      </a:endParaRPr>
                    </a:p>
                  </a:txBody>
                  <a:tcPr marL="18288" marR="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Title 6"/>
          <p:cNvSpPr>
            <a:spLocks noGrp="1"/>
          </p:cNvSpPr>
          <p:nvPr>
            <p:ph type="title"/>
          </p:nvPr>
        </p:nvSpPr>
        <p:spPr>
          <a:xfrm>
            <a:off x="414340" y="478329"/>
            <a:ext cx="8330184" cy="333425"/>
          </a:xfrm>
        </p:spPr>
        <p:txBody>
          <a:bodyPr/>
          <a:lstStyle/>
          <a:p>
            <a:r>
              <a:rPr lang="en-US" dirty="0" smtClean="0">
                <a:solidFill>
                  <a:schemeClr val="tx1"/>
                </a:solidFill>
              </a:rPr>
              <a:t>Cloud and Data Marketplaces </a:t>
            </a:r>
            <a:endParaRPr lang="en-US" dirty="0">
              <a:solidFill>
                <a:schemeClr val="tx1"/>
              </a:solidFill>
            </a:endParaRPr>
          </a:p>
        </p:txBody>
      </p:sp>
      <p:sp>
        <p:nvSpPr>
          <p:cNvPr id="24" name="Text Placeholder 2"/>
          <p:cNvSpPr txBox="1">
            <a:spLocks/>
          </p:cNvSpPr>
          <p:nvPr/>
        </p:nvSpPr>
        <p:spPr bwMode="gray">
          <a:xfrm>
            <a:off x="436727" y="983658"/>
            <a:ext cx="8420669" cy="1359346"/>
          </a:xfrm>
          <a:prstGeom prst="rect">
            <a:avLst/>
          </a:prstGeom>
        </p:spPr>
        <p:txBody>
          <a:bodyPr vert="horz" wrap="square" lIns="0" tIns="0" rIns="0" bIns="0" rtlCol="0">
            <a:spAutoFit/>
          </a:bodyPr>
          <a:lstStyle/>
          <a:p>
            <a:pPr algn="l">
              <a:spcBef>
                <a:spcPts val="2200"/>
              </a:spcBef>
              <a:defRPr/>
            </a:pPr>
            <a:r>
              <a:rPr lang="en-US" sz="1400" b="0" dirty="0" smtClean="0">
                <a:solidFill>
                  <a:srgbClr val="002776"/>
                </a:solidFill>
                <a:latin typeface="Arial"/>
              </a:rPr>
              <a:t>The cloud provides opportunity for many complementary services and “Data Marketplace” is one service that is relevant to Big Data Management and Analytics. A “Data Marketplace” is an online market for buying and selling premium data sets in a consumable and unified format. In line with other cloud based services, this service is also sometimes referred to as </a:t>
            </a:r>
            <a:r>
              <a:rPr lang="en-US" sz="1400" dirty="0" smtClean="0">
                <a:solidFill>
                  <a:srgbClr val="002776"/>
                </a:solidFill>
                <a:latin typeface="Arial"/>
              </a:rPr>
              <a:t>Data-as-a-Service (DaaS</a:t>
            </a:r>
            <a:r>
              <a:rPr lang="en-US" sz="1400" b="0" dirty="0" smtClean="0">
                <a:solidFill>
                  <a:srgbClr val="002776"/>
                </a:solidFill>
                <a:latin typeface="Arial"/>
              </a:rPr>
              <a:t>).</a:t>
            </a:r>
            <a:endParaRPr lang="en-US" sz="1200" b="0" dirty="0" smtClean="0">
              <a:solidFill>
                <a:srgbClr val="002776"/>
              </a:solidFill>
              <a:latin typeface="Arial"/>
            </a:endParaRPr>
          </a:p>
          <a:p>
            <a:pPr algn="l">
              <a:spcBef>
                <a:spcPts val="2200"/>
              </a:spcBef>
              <a:defRPr/>
            </a:pPr>
            <a:endParaRPr lang="en-US" sz="1400" b="0" dirty="0" smtClean="0">
              <a:solidFill>
                <a:srgbClr val="002776"/>
              </a:solidFill>
              <a:latin typeface="Arial"/>
            </a:endParaRPr>
          </a:p>
        </p:txBody>
      </p:sp>
      <p:sp>
        <p:nvSpPr>
          <p:cNvPr id="3" name="Rectangle 2"/>
          <p:cNvSpPr/>
          <p:nvPr/>
        </p:nvSpPr>
        <p:spPr>
          <a:xfrm>
            <a:off x="778508" y="2054376"/>
            <a:ext cx="2914580" cy="276999"/>
          </a:xfrm>
          <a:prstGeom prst="rect">
            <a:avLst/>
          </a:prstGeom>
        </p:spPr>
        <p:txBody>
          <a:bodyPr wrap="none">
            <a:spAutoFit/>
          </a:bodyPr>
          <a:lstStyle/>
          <a:p>
            <a:r>
              <a:rPr lang="en-US" sz="1200" dirty="0" smtClean="0">
                <a:solidFill>
                  <a:srgbClr val="002776"/>
                </a:solidFill>
                <a:latin typeface="Arial"/>
              </a:rPr>
              <a:t>Characteristics of a Data Marketplace</a:t>
            </a:r>
            <a:endParaRPr lang="en-US" sz="1200" dirty="0"/>
          </a:p>
        </p:txBody>
      </p:sp>
      <p:grpSp>
        <p:nvGrpSpPr>
          <p:cNvPr id="63" name="Group 62"/>
          <p:cNvGrpSpPr/>
          <p:nvPr/>
        </p:nvGrpSpPr>
        <p:grpSpPr>
          <a:xfrm>
            <a:off x="413975" y="2563741"/>
            <a:ext cx="3489219" cy="3625398"/>
            <a:chOff x="850711" y="2727517"/>
            <a:chExt cx="3489219" cy="3625398"/>
          </a:xfrm>
        </p:grpSpPr>
        <p:sp>
          <p:nvSpPr>
            <p:cNvPr id="4" name="Donut 3"/>
            <p:cNvSpPr/>
            <p:nvPr/>
          </p:nvSpPr>
          <p:spPr>
            <a:xfrm>
              <a:off x="1463312" y="3357361"/>
              <a:ext cx="2276169" cy="2224575"/>
            </a:xfrm>
            <a:prstGeom prst="donut">
              <a:avLst>
                <a:gd name="adj" fmla="val 24309"/>
              </a:avLst>
            </a:prstGeom>
            <a:solidFill>
              <a:srgbClr val="72C7E7"/>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solidFill>
                  <a:schemeClr val="tx1"/>
                </a:solidFill>
              </a:endParaRPr>
            </a:p>
          </p:txBody>
        </p:sp>
        <p:sp>
          <p:nvSpPr>
            <p:cNvPr id="15" name="Donut 14"/>
            <p:cNvSpPr/>
            <p:nvPr/>
          </p:nvSpPr>
          <p:spPr>
            <a:xfrm>
              <a:off x="865210" y="2727517"/>
              <a:ext cx="3474720" cy="3474720"/>
            </a:xfrm>
            <a:prstGeom prst="donut">
              <a:avLst>
                <a:gd name="adj" fmla="val 17821"/>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solidFill>
                  <a:schemeClr val="tx1"/>
                </a:solidFill>
              </a:endParaRPr>
            </a:p>
          </p:txBody>
        </p:sp>
        <p:cxnSp>
          <p:nvCxnSpPr>
            <p:cNvPr id="37" name="Straight Connector 36"/>
            <p:cNvCxnSpPr>
              <a:stCxn id="4" idx="1"/>
              <a:endCxn id="4" idx="5"/>
            </p:cNvCxnSpPr>
            <p:nvPr/>
          </p:nvCxnSpPr>
          <p:spPr>
            <a:xfrm>
              <a:off x="1796649" y="3683142"/>
              <a:ext cx="1609495" cy="15730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757976" y="3689678"/>
              <a:ext cx="1657612" cy="15272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213602" y="3395640"/>
              <a:ext cx="861538" cy="461665"/>
            </a:xfrm>
            <a:prstGeom prst="rect">
              <a:avLst/>
            </a:prstGeom>
            <a:noFill/>
          </p:spPr>
          <p:txBody>
            <a:bodyPr wrap="square" rtlCol="0">
              <a:spAutoFit/>
            </a:bodyPr>
            <a:lstStyle/>
            <a:p>
              <a:pPr>
                <a:spcBef>
                  <a:spcPts val="600"/>
                </a:spcBef>
              </a:pPr>
              <a:r>
                <a:rPr lang="en-US" sz="1200" dirty="0" smtClean="0"/>
                <a:t>Data Domain</a:t>
              </a:r>
            </a:p>
          </p:txBody>
        </p:sp>
        <p:sp>
          <p:nvSpPr>
            <p:cNvPr id="44" name="TextBox 43"/>
            <p:cNvSpPr txBox="1"/>
            <p:nvPr/>
          </p:nvSpPr>
          <p:spPr>
            <a:xfrm>
              <a:off x="2228985" y="5115870"/>
              <a:ext cx="828123" cy="461665"/>
            </a:xfrm>
            <a:prstGeom prst="rect">
              <a:avLst/>
            </a:prstGeom>
            <a:noFill/>
          </p:spPr>
          <p:txBody>
            <a:bodyPr wrap="square" rtlCol="0">
              <a:spAutoFit/>
            </a:bodyPr>
            <a:lstStyle/>
            <a:p>
              <a:pPr>
                <a:spcBef>
                  <a:spcPts val="600"/>
                </a:spcBef>
              </a:pPr>
              <a:r>
                <a:rPr lang="en-US" sz="1200" dirty="0" smtClean="0"/>
                <a:t>Data Type</a:t>
              </a:r>
            </a:p>
          </p:txBody>
        </p:sp>
        <p:sp>
          <p:nvSpPr>
            <p:cNvPr id="45" name="TextBox 44"/>
            <p:cNvSpPr txBox="1"/>
            <p:nvPr/>
          </p:nvSpPr>
          <p:spPr>
            <a:xfrm rot="5400000">
              <a:off x="2879914" y="4240184"/>
              <a:ext cx="1207823" cy="461665"/>
            </a:xfrm>
            <a:prstGeom prst="rect">
              <a:avLst/>
            </a:prstGeom>
            <a:noFill/>
          </p:spPr>
          <p:txBody>
            <a:bodyPr wrap="square" rtlCol="0">
              <a:spAutoFit/>
            </a:bodyPr>
            <a:lstStyle/>
            <a:p>
              <a:pPr>
                <a:spcBef>
                  <a:spcPts val="600"/>
                </a:spcBef>
              </a:pPr>
              <a:r>
                <a:rPr lang="en-US" sz="1200" dirty="0" smtClean="0"/>
                <a:t>Data Acquisition</a:t>
              </a:r>
            </a:p>
          </p:txBody>
        </p:sp>
        <p:sp>
          <p:nvSpPr>
            <p:cNvPr id="46" name="TextBox 45"/>
            <p:cNvSpPr txBox="1"/>
            <p:nvPr/>
          </p:nvSpPr>
          <p:spPr>
            <a:xfrm rot="16200000" flipH="1">
              <a:off x="1220223" y="4188143"/>
              <a:ext cx="1038940" cy="461665"/>
            </a:xfrm>
            <a:prstGeom prst="rect">
              <a:avLst/>
            </a:prstGeom>
            <a:noFill/>
          </p:spPr>
          <p:txBody>
            <a:bodyPr wrap="square" rtlCol="0">
              <a:spAutoFit/>
            </a:bodyPr>
            <a:lstStyle/>
            <a:p>
              <a:pPr>
                <a:spcBef>
                  <a:spcPts val="600"/>
                </a:spcBef>
              </a:pPr>
              <a:r>
                <a:rPr lang="en-US" sz="1200" dirty="0" smtClean="0"/>
                <a:t>Data Quality</a:t>
              </a:r>
            </a:p>
          </p:txBody>
        </p:sp>
        <p:cxnSp>
          <p:nvCxnSpPr>
            <p:cNvPr id="47" name="Straight Connector 46"/>
            <p:cNvCxnSpPr/>
            <p:nvPr/>
          </p:nvCxnSpPr>
          <p:spPr>
            <a:xfrm>
              <a:off x="2611120" y="2727517"/>
              <a:ext cx="0" cy="6298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651910" y="5581936"/>
              <a:ext cx="0" cy="6298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rot="16200000">
              <a:off x="2572448" y="2716141"/>
              <a:ext cx="40790" cy="3484263"/>
              <a:chOff x="2763520" y="2879917"/>
              <a:chExt cx="40790" cy="3484263"/>
            </a:xfrm>
          </p:grpSpPr>
          <p:cxnSp>
            <p:nvCxnSpPr>
              <p:cNvPr id="50" name="Straight Connector 49"/>
              <p:cNvCxnSpPr/>
              <p:nvPr/>
            </p:nvCxnSpPr>
            <p:spPr>
              <a:xfrm>
                <a:off x="2763520" y="2879917"/>
                <a:ext cx="0" cy="6298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804310" y="5734336"/>
                <a:ext cx="0" cy="6298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rot="18694494">
              <a:off x="973227" y="3408415"/>
              <a:ext cx="1214651" cy="276999"/>
            </a:xfrm>
            <a:prstGeom prst="rect">
              <a:avLst/>
            </a:prstGeom>
            <a:noFill/>
          </p:spPr>
          <p:txBody>
            <a:bodyPr wrap="square" rtlCol="0">
              <a:spAutoFit/>
            </a:bodyPr>
            <a:lstStyle/>
            <a:p>
              <a:pPr>
                <a:spcBef>
                  <a:spcPts val="600"/>
                </a:spcBef>
              </a:pPr>
              <a:r>
                <a:rPr lang="en-US" sz="1200" dirty="0" smtClean="0"/>
                <a:t>Community</a:t>
              </a:r>
            </a:p>
          </p:txBody>
        </p:sp>
        <p:sp>
          <p:nvSpPr>
            <p:cNvPr id="55" name="TextBox 54"/>
            <p:cNvSpPr txBox="1"/>
            <p:nvPr/>
          </p:nvSpPr>
          <p:spPr>
            <a:xfrm rot="2905506" flipH="1">
              <a:off x="3017016" y="3408415"/>
              <a:ext cx="1214651" cy="276999"/>
            </a:xfrm>
            <a:prstGeom prst="rect">
              <a:avLst/>
            </a:prstGeom>
            <a:noFill/>
          </p:spPr>
          <p:txBody>
            <a:bodyPr wrap="square" rtlCol="0">
              <a:spAutoFit/>
            </a:bodyPr>
            <a:lstStyle/>
            <a:p>
              <a:pPr>
                <a:spcBef>
                  <a:spcPts val="600"/>
                </a:spcBef>
              </a:pPr>
              <a:r>
                <a:rPr lang="en-US" sz="1200" dirty="0" smtClean="0"/>
                <a:t>Pricing Model</a:t>
              </a:r>
            </a:p>
          </p:txBody>
        </p:sp>
        <p:sp>
          <p:nvSpPr>
            <p:cNvPr id="56" name="TextBox 55"/>
            <p:cNvSpPr txBox="1"/>
            <p:nvPr/>
          </p:nvSpPr>
          <p:spPr>
            <a:xfrm rot="2905506" flipH="1">
              <a:off x="723173" y="5239734"/>
              <a:ext cx="1764696" cy="461665"/>
            </a:xfrm>
            <a:prstGeom prst="rect">
              <a:avLst/>
            </a:prstGeom>
            <a:noFill/>
          </p:spPr>
          <p:txBody>
            <a:bodyPr wrap="square" rtlCol="0">
              <a:spAutoFit/>
            </a:bodyPr>
            <a:lstStyle/>
            <a:p>
              <a:pPr>
                <a:spcBef>
                  <a:spcPts val="600"/>
                </a:spcBef>
              </a:pPr>
              <a:r>
                <a:rPr lang="en-US" sz="1200" dirty="0" smtClean="0"/>
                <a:t>Data Delivery and Exchange</a:t>
              </a:r>
            </a:p>
          </p:txBody>
        </p:sp>
        <p:sp>
          <p:nvSpPr>
            <p:cNvPr id="57" name="TextBox 56"/>
            <p:cNvSpPr txBox="1"/>
            <p:nvPr/>
          </p:nvSpPr>
          <p:spPr>
            <a:xfrm rot="18694494">
              <a:off x="2894763" y="5239980"/>
              <a:ext cx="1443837" cy="276999"/>
            </a:xfrm>
            <a:prstGeom prst="rect">
              <a:avLst/>
            </a:prstGeom>
            <a:noFill/>
          </p:spPr>
          <p:txBody>
            <a:bodyPr wrap="square" rtlCol="0">
              <a:spAutoFit/>
            </a:bodyPr>
            <a:lstStyle/>
            <a:p>
              <a:pPr>
                <a:spcBef>
                  <a:spcPts val="600"/>
                </a:spcBef>
              </a:pPr>
              <a:r>
                <a:rPr lang="en-US" sz="1200" dirty="0" smtClean="0"/>
                <a:t>Operating Party</a:t>
              </a:r>
            </a:p>
          </p:txBody>
        </p:sp>
        <p:sp>
          <p:nvSpPr>
            <p:cNvPr id="2" name="Oval 1"/>
            <p:cNvSpPr/>
            <p:nvPr/>
          </p:nvSpPr>
          <p:spPr>
            <a:xfrm>
              <a:off x="1973728" y="3839806"/>
              <a:ext cx="1280160" cy="1280160"/>
            </a:xfrm>
            <a:prstGeom prst="ellipse">
              <a:avLst/>
            </a:prstGeom>
            <a:solidFill>
              <a:srgbClr val="4C689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algn="ctr"/>
              <a:r>
                <a:rPr lang="en-US" sz="1200" dirty="0" smtClean="0">
                  <a:solidFill>
                    <a:schemeClr val="bg1"/>
                  </a:solidFill>
                </a:rPr>
                <a:t>Data Marketplace</a:t>
              </a:r>
            </a:p>
          </p:txBody>
        </p:sp>
      </p:grpSp>
      <p:sp>
        <p:nvSpPr>
          <p:cNvPr id="64" name="Rectangle 63"/>
          <p:cNvSpPr/>
          <p:nvPr/>
        </p:nvSpPr>
        <p:spPr>
          <a:xfrm>
            <a:off x="5611988" y="2081671"/>
            <a:ext cx="2379177" cy="276999"/>
          </a:xfrm>
          <a:prstGeom prst="rect">
            <a:avLst/>
          </a:prstGeom>
        </p:spPr>
        <p:txBody>
          <a:bodyPr wrap="none">
            <a:spAutoFit/>
          </a:bodyPr>
          <a:lstStyle/>
          <a:p>
            <a:r>
              <a:rPr lang="en-US" sz="1200" dirty="0" smtClean="0">
                <a:solidFill>
                  <a:srgbClr val="002776"/>
                </a:solidFill>
                <a:latin typeface="Arial"/>
              </a:rPr>
              <a:t>Prominent  Data Marketplaces</a:t>
            </a:r>
            <a:endParaRPr lang="en-US" sz="1200" dirty="0"/>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1467" y="2750485"/>
            <a:ext cx="927513" cy="242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Rectangle 64"/>
          <p:cNvSpPr/>
          <p:nvPr/>
        </p:nvSpPr>
        <p:spPr>
          <a:xfrm>
            <a:off x="4262302" y="3050362"/>
            <a:ext cx="1083951" cy="215444"/>
          </a:xfrm>
          <a:prstGeom prst="rect">
            <a:avLst/>
          </a:prstGeom>
        </p:spPr>
        <p:txBody>
          <a:bodyPr wrap="none">
            <a:spAutoFit/>
          </a:bodyPr>
          <a:lstStyle/>
          <a:p>
            <a:r>
              <a:rPr lang="en-US" sz="800" dirty="0" smtClean="0"/>
              <a:t>www.factual.com</a:t>
            </a:r>
            <a:r>
              <a:rPr lang="en-US" sz="800" dirty="0"/>
              <a:t>/</a:t>
            </a:r>
          </a:p>
        </p:txBody>
      </p:sp>
      <p:sp>
        <p:nvSpPr>
          <p:cNvPr id="66" name="Rectangle 65"/>
          <p:cNvSpPr/>
          <p:nvPr/>
        </p:nvSpPr>
        <p:spPr>
          <a:xfrm>
            <a:off x="4161358" y="3795996"/>
            <a:ext cx="1330813" cy="215444"/>
          </a:xfrm>
          <a:prstGeom prst="rect">
            <a:avLst/>
          </a:prstGeom>
        </p:spPr>
        <p:txBody>
          <a:bodyPr wrap="none">
            <a:spAutoFit/>
          </a:bodyPr>
          <a:lstStyle/>
          <a:p>
            <a:r>
              <a:rPr lang="en-US" sz="800" dirty="0" smtClean="0"/>
              <a:t>datamarket.azure.com</a:t>
            </a:r>
            <a:r>
              <a:rPr lang="en-US" sz="800" dirty="0"/>
              <a:t>/</a:t>
            </a:r>
          </a:p>
        </p:txBody>
      </p:sp>
      <p:pic>
        <p:nvPicPr>
          <p:cNvPr id="1229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4993" y="3384657"/>
            <a:ext cx="1130288" cy="34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2914" y="4213759"/>
            <a:ext cx="961097" cy="304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Rectangle 66"/>
          <p:cNvSpPr/>
          <p:nvPr/>
        </p:nvSpPr>
        <p:spPr>
          <a:xfrm>
            <a:off x="4245988" y="4546457"/>
            <a:ext cx="1300356" cy="215444"/>
          </a:xfrm>
          <a:prstGeom prst="rect">
            <a:avLst/>
          </a:prstGeom>
        </p:spPr>
        <p:txBody>
          <a:bodyPr wrap="none">
            <a:spAutoFit/>
          </a:bodyPr>
          <a:lstStyle/>
          <a:p>
            <a:r>
              <a:rPr lang="en-US" sz="800" dirty="0" smtClean="0"/>
              <a:t>www.infochimps.com</a:t>
            </a:r>
            <a:r>
              <a:rPr lang="en-US" sz="800" dirty="0"/>
              <a:t>/</a:t>
            </a:r>
          </a:p>
        </p:txBody>
      </p:sp>
      <p:pic>
        <p:nvPicPr>
          <p:cNvPr id="12292"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t="30850" b="24171"/>
          <a:stretch/>
        </p:blipFill>
        <p:spPr bwMode="auto">
          <a:xfrm>
            <a:off x="4318664" y="4880956"/>
            <a:ext cx="1107709" cy="498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Rectangle 67"/>
          <p:cNvSpPr/>
          <p:nvPr/>
        </p:nvSpPr>
        <p:spPr>
          <a:xfrm>
            <a:off x="4259101" y="5275027"/>
            <a:ext cx="1119216" cy="215444"/>
          </a:xfrm>
          <a:prstGeom prst="rect">
            <a:avLst/>
          </a:prstGeom>
        </p:spPr>
        <p:txBody>
          <a:bodyPr wrap="none">
            <a:spAutoFit/>
          </a:bodyPr>
          <a:lstStyle/>
          <a:p>
            <a:r>
              <a:rPr lang="en-US" sz="800" dirty="0" smtClean="0"/>
              <a:t>www.socrata.com</a:t>
            </a:r>
            <a:r>
              <a:rPr lang="en-US" sz="800" dirty="0"/>
              <a:t>/</a:t>
            </a:r>
          </a:p>
        </p:txBody>
      </p:sp>
      <p:sp>
        <p:nvSpPr>
          <p:cNvPr id="70" name="Rectangle 69"/>
          <p:cNvSpPr/>
          <p:nvPr/>
        </p:nvSpPr>
        <p:spPr>
          <a:xfrm>
            <a:off x="4377433" y="5908752"/>
            <a:ext cx="1045479" cy="215444"/>
          </a:xfrm>
          <a:prstGeom prst="rect">
            <a:avLst/>
          </a:prstGeom>
        </p:spPr>
        <p:txBody>
          <a:bodyPr wrap="none">
            <a:spAutoFit/>
          </a:bodyPr>
          <a:lstStyle/>
          <a:p>
            <a:r>
              <a:rPr lang="en-US" sz="800" dirty="0" smtClean="0"/>
              <a:t>www.kasabi.com</a:t>
            </a:r>
            <a:r>
              <a:rPr lang="en-US" sz="800" dirty="0"/>
              <a:t>/</a:t>
            </a:r>
          </a:p>
        </p:txBody>
      </p:sp>
      <p:pic>
        <p:nvPicPr>
          <p:cNvPr id="12294"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46594" y="5659991"/>
            <a:ext cx="1079779" cy="18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Rectangle 71"/>
          <p:cNvSpPr/>
          <p:nvPr/>
        </p:nvSpPr>
        <p:spPr>
          <a:xfrm>
            <a:off x="483066" y="6083252"/>
            <a:ext cx="472277" cy="203288"/>
          </a:xfrm>
          <a:prstGeom prst="rect">
            <a:avLst/>
          </a:prstGeom>
          <a:solidFill>
            <a:srgbClr val="72C7E7"/>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78" name="Rectangle 77"/>
          <p:cNvSpPr/>
          <p:nvPr/>
        </p:nvSpPr>
        <p:spPr>
          <a:xfrm>
            <a:off x="483066" y="6337296"/>
            <a:ext cx="472277" cy="20328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79" name="TextBox 78"/>
          <p:cNvSpPr txBox="1"/>
          <p:nvPr/>
        </p:nvSpPr>
        <p:spPr>
          <a:xfrm>
            <a:off x="935238" y="6042059"/>
            <a:ext cx="1132920" cy="538609"/>
          </a:xfrm>
          <a:prstGeom prst="rect">
            <a:avLst/>
          </a:prstGeom>
          <a:noFill/>
        </p:spPr>
        <p:txBody>
          <a:bodyPr wrap="square" rtlCol="0">
            <a:spAutoFit/>
          </a:bodyPr>
          <a:lstStyle/>
          <a:p>
            <a:pPr algn="l">
              <a:spcBef>
                <a:spcPts val="600"/>
              </a:spcBef>
            </a:pPr>
            <a:r>
              <a:rPr lang="en-US" sz="1200" dirty="0" smtClean="0"/>
              <a:t>Data</a:t>
            </a:r>
          </a:p>
          <a:p>
            <a:pPr algn="l">
              <a:spcBef>
                <a:spcPts val="600"/>
              </a:spcBef>
            </a:pPr>
            <a:r>
              <a:rPr lang="en-US" sz="1200" dirty="0" smtClean="0"/>
              <a:t>Operations</a:t>
            </a:r>
          </a:p>
        </p:txBody>
      </p:sp>
    </p:spTree>
    <p:extLst>
      <p:ext uri="{BB962C8B-B14F-4D97-AF65-F5344CB8AC3E}">
        <p14:creationId xmlns:p14="http://schemas.microsoft.com/office/powerpoint/2010/main" val="3229056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9A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Hybrid Architecture</a:t>
            </a:r>
            <a:endParaRPr lang="en-US" dirty="0"/>
          </a:p>
        </p:txBody>
      </p:sp>
    </p:spTree>
    <p:extLst>
      <p:ext uri="{BB962C8B-B14F-4D97-AF65-F5344CB8AC3E}">
        <p14:creationId xmlns:p14="http://schemas.microsoft.com/office/powerpoint/2010/main" val="285760056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bwMode="gray">
          <a:xfrm>
            <a:off x="414340" y="446047"/>
            <a:ext cx="8330184" cy="333425"/>
          </a:xfrm>
        </p:spPr>
        <p:txBody>
          <a:bodyPr lIns="0" tIns="0" rIns="0" bIns="0" anchor="b" anchorCtr="0">
            <a:spAutoFit/>
          </a:bodyPr>
          <a:lstStyle/>
          <a:p>
            <a:pPr marL="285338" indent="-285338">
              <a:spcBef>
                <a:spcPts val="600"/>
              </a:spcBef>
            </a:pPr>
            <a:r>
              <a:rPr lang="en-US" dirty="0" smtClean="0"/>
              <a:t>Big Data Hybrid Architectures </a:t>
            </a:r>
            <a:endParaRPr lang="en-US" dirty="0"/>
          </a:p>
        </p:txBody>
      </p:sp>
      <p:sp>
        <p:nvSpPr>
          <p:cNvPr id="6" name="Rectangle 5"/>
          <p:cNvSpPr/>
          <p:nvPr/>
        </p:nvSpPr>
        <p:spPr>
          <a:xfrm>
            <a:off x="429310" y="1023386"/>
            <a:ext cx="8215181" cy="646331"/>
          </a:xfrm>
          <a:prstGeom prst="rect">
            <a:avLst/>
          </a:prstGeom>
        </p:spPr>
        <p:txBody>
          <a:bodyPr vert="horz" wrap="square" lIns="0" tIns="0" rIns="0" bIns="0" rtlCol="0">
            <a:spAutoFit/>
          </a:bodyPr>
          <a:lstStyle/>
          <a:p>
            <a:pPr algn="l">
              <a:spcBef>
                <a:spcPts val="2200"/>
              </a:spcBef>
              <a:buFont typeface="Arial" pitchFamily="34" charset="0"/>
            </a:pPr>
            <a:r>
              <a:rPr lang="en-US" sz="1400" b="0" dirty="0"/>
              <a:t>Big Data technologies complement existing data architectures. However, organizations need to understand the trade-offs to design the optimal data architecture that not only addresses the business needs but is also scalable.</a:t>
            </a:r>
          </a:p>
        </p:txBody>
      </p:sp>
      <p:sp>
        <p:nvSpPr>
          <p:cNvPr id="15" name="Rectangle 14"/>
          <p:cNvSpPr/>
          <p:nvPr/>
        </p:nvSpPr>
        <p:spPr>
          <a:xfrm>
            <a:off x="390156" y="2291801"/>
            <a:ext cx="1358550" cy="1280160"/>
          </a:xfrm>
          <a:prstGeom prst="rect">
            <a:avLst/>
          </a:prstGeom>
          <a:solidFill>
            <a:srgbClr val="4C689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653" tIns="45653" rIns="45653" bIns="45653" rtlCol="0" anchor="ctr"/>
          <a:lstStyle/>
          <a:p>
            <a:pPr algn="ctr"/>
            <a:r>
              <a:rPr lang="en-US" sz="1200" b="0" dirty="0"/>
              <a:t>Data Management and Storage</a:t>
            </a:r>
          </a:p>
        </p:txBody>
      </p:sp>
      <p:sp>
        <p:nvSpPr>
          <p:cNvPr id="19" name="Rectangle 18"/>
          <p:cNvSpPr/>
          <p:nvPr/>
        </p:nvSpPr>
        <p:spPr>
          <a:xfrm>
            <a:off x="390156" y="3691362"/>
            <a:ext cx="1358550" cy="1280160"/>
          </a:xfrm>
          <a:prstGeom prst="rect">
            <a:avLst/>
          </a:prstGeom>
          <a:solidFill>
            <a:srgbClr val="4C689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653" tIns="45653" rIns="45653" bIns="45653" rtlCol="0" anchor="ctr"/>
          <a:lstStyle/>
          <a:p>
            <a:pPr algn="ctr"/>
            <a:r>
              <a:rPr lang="en-US" sz="1200" b="0" dirty="0"/>
              <a:t>Data Processing</a:t>
            </a:r>
          </a:p>
        </p:txBody>
      </p:sp>
      <p:sp>
        <p:nvSpPr>
          <p:cNvPr id="4" name="Rectangle 3"/>
          <p:cNvSpPr/>
          <p:nvPr/>
        </p:nvSpPr>
        <p:spPr>
          <a:xfrm>
            <a:off x="2022245" y="3664585"/>
            <a:ext cx="4166259" cy="1163260"/>
          </a:xfrm>
          <a:prstGeom prst="rect">
            <a:avLst/>
          </a:prstGeom>
        </p:spPr>
        <p:txBody>
          <a:bodyPr wrap="none" lIns="91308" tIns="45653" rIns="91308" bIns="45653">
            <a:spAutoFit/>
          </a:bodyPr>
          <a:lstStyle/>
          <a:p>
            <a:pPr marL="171205" indent="-171205" algn="l">
              <a:buFont typeface="Wingdings" pitchFamily="2" charset="2"/>
              <a:buChar char="§"/>
            </a:pPr>
            <a:r>
              <a:rPr lang="en-US" sz="1200" b="0" dirty="0"/>
              <a:t>MPP vs. Hadoop based solutions</a:t>
            </a:r>
          </a:p>
          <a:p>
            <a:pPr marL="171205" indent="-171205" algn="l">
              <a:buFont typeface="Wingdings" pitchFamily="2" charset="2"/>
              <a:buChar char="§"/>
            </a:pPr>
            <a:r>
              <a:rPr lang="en-US" sz="1200" b="0" dirty="0"/>
              <a:t>Commodity vs. Special-Purpose Hardware</a:t>
            </a:r>
          </a:p>
          <a:p>
            <a:pPr marL="171205" indent="-171205" algn="l">
              <a:buFont typeface="Wingdings" pitchFamily="2" charset="2"/>
              <a:buChar char="§"/>
            </a:pPr>
            <a:r>
              <a:rPr lang="en-US" sz="1200" b="0" dirty="0" smtClean="0"/>
              <a:t>In-memory </a:t>
            </a:r>
            <a:r>
              <a:rPr lang="en-US" sz="1200" b="0" dirty="0"/>
              <a:t>or disk-based </a:t>
            </a:r>
            <a:r>
              <a:rPr lang="en-US" sz="1200" b="0" dirty="0" smtClean="0"/>
              <a:t>processing</a:t>
            </a:r>
          </a:p>
          <a:p>
            <a:pPr marL="171205" indent="-171205" algn="l">
              <a:buFont typeface="Wingdings" pitchFamily="2" charset="2"/>
              <a:buChar char="§"/>
            </a:pPr>
            <a:r>
              <a:rPr lang="en-US" sz="1200" b="0" dirty="0" smtClean="0"/>
              <a:t>Extending traditional Data warehouse vs. new solutions</a:t>
            </a:r>
            <a:endParaRPr lang="en-US" sz="1200" b="0" dirty="0"/>
          </a:p>
          <a:p>
            <a:pPr marL="171205" indent="-171205" algn="l">
              <a:buFont typeface="Wingdings" pitchFamily="2" charset="2"/>
              <a:buChar char="§"/>
            </a:pPr>
            <a:r>
              <a:rPr lang="en-US" sz="1200" b="0" dirty="0" smtClean="0"/>
              <a:t>Cloud based processing solutions vs. in-house solutions</a:t>
            </a:r>
            <a:endParaRPr lang="en-US" sz="1200" b="0" dirty="0"/>
          </a:p>
        </p:txBody>
      </p:sp>
      <p:sp>
        <p:nvSpPr>
          <p:cNvPr id="7" name="Rectangle 6"/>
          <p:cNvSpPr/>
          <p:nvPr/>
        </p:nvSpPr>
        <p:spPr>
          <a:xfrm>
            <a:off x="2022240" y="2237211"/>
            <a:ext cx="4365298" cy="1163260"/>
          </a:xfrm>
          <a:prstGeom prst="rect">
            <a:avLst/>
          </a:prstGeom>
        </p:spPr>
        <p:txBody>
          <a:bodyPr wrap="square" lIns="91308" tIns="45653" rIns="91308" bIns="45653">
            <a:spAutoFit/>
          </a:bodyPr>
          <a:lstStyle/>
          <a:p>
            <a:pPr marL="171205" indent="-171205" algn="l">
              <a:buFont typeface="Wingdings" pitchFamily="2" charset="2"/>
              <a:buChar char="§"/>
            </a:pPr>
            <a:r>
              <a:rPr lang="en-US" sz="1200" b="0" dirty="0"/>
              <a:t>Relational vs. Non-Relational data stores</a:t>
            </a:r>
          </a:p>
          <a:p>
            <a:pPr marL="171205" indent="-171205" algn="l">
              <a:buFont typeface="Wingdings" pitchFamily="2" charset="2"/>
              <a:buChar char="§"/>
            </a:pPr>
            <a:r>
              <a:rPr lang="en-US" sz="1200" b="0" dirty="0"/>
              <a:t>Virtualized on-premise servers or external clouds</a:t>
            </a:r>
          </a:p>
          <a:p>
            <a:pPr marL="171205" indent="-171205" algn="l">
              <a:buFont typeface="Wingdings" pitchFamily="2" charset="2"/>
              <a:buChar char="§"/>
            </a:pPr>
            <a:r>
              <a:rPr lang="en-US" sz="1200" b="0" dirty="0"/>
              <a:t>Uncompressed storage format vs. compressed storage</a:t>
            </a:r>
          </a:p>
          <a:p>
            <a:pPr marL="171205" indent="-171205" algn="l">
              <a:buFont typeface="Wingdings" pitchFamily="2" charset="2"/>
              <a:buChar char="§"/>
            </a:pPr>
            <a:r>
              <a:rPr lang="en-US" sz="1200" b="0" dirty="0"/>
              <a:t>Distributed vs. consolidated data management and storage</a:t>
            </a:r>
          </a:p>
          <a:p>
            <a:pPr marL="171205" indent="-171205" algn="l">
              <a:buFont typeface="Wingdings" pitchFamily="2" charset="2"/>
              <a:buChar char="§"/>
            </a:pPr>
            <a:r>
              <a:rPr lang="en-US" sz="1200" b="0" dirty="0"/>
              <a:t>Column-oriented vs. row-oriented databases and </a:t>
            </a:r>
            <a:r>
              <a:rPr lang="en-US" sz="1200" b="0" dirty="0" smtClean="0"/>
              <a:t>storage</a:t>
            </a:r>
          </a:p>
        </p:txBody>
      </p:sp>
      <p:sp>
        <p:nvSpPr>
          <p:cNvPr id="20" name="Rectangle 19"/>
          <p:cNvSpPr/>
          <p:nvPr/>
        </p:nvSpPr>
        <p:spPr>
          <a:xfrm>
            <a:off x="390156" y="5063628"/>
            <a:ext cx="1358550" cy="1280160"/>
          </a:xfrm>
          <a:prstGeom prst="rect">
            <a:avLst/>
          </a:prstGeom>
          <a:solidFill>
            <a:srgbClr val="4C689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653" tIns="45653" rIns="45653" bIns="45653" rtlCol="0" anchor="ctr"/>
          <a:lstStyle/>
          <a:p>
            <a:pPr algn="ctr"/>
            <a:r>
              <a:rPr lang="en-US" sz="1200" b="0" dirty="0"/>
              <a:t>Other Implementation Considerations</a:t>
            </a:r>
          </a:p>
        </p:txBody>
      </p:sp>
      <p:sp>
        <p:nvSpPr>
          <p:cNvPr id="8" name="Rectangle 7"/>
          <p:cNvSpPr/>
          <p:nvPr/>
        </p:nvSpPr>
        <p:spPr>
          <a:xfrm>
            <a:off x="2022241" y="5067147"/>
            <a:ext cx="4187490" cy="1274060"/>
          </a:xfrm>
          <a:prstGeom prst="rect">
            <a:avLst/>
          </a:prstGeom>
        </p:spPr>
        <p:txBody>
          <a:bodyPr wrap="square" lIns="91308" tIns="45653" rIns="91308" bIns="45653">
            <a:spAutoFit/>
          </a:bodyPr>
          <a:lstStyle/>
          <a:p>
            <a:pPr marL="171205" indent="-171205" algn="l">
              <a:buFont typeface="Wingdings" pitchFamily="2" charset="2"/>
              <a:buChar char="§"/>
            </a:pPr>
            <a:r>
              <a:rPr lang="en-US" sz="1200" b="0" dirty="0"/>
              <a:t>Hire new people with the required Big Data skill sets vs. retrain new staff  </a:t>
            </a:r>
          </a:p>
          <a:p>
            <a:pPr marL="171205" indent="-171205" algn="l">
              <a:buFont typeface="Wingdings" pitchFamily="2" charset="2"/>
              <a:buChar char="§"/>
            </a:pPr>
            <a:r>
              <a:rPr lang="en-US" sz="1200" b="0" dirty="0"/>
              <a:t>Create a sandbox to experiment to explore with Big Data vs. connect users to the production system</a:t>
            </a:r>
          </a:p>
          <a:p>
            <a:pPr marL="171205" indent="-171205" algn="l">
              <a:buFont typeface="Wingdings" pitchFamily="2" charset="2"/>
              <a:buChar char="§"/>
            </a:pPr>
            <a:r>
              <a:rPr lang="en-US" sz="1200" b="0" dirty="0"/>
              <a:t>Create a hybrid platform vs. migrate computation from a legacy platform or to that from a new vendor</a:t>
            </a:r>
          </a:p>
        </p:txBody>
      </p:sp>
      <p:sp>
        <p:nvSpPr>
          <p:cNvPr id="21" name="Rectangle 20"/>
          <p:cNvSpPr/>
          <p:nvPr/>
        </p:nvSpPr>
        <p:spPr>
          <a:xfrm>
            <a:off x="6550934" y="2291800"/>
            <a:ext cx="313899" cy="4049538"/>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653" tIns="45653" rIns="45653" bIns="45653" rtlCol="0" anchor="ctr"/>
          <a:lstStyle/>
          <a:p>
            <a:pPr algn="ctr"/>
            <a:endParaRPr lang="en-US" sz="1800" b="0" dirty="0"/>
          </a:p>
        </p:txBody>
      </p:sp>
      <p:sp>
        <p:nvSpPr>
          <p:cNvPr id="22" name="Rectangle 21"/>
          <p:cNvSpPr/>
          <p:nvPr/>
        </p:nvSpPr>
        <p:spPr>
          <a:xfrm>
            <a:off x="6550925" y="2425923"/>
            <a:ext cx="2093562" cy="429206"/>
          </a:xfrm>
          <a:prstGeom prst="rect">
            <a:avLst/>
          </a:prstGeom>
          <a:solidFill>
            <a:srgbClr val="0079A6"/>
          </a:solidFill>
          <a:ln w="12700">
            <a:solidFill>
              <a:srgbClr val="0079A6"/>
            </a:solidFill>
          </a:ln>
        </p:spPr>
        <p:style>
          <a:lnRef idx="2">
            <a:schemeClr val="accent1">
              <a:shade val="50000"/>
            </a:schemeClr>
          </a:lnRef>
          <a:fillRef idx="1">
            <a:schemeClr val="accent1"/>
          </a:fillRef>
          <a:effectRef idx="0">
            <a:schemeClr val="accent1"/>
          </a:effectRef>
          <a:fontRef idx="minor">
            <a:schemeClr val="lt1"/>
          </a:fontRef>
        </p:style>
        <p:txBody>
          <a:bodyPr vert="horz" lIns="45653" tIns="45653" rIns="45653" bIns="45653" rtlCol="0" anchor="ctr"/>
          <a:lstStyle/>
          <a:p>
            <a:pPr algn="ctr"/>
            <a:r>
              <a:rPr lang="en-US" sz="1200" b="0" dirty="0"/>
              <a:t>Scalability</a:t>
            </a:r>
          </a:p>
        </p:txBody>
      </p:sp>
      <p:sp>
        <p:nvSpPr>
          <p:cNvPr id="9" name="Rectangle 8"/>
          <p:cNvSpPr/>
          <p:nvPr/>
        </p:nvSpPr>
        <p:spPr>
          <a:xfrm>
            <a:off x="6717191" y="1848092"/>
            <a:ext cx="1933020" cy="307641"/>
          </a:xfrm>
          <a:prstGeom prst="rect">
            <a:avLst/>
          </a:prstGeom>
        </p:spPr>
        <p:txBody>
          <a:bodyPr wrap="none" lIns="91308" tIns="45653" rIns="91308" bIns="45653">
            <a:spAutoFit/>
          </a:bodyPr>
          <a:lstStyle/>
          <a:p>
            <a:r>
              <a:rPr lang="en-US" sz="1400" dirty="0"/>
              <a:t>Trade off Continuum</a:t>
            </a:r>
          </a:p>
        </p:txBody>
      </p:sp>
      <p:sp>
        <p:nvSpPr>
          <p:cNvPr id="24" name="Rectangle 23"/>
          <p:cNvSpPr/>
          <p:nvPr/>
        </p:nvSpPr>
        <p:spPr>
          <a:xfrm>
            <a:off x="2008730" y="1848092"/>
            <a:ext cx="2590507" cy="307641"/>
          </a:xfrm>
          <a:prstGeom prst="rect">
            <a:avLst/>
          </a:prstGeom>
        </p:spPr>
        <p:txBody>
          <a:bodyPr wrap="none" lIns="91308" tIns="45653" rIns="91308" bIns="45653">
            <a:spAutoFit/>
          </a:bodyPr>
          <a:lstStyle/>
          <a:p>
            <a:r>
              <a:rPr lang="en-US" sz="1400" dirty="0"/>
              <a:t>Architecture Considerations</a:t>
            </a:r>
          </a:p>
        </p:txBody>
      </p:sp>
      <p:sp>
        <p:nvSpPr>
          <p:cNvPr id="25" name="Rectangle 24"/>
          <p:cNvSpPr/>
          <p:nvPr/>
        </p:nvSpPr>
        <p:spPr>
          <a:xfrm>
            <a:off x="6550926" y="3097964"/>
            <a:ext cx="2093562" cy="429206"/>
          </a:xfrm>
          <a:prstGeom prst="rect">
            <a:avLst/>
          </a:prstGeom>
          <a:solidFill>
            <a:srgbClr val="0079A6"/>
          </a:solidFill>
          <a:ln w="12700">
            <a:solidFill>
              <a:srgbClr val="0079A6"/>
            </a:solidFill>
          </a:ln>
        </p:spPr>
        <p:style>
          <a:lnRef idx="2">
            <a:schemeClr val="accent1">
              <a:shade val="50000"/>
            </a:schemeClr>
          </a:lnRef>
          <a:fillRef idx="1">
            <a:schemeClr val="accent1"/>
          </a:fillRef>
          <a:effectRef idx="0">
            <a:schemeClr val="accent1"/>
          </a:effectRef>
          <a:fontRef idx="minor">
            <a:schemeClr val="lt1"/>
          </a:fontRef>
        </p:style>
        <p:txBody>
          <a:bodyPr vert="horz" lIns="45653" tIns="45653" rIns="45653" bIns="45653" rtlCol="0" anchor="ctr"/>
          <a:lstStyle/>
          <a:p>
            <a:pPr algn="ctr"/>
            <a:r>
              <a:rPr lang="en-US" sz="1200" b="0" dirty="0"/>
              <a:t>Performance</a:t>
            </a:r>
          </a:p>
        </p:txBody>
      </p:sp>
      <p:sp>
        <p:nvSpPr>
          <p:cNvPr id="26" name="Rectangle 25"/>
          <p:cNvSpPr/>
          <p:nvPr/>
        </p:nvSpPr>
        <p:spPr>
          <a:xfrm>
            <a:off x="6550926" y="3770005"/>
            <a:ext cx="2093562" cy="429206"/>
          </a:xfrm>
          <a:prstGeom prst="rect">
            <a:avLst/>
          </a:prstGeom>
          <a:solidFill>
            <a:srgbClr val="0079A6"/>
          </a:solidFill>
          <a:ln w="12700">
            <a:solidFill>
              <a:srgbClr val="0079A6"/>
            </a:solidFill>
          </a:ln>
        </p:spPr>
        <p:style>
          <a:lnRef idx="2">
            <a:schemeClr val="accent1">
              <a:shade val="50000"/>
            </a:schemeClr>
          </a:lnRef>
          <a:fillRef idx="1">
            <a:schemeClr val="accent1"/>
          </a:fillRef>
          <a:effectRef idx="0">
            <a:schemeClr val="accent1"/>
          </a:effectRef>
          <a:fontRef idx="minor">
            <a:schemeClr val="lt1"/>
          </a:fontRef>
        </p:style>
        <p:txBody>
          <a:bodyPr vert="horz" lIns="45653" tIns="45653" rIns="45653" bIns="45653" rtlCol="0" anchor="ctr"/>
          <a:lstStyle/>
          <a:p>
            <a:pPr algn="ctr"/>
            <a:r>
              <a:rPr lang="en-US" sz="1200" b="0" dirty="0"/>
              <a:t>Cost</a:t>
            </a:r>
          </a:p>
        </p:txBody>
      </p:sp>
      <p:sp>
        <p:nvSpPr>
          <p:cNvPr id="27" name="Rectangle 26"/>
          <p:cNvSpPr/>
          <p:nvPr/>
        </p:nvSpPr>
        <p:spPr>
          <a:xfrm>
            <a:off x="6550926" y="4442046"/>
            <a:ext cx="2093562" cy="429206"/>
          </a:xfrm>
          <a:prstGeom prst="rect">
            <a:avLst/>
          </a:prstGeom>
          <a:solidFill>
            <a:srgbClr val="0079A6"/>
          </a:solidFill>
          <a:ln w="12700">
            <a:solidFill>
              <a:srgbClr val="0079A6"/>
            </a:solidFill>
          </a:ln>
        </p:spPr>
        <p:style>
          <a:lnRef idx="2">
            <a:schemeClr val="accent1">
              <a:shade val="50000"/>
            </a:schemeClr>
          </a:lnRef>
          <a:fillRef idx="1">
            <a:schemeClr val="accent1"/>
          </a:fillRef>
          <a:effectRef idx="0">
            <a:schemeClr val="accent1"/>
          </a:effectRef>
          <a:fontRef idx="minor">
            <a:schemeClr val="lt1"/>
          </a:fontRef>
        </p:style>
        <p:txBody>
          <a:bodyPr vert="horz" lIns="45653" tIns="45653" rIns="45653" bIns="45653" rtlCol="0" anchor="ctr"/>
          <a:lstStyle/>
          <a:p>
            <a:pPr algn="ctr"/>
            <a:r>
              <a:rPr lang="en-US" sz="1200" b="0" dirty="0"/>
              <a:t>Reliability</a:t>
            </a:r>
          </a:p>
        </p:txBody>
      </p:sp>
      <p:sp>
        <p:nvSpPr>
          <p:cNvPr id="28" name="Rectangle 27"/>
          <p:cNvSpPr/>
          <p:nvPr/>
        </p:nvSpPr>
        <p:spPr>
          <a:xfrm>
            <a:off x="6550926" y="5786132"/>
            <a:ext cx="2093562" cy="429206"/>
          </a:xfrm>
          <a:prstGeom prst="rect">
            <a:avLst/>
          </a:prstGeom>
          <a:solidFill>
            <a:srgbClr val="0079A6"/>
          </a:solidFill>
          <a:ln w="12700">
            <a:solidFill>
              <a:srgbClr val="0079A6"/>
            </a:solidFill>
          </a:ln>
        </p:spPr>
        <p:style>
          <a:lnRef idx="2">
            <a:schemeClr val="accent1">
              <a:shade val="50000"/>
            </a:schemeClr>
          </a:lnRef>
          <a:fillRef idx="1">
            <a:schemeClr val="accent1"/>
          </a:fillRef>
          <a:effectRef idx="0">
            <a:schemeClr val="accent1"/>
          </a:effectRef>
          <a:fontRef idx="minor">
            <a:schemeClr val="lt1"/>
          </a:fontRef>
        </p:style>
        <p:txBody>
          <a:bodyPr vert="horz" lIns="45653" tIns="45653" rIns="45653" bIns="45653" rtlCol="0" anchor="ctr"/>
          <a:lstStyle/>
          <a:p>
            <a:pPr algn="ctr"/>
            <a:r>
              <a:rPr lang="en-US" sz="1200" b="0" dirty="0"/>
              <a:t>Security</a:t>
            </a:r>
          </a:p>
        </p:txBody>
      </p:sp>
      <p:sp>
        <p:nvSpPr>
          <p:cNvPr id="29" name="Rectangle 28"/>
          <p:cNvSpPr/>
          <p:nvPr/>
        </p:nvSpPr>
        <p:spPr>
          <a:xfrm>
            <a:off x="6550925" y="5114087"/>
            <a:ext cx="2093562" cy="429206"/>
          </a:xfrm>
          <a:prstGeom prst="rect">
            <a:avLst/>
          </a:prstGeom>
          <a:solidFill>
            <a:srgbClr val="0079A6"/>
          </a:solidFill>
          <a:ln w="12700">
            <a:solidFill>
              <a:srgbClr val="0079A6"/>
            </a:solidFill>
          </a:ln>
        </p:spPr>
        <p:style>
          <a:lnRef idx="2">
            <a:schemeClr val="accent1">
              <a:shade val="50000"/>
            </a:schemeClr>
          </a:lnRef>
          <a:fillRef idx="1">
            <a:schemeClr val="accent1"/>
          </a:fillRef>
          <a:effectRef idx="0">
            <a:schemeClr val="accent1"/>
          </a:effectRef>
          <a:fontRef idx="minor">
            <a:schemeClr val="lt1"/>
          </a:fontRef>
        </p:style>
        <p:txBody>
          <a:bodyPr vert="horz" lIns="45653" tIns="45653" rIns="45653" bIns="45653" rtlCol="0" anchor="ctr"/>
          <a:lstStyle/>
          <a:p>
            <a:pPr algn="ctr"/>
            <a:r>
              <a:rPr lang="en-US" sz="1200" b="0" dirty="0"/>
              <a:t>Integration</a:t>
            </a:r>
          </a:p>
        </p:txBody>
      </p:sp>
    </p:spTree>
    <p:extLst>
      <p:ext uri="{BB962C8B-B14F-4D97-AF65-F5344CB8AC3E}">
        <p14:creationId xmlns:p14="http://schemas.microsoft.com/office/powerpoint/2010/main" val="11538269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AutoShape 12" descr="http://siliconangle.com/files/2011/06/cloudera-Logo-large.png"/>
          <p:cNvSpPr>
            <a:spLocks noChangeAspect="1" noChangeArrowheads="1"/>
          </p:cNvSpPr>
          <p:nvPr/>
        </p:nvSpPr>
        <p:spPr bwMode="auto">
          <a:xfrm>
            <a:off x="141410" y="-880883"/>
            <a:ext cx="8813563" cy="18401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0817" tIns="40407" rIns="80817" bIns="40407" numCol="1" anchor="t" anchorCtr="0" compatLnSpc="1">
            <a:prstTxWarp prst="textNoShape">
              <a:avLst/>
            </a:prstTxWarp>
          </a:bodyPr>
          <a:lstStyle/>
          <a:p>
            <a:endParaRPr lang="en-US">
              <a:solidFill>
                <a:srgbClr val="002776"/>
              </a:solidFill>
            </a:endParaRPr>
          </a:p>
        </p:txBody>
      </p:sp>
      <p:sp>
        <p:nvSpPr>
          <p:cNvPr id="83" name="AutoShape 14" descr="http://siliconangle.com/files/2011/06/cloudera-Logo-large.png"/>
          <p:cNvSpPr>
            <a:spLocks noChangeAspect="1" noChangeArrowheads="1"/>
          </p:cNvSpPr>
          <p:nvPr/>
        </p:nvSpPr>
        <p:spPr bwMode="auto">
          <a:xfrm>
            <a:off x="279943" y="-746440"/>
            <a:ext cx="8813563" cy="18401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0817" tIns="40407" rIns="80817" bIns="40407" numCol="1" anchor="t" anchorCtr="0" compatLnSpc="1">
            <a:prstTxWarp prst="textNoShape">
              <a:avLst/>
            </a:prstTxWarp>
          </a:bodyPr>
          <a:lstStyle/>
          <a:p>
            <a:endParaRPr lang="en-US">
              <a:solidFill>
                <a:srgbClr val="002776"/>
              </a:solidFill>
            </a:endParaRPr>
          </a:p>
        </p:txBody>
      </p:sp>
      <p:sp>
        <p:nvSpPr>
          <p:cNvPr id="84" name="AutoShape 16" descr="http://siliconangle.com/files/2011/06/cloudera-Logo-large.png"/>
          <p:cNvSpPr>
            <a:spLocks noChangeAspect="1" noChangeArrowheads="1"/>
          </p:cNvSpPr>
          <p:nvPr/>
        </p:nvSpPr>
        <p:spPr bwMode="auto">
          <a:xfrm>
            <a:off x="418479" y="-611997"/>
            <a:ext cx="8813563" cy="18401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0817" tIns="40407" rIns="80817" bIns="40407" numCol="1" anchor="t" anchorCtr="0" compatLnSpc="1">
            <a:prstTxWarp prst="textNoShape">
              <a:avLst/>
            </a:prstTxWarp>
          </a:bodyPr>
          <a:lstStyle/>
          <a:p>
            <a:endParaRPr lang="en-US">
              <a:solidFill>
                <a:srgbClr val="002776"/>
              </a:solidFill>
            </a:endParaRPr>
          </a:p>
        </p:txBody>
      </p:sp>
      <p:sp>
        <p:nvSpPr>
          <p:cNvPr id="86" name="AutoShape 49" descr="http://siliconangle.com/files/2011/09/JasperSoft-logo.jpg"/>
          <p:cNvSpPr>
            <a:spLocks noChangeAspect="1" noChangeArrowheads="1"/>
          </p:cNvSpPr>
          <p:nvPr/>
        </p:nvSpPr>
        <p:spPr bwMode="auto">
          <a:xfrm>
            <a:off x="196258" y="14112"/>
            <a:ext cx="3835372" cy="8318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0817" tIns="40407" rIns="80817" bIns="40407" numCol="1" anchor="t" anchorCtr="0" compatLnSpc="1">
            <a:prstTxWarp prst="textNoShape">
              <a:avLst/>
            </a:prstTxWarp>
          </a:bodyPr>
          <a:lstStyle/>
          <a:p>
            <a:endParaRPr lang="en-US">
              <a:solidFill>
                <a:srgbClr val="002776"/>
              </a:solidFill>
            </a:endParaRPr>
          </a:p>
        </p:txBody>
      </p:sp>
      <p:sp>
        <p:nvSpPr>
          <p:cNvPr id="78" name="Title 16"/>
          <p:cNvSpPr txBox="1">
            <a:spLocks/>
          </p:cNvSpPr>
          <p:nvPr/>
        </p:nvSpPr>
        <p:spPr bwMode="gray">
          <a:xfrm>
            <a:off x="414355" y="446044"/>
            <a:ext cx="8330184" cy="333425"/>
          </a:xfrm>
          <a:prstGeom prst="rect">
            <a:avLst/>
          </a:prstGeom>
        </p:spPr>
        <p:txBody>
          <a:bodyPr lIns="0" tIns="0" rIns="0" bIns="0" anchor="b" anchorCtr="0">
            <a:spAutoFit/>
          </a:bodyPr>
          <a:lstStyle>
            <a:lvl1pPr algn="l" rtl="0" eaLnBrk="1" fontAlgn="base" hangingPunct="1">
              <a:lnSpc>
                <a:spcPts val="2600"/>
              </a:lnSpc>
              <a:spcBef>
                <a:spcPct val="0"/>
              </a:spcBef>
              <a:spcAft>
                <a:spcPct val="0"/>
              </a:spcAft>
              <a:defRPr kumimoji="0" lang="en-US" sz="2400" b="1" i="0" u="none" strike="noStrike" kern="1200" cap="none" spc="0" normalizeH="0" baseline="0" noProof="0" dirty="0" smtClean="0">
                <a:ln>
                  <a:noFill/>
                </a:ln>
                <a:solidFill>
                  <a:schemeClr val="tx2"/>
                </a:solidFill>
                <a:effectLst/>
                <a:uLnTx/>
                <a:uFillTx/>
                <a:latin typeface="+mj-lt"/>
                <a:ea typeface="+mj-ea"/>
                <a:cs typeface="+mj-cs"/>
              </a:defRPr>
            </a:lvl1pPr>
            <a:lvl2pPr algn="l" rtl="0" eaLnBrk="1" fontAlgn="base" hangingPunct="1">
              <a:lnSpc>
                <a:spcPct val="90000"/>
              </a:lnSpc>
              <a:spcBef>
                <a:spcPct val="0"/>
              </a:spcBef>
              <a:spcAft>
                <a:spcPct val="0"/>
              </a:spcAft>
              <a:defRPr b="1">
                <a:solidFill>
                  <a:schemeClr val="tx1"/>
                </a:solidFill>
                <a:latin typeface="Arial" charset="0"/>
              </a:defRPr>
            </a:lvl2pPr>
            <a:lvl3pPr algn="l" rtl="0" eaLnBrk="1" fontAlgn="base" hangingPunct="1">
              <a:lnSpc>
                <a:spcPct val="90000"/>
              </a:lnSpc>
              <a:spcBef>
                <a:spcPct val="0"/>
              </a:spcBef>
              <a:spcAft>
                <a:spcPct val="0"/>
              </a:spcAft>
              <a:defRPr b="1">
                <a:solidFill>
                  <a:schemeClr val="tx1"/>
                </a:solidFill>
                <a:latin typeface="Arial" charset="0"/>
              </a:defRPr>
            </a:lvl3pPr>
            <a:lvl4pPr algn="l" rtl="0" eaLnBrk="1" fontAlgn="base" hangingPunct="1">
              <a:lnSpc>
                <a:spcPct val="90000"/>
              </a:lnSpc>
              <a:spcBef>
                <a:spcPct val="0"/>
              </a:spcBef>
              <a:spcAft>
                <a:spcPct val="0"/>
              </a:spcAft>
              <a:defRPr b="1">
                <a:solidFill>
                  <a:schemeClr val="tx1"/>
                </a:solidFill>
                <a:latin typeface="Arial" charset="0"/>
              </a:defRPr>
            </a:lvl4pPr>
            <a:lvl5pPr algn="l" rtl="0" eaLnBrk="1" fontAlgn="base" hangingPunct="1">
              <a:lnSpc>
                <a:spcPct val="90000"/>
              </a:lnSpc>
              <a:spcBef>
                <a:spcPct val="0"/>
              </a:spcBef>
              <a:spcAft>
                <a:spcPct val="0"/>
              </a:spcAft>
              <a:defRPr b="1">
                <a:solidFill>
                  <a:schemeClr val="tx1"/>
                </a:solidFill>
                <a:latin typeface="Arial" charset="0"/>
              </a:defRPr>
            </a:lvl5pPr>
            <a:lvl6pPr marL="457200" algn="l" rtl="0" eaLnBrk="1" fontAlgn="base" hangingPunct="1">
              <a:spcBef>
                <a:spcPct val="0"/>
              </a:spcBef>
              <a:spcAft>
                <a:spcPct val="0"/>
              </a:spcAft>
              <a:defRPr sz="2400" b="1">
                <a:solidFill>
                  <a:schemeClr val="accent1"/>
                </a:solidFill>
                <a:latin typeface="Arial" charset="0"/>
              </a:defRPr>
            </a:lvl6pPr>
            <a:lvl7pPr marL="914400" algn="l" rtl="0" eaLnBrk="1" fontAlgn="base" hangingPunct="1">
              <a:spcBef>
                <a:spcPct val="0"/>
              </a:spcBef>
              <a:spcAft>
                <a:spcPct val="0"/>
              </a:spcAft>
              <a:defRPr sz="2400" b="1">
                <a:solidFill>
                  <a:schemeClr val="accent1"/>
                </a:solidFill>
                <a:latin typeface="Arial" charset="0"/>
              </a:defRPr>
            </a:lvl7pPr>
            <a:lvl8pPr marL="1371600" algn="l" rtl="0" eaLnBrk="1" fontAlgn="base" hangingPunct="1">
              <a:spcBef>
                <a:spcPct val="0"/>
              </a:spcBef>
              <a:spcAft>
                <a:spcPct val="0"/>
              </a:spcAft>
              <a:defRPr sz="2400" b="1">
                <a:solidFill>
                  <a:schemeClr val="accent1"/>
                </a:solidFill>
                <a:latin typeface="Arial" charset="0"/>
              </a:defRPr>
            </a:lvl8pPr>
            <a:lvl9pPr marL="1828800" algn="l" rtl="0" eaLnBrk="1" fontAlgn="base" hangingPunct="1">
              <a:spcBef>
                <a:spcPct val="0"/>
              </a:spcBef>
              <a:spcAft>
                <a:spcPct val="0"/>
              </a:spcAft>
              <a:defRPr sz="2400" b="1">
                <a:solidFill>
                  <a:schemeClr val="accent1"/>
                </a:solidFill>
                <a:latin typeface="Arial" charset="0"/>
              </a:defRPr>
            </a:lvl9pPr>
          </a:lstStyle>
          <a:p>
            <a:r>
              <a:rPr dirty="0" smtClean="0">
                <a:solidFill>
                  <a:srgbClr val="002776"/>
                </a:solidFill>
              </a:rPr>
              <a:t>Big Data and Existing BI Architecture</a:t>
            </a:r>
            <a:endParaRPr dirty="0">
              <a:solidFill>
                <a:srgbClr val="002776"/>
              </a:solidFill>
            </a:endParaRPr>
          </a:p>
        </p:txBody>
      </p:sp>
      <p:sp>
        <p:nvSpPr>
          <p:cNvPr id="9" name="Rectangle 8"/>
          <p:cNvSpPr/>
          <p:nvPr/>
        </p:nvSpPr>
        <p:spPr>
          <a:xfrm>
            <a:off x="415664" y="944520"/>
            <a:ext cx="8215181" cy="434420"/>
          </a:xfrm>
          <a:prstGeom prst="rect">
            <a:avLst/>
          </a:prstGeom>
        </p:spPr>
        <p:txBody>
          <a:bodyPr vert="horz" wrap="square" lIns="0" tIns="0" rIns="0" bIns="0" rtlCol="0">
            <a:spAutoFit/>
          </a:bodyPr>
          <a:lstStyle/>
          <a:p>
            <a:pPr algn="l">
              <a:spcBef>
                <a:spcPts val="2200"/>
              </a:spcBef>
            </a:pPr>
            <a:r>
              <a:rPr lang="en-US" sz="1400" b="0" kern="0" spc="-30" dirty="0">
                <a:solidFill>
                  <a:srgbClr val="002776"/>
                </a:solidFill>
              </a:rPr>
              <a:t>Big Data is best used to complement existing information assets — running specialized algorithms on massive data sets and feeding the results into traditional solutions.</a:t>
            </a:r>
            <a:endParaRPr lang="en-US" sz="1400" b="0" dirty="0">
              <a:solidFill>
                <a:srgbClr val="002776"/>
              </a:solidFill>
            </a:endParaRPr>
          </a:p>
        </p:txBody>
      </p:sp>
      <p:sp>
        <p:nvSpPr>
          <p:cNvPr id="70" name="TextBox 69"/>
          <p:cNvSpPr txBox="1"/>
          <p:nvPr/>
        </p:nvSpPr>
        <p:spPr>
          <a:xfrm rot="16200000">
            <a:off x="820270" y="2516926"/>
            <a:ext cx="2307970" cy="429765"/>
          </a:xfrm>
          <a:prstGeom prst="rect">
            <a:avLst/>
          </a:prstGeom>
          <a:solidFill>
            <a:srgbClr val="4C689F"/>
          </a:solidFill>
          <a:effectLst/>
        </p:spPr>
        <p:txBody>
          <a:bodyPr wrap="square" lIns="54046" tIns="35028" rIns="54046" bIns="35028" rtlCol="0" anchor="ctr">
            <a:noAutofit/>
          </a:bodyPr>
          <a:lstStyle>
            <a:defPPr>
              <a:defRPr lang="en-US"/>
            </a:defPPr>
            <a:lvl1pPr marL="0" marR="0" algn="ctr">
              <a:lnSpc>
                <a:spcPct val="100000"/>
              </a:lnSpc>
              <a:spcBef>
                <a:spcPts val="0"/>
              </a:spcBef>
              <a:spcAft>
                <a:spcPts val="0"/>
              </a:spcAft>
              <a:tabLst>
                <a:tab pos="114300" algn="l"/>
              </a:tabLst>
              <a:defRPr sz="1000" b="1">
                <a:solidFill>
                  <a:schemeClr val="bg1"/>
                </a:solidFill>
                <a:ea typeface="Calibri"/>
                <a:cs typeface="Times New Roman"/>
              </a:defRPr>
            </a:lvl1pPr>
          </a:lstStyle>
          <a:p>
            <a:r>
              <a:rPr lang="en-US" sz="1200" dirty="0" smtClean="0">
                <a:solidFill>
                  <a:srgbClr val="FFFFFF"/>
                </a:solidFill>
                <a:latin typeface="Arial"/>
              </a:rPr>
              <a:t>Traditional Data           Sources</a:t>
            </a:r>
            <a:endParaRPr lang="en-US" sz="1200" dirty="0">
              <a:solidFill>
                <a:srgbClr val="FFFFFF"/>
              </a:solidFill>
              <a:latin typeface="Arial"/>
            </a:endParaRPr>
          </a:p>
        </p:txBody>
      </p:sp>
      <p:sp>
        <p:nvSpPr>
          <p:cNvPr id="71" name="TextBox 70"/>
          <p:cNvSpPr txBox="1"/>
          <p:nvPr/>
        </p:nvSpPr>
        <p:spPr>
          <a:xfrm rot="16200000">
            <a:off x="664819" y="4980346"/>
            <a:ext cx="2618871" cy="429765"/>
          </a:xfrm>
          <a:prstGeom prst="rect">
            <a:avLst/>
          </a:prstGeom>
          <a:solidFill>
            <a:srgbClr val="3C8A2D"/>
          </a:solidFill>
          <a:effectLst/>
        </p:spPr>
        <p:txBody>
          <a:bodyPr wrap="square" lIns="60248" tIns="39047" rIns="60248" bIns="39047" rtlCol="0" anchor="ctr">
            <a:noAutofit/>
          </a:bodyPr>
          <a:lstStyle>
            <a:defPPr>
              <a:defRPr lang="en-US"/>
            </a:defPPr>
            <a:lvl1pPr marL="0" marR="0">
              <a:lnSpc>
                <a:spcPct val="100000"/>
              </a:lnSpc>
              <a:spcBef>
                <a:spcPts val="0"/>
              </a:spcBef>
              <a:spcAft>
                <a:spcPts val="0"/>
              </a:spcAft>
              <a:tabLst>
                <a:tab pos="114300" algn="l"/>
              </a:tabLst>
              <a:defRPr sz="1200">
                <a:solidFill>
                  <a:srgbClr val="FFFFFF"/>
                </a:solidFill>
                <a:latin typeface="Arial"/>
                <a:ea typeface="Calibri"/>
                <a:cs typeface="Times New Roman"/>
              </a:defRPr>
            </a:lvl1pPr>
          </a:lstStyle>
          <a:p>
            <a:r>
              <a:rPr lang="en-US" dirty="0" smtClean="0"/>
              <a:t>Non-Traditional Data Sources</a:t>
            </a:r>
            <a:endParaRPr lang="en-US" dirty="0"/>
          </a:p>
        </p:txBody>
      </p:sp>
      <p:grpSp>
        <p:nvGrpSpPr>
          <p:cNvPr id="72" name="Group 71"/>
          <p:cNvGrpSpPr/>
          <p:nvPr/>
        </p:nvGrpSpPr>
        <p:grpSpPr>
          <a:xfrm>
            <a:off x="892508" y="2899055"/>
            <a:ext cx="330512" cy="372703"/>
            <a:chOff x="8149871" y="5623749"/>
            <a:chExt cx="632595" cy="770175"/>
          </a:xfrm>
        </p:grpSpPr>
        <p:pic>
          <p:nvPicPr>
            <p:cNvPr id="73" name="Picture 4" descr="\\SFP\Work\White_Whale\3-22036_Kuleen_Bharadwaj\PPT\4_SQL Server Renewal\SFP_Art\Icons\Chris Icons\Folder.png"/>
            <p:cNvPicPr>
              <a:picLocks noChangeAspect="1" noChangeArrowheads="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8314466" y="5623749"/>
              <a:ext cx="468000" cy="567037"/>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5" descr="\\SFP\Work\White_Whale\3-22036_Kuleen_Bharadwaj\PPT\4_SQL Server Renewal\SFP_Art\Icons\Chris Icons\folder forground.png"/>
            <p:cNvPicPr>
              <a:picLocks noChangeAspect="1" noChangeArrowheads="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8232168" y="5726967"/>
              <a:ext cx="464641" cy="565386"/>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5" descr="\\SFP\Work\White_Whale\3-22036_Kuleen_Bharadwaj\PPT\4_SQL Server Renewal\SFP_Art\Icons\Chris Icons\folder forground.png"/>
            <p:cNvPicPr>
              <a:picLocks noChangeAspect="1" noChangeArrowheads="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8149871" y="5828538"/>
              <a:ext cx="464641" cy="565386"/>
            </a:xfrm>
            <a:prstGeom prst="rect">
              <a:avLst/>
            </a:prstGeom>
            <a:noFill/>
            <a:extLst>
              <a:ext uri="{909E8E84-426E-40DD-AFC4-6F175D3DCCD1}">
                <a14:hiddenFill xmlns:a14="http://schemas.microsoft.com/office/drawing/2010/main">
                  <a:solidFill>
                    <a:srgbClr val="FFFFFF"/>
                  </a:solidFill>
                </a14:hiddenFill>
              </a:ext>
            </a:extLst>
          </p:spPr>
        </p:pic>
      </p:grpSp>
      <p:sp>
        <p:nvSpPr>
          <p:cNvPr id="95" name="TextBox 94"/>
          <p:cNvSpPr txBox="1"/>
          <p:nvPr/>
        </p:nvSpPr>
        <p:spPr>
          <a:xfrm>
            <a:off x="560532" y="2008441"/>
            <a:ext cx="966506" cy="338554"/>
          </a:xfrm>
          <a:prstGeom prst="rect">
            <a:avLst/>
          </a:prstGeom>
          <a:noFill/>
        </p:spPr>
        <p:txBody>
          <a:bodyPr wrap="square" lIns="0" tIns="0" rIns="0" bIns="0" rtlCol="0">
            <a:spAutoFit/>
          </a:bodyPr>
          <a:lstStyle/>
          <a:p>
            <a:pPr marL="0" marR="0" lvl="0" indent="0" algn="ctr" defTabSz="685864"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effectLst/>
                <a:uLnTx/>
                <a:uFillTx/>
                <a:latin typeface="Segoe UI Light" pitchFamily="34" charset="0"/>
              </a:rPr>
              <a:t>LOB Applications</a:t>
            </a:r>
            <a:endParaRPr kumimoji="0" lang="en-US" sz="2000" b="0" i="0" u="none" strike="noStrike" kern="0" cap="none" spc="0" normalizeH="0" baseline="0" noProof="0" dirty="0">
              <a:ln>
                <a:noFill/>
              </a:ln>
              <a:effectLst/>
              <a:uLnTx/>
              <a:uFillTx/>
              <a:latin typeface="Segoe UI Light" pitchFamily="34" charset="0"/>
            </a:endParaRPr>
          </a:p>
        </p:txBody>
      </p:sp>
      <p:pic>
        <p:nvPicPr>
          <p:cNvPr id="96" name="Picture 95"/>
          <p:cNvPicPr>
            <a:picLocks noChangeAspect="1"/>
          </p:cNvPicPr>
          <p:nvPr/>
        </p:nvPicPr>
        <p:blipFill rotWithShape="1">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l="4474" t="32083" r="4332" b="1357"/>
          <a:stretch/>
        </p:blipFill>
        <p:spPr>
          <a:xfrm rot="16200000" flipH="1">
            <a:off x="869502" y="1484204"/>
            <a:ext cx="339544" cy="639912"/>
          </a:xfrm>
          <a:prstGeom prst="rect">
            <a:avLst/>
          </a:prstGeom>
        </p:spPr>
      </p:pic>
      <p:sp>
        <p:nvSpPr>
          <p:cNvPr id="97" name="TextBox 96"/>
          <p:cNvSpPr txBox="1"/>
          <p:nvPr/>
        </p:nvSpPr>
        <p:spPr>
          <a:xfrm>
            <a:off x="638995" y="3278198"/>
            <a:ext cx="877865" cy="169277"/>
          </a:xfrm>
          <a:prstGeom prst="rect">
            <a:avLst/>
          </a:prstGeom>
          <a:noFill/>
        </p:spPr>
        <p:txBody>
          <a:bodyPr wrap="square" lIns="0" tIns="0" rIns="0" bIns="0" rtlCol="0">
            <a:spAutoFit/>
          </a:bodyPr>
          <a:lstStyle/>
          <a:p>
            <a:pPr marL="0" marR="0" lvl="0" indent="0" algn="ctr" defTabSz="685864"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effectLst/>
                <a:uLnTx/>
                <a:uFillTx/>
                <a:latin typeface="+mj-lt"/>
              </a:rPr>
              <a:t>Files Shares</a:t>
            </a:r>
            <a:endParaRPr kumimoji="0" lang="en-US" sz="2000" b="0" i="0" u="none" strike="noStrike" kern="0" cap="none" spc="0" normalizeH="0" baseline="0" noProof="0" dirty="0">
              <a:ln>
                <a:noFill/>
              </a:ln>
              <a:effectLst/>
              <a:uLnTx/>
              <a:uFillTx/>
              <a:latin typeface="+mj-lt"/>
            </a:endParaRPr>
          </a:p>
        </p:txBody>
      </p:sp>
      <p:pic>
        <p:nvPicPr>
          <p:cNvPr id="8194" name="Picture 2"/>
          <p:cNvPicPr>
            <a:picLocks noChangeAspect="1" noChangeArrowheads="1"/>
          </p:cNvPicPr>
          <p:nvPr/>
        </p:nvPicPr>
        <p:blipFill>
          <a:blip r:embed="rId6"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8099" y="2294698"/>
            <a:ext cx="577289" cy="46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TextBox 98"/>
          <p:cNvSpPr txBox="1"/>
          <p:nvPr/>
        </p:nvSpPr>
        <p:spPr>
          <a:xfrm>
            <a:off x="606720" y="2672350"/>
            <a:ext cx="877865" cy="169277"/>
          </a:xfrm>
          <a:prstGeom prst="rect">
            <a:avLst/>
          </a:prstGeom>
          <a:noFill/>
        </p:spPr>
        <p:txBody>
          <a:bodyPr wrap="square" lIns="0" tIns="0" rIns="0" bIns="0" rtlCol="0">
            <a:spAutoFit/>
          </a:bodyPr>
          <a:lstStyle/>
          <a:p>
            <a:pPr marL="0" marR="0" lvl="0" indent="0" algn="ctr" defTabSz="685864"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effectLst/>
                <a:uLnTx/>
                <a:uFillTx/>
                <a:latin typeface="+mj-lt"/>
              </a:rPr>
              <a:t>Emails</a:t>
            </a:r>
            <a:endParaRPr kumimoji="0" lang="en-US" sz="2000" b="0" i="0" u="none" strike="noStrike" kern="0" cap="none" spc="0" normalizeH="0" baseline="0" noProof="0" dirty="0">
              <a:ln>
                <a:noFill/>
              </a:ln>
              <a:effectLst/>
              <a:uLnTx/>
              <a:uFillTx/>
              <a:latin typeface="+mj-lt"/>
            </a:endParaRPr>
          </a:p>
        </p:txBody>
      </p:sp>
      <p:sp>
        <p:nvSpPr>
          <p:cNvPr id="5" name="Rectangle 4"/>
          <p:cNvSpPr/>
          <p:nvPr/>
        </p:nvSpPr>
        <p:spPr>
          <a:xfrm>
            <a:off x="905313" y="3562484"/>
            <a:ext cx="325593" cy="182880"/>
          </a:xfrm>
          <a:prstGeom prst="rect">
            <a:avLst/>
          </a:prstGeom>
          <a:solidFill>
            <a:srgbClr val="4C689F">
              <a:alpha val="40000"/>
            </a:srgbClr>
          </a:solidFill>
          <a:ln>
            <a:solidFill>
              <a:srgbClr val="4C689F"/>
            </a:solidFill>
          </a:ln>
        </p:spPr>
        <p:style>
          <a:lnRef idx="1">
            <a:schemeClr val="accent3"/>
          </a:lnRef>
          <a:fillRef idx="3">
            <a:schemeClr val="accent3"/>
          </a:fillRef>
          <a:effectRef idx="2">
            <a:schemeClr val="accent3"/>
          </a:effectRef>
          <a:fontRef idx="minor">
            <a:schemeClr val="lt1"/>
          </a:fontRef>
        </p:style>
        <p:txBody>
          <a:bodyPr lIns="45720" tIns="45720" rIns="45720" rtlCol="0" anchor="ctr"/>
          <a:lstStyle/>
          <a:p>
            <a:pPr algn="ctr"/>
            <a:endParaRPr lang="en-US" sz="1800" b="0" dirty="0" smtClean="0"/>
          </a:p>
        </p:txBody>
      </p:sp>
      <p:sp>
        <p:nvSpPr>
          <p:cNvPr id="100" name="TextBox 99"/>
          <p:cNvSpPr txBox="1"/>
          <p:nvPr/>
        </p:nvSpPr>
        <p:spPr>
          <a:xfrm>
            <a:off x="533236" y="3803975"/>
            <a:ext cx="1112377" cy="338554"/>
          </a:xfrm>
          <a:prstGeom prst="rect">
            <a:avLst/>
          </a:prstGeom>
          <a:noFill/>
        </p:spPr>
        <p:txBody>
          <a:bodyPr wrap="square" lIns="0" tIns="0" rIns="0" bIns="0" rtlCol="0">
            <a:spAutoFit/>
          </a:bodyPr>
          <a:lstStyle/>
          <a:p>
            <a:pPr marL="0" marR="0" lvl="0" indent="0" algn="ctr" defTabSz="685864"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effectLst/>
                <a:uLnTx/>
                <a:uFillTx/>
                <a:latin typeface="+mj-lt"/>
              </a:rPr>
              <a:t>External</a:t>
            </a:r>
          </a:p>
          <a:p>
            <a:pPr marL="0" marR="0" lvl="0" indent="0" algn="ctr" defTabSz="685864"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effectLst/>
                <a:uLnTx/>
                <a:uFillTx/>
                <a:latin typeface="+mj-lt"/>
              </a:rPr>
              <a:t> </a:t>
            </a:r>
            <a:endParaRPr kumimoji="0" lang="en-US" sz="2000" b="0" i="0" u="none" strike="noStrike" kern="0" cap="none" spc="0" normalizeH="0" baseline="0" noProof="0" dirty="0">
              <a:ln>
                <a:noFill/>
              </a:ln>
              <a:effectLst/>
              <a:uLnTx/>
              <a:uFillTx/>
              <a:latin typeface="+mj-lt"/>
            </a:endParaRPr>
          </a:p>
        </p:txBody>
      </p:sp>
      <p:pic>
        <p:nvPicPr>
          <p:cNvPr id="8195" name="Picture 3"/>
          <p:cNvPicPr>
            <a:picLocks noChangeAspect="1" noChangeArrowheads="1"/>
          </p:cNvPicPr>
          <p:nvPr/>
        </p:nvPicPr>
        <p:blipFill>
          <a:blip r:embed="rId7" cstate="print">
            <a:clrChange>
              <a:clrFrom>
                <a:srgbClr val="000000"/>
              </a:clrFrom>
              <a:clrTo>
                <a:srgbClr val="000000">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1094" y="4068342"/>
            <a:ext cx="366733" cy="366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 name="TextBox 100"/>
          <p:cNvSpPr txBox="1"/>
          <p:nvPr/>
        </p:nvSpPr>
        <p:spPr>
          <a:xfrm>
            <a:off x="524162" y="4462371"/>
            <a:ext cx="1112377" cy="338554"/>
          </a:xfrm>
          <a:prstGeom prst="rect">
            <a:avLst/>
          </a:prstGeom>
          <a:noFill/>
        </p:spPr>
        <p:txBody>
          <a:bodyPr wrap="square" lIns="0" tIns="0" rIns="0" bIns="0" rtlCol="0">
            <a:spAutoFit/>
          </a:bodyPr>
          <a:lstStyle/>
          <a:p>
            <a:pPr marL="0" marR="0" lvl="0" indent="0" algn="ctr" defTabSz="685864"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effectLst/>
                <a:uLnTx/>
                <a:uFillTx/>
                <a:latin typeface="+mj-lt"/>
              </a:rPr>
              <a:t>Web</a:t>
            </a:r>
          </a:p>
          <a:p>
            <a:pPr marL="0" marR="0" lvl="0" indent="0" algn="ctr" defTabSz="685864"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effectLst/>
                <a:uLnTx/>
                <a:uFillTx/>
                <a:latin typeface="+mj-lt"/>
              </a:rPr>
              <a:t> </a:t>
            </a:r>
            <a:endParaRPr kumimoji="0" lang="en-US" sz="2000" b="0" i="0" u="none" strike="noStrike" kern="0" cap="none" spc="0" normalizeH="0" baseline="0" noProof="0" dirty="0">
              <a:ln>
                <a:noFill/>
              </a:ln>
              <a:effectLst/>
              <a:uLnTx/>
              <a:uFillTx/>
              <a:latin typeface="+mj-lt"/>
            </a:endParaRPr>
          </a:p>
        </p:txBody>
      </p:sp>
      <p:grpSp>
        <p:nvGrpSpPr>
          <p:cNvPr id="10" name="Group 9"/>
          <p:cNvGrpSpPr/>
          <p:nvPr/>
        </p:nvGrpSpPr>
        <p:grpSpPr>
          <a:xfrm>
            <a:off x="800225" y="4692938"/>
            <a:ext cx="508473" cy="365760"/>
            <a:chOff x="977649" y="4856714"/>
            <a:chExt cx="508473" cy="365760"/>
          </a:xfrm>
        </p:grpSpPr>
        <p:sp>
          <p:nvSpPr>
            <p:cNvPr id="7" name="Oval 6"/>
            <p:cNvSpPr/>
            <p:nvPr/>
          </p:nvSpPr>
          <p:spPr>
            <a:xfrm>
              <a:off x="1161263" y="4988357"/>
              <a:ext cx="123807" cy="102475"/>
            </a:xfrm>
            <a:prstGeom prst="ellipse">
              <a:avLst/>
            </a:prstGeom>
            <a:solidFill>
              <a:srgbClr val="4C689F">
                <a:alpha val="37000"/>
              </a:srgbClr>
            </a:solidFill>
            <a:ln w="12700">
              <a:solidFill>
                <a:srgbClr val="4C689F"/>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8" name="Block Arc 7"/>
            <p:cNvSpPr/>
            <p:nvPr/>
          </p:nvSpPr>
          <p:spPr>
            <a:xfrm rot="16200000">
              <a:off x="1013787" y="4948154"/>
              <a:ext cx="274320" cy="182880"/>
            </a:xfrm>
            <a:prstGeom prst="blockArc">
              <a:avLst/>
            </a:prstGeom>
            <a:solidFill>
              <a:srgbClr val="4C689F">
                <a:alpha val="37000"/>
              </a:srgbClr>
            </a:solidFill>
            <a:ln w="12700">
              <a:solidFill>
                <a:srgbClr val="4C689F"/>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solidFill>
                  <a:schemeClr val="tx1"/>
                </a:solidFill>
              </a:endParaRPr>
            </a:p>
          </p:txBody>
        </p:sp>
        <p:sp>
          <p:nvSpPr>
            <p:cNvPr id="103" name="Block Arc 102"/>
            <p:cNvSpPr/>
            <p:nvPr/>
          </p:nvSpPr>
          <p:spPr>
            <a:xfrm rot="5400000" flipH="1">
              <a:off x="1159632" y="4948154"/>
              <a:ext cx="274320" cy="182880"/>
            </a:xfrm>
            <a:prstGeom prst="blockArc">
              <a:avLst/>
            </a:prstGeom>
            <a:solidFill>
              <a:srgbClr val="4C689F">
                <a:alpha val="37000"/>
              </a:srgbClr>
            </a:solidFill>
            <a:ln w="12700">
              <a:solidFill>
                <a:srgbClr val="4C689F"/>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solidFill>
                  <a:schemeClr val="tx1"/>
                </a:solidFill>
              </a:endParaRPr>
            </a:p>
          </p:txBody>
        </p:sp>
        <p:sp>
          <p:nvSpPr>
            <p:cNvPr id="104" name="Block Arc 103"/>
            <p:cNvSpPr/>
            <p:nvPr/>
          </p:nvSpPr>
          <p:spPr>
            <a:xfrm rot="5400000" flipH="1">
              <a:off x="1211802" y="4948154"/>
              <a:ext cx="365760" cy="182880"/>
            </a:xfrm>
            <a:prstGeom prst="blockArc">
              <a:avLst/>
            </a:prstGeom>
            <a:solidFill>
              <a:srgbClr val="4C689F">
                <a:alpha val="37000"/>
              </a:srgbClr>
            </a:solidFill>
            <a:ln w="12700">
              <a:solidFill>
                <a:srgbClr val="4C689F"/>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solidFill>
                  <a:schemeClr val="tx1"/>
                </a:solidFill>
              </a:endParaRPr>
            </a:p>
          </p:txBody>
        </p:sp>
        <p:sp>
          <p:nvSpPr>
            <p:cNvPr id="105" name="Block Arc 104"/>
            <p:cNvSpPr/>
            <p:nvPr/>
          </p:nvSpPr>
          <p:spPr>
            <a:xfrm rot="16200000">
              <a:off x="886209" y="4948154"/>
              <a:ext cx="365760" cy="182880"/>
            </a:xfrm>
            <a:prstGeom prst="blockArc">
              <a:avLst/>
            </a:prstGeom>
            <a:solidFill>
              <a:srgbClr val="4C689F">
                <a:alpha val="37000"/>
              </a:srgbClr>
            </a:solidFill>
            <a:ln w="12700">
              <a:solidFill>
                <a:srgbClr val="4C689F"/>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solidFill>
                  <a:schemeClr val="tx1"/>
                </a:solidFill>
              </a:endParaRPr>
            </a:p>
          </p:txBody>
        </p:sp>
      </p:grpSp>
      <p:sp>
        <p:nvSpPr>
          <p:cNvPr id="109" name="TextBox 108"/>
          <p:cNvSpPr txBox="1"/>
          <p:nvPr/>
        </p:nvSpPr>
        <p:spPr>
          <a:xfrm>
            <a:off x="536621" y="5101472"/>
            <a:ext cx="1210289" cy="338554"/>
          </a:xfrm>
          <a:prstGeom prst="rect">
            <a:avLst/>
          </a:prstGeom>
          <a:noFill/>
        </p:spPr>
        <p:txBody>
          <a:bodyPr wrap="square" lIns="0" tIns="0" rIns="0" bIns="0" rtlCol="0">
            <a:spAutoFit/>
          </a:bodyPr>
          <a:lstStyle/>
          <a:p>
            <a:pPr marL="0" marR="0" lvl="0" indent="0" algn="ctr" defTabSz="685864"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effectLst/>
                <a:uLnTx/>
                <a:uFillTx/>
                <a:latin typeface="+mj-lt"/>
              </a:rPr>
              <a:t>Machine,</a:t>
            </a:r>
            <a:r>
              <a:rPr kumimoji="0" lang="en-US" b="0" i="0" u="none" strike="noStrike" kern="0" cap="none" spc="0" normalizeH="0" noProof="0" dirty="0" smtClean="0">
                <a:ln>
                  <a:noFill/>
                </a:ln>
                <a:effectLst/>
                <a:uLnTx/>
                <a:uFillTx/>
                <a:latin typeface="+mj-lt"/>
              </a:rPr>
              <a:t> Sensors</a:t>
            </a:r>
            <a:endParaRPr kumimoji="0" lang="en-US" b="0" i="0" u="none" strike="noStrike" kern="0" cap="none" spc="0" normalizeH="0" baseline="0" noProof="0" dirty="0" smtClean="0">
              <a:ln>
                <a:noFill/>
              </a:ln>
              <a:effectLst/>
              <a:uLnTx/>
              <a:uFillTx/>
              <a:latin typeface="+mj-lt"/>
            </a:endParaRPr>
          </a:p>
          <a:p>
            <a:pPr marL="0" marR="0" lvl="0" indent="0" algn="ctr" defTabSz="685864"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effectLst/>
                <a:uLnTx/>
                <a:uFillTx/>
                <a:latin typeface="+mj-lt"/>
              </a:rPr>
              <a:t> </a:t>
            </a:r>
            <a:endParaRPr kumimoji="0" lang="en-US" sz="2000" b="0" i="0" u="none" strike="noStrike" kern="0" cap="none" spc="0" normalizeH="0" baseline="0" noProof="0" dirty="0">
              <a:ln>
                <a:noFill/>
              </a:ln>
              <a:effectLst/>
              <a:uLnTx/>
              <a:uFillTx/>
              <a:latin typeface="+mj-lt"/>
            </a:endParaRPr>
          </a:p>
        </p:txBody>
      </p:sp>
      <p:sp>
        <p:nvSpPr>
          <p:cNvPr id="111" name="Rectangle 110"/>
          <p:cNvSpPr/>
          <p:nvPr/>
        </p:nvSpPr>
        <p:spPr>
          <a:xfrm>
            <a:off x="905313" y="5935450"/>
            <a:ext cx="325593" cy="182880"/>
          </a:xfrm>
          <a:prstGeom prst="rect">
            <a:avLst/>
          </a:prstGeom>
          <a:solidFill>
            <a:srgbClr val="4C689F">
              <a:alpha val="40000"/>
            </a:srgbClr>
          </a:solidFill>
          <a:ln>
            <a:solidFill>
              <a:srgbClr val="4C689F"/>
            </a:solidFill>
          </a:ln>
        </p:spPr>
        <p:style>
          <a:lnRef idx="1">
            <a:schemeClr val="accent3"/>
          </a:lnRef>
          <a:fillRef idx="3">
            <a:schemeClr val="accent3"/>
          </a:fillRef>
          <a:effectRef idx="2">
            <a:schemeClr val="accent3"/>
          </a:effectRef>
          <a:fontRef idx="minor">
            <a:schemeClr val="lt1"/>
          </a:fontRef>
        </p:style>
        <p:txBody>
          <a:bodyPr lIns="45720" tIns="45720" rIns="45720" rtlCol="0" anchor="ctr"/>
          <a:lstStyle/>
          <a:p>
            <a:pPr algn="ctr"/>
            <a:endParaRPr lang="en-US" sz="1800" b="0" dirty="0" smtClean="0"/>
          </a:p>
        </p:txBody>
      </p:sp>
      <p:sp>
        <p:nvSpPr>
          <p:cNvPr id="112" name="TextBox 111"/>
          <p:cNvSpPr txBox="1"/>
          <p:nvPr/>
        </p:nvSpPr>
        <p:spPr>
          <a:xfrm>
            <a:off x="522235" y="6186570"/>
            <a:ext cx="1112377" cy="338554"/>
          </a:xfrm>
          <a:prstGeom prst="rect">
            <a:avLst/>
          </a:prstGeom>
          <a:noFill/>
        </p:spPr>
        <p:txBody>
          <a:bodyPr wrap="square" lIns="0" tIns="0" rIns="0" bIns="0" rtlCol="0">
            <a:spAutoFit/>
          </a:bodyPr>
          <a:lstStyle/>
          <a:p>
            <a:pPr marL="0" marR="0" lvl="0" indent="0" algn="ctr" defTabSz="685864"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effectLst/>
                <a:uLnTx/>
                <a:uFillTx/>
                <a:latin typeface="+mj-lt"/>
              </a:rPr>
              <a:t>Audio-Video &amp;</a:t>
            </a:r>
          </a:p>
          <a:p>
            <a:pPr marL="0" marR="0" lvl="0" indent="0" algn="ctr" defTabSz="685864"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effectLst/>
                <a:uLnTx/>
                <a:uFillTx/>
                <a:latin typeface="+mj-lt"/>
              </a:rPr>
              <a:t> Other Sources..</a:t>
            </a:r>
            <a:endParaRPr kumimoji="0" lang="en-US" sz="2000" b="0" i="0" u="none" strike="noStrike" kern="0" cap="none" spc="0" normalizeH="0" baseline="0" noProof="0" dirty="0">
              <a:ln>
                <a:noFill/>
              </a:ln>
              <a:effectLst/>
              <a:uLnTx/>
              <a:uFillTx/>
              <a:latin typeface="+mj-lt"/>
            </a:endParaRPr>
          </a:p>
        </p:txBody>
      </p:sp>
      <p:pic>
        <p:nvPicPr>
          <p:cNvPr id="8197" name="Picture 5"/>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2365" y="5311693"/>
            <a:ext cx="910562" cy="343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7" name="TextBox 126"/>
          <p:cNvSpPr txBox="1"/>
          <p:nvPr/>
        </p:nvSpPr>
        <p:spPr>
          <a:xfrm>
            <a:off x="481395" y="5736392"/>
            <a:ext cx="1210289" cy="338554"/>
          </a:xfrm>
          <a:prstGeom prst="rect">
            <a:avLst/>
          </a:prstGeom>
          <a:noFill/>
        </p:spPr>
        <p:txBody>
          <a:bodyPr wrap="square" lIns="0" tIns="0" rIns="0" bIns="0" rtlCol="0">
            <a:spAutoFit/>
          </a:bodyPr>
          <a:lstStyle/>
          <a:p>
            <a:pPr marL="0" marR="0" lvl="0" indent="0" algn="ctr" defTabSz="685864"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effectLst/>
                <a:uLnTx/>
                <a:uFillTx/>
                <a:latin typeface="+mj-lt"/>
              </a:rPr>
              <a:t>Social</a:t>
            </a:r>
          </a:p>
          <a:p>
            <a:pPr marL="0" marR="0" lvl="0" indent="0" algn="ctr" defTabSz="685864"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effectLst/>
                <a:uLnTx/>
                <a:uFillTx/>
                <a:latin typeface="+mj-lt"/>
              </a:rPr>
              <a:t> </a:t>
            </a:r>
            <a:endParaRPr kumimoji="0" lang="en-US" sz="2000" b="0" i="0" u="none" strike="noStrike" kern="0" cap="none" spc="0" normalizeH="0" baseline="0" noProof="0" dirty="0">
              <a:ln>
                <a:noFill/>
              </a:ln>
              <a:effectLst/>
              <a:uLnTx/>
              <a:uFillTx/>
              <a:latin typeface="+mj-lt"/>
            </a:endParaRPr>
          </a:p>
        </p:txBody>
      </p:sp>
      <p:grpSp>
        <p:nvGrpSpPr>
          <p:cNvPr id="34" name="Group 33"/>
          <p:cNvGrpSpPr/>
          <p:nvPr/>
        </p:nvGrpSpPr>
        <p:grpSpPr>
          <a:xfrm>
            <a:off x="2674965" y="3594362"/>
            <a:ext cx="1091820" cy="848417"/>
            <a:chOff x="2511189" y="3444234"/>
            <a:chExt cx="1091820" cy="848417"/>
          </a:xfrm>
        </p:grpSpPr>
        <p:sp>
          <p:nvSpPr>
            <p:cNvPr id="11" name="Rectangle 10"/>
            <p:cNvSpPr/>
            <p:nvPr/>
          </p:nvSpPr>
          <p:spPr>
            <a:xfrm>
              <a:off x="2511189" y="3444234"/>
              <a:ext cx="1091820" cy="848417"/>
            </a:xfrm>
            <a:prstGeom prst="rect">
              <a:avLst/>
            </a:prstGeom>
            <a:solidFill>
              <a:srgbClr val="4C689F"/>
            </a:solidFill>
            <a:ln w="12700">
              <a:solidFill>
                <a:srgbClr val="4C689F"/>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pic>
          <p:nvPicPr>
            <p:cNvPr id="819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0079" y="3517861"/>
              <a:ext cx="554037"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 name="Group 30"/>
            <p:cNvGrpSpPr/>
            <p:nvPr/>
          </p:nvGrpSpPr>
          <p:grpSpPr>
            <a:xfrm>
              <a:off x="2654880" y="3964122"/>
              <a:ext cx="804433" cy="243840"/>
              <a:chOff x="2559242" y="5276904"/>
              <a:chExt cx="804433" cy="243840"/>
            </a:xfrm>
          </p:grpSpPr>
          <p:sp>
            <p:nvSpPr>
              <p:cNvPr id="12" name="Rectangle 11"/>
              <p:cNvSpPr/>
              <p:nvPr/>
            </p:nvSpPr>
            <p:spPr>
              <a:xfrm>
                <a:off x="2559242" y="5276904"/>
                <a:ext cx="91440" cy="914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130" name="Rectangle 129"/>
              <p:cNvSpPr/>
              <p:nvPr/>
            </p:nvSpPr>
            <p:spPr>
              <a:xfrm>
                <a:off x="2843530" y="5276904"/>
                <a:ext cx="91440" cy="914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131" name="Rectangle 130"/>
              <p:cNvSpPr/>
              <p:nvPr/>
            </p:nvSpPr>
            <p:spPr>
              <a:xfrm>
                <a:off x="3127818" y="5276904"/>
                <a:ext cx="91440" cy="914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138" name="Rectangle 137"/>
              <p:cNvSpPr/>
              <p:nvPr/>
            </p:nvSpPr>
            <p:spPr>
              <a:xfrm>
                <a:off x="2701386" y="5276904"/>
                <a:ext cx="91440" cy="914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139" name="Rectangle 138"/>
              <p:cNvSpPr/>
              <p:nvPr/>
            </p:nvSpPr>
            <p:spPr>
              <a:xfrm>
                <a:off x="2985674" y="5276904"/>
                <a:ext cx="91440" cy="914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140" name="Rectangle 139"/>
              <p:cNvSpPr/>
              <p:nvPr/>
            </p:nvSpPr>
            <p:spPr>
              <a:xfrm>
                <a:off x="3269963" y="5276904"/>
                <a:ext cx="91440" cy="914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141" name="Rectangle 140"/>
              <p:cNvSpPr/>
              <p:nvPr/>
            </p:nvSpPr>
            <p:spPr>
              <a:xfrm>
                <a:off x="2561514" y="5429304"/>
                <a:ext cx="91440" cy="914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142" name="Rectangle 141"/>
              <p:cNvSpPr/>
              <p:nvPr/>
            </p:nvSpPr>
            <p:spPr>
              <a:xfrm>
                <a:off x="2845802" y="5429304"/>
                <a:ext cx="91440" cy="914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143" name="Rectangle 142"/>
              <p:cNvSpPr/>
              <p:nvPr/>
            </p:nvSpPr>
            <p:spPr>
              <a:xfrm>
                <a:off x="3130090" y="5429304"/>
                <a:ext cx="91440" cy="914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144" name="Rectangle 143"/>
              <p:cNvSpPr/>
              <p:nvPr/>
            </p:nvSpPr>
            <p:spPr>
              <a:xfrm>
                <a:off x="2703658" y="5429304"/>
                <a:ext cx="91440" cy="914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145" name="Rectangle 144"/>
              <p:cNvSpPr/>
              <p:nvPr/>
            </p:nvSpPr>
            <p:spPr>
              <a:xfrm>
                <a:off x="2987946" y="5429304"/>
                <a:ext cx="91440" cy="914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150" name="Rectangle 149"/>
              <p:cNvSpPr/>
              <p:nvPr/>
            </p:nvSpPr>
            <p:spPr>
              <a:xfrm>
                <a:off x="3272235" y="5429304"/>
                <a:ext cx="91440" cy="914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grpSp>
      </p:grpSp>
      <p:pic>
        <p:nvPicPr>
          <p:cNvPr id="8199" name="Picture 7"/>
          <p:cNvPicPr>
            <a:picLocks noChangeAspect="1" noChangeArrowheads="1"/>
          </p:cNvPicPr>
          <p:nvPr/>
        </p:nvPicPr>
        <p:blipFill>
          <a:blip r:embed="rId10">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175742" y="3008437"/>
            <a:ext cx="887575" cy="107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1" name="AutoShape 178"/>
          <p:cNvSpPr>
            <a:spLocks noChangeArrowheads="1"/>
          </p:cNvSpPr>
          <p:nvPr/>
        </p:nvSpPr>
        <p:spPr bwMode="auto">
          <a:xfrm>
            <a:off x="2511193" y="1577823"/>
            <a:ext cx="4913194" cy="4491622"/>
          </a:xfrm>
          <a:prstGeom prst="roundRect">
            <a:avLst>
              <a:gd name="adj" fmla="val 12239"/>
            </a:avLst>
          </a:prstGeom>
          <a:noFill/>
          <a:ln w="9525" algn="ctr">
            <a:solidFill>
              <a:schemeClr val="tx2"/>
            </a:solidFill>
            <a:prstDash val="dash"/>
            <a:round/>
            <a:headEnd/>
            <a:tailEnd/>
          </a:ln>
        </p:spPr>
        <p:txBody>
          <a:bodyPr wrap="square" lIns="90073" tIns="45029" rIns="90073" bIns="45029" anchor="t"/>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r>
              <a:rPr lang="en-US" dirty="0" smtClean="0">
                <a:solidFill>
                  <a:srgbClr val="002776"/>
                </a:solidFill>
                <a:latin typeface="Arial" pitchFamily="34" charset="0"/>
              </a:rPr>
              <a:t>Big Data and Existing BI Environment</a:t>
            </a:r>
            <a:endParaRPr lang="en-US" dirty="0">
              <a:solidFill>
                <a:srgbClr val="002776"/>
              </a:solidFill>
              <a:latin typeface="Arial" pitchFamily="34" charset="0"/>
            </a:endParaRPr>
          </a:p>
        </p:txBody>
      </p:sp>
      <p:sp>
        <p:nvSpPr>
          <p:cNvPr id="37" name="Rectangle 36"/>
          <p:cNvSpPr/>
          <p:nvPr/>
        </p:nvSpPr>
        <p:spPr>
          <a:xfrm>
            <a:off x="4151799" y="2593437"/>
            <a:ext cx="968565" cy="430887"/>
          </a:xfrm>
          <a:prstGeom prst="rect">
            <a:avLst/>
          </a:prstGeom>
        </p:spPr>
        <p:txBody>
          <a:bodyPr wrap="square">
            <a:spAutoFit/>
          </a:bodyPr>
          <a:lstStyle/>
          <a:p>
            <a:r>
              <a:rPr lang="en-US" b="0" dirty="0" smtClean="0"/>
              <a:t>Data Warehouse</a:t>
            </a:r>
            <a:endParaRPr lang="en-US" dirty="0"/>
          </a:p>
        </p:txBody>
      </p:sp>
      <p:pic>
        <p:nvPicPr>
          <p:cNvPr id="152" name="Picture 7"/>
          <p:cNvPicPr>
            <a:picLocks noChangeAspect="1" noChangeArrowheads="1"/>
          </p:cNvPicPr>
          <p:nvPr/>
        </p:nvPicPr>
        <p:blipFill>
          <a:blip r:embed="rId10">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560007" y="3498363"/>
            <a:ext cx="328768" cy="397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 name="Picture 7"/>
          <p:cNvPicPr>
            <a:picLocks noChangeAspect="1" noChangeArrowheads="1"/>
          </p:cNvPicPr>
          <p:nvPr/>
        </p:nvPicPr>
        <p:blipFill>
          <a:blip r:embed="rId10">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046799" y="3533806"/>
            <a:ext cx="328768" cy="397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 name="Picture 7"/>
          <p:cNvPicPr>
            <a:picLocks noChangeAspect="1" noChangeArrowheads="1"/>
          </p:cNvPicPr>
          <p:nvPr/>
        </p:nvPicPr>
        <p:blipFill>
          <a:blip r:embed="rId10">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831793" y="3619152"/>
            <a:ext cx="328768" cy="397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5" name="Rectangle 154"/>
          <p:cNvSpPr/>
          <p:nvPr/>
        </p:nvSpPr>
        <p:spPr>
          <a:xfrm>
            <a:off x="5511894" y="3954325"/>
            <a:ext cx="968565" cy="261610"/>
          </a:xfrm>
          <a:prstGeom prst="rect">
            <a:avLst/>
          </a:prstGeom>
        </p:spPr>
        <p:txBody>
          <a:bodyPr wrap="square">
            <a:spAutoFit/>
          </a:bodyPr>
          <a:lstStyle/>
          <a:p>
            <a:r>
              <a:rPr lang="en-US" b="0" dirty="0" smtClean="0"/>
              <a:t>Data Marts</a:t>
            </a:r>
            <a:endParaRPr lang="en-US" dirty="0"/>
          </a:p>
        </p:txBody>
      </p:sp>
      <p:pic>
        <p:nvPicPr>
          <p:cNvPr id="157" name="Picture 7"/>
          <p:cNvPicPr>
            <a:picLocks noChangeAspect="1" noChangeArrowheads="1"/>
          </p:cNvPicPr>
          <p:nvPr/>
        </p:nvPicPr>
        <p:blipFill>
          <a:blip r:embed="rId10">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4622434" y="4836160"/>
            <a:ext cx="631482" cy="585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0" name="Rectangle 159"/>
          <p:cNvSpPr/>
          <p:nvPr/>
        </p:nvSpPr>
        <p:spPr>
          <a:xfrm>
            <a:off x="4355812" y="5393134"/>
            <a:ext cx="1173689" cy="430887"/>
          </a:xfrm>
          <a:prstGeom prst="rect">
            <a:avLst/>
          </a:prstGeom>
        </p:spPr>
        <p:txBody>
          <a:bodyPr wrap="square">
            <a:spAutoFit/>
          </a:bodyPr>
          <a:lstStyle/>
          <a:p>
            <a:r>
              <a:rPr lang="en-US" b="0" dirty="0" smtClean="0"/>
              <a:t>Non Relational Platform</a:t>
            </a:r>
            <a:endParaRPr lang="en-US" dirty="0"/>
          </a:p>
        </p:txBody>
      </p:sp>
      <p:pic>
        <p:nvPicPr>
          <p:cNvPr id="161" name="Picture 7"/>
          <p:cNvPicPr>
            <a:picLocks noChangeAspect="1" noChangeArrowheads="1"/>
          </p:cNvPicPr>
          <p:nvPr/>
        </p:nvPicPr>
        <p:blipFill>
          <a:blip r:embed="rId10">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5532817" y="2373742"/>
            <a:ext cx="395120" cy="366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2" name="Rectangle 161"/>
          <p:cNvSpPr/>
          <p:nvPr/>
        </p:nvSpPr>
        <p:spPr>
          <a:xfrm>
            <a:off x="5020700" y="2139589"/>
            <a:ext cx="1475630" cy="261610"/>
          </a:xfrm>
          <a:prstGeom prst="rect">
            <a:avLst/>
          </a:prstGeom>
        </p:spPr>
        <p:txBody>
          <a:bodyPr wrap="square">
            <a:spAutoFit/>
          </a:bodyPr>
          <a:lstStyle/>
          <a:p>
            <a:r>
              <a:rPr lang="en-US" b="0" dirty="0" smtClean="0"/>
              <a:t>Streaming Engine</a:t>
            </a:r>
            <a:endParaRPr lang="en-US" dirty="0"/>
          </a:p>
        </p:txBody>
      </p:sp>
      <p:sp>
        <p:nvSpPr>
          <p:cNvPr id="163" name="Freeform 107"/>
          <p:cNvSpPr>
            <a:spLocks noChangeAspect="1" noEditPoints="1"/>
          </p:cNvSpPr>
          <p:nvPr/>
        </p:nvSpPr>
        <p:spPr bwMode="auto">
          <a:xfrm flipH="1">
            <a:off x="7898301" y="2593437"/>
            <a:ext cx="335170" cy="389946"/>
          </a:xfrm>
          <a:custGeom>
            <a:avLst/>
            <a:gdLst/>
            <a:ahLst/>
            <a:cxnLst>
              <a:cxn ang="0">
                <a:pos x="572" y="0"/>
              </a:cxn>
              <a:cxn ang="0">
                <a:pos x="572" y="361"/>
              </a:cxn>
              <a:cxn ang="0">
                <a:pos x="1331" y="1868"/>
              </a:cxn>
              <a:cxn ang="0">
                <a:pos x="1013" y="1989"/>
              </a:cxn>
              <a:cxn ang="0">
                <a:pos x="1774" y="1868"/>
              </a:cxn>
              <a:cxn ang="0">
                <a:pos x="1588" y="1168"/>
              </a:cxn>
              <a:cxn ang="0">
                <a:pos x="1774" y="1070"/>
              </a:cxn>
              <a:cxn ang="0">
                <a:pos x="814" y="949"/>
              </a:cxn>
              <a:cxn ang="0">
                <a:pos x="719" y="1070"/>
              </a:cxn>
              <a:cxn ang="0">
                <a:pos x="1331" y="1070"/>
              </a:cxn>
              <a:cxn ang="0">
                <a:pos x="1331" y="1868"/>
              </a:cxn>
              <a:cxn ang="0">
                <a:pos x="0" y="1453"/>
              </a:cxn>
              <a:cxn ang="0">
                <a:pos x="228" y="1512"/>
              </a:cxn>
              <a:cxn ang="0">
                <a:pos x="257" y="1676"/>
              </a:cxn>
              <a:cxn ang="0">
                <a:pos x="37" y="1849"/>
              </a:cxn>
              <a:cxn ang="0">
                <a:pos x="59" y="1897"/>
              </a:cxn>
              <a:cxn ang="0">
                <a:pos x="32" y="1950"/>
              </a:cxn>
              <a:cxn ang="0">
                <a:pos x="116" y="1950"/>
              </a:cxn>
              <a:cxn ang="0">
                <a:pos x="88" y="1894"/>
              </a:cxn>
              <a:cxn ang="0">
                <a:pos x="257" y="1890"/>
              </a:cxn>
              <a:cxn ang="0">
                <a:pos x="263" y="1960"/>
              </a:cxn>
              <a:cxn ang="0">
                <a:pos x="280" y="2001"/>
              </a:cxn>
              <a:cxn ang="0">
                <a:pos x="316" y="1960"/>
              </a:cxn>
              <a:cxn ang="0">
                <a:pos x="332" y="1890"/>
              </a:cxn>
              <a:cxn ang="0">
                <a:pos x="338" y="1875"/>
              </a:cxn>
              <a:cxn ang="0">
                <a:pos x="504" y="1910"/>
              </a:cxn>
              <a:cxn ang="0">
                <a:pos x="519" y="1992"/>
              </a:cxn>
              <a:cxn ang="0">
                <a:pos x="534" y="1910"/>
              </a:cxn>
              <a:cxn ang="0">
                <a:pos x="555" y="1900"/>
              </a:cxn>
              <a:cxn ang="0">
                <a:pos x="338" y="1790"/>
              </a:cxn>
              <a:cxn ang="0">
                <a:pos x="367" y="1676"/>
              </a:cxn>
              <a:cxn ang="0">
                <a:pos x="572" y="1512"/>
              </a:cxn>
              <a:cxn ang="0">
                <a:pos x="631" y="1442"/>
              </a:cxn>
              <a:cxn ang="0">
                <a:pos x="747" y="1394"/>
              </a:cxn>
              <a:cxn ang="0">
                <a:pos x="752" y="1963"/>
              </a:cxn>
              <a:cxn ang="0">
                <a:pos x="1002" y="1300"/>
              </a:cxn>
              <a:cxn ang="0">
                <a:pos x="1003" y="1294"/>
              </a:cxn>
              <a:cxn ang="0">
                <a:pos x="1003" y="1292"/>
              </a:cxn>
              <a:cxn ang="0">
                <a:pos x="884" y="1153"/>
              </a:cxn>
              <a:cxn ang="0">
                <a:pos x="582" y="949"/>
              </a:cxn>
              <a:cxn ang="0">
                <a:pos x="1007" y="949"/>
              </a:cxn>
              <a:cxn ang="0">
                <a:pos x="1512" y="934"/>
              </a:cxn>
              <a:cxn ang="0">
                <a:pos x="1530" y="869"/>
              </a:cxn>
              <a:cxn ang="0">
                <a:pos x="1789" y="341"/>
              </a:cxn>
              <a:cxn ang="0">
                <a:pos x="1518" y="844"/>
              </a:cxn>
              <a:cxn ang="0">
                <a:pos x="1493" y="860"/>
              </a:cxn>
              <a:cxn ang="0">
                <a:pos x="1103" y="852"/>
              </a:cxn>
              <a:cxn ang="0">
                <a:pos x="622" y="756"/>
              </a:cxn>
              <a:cxn ang="0">
                <a:pos x="509" y="436"/>
              </a:cxn>
              <a:cxn ang="0">
                <a:pos x="240" y="560"/>
              </a:cxn>
              <a:cxn ang="0">
                <a:pos x="169" y="898"/>
              </a:cxn>
              <a:cxn ang="0">
                <a:pos x="169" y="711"/>
              </a:cxn>
              <a:cxn ang="0">
                <a:pos x="65" y="652"/>
              </a:cxn>
              <a:cxn ang="0">
                <a:pos x="7" y="831"/>
              </a:cxn>
              <a:cxn ang="0">
                <a:pos x="59" y="1188"/>
              </a:cxn>
              <a:cxn ang="0">
                <a:pos x="59" y="1383"/>
              </a:cxn>
              <a:cxn ang="0">
                <a:pos x="117" y="1332"/>
              </a:cxn>
              <a:cxn ang="0">
                <a:pos x="117" y="1383"/>
              </a:cxn>
            </a:cxnLst>
            <a:rect l="0" t="0" r="r" b="b"/>
            <a:pathLst>
              <a:path w="1789" h="2001">
                <a:moveTo>
                  <a:pt x="753" y="180"/>
                </a:moveTo>
                <a:cubicBezTo>
                  <a:pt x="753" y="81"/>
                  <a:pt x="672" y="0"/>
                  <a:pt x="572" y="0"/>
                </a:cubicBezTo>
                <a:cubicBezTo>
                  <a:pt x="472" y="0"/>
                  <a:pt x="391" y="81"/>
                  <a:pt x="391" y="180"/>
                </a:cubicBezTo>
                <a:cubicBezTo>
                  <a:pt x="391" y="280"/>
                  <a:pt x="472" y="361"/>
                  <a:pt x="572" y="361"/>
                </a:cubicBezTo>
                <a:cubicBezTo>
                  <a:pt x="672" y="361"/>
                  <a:pt x="753" y="280"/>
                  <a:pt x="753" y="180"/>
                </a:cubicBezTo>
                <a:close/>
                <a:moveTo>
                  <a:pt x="1331" y="1868"/>
                </a:moveTo>
                <a:cubicBezTo>
                  <a:pt x="1013" y="1868"/>
                  <a:pt x="1013" y="1868"/>
                  <a:pt x="1013" y="1868"/>
                </a:cubicBezTo>
                <a:cubicBezTo>
                  <a:pt x="1013" y="1989"/>
                  <a:pt x="1013" y="1989"/>
                  <a:pt x="1013" y="1989"/>
                </a:cubicBezTo>
                <a:cubicBezTo>
                  <a:pt x="1774" y="1989"/>
                  <a:pt x="1774" y="1989"/>
                  <a:pt x="1774" y="1989"/>
                </a:cubicBezTo>
                <a:cubicBezTo>
                  <a:pt x="1774" y="1868"/>
                  <a:pt x="1774" y="1868"/>
                  <a:pt x="1774" y="1868"/>
                </a:cubicBezTo>
                <a:cubicBezTo>
                  <a:pt x="1588" y="1868"/>
                  <a:pt x="1588" y="1868"/>
                  <a:pt x="1588" y="1868"/>
                </a:cubicBezTo>
                <a:cubicBezTo>
                  <a:pt x="1588" y="1168"/>
                  <a:pt x="1588" y="1168"/>
                  <a:pt x="1588" y="1168"/>
                </a:cubicBezTo>
                <a:cubicBezTo>
                  <a:pt x="1588" y="1070"/>
                  <a:pt x="1588" y="1070"/>
                  <a:pt x="1588" y="1070"/>
                </a:cubicBezTo>
                <a:cubicBezTo>
                  <a:pt x="1774" y="1070"/>
                  <a:pt x="1774" y="1070"/>
                  <a:pt x="1774" y="1070"/>
                </a:cubicBezTo>
                <a:cubicBezTo>
                  <a:pt x="1774" y="949"/>
                  <a:pt x="1774" y="949"/>
                  <a:pt x="1774" y="949"/>
                </a:cubicBezTo>
                <a:cubicBezTo>
                  <a:pt x="814" y="949"/>
                  <a:pt x="814" y="949"/>
                  <a:pt x="814" y="949"/>
                </a:cubicBezTo>
                <a:cubicBezTo>
                  <a:pt x="719" y="949"/>
                  <a:pt x="719" y="949"/>
                  <a:pt x="719" y="949"/>
                </a:cubicBezTo>
                <a:cubicBezTo>
                  <a:pt x="719" y="1070"/>
                  <a:pt x="719" y="1070"/>
                  <a:pt x="719" y="1070"/>
                </a:cubicBezTo>
                <a:cubicBezTo>
                  <a:pt x="1080" y="1070"/>
                  <a:pt x="1080" y="1070"/>
                  <a:pt x="1080" y="1070"/>
                </a:cubicBezTo>
                <a:cubicBezTo>
                  <a:pt x="1331" y="1070"/>
                  <a:pt x="1331" y="1070"/>
                  <a:pt x="1331" y="1070"/>
                </a:cubicBezTo>
                <a:cubicBezTo>
                  <a:pt x="1331" y="1143"/>
                  <a:pt x="1331" y="1143"/>
                  <a:pt x="1331" y="1143"/>
                </a:cubicBezTo>
                <a:lnTo>
                  <a:pt x="1331" y="1868"/>
                </a:lnTo>
                <a:close/>
                <a:moveTo>
                  <a:pt x="0" y="1442"/>
                </a:moveTo>
                <a:cubicBezTo>
                  <a:pt x="0" y="1453"/>
                  <a:pt x="0" y="1453"/>
                  <a:pt x="0" y="1453"/>
                </a:cubicBezTo>
                <a:cubicBezTo>
                  <a:pt x="0" y="1486"/>
                  <a:pt x="26" y="1512"/>
                  <a:pt x="59" y="1512"/>
                </a:cubicBezTo>
                <a:cubicBezTo>
                  <a:pt x="228" y="1512"/>
                  <a:pt x="228" y="1512"/>
                  <a:pt x="228" y="1512"/>
                </a:cubicBezTo>
                <a:cubicBezTo>
                  <a:pt x="228" y="1676"/>
                  <a:pt x="228" y="1676"/>
                  <a:pt x="228" y="1676"/>
                </a:cubicBezTo>
                <a:cubicBezTo>
                  <a:pt x="257" y="1676"/>
                  <a:pt x="257" y="1676"/>
                  <a:pt x="257" y="1676"/>
                </a:cubicBezTo>
                <a:cubicBezTo>
                  <a:pt x="257" y="1789"/>
                  <a:pt x="257" y="1789"/>
                  <a:pt x="257" y="1789"/>
                </a:cubicBezTo>
                <a:cubicBezTo>
                  <a:pt x="37" y="1849"/>
                  <a:pt x="37" y="1849"/>
                  <a:pt x="37" y="1849"/>
                </a:cubicBezTo>
                <a:cubicBezTo>
                  <a:pt x="37" y="1900"/>
                  <a:pt x="37" y="1900"/>
                  <a:pt x="37" y="1900"/>
                </a:cubicBezTo>
                <a:cubicBezTo>
                  <a:pt x="59" y="1897"/>
                  <a:pt x="59" y="1897"/>
                  <a:pt x="59" y="1897"/>
                </a:cubicBezTo>
                <a:cubicBezTo>
                  <a:pt x="59" y="1910"/>
                  <a:pt x="59" y="1910"/>
                  <a:pt x="59" y="1910"/>
                </a:cubicBezTo>
                <a:cubicBezTo>
                  <a:pt x="43" y="1916"/>
                  <a:pt x="32" y="1932"/>
                  <a:pt x="32" y="1950"/>
                </a:cubicBezTo>
                <a:cubicBezTo>
                  <a:pt x="32" y="1973"/>
                  <a:pt x="51" y="1992"/>
                  <a:pt x="74" y="1992"/>
                </a:cubicBezTo>
                <a:cubicBezTo>
                  <a:pt x="97" y="1992"/>
                  <a:pt x="116" y="1973"/>
                  <a:pt x="116" y="1950"/>
                </a:cubicBezTo>
                <a:cubicBezTo>
                  <a:pt x="116" y="1931"/>
                  <a:pt x="105" y="1916"/>
                  <a:pt x="88" y="1910"/>
                </a:cubicBezTo>
                <a:cubicBezTo>
                  <a:pt x="88" y="1894"/>
                  <a:pt x="88" y="1894"/>
                  <a:pt x="88" y="1894"/>
                </a:cubicBezTo>
                <a:cubicBezTo>
                  <a:pt x="257" y="1875"/>
                  <a:pt x="257" y="1875"/>
                  <a:pt x="257" y="1875"/>
                </a:cubicBezTo>
                <a:cubicBezTo>
                  <a:pt x="257" y="1890"/>
                  <a:pt x="257" y="1890"/>
                  <a:pt x="257" y="1890"/>
                </a:cubicBezTo>
                <a:cubicBezTo>
                  <a:pt x="263" y="1890"/>
                  <a:pt x="263" y="1890"/>
                  <a:pt x="263" y="1890"/>
                </a:cubicBezTo>
                <a:cubicBezTo>
                  <a:pt x="263" y="1960"/>
                  <a:pt x="263" y="1960"/>
                  <a:pt x="263" y="1960"/>
                </a:cubicBezTo>
                <a:cubicBezTo>
                  <a:pt x="280" y="1960"/>
                  <a:pt x="280" y="1960"/>
                  <a:pt x="280" y="1960"/>
                </a:cubicBezTo>
                <a:cubicBezTo>
                  <a:pt x="280" y="2001"/>
                  <a:pt x="280" y="2001"/>
                  <a:pt x="280" y="2001"/>
                </a:cubicBezTo>
                <a:cubicBezTo>
                  <a:pt x="316" y="2001"/>
                  <a:pt x="316" y="2001"/>
                  <a:pt x="316" y="2001"/>
                </a:cubicBezTo>
                <a:cubicBezTo>
                  <a:pt x="316" y="1960"/>
                  <a:pt x="316" y="1960"/>
                  <a:pt x="316" y="1960"/>
                </a:cubicBezTo>
                <a:cubicBezTo>
                  <a:pt x="332" y="1960"/>
                  <a:pt x="332" y="1960"/>
                  <a:pt x="332" y="1960"/>
                </a:cubicBezTo>
                <a:cubicBezTo>
                  <a:pt x="332" y="1890"/>
                  <a:pt x="332" y="1890"/>
                  <a:pt x="332" y="1890"/>
                </a:cubicBezTo>
                <a:cubicBezTo>
                  <a:pt x="338" y="1890"/>
                  <a:pt x="338" y="1890"/>
                  <a:pt x="338" y="1890"/>
                </a:cubicBezTo>
                <a:cubicBezTo>
                  <a:pt x="338" y="1875"/>
                  <a:pt x="338" y="1875"/>
                  <a:pt x="338" y="1875"/>
                </a:cubicBezTo>
                <a:cubicBezTo>
                  <a:pt x="504" y="1894"/>
                  <a:pt x="504" y="1894"/>
                  <a:pt x="504" y="1894"/>
                </a:cubicBezTo>
                <a:cubicBezTo>
                  <a:pt x="504" y="1910"/>
                  <a:pt x="504" y="1910"/>
                  <a:pt x="504" y="1910"/>
                </a:cubicBezTo>
                <a:cubicBezTo>
                  <a:pt x="488" y="1916"/>
                  <a:pt x="476" y="1931"/>
                  <a:pt x="476" y="1950"/>
                </a:cubicBezTo>
                <a:cubicBezTo>
                  <a:pt x="476" y="1973"/>
                  <a:pt x="495" y="1992"/>
                  <a:pt x="519" y="1992"/>
                </a:cubicBezTo>
                <a:cubicBezTo>
                  <a:pt x="542" y="1992"/>
                  <a:pt x="561" y="1973"/>
                  <a:pt x="561" y="1950"/>
                </a:cubicBezTo>
                <a:cubicBezTo>
                  <a:pt x="561" y="1932"/>
                  <a:pt x="550" y="1916"/>
                  <a:pt x="534" y="1910"/>
                </a:cubicBezTo>
                <a:cubicBezTo>
                  <a:pt x="534" y="1897"/>
                  <a:pt x="534" y="1897"/>
                  <a:pt x="534" y="1897"/>
                </a:cubicBezTo>
                <a:cubicBezTo>
                  <a:pt x="555" y="1900"/>
                  <a:pt x="555" y="1900"/>
                  <a:pt x="555" y="1900"/>
                </a:cubicBezTo>
                <a:cubicBezTo>
                  <a:pt x="555" y="1849"/>
                  <a:pt x="555" y="1849"/>
                  <a:pt x="555" y="1849"/>
                </a:cubicBezTo>
                <a:cubicBezTo>
                  <a:pt x="338" y="1790"/>
                  <a:pt x="338" y="1790"/>
                  <a:pt x="338" y="1790"/>
                </a:cubicBezTo>
                <a:cubicBezTo>
                  <a:pt x="338" y="1676"/>
                  <a:pt x="338" y="1676"/>
                  <a:pt x="338" y="1676"/>
                </a:cubicBezTo>
                <a:cubicBezTo>
                  <a:pt x="367" y="1676"/>
                  <a:pt x="367" y="1676"/>
                  <a:pt x="367" y="1676"/>
                </a:cubicBezTo>
                <a:cubicBezTo>
                  <a:pt x="367" y="1512"/>
                  <a:pt x="367" y="1512"/>
                  <a:pt x="367" y="1512"/>
                </a:cubicBezTo>
                <a:cubicBezTo>
                  <a:pt x="572" y="1512"/>
                  <a:pt x="572" y="1512"/>
                  <a:pt x="572" y="1512"/>
                </a:cubicBezTo>
                <a:cubicBezTo>
                  <a:pt x="605" y="1512"/>
                  <a:pt x="631" y="1486"/>
                  <a:pt x="631" y="1453"/>
                </a:cubicBezTo>
                <a:cubicBezTo>
                  <a:pt x="631" y="1442"/>
                  <a:pt x="631" y="1442"/>
                  <a:pt x="631" y="1442"/>
                </a:cubicBezTo>
                <a:cubicBezTo>
                  <a:pt x="631" y="1422"/>
                  <a:pt x="621" y="1405"/>
                  <a:pt x="607" y="1394"/>
                </a:cubicBezTo>
                <a:cubicBezTo>
                  <a:pt x="747" y="1394"/>
                  <a:pt x="747" y="1394"/>
                  <a:pt x="747" y="1394"/>
                </a:cubicBezTo>
                <a:cubicBezTo>
                  <a:pt x="660" y="1834"/>
                  <a:pt x="660" y="1834"/>
                  <a:pt x="660" y="1834"/>
                </a:cubicBezTo>
                <a:cubicBezTo>
                  <a:pt x="649" y="1892"/>
                  <a:pt x="690" y="1950"/>
                  <a:pt x="752" y="1963"/>
                </a:cubicBezTo>
                <a:cubicBezTo>
                  <a:pt x="815" y="1975"/>
                  <a:pt x="875" y="1937"/>
                  <a:pt x="887" y="1879"/>
                </a:cubicBezTo>
                <a:cubicBezTo>
                  <a:pt x="1002" y="1300"/>
                  <a:pt x="1002" y="1300"/>
                  <a:pt x="1002" y="1300"/>
                </a:cubicBezTo>
                <a:cubicBezTo>
                  <a:pt x="1002" y="1298"/>
                  <a:pt x="1003" y="1296"/>
                  <a:pt x="1003" y="1294"/>
                </a:cubicBezTo>
                <a:cubicBezTo>
                  <a:pt x="1003" y="1294"/>
                  <a:pt x="1003" y="1294"/>
                  <a:pt x="1003" y="1294"/>
                </a:cubicBezTo>
                <a:cubicBezTo>
                  <a:pt x="1003" y="1294"/>
                  <a:pt x="1003" y="1294"/>
                  <a:pt x="1003" y="1294"/>
                </a:cubicBezTo>
                <a:cubicBezTo>
                  <a:pt x="1003" y="1293"/>
                  <a:pt x="1003" y="1292"/>
                  <a:pt x="1003" y="1292"/>
                </a:cubicBezTo>
                <a:cubicBezTo>
                  <a:pt x="1005" y="1282"/>
                  <a:pt x="1005" y="1272"/>
                  <a:pt x="1004" y="1263"/>
                </a:cubicBezTo>
                <a:cubicBezTo>
                  <a:pt x="999" y="1201"/>
                  <a:pt x="947" y="1153"/>
                  <a:pt x="884" y="1153"/>
                </a:cubicBezTo>
                <a:cubicBezTo>
                  <a:pt x="539" y="1153"/>
                  <a:pt x="539" y="1153"/>
                  <a:pt x="539" y="1153"/>
                </a:cubicBezTo>
                <a:cubicBezTo>
                  <a:pt x="582" y="949"/>
                  <a:pt x="582" y="949"/>
                  <a:pt x="582" y="949"/>
                </a:cubicBezTo>
                <a:cubicBezTo>
                  <a:pt x="814" y="949"/>
                  <a:pt x="814" y="949"/>
                  <a:pt x="814" y="949"/>
                </a:cubicBezTo>
                <a:cubicBezTo>
                  <a:pt x="1007" y="949"/>
                  <a:pt x="1007" y="949"/>
                  <a:pt x="1007" y="949"/>
                </a:cubicBezTo>
                <a:cubicBezTo>
                  <a:pt x="1025" y="949"/>
                  <a:pt x="1042" y="944"/>
                  <a:pt x="1057" y="934"/>
                </a:cubicBezTo>
                <a:cubicBezTo>
                  <a:pt x="1512" y="934"/>
                  <a:pt x="1512" y="934"/>
                  <a:pt x="1512" y="934"/>
                </a:cubicBezTo>
                <a:cubicBezTo>
                  <a:pt x="1512" y="882"/>
                  <a:pt x="1512" y="882"/>
                  <a:pt x="1512" y="882"/>
                </a:cubicBezTo>
                <a:cubicBezTo>
                  <a:pt x="1521" y="882"/>
                  <a:pt x="1528" y="876"/>
                  <a:pt x="1530" y="869"/>
                </a:cubicBezTo>
                <a:cubicBezTo>
                  <a:pt x="1581" y="888"/>
                  <a:pt x="1581" y="888"/>
                  <a:pt x="1581" y="888"/>
                </a:cubicBezTo>
                <a:cubicBezTo>
                  <a:pt x="1789" y="341"/>
                  <a:pt x="1789" y="341"/>
                  <a:pt x="1789" y="341"/>
                </a:cubicBezTo>
                <a:cubicBezTo>
                  <a:pt x="1720" y="315"/>
                  <a:pt x="1720" y="315"/>
                  <a:pt x="1720" y="315"/>
                </a:cubicBezTo>
                <a:cubicBezTo>
                  <a:pt x="1518" y="844"/>
                  <a:pt x="1518" y="844"/>
                  <a:pt x="1518" y="844"/>
                </a:cubicBezTo>
                <a:cubicBezTo>
                  <a:pt x="1516" y="844"/>
                  <a:pt x="1514" y="843"/>
                  <a:pt x="1512" y="843"/>
                </a:cubicBezTo>
                <a:cubicBezTo>
                  <a:pt x="1502" y="843"/>
                  <a:pt x="1494" y="851"/>
                  <a:pt x="1493" y="860"/>
                </a:cubicBezTo>
                <a:cubicBezTo>
                  <a:pt x="1103" y="860"/>
                  <a:pt x="1103" y="860"/>
                  <a:pt x="1103" y="860"/>
                </a:cubicBezTo>
                <a:cubicBezTo>
                  <a:pt x="1103" y="858"/>
                  <a:pt x="1103" y="855"/>
                  <a:pt x="1103" y="852"/>
                </a:cubicBezTo>
                <a:cubicBezTo>
                  <a:pt x="1103" y="799"/>
                  <a:pt x="1060" y="756"/>
                  <a:pt x="1007" y="756"/>
                </a:cubicBezTo>
                <a:cubicBezTo>
                  <a:pt x="622" y="756"/>
                  <a:pt x="622" y="756"/>
                  <a:pt x="622" y="756"/>
                </a:cubicBezTo>
                <a:cubicBezTo>
                  <a:pt x="646" y="646"/>
                  <a:pt x="646" y="646"/>
                  <a:pt x="646" y="646"/>
                </a:cubicBezTo>
                <a:cubicBezTo>
                  <a:pt x="666" y="550"/>
                  <a:pt x="605" y="456"/>
                  <a:pt x="509" y="436"/>
                </a:cubicBezTo>
                <a:cubicBezTo>
                  <a:pt x="450" y="423"/>
                  <a:pt x="450" y="423"/>
                  <a:pt x="450" y="423"/>
                </a:cubicBezTo>
                <a:cubicBezTo>
                  <a:pt x="354" y="403"/>
                  <a:pt x="261" y="465"/>
                  <a:pt x="240" y="560"/>
                </a:cubicBezTo>
                <a:cubicBezTo>
                  <a:pt x="185" y="823"/>
                  <a:pt x="185" y="823"/>
                  <a:pt x="185" y="823"/>
                </a:cubicBezTo>
                <a:cubicBezTo>
                  <a:pt x="169" y="898"/>
                  <a:pt x="169" y="898"/>
                  <a:pt x="169" y="898"/>
                </a:cubicBezTo>
                <a:cubicBezTo>
                  <a:pt x="169" y="823"/>
                  <a:pt x="169" y="823"/>
                  <a:pt x="169" y="823"/>
                </a:cubicBezTo>
                <a:cubicBezTo>
                  <a:pt x="169" y="711"/>
                  <a:pt x="169" y="711"/>
                  <a:pt x="169" y="711"/>
                </a:cubicBezTo>
                <a:cubicBezTo>
                  <a:pt x="169" y="679"/>
                  <a:pt x="143" y="652"/>
                  <a:pt x="110" y="652"/>
                </a:cubicBezTo>
                <a:cubicBezTo>
                  <a:pt x="65" y="652"/>
                  <a:pt x="65" y="652"/>
                  <a:pt x="65" y="652"/>
                </a:cubicBezTo>
                <a:cubicBezTo>
                  <a:pt x="33" y="652"/>
                  <a:pt x="7" y="679"/>
                  <a:pt x="7" y="711"/>
                </a:cubicBezTo>
                <a:cubicBezTo>
                  <a:pt x="7" y="831"/>
                  <a:pt x="7" y="831"/>
                  <a:pt x="7" y="831"/>
                </a:cubicBezTo>
                <a:cubicBezTo>
                  <a:pt x="7" y="1129"/>
                  <a:pt x="7" y="1129"/>
                  <a:pt x="7" y="1129"/>
                </a:cubicBezTo>
                <a:cubicBezTo>
                  <a:pt x="7" y="1160"/>
                  <a:pt x="30" y="1185"/>
                  <a:pt x="59" y="1188"/>
                </a:cubicBezTo>
                <a:cubicBezTo>
                  <a:pt x="59" y="1383"/>
                  <a:pt x="59" y="1383"/>
                  <a:pt x="59" y="1383"/>
                </a:cubicBezTo>
                <a:cubicBezTo>
                  <a:pt x="59" y="1383"/>
                  <a:pt x="59" y="1383"/>
                  <a:pt x="59" y="1383"/>
                </a:cubicBezTo>
                <a:cubicBezTo>
                  <a:pt x="26" y="1383"/>
                  <a:pt x="0" y="1409"/>
                  <a:pt x="0" y="1442"/>
                </a:cubicBezTo>
                <a:close/>
                <a:moveTo>
                  <a:pt x="117" y="1332"/>
                </a:moveTo>
                <a:cubicBezTo>
                  <a:pt x="129" y="1354"/>
                  <a:pt x="148" y="1372"/>
                  <a:pt x="171" y="1383"/>
                </a:cubicBezTo>
                <a:cubicBezTo>
                  <a:pt x="117" y="1383"/>
                  <a:pt x="117" y="1383"/>
                  <a:pt x="117" y="1383"/>
                </a:cubicBezTo>
                <a:lnTo>
                  <a:pt x="117" y="1332"/>
                </a:lnTo>
                <a:close/>
              </a:path>
            </a:pathLst>
          </a:custGeom>
          <a:solidFill>
            <a:srgbClr val="00A1DE"/>
          </a:solidFill>
          <a:ln w="9525">
            <a:noFill/>
            <a:round/>
            <a:headEnd/>
            <a:tailEnd/>
          </a:ln>
        </p:spPr>
        <p:txBody>
          <a:bodyPr vert="horz" wrap="square" lIns="63916" tIns="31959" rIns="63916" bIns="31959" numCol="1" anchor="t" anchorCtr="0" compatLnSpc="1">
            <a:prstTxWarp prst="textNoShape">
              <a:avLst/>
            </a:prstTxWarp>
          </a:bodyPr>
          <a:lstStyle/>
          <a:p>
            <a:pPr defTabSz="639156" fontAlgn="auto">
              <a:spcBef>
                <a:spcPts val="0"/>
              </a:spcBef>
              <a:spcAft>
                <a:spcPts val="0"/>
              </a:spcAft>
              <a:defRPr/>
            </a:pPr>
            <a:endParaRPr lang="en-US" sz="1300" b="0" kern="0">
              <a:solidFill>
                <a:sysClr val="windowText" lastClr="000000"/>
              </a:solidFill>
              <a:latin typeface="+mj-lt"/>
            </a:endParaRPr>
          </a:p>
        </p:txBody>
      </p:sp>
      <p:sp>
        <p:nvSpPr>
          <p:cNvPr id="164" name="Freeform 107"/>
          <p:cNvSpPr>
            <a:spLocks noChangeAspect="1" noEditPoints="1"/>
          </p:cNvSpPr>
          <p:nvPr/>
        </p:nvSpPr>
        <p:spPr bwMode="auto">
          <a:xfrm flipH="1">
            <a:off x="7890680" y="4856714"/>
            <a:ext cx="335170" cy="365760"/>
          </a:xfrm>
          <a:custGeom>
            <a:avLst/>
            <a:gdLst/>
            <a:ahLst/>
            <a:cxnLst>
              <a:cxn ang="0">
                <a:pos x="572" y="0"/>
              </a:cxn>
              <a:cxn ang="0">
                <a:pos x="572" y="361"/>
              </a:cxn>
              <a:cxn ang="0">
                <a:pos x="1331" y="1868"/>
              </a:cxn>
              <a:cxn ang="0">
                <a:pos x="1013" y="1989"/>
              </a:cxn>
              <a:cxn ang="0">
                <a:pos x="1774" y="1868"/>
              </a:cxn>
              <a:cxn ang="0">
                <a:pos x="1588" y="1168"/>
              </a:cxn>
              <a:cxn ang="0">
                <a:pos x="1774" y="1070"/>
              </a:cxn>
              <a:cxn ang="0">
                <a:pos x="814" y="949"/>
              </a:cxn>
              <a:cxn ang="0">
                <a:pos x="719" y="1070"/>
              </a:cxn>
              <a:cxn ang="0">
                <a:pos x="1331" y="1070"/>
              </a:cxn>
              <a:cxn ang="0">
                <a:pos x="1331" y="1868"/>
              </a:cxn>
              <a:cxn ang="0">
                <a:pos x="0" y="1453"/>
              </a:cxn>
              <a:cxn ang="0">
                <a:pos x="228" y="1512"/>
              </a:cxn>
              <a:cxn ang="0">
                <a:pos x="257" y="1676"/>
              </a:cxn>
              <a:cxn ang="0">
                <a:pos x="37" y="1849"/>
              </a:cxn>
              <a:cxn ang="0">
                <a:pos x="59" y="1897"/>
              </a:cxn>
              <a:cxn ang="0">
                <a:pos x="32" y="1950"/>
              </a:cxn>
              <a:cxn ang="0">
                <a:pos x="116" y="1950"/>
              </a:cxn>
              <a:cxn ang="0">
                <a:pos x="88" y="1894"/>
              </a:cxn>
              <a:cxn ang="0">
                <a:pos x="257" y="1890"/>
              </a:cxn>
              <a:cxn ang="0">
                <a:pos x="263" y="1960"/>
              </a:cxn>
              <a:cxn ang="0">
                <a:pos x="280" y="2001"/>
              </a:cxn>
              <a:cxn ang="0">
                <a:pos x="316" y="1960"/>
              </a:cxn>
              <a:cxn ang="0">
                <a:pos x="332" y="1890"/>
              </a:cxn>
              <a:cxn ang="0">
                <a:pos x="338" y="1875"/>
              </a:cxn>
              <a:cxn ang="0">
                <a:pos x="504" y="1910"/>
              </a:cxn>
              <a:cxn ang="0">
                <a:pos x="519" y="1992"/>
              </a:cxn>
              <a:cxn ang="0">
                <a:pos x="534" y="1910"/>
              </a:cxn>
              <a:cxn ang="0">
                <a:pos x="555" y="1900"/>
              </a:cxn>
              <a:cxn ang="0">
                <a:pos x="338" y="1790"/>
              </a:cxn>
              <a:cxn ang="0">
                <a:pos x="367" y="1676"/>
              </a:cxn>
              <a:cxn ang="0">
                <a:pos x="572" y="1512"/>
              </a:cxn>
              <a:cxn ang="0">
                <a:pos x="631" y="1442"/>
              </a:cxn>
              <a:cxn ang="0">
                <a:pos x="747" y="1394"/>
              </a:cxn>
              <a:cxn ang="0">
                <a:pos x="752" y="1963"/>
              </a:cxn>
              <a:cxn ang="0">
                <a:pos x="1002" y="1300"/>
              </a:cxn>
              <a:cxn ang="0">
                <a:pos x="1003" y="1294"/>
              </a:cxn>
              <a:cxn ang="0">
                <a:pos x="1003" y="1292"/>
              </a:cxn>
              <a:cxn ang="0">
                <a:pos x="884" y="1153"/>
              </a:cxn>
              <a:cxn ang="0">
                <a:pos x="582" y="949"/>
              </a:cxn>
              <a:cxn ang="0">
                <a:pos x="1007" y="949"/>
              </a:cxn>
              <a:cxn ang="0">
                <a:pos x="1512" y="934"/>
              </a:cxn>
              <a:cxn ang="0">
                <a:pos x="1530" y="869"/>
              </a:cxn>
              <a:cxn ang="0">
                <a:pos x="1789" y="341"/>
              </a:cxn>
              <a:cxn ang="0">
                <a:pos x="1518" y="844"/>
              </a:cxn>
              <a:cxn ang="0">
                <a:pos x="1493" y="860"/>
              </a:cxn>
              <a:cxn ang="0">
                <a:pos x="1103" y="852"/>
              </a:cxn>
              <a:cxn ang="0">
                <a:pos x="622" y="756"/>
              </a:cxn>
              <a:cxn ang="0">
                <a:pos x="509" y="436"/>
              </a:cxn>
              <a:cxn ang="0">
                <a:pos x="240" y="560"/>
              </a:cxn>
              <a:cxn ang="0">
                <a:pos x="169" y="898"/>
              </a:cxn>
              <a:cxn ang="0">
                <a:pos x="169" y="711"/>
              </a:cxn>
              <a:cxn ang="0">
                <a:pos x="65" y="652"/>
              </a:cxn>
              <a:cxn ang="0">
                <a:pos x="7" y="831"/>
              </a:cxn>
              <a:cxn ang="0">
                <a:pos x="59" y="1188"/>
              </a:cxn>
              <a:cxn ang="0">
                <a:pos x="59" y="1383"/>
              </a:cxn>
              <a:cxn ang="0">
                <a:pos x="117" y="1332"/>
              </a:cxn>
              <a:cxn ang="0">
                <a:pos x="117" y="1383"/>
              </a:cxn>
            </a:cxnLst>
            <a:rect l="0" t="0" r="r" b="b"/>
            <a:pathLst>
              <a:path w="1789" h="2001">
                <a:moveTo>
                  <a:pt x="753" y="180"/>
                </a:moveTo>
                <a:cubicBezTo>
                  <a:pt x="753" y="81"/>
                  <a:pt x="672" y="0"/>
                  <a:pt x="572" y="0"/>
                </a:cubicBezTo>
                <a:cubicBezTo>
                  <a:pt x="472" y="0"/>
                  <a:pt x="391" y="81"/>
                  <a:pt x="391" y="180"/>
                </a:cubicBezTo>
                <a:cubicBezTo>
                  <a:pt x="391" y="280"/>
                  <a:pt x="472" y="361"/>
                  <a:pt x="572" y="361"/>
                </a:cubicBezTo>
                <a:cubicBezTo>
                  <a:pt x="672" y="361"/>
                  <a:pt x="753" y="280"/>
                  <a:pt x="753" y="180"/>
                </a:cubicBezTo>
                <a:close/>
                <a:moveTo>
                  <a:pt x="1331" y="1868"/>
                </a:moveTo>
                <a:cubicBezTo>
                  <a:pt x="1013" y="1868"/>
                  <a:pt x="1013" y="1868"/>
                  <a:pt x="1013" y="1868"/>
                </a:cubicBezTo>
                <a:cubicBezTo>
                  <a:pt x="1013" y="1989"/>
                  <a:pt x="1013" y="1989"/>
                  <a:pt x="1013" y="1989"/>
                </a:cubicBezTo>
                <a:cubicBezTo>
                  <a:pt x="1774" y="1989"/>
                  <a:pt x="1774" y="1989"/>
                  <a:pt x="1774" y="1989"/>
                </a:cubicBezTo>
                <a:cubicBezTo>
                  <a:pt x="1774" y="1868"/>
                  <a:pt x="1774" y="1868"/>
                  <a:pt x="1774" y="1868"/>
                </a:cubicBezTo>
                <a:cubicBezTo>
                  <a:pt x="1588" y="1868"/>
                  <a:pt x="1588" y="1868"/>
                  <a:pt x="1588" y="1868"/>
                </a:cubicBezTo>
                <a:cubicBezTo>
                  <a:pt x="1588" y="1168"/>
                  <a:pt x="1588" y="1168"/>
                  <a:pt x="1588" y="1168"/>
                </a:cubicBezTo>
                <a:cubicBezTo>
                  <a:pt x="1588" y="1070"/>
                  <a:pt x="1588" y="1070"/>
                  <a:pt x="1588" y="1070"/>
                </a:cubicBezTo>
                <a:cubicBezTo>
                  <a:pt x="1774" y="1070"/>
                  <a:pt x="1774" y="1070"/>
                  <a:pt x="1774" y="1070"/>
                </a:cubicBezTo>
                <a:cubicBezTo>
                  <a:pt x="1774" y="949"/>
                  <a:pt x="1774" y="949"/>
                  <a:pt x="1774" y="949"/>
                </a:cubicBezTo>
                <a:cubicBezTo>
                  <a:pt x="814" y="949"/>
                  <a:pt x="814" y="949"/>
                  <a:pt x="814" y="949"/>
                </a:cubicBezTo>
                <a:cubicBezTo>
                  <a:pt x="719" y="949"/>
                  <a:pt x="719" y="949"/>
                  <a:pt x="719" y="949"/>
                </a:cubicBezTo>
                <a:cubicBezTo>
                  <a:pt x="719" y="1070"/>
                  <a:pt x="719" y="1070"/>
                  <a:pt x="719" y="1070"/>
                </a:cubicBezTo>
                <a:cubicBezTo>
                  <a:pt x="1080" y="1070"/>
                  <a:pt x="1080" y="1070"/>
                  <a:pt x="1080" y="1070"/>
                </a:cubicBezTo>
                <a:cubicBezTo>
                  <a:pt x="1331" y="1070"/>
                  <a:pt x="1331" y="1070"/>
                  <a:pt x="1331" y="1070"/>
                </a:cubicBezTo>
                <a:cubicBezTo>
                  <a:pt x="1331" y="1143"/>
                  <a:pt x="1331" y="1143"/>
                  <a:pt x="1331" y="1143"/>
                </a:cubicBezTo>
                <a:lnTo>
                  <a:pt x="1331" y="1868"/>
                </a:lnTo>
                <a:close/>
                <a:moveTo>
                  <a:pt x="0" y="1442"/>
                </a:moveTo>
                <a:cubicBezTo>
                  <a:pt x="0" y="1453"/>
                  <a:pt x="0" y="1453"/>
                  <a:pt x="0" y="1453"/>
                </a:cubicBezTo>
                <a:cubicBezTo>
                  <a:pt x="0" y="1486"/>
                  <a:pt x="26" y="1512"/>
                  <a:pt x="59" y="1512"/>
                </a:cubicBezTo>
                <a:cubicBezTo>
                  <a:pt x="228" y="1512"/>
                  <a:pt x="228" y="1512"/>
                  <a:pt x="228" y="1512"/>
                </a:cubicBezTo>
                <a:cubicBezTo>
                  <a:pt x="228" y="1676"/>
                  <a:pt x="228" y="1676"/>
                  <a:pt x="228" y="1676"/>
                </a:cubicBezTo>
                <a:cubicBezTo>
                  <a:pt x="257" y="1676"/>
                  <a:pt x="257" y="1676"/>
                  <a:pt x="257" y="1676"/>
                </a:cubicBezTo>
                <a:cubicBezTo>
                  <a:pt x="257" y="1789"/>
                  <a:pt x="257" y="1789"/>
                  <a:pt x="257" y="1789"/>
                </a:cubicBezTo>
                <a:cubicBezTo>
                  <a:pt x="37" y="1849"/>
                  <a:pt x="37" y="1849"/>
                  <a:pt x="37" y="1849"/>
                </a:cubicBezTo>
                <a:cubicBezTo>
                  <a:pt x="37" y="1900"/>
                  <a:pt x="37" y="1900"/>
                  <a:pt x="37" y="1900"/>
                </a:cubicBezTo>
                <a:cubicBezTo>
                  <a:pt x="59" y="1897"/>
                  <a:pt x="59" y="1897"/>
                  <a:pt x="59" y="1897"/>
                </a:cubicBezTo>
                <a:cubicBezTo>
                  <a:pt x="59" y="1910"/>
                  <a:pt x="59" y="1910"/>
                  <a:pt x="59" y="1910"/>
                </a:cubicBezTo>
                <a:cubicBezTo>
                  <a:pt x="43" y="1916"/>
                  <a:pt x="32" y="1932"/>
                  <a:pt x="32" y="1950"/>
                </a:cubicBezTo>
                <a:cubicBezTo>
                  <a:pt x="32" y="1973"/>
                  <a:pt x="51" y="1992"/>
                  <a:pt x="74" y="1992"/>
                </a:cubicBezTo>
                <a:cubicBezTo>
                  <a:pt x="97" y="1992"/>
                  <a:pt x="116" y="1973"/>
                  <a:pt x="116" y="1950"/>
                </a:cubicBezTo>
                <a:cubicBezTo>
                  <a:pt x="116" y="1931"/>
                  <a:pt x="105" y="1916"/>
                  <a:pt x="88" y="1910"/>
                </a:cubicBezTo>
                <a:cubicBezTo>
                  <a:pt x="88" y="1894"/>
                  <a:pt x="88" y="1894"/>
                  <a:pt x="88" y="1894"/>
                </a:cubicBezTo>
                <a:cubicBezTo>
                  <a:pt x="257" y="1875"/>
                  <a:pt x="257" y="1875"/>
                  <a:pt x="257" y="1875"/>
                </a:cubicBezTo>
                <a:cubicBezTo>
                  <a:pt x="257" y="1890"/>
                  <a:pt x="257" y="1890"/>
                  <a:pt x="257" y="1890"/>
                </a:cubicBezTo>
                <a:cubicBezTo>
                  <a:pt x="263" y="1890"/>
                  <a:pt x="263" y="1890"/>
                  <a:pt x="263" y="1890"/>
                </a:cubicBezTo>
                <a:cubicBezTo>
                  <a:pt x="263" y="1960"/>
                  <a:pt x="263" y="1960"/>
                  <a:pt x="263" y="1960"/>
                </a:cubicBezTo>
                <a:cubicBezTo>
                  <a:pt x="280" y="1960"/>
                  <a:pt x="280" y="1960"/>
                  <a:pt x="280" y="1960"/>
                </a:cubicBezTo>
                <a:cubicBezTo>
                  <a:pt x="280" y="2001"/>
                  <a:pt x="280" y="2001"/>
                  <a:pt x="280" y="2001"/>
                </a:cubicBezTo>
                <a:cubicBezTo>
                  <a:pt x="316" y="2001"/>
                  <a:pt x="316" y="2001"/>
                  <a:pt x="316" y="2001"/>
                </a:cubicBezTo>
                <a:cubicBezTo>
                  <a:pt x="316" y="1960"/>
                  <a:pt x="316" y="1960"/>
                  <a:pt x="316" y="1960"/>
                </a:cubicBezTo>
                <a:cubicBezTo>
                  <a:pt x="332" y="1960"/>
                  <a:pt x="332" y="1960"/>
                  <a:pt x="332" y="1960"/>
                </a:cubicBezTo>
                <a:cubicBezTo>
                  <a:pt x="332" y="1890"/>
                  <a:pt x="332" y="1890"/>
                  <a:pt x="332" y="1890"/>
                </a:cubicBezTo>
                <a:cubicBezTo>
                  <a:pt x="338" y="1890"/>
                  <a:pt x="338" y="1890"/>
                  <a:pt x="338" y="1890"/>
                </a:cubicBezTo>
                <a:cubicBezTo>
                  <a:pt x="338" y="1875"/>
                  <a:pt x="338" y="1875"/>
                  <a:pt x="338" y="1875"/>
                </a:cubicBezTo>
                <a:cubicBezTo>
                  <a:pt x="504" y="1894"/>
                  <a:pt x="504" y="1894"/>
                  <a:pt x="504" y="1894"/>
                </a:cubicBezTo>
                <a:cubicBezTo>
                  <a:pt x="504" y="1910"/>
                  <a:pt x="504" y="1910"/>
                  <a:pt x="504" y="1910"/>
                </a:cubicBezTo>
                <a:cubicBezTo>
                  <a:pt x="488" y="1916"/>
                  <a:pt x="476" y="1931"/>
                  <a:pt x="476" y="1950"/>
                </a:cubicBezTo>
                <a:cubicBezTo>
                  <a:pt x="476" y="1973"/>
                  <a:pt x="495" y="1992"/>
                  <a:pt x="519" y="1992"/>
                </a:cubicBezTo>
                <a:cubicBezTo>
                  <a:pt x="542" y="1992"/>
                  <a:pt x="561" y="1973"/>
                  <a:pt x="561" y="1950"/>
                </a:cubicBezTo>
                <a:cubicBezTo>
                  <a:pt x="561" y="1932"/>
                  <a:pt x="550" y="1916"/>
                  <a:pt x="534" y="1910"/>
                </a:cubicBezTo>
                <a:cubicBezTo>
                  <a:pt x="534" y="1897"/>
                  <a:pt x="534" y="1897"/>
                  <a:pt x="534" y="1897"/>
                </a:cubicBezTo>
                <a:cubicBezTo>
                  <a:pt x="555" y="1900"/>
                  <a:pt x="555" y="1900"/>
                  <a:pt x="555" y="1900"/>
                </a:cubicBezTo>
                <a:cubicBezTo>
                  <a:pt x="555" y="1849"/>
                  <a:pt x="555" y="1849"/>
                  <a:pt x="555" y="1849"/>
                </a:cubicBezTo>
                <a:cubicBezTo>
                  <a:pt x="338" y="1790"/>
                  <a:pt x="338" y="1790"/>
                  <a:pt x="338" y="1790"/>
                </a:cubicBezTo>
                <a:cubicBezTo>
                  <a:pt x="338" y="1676"/>
                  <a:pt x="338" y="1676"/>
                  <a:pt x="338" y="1676"/>
                </a:cubicBezTo>
                <a:cubicBezTo>
                  <a:pt x="367" y="1676"/>
                  <a:pt x="367" y="1676"/>
                  <a:pt x="367" y="1676"/>
                </a:cubicBezTo>
                <a:cubicBezTo>
                  <a:pt x="367" y="1512"/>
                  <a:pt x="367" y="1512"/>
                  <a:pt x="367" y="1512"/>
                </a:cubicBezTo>
                <a:cubicBezTo>
                  <a:pt x="572" y="1512"/>
                  <a:pt x="572" y="1512"/>
                  <a:pt x="572" y="1512"/>
                </a:cubicBezTo>
                <a:cubicBezTo>
                  <a:pt x="605" y="1512"/>
                  <a:pt x="631" y="1486"/>
                  <a:pt x="631" y="1453"/>
                </a:cubicBezTo>
                <a:cubicBezTo>
                  <a:pt x="631" y="1442"/>
                  <a:pt x="631" y="1442"/>
                  <a:pt x="631" y="1442"/>
                </a:cubicBezTo>
                <a:cubicBezTo>
                  <a:pt x="631" y="1422"/>
                  <a:pt x="621" y="1405"/>
                  <a:pt x="607" y="1394"/>
                </a:cubicBezTo>
                <a:cubicBezTo>
                  <a:pt x="747" y="1394"/>
                  <a:pt x="747" y="1394"/>
                  <a:pt x="747" y="1394"/>
                </a:cubicBezTo>
                <a:cubicBezTo>
                  <a:pt x="660" y="1834"/>
                  <a:pt x="660" y="1834"/>
                  <a:pt x="660" y="1834"/>
                </a:cubicBezTo>
                <a:cubicBezTo>
                  <a:pt x="649" y="1892"/>
                  <a:pt x="690" y="1950"/>
                  <a:pt x="752" y="1963"/>
                </a:cubicBezTo>
                <a:cubicBezTo>
                  <a:pt x="815" y="1975"/>
                  <a:pt x="875" y="1937"/>
                  <a:pt x="887" y="1879"/>
                </a:cubicBezTo>
                <a:cubicBezTo>
                  <a:pt x="1002" y="1300"/>
                  <a:pt x="1002" y="1300"/>
                  <a:pt x="1002" y="1300"/>
                </a:cubicBezTo>
                <a:cubicBezTo>
                  <a:pt x="1002" y="1298"/>
                  <a:pt x="1003" y="1296"/>
                  <a:pt x="1003" y="1294"/>
                </a:cubicBezTo>
                <a:cubicBezTo>
                  <a:pt x="1003" y="1294"/>
                  <a:pt x="1003" y="1294"/>
                  <a:pt x="1003" y="1294"/>
                </a:cubicBezTo>
                <a:cubicBezTo>
                  <a:pt x="1003" y="1294"/>
                  <a:pt x="1003" y="1294"/>
                  <a:pt x="1003" y="1294"/>
                </a:cubicBezTo>
                <a:cubicBezTo>
                  <a:pt x="1003" y="1293"/>
                  <a:pt x="1003" y="1292"/>
                  <a:pt x="1003" y="1292"/>
                </a:cubicBezTo>
                <a:cubicBezTo>
                  <a:pt x="1005" y="1282"/>
                  <a:pt x="1005" y="1272"/>
                  <a:pt x="1004" y="1263"/>
                </a:cubicBezTo>
                <a:cubicBezTo>
                  <a:pt x="999" y="1201"/>
                  <a:pt x="947" y="1153"/>
                  <a:pt x="884" y="1153"/>
                </a:cubicBezTo>
                <a:cubicBezTo>
                  <a:pt x="539" y="1153"/>
                  <a:pt x="539" y="1153"/>
                  <a:pt x="539" y="1153"/>
                </a:cubicBezTo>
                <a:cubicBezTo>
                  <a:pt x="582" y="949"/>
                  <a:pt x="582" y="949"/>
                  <a:pt x="582" y="949"/>
                </a:cubicBezTo>
                <a:cubicBezTo>
                  <a:pt x="814" y="949"/>
                  <a:pt x="814" y="949"/>
                  <a:pt x="814" y="949"/>
                </a:cubicBezTo>
                <a:cubicBezTo>
                  <a:pt x="1007" y="949"/>
                  <a:pt x="1007" y="949"/>
                  <a:pt x="1007" y="949"/>
                </a:cubicBezTo>
                <a:cubicBezTo>
                  <a:pt x="1025" y="949"/>
                  <a:pt x="1042" y="944"/>
                  <a:pt x="1057" y="934"/>
                </a:cubicBezTo>
                <a:cubicBezTo>
                  <a:pt x="1512" y="934"/>
                  <a:pt x="1512" y="934"/>
                  <a:pt x="1512" y="934"/>
                </a:cubicBezTo>
                <a:cubicBezTo>
                  <a:pt x="1512" y="882"/>
                  <a:pt x="1512" y="882"/>
                  <a:pt x="1512" y="882"/>
                </a:cubicBezTo>
                <a:cubicBezTo>
                  <a:pt x="1521" y="882"/>
                  <a:pt x="1528" y="876"/>
                  <a:pt x="1530" y="869"/>
                </a:cubicBezTo>
                <a:cubicBezTo>
                  <a:pt x="1581" y="888"/>
                  <a:pt x="1581" y="888"/>
                  <a:pt x="1581" y="888"/>
                </a:cubicBezTo>
                <a:cubicBezTo>
                  <a:pt x="1789" y="341"/>
                  <a:pt x="1789" y="341"/>
                  <a:pt x="1789" y="341"/>
                </a:cubicBezTo>
                <a:cubicBezTo>
                  <a:pt x="1720" y="315"/>
                  <a:pt x="1720" y="315"/>
                  <a:pt x="1720" y="315"/>
                </a:cubicBezTo>
                <a:cubicBezTo>
                  <a:pt x="1518" y="844"/>
                  <a:pt x="1518" y="844"/>
                  <a:pt x="1518" y="844"/>
                </a:cubicBezTo>
                <a:cubicBezTo>
                  <a:pt x="1516" y="844"/>
                  <a:pt x="1514" y="843"/>
                  <a:pt x="1512" y="843"/>
                </a:cubicBezTo>
                <a:cubicBezTo>
                  <a:pt x="1502" y="843"/>
                  <a:pt x="1494" y="851"/>
                  <a:pt x="1493" y="860"/>
                </a:cubicBezTo>
                <a:cubicBezTo>
                  <a:pt x="1103" y="860"/>
                  <a:pt x="1103" y="860"/>
                  <a:pt x="1103" y="860"/>
                </a:cubicBezTo>
                <a:cubicBezTo>
                  <a:pt x="1103" y="858"/>
                  <a:pt x="1103" y="855"/>
                  <a:pt x="1103" y="852"/>
                </a:cubicBezTo>
                <a:cubicBezTo>
                  <a:pt x="1103" y="799"/>
                  <a:pt x="1060" y="756"/>
                  <a:pt x="1007" y="756"/>
                </a:cubicBezTo>
                <a:cubicBezTo>
                  <a:pt x="622" y="756"/>
                  <a:pt x="622" y="756"/>
                  <a:pt x="622" y="756"/>
                </a:cubicBezTo>
                <a:cubicBezTo>
                  <a:pt x="646" y="646"/>
                  <a:pt x="646" y="646"/>
                  <a:pt x="646" y="646"/>
                </a:cubicBezTo>
                <a:cubicBezTo>
                  <a:pt x="666" y="550"/>
                  <a:pt x="605" y="456"/>
                  <a:pt x="509" y="436"/>
                </a:cubicBezTo>
                <a:cubicBezTo>
                  <a:pt x="450" y="423"/>
                  <a:pt x="450" y="423"/>
                  <a:pt x="450" y="423"/>
                </a:cubicBezTo>
                <a:cubicBezTo>
                  <a:pt x="354" y="403"/>
                  <a:pt x="261" y="465"/>
                  <a:pt x="240" y="560"/>
                </a:cubicBezTo>
                <a:cubicBezTo>
                  <a:pt x="185" y="823"/>
                  <a:pt x="185" y="823"/>
                  <a:pt x="185" y="823"/>
                </a:cubicBezTo>
                <a:cubicBezTo>
                  <a:pt x="169" y="898"/>
                  <a:pt x="169" y="898"/>
                  <a:pt x="169" y="898"/>
                </a:cubicBezTo>
                <a:cubicBezTo>
                  <a:pt x="169" y="823"/>
                  <a:pt x="169" y="823"/>
                  <a:pt x="169" y="823"/>
                </a:cubicBezTo>
                <a:cubicBezTo>
                  <a:pt x="169" y="711"/>
                  <a:pt x="169" y="711"/>
                  <a:pt x="169" y="711"/>
                </a:cubicBezTo>
                <a:cubicBezTo>
                  <a:pt x="169" y="679"/>
                  <a:pt x="143" y="652"/>
                  <a:pt x="110" y="652"/>
                </a:cubicBezTo>
                <a:cubicBezTo>
                  <a:pt x="65" y="652"/>
                  <a:pt x="65" y="652"/>
                  <a:pt x="65" y="652"/>
                </a:cubicBezTo>
                <a:cubicBezTo>
                  <a:pt x="33" y="652"/>
                  <a:pt x="7" y="679"/>
                  <a:pt x="7" y="711"/>
                </a:cubicBezTo>
                <a:cubicBezTo>
                  <a:pt x="7" y="831"/>
                  <a:pt x="7" y="831"/>
                  <a:pt x="7" y="831"/>
                </a:cubicBezTo>
                <a:cubicBezTo>
                  <a:pt x="7" y="1129"/>
                  <a:pt x="7" y="1129"/>
                  <a:pt x="7" y="1129"/>
                </a:cubicBezTo>
                <a:cubicBezTo>
                  <a:pt x="7" y="1160"/>
                  <a:pt x="30" y="1185"/>
                  <a:pt x="59" y="1188"/>
                </a:cubicBezTo>
                <a:cubicBezTo>
                  <a:pt x="59" y="1383"/>
                  <a:pt x="59" y="1383"/>
                  <a:pt x="59" y="1383"/>
                </a:cubicBezTo>
                <a:cubicBezTo>
                  <a:pt x="59" y="1383"/>
                  <a:pt x="59" y="1383"/>
                  <a:pt x="59" y="1383"/>
                </a:cubicBezTo>
                <a:cubicBezTo>
                  <a:pt x="26" y="1383"/>
                  <a:pt x="0" y="1409"/>
                  <a:pt x="0" y="1442"/>
                </a:cubicBezTo>
                <a:close/>
                <a:moveTo>
                  <a:pt x="117" y="1332"/>
                </a:moveTo>
                <a:cubicBezTo>
                  <a:pt x="129" y="1354"/>
                  <a:pt x="148" y="1372"/>
                  <a:pt x="171" y="1383"/>
                </a:cubicBezTo>
                <a:cubicBezTo>
                  <a:pt x="117" y="1383"/>
                  <a:pt x="117" y="1383"/>
                  <a:pt x="117" y="1383"/>
                </a:cubicBezTo>
                <a:lnTo>
                  <a:pt x="117" y="1332"/>
                </a:lnTo>
                <a:close/>
              </a:path>
            </a:pathLst>
          </a:custGeom>
          <a:solidFill>
            <a:srgbClr val="4C689F"/>
          </a:solidFill>
          <a:ln w="9525">
            <a:noFill/>
            <a:round/>
            <a:headEnd/>
            <a:tailEnd/>
          </a:ln>
        </p:spPr>
        <p:txBody>
          <a:bodyPr vert="horz" wrap="square" lIns="63916" tIns="31959" rIns="63916" bIns="31959" numCol="1" anchor="t" anchorCtr="0" compatLnSpc="1">
            <a:prstTxWarp prst="textNoShape">
              <a:avLst/>
            </a:prstTxWarp>
          </a:bodyPr>
          <a:lstStyle/>
          <a:p>
            <a:pPr defTabSz="639156" fontAlgn="auto">
              <a:spcBef>
                <a:spcPts val="0"/>
              </a:spcBef>
              <a:spcAft>
                <a:spcPts val="0"/>
              </a:spcAft>
              <a:defRPr/>
            </a:pPr>
            <a:endParaRPr lang="en-US" sz="1300" b="0" kern="0">
              <a:solidFill>
                <a:sysClr val="windowText" lastClr="000000"/>
              </a:solidFill>
              <a:latin typeface="+mj-lt"/>
            </a:endParaRPr>
          </a:p>
        </p:txBody>
      </p:sp>
      <p:sp>
        <p:nvSpPr>
          <p:cNvPr id="165" name="Rectangle 164"/>
          <p:cNvSpPr/>
          <p:nvPr/>
        </p:nvSpPr>
        <p:spPr>
          <a:xfrm>
            <a:off x="7573982" y="2163664"/>
            <a:ext cx="968565" cy="430887"/>
          </a:xfrm>
          <a:prstGeom prst="rect">
            <a:avLst/>
          </a:prstGeom>
        </p:spPr>
        <p:txBody>
          <a:bodyPr wrap="square">
            <a:spAutoFit/>
          </a:bodyPr>
          <a:lstStyle/>
          <a:p>
            <a:r>
              <a:rPr lang="en-US" b="0" dirty="0" smtClean="0"/>
              <a:t>Business User</a:t>
            </a:r>
            <a:endParaRPr lang="en-US" dirty="0"/>
          </a:p>
        </p:txBody>
      </p:sp>
      <p:sp>
        <p:nvSpPr>
          <p:cNvPr id="166" name="Rectangle 165"/>
          <p:cNvSpPr/>
          <p:nvPr/>
        </p:nvSpPr>
        <p:spPr>
          <a:xfrm>
            <a:off x="7573982" y="5231628"/>
            <a:ext cx="968565" cy="261610"/>
          </a:xfrm>
          <a:prstGeom prst="rect">
            <a:avLst/>
          </a:prstGeom>
        </p:spPr>
        <p:txBody>
          <a:bodyPr wrap="square">
            <a:spAutoFit/>
          </a:bodyPr>
          <a:lstStyle/>
          <a:p>
            <a:r>
              <a:rPr lang="en-US" b="0" dirty="0" smtClean="0"/>
              <a:t>Power User</a:t>
            </a:r>
            <a:endParaRPr lang="en-US" dirty="0"/>
          </a:p>
        </p:txBody>
      </p:sp>
      <p:sp>
        <p:nvSpPr>
          <p:cNvPr id="43" name="Rectangle 42"/>
          <p:cNvSpPr/>
          <p:nvPr/>
        </p:nvSpPr>
        <p:spPr>
          <a:xfrm>
            <a:off x="6619162" y="2313418"/>
            <a:ext cx="450377" cy="1459242"/>
          </a:xfrm>
          <a:prstGeom prst="rect">
            <a:avLst/>
          </a:prstGeom>
          <a:solidFill>
            <a:srgbClr val="4C689F"/>
          </a:solidFill>
          <a:ln w="12700">
            <a:solidFill>
              <a:srgbClr val="4C689F"/>
            </a:solidFill>
          </a:ln>
        </p:spPr>
        <p:style>
          <a:lnRef idx="2">
            <a:schemeClr val="accent1">
              <a:shade val="50000"/>
            </a:schemeClr>
          </a:lnRef>
          <a:fillRef idx="1">
            <a:schemeClr val="accent1"/>
          </a:fillRef>
          <a:effectRef idx="0">
            <a:schemeClr val="accent1"/>
          </a:effectRef>
          <a:fontRef idx="minor">
            <a:schemeClr val="lt1"/>
          </a:fontRef>
        </p:style>
        <p:txBody>
          <a:bodyPr vert="vert270" lIns="45720" tIns="45720" rIns="45720" rtlCol="0" anchor="ctr"/>
          <a:lstStyle/>
          <a:p>
            <a:pPr algn="ctr"/>
            <a:r>
              <a:rPr lang="en-US" sz="1200" b="0" dirty="0" smtClean="0"/>
              <a:t>BI Presentation Server</a:t>
            </a:r>
          </a:p>
        </p:txBody>
      </p:sp>
      <p:sp>
        <p:nvSpPr>
          <p:cNvPr id="167" name="Rectangle 166"/>
          <p:cNvSpPr/>
          <p:nvPr/>
        </p:nvSpPr>
        <p:spPr>
          <a:xfrm>
            <a:off x="7069540" y="2313418"/>
            <a:ext cx="225188" cy="1459242"/>
          </a:xfrm>
          <a:prstGeom prst="rect">
            <a:avLst/>
          </a:prstGeom>
          <a:solidFill>
            <a:srgbClr val="0079A6"/>
          </a:solidFill>
          <a:ln w="12700">
            <a:solidFill>
              <a:srgbClr val="4C689F"/>
            </a:solidFill>
          </a:ln>
        </p:spPr>
        <p:style>
          <a:lnRef idx="2">
            <a:schemeClr val="accent1">
              <a:shade val="50000"/>
            </a:schemeClr>
          </a:lnRef>
          <a:fillRef idx="1">
            <a:schemeClr val="accent1"/>
          </a:fillRef>
          <a:effectRef idx="0">
            <a:schemeClr val="accent1"/>
          </a:effectRef>
          <a:fontRef idx="minor">
            <a:schemeClr val="lt1"/>
          </a:fontRef>
        </p:style>
        <p:txBody>
          <a:bodyPr vert="vert270" lIns="45720" tIns="45720" rIns="45720" rtlCol="0" anchor="ctr"/>
          <a:lstStyle/>
          <a:p>
            <a:pPr algn="ctr"/>
            <a:r>
              <a:rPr lang="en-US" sz="1200" b="0" dirty="0" smtClean="0"/>
              <a:t>BI Portal</a:t>
            </a:r>
          </a:p>
        </p:txBody>
      </p:sp>
      <p:sp>
        <p:nvSpPr>
          <p:cNvPr id="168" name="Rectangle 167"/>
          <p:cNvSpPr/>
          <p:nvPr/>
        </p:nvSpPr>
        <p:spPr>
          <a:xfrm>
            <a:off x="2994389" y="4465129"/>
            <a:ext cx="968565" cy="430887"/>
          </a:xfrm>
          <a:prstGeom prst="rect">
            <a:avLst/>
          </a:prstGeom>
        </p:spPr>
        <p:txBody>
          <a:bodyPr wrap="square">
            <a:spAutoFit/>
          </a:bodyPr>
          <a:lstStyle/>
          <a:p>
            <a:r>
              <a:rPr lang="en-US" b="0" dirty="0" smtClean="0"/>
              <a:t>Hadoop Cluster</a:t>
            </a:r>
            <a:endParaRPr lang="en-US" dirty="0"/>
          </a:p>
        </p:txBody>
      </p:sp>
      <p:sp>
        <p:nvSpPr>
          <p:cNvPr id="171" name="Rectangle 170"/>
          <p:cNvSpPr/>
          <p:nvPr/>
        </p:nvSpPr>
        <p:spPr>
          <a:xfrm>
            <a:off x="2409603" y="2208995"/>
            <a:ext cx="2121985" cy="261610"/>
          </a:xfrm>
          <a:prstGeom prst="rect">
            <a:avLst/>
          </a:prstGeom>
        </p:spPr>
        <p:txBody>
          <a:bodyPr wrap="square">
            <a:spAutoFit/>
          </a:bodyPr>
          <a:lstStyle/>
          <a:p>
            <a:r>
              <a:rPr lang="en-US" b="0" dirty="0" smtClean="0"/>
              <a:t>Extract, Transform and Load</a:t>
            </a:r>
            <a:endParaRPr lang="en-US" dirty="0"/>
          </a:p>
        </p:txBody>
      </p:sp>
      <p:grpSp>
        <p:nvGrpSpPr>
          <p:cNvPr id="227" name="Group 226"/>
          <p:cNvGrpSpPr/>
          <p:nvPr/>
        </p:nvGrpSpPr>
        <p:grpSpPr>
          <a:xfrm>
            <a:off x="6558383" y="4121298"/>
            <a:ext cx="477556" cy="319764"/>
            <a:chOff x="7984148" y="4652276"/>
            <a:chExt cx="477556" cy="319764"/>
          </a:xfrm>
        </p:grpSpPr>
        <p:cxnSp>
          <p:nvCxnSpPr>
            <p:cNvPr id="228" name="Straight Connector 227"/>
            <p:cNvCxnSpPr/>
            <p:nvPr/>
          </p:nvCxnSpPr>
          <p:spPr>
            <a:xfrm flipV="1">
              <a:off x="7984148" y="4669530"/>
              <a:ext cx="362528" cy="230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flipV="1">
              <a:off x="8041662" y="4709792"/>
              <a:ext cx="362528" cy="230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flipV="1">
              <a:off x="8099176" y="4741428"/>
              <a:ext cx="362528" cy="230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1" name="Rectangle 230"/>
            <p:cNvSpPr/>
            <p:nvPr/>
          </p:nvSpPr>
          <p:spPr>
            <a:xfrm>
              <a:off x="8124741" y="4652276"/>
              <a:ext cx="237845" cy="274320"/>
            </a:xfrm>
            <a:prstGeom prst="rect">
              <a:avLst/>
            </a:prstGeom>
            <a:solidFill>
              <a:schemeClr val="accent5">
                <a:lumMod val="60000"/>
                <a:lumOff val="40000"/>
              </a:schemeClr>
            </a:solidFill>
            <a:ln w="12700">
              <a:solidFill>
                <a:schemeClr val="tx1"/>
              </a:solidFill>
            </a:ln>
            <a:scene3d>
              <a:camera prst="isometricTopUp"/>
              <a:lightRig rig="threePt" dir="t"/>
            </a:scene3d>
            <a:sp3d extrusionH="76200" prstMaterial="matte">
              <a:bevelT w="0" h="12700"/>
              <a:extrusionClr>
                <a:schemeClr val="accent5">
                  <a:lumMod val="40000"/>
                  <a:lumOff val="60000"/>
                </a:schemeClr>
              </a:extrusionClr>
            </a:sp3d>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endParaRPr lang="en-US" sz="1800" b="0" dirty="0">
                <a:solidFill>
                  <a:srgbClr val="FFFFFF"/>
                </a:solidFill>
              </a:endParaRPr>
            </a:p>
          </p:txBody>
        </p:sp>
      </p:grpSp>
      <p:sp>
        <p:nvSpPr>
          <p:cNvPr id="237" name="Rectangle 236"/>
          <p:cNvSpPr/>
          <p:nvPr/>
        </p:nvSpPr>
        <p:spPr>
          <a:xfrm>
            <a:off x="6279023" y="4407779"/>
            <a:ext cx="1145364" cy="261610"/>
          </a:xfrm>
          <a:prstGeom prst="rect">
            <a:avLst/>
          </a:prstGeom>
        </p:spPr>
        <p:txBody>
          <a:bodyPr wrap="square">
            <a:spAutoFit/>
          </a:bodyPr>
          <a:lstStyle/>
          <a:p>
            <a:r>
              <a:rPr lang="en-US" b="0" dirty="0" smtClean="0"/>
              <a:t>In-memory Box</a:t>
            </a:r>
            <a:endParaRPr lang="en-US" dirty="0"/>
          </a:p>
        </p:txBody>
      </p:sp>
      <p:grpSp>
        <p:nvGrpSpPr>
          <p:cNvPr id="3" name="Group 2"/>
          <p:cNvGrpSpPr/>
          <p:nvPr/>
        </p:nvGrpSpPr>
        <p:grpSpPr>
          <a:xfrm>
            <a:off x="3766785" y="2949004"/>
            <a:ext cx="4535419" cy="2213507"/>
            <a:chOff x="3766785" y="2949004"/>
            <a:chExt cx="4535419" cy="2213507"/>
          </a:xfrm>
        </p:grpSpPr>
        <p:cxnSp>
          <p:nvCxnSpPr>
            <p:cNvPr id="198" name="Straight Arrow Connector 197"/>
            <p:cNvCxnSpPr>
              <a:endCxn id="167" idx="3"/>
            </p:cNvCxnSpPr>
            <p:nvPr/>
          </p:nvCxnSpPr>
          <p:spPr>
            <a:xfrm flipH="1">
              <a:off x="7294728" y="2949004"/>
              <a:ext cx="485900" cy="94035"/>
            </a:xfrm>
            <a:prstGeom prst="straightConnector1">
              <a:avLst/>
            </a:prstGeom>
            <a:ln w="12700">
              <a:solidFill>
                <a:srgbClr val="0079A6">
                  <a:alpha val="56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a:endCxn id="167" idx="3"/>
            </p:cNvCxnSpPr>
            <p:nvPr/>
          </p:nvCxnSpPr>
          <p:spPr>
            <a:xfrm flipH="1" flipV="1">
              <a:off x="7294728" y="3043039"/>
              <a:ext cx="415734" cy="2085730"/>
            </a:xfrm>
            <a:prstGeom prst="straightConnector1">
              <a:avLst/>
            </a:prstGeom>
            <a:ln w="12700">
              <a:solidFill>
                <a:srgbClr val="0079A6">
                  <a:alpha val="56000"/>
                </a:srgbClr>
              </a:solidFill>
              <a:tailEnd type="triangle"/>
            </a:ln>
          </p:spPr>
          <p:style>
            <a:lnRef idx="1">
              <a:schemeClr val="accent1"/>
            </a:lnRef>
            <a:fillRef idx="0">
              <a:schemeClr val="accent1"/>
            </a:fillRef>
            <a:effectRef idx="0">
              <a:schemeClr val="accent1"/>
            </a:effectRef>
            <a:fontRef idx="minor">
              <a:schemeClr val="tx1"/>
            </a:fontRef>
          </p:style>
        </p:cxnSp>
        <p:sp>
          <p:nvSpPr>
            <p:cNvPr id="205" name="Rectangle 204"/>
            <p:cNvSpPr/>
            <p:nvPr/>
          </p:nvSpPr>
          <p:spPr>
            <a:xfrm>
              <a:off x="7204460" y="3021810"/>
              <a:ext cx="1097744" cy="430887"/>
            </a:xfrm>
            <a:prstGeom prst="rect">
              <a:avLst/>
            </a:prstGeom>
          </p:spPr>
          <p:txBody>
            <a:bodyPr wrap="square">
              <a:spAutoFit/>
            </a:bodyPr>
            <a:lstStyle/>
            <a:p>
              <a:r>
                <a:rPr lang="en-US" sz="1000" b="0" dirty="0" smtClean="0"/>
                <a:t>Reports</a:t>
              </a:r>
            </a:p>
            <a:p>
              <a:r>
                <a:rPr lang="en-US" sz="1000" b="0" dirty="0" smtClean="0"/>
                <a:t>Dashboards</a:t>
              </a:r>
              <a:endParaRPr lang="en-US" sz="1000" dirty="0"/>
            </a:p>
          </p:txBody>
        </p:sp>
        <p:cxnSp>
          <p:nvCxnSpPr>
            <p:cNvPr id="208" name="Straight Arrow Connector 207"/>
            <p:cNvCxnSpPr>
              <a:endCxn id="157" idx="3"/>
            </p:cNvCxnSpPr>
            <p:nvPr/>
          </p:nvCxnSpPr>
          <p:spPr>
            <a:xfrm flipH="1">
              <a:off x="5253916" y="5128768"/>
              <a:ext cx="2456546" cy="0"/>
            </a:xfrm>
            <a:prstGeom prst="straightConnector1">
              <a:avLst/>
            </a:prstGeom>
            <a:ln w="12700">
              <a:solidFill>
                <a:srgbClr val="0079A6">
                  <a:alpha val="56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endCxn id="11" idx="3"/>
            </p:cNvCxnSpPr>
            <p:nvPr/>
          </p:nvCxnSpPr>
          <p:spPr>
            <a:xfrm flipH="1" flipV="1">
              <a:off x="3766785" y="4018571"/>
              <a:ext cx="3886199" cy="1110197"/>
            </a:xfrm>
            <a:prstGeom prst="straightConnector1">
              <a:avLst/>
            </a:prstGeom>
            <a:ln w="12700">
              <a:solidFill>
                <a:srgbClr val="0079A6">
                  <a:alpha val="56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endCxn id="8199" idx="2"/>
            </p:cNvCxnSpPr>
            <p:nvPr/>
          </p:nvCxnSpPr>
          <p:spPr>
            <a:xfrm flipH="1" flipV="1">
              <a:off x="4619530" y="4080998"/>
              <a:ext cx="3033454" cy="1047770"/>
            </a:xfrm>
            <a:prstGeom prst="straightConnector1">
              <a:avLst/>
            </a:prstGeom>
            <a:ln w="12700">
              <a:solidFill>
                <a:srgbClr val="0079A6">
                  <a:alpha val="56000"/>
                </a:srgbClr>
              </a:solidFill>
              <a:tailEnd type="triangle"/>
            </a:ln>
          </p:spPr>
          <p:style>
            <a:lnRef idx="1">
              <a:schemeClr val="accent1"/>
            </a:lnRef>
            <a:fillRef idx="0">
              <a:schemeClr val="accent1"/>
            </a:fillRef>
            <a:effectRef idx="0">
              <a:schemeClr val="accent1"/>
            </a:effectRef>
            <a:fontRef idx="minor">
              <a:schemeClr val="tx1"/>
            </a:fontRef>
          </p:style>
        </p:cxnSp>
        <p:sp>
          <p:nvSpPr>
            <p:cNvPr id="225" name="Rectangle 224"/>
            <p:cNvSpPr/>
            <p:nvPr/>
          </p:nvSpPr>
          <p:spPr>
            <a:xfrm>
              <a:off x="5508080" y="4762401"/>
              <a:ext cx="1384035" cy="400110"/>
            </a:xfrm>
            <a:prstGeom prst="rect">
              <a:avLst/>
            </a:prstGeom>
          </p:spPr>
          <p:txBody>
            <a:bodyPr wrap="square">
              <a:spAutoFit/>
            </a:bodyPr>
            <a:lstStyle/>
            <a:p>
              <a:r>
                <a:rPr lang="en-US" sz="1000" b="0" dirty="0" smtClean="0"/>
                <a:t>Adhoc Queries &amp; Analysis Requests</a:t>
              </a:r>
              <a:endParaRPr lang="en-US" sz="1000" dirty="0"/>
            </a:p>
          </p:txBody>
        </p:sp>
        <p:cxnSp>
          <p:nvCxnSpPr>
            <p:cNvPr id="245" name="Straight Arrow Connector 244"/>
            <p:cNvCxnSpPr/>
            <p:nvPr/>
          </p:nvCxnSpPr>
          <p:spPr>
            <a:xfrm flipH="1" flipV="1">
              <a:off x="7069541" y="4669389"/>
              <a:ext cx="640921" cy="459379"/>
            </a:xfrm>
            <a:prstGeom prst="straightConnector1">
              <a:avLst/>
            </a:prstGeom>
            <a:ln w="12700">
              <a:solidFill>
                <a:srgbClr val="0079A6">
                  <a:alpha val="56000"/>
                </a:srgb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2189137" y="2556828"/>
            <a:ext cx="4655214" cy="2638400"/>
            <a:chOff x="2189137" y="2556828"/>
            <a:chExt cx="4655214" cy="2638400"/>
          </a:xfrm>
        </p:grpSpPr>
        <p:cxnSp>
          <p:nvCxnSpPr>
            <p:cNvPr id="173" name="Straight Arrow Connector 172"/>
            <p:cNvCxnSpPr>
              <a:stCxn id="71" idx="2"/>
              <a:endCxn id="157" idx="1"/>
            </p:cNvCxnSpPr>
            <p:nvPr/>
          </p:nvCxnSpPr>
          <p:spPr>
            <a:xfrm flipV="1">
              <a:off x="2189137" y="5128768"/>
              <a:ext cx="2433297" cy="66460"/>
            </a:xfrm>
            <a:prstGeom prst="straightConnector1">
              <a:avLst/>
            </a:prstGeom>
            <a:ln w="12700">
              <a:solidFill>
                <a:schemeClr val="tx1">
                  <a:alpha val="56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189137" y="2556828"/>
              <a:ext cx="4655214" cy="2638400"/>
              <a:chOff x="2189137" y="2556828"/>
              <a:chExt cx="4655214" cy="2638400"/>
            </a:xfrm>
          </p:grpSpPr>
          <p:cxnSp>
            <p:nvCxnSpPr>
              <p:cNvPr id="45" name="Straight Arrow Connector 44"/>
              <p:cNvCxnSpPr>
                <a:stCxn id="70" idx="2"/>
                <a:endCxn id="11" idx="0"/>
              </p:cNvCxnSpPr>
              <p:nvPr/>
            </p:nvCxnSpPr>
            <p:spPr>
              <a:xfrm>
                <a:off x="2189138" y="2731809"/>
                <a:ext cx="1031737" cy="862553"/>
              </a:xfrm>
              <a:prstGeom prst="straightConnector1">
                <a:avLst/>
              </a:prstGeom>
              <a:ln w="12700">
                <a:solidFill>
                  <a:schemeClr val="tx1">
                    <a:alpha val="5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70" idx="2"/>
                <a:endCxn id="8199" idx="1"/>
              </p:cNvCxnSpPr>
              <p:nvPr/>
            </p:nvCxnSpPr>
            <p:spPr>
              <a:xfrm>
                <a:off x="2189138" y="2731809"/>
                <a:ext cx="1986604" cy="812909"/>
              </a:xfrm>
              <a:prstGeom prst="straightConnector1">
                <a:avLst/>
              </a:prstGeom>
              <a:ln w="12700">
                <a:solidFill>
                  <a:schemeClr val="tx1">
                    <a:alpha val="5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70" idx="2"/>
                <a:endCxn id="161" idx="1"/>
              </p:cNvCxnSpPr>
              <p:nvPr/>
            </p:nvCxnSpPr>
            <p:spPr>
              <a:xfrm flipV="1">
                <a:off x="2189138" y="2556828"/>
                <a:ext cx="3343679" cy="174981"/>
              </a:xfrm>
              <a:prstGeom prst="straightConnector1">
                <a:avLst/>
              </a:prstGeom>
              <a:ln w="12700">
                <a:solidFill>
                  <a:schemeClr val="tx1">
                    <a:alpha val="5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71" idx="2"/>
                <a:endCxn id="11" idx="2"/>
              </p:cNvCxnSpPr>
              <p:nvPr/>
            </p:nvCxnSpPr>
            <p:spPr>
              <a:xfrm flipV="1">
                <a:off x="2189137" y="4442779"/>
                <a:ext cx="1031738" cy="752449"/>
              </a:xfrm>
              <a:prstGeom prst="straightConnector1">
                <a:avLst/>
              </a:prstGeom>
              <a:ln w="12700">
                <a:solidFill>
                  <a:schemeClr val="tx1">
                    <a:alpha val="5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11" idx="3"/>
                <a:endCxn id="8199" idx="1"/>
              </p:cNvCxnSpPr>
              <p:nvPr/>
            </p:nvCxnSpPr>
            <p:spPr>
              <a:xfrm flipV="1">
                <a:off x="3766785" y="3544718"/>
                <a:ext cx="408957" cy="473853"/>
              </a:xfrm>
              <a:prstGeom prst="straightConnector1">
                <a:avLst/>
              </a:prstGeom>
              <a:ln w="12700">
                <a:solidFill>
                  <a:schemeClr val="tx1">
                    <a:alpha val="5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1" idx="3"/>
                <a:endCxn id="157" idx="1"/>
              </p:cNvCxnSpPr>
              <p:nvPr/>
            </p:nvCxnSpPr>
            <p:spPr>
              <a:xfrm>
                <a:off x="3766785" y="4018571"/>
                <a:ext cx="855649" cy="1110197"/>
              </a:xfrm>
              <a:prstGeom prst="straightConnector1">
                <a:avLst/>
              </a:prstGeom>
              <a:ln w="12700">
                <a:solidFill>
                  <a:schemeClr val="tx1">
                    <a:alpha val="5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stCxn id="8199" idx="2"/>
                <a:endCxn id="157" idx="0"/>
              </p:cNvCxnSpPr>
              <p:nvPr/>
            </p:nvCxnSpPr>
            <p:spPr>
              <a:xfrm>
                <a:off x="4619530" y="4080998"/>
                <a:ext cx="318645" cy="755162"/>
              </a:xfrm>
              <a:prstGeom prst="straightConnector1">
                <a:avLst/>
              </a:prstGeom>
              <a:ln w="12700">
                <a:solidFill>
                  <a:schemeClr val="tx1">
                    <a:alpha val="56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stCxn id="161" idx="3"/>
                <a:endCxn id="43" idx="1"/>
              </p:cNvCxnSpPr>
              <p:nvPr/>
            </p:nvCxnSpPr>
            <p:spPr>
              <a:xfrm>
                <a:off x="5927937" y="2556828"/>
                <a:ext cx="691225" cy="486211"/>
              </a:xfrm>
              <a:prstGeom prst="straightConnector1">
                <a:avLst/>
              </a:prstGeom>
              <a:ln w="12700">
                <a:solidFill>
                  <a:schemeClr val="tx1">
                    <a:alpha val="5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8199" idx="3"/>
                <a:endCxn id="152" idx="1"/>
              </p:cNvCxnSpPr>
              <p:nvPr/>
            </p:nvCxnSpPr>
            <p:spPr>
              <a:xfrm>
                <a:off x="5063317" y="3544718"/>
                <a:ext cx="496690" cy="152290"/>
              </a:xfrm>
              <a:prstGeom prst="straightConnector1">
                <a:avLst/>
              </a:prstGeom>
              <a:ln w="12700">
                <a:solidFill>
                  <a:schemeClr val="tx1">
                    <a:alpha val="5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153" idx="3"/>
                <a:endCxn id="43" idx="1"/>
              </p:cNvCxnSpPr>
              <p:nvPr/>
            </p:nvCxnSpPr>
            <p:spPr>
              <a:xfrm flipV="1">
                <a:off x="6375567" y="3043039"/>
                <a:ext cx="243595" cy="689412"/>
              </a:xfrm>
              <a:prstGeom prst="straightConnector1">
                <a:avLst/>
              </a:prstGeom>
              <a:ln w="12700">
                <a:solidFill>
                  <a:schemeClr val="tx1">
                    <a:alpha val="5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8199" idx="3"/>
                <a:endCxn id="43" idx="1"/>
              </p:cNvCxnSpPr>
              <p:nvPr/>
            </p:nvCxnSpPr>
            <p:spPr>
              <a:xfrm flipV="1">
                <a:off x="5063317" y="3043039"/>
                <a:ext cx="1555845" cy="501679"/>
              </a:xfrm>
              <a:prstGeom prst="straightConnector1">
                <a:avLst/>
              </a:prstGeom>
              <a:ln w="12700">
                <a:solidFill>
                  <a:schemeClr val="tx1">
                    <a:alpha val="5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flipV="1">
                <a:off x="6817898" y="3731716"/>
                <a:ext cx="26453" cy="387310"/>
              </a:xfrm>
              <a:prstGeom prst="straightConnector1">
                <a:avLst/>
              </a:prstGeom>
              <a:ln w="12700">
                <a:solidFill>
                  <a:schemeClr val="tx1">
                    <a:alpha val="5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a:stCxn id="8199" idx="2"/>
              </p:cNvCxnSpPr>
              <p:nvPr/>
            </p:nvCxnSpPr>
            <p:spPr>
              <a:xfrm>
                <a:off x="4619530" y="4080998"/>
                <a:ext cx="1938853" cy="288166"/>
              </a:xfrm>
              <a:prstGeom prst="straightConnector1">
                <a:avLst/>
              </a:prstGeom>
              <a:ln w="12700">
                <a:solidFill>
                  <a:schemeClr val="tx1">
                    <a:alpha val="56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251" name="Rectangle 250"/>
          <p:cNvSpPr/>
          <p:nvPr/>
        </p:nvSpPr>
        <p:spPr>
          <a:xfrm>
            <a:off x="461293" y="6512938"/>
            <a:ext cx="5196570" cy="215444"/>
          </a:xfrm>
          <a:prstGeom prst="rect">
            <a:avLst/>
          </a:prstGeom>
        </p:spPr>
        <p:txBody>
          <a:bodyPr wrap="square">
            <a:spAutoFit/>
          </a:bodyPr>
          <a:lstStyle/>
          <a:p>
            <a:r>
              <a:rPr lang="en-US" sz="800" dirty="0" smtClean="0"/>
              <a:t>Source - http</a:t>
            </a:r>
            <a:r>
              <a:rPr lang="en-US" sz="800" dirty="0"/>
              <a:t>://www.b-eye-network.com/blogs/eckerson/archives/hadoop_and_nosq</a:t>
            </a:r>
            <a:r>
              <a:rPr lang="en-US" sz="800" dirty="0" smtClean="0"/>
              <a:t>/, Deloitte Analytics</a:t>
            </a:r>
            <a:endParaRPr lang="en-US" sz="800" dirty="0"/>
          </a:p>
        </p:txBody>
      </p:sp>
    </p:spTree>
    <p:extLst>
      <p:ext uri="{BB962C8B-B14F-4D97-AF65-F5344CB8AC3E}">
        <p14:creationId xmlns:p14="http://schemas.microsoft.com/office/powerpoint/2010/main" val="12610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AutoShape 12" descr="http://siliconangle.com/files/2011/06/cloudera-Logo-large.png"/>
          <p:cNvSpPr>
            <a:spLocks noChangeAspect="1" noChangeArrowheads="1"/>
          </p:cNvSpPr>
          <p:nvPr/>
        </p:nvSpPr>
        <p:spPr bwMode="auto">
          <a:xfrm>
            <a:off x="141410" y="-880883"/>
            <a:ext cx="8813563" cy="18401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0817" tIns="40407" rIns="80817" bIns="40407" numCol="1" anchor="t" anchorCtr="0" compatLnSpc="1">
            <a:prstTxWarp prst="textNoShape">
              <a:avLst/>
            </a:prstTxWarp>
          </a:bodyPr>
          <a:lstStyle/>
          <a:p>
            <a:endParaRPr lang="en-US">
              <a:solidFill>
                <a:srgbClr val="002776"/>
              </a:solidFill>
            </a:endParaRPr>
          </a:p>
        </p:txBody>
      </p:sp>
      <p:sp>
        <p:nvSpPr>
          <p:cNvPr id="83" name="AutoShape 14" descr="http://siliconangle.com/files/2011/06/cloudera-Logo-large.png"/>
          <p:cNvSpPr>
            <a:spLocks noChangeAspect="1" noChangeArrowheads="1"/>
          </p:cNvSpPr>
          <p:nvPr/>
        </p:nvSpPr>
        <p:spPr bwMode="auto">
          <a:xfrm>
            <a:off x="279943" y="-746440"/>
            <a:ext cx="8813563" cy="18401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0817" tIns="40407" rIns="80817" bIns="40407" numCol="1" anchor="t" anchorCtr="0" compatLnSpc="1">
            <a:prstTxWarp prst="textNoShape">
              <a:avLst/>
            </a:prstTxWarp>
          </a:bodyPr>
          <a:lstStyle/>
          <a:p>
            <a:endParaRPr lang="en-US">
              <a:solidFill>
                <a:srgbClr val="002776"/>
              </a:solidFill>
            </a:endParaRPr>
          </a:p>
        </p:txBody>
      </p:sp>
      <p:sp>
        <p:nvSpPr>
          <p:cNvPr id="84" name="AutoShape 16" descr="http://siliconangle.com/files/2011/06/cloudera-Logo-large.png"/>
          <p:cNvSpPr>
            <a:spLocks noChangeAspect="1" noChangeArrowheads="1"/>
          </p:cNvSpPr>
          <p:nvPr/>
        </p:nvSpPr>
        <p:spPr bwMode="auto">
          <a:xfrm>
            <a:off x="418479" y="-611997"/>
            <a:ext cx="8813563" cy="18401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0817" tIns="40407" rIns="80817" bIns="40407" numCol="1" anchor="t" anchorCtr="0" compatLnSpc="1">
            <a:prstTxWarp prst="textNoShape">
              <a:avLst/>
            </a:prstTxWarp>
          </a:bodyPr>
          <a:lstStyle/>
          <a:p>
            <a:endParaRPr lang="en-US">
              <a:solidFill>
                <a:srgbClr val="002776"/>
              </a:solidFill>
            </a:endParaRPr>
          </a:p>
        </p:txBody>
      </p:sp>
      <p:sp>
        <p:nvSpPr>
          <p:cNvPr id="86" name="AutoShape 49" descr="http://siliconangle.com/files/2011/09/JasperSoft-logo.jpg"/>
          <p:cNvSpPr>
            <a:spLocks noChangeAspect="1" noChangeArrowheads="1"/>
          </p:cNvSpPr>
          <p:nvPr/>
        </p:nvSpPr>
        <p:spPr bwMode="auto">
          <a:xfrm>
            <a:off x="196258" y="14112"/>
            <a:ext cx="3835372" cy="8318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0817" tIns="40407" rIns="80817" bIns="40407" numCol="1" anchor="t" anchorCtr="0" compatLnSpc="1">
            <a:prstTxWarp prst="textNoShape">
              <a:avLst/>
            </a:prstTxWarp>
          </a:bodyPr>
          <a:lstStyle/>
          <a:p>
            <a:endParaRPr lang="en-US">
              <a:solidFill>
                <a:srgbClr val="002776"/>
              </a:solidFill>
            </a:endParaRPr>
          </a:p>
        </p:txBody>
      </p:sp>
      <p:sp>
        <p:nvSpPr>
          <p:cNvPr id="78" name="Title 16"/>
          <p:cNvSpPr txBox="1">
            <a:spLocks/>
          </p:cNvSpPr>
          <p:nvPr/>
        </p:nvSpPr>
        <p:spPr bwMode="gray">
          <a:xfrm>
            <a:off x="414355" y="446044"/>
            <a:ext cx="8330184" cy="333425"/>
          </a:xfrm>
          <a:prstGeom prst="rect">
            <a:avLst/>
          </a:prstGeom>
        </p:spPr>
        <p:txBody>
          <a:bodyPr lIns="0" tIns="0" rIns="0" bIns="0" anchor="b" anchorCtr="0">
            <a:spAutoFit/>
          </a:bodyPr>
          <a:lstStyle>
            <a:lvl1pPr algn="l" rtl="0" eaLnBrk="1" fontAlgn="base" hangingPunct="1">
              <a:lnSpc>
                <a:spcPts val="2600"/>
              </a:lnSpc>
              <a:spcBef>
                <a:spcPct val="0"/>
              </a:spcBef>
              <a:spcAft>
                <a:spcPct val="0"/>
              </a:spcAft>
              <a:defRPr kumimoji="0" lang="en-US" sz="2400" b="1" i="0" u="none" strike="noStrike" kern="1200" cap="none" spc="0" normalizeH="0" baseline="0" noProof="0" dirty="0" smtClean="0">
                <a:ln>
                  <a:noFill/>
                </a:ln>
                <a:solidFill>
                  <a:schemeClr val="tx2"/>
                </a:solidFill>
                <a:effectLst/>
                <a:uLnTx/>
                <a:uFillTx/>
                <a:latin typeface="+mj-lt"/>
                <a:ea typeface="+mj-ea"/>
                <a:cs typeface="+mj-cs"/>
              </a:defRPr>
            </a:lvl1pPr>
            <a:lvl2pPr algn="l" rtl="0" eaLnBrk="1" fontAlgn="base" hangingPunct="1">
              <a:lnSpc>
                <a:spcPct val="90000"/>
              </a:lnSpc>
              <a:spcBef>
                <a:spcPct val="0"/>
              </a:spcBef>
              <a:spcAft>
                <a:spcPct val="0"/>
              </a:spcAft>
              <a:defRPr b="1">
                <a:solidFill>
                  <a:schemeClr val="tx1"/>
                </a:solidFill>
                <a:latin typeface="Arial" charset="0"/>
              </a:defRPr>
            </a:lvl2pPr>
            <a:lvl3pPr algn="l" rtl="0" eaLnBrk="1" fontAlgn="base" hangingPunct="1">
              <a:lnSpc>
                <a:spcPct val="90000"/>
              </a:lnSpc>
              <a:spcBef>
                <a:spcPct val="0"/>
              </a:spcBef>
              <a:spcAft>
                <a:spcPct val="0"/>
              </a:spcAft>
              <a:defRPr b="1">
                <a:solidFill>
                  <a:schemeClr val="tx1"/>
                </a:solidFill>
                <a:latin typeface="Arial" charset="0"/>
              </a:defRPr>
            </a:lvl3pPr>
            <a:lvl4pPr algn="l" rtl="0" eaLnBrk="1" fontAlgn="base" hangingPunct="1">
              <a:lnSpc>
                <a:spcPct val="90000"/>
              </a:lnSpc>
              <a:spcBef>
                <a:spcPct val="0"/>
              </a:spcBef>
              <a:spcAft>
                <a:spcPct val="0"/>
              </a:spcAft>
              <a:defRPr b="1">
                <a:solidFill>
                  <a:schemeClr val="tx1"/>
                </a:solidFill>
                <a:latin typeface="Arial" charset="0"/>
              </a:defRPr>
            </a:lvl4pPr>
            <a:lvl5pPr algn="l" rtl="0" eaLnBrk="1" fontAlgn="base" hangingPunct="1">
              <a:lnSpc>
                <a:spcPct val="90000"/>
              </a:lnSpc>
              <a:spcBef>
                <a:spcPct val="0"/>
              </a:spcBef>
              <a:spcAft>
                <a:spcPct val="0"/>
              </a:spcAft>
              <a:defRPr b="1">
                <a:solidFill>
                  <a:schemeClr val="tx1"/>
                </a:solidFill>
                <a:latin typeface="Arial" charset="0"/>
              </a:defRPr>
            </a:lvl5pPr>
            <a:lvl6pPr marL="457200" algn="l" rtl="0" eaLnBrk="1" fontAlgn="base" hangingPunct="1">
              <a:spcBef>
                <a:spcPct val="0"/>
              </a:spcBef>
              <a:spcAft>
                <a:spcPct val="0"/>
              </a:spcAft>
              <a:defRPr sz="2400" b="1">
                <a:solidFill>
                  <a:schemeClr val="accent1"/>
                </a:solidFill>
                <a:latin typeface="Arial" charset="0"/>
              </a:defRPr>
            </a:lvl6pPr>
            <a:lvl7pPr marL="914400" algn="l" rtl="0" eaLnBrk="1" fontAlgn="base" hangingPunct="1">
              <a:spcBef>
                <a:spcPct val="0"/>
              </a:spcBef>
              <a:spcAft>
                <a:spcPct val="0"/>
              </a:spcAft>
              <a:defRPr sz="2400" b="1">
                <a:solidFill>
                  <a:schemeClr val="accent1"/>
                </a:solidFill>
                <a:latin typeface="Arial" charset="0"/>
              </a:defRPr>
            </a:lvl7pPr>
            <a:lvl8pPr marL="1371600" algn="l" rtl="0" eaLnBrk="1" fontAlgn="base" hangingPunct="1">
              <a:spcBef>
                <a:spcPct val="0"/>
              </a:spcBef>
              <a:spcAft>
                <a:spcPct val="0"/>
              </a:spcAft>
              <a:defRPr sz="2400" b="1">
                <a:solidFill>
                  <a:schemeClr val="accent1"/>
                </a:solidFill>
                <a:latin typeface="Arial" charset="0"/>
              </a:defRPr>
            </a:lvl8pPr>
            <a:lvl9pPr marL="1828800" algn="l" rtl="0" eaLnBrk="1" fontAlgn="base" hangingPunct="1">
              <a:spcBef>
                <a:spcPct val="0"/>
              </a:spcBef>
              <a:spcAft>
                <a:spcPct val="0"/>
              </a:spcAft>
              <a:defRPr sz="2400" b="1">
                <a:solidFill>
                  <a:schemeClr val="accent1"/>
                </a:solidFill>
                <a:latin typeface="Arial" charset="0"/>
              </a:defRPr>
            </a:lvl9pPr>
          </a:lstStyle>
          <a:p>
            <a:r>
              <a:rPr>
                <a:solidFill>
                  <a:srgbClr val="002776"/>
                </a:solidFill>
              </a:rPr>
              <a:t>Integration with Existing Architecture</a:t>
            </a:r>
          </a:p>
        </p:txBody>
      </p:sp>
      <p:sp>
        <p:nvSpPr>
          <p:cNvPr id="9" name="Rectangle 8"/>
          <p:cNvSpPr/>
          <p:nvPr/>
        </p:nvSpPr>
        <p:spPr>
          <a:xfrm>
            <a:off x="415664" y="925851"/>
            <a:ext cx="8215181" cy="430887"/>
          </a:xfrm>
          <a:prstGeom prst="rect">
            <a:avLst/>
          </a:prstGeom>
        </p:spPr>
        <p:txBody>
          <a:bodyPr vert="horz" wrap="square" lIns="0" tIns="0" rIns="0" bIns="0" rtlCol="0">
            <a:spAutoFit/>
          </a:bodyPr>
          <a:lstStyle/>
          <a:p>
            <a:pPr algn="l">
              <a:spcBef>
                <a:spcPts val="2200"/>
              </a:spcBef>
            </a:pPr>
            <a:r>
              <a:rPr lang="en-US" sz="1400" b="0" kern="0" spc="-30" dirty="0">
                <a:solidFill>
                  <a:srgbClr val="002776"/>
                </a:solidFill>
              </a:rPr>
              <a:t>Big Data is not purely a new technology or solution - It is a new way of how users consume today’s commodity data and create new </a:t>
            </a:r>
            <a:r>
              <a:rPr lang="en-US" sz="1400" b="0" kern="0" spc="-30" dirty="0" smtClean="0">
                <a:solidFill>
                  <a:srgbClr val="002776"/>
                </a:solidFill>
              </a:rPr>
              <a:t>ones.</a:t>
            </a:r>
            <a:endParaRPr lang="en-US" sz="1400" b="0" kern="0" spc="-30" dirty="0">
              <a:solidFill>
                <a:srgbClr val="002776"/>
              </a:solidFill>
            </a:endParaRPr>
          </a:p>
        </p:txBody>
      </p:sp>
      <p:sp>
        <p:nvSpPr>
          <p:cNvPr id="13" name="AutoShape 178"/>
          <p:cNvSpPr>
            <a:spLocks noChangeArrowheads="1"/>
          </p:cNvSpPr>
          <p:nvPr/>
        </p:nvSpPr>
        <p:spPr bwMode="auto">
          <a:xfrm>
            <a:off x="4590379" y="2181749"/>
            <a:ext cx="1849290" cy="2130636"/>
          </a:xfrm>
          <a:prstGeom prst="roundRect">
            <a:avLst>
              <a:gd name="adj" fmla="val 12239"/>
            </a:avLst>
          </a:prstGeom>
          <a:noFill/>
          <a:ln w="9525" algn="ctr">
            <a:solidFill>
              <a:schemeClr val="tx2"/>
            </a:solidFill>
            <a:prstDash val="dash"/>
            <a:round/>
            <a:headEnd/>
            <a:tailEnd/>
          </a:ln>
        </p:spPr>
        <p:txBody>
          <a:bodyPr wrap="square" lIns="90073" tIns="45029" rIns="90073" bIns="45029" anchor="t"/>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marL="168901" indent="-168901" algn="l">
              <a:buFontTx/>
              <a:buChar char="-"/>
            </a:pPr>
            <a:r>
              <a:rPr lang="en-US" sz="1000" dirty="0">
                <a:solidFill>
                  <a:srgbClr val="002776"/>
                </a:solidFill>
                <a:latin typeface="Arial" pitchFamily="34" charset="0"/>
              </a:rPr>
              <a:t>Atomic business process dimensional models with aggregate navigation</a:t>
            </a:r>
          </a:p>
          <a:p>
            <a:pPr marL="168901" indent="-168901" algn="l">
              <a:buFontTx/>
              <a:buChar char="-"/>
            </a:pPr>
            <a:endParaRPr lang="en-US" sz="1000" dirty="0">
              <a:solidFill>
                <a:srgbClr val="002776"/>
              </a:solidFill>
              <a:latin typeface="Arial" pitchFamily="34" charset="0"/>
            </a:endParaRPr>
          </a:p>
          <a:p>
            <a:pPr marL="168901" indent="-168901" algn="l">
              <a:buFontTx/>
              <a:buChar char="-"/>
            </a:pPr>
            <a:r>
              <a:rPr lang="en-US" sz="1000" dirty="0">
                <a:solidFill>
                  <a:srgbClr val="002776"/>
                </a:solidFill>
                <a:latin typeface="Arial" pitchFamily="34" charset="0"/>
              </a:rPr>
              <a:t>Conformed dimensions/facts driving EDW integration</a:t>
            </a:r>
          </a:p>
        </p:txBody>
      </p:sp>
      <p:sp>
        <p:nvSpPr>
          <p:cNvPr id="14" name="Rectangle 13"/>
          <p:cNvSpPr>
            <a:spLocks/>
          </p:cNvSpPr>
          <p:nvPr/>
        </p:nvSpPr>
        <p:spPr bwMode="auto">
          <a:xfrm>
            <a:off x="2289776" y="1838567"/>
            <a:ext cx="6463896" cy="4026294"/>
          </a:xfrm>
          <a:prstGeom prst="rect">
            <a:avLst/>
          </a:prstGeom>
          <a:noFill/>
          <a:ln w="9525" cap="flat" cmpd="sng" algn="ctr">
            <a:solidFill>
              <a:schemeClr val="tx1"/>
            </a:solidFill>
            <a:prstDash val="solid"/>
            <a:round/>
            <a:headEnd type="none" w="med" len="med"/>
            <a:tailEnd type="none" w="med" len="med"/>
          </a:ln>
          <a:effectLst/>
        </p:spPr>
        <p:txBody>
          <a:bodyPr vert="horz" wrap="square" lIns="90073" tIns="45029" rIns="90073" bIns="45029" numCol="1" rtlCol="0" anchor="ctr" anchorCtr="0" compatLnSpc="1">
            <a:prstTxWarp prst="textNoShape">
              <a:avLst/>
            </a:prstTxWarp>
            <a:noAutofit/>
            <a:scene3d>
              <a:camera prst="orthographicFront">
                <a:rot lat="0" lon="0" rev="0"/>
              </a:camera>
              <a:lightRig rig="threePt" dir="t"/>
            </a:scene3d>
          </a:bodyP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defTabSz="900750" eaLnBrk="1" hangingPunct="1"/>
            <a:endParaRPr lang="en-US" sz="1400" dirty="0">
              <a:solidFill>
                <a:srgbClr val="002776"/>
              </a:solidFill>
              <a:latin typeface="TheSansCorrespondence" pitchFamily="-76" charset="0"/>
            </a:endParaRPr>
          </a:p>
        </p:txBody>
      </p:sp>
      <p:sp>
        <p:nvSpPr>
          <p:cNvPr id="16" name="Rectangle 15"/>
          <p:cNvSpPr>
            <a:spLocks/>
          </p:cNvSpPr>
          <p:nvPr/>
        </p:nvSpPr>
        <p:spPr bwMode="auto">
          <a:xfrm>
            <a:off x="2455438" y="3265019"/>
            <a:ext cx="1849290" cy="354625"/>
          </a:xfrm>
          <a:prstGeom prst="rect">
            <a:avLst/>
          </a:prstGeom>
          <a:noFill/>
          <a:ln w="9525" cap="flat" cmpd="sng" algn="ctr">
            <a:solidFill>
              <a:schemeClr val="tx1"/>
            </a:solidFill>
            <a:prstDash val="solid"/>
            <a:round/>
            <a:headEnd type="none" w="med" len="med"/>
            <a:tailEnd type="none" w="med" len="med"/>
          </a:ln>
          <a:effectLst/>
        </p:spPr>
        <p:txBody>
          <a:bodyPr vert="horz" wrap="square" lIns="90073" tIns="45029" rIns="90073" bIns="45029" numCol="1" rtlCol="0" anchor="ctr" anchorCtr="0" compatLnSpc="1">
            <a:prstTxWarp prst="textNoShape">
              <a:avLst/>
            </a:prstTxWarp>
            <a:noAutofit/>
            <a:scene3d>
              <a:camera prst="orthographicFront">
                <a:rot lat="0" lon="0" rev="0"/>
              </a:camera>
              <a:lightRig rig="threePt" dir="t"/>
            </a:scene3d>
          </a:bodyP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defTabSz="900750" eaLnBrk="1" hangingPunct="1"/>
            <a:r>
              <a:rPr lang="en-US" dirty="0">
                <a:solidFill>
                  <a:srgbClr val="002776"/>
                </a:solidFill>
                <a:latin typeface="TheSansCorrespondence" pitchFamily="-76" charset="0"/>
              </a:rPr>
              <a:t>ETL Management Services</a:t>
            </a:r>
          </a:p>
        </p:txBody>
      </p:sp>
      <p:sp>
        <p:nvSpPr>
          <p:cNvPr id="17" name="AutoShape 178"/>
          <p:cNvSpPr>
            <a:spLocks noChangeArrowheads="1"/>
          </p:cNvSpPr>
          <p:nvPr/>
        </p:nvSpPr>
        <p:spPr bwMode="auto">
          <a:xfrm>
            <a:off x="2463078" y="3619747"/>
            <a:ext cx="1841635" cy="692745"/>
          </a:xfrm>
          <a:prstGeom prst="rect">
            <a:avLst/>
          </a:prstGeom>
          <a:noFill/>
          <a:ln w="9525" algn="ctr">
            <a:solidFill>
              <a:schemeClr val="tx2"/>
            </a:solidFill>
            <a:round/>
            <a:headEnd/>
            <a:tailEnd/>
          </a:ln>
        </p:spPr>
        <p:txBody>
          <a:bodyPr wrap="square" lIns="90073" tIns="45029" rIns="90073" bIns="45029" anchor="b"/>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r>
              <a:rPr lang="en-US" sz="1000">
                <a:solidFill>
                  <a:srgbClr val="002776"/>
                </a:solidFill>
                <a:latin typeface="Arial" pitchFamily="34" charset="0"/>
              </a:rPr>
              <a:t>ETL Data Stores</a:t>
            </a:r>
            <a:endParaRPr lang="en-US" sz="1000" dirty="0">
              <a:solidFill>
                <a:srgbClr val="002776"/>
              </a:solidFill>
              <a:latin typeface="Arial" pitchFamily="34" charset="0"/>
            </a:endParaRPr>
          </a:p>
        </p:txBody>
      </p:sp>
      <p:sp>
        <p:nvSpPr>
          <p:cNvPr id="18" name="TextBox 17"/>
          <p:cNvSpPr txBox="1"/>
          <p:nvPr/>
        </p:nvSpPr>
        <p:spPr>
          <a:xfrm>
            <a:off x="2786984" y="1874473"/>
            <a:ext cx="1186175" cy="276064"/>
          </a:xfrm>
          <a:prstGeom prst="rect">
            <a:avLst/>
          </a:prstGeom>
          <a:noFill/>
        </p:spPr>
        <p:txBody>
          <a:bodyPr wrap="square" lIns="90073" tIns="45029" rIns="90073" bIns="45029" rtlCol="0">
            <a:spAutoFit/>
          </a:bodyPr>
          <a:lstStyle/>
          <a:p>
            <a:r>
              <a:rPr lang="en-US" sz="1200" dirty="0">
                <a:solidFill>
                  <a:srgbClr val="002776"/>
                </a:solidFill>
              </a:rPr>
              <a:t>ETL System</a:t>
            </a:r>
          </a:p>
        </p:txBody>
      </p:sp>
      <p:sp>
        <p:nvSpPr>
          <p:cNvPr id="19" name="TextBox 18"/>
          <p:cNvSpPr txBox="1"/>
          <p:nvPr/>
        </p:nvSpPr>
        <p:spPr>
          <a:xfrm>
            <a:off x="4565489" y="1863265"/>
            <a:ext cx="1826675" cy="276064"/>
          </a:xfrm>
          <a:prstGeom prst="rect">
            <a:avLst/>
          </a:prstGeom>
          <a:noFill/>
        </p:spPr>
        <p:txBody>
          <a:bodyPr wrap="square" lIns="90073" tIns="45029" rIns="90073" bIns="45029" rtlCol="0">
            <a:spAutoFit/>
          </a:bodyPr>
          <a:lstStyle/>
          <a:p>
            <a:r>
              <a:rPr lang="en-US" sz="1200" dirty="0">
                <a:solidFill>
                  <a:srgbClr val="002776"/>
                </a:solidFill>
              </a:rPr>
              <a:t>Presentation Server</a:t>
            </a:r>
          </a:p>
        </p:txBody>
      </p:sp>
      <p:sp>
        <p:nvSpPr>
          <p:cNvPr id="20" name="TextBox 19"/>
          <p:cNvSpPr txBox="1"/>
          <p:nvPr/>
        </p:nvSpPr>
        <p:spPr>
          <a:xfrm>
            <a:off x="6932971" y="1863265"/>
            <a:ext cx="1453248" cy="276064"/>
          </a:xfrm>
          <a:prstGeom prst="rect">
            <a:avLst/>
          </a:prstGeom>
          <a:noFill/>
        </p:spPr>
        <p:txBody>
          <a:bodyPr wrap="square" lIns="90073" tIns="45029" rIns="90073" bIns="45029" rtlCol="0">
            <a:spAutoFit/>
          </a:bodyPr>
          <a:lstStyle/>
          <a:p>
            <a:r>
              <a:rPr lang="en-US" sz="1200" dirty="0">
                <a:solidFill>
                  <a:srgbClr val="002776"/>
                </a:solidFill>
              </a:rPr>
              <a:t>BI Applications</a:t>
            </a:r>
          </a:p>
        </p:txBody>
      </p:sp>
      <p:sp>
        <p:nvSpPr>
          <p:cNvPr id="21" name="Rectangle 20"/>
          <p:cNvSpPr>
            <a:spLocks/>
          </p:cNvSpPr>
          <p:nvPr/>
        </p:nvSpPr>
        <p:spPr bwMode="auto">
          <a:xfrm>
            <a:off x="2455438" y="2171655"/>
            <a:ext cx="1849290" cy="1075519"/>
          </a:xfrm>
          <a:prstGeom prst="rect">
            <a:avLst/>
          </a:prstGeom>
          <a:solidFill>
            <a:srgbClr val="4C689F"/>
          </a:solidFill>
          <a:ln w="9525" cap="flat" cmpd="sng" algn="ctr">
            <a:solidFill>
              <a:schemeClr val="tx1"/>
            </a:solidFill>
            <a:prstDash val="solid"/>
            <a:round/>
            <a:headEnd type="none" w="med" len="med"/>
            <a:tailEnd type="none" w="med" len="med"/>
          </a:ln>
          <a:effectLst/>
        </p:spPr>
        <p:txBody>
          <a:bodyPr vert="horz" wrap="square" lIns="90073" tIns="45029" rIns="90073" bIns="45029" numCol="1" rtlCol="0" anchor="ctr" anchorCtr="0" compatLnSpc="1">
            <a:prstTxWarp prst="textNoShape">
              <a:avLst/>
            </a:prstTxWarp>
            <a:noAutofit/>
            <a:scene3d>
              <a:camera prst="orthographicFront">
                <a:rot lat="0" lon="0" rev="0"/>
              </a:camera>
              <a:lightRig rig="threePt" dir="t"/>
            </a:scene3d>
          </a:bodyP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marL="564535" indent="-228318" algn="l" defTabSz="900750" eaLnBrk="1" hangingPunct="1">
              <a:buFontTx/>
              <a:buChar char="-"/>
            </a:pPr>
            <a:r>
              <a:rPr lang="en-US" dirty="0">
                <a:solidFill>
                  <a:srgbClr val="FFFFFF"/>
                </a:solidFill>
                <a:latin typeface="TheSansCorrespondence" pitchFamily="-76" charset="0"/>
              </a:rPr>
              <a:t>Extract</a:t>
            </a:r>
          </a:p>
          <a:p>
            <a:pPr marL="564535" indent="-228318" algn="l" defTabSz="900750" eaLnBrk="1" hangingPunct="1">
              <a:buFontTx/>
              <a:buChar char="-"/>
            </a:pPr>
            <a:r>
              <a:rPr lang="en-US" dirty="0">
                <a:solidFill>
                  <a:srgbClr val="FFFFFF"/>
                </a:solidFill>
                <a:latin typeface="TheSansCorrespondence" pitchFamily="-76" charset="0"/>
              </a:rPr>
              <a:t>Clean</a:t>
            </a:r>
          </a:p>
          <a:p>
            <a:pPr marL="564535" indent="-228318" algn="l" defTabSz="900750" eaLnBrk="1" hangingPunct="1">
              <a:buFontTx/>
              <a:buChar char="-"/>
            </a:pPr>
            <a:r>
              <a:rPr lang="en-US" dirty="0">
                <a:solidFill>
                  <a:srgbClr val="FFFFFF"/>
                </a:solidFill>
                <a:latin typeface="TheSansCorrespondence" pitchFamily="-76" charset="0"/>
              </a:rPr>
              <a:t>Conform</a:t>
            </a:r>
          </a:p>
          <a:p>
            <a:pPr marL="564535" indent="-228318" algn="l" defTabSz="900750" eaLnBrk="1" hangingPunct="1">
              <a:buFontTx/>
              <a:buChar char="-"/>
            </a:pPr>
            <a:r>
              <a:rPr lang="en-US" dirty="0">
                <a:solidFill>
                  <a:srgbClr val="FFFFFF"/>
                </a:solidFill>
                <a:latin typeface="TheSansCorrespondence" pitchFamily="-76" charset="0"/>
              </a:rPr>
              <a:t>Deliver</a:t>
            </a:r>
          </a:p>
        </p:txBody>
      </p:sp>
      <p:sp>
        <p:nvSpPr>
          <p:cNvPr id="22" name="Rectangle 21"/>
          <p:cNvSpPr>
            <a:spLocks/>
          </p:cNvSpPr>
          <p:nvPr/>
        </p:nvSpPr>
        <p:spPr bwMode="auto">
          <a:xfrm>
            <a:off x="6711634" y="4253467"/>
            <a:ext cx="1897128" cy="354625"/>
          </a:xfrm>
          <a:prstGeom prst="rect">
            <a:avLst/>
          </a:prstGeom>
          <a:noFill/>
          <a:ln w="9525" cap="flat" cmpd="sng" algn="ctr">
            <a:solidFill>
              <a:schemeClr val="tx1"/>
            </a:solidFill>
            <a:prstDash val="solid"/>
            <a:round/>
            <a:headEnd type="none" w="med" len="med"/>
            <a:tailEnd type="none" w="med" len="med"/>
          </a:ln>
          <a:effectLst/>
        </p:spPr>
        <p:txBody>
          <a:bodyPr vert="horz" wrap="square" lIns="90073" tIns="45029" rIns="90073" bIns="45029" numCol="1" rtlCol="0" anchor="ctr" anchorCtr="0" compatLnSpc="1">
            <a:prstTxWarp prst="textNoShape">
              <a:avLst/>
            </a:prstTxWarp>
            <a:noAutofit/>
            <a:scene3d>
              <a:camera prst="orthographicFront">
                <a:rot lat="0" lon="0" rev="0"/>
              </a:camera>
              <a:lightRig rig="threePt" dir="t"/>
            </a:scene3d>
          </a:bodyP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defTabSz="900750" eaLnBrk="1" hangingPunct="1"/>
            <a:r>
              <a:rPr lang="en-US">
                <a:solidFill>
                  <a:srgbClr val="002776"/>
                </a:solidFill>
                <a:latin typeface="TheSansCorrespondence" pitchFamily="-76" charset="0"/>
              </a:rPr>
              <a:t>BI Management Services</a:t>
            </a:r>
            <a:endParaRPr lang="en-US" dirty="0">
              <a:solidFill>
                <a:srgbClr val="002776"/>
              </a:solidFill>
              <a:latin typeface="TheSansCorrespondence" pitchFamily="-76" charset="0"/>
            </a:endParaRPr>
          </a:p>
        </p:txBody>
      </p:sp>
      <p:sp>
        <p:nvSpPr>
          <p:cNvPr id="23" name="AutoShape 178"/>
          <p:cNvSpPr>
            <a:spLocks noChangeArrowheads="1"/>
          </p:cNvSpPr>
          <p:nvPr/>
        </p:nvSpPr>
        <p:spPr bwMode="auto">
          <a:xfrm>
            <a:off x="6713385" y="4613963"/>
            <a:ext cx="1895394" cy="696524"/>
          </a:xfrm>
          <a:prstGeom prst="rect">
            <a:avLst/>
          </a:prstGeom>
          <a:noFill/>
          <a:ln w="9525" algn="ctr">
            <a:solidFill>
              <a:schemeClr val="tx2"/>
            </a:solidFill>
            <a:round/>
            <a:headEnd/>
            <a:tailEnd/>
          </a:ln>
        </p:spPr>
        <p:txBody>
          <a:bodyPr wrap="square" lIns="90073" tIns="45029" rIns="90073" bIns="45029" anchor="b"/>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r>
              <a:rPr lang="en-US" sz="1000">
                <a:solidFill>
                  <a:srgbClr val="002776"/>
                </a:solidFill>
                <a:latin typeface="Arial" pitchFamily="34" charset="0"/>
              </a:rPr>
              <a:t>BI Data Stores</a:t>
            </a:r>
            <a:endParaRPr lang="en-US" sz="1000" dirty="0">
              <a:solidFill>
                <a:srgbClr val="002776"/>
              </a:solidFill>
              <a:latin typeface="Arial" pitchFamily="34" charset="0"/>
            </a:endParaRPr>
          </a:p>
        </p:txBody>
      </p:sp>
      <p:sp>
        <p:nvSpPr>
          <p:cNvPr id="24" name="Rectangle 23"/>
          <p:cNvSpPr>
            <a:spLocks/>
          </p:cNvSpPr>
          <p:nvPr/>
        </p:nvSpPr>
        <p:spPr bwMode="auto">
          <a:xfrm>
            <a:off x="6711739" y="2265635"/>
            <a:ext cx="1897127" cy="1987935"/>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0073" tIns="45029" rIns="360296" bIns="45029" numCol="1" rtlCol="0" anchor="t" anchorCtr="0" compatLnSpc="1">
            <a:prstTxWarp prst="textNoShape">
              <a:avLst/>
            </a:prstTxWarp>
            <a:noAutofit/>
            <a:scene3d>
              <a:camera prst="orthographicFront">
                <a:rot lat="0" lon="0" rev="0"/>
              </a:camera>
              <a:lightRig rig="threePt" dir="t"/>
            </a:scene3d>
          </a:bodyP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marL="168901" indent="-168901" algn="l" defTabSz="900750" eaLnBrk="1" hangingPunct="1">
              <a:buFontTx/>
              <a:buChar char="-"/>
            </a:pPr>
            <a:r>
              <a:rPr lang="en-US" dirty="0">
                <a:solidFill>
                  <a:srgbClr val="002776"/>
                </a:solidFill>
                <a:latin typeface="TheSansCorrespondence" pitchFamily="-76" charset="0"/>
              </a:rPr>
              <a:t>Queries</a:t>
            </a:r>
          </a:p>
          <a:p>
            <a:pPr marL="168901" indent="-168901" algn="l" defTabSz="900750" eaLnBrk="1" hangingPunct="1">
              <a:buFontTx/>
              <a:buChar char="-"/>
            </a:pPr>
            <a:r>
              <a:rPr lang="en-US" dirty="0">
                <a:solidFill>
                  <a:srgbClr val="002776"/>
                </a:solidFill>
                <a:latin typeface="TheSansCorrespondence" pitchFamily="-76" charset="0"/>
              </a:rPr>
              <a:t>Standard reports</a:t>
            </a:r>
          </a:p>
          <a:p>
            <a:pPr marL="168901" indent="-168901" algn="l" defTabSz="900750" eaLnBrk="1" hangingPunct="1">
              <a:buFontTx/>
              <a:buChar char="-"/>
            </a:pPr>
            <a:r>
              <a:rPr lang="en-US" dirty="0">
                <a:solidFill>
                  <a:srgbClr val="002776"/>
                </a:solidFill>
                <a:latin typeface="TheSansCorrespondence" pitchFamily="-76" charset="0"/>
              </a:rPr>
              <a:t>Analytic applications</a:t>
            </a:r>
          </a:p>
          <a:p>
            <a:pPr marL="168901" indent="-168901" algn="l" defTabSz="900750" eaLnBrk="1" hangingPunct="1">
              <a:buFontTx/>
              <a:buChar char="-"/>
            </a:pPr>
            <a:r>
              <a:rPr lang="en-US" dirty="0">
                <a:solidFill>
                  <a:srgbClr val="002776"/>
                </a:solidFill>
                <a:latin typeface="TheSansCorrespondence" pitchFamily="-76" charset="0"/>
              </a:rPr>
              <a:t>Dashboards</a:t>
            </a:r>
          </a:p>
          <a:p>
            <a:pPr marL="168901" indent="-168901" algn="l" defTabSz="900750" eaLnBrk="1" hangingPunct="1">
              <a:buFontTx/>
              <a:buChar char="-"/>
            </a:pPr>
            <a:r>
              <a:rPr lang="en-US" dirty="0">
                <a:solidFill>
                  <a:srgbClr val="002776"/>
                </a:solidFill>
                <a:latin typeface="TheSansCorrespondence" pitchFamily="-76" charset="0"/>
              </a:rPr>
              <a:t>Operational BI</a:t>
            </a:r>
          </a:p>
          <a:p>
            <a:pPr marL="168901" indent="-168901" algn="l" defTabSz="900750" eaLnBrk="1" hangingPunct="1">
              <a:buFontTx/>
              <a:buChar char="-"/>
            </a:pPr>
            <a:r>
              <a:rPr lang="en-US" dirty="0">
                <a:solidFill>
                  <a:srgbClr val="002776"/>
                </a:solidFill>
                <a:latin typeface="TheSansCorrespondence" pitchFamily="-76" charset="0"/>
              </a:rPr>
              <a:t>Data mining &amp; models</a:t>
            </a:r>
          </a:p>
          <a:p>
            <a:pPr marL="168901" indent="-168901" algn="l" defTabSz="900750" eaLnBrk="1" hangingPunct="1">
              <a:buFontTx/>
              <a:buChar char="-"/>
            </a:pPr>
            <a:endParaRPr lang="en-US" dirty="0">
              <a:solidFill>
                <a:srgbClr val="002776"/>
              </a:solidFill>
              <a:latin typeface="TheSansCorrespondence" pitchFamily="-76" charset="0"/>
            </a:endParaRPr>
          </a:p>
        </p:txBody>
      </p:sp>
      <p:sp>
        <p:nvSpPr>
          <p:cNvPr id="25" name="Rectangle 24"/>
          <p:cNvSpPr>
            <a:spLocks/>
          </p:cNvSpPr>
          <p:nvPr/>
        </p:nvSpPr>
        <p:spPr bwMode="auto">
          <a:xfrm rot="16200000">
            <a:off x="7647730" y="3082121"/>
            <a:ext cx="1613957" cy="308320"/>
          </a:xfrm>
          <a:prstGeom prst="rect">
            <a:avLst/>
          </a:prstGeom>
          <a:solidFill>
            <a:srgbClr val="4C689F"/>
          </a:solidFill>
          <a:ln w="9525" cap="flat" cmpd="sng" algn="ctr">
            <a:solidFill>
              <a:schemeClr val="tx1"/>
            </a:solidFill>
            <a:prstDash val="solid"/>
            <a:round/>
            <a:headEnd type="none" w="med" len="med"/>
            <a:tailEnd type="none" w="med" len="med"/>
          </a:ln>
          <a:effectLst/>
        </p:spPr>
        <p:txBody>
          <a:bodyPr vert="horz" wrap="square" lIns="90073" tIns="45029" rIns="90073" bIns="45029" numCol="1" rtlCol="0" anchor="ctr" anchorCtr="0" compatLnSpc="1">
            <a:prstTxWarp prst="textNoShape">
              <a:avLst/>
            </a:prstTxWarp>
            <a:noAutofit/>
            <a:scene3d>
              <a:camera prst="orthographicFront">
                <a:rot lat="0" lon="0" rev="0"/>
              </a:camera>
              <a:lightRig rig="threePt" dir="t"/>
            </a:scene3d>
          </a:bodyP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defTabSz="900750" eaLnBrk="1" hangingPunct="1"/>
            <a:r>
              <a:rPr lang="en-US" sz="1000">
                <a:solidFill>
                  <a:srgbClr val="FFFFFF"/>
                </a:solidFill>
                <a:latin typeface="TheSansCorrespondence" pitchFamily="-76" charset="0"/>
              </a:rPr>
              <a:t>BI Portal</a:t>
            </a:r>
            <a:endParaRPr lang="en-US" sz="1000" dirty="0">
              <a:solidFill>
                <a:srgbClr val="FFFFFF"/>
              </a:solidFill>
              <a:latin typeface="TheSansCorrespondence" pitchFamily="-76" charset="0"/>
            </a:endParaRPr>
          </a:p>
        </p:txBody>
      </p:sp>
      <p:sp>
        <p:nvSpPr>
          <p:cNvPr id="26" name="AutoShape 178"/>
          <p:cNvSpPr>
            <a:spLocks noChangeArrowheads="1"/>
          </p:cNvSpPr>
          <p:nvPr/>
        </p:nvSpPr>
        <p:spPr bwMode="auto">
          <a:xfrm>
            <a:off x="734889" y="1865284"/>
            <a:ext cx="1431179" cy="2177976"/>
          </a:xfrm>
          <a:prstGeom prst="roundRect">
            <a:avLst>
              <a:gd name="adj" fmla="val 0"/>
            </a:avLst>
          </a:prstGeom>
          <a:noFill/>
          <a:ln w="9525" algn="ctr">
            <a:solidFill>
              <a:schemeClr val="tx2"/>
            </a:solidFill>
            <a:round/>
            <a:headEnd/>
            <a:tailEnd/>
          </a:ln>
        </p:spPr>
        <p:txBody>
          <a:bodyPr wrap="square" lIns="90073" tIns="45029" rIns="90073" bIns="45029" anchor="ct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marL="107904" indent="-107904" algn="l" eaLnBrk="1" hangingPunct="1">
              <a:buFontTx/>
              <a:buChar char="-"/>
            </a:pPr>
            <a:r>
              <a:rPr lang="en-US" sz="1000" dirty="0">
                <a:solidFill>
                  <a:srgbClr val="002776"/>
                </a:solidFill>
                <a:latin typeface="TheSansCorrespondence" pitchFamily="-76" charset="0"/>
              </a:rPr>
              <a:t>Operational &amp; ODS</a:t>
            </a:r>
          </a:p>
          <a:p>
            <a:pPr marL="107904" indent="-107904" algn="l" eaLnBrk="1" hangingPunct="1">
              <a:buFontTx/>
              <a:buChar char="-"/>
            </a:pPr>
            <a:r>
              <a:rPr lang="en-US" sz="1000" dirty="0">
                <a:solidFill>
                  <a:srgbClr val="002776"/>
                </a:solidFill>
                <a:latin typeface="TheSansCorrespondence" pitchFamily="-76" charset="0"/>
              </a:rPr>
              <a:t>ERP systems</a:t>
            </a:r>
          </a:p>
          <a:p>
            <a:pPr marL="107904" indent="-107904" algn="l" eaLnBrk="1" hangingPunct="1">
              <a:buFontTx/>
              <a:buChar char="-"/>
            </a:pPr>
            <a:r>
              <a:rPr lang="en-US" sz="1000" dirty="0">
                <a:solidFill>
                  <a:srgbClr val="002776"/>
                </a:solidFill>
                <a:latin typeface="TheSansCorrespondence" pitchFamily="-76" charset="0"/>
              </a:rPr>
              <a:t>User desktops</a:t>
            </a:r>
          </a:p>
          <a:p>
            <a:pPr marL="107904" indent="-107904" algn="l" eaLnBrk="1" hangingPunct="1">
              <a:buFontTx/>
              <a:buChar char="-"/>
            </a:pPr>
            <a:r>
              <a:rPr lang="en-US" sz="1000" dirty="0">
                <a:solidFill>
                  <a:srgbClr val="002776"/>
                </a:solidFill>
                <a:latin typeface="TheSansCorrespondence" pitchFamily="-76" charset="0"/>
              </a:rPr>
              <a:t>MDM systems</a:t>
            </a:r>
          </a:p>
          <a:p>
            <a:pPr marL="107904" indent="-107904" algn="l" eaLnBrk="1" hangingPunct="1">
              <a:buFontTx/>
              <a:buChar char="-"/>
            </a:pPr>
            <a:r>
              <a:rPr lang="en-US" sz="1000" dirty="0">
                <a:solidFill>
                  <a:srgbClr val="002776"/>
                </a:solidFill>
                <a:latin typeface="TheSansCorrespondence" pitchFamily="-76" charset="0"/>
              </a:rPr>
              <a:t>External suppliers</a:t>
            </a:r>
          </a:p>
          <a:p>
            <a:pPr marL="107904" indent="-107904" algn="l" eaLnBrk="1" hangingPunct="1">
              <a:buFontTx/>
              <a:buChar char="-"/>
            </a:pPr>
            <a:endParaRPr lang="en-US" sz="1000" dirty="0">
              <a:solidFill>
                <a:srgbClr val="002776"/>
              </a:solidFill>
              <a:latin typeface="TheSansCorrespondence" pitchFamily="-76" charset="0"/>
            </a:endParaRPr>
          </a:p>
          <a:p>
            <a:pPr marL="107904" indent="-107904" algn="l" eaLnBrk="1" hangingPunct="1">
              <a:buFontTx/>
              <a:buChar char="-"/>
            </a:pPr>
            <a:r>
              <a:rPr lang="en-US" sz="1000" dirty="0">
                <a:solidFill>
                  <a:srgbClr val="002776"/>
                </a:solidFill>
                <a:latin typeface="TheSansCorrespondence" pitchFamily="-76" charset="0"/>
              </a:rPr>
              <a:t>RDBMS</a:t>
            </a:r>
          </a:p>
          <a:p>
            <a:pPr marL="107904" indent="-107904" algn="l" eaLnBrk="1" hangingPunct="1">
              <a:buFontTx/>
              <a:buChar char="-"/>
            </a:pPr>
            <a:r>
              <a:rPr lang="en-US" sz="1000" dirty="0">
                <a:solidFill>
                  <a:srgbClr val="002776"/>
                </a:solidFill>
                <a:latin typeface="TheSansCorrespondence" pitchFamily="-76" charset="0"/>
              </a:rPr>
              <a:t>Flat files &amp; XML docs</a:t>
            </a:r>
          </a:p>
          <a:p>
            <a:pPr marL="107904" indent="-107904" algn="l" eaLnBrk="1" hangingPunct="1">
              <a:buFontTx/>
              <a:buChar char="-"/>
            </a:pPr>
            <a:r>
              <a:rPr lang="en-US" sz="1000" dirty="0">
                <a:solidFill>
                  <a:srgbClr val="002776"/>
                </a:solidFill>
                <a:latin typeface="TheSansCorrespondence" pitchFamily="-76" charset="0"/>
              </a:rPr>
              <a:t>Message queues</a:t>
            </a:r>
          </a:p>
          <a:p>
            <a:pPr marL="107904" indent="-107904" algn="l" eaLnBrk="1" hangingPunct="1">
              <a:buFontTx/>
              <a:buChar char="-"/>
            </a:pPr>
            <a:r>
              <a:rPr lang="en-US" sz="1000" dirty="0">
                <a:solidFill>
                  <a:srgbClr val="002776"/>
                </a:solidFill>
                <a:latin typeface="TheSansCorrespondence" pitchFamily="-76" charset="0"/>
              </a:rPr>
              <a:t>Proprietary formats</a:t>
            </a:r>
            <a:endParaRPr lang="en-US" sz="1000" dirty="0">
              <a:solidFill>
                <a:srgbClr val="92D050"/>
              </a:solidFill>
              <a:latin typeface="TheSansCorrespondence" pitchFamily="-76" charset="0"/>
            </a:endParaRPr>
          </a:p>
        </p:txBody>
      </p:sp>
      <p:sp>
        <p:nvSpPr>
          <p:cNvPr id="27" name="Rectangle 26"/>
          <p:cNvSpPr>
            <a:spLocks/>
          </p:cNvSpPr>
          <p:nvPr/>
        </p:nvSpPr>
        <p:spPr bwMode="auto">
          <a:xfrm>
            <a:off x="2297913" y="5928696"/>
            <a:ext cx="6455774" cy="228600"/>
          </a:xfrm>
          <a:prstGeom prst="rect">
            <a:avLst/>
          </a:prstGeom>
          <a:solidFill>
            <a:srgbClr val="0079A6"/>
          </a:solidFill>
          <a:ln w="9525" cap="flat" cmpd="sng" algn="ctr">
            <a:noFill/>
            <a:prstDash val="solid"/>
            <a:round/>
            <a:headEnd type="none" w="med" len="med"/>
            <a:tailEnd type="none" w="med" len="med"/>
          </a:ln>
          <a:effectLst/>
        </p:spPr>
        <p:txBody>
          <a:bodyPr vert="horz" wrap="square" lIns="90073" tIns="45029" rIns="90073" bIns="45029" numCol="1" rtlCol="0" anchor="ctr" anchorCtr="0" compatLnSpc="1">
            <a:prstTxWarp prst="textNoShape">
              <a:avLst/>
            </a:prstTxWarp>
            <a:noAutofit/>
            <a:scene3d>
              <a:camera prst="orthographicFront">
                <a:rot lat="0" lon="0" rev="0"/>
              </a:camera>
              <a:lightRig rig="threePt" dir="t"/>
            </a:scene3d>
          </a:bodyP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defTabSz="900750" eaLnBrk="1" hangingPunct="1"/>
            <a:r>
              <a:rPr lang="en-US">
                <a:solidFill>
                  <a:srgbClr val="FFFFFF"/>
                </a:solidFill>
                <a:latin typeface="TheSansCorrespondence" pitchFamily="-76" charset="0"/>
              </a:rPr>
              <a:t>Metadata</a:t>
            </a:r>
            <a:endParaRPr lang="en-US" dirty="0">
              <a:solidFill>
                <a:srgbClr val="FFFFFF"/>
              </a:solidFill>
              <a:latin typeface="TheSansCorrespondence" pitchFamily="-76" charset="0"/>
            </a:endParaRPr>
          </a:p>
        </p:txBody>
      </p:sp>
      <p:sp>
        <p:nvSpPr>
          <p:cNvPr id="28" name="Rectangle 27"/>
          <p:cNvSpPr>
            <a:spLocks/>
          </p:cNvSpPr>
          <p:nvPr/>
        </p:nvSpPr>
        <p:spPr bwMode="auto">
          <a:xfrm>
            <a:off x="2287399" y="6215752"/>
            <a:ext cx="6470771" cy="259200"/>
          </a:xfrm>
          <a:prstGeom prst="rect">
            <a:avLst/>
          </a:prstGeom>
          <a:solidFill>
            <a:srgbClr val="72C7E7"/>
          </a:solidFill>
          <a:ln w="9525" cap="flat" cmpd="sng" algn="ctr">
            <a:noFill/>
            <a:prstDash val="solid"/>
            <a:round/>
            <a:headEnd type="none" w="med" len="med"/>
            <a:tailEnd type="none" w="med" len="med"/>
          </a:ln>
          <a:effectLst/>
        </p:spPr>
        <p:txBody>
          <a:bodyPr vert="horz" wrap="square" lIns="90073" tIns="45029" rIns="90073" bIns="45029" numCol="1" rtlCol="0" anchor="ctr" anchorCtr="0" compatLnSpc="1">
            <a:prstTxWarp prst="textNoShape">
              <a:avLst/>
            </a:prstTxWarp>
            <a:noAutofit/>
            <a:scene3d>
              <a:camera prst="orthographicFront">
                <a:rot lat="0" lon="0" rev="0"/>
              </a:camera>
              <a:lightRig rig="threePt" dir="t"/>
            </a:scene3d>
          </a:bodyP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defTabSz="900750" eaLnBrk="1" hangingPunct="1"/>
            <a:r>
              <a:rPr lang="en-US">
                <a:solidFill>
                  <a:srgbClr val="002776"/>
                </a:solidFill>
                <a:latin typeface="TheSansCorrespondence" pitchFamily="-76" charset="0"/>
              </a:rPr>
              <a:t>Infrastructure and Security</a:t>
            </a:r>
            <a:endParaRPr lang="en-US" dirty="0">
              <a:solidFill>
                <a:srgbClr val="002776"/>
              </a:solidFill>
              <a:latin typeface="TheSansCorrespondence" pitchFamily="-76" charset="0"/>
            </a:endParaRPr>
          </a:p>
        </p:txBody>
      </p:sp>
      <p:sp>
        <p:nvSpPr>
          <p:cNvPr id="29" name="Right Arrow 28"/>
          <p:cNvSpPr/>
          <p:nvPr/>
        </p:nvSpPr>
        <p:spPr>
          <a:xfrm>
            <a:off x="2183498" y="2936782"/>
            <a:ext cx="457200" cy="195176"/>
          </a:xfrm>
          <a:prstGeom prst="rightArrow">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73" tIns="45029" rIns="90073" bIns="45029" rtlCol="0" anchor="ctr"/>
          <a:lstStyle/>
          <a:p>
            <a:endParaRPr lang="en-US">
              <a:solidFill>
                <a:srgbClr val="FFFFFF"/>
              </a:solidFill>
            </a:endParaRPr>
          </a:p>
        </p:txBody>
      </p:sp>
      <p:sp>
        <p:nvSpPr>
          <p:cNvPr id="35" name="TextBox 34"/>
          <p:cNvSpPr txBox="1"/>
          <p:nvPr/>
        </p:nvSpPr>
        <p:spPr>
          <a:xfrm>
            <a:off x="2287400" y="1558971"/>
            <a:ext cx="6466272" cy="276064"/>
          </a:xfrm>
          <a:prstGeom prst="rect">
            <a:avLst/>
          </a:prstGeom>
          <a:solidFill>
            <a:schemeClr val="tx1"/>
          </a:solidFill>
          <a:ln>
            <a:solidFill>
              <a:schemeClr val="tx1"/>
            </a:solidFill>
          </a:ln>
        </p:spPr>
        <p:txBody>
          <a:bodyPr wrap="square" lIns="90073" tIns="45029" rIns="90073" bIns="45029" rtlCol="0">
            <a:spAutoFit/>
          </a:bodyPr>
          <a:lstStyle/>
          <a:p>
            <a:r>
              <a:rPr lang="en-US" sz="1200" dirty="0">
                <a:solidFill>
                  <a:schemeClr val="bg1"/>
                </a:solidFill>
              </a:rPr>
              <a:t>Enterprise Data Warehouse Scope</a:t>
            </a:r>
          </a:p>
        </p:txBody>
      </p:sp>
      <p:sp>
        <p:nvSpPr>
          <p:cNvPr id="15" name="TextBox 14"/>
          <p:cNvSpPr txBox="1"/>
          <p:nvPr/>
        </p:nvSpPr>
        <p:spPr>
          <a:xfrm>
            <a:off x="552894" y="1524456"/>
            <a:ext cx="1425044" cy="276064"/>
          </a:xfrm>
          <a:prstGeom prst="rect">
            <a:avLst/>
          </a:prstGeom>
          <a:solidFill>
            <a:schemeClr val="bg1"/>
          </a:solidFill>
        </p:spPr>
        <p:txBody>
          <a:bodyPr wrap="square" lIns="90073" tIns="45029" rIns="90073" bIns="45029" rtlCol="0">
            <a:spAutoFit/>
          </a:bodyPr>
          <a:lstStyle/>
          <a:p>
            <a:r>
              <a:rPr lang="en-US" sz="1200" dirty="0">
                <a:solidFill>
                  <a:srgbClr val="002776"/>
                </a:solidFill>
              </a:rPr>
              <a:t>Source Systems</a:t>
            </a:r>
          </a:p>
        </p:txBody>
      </p:sp>
      <p:sp>
        <p:nvSpPr>
          <p:cNvPr id="107" name="TextBox 106"/>
          <p:cNvSpPr txBox="1"/>
          <p:nvPr/>
        </p:nvSpPr>
        <p:spPr>
          <a:xfrm rot="16200000">
            <a:off x="-533193" y="2738219"/>
            <a:ext cx="2176272" cy="429765"/>
          </a:xfrm>
          <a:prstGeom prst="rect">
            <a:avLst/>
          </a:prstGeom>
          <a:solidFill>
            <a:srgbClr val="4C689F"/>
          </a:solidFill>
          <a:effectLst/>
        </p:spPr>
        <p:txBody>
          <a:bodyPr wrap="square" lIns="54046" tIns="35028" rIns="54046" bIns="35028" rtlCol="0" anchor="ctr">
            <a:noAutofit/>
          </a:bodyPr>
          <a:lstStyle>
            <a:defPPr>
              <a:defRPr lang="en-US"/>
            </a:defPPr>
            <a:lvl1pPr marL="0" marR="0" algn="ctr">
              <a:lnSpc>
                <a:spcPct val="100000"/>
              </a:lnSpc>
              <a:spcBef>
                <a:spcPts val="0"/>
              </a:spcBef>
              <a:spcAft>
                <a:spcPts val="0"/>
              </a:spcAft>
              <a:tabLst>
                <a:tab pos="114300" algn="l"/>
              </a:tabLst>
              <a:defRPr sz="1000" b="1">
                <a:solidFill>
                  <a:schemeClr val="bg1"/>
                </a:solidFill>
                <a:ea typeface="Calibri"/>
                <a:cs typeface="Times New Roman"/>
              </a:defRPr>
            </a:lvl1pPr>
          </a:lstStyle>
          <a:p>
            <a:r>
              <a:rPr lang="en-US" sz="1200" dirty="0">
                <a:solidFill>
                  <a:srgbClr val="FFFFFF"/>
                </a:solidFill>
                <a:latin typeface="Arial"/>
              </a:rPr>
              <a:t>Traditional</a:t>
            </a:r>
          </a:p>
        </p:txBody>
      </p:sp>
      <p:grpSp>
        <p:nvGrpSpPr>
          <p:cNvPr id="113" name="Group 112"/>
          <p:cNvGrpSpPr/>
          <p:nvPr/>
        </p:nvGrpSpPr>
        <p:grpSpPr>
          <a:xfrm>
            <a:off x="3004336" y="3685113"/>
            <a:ext cx="789314" cy="372467"/>
            <a:chOff x="8963038" y="2765332"/>
            <a:chExt cx="535505" cy="812057"/>
          </a:xfrm>
        </p:grpSpPr>
        <p:pic>
          <p:nvPicPr>
            <p:cNvPr id="114" name="Picture 113"/>
            <p:cNvPicPr>
              <a:picLocks noChangeAspect="1"/>
            </p:cNvPicPr>
            <p:nvPr/>
          </p:nvPicPr>
          <p:blipFill>
            <a:blip r:embed="rId3" cstate="print">
              <a:duotone>
                <a:prstClr val="black"/>
                <a:srgbClr val="008BC7">
                  <a:tint val="45000"/>
                  <a:satMod val="400000"/>
                </a:srgbClr>
              </a:duotone>
              <a:extLst>
                <a:ext uri="{28A0092B-C50C-407E-A947-70E740481C1C}">
                  <a14:useLocalDpi xmlns:a14="http://schemas.microsoft.com/office/drawing/2010/main" val="0"/>
                </a:ext>
              </a:extLst>
            </a:blip>
            <a:stretch>
              <a:fillRect/>
            </a:stretch>
          </p:blipFill>
          <p:spPr>
            <a:xfrm>
              <a:off x="8963038" y="2765332"/>
              <a:ext cx="261938" cy="521546"/>
            </a:xfrm>
            <a:prstGeom prst="rect">
              <a:avLst/>
            </a:prstGeom>
          </p:spPr>
        </p:pic>
        <p:grpSp>
          <p:nvGrpSpPr>
            <p:cNvPr id="115" name="Group 114"/>
            <p:cNvGrpSpPr/>
            <p:nvPr/>
          </p:nvGrpSpPr>
          <p:grpSpPr>
            <a:xfrm>
              <a:off x="9226154" y="2871788"/>
              <a:ext cx="272389" cy="522244"/>
              <a:chOff x="9578579" y="3538538"/>
              <a:chExt cx="272389" cy="522244"/>
            </a:xfrm>
          </p:grpSpPr>
          <p:sp>
            <p:nvSpPr>
              <p:cNvPr id="122" name="Oval 121"/>
              <p:cNvSpPr/>
              <p:nvPr/>
            </p:nvSpPr>
            <p:spPr bwMode="auto">
              <a:xfrm>
                <a:off x="9578579" y="3538538"/>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675430">
                  <a:spcBef>
                    <a:spcPct val="0"/>
                  </a:spcBef>
                  <a:defRPr/>
                </a:pPr>
                <a:endParaRPr lang="en-US" sz="1700" b="0" kern="0" dirty="0">
                  <a:gradFill>
                    <a:gsLst>
                      <a:gs pos="0">
                        <a:srgbClr val="FFFFFF"/>
                      </a:gs>
                      <a:gs pos="100000">
                        <a:srgbClr val="FFFFFF"/>
                      </a:gs>
                    </a:gsLst>
                    <a:lin ang="5400000" scaled="0"/>
                  </a:gradFill>
                  <a:latin typeface="Arial"/>
                  <a:ea typeface="Segoe UI" pitchFamily="34" charset="0"/>
                  <a:cs typeface="Segoe UI" pitchFamily="34" charset="0"/>
                </a:endParaRPr>
              </a:p>
            </p:txBody>
          </p:sp>
          <p:sp>
            <p:nvSpPr>
              <p:cNvPr id="123" name="Oval 122"/>
              <p:cNvSpPr/>
              <p:nvPr/>
            </p:nvSpPr>
            <p:spPr bwMode="auto">
              <a:xfrm>
                <a:off x="9578579" y="3659982"/>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675430">
                  <a:spcBef>
                    <a:spcPct val="0"/>
                  </a:spcBef>
                  <a:defRPr/>
                </a:pPr>
                <a:endParaRPr lang="en-US" sz="1700" b="0" kern="0" dirty="0">
                  <a:gradFill>
                    <a:gsLst>
                      <a:gs pos="0">
                        <a:srgbClr val="FFFFFF"/>
                      </a:gs>
                      <a:gs pos="100000">
                        <a:srgbClr val="FFFFFF"/>
                      </a:gs>
                    </a:gsLst>
                    <a:lin ang="5400000" scaled="0"/>
                  </a:gradFill>
                  <a:latin typeface="Arial"/>
                  <a:ea typeface="Segoe UI" pitchFamily="34" charset="0"/>
                  <a:cs typeface="Segoe UI" pitchFamily="34" charset="0"/>
                </a:endParaRPr>
              </a:p>
            </p:txBody>
          </p:sp>
          <p:sp>
            <p:nvSpPr>
              <p:cNvPr id="124" name="Oval 123"/>
              <p:cNvSpPr/>
              <p:nvPr/>
            </p:nvSpPr>
            <p:spPr bwMode="auto">
              <a:xfrm>
                <a:off x="9578579" y="3783807"/>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675430">
                  <a:spcBef>
                    <a:spcPct val="0"/>
                  </a:spcBef>
                  <a:defRPr/>
                </a:pPr>
                <a:endParaRPr lang="en-US" sz="1700" b="0" kern="0" dirty="0">
                  <a:gradFill>
                    <a:gsLst>
                      <a:gs pos="0">
                        <a:srgbClr val="FFFFFF"/>
                      </a:gs>
                      <a:gs pos="100000">
                        <a:srgbClr val="FFFFFF"/>
                      </a:gs>
                    </a:gsLst>
                    <a:lin ang="5400000" scaled="0"/>
                  </a:gradFill>
                  <a:latin typeface="Arial"/>
                  <a:ea typeface="Segoe UI" pitchFamily="34" charset="0"/>
                  <a:cs typeface="Segoe UI" pitchFamily="34" charset="0"/>
                </a:endParaRPr>
              </a:p>
            </p:txBody>
          </p:sp>
          <p:sp>
            <p:nvSpPr>
              <p:cNvPr id="125" name="Oval 124"/>
              <p:cNvSpPr/>
              <p:nvPr/>
            </p:nvSpPr>
            <p:spPr bwMode="auto">
              <a:xfrm>
                <a:off x="9578579" y="3907632"/>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675430">
                  <a:spcBef>
                    <a:spcPct val="0"/>
                  </a:spcBef>
                  <a:defRPr/>
                </a:pPr>
                <a:endParaRPr lang="en-US" sz="1700" b="0" kern="0" dirty="0">
                  <a:gradFill>
                    <a:gsLst>
                      <a:gs pos="0">
                        <a:srgbClr val="FFFFFF"/>
                      </a:gs>
                      <a:gs pos="100000">
                        <a:srgbClr val="FFFFFF"/>
                      </a:gs>
                    </a:gsLst>
                    <a:lin ang="5400000" scaled="0"/>
                  </a:gradFill>
                  <a:latin typeface="Arial"/>
                  <a:ea typeface="Segoe UI" pitchFamily="34" charset="0"/>
                  <a:cs typeface="Segoe UI" pitchFamily="34" charset="0"/>
                </a:endParaRPr>
              </a:p>
            </p:txBody>
          </p:sp>
          <p:pic>
            <p:nvPicPr>
              <p:cNvPr id="126" name="Picture 125"/>
              <p:cNvPicPr>
                <a:picLocks noChangeAspect="1"/>
              </p:cNvPicPr>
              <p:nvPr/>
            </p:nvPicPr>
            <p:blipFill>
              <a:blip r:embed="rId3" cstate="print">
                <a:duotone>
                  <a:prstClr val="black"/>
                  <a:srgbClr val="008BC7">
                    <a:tint val="45000"/>
                    <a:satMod val="400000"/>
                  </a:srgbClr>
                </a:duotone>
                <a:extLst>
                  <a:ext uri="{28A0092B-C50C-407E-A947-70E740481C1C}">
                    <a14:useLocalDpi xmlns:a14="http://schemas.microsoft.com/office/drawing/2010/main" val="0"/>
                  </a:ext>
                </a:extLst>
              </a:blip>
              <a:stretch>
                <a:fillRect/>
              </a:stretch>
            </p:blipFill>
            <p:spPr>
              <a:xfrm>
                <a:off x="9589030" y="3539238"/>
                <a:ext cx="261938" cy="521544"/>
              </a:xfrm>
              <a:prstGeom prst="rect">
                <a:avLst/>
              </a:prstGeom>
            </p:spPr>
          </p:pic>
        </p:grpSp>
        <p:grpSp>
          <p:nvGrpSpPr>
            <p:cNvPr id="116" name="Group 115"/>
            <p:cNvGrpSpPr/>
            <p:nvPr/>
          </p:nvGrpSpPr>
          <p:grpSpPr>
            <a:xfrm>
              <a:off x="9109473" y="3055145"/>
              <a:ext cx="264318" cy="522244"/>
              <a:chOff x="9578579" y="3538538"/>
              <a:chExt cx="264318" cy="522244"/>
            </a:xfrm>
          </p:grpSpPr>
          <p:sp>
            <p:nvSpPr>
              <p:cNvPr id="117" name="Oval 116"/>
              <p:cNvSpPr/>
              <p:nvPr/>
            </p:nvSpPr>
            <p:spPr bwMode="auto">
              <a:xfrm>
                <a:off x="9578579" y="3538538"/>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675430">
                  <a:spcBef>
                    <a:spcPct val="0"/>
                  </a:spcBef>
                  <a:defRPr/>
                </a:pPr>
                <a:endParaRPr lang="en-US" sz="1700" b="0" kern="0" dirty="0">
                  <a:gradFill>
                    <a:gsLst>
                      <a:gs pos="0">
                        <a:srgbClr val="FFFFFF"/>
                      </a:gs>
                      <a:gs pos="100000">
                        <a:srgbClr val="FFFFFF"/>
                      </a:gs>
                    </a:gsLst>
                    <a:lin ang="5400000" scaled="0"/>
                  </a:gradFill>
                  <a:latin typeface="Arial"/>
                  <a:ea typeface="Segoe UI" pitchFamily="34" charset="0"/>
                  <a:cs typeface="Segoe UI" pitchFamily="34" charset="0"/>
                </a:endParaRPr>
              </a:p>
            </p:txBody>
          </p:sp>
          <p:sp>
            <p:nvSpPr>
              <p:cNvPr id="118" name="Oval 117"/>
              <p:cNvSpPr/>
              <p:nvPr/>
            </p:nvSpPr>
            <p:spPr bwMode="auto">
              <a:xfrm>
                <a:off x="9578579" y="3659982"/>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675430">
                  <a:spcBef>
                    <a:spcPct val="0"/>
                  </a:spcBef>
                  <a:defRPr/>
                </a:pPr>
                <a:endParaRPr lang="en-US" sz="1700" b="0" kern="0" dirty="0">
                  <a:gradFill>
                    <a:gsLst>
                      <a:gs pos="0">
                        <a:srgbClr val="FFFFFF"/>
                      </a:gs>
                      <a:gs pos="100000">
                        <a:srgbClr val="FFFFFF"/>
                      </a:gs>
                    </a:gsLst>
                    <a:lin ang="5400000" scaled="0"/>
                  </a:gradFill>
                  <a:latin typeface="Arial"/>
                  <a:ea typeface="Segoe UI" pitchFamily="34" charset="0"/>
                  <a:cs typeface="Segoe UI" pitchFamily="34" charset="0"/>
                </a:endParaRPr>
              </a:p>
            </p:txBody>
          </p:sp>
          <p:sp>
            <p:nvSpPr>
              <p:cNvPr id="119" name="Oval 118"/>
              <p:cNvSpPr/>
              <p:nvPr/>
            </p:nvSpPr>
            <p:spPr bwMode="auto">
              <a:xfrm>
                <a:off x="9578579" y="3783807"/>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675430">
                  <a:spcBef>
                    <a:spcPct val="0"/>
                  </a:spcBef>
                  <a:defRPr/>
                </a:pPr>
                <a:endParaRPr lang="en-US" sz="1700" b="0" kern="0" dirty="0">
                  <a:gradFill>
                    <a:gsLst>
                      <a:gs pos="0">
                        <a:srgbClr val="FFFFFF"/>
                      </a:gs>
                      <a:gs pos="100000">
                        <a:srgbClr val="FFFFFF"/>
                      </a:gs>
                    </a:gsLst>
                    <a:lin ang="5400000" scaled="0"/>
                  </a:gradFill>
                  <a:latin typeface="Arial"/>
                  <a:ea typeface="Segoe UI" pitchFamily="34" charset="0"/>
                  <a:cs typeface="Segoe UI" pitchFamily="34" charset="0"/>
                </a:endParaRPr>
              </a:p>
            </p:txBody>
          </p:sp>
          <p:sp>
            <p:nvSpPr>
              <p:cNvPr id="120" name="Oval 119"/>
              <p:cNvSpPr/>
              <p:nvPr/>
            </p:nvSpPr>
            <p:spPr bwMode="auto">
              <a:xfrm>
                <a:off x="9578579" y="3907632"/>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675430">
                  <a:spcBef>
                    <a:spcPct val="0"/>
                  </a:spcBef>
                  <a:defRPr/>
                </a:pPr>
                <a:endParaRPr lang="en-US" sz="1700" b="0" kern="0" dirty="0">
                  <a:gradFill>
                    <a:gsLst>
                      <a:gs pos="0">
                        <a:srgbClr val="FFFFFF"/>
                      </a:gs>
                      <a:gs pos="100000">
                        <a:srgbClr val="FFFFFF"/>
                      </a:gs>
                    </a:gsLst>
                    <a:lin ang="5400000" scaled="0"/>
                  </a:gradFill>
                  <a:latin typeface="Arial"/>
                  <a:ea typeface="Segoe UI" pitchFamily="34" charset="0"/>
                  <a:cs typeface="Segoe UI" pitchFamily="34" charset="0"/>
                </a:endParaRPr>
              </a:p>
            </p:txBody>
          </p:sp>
          <p:pic>
            <p:nvPicPr>
              <p:cNvPr id="121" name="Picture 120"/>
              <p:cNvPicPr>
                <a:picLocks noChangeAspect="1"/>
              </p:cNvPicPr>
              <p:nvPr/>
            </p:nvPicPr>
            <p:blipFill>
              <a:blip r:embed="rId3" cstate="print">
                <a:duotone>
                  <a:prstClr val="black"/>
                  <a:srgbClr val="008BC7">
                    <a:tint val="45000"/>
                    <a:satMod val="400000"/>
                  </a:srgbClr>
                </a:duotone>
                <a:extLst>
                  <a:ext uri="{28A0092B-C50C-407E-A947-70E740481C1C}">
                    <a14:useLocalDpi xmlns:a14="http://schemas.microsoft.com/office/drawing/2010/main" val="0"/>
                  </a:ext>
                </a:extLst>
              </a:blip>
              <a:stretch>
                <a:fillRect/>
              </a:stretch>
            </p:blipFill>
            <p:spPr>
              <a:xfrm>
                <a:off x="9579769" y="3539238"/>
                <a:ext cx="261938" cy="521544"/>
              </a:xfrm>
              <a:prstGeom prst="rect">
                <a:avLst/>
              </a:prstGeom>
            </p:spPr>
          </p:pic>
        </p:grpSp>
      </p:grpSp>
      <p:cxnSp>
        <p:nvCxnSpPr>
          <p:cNvPr id="4117" name="Straight Arrow Connector 4116"/>
          <p:cNvCxnSpPr/>
          <p:nvPr/>
        </p:nvCxnSpPr>
        <p:spPr>
          <a:xfrm flipH="1" flipV="1">
            <a:off x="3561986" y="4308054"/>
            <a:ext cx="13648" cy="12991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Right Arrow 145"/>
          <p:cNvSpPr/>
          <p:nvPr/>
        </p:nvSpPr>
        <p:spPr>
          <a:xfrm>
            <a:off x="4332009" y="2894007"/>
            <a:ext cx="274320" cy="195176"/>
          </a:xfrm>
          <a:prstGeom prst="rightArrow">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73" tIns="45029" rIns="90073" bIns="45029" rtlCol="0" anchor="ctr"/>
          <a:lstStyle/>
          <a:p>
            <a:endParaRPr lang="en-US">
              <a:solidFill>
                <a:srgbClr val="FFFFFF"/>
              </a:solidFill>
            </a:endParaRPr>
          </a:p>
        </p:txBody>
      </p:sp>
      <p:sp>
        <p:nvSpPr>
          <p:cNvPr id="149" name="Right Arrow 148"/>
          <p:cNvSpPr/>
          <p:nvPr/>
        </p:nvSpPr>
        <p:spPr>
          <a:xfrm>
            <a:off x="6409090" y="2867499"/>
            <a:ext cx="274320" cy="195176"/>
          </a:xfrm>
          <a:prstGeom prst="rightArrow">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73" tIns="45029" rIns="90073" bIns="45029" rtlCol="0" anchor="ctr"/>
          <a:lstStyle/>
          <a:p>
            <a:endParaRPr lang="en-US">
              <a:solidFill>
                <a:srgbClr val="FFFFFF"/>
              </a:solidFill>
            </a:endParaRPr>
          </a:p>
        </p:txBody>
      </p:sp>
      <p:pic>
        <p:nvPicPr>
          <p:cNvPr id="158" name="Picture 157"/>
          <p:cNvPicPr>
            <a:picLocks noChangeAspect="1"/>
          </p:cNvPicPr>
          <p:nvPr/>
        </p:nvPicPr>
        <p:blipFill>
          <a:blip r:embed="rId3" cstate="print">
            <a:duotone>
              <a:prstClr val="black"/>
              <a:srgbClr val="008BC7">
                <a:tint val="45000"/>
                <a:satMod val="400000"/>
              </a:srgbClr>
            </a:duotone>
            <a:extLst>
              <a:ext uri="{28A0092B-C50C-407E-A947-70E740481C1C}">
                <a14:useLocalDpi xmlns:a14="http://schemas.microsoft.com/office/drawing/2010/main" val="0"/>
              </a:ext>
            </a:extLst>
          </a:blip>
          <a:stretch>
            <a:fillRect/>
          </a:stretch>
        </p:blipFill>
        <p:spPr>
          <a:xfrm>
            <a:off x="6881908" y="4746869"/>
            <a:ext cx="386087" cy="239217"/>
          </a:xfrm>
          <a:prstGeom prst="rect">
            <a:avLst/>
          </a:prstGeom>
        </p:spPr>
      </p:pic>
      <p:pic>
        <p:nvPicPr>
          <p:cNvPr id="159" name="Picture 7" descr="\\SFP\Work\White_Whale\3-22036_Kuleen_Bharadwaj\PPT\4_SQL Server Renewal\SFP_Art\Icons\Chris Icons\cube_blue.png"/>
          <p:cNvPicPr>
            <a:picLocks noChangeAspect="1" noChangeArrowheads="1"/>
          </p:cNvPicPr>
          <p:nvPr/>
        </p:nvPicPr>
        <p:blipFill>
          <a:blip r:embed="rId4" cstate="print">
            <a:duotone>
              <a:prstClr val="black"/>
              <a:srgbClr val="008BC7">
                <a:tint val="45000"/>
                <a:satMod val="400000"/>
              </a:srgbClr>
            </a:duotone>
            <a:extLst>
              <a:ext uri="{28A0092B-C50C-407E-A947-70E740481C1C}">
                <a14:useLocalDpi xmlns:a14="http://schemas.microsoft.com/office/drawing/2010/main" val="0"/>
              </a:ext>
            </a:extLst>
          </a:blip>
          <a:srcRect/>
          <a:stretch>
            <a:fillRect/>
          </a:stretch>
        </p:blipFill>
        <p:spPr bwMode="auto">
          <a:xfrm>
            <a:off x="7446497" y="4728140"/>
            <a:ext cx="402506" cy="312645"/>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Elbow Connector 32"/>
          <p:cNvCxnSpPr>
            <a:stCxn id="22" idx="3"/>
            <a:endCxn id="40" idx="2"/>
          </p:cNvCxnSpPr>
          <p:nvPr/>
        </p:nvCxnSpPr>
        <p:spPr>
          <a:xfrm flipH="1">
            <a:off x="3575653" y="4430776"/>
            <a:ext cx="5033128" cy="1110620"/>
          </a:xfrm>
          <a:prstGeom prst="bentConnector4">
            <a:avLst>
              <a:gd name="adj1" fmla="val -1288"/>
              <a:gd name="adj2" fmla="val 12058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7997815" y="4706869"/>
            <a:ext cx="477556" cy="319764"/>
            <a:chOff x="7984148" y="4652276"/>
            <a:chExt cx="477556" cy="319764"/>
          </a:xfrm>
        </p:grpSpPr>
        <p:cxnSp>
          <p:nvCxnSpPr>
            <p:cNvPr id="110" name="Straight Connector 109"/>
            <p:cNvCxnSpPr/>
            <p:nvPr/>
          </p:nvCxnSpPr>
          <p:spPr>
            <a:xfrm flipV="1">
              <a:off x="7984148" y="4669530"/>
              <a:ext cx="362528" cy="230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8041662" y="4709792"/>
              <a:ext cx="362528" cy="230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8099176" y="4741428"/>
              <a:ext cx="362528" cy="230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8124741" y="4652276"/>
              <a:ext cx="237845" cy="274320"/>
            </a:xfrm>
            <a:prstGeom prst="rect">
              <a:avLst/>
            </a:prstGeom>
            <a:solidFill>
              <a:schemeClr val="accent5">
                <a:lumMod val="60000"/>
                <a:lumOff val="40000"/>
              </a:schemeClr>
            </a:solidFill>
            <a:ln w="12700">
              <a:solidFill>
                <a:schemeClr val="tx1"/>
              </a:solidFill>
            </a:ln>
            <a:scene3d>
              <a:camera prst="isometricTopUp"/>
              <a:lightRig rig="threePt" dir="t"/>
            </a:scene3d>
            <a:sp3d extrusionH="76200" prstMaterial="matte">
              <a:bevelT w="0" h="12700"/>
              <a:extrusionClr>
                <a:schemeClr val="accent5">
                  <a:lumMod val="40000"/>
                  <a:lumOff val="60000"/>
                </a:schemeClr>
              </a:extrusionClr>
            </a:sp3d>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endParaRPr lang="en-US" sz="1800" b="0" dirty="0">
                <a:solidFill>
                  <a:srgbClr val="FFFFFF"/>
                </a:solidFill>
              </a:endParaRPr>
            </a:p>
          </p:txBody>
        </p:sp>
      </p:grpSp>
      <p:grpSp>
        <p:nvGrpSpPr>
          <p:cNvPr id="6" name="Group 5"/>
          <p:cNvGrpSpPr/>
          <p:nvPr/>
        </p:nvGrpSpPr>
        <p:grpSpPr>
          <a:xfrm>
            <a:off x="340162" y="3428684"/>
            <a:ext cx="8268600" cy="3052302"/>
            <a:chOff x="359221" y="3824750"/>
            <a:chExt cx="9096896" cy="3459983"/>
          </a:xfrm>
        </p:grpSpPr>
        <p:cxnSp>
          <p:nvCxnSpPr>
            <p:cNvPr id="129" name="Elbow Connector 128"/>
            <p:cNvCxnSpPr>
              <a:stCxn id="42" idx="3"/>
              <a:endCxn id="16" idx="1"/>
            </p:cNvCxnSpPr>
            <p:nvPr/>
          </p:nvCxnSpPr>
          <p:spPr>
            <a:xfrm flipV="1">
              <a:off x="2368037" y="3824750"/>
              <a:ext cx="318355" cy="10901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59221" y="3967379"/>
              <a:ext cx="9096896" cy="3317354"/>
              <a:chOff x="359221" y="3967379"/>
              <a:chExt cx="9096896" cy="3317354"/>
            </a:xfrm>
          </p:grpSpPr>
          <p:cxnSp>
            <p:nvCxnSpPr>
              <p:cNvPr id="32" name="Elbow Connector 31"/>
              <p:cNvCxnSpPr>
                <a:stCxn id="22" idx="3"/>
                <a:endCxn id="36" idx="3"/>
              </p:cNvCxnSpPr>
              <p:nvPr/>
            </p:nvCxnSpPr>
            <p:spPr>
              <a:xfrm flipH="1">
                <a:off x="2368037" y="4945221"/>
                <a:ext cx="7088080" cy="1349055"/>
              </a:xfrm>
              <a:prstGeom prst="bentConnector3">
                <a:avLst>
                  <a:gd name="adj1" fmla="val -3548"/>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AutoShape 178"/>
              <p:cNvSpPr>
                <a:spLocks noChangeArrowheads="1"/>
              </p:cNvSpPr>
              <p:nvPr/>
            </p:nvSpPr>
            <p:spPr bwMode="auto">
              <a:xfrm>
                <a:off x="793491" y="5310656"/>
                <a:ext cx="1574545" cy="1967238"/>
              </a:xfrm>
              <a:prstGeom prst="roundRect">
                <a:avLst>
                  <a:gd name="adj" fmla="val 0"/>
                </a:avLst>
              </a:prstGeom>
              <a:solidFill>
                <a:schemeClr val="bg1"/>
              </a:solidFill>
              <a:ln w="9525" algn="ctr">
                <a:solidFill>
                  <a:schemeClr val="tx2"/>
                </a:solidFill>
                <a:round/>
                <a:headEnd/>
                <a:tailEnd/>
              </a:ln>
            </p:spPr>
            <p:txBody>
              <a:bodyPr wrap="square" lIns="100410" tIns="50196" rIns="100410" bIns="50196" anchor="ct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marL="107904" indent="-107904" algn="l" eaLnBrk="1" hangingPunct="1">
                  <a:buFontTx/>
                  <a:buChar char="-"/>
                </a:pPr>
                <a:r>
                  <a:rPr lang="en-US" sz="1000" dirty="0">
                    <a:solidFill>
                      <a:srgbClr val="3C8A2D"/>
                    </a:solidFill>
                    <a:latin typeface="TheSansCorrespondence" pitchFamily="-76" charset="0"/>
                  </a:rPr>
                  <a:t>Very Complex structures</a:t>
                </a:r>
              </a:p>
              <a:p>
                <a:pPr marL="107904" indent="-107904" algn="l" eaLnBrk="1" hangingPunct="1">
                  <a:buFontTx/>
                  <a:buChar char="-"/>
                </a:pPr>
                <a:r>
                  <a:rPr lang="en-US" sz="1000" dirty="0">
                    <a:solidFill>
                      <a:srgbClr val="3C8A2D"/>
                    </a:solidFill>
                    <a:latin typeface="TheSansCorrespondence" pitchFamily="-76" charset="0"/>
                  </a:rPr>
                  <a:t>Large unstructured text and weblogs</a:t>
                </a:r>
              </a:p>
              <a:p>
                <a:pPr marL="107904" indent="-107904" algn="l" eaLnBrk="1" hangingPunct="1">
                  <a:buFontTx/>
                  <a:buChar char="-"/>
                </a:pPr>
                <a:r>
                  <a:rPr lang="en-US" sz="1000" dirty="0">
                    <a:solidFill>
                      <a:srgbClr val="3C8A2D"/>
                    </a:solidFill>
                    <a:latin typeface="TheSansCorrespondence" pitchFamily="-76" charset="0"/>
                  </a:rPr>
                  <a:t>Images, video</a:t>
                </a:r>
              </a:p>
              <a:p>
                <a:pPr marL="107904" indent="-107904" algn="l" eaLnBrk="1" hangingPunct="1">
                  <a:buFontTx/>
                  <a:buChar char="-"/>
                </a:pPr>
                <a:r>
                  <a:rPr lang="en-US" sz="1000" dirty="0">
                    <a:solidFill>
                      <a:srgbClr val="3C8A2D"/>
                    </a:solidFill>
                    <a:latin typeface="TheSansCorrespondence" pitchFamily="-76" charset="0"/>
                  </a:rPr>
                  <a:t>Large data bags</a:t>
                </a:r>
              </a:p>
              <a:p>
                <a:pPr marL="107904" indent="-107904" algn="l" eaLnBrk="1" hangingPunct="1">
                  <a:buFontTx/>
                  <a:buChar char="-"/>
                </a:pPr>
                <a:r>
                  <a:rPr lang="en-US" sz="1000" dirty="0">
                    <a:solidFill>
                      <a:srgbClr val="3C8A2D"/>
                    </a:solidFill>
                    <a:latin typeface="TheSansCorrespondence" pitchFamily="-76" charset="0"/>
                  </a:rPr>
                  <a:t>Sensor data</a:t>
                </a:r>
              </a:p>
              <a:p>
                <a:pPr marL="107904" indent="-107904" algn="l" eaLnBrk="1" hangingPunct="1">
                  <a:buFontTx/>
                  <a:buChar char="-"/>
                </a:pPr>
                <a:r>
                  <a:rPr lang="en-US" sz="1000" dirty="0">
                    <a:solidFill>
                      <a:srgbClr val="3C8A2D"/>
                    </a:solidFill>
                    <a:latin typeface="TheSansCorrespondence" pitchFamily="-76" charset="0"/>
                  </a:rPr>
                  <a:t>Customer behavioral interactions</a:t>
                </a:r>
              </a:p>
            </p:txBody>
          </p:sp>
          <p:sp>
            <p:nvSpPr>
              <p:cNvPr id="38" name="AutoShape 178"/>
              <p:cNvSpPr>
                <a:spLocks noChangeArrowheads="1"/>
              </p:cNvSpPr>
              <p:nvPr/>
            </p:nvSpPr>
            <p:spPr bwMode="auto">
              <a:xfrm>
                <a:off x="2829921" y="5117476"/>
                <a:ext cx="4161368" cy="1162435"/>
              </a:xfrm>
              <a:prstGeom prst="roundRect">
                <a:avLst>
                  <a:gd name="adj" fmla="val 16667"/>
                </a:avLst>
              </a:prstGeom>
              <a:solidFill>
                <a:schemeClr val="bg1"/>
              </a:solidFill>
              <a:ln w="9525" algn="ctr">
                <a:solidFill>
                  <a:srgbClr val="3C8A2D"/>
                </a:solidFill>
                <a:prstDash val="dash"/>
                <a:round/>
                <a:headEnd/>
                <a:tailEnd/>
              </a:ln>
            </p:spPr>
            <p:txBody>
              <a:bodyPr wrap="square" lIns="100410" tIns="50196" rIns="100410" bIns="50196" anchor="ct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marL="168901" indent="-168901" algn="l">
                  <a:buFontTx/>
                  <a:buChar char="-"/>
                </a:pPr>
                <a:endParaRPr lang="en-US" sz="1000" dirty="0">
                  <a:solidFill>
                    <a:srgbClr val="92D050"/>
                  </a:solidFill>
                  <a:latin typeface="Arial" pitchFamily="34" charset="0"/>
                </a:endParaRPr>
              </a:p>
            </p:txBody>
          </p:sp>
          <p:sp>
            <p:nvSpPr>
              <p:cNvPr id="39" name="AutoShape 178"/>
              <p:cNvSpPr>
                <a:spLocks noChangeArrowheads="1"/>
              </p:cNvSpPr>
              <p:nvPr/>
            </p:nvSpPr>
            <p:spPr bwMode="auto">
              <a:xfrm>
                <a:off x="4750947" y="4838639"/>
                <a:ext cx="2379550" cy="1392874"/>
              </a:xfrm>
              <a:prstGeom prst="roundRect">
                <a:avLst>
                  <a:gd name="adj" fmla="val 16667"/>
                </a:avLst>
              </a:prstGeom>
              <a:noFill/>
              <a:ln w="9525" algn="ctr">
                <a:noFill/>
                <a:prstDash val="dash"/>
                <a:round/>
                <a:headEnd/>
                <a:tailEnd/>
              </a:ln>
            </p:spPr>
            <p:txBody>
              <a:bodyPr wrap="square" lIns="100410" tIns="50196" rIns="100410" bIns="50196" anchor="ct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marL="168901" indent="-168901" algn="l">
                  <a:buFontTx/>
                  <a:buChar char="-"/>
                </a:pPr>
                <a:r>
                  <a:rPr lang="en-US" sz="1000" dirty="0">
                    <a:solidFill>
                      <a:srgbClr val="3C8A2D"/>
                    </a:solidFill>
                    <a:latin typeface="Arial" pitchFamily="34" charset="0"/>
                  </a:rPr>
                  <a:t>General UDFs programming</a:t>
                </a:r>
              </a:p>
              <a:p>
                <a:pPr marL="168901" indent="-168901" algn="l">
                  <a:buFontTx/>
                  <a:buChar char="-"/>
                </a:pPr>
                <a:r>
                  <a:rPr lang="en-US" sz="1000" dirty="0">
                    <a:solidFill>
                      <a:srgbClr val="3C8A2D"/>
                    </a:solidFill>
                    <a:latin typeface="Arial" pitchFamily="34" charset="0"/>
                  </a:rPr>
                  <a:t>Iterative Processes</a:t>
                </a:r>
              </a:p>
              <a:p>
                <a:pPr marL="168901" indent="-168901" algn="l">
                  <a:buFontTx/>
                  <a:buChar char="-"/>
                </a:pPr>
                <a:r>
                  <a:rPr lang="en-US" sz="1000" dirty="0">
                    <a:solidFill>
                      <a:srgbClr val="3C8A2D"/>
                    </a:solidFill>
                    <a:latin typeface="Arial" pitchFamily="34" charset="0"/>
                  </a:rPr>
                  <a:t>Complex business logics</a:t>
                </a:r>
              </a:p>
            </p:txBody>
          </p:sp>
          <p:sp>
            <p:nvSpPr>
              <p:cNvPr id="40" name="AutoShape 178"/>
              <p:cNvSpPr>
                <a:spLocks noChangeArrowheads="1"/>
              </p:cNvSpPr>
              <p:nvPr/>
            </p:nvSpPr>
            <p:spPr bwMode="auto">
              <a:xfrm>
                <a:off x="2901533" y="4826775"/>
                <a:ext cx="2034540" cy="1392874"/>
              </a:xfrm>
              <a:prstGeom prst="roundRect">
                <a:avLst>
                  <a:gd name="adj" fmla="val 16667"/>
                </a:avLst>
              </a:prstGeom>
              <a:noFill/>
              <a:ln w="9525" algn="ctr">
                <a:noFill/>
                <a:prstDash val="dash"/>
                <a:round/>
                <a:headEnd/>
                <a:tailEnd/>
              </a:ln>
            </p:spPr>
            <p:txBody>
              <a:bodyPr wrap="square" lIns="100410" tIns="50196" rIns="100410" bIns="50196" anchor="ct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marL="168901" indent="-168901" algn="l">
                  <a:buFontTx/>
                  <a:buChar char="-"/>
                </a:pPr>
                <a:r>
                  <a:rPr lang="en-US" sz="1000" dirty="0">
                    <a:solidFill>
                      <a:srgbClr val="3C8A2D"/>
                    </a:solidFill>
                    <a:latin typeface="Arial" pitchFamily="34" charset="0"/>
                  </a:rPr>
                  <a:t>Complex processing and cleaning</a:t>
                </a:r>
              </a:p>
              <a:p>
                <a:pPr marL="168901" indent="-168901" algn="l">
                  <a:buFontTx/>
                  <a:buChar char="-"/>
                </a:pPr>
                <a:r>
                  <a:rPr lang="en-US" sz="1000" dirty="0">
                    <a:solidFill>
                      <a:srgbClr val="3C8A2D"/>
                    </a:solidFill>
                    <a:latin typeface="Arial" pitchFamily="34" charset="0"/>
                  </a:rPr>
                  <a:t>Large raw data preparation</a:t>
                </a:r>
              </a:p>
            </p:txBody>
          </p:sp>
          <p:sp>
            <p:nvSpPr>
              <p:cNvPr id="41" name="Right Arrow 40"/>
              <p:cNvSpPr/>
              <p:nvPr/>
            </p:nvSpPr>
            <p:spPr>
              <a:xfrm>
                <a:off x="7030906" y="5488145"/>
                <a:ext cx="338042" cy="7799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lIns="100410" tIns="50196" rIns="100410" bIns="50196" rtlCol="0" anchor="ctr"/>
              <a:lstStyle/>
              <a:p>
                <a:endParaRPr lang="en-US">
                  <a:solidFill>
                    <a:srgbClr val="FFFFFF"/>
                  </a:solidFill>
                </a:endParaRPr>
              </a:p>
            </p:txBody>
          </p:sp>
          <p:sp>
            <p:nvSpPr>
              <p:cNvPr id="42" name="AutoShape 178"/>
              <p:cNvSpPr>
                <a:spLocks noChangeArrowheads="1"/>
              </p:cNvSpPr>
              <p:nvPr/>
            </p:nvSpPr>
            <p:spPr bwMode="auto">
              <a:xfrm>
                <a:off x="793491" y="4519124"/>
                <a:ext cx="1574545" cy="791537"/>
              </a:xfrm>
              <a:prstGeom prst="roundRect">
                <a:avLst>
                  <a:gd name="adj" fmla="val 0"/>
                </a:avLst>
              </a:prstGeom>
              <a:solidFill>
                <a:schemeClr val="bg1"/>
              </a:solidFill>
              <a:ln w="9525" algn="ctr">
                <a:solidFill>
                  <a:schemeClr val="tx2"/>
                </a:solidFill>
                <a:round/>
                <a:headEnd/>
                <a:tailEnd/>
              </a:ln>
            </p:spPr>
            <p:txBody>
              <a:bodyPr wrap="square" lIns="100410" tIns="50196" rIns="100410" bIns="50196" anchor="ct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marL="107904" indent="-107904" algn="l" eaLnBrk="1" hangingPunct="1">
                  <a:buFontTx/>
                  <a:buChar char="-"/>
                </a:pPr>
                <a:r>
                  <a:rPr lang="en-US" sz="1000" dirty="0">
                    <a:solidFill>
                      <a:srgbClr val="3C8A2D"/>
                    </a:solidFill>
                    <a:latin typeface="TheSansCorrespondence" pitchFamily="-76" charset="0"/>
                  </a:rPr>
                  <a:t>Complex structures</a:t>
                </a:r>
              </a:p>
              <a:p>
                <a:pPr marL="107904" indent="-107904" algn="l" eaLnBrk="1" hangingPunct="1">
                  <a:buFontTx/>
                  <a:buChar char="-"/>
                </a:pPr>
                <a:r>
                  <a:rPr lang="en-US" sz="1000" dirty="0">
                    <a:solidFill>
                      <a:srgbClr val="3C8A2D"/>
                    </a:solidFill>
                    <a:latin typeface="TheSansCorrespondence" pitchFamily="-76" charset="0"/>
                  </a:rPr>
                  <a:t>Unstructured text</a:t>
                </a:r>
              </a:p>
              <a:p>
                <a:pPr marL="107904" indent="-107904" algn="l" eaLnBrk="1" hangingPunct="1">
                  <a:buFontTx/>
                  <a:buChar char="-"/>
                </a:pPr>
                <a:r>
                  <a:rPr lang="en-US" sz="1000" dirty="0">
                    <a:solidFill>
                      <a:srgbClr val="3C8A2D"/>
                    </a:solidFill>
                    <a:latin typeface="TheSansCorrespondence" pitchFamily="-76" charset="0"/>
                  </a:rPr>
                  <a:t>Data bags</a:t>
                </a:r>
              </a:p>
            </p:txBody>
          </p:sp>
          <p:sp>
            <p:nvSpPr>
              <p:cNvPr id="108" name="TextBox 107"/>
              <p:cNvSpPr txBox="1"/>
              <p:nvPr/>
            </p:nvSpPr>
            <p:spPr>
              <a:xfrm rot="16200000">
                <a:off x="-786761" y="5665936"/>
                <a:ext cx="2764779" cy="472816"/>
              </a:xfrm>
              <a:prstGeom prst="rect">
                <a:avLst/>
              </a:prstGeom>
              <a:solidFill>
                <a:srgbClr val="3C8A2D"/>
              </a:solidFill>
              <a:effectLst/>
            </p:spPr>
            <p:txBody>
              <a:bodyPr wrap="square" lIns="60248" tIns="39047" rIns="60248" bIns="39047" rtlCol="0" anchor="ctr">
                <a:noAutofit/>
              </a:bodyPr>
              <a:lstStyle>
                <a:defPPr>
                  <a:defRPr lang="en-US"/>
                </a:defPPr>
                <a:lvl1pPr marL="0" marR="0" algn="ctr">
                  <a:lnSpc>
                    <a:spcPct val="100000"/>
                  </a:lnSpc>
                  <a:spcBef>
                    <a:spcPts val="0"/>
                  </a:spcBef>
                  <a:spcAft>
                    <a:spcPts val="0"/>
                  </a:spcAft>
                  <a:tabLst>
                    <a:tab pos="114300" algn="l"/>
                  </a:tabLst>
                  <a:defRPr sz="1000" b="1">
                    <a:solidFill>
                      <a:schemeClr val="bg1"/>
                    </a:solidFill>
                    <a:ea typeface="Calibri"/>
                    <a:cs typeface="Times New Roman"/>
                  </a:defRPr>
                </a:lvl1pPr>
              </a:lstStyle>
              <a:p>
                <a:r>
                  <a:rPr lang="en-US" sz="1200" dirty="0">
                    <a:solidFill>
                      <a:srgbClr val="FFFFFF"/>
                    </a:solidFill>
                    <a:latin typeface="Arial"/>
                  </a:rPr>
                  <a:t>Big Data</a:t>
                </a:r>
              </a:p>
            </p:txBody>
          </p:sp>
          <p:cxnSp>
            <p:nvCxnSpPr>
              <p:cNvPr id="134" name="Elbow Connector 133"/>
              <p:cNvCxnSpPr>
                <a:stCxn id="42" idx="3"/>
                <a:endCxn id="38" idx="1"/>
              </p:cNvCxnSpPr>
              <p:nvPr/>
            </p:nvCxnSpPr>
            <p:spPr>
              <a:xfrm>
                <a:off x="2367920" y="4914890"/>
                <a:ext cx="462000" cy="932879"/>
              </a:xfrm>
              <a:prstGeom prst="bentConnector3">
                <a:avLst>
                  <a:gd name="adj1" fmla="val 14250"/>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Right Arrow 127"/>
              <p:cNvSpPr/>
              <p:nvPr/>
            </p:nvSpPr>
            <p:spPr>
              <a:xfrm>
                <a:off x="2383538" y="5418847"/>
                <a:ext cx="603599" cy="221245"/>
              </a:xfrm>
              <a:prstGeom prst="rightArrow">
                <a:avLst/>
              </a:prstGeom>
              <a:solidFill>
                <a:srgbClr val="3C8A2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0410" tIns="50196" rIns="100410" bIns="50196" rtlCol="0" anchor="ctr"/>
              <a:lstStyle/>
              <a:p>
                <a:endParaRPr lang="en-US">
                  <a:solidFill>
                    <a:srgbClr val="FFFFFF"/>
                  </a:solidFill>
                </a:endParaRPr>
              </a:p>
            </p:txBody>
          </p:sp>
          <p:sp>
            <p:nvSpPr>
              <p:cNvPr id="147" name="TextBox 146"/>
              <p:cNvSpPr txBox="1"/>
              <p:nvPr/>
            </p:nvSpPr>
            <p:spPr>
              <a:xfrm>
                <a:off x="2947097" y="5957898"/>
                <a:ext cx="3923395" cy="259133"/>
              </a:xfrm>
              <a:prstGeom prst="rect">
                <a:avLst/>
              </a:prstGeom>
              <a:solidFill>
                <a:srgbClr val="3C8A2D"/>
              </a:solidFill>
              <a:effectLst>
                <a:outerShdw blurRad="50800" dist="38100" dir="2700000" algn="tl" rotWithShape="0">
                  <a:prstClr val="black">
                    <a:alpha val="40000"/>
                  </a:prstClr>
                </a:outerShdw>
              </a:effectLst>
            </p:spPr>
            <p:txBody>
              <a:bodyPr wrap="square" lIns="60248" tIns="39047" rIns="60248" bIns="39047" rtlCol="0" anchor="ctr">
                <a:noAutofit/>
              </a:bodyPr>
              <a:lstStyle>
                <a:defPPr>
                  <a:defRPr lang="en-US"/>
                </a:defPPr>
                <a:lvl1pPr marL="0" marR="0" algn="ctr">
                  <a:lnSpc>
                    <a:spcPct val="100000"/>
                  </a:lnSpc>
                  <a:spcBef>
                    <a:spcPts val="0"/>
                  </a:spcBef>
                  <a:spcAft>
                    <a:spcPts val="0"/>
                  </a:spcAft>
                  <a:tabLst>
                    <a:tab pos="114300" algn="l"/>
                  </a:tabLst>
                  <a:defRPr sz="1000" b="1">
                    <a:solidFill>
                      <a:schemeClr val="bg1"/>
                    </a:solidFill>
                    <a:ea typeface="Calibri"/>
                    <a:cs typeface="Times New Roman"/>
                  </a:defRPr>
                </a:lvl1pPr>
              </a:lstStyle>
              <a:p>
                <a:r>
                  <a:rPr lang="en-US" sz="1200" dirty="0">
                    <a:solidFill>
                      <a:srgbClr val="FFFFFF"/>
                    </a:solidFill>
                    <a:latin typeface="Arial"/>
                  </a:rPr>
                  <a:t>Big Data Storage and Processing</a:t>
                </a:r>
              </a:p>
            </p:txBody>
          </p:sp>
          <p:sp>
            <p:nvSpPr>
              <p:cNvPr id="148" name="Right Arrow 147"/>
              <p:cNvSpPr/>
              <p:nvPr/>
            </p:nvSpPr>
            <p:spPr>
              <a:xfrm rot="16200000">
                <a:off x="5857163" y="4853316"/>
                <a:ext cx="310960" cy="214727"/>
              </a:xfrm>
              <a:prstGeom prst="rightArrow">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0410" tIns="50196" rIns="100410" bIns="50196" rtlCol="0" anchor="ctr"/>
              <a:lstStyle/>
              <a:p>
                <a:endParaRPr lang="en-US">
                  <a:solidFill>
                    <a:srgbClr val="FFFFFF"/>
                  </a:solidFill>
                </a:endParaRPr>
              </a:p>
            </p:txBody>
          </p:sp>
          <p:sp>
            <p:nvSpPr>
              <p:cNvPr id="2" name="Rectangle 1"/>
              <p:cNvSpPr/>
              <p:nvPr/>
            </p:nvSpPr>
            <p:spPr>
              <a:xfrm>
                <a:off x="5115596" y="3967379"/>
                <a:ext cx="1785376" cy="872211"/>
              </a:xfrm>
              <a:prstGeom prst="rect">
                <a:avLst/>
              </a:prstGeom>
            </p:spPr>
            <p:txBody>
              <a:bodyPr wrap="square">
                <a:spAutoFit/>
              </a:bodyPr>
              <a:lstStyle/>
              <a:p>
                <a:pPr marL="168901" indent="-168901" algn="l">
                  <a:spcBef>
                    <a:spcPct val="0"/>
                  </a:spcBef>
                  <a:buFontTx/>
                  <a:buChar char="-"/>
                </a:pPr>
                <a:endParaRPr lang="en-US" dirty="0">
                  <a:solidFill>
                    <a:srgbClr val="002776"/>
                  </a:solidFill>
                  <a:cs typeface="Arial" charset="0"/>
                </a:endParaRPr>
              </a:p>
              <a:p>
                <a:pPr marL="168901" indent="-168901" algn="l">
                  <a:spcBef>
                    <a:spcPct val="0"/>
                  </a:spcBef>
                  <a:buFontTx/>
                  <a:buChar char="-"/>
                </a:pPr>
                <a:r>
                  <a:rPr lang="en-US" dirty="0">
                    <a:solidFill>
                      <a:srgbClr val="3C8A2D"/>
                    </a:solidFill>
                    <a:cs typeface="Arial" charset="0"/>
                  </a:rPr>
                  <a:t>Specially crafted UDFs embedded in DBMS inner loop</a:t>
                </a:r>
              </a:p>
            </p:txBody>
          </p:sp>
          <p:sp>
            <p:nvSpPr>
              <p:cNvPr id="3" name="Rectangle 2"/>
              <p:cNvSpPr/>
              <p:nvPr/>
            </p:nvSpPr>
            <p:spPr>
              <a:xfrm>
                <a:off x="7390644" y="4221960"/>
                <a:ext cx="1726384" cy="488438"/>
              </a:xfrm>
              <a:prstGeom prst="rect">
                <a:avLst/>
              </a:prstGeom>
            </p:spPr>
            <p:txBody>
              <a:bodyPr wrap="square">
                <a:spAutoFit/>
              </a:bodyPr>
              <a:lstStyle/>
              <a:p>
                <a:pPr marL="168901" indent="-168901" algn="l" defTabSz="900750">
                  <a:spcBef>
                    <a:spcPct val="0"/>
                  </a:spcBef>
                  <a:buFontTx/>
                  <a:buChar char="-"/>
                </a:pPr>
                <a:r>
                  <a:rPr lang="en-US" dirty="0">
                    <a:solidFill>
                      <a:srgbClr val="3C8A2D"/>
                    </a:solidFill>
                    <a:latin typeface="TheSansCorrespondence" pitchFamily="-76" charset="0"/>
                    <a:cs typeface="Arial" charset="0"/>
                  </a:rPr>
                  <a:t>General purpose programs</a:t>
                </a:r>
              </a:p>
            </p:txBody>
          </p:sp>
        </p:grpSp>
      </p:grpSp>
      <p:sp>
        <p:nvSpPr>
          <p:cNvPr id="69" name="Rectangle 68"/>
          <p:cNvSpPr/>
          <p:nvPr/>
        </p:nvSpPr>
        <p:spPr>
          <a:xfrm>
            <a:off x="264498" y="6429210"/>
            <a:ext cx="5853321" cy="215444"/>
          </a:xfrm>
          <a:prstGeom prst="rect">
            <a:avLst/>
          </a:prstGeom>
        </p:spPr>
        <p:txBody>
          <a:bodyPr wrap="square" lIns="91308" tIns="45653" rIns="91308" bIns="45653">
            <a:spAutoFit/>
          </a:bodyPr>
          <a:lstStyle/>
          <a:p>
            <a:pPr algn="l"/>
            <a:r>
              <a:rPr lang="en-US" sz="800" b="0" dirty="0"/>
              <a:t>Source - The Evolving Role of the Enterprise Data Warehouse in the Era of Big Data Analytics, Ralph Kimball </a:t>
            </a:r>
            <a:endParaRPr lang="en-US" sz="800" dirty="0"/>
          </a:p>
        </p:txBody>
      </p:sp>
    </p:spTree>
    <p:extLst>
      <p:ext uri="{BB962C8B-B14F-4D97-AF65-F5344CB8AC3E}">
        <p14:creationId xmlns:p14="http://schemas.microsoft.com/office/powerpoint/2010/main" val="129647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AutoShape 12" descr="http://siliconangle.com/files/2011/06/cloudera-Logo-large.png"/>
          <p:cNvSpPr>
            <a:spLocks noChangeAspect="1" noChangeArrowheads="1"/>
          </p:cNvSpPr>
          <p:nvPr/>
        </p:nvSpPr>
        <p:spPr bwMode="auto">
          <a:xfrm>
            <a:off x="141410" y="-880883"/>
            <a:ext cx="8813563" cy="18401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0817" tIns="40407" rIns="80817" bIns="40407" numCol="1" anchor="t" anchorCtr="0" compatLnSpc="1">
            <a:prstTxWarp prst="textNoShape">
              <a:avLst/>
            </a:prstTxWarp>
          </a:bodyPr>
          <a:lstStyle/>
          <a:p>
            <a:endParaRPr lang="en-US">
              <a:solidFill>
                <a:srgbClr val="002776"/>
              </a:solidFill>
            </a:endParaRPr>
          </a:p>
        </p:txBody>
      </p:sp>
      <p:sp>
        <p:nvSpPr>
          <p:cNvPr id="83" name="AutoShape 14" descr="http://siliconangle.com/files/2011/06/cloudera-Logo-large.png"/>
          <p:cNvSpPr>
            <a:spLocks noChangeAspect="1" noChangeArrowheads="1"/>
          </p:cNvSpPr>
          <p:nvPr/>
        </p:nvSpPr>
        <p:spPr bwMode="auto">
          <a:xfrm>
            <a:off x="279943" y="-746440"/>
            <a:ext cx="8813563" cy="18401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0817" tIns="40407" rIns="80817" bIns="40407" numCol="1" anchor="t" anchorCtr="0" compatLnSpc="1">
            <a:prstTxWarp prst="textNoShape">
              <a:avLst/>
            </a:prstTxWarp>
          </a:bodyPr>
          <a:lstStyle/>
          <a:p>
            <a:endParaRPr lang="en-US">
              <a:solidFill>
                <a:srgbClr val="002776"/>
              </a:solidFill>
            </a:endParaRPr>
          </a:p>
        </p:txBody>
      </p:sp>
      <p:sp>
        <p:nvSpPr>
          <p:cNvPr id="84" name="AutoShape 16" descr="http://siliconangle.com/files/2011/06/cloudera-Logo-large.png"/>
          <p:cNvSpPr>
            <a:spLocks noChangeAspect="1" noChangeArrowheads="1"/>
          </p:cNvSpPr>
          <p:nvPr/>
        </p:nvSpPr>
        <p:spPr bwMode="auto">
          <a:xfrm>
            <a:off x="418479" y="-611997"/>
            <a:ext cx="8813563" cy="18401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0817" tIns="40407" rIns="80817" bIns="40407" numCol="1" anchor="t" anchorCtr="0" compatLnSpc="1">
            <a:prstTxWarp prst="textNoShape">
              <a:avLst/>
            </a:prstTxWarp>
          </a:bodyPr>
          <a:lstStyle/>
          <a:p>
            <a:endParaRPr lang="en-US">
              <a:solidFill>
                <a:srgbClr val="002776"/>
              </a:solidFill>
            </a:endParaRPr>
          </a:p>
        </p:txBody>
      </p:sp>
      <p:sp>
        <p:nvSpPr>
          <p:cNvPr id="86" name="AutoShape 49" descr="http://siliconangle.com/files/2011/09/JasperSoft-logo.jpg"/>
          <p:cNvSpPr>
            <a:spLocks noChangeAspect="1" noChangeArrowheads="1"/>
          </p:cNvSpPr>
          <p:nvPr/>
        </p:nvSpPr>
        <p:spPr bwMode="auto">
          <a:xfrm>
            <a:off x="196258" y="14112"/>
            <a:ext cx="3835372" cy="8318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0817" tIns="40407" rIns="80817" bIns="40407" numCol="1" anchor="t" anchorCtr="0" compatLnSpc="1">
            <a:prstTxWarp prst="textNoShape">
              <a:avLst/>
            </a:prstTxWarp>
          </a:bodyPr>
          <a:lstStyle/>
          <a:p>
            <a:endParaRPr lang="en-US">
              <a:solidFill>
                <a:srgbClr val="002776"/>
              </a:solidFill>
            </a:endParaRPr>
          </a:p>
        </p:txBody>
      </p:sp>
      <p:sp>
        <p:nvSpPr>
          <p:cNvPr id="78" name="Title 16"/>
          <p:cNvSpPr txBox="1">
            <a:spLocks/>
          </p:cNvSpPr>
          <p:nvPr/>
        </p:nvSpPr>
        <p:spPr bwMode="gray">
          <a:xfrm>
            <a:off x="414355" y="446044"/>
            <a:ext cx="8330184" cy="333425"/>
          </a:xfrm>
          <a:prstGeom prst="rect">
            <a:avLst/>
          </a:prstGeom>
        </p:spPr>
        <p:txBody>
          <a:bodyPr lIns="0" tIns="0" rIns="0" bIns="0" anchor="b" anchorCtr="0">
            <a:spAutoFit/>
          </a:bodyPr>
          <a:lstStyle>
            <a:lvl1pPr algn="l" rtl="0" eaLnBrk="1" fontAlgn="base" hangingPunct="1">
              <a:lnSpc>
                <a:spcPts val="2600"/>
              </a:lnSpc>
              <a:spcBef>
                <a:spcPct val="0"/>
              </a:spcBef>
              <a:spcAft>
                <a:spcPct val="0"/>
              </a:spcAft>
              <a:defRPr kumimoji="0" lang="en-US" sz="2400" b="1" i="0" u="none" strike="noStrike" kern="1200" cap="none" spc="0" normalizeH="0" baseline="0" noProof="0" dirty="0" smtClean="0">
                <a:ln>
                  <a:noFill/>
                </a:ln>
                <a:solidFill>
                  <a:schemeClr val="tx2"/>
                </a:solidFill>
                <a:effectLst/>
                <a:uLnTx/>
                <a:uFillTx/>
                <a:latin typeface="+mj-lt"/>
                <a:ea typeface="+mj-ea"/>
                <a:cs typeface="+mj-cs"/>
              </a:defRPr>
            </a:lvl1pPr>
            <a:lvl2pPr algn="l" rtl="0" eaLnBrk="1" fontAlgn="base" hangingPunct="1">
              <a:lnSpc>
                <a:spcPct val="90000"/>
              </a:lnSpc>
              <a:spcBef>
                <a:spcPct val="0"/>
              </a:spcBef>
              <a:spcAft>
                <a:spcPct val="0"/>
              </a:spcAft>
              <a:defRPr b="1">
                <a:solidFill>
                  <a:schemeClr val="tx1"/>
                </a:solidFill>
                <a:latin typeface="Arial" charset="0"/>
              </a:defRPr>
            </a:lvl2pPr>
            <a:lvl3pPr algn="l" rtl="0" eaLnBrk="1" fontAlgn="base" hangingPunct="1">
              <a:lnSpc>
                <a:spcPct val="90000"/>
              </a:lnSpc>
              <a:spcBef>
                <a:spcPct val="0"/>
              </a:spcBef>
              <a:spcAft>
                <a:spcPct val="0"/>
              </a:spcAft>
              <a:defRPr b="1">
                <a:solidFill>
                  <a:schemeClr val="tx1"/>
                </a:solidFill>
                <a:latin typeface="Arial" charset="0"/>
              </a:defRPr>
            </a:lvl3pPr>
            <a:lvl4pPr algn="l" rtl="0" eaLnBrk="1" fontAlgn="base" hangingPunct="1">
              <a:lnSpc>
                <a:spcPct val="90000"/>
              </a:lnSpc>
              <a:spcBef>
                <a:spcPct val="0"/>
              </a:spcBef>
              <a:spcAft>
                <a:spcPct val="0"/>
              </a:spcAft>
              <a:defRPr b="1">
                <a:solidFill>
                  <a:schemeClr val="tx1"/>
                </a:solidFill>
                <a:latin typeface="Arial" charset="0"/>
              </a:defRPr>
            </a:lvl4pPr>
            <a:lvl5pPr algn="l" rtl="0" eaLnBrk="1" fontAlgn="base" hangingPunct="1">
              <a:lnSpc>
                <a:spcPct val="90000"/>
              </a:lnSpc>
              <a:spcBef>
                <a:spcPct val="0"/>
              </a:spcBef>
              <a:spcAft>
                <a:spcPct val="0"/>
              </a:spcAft>
              <a:defRPr b="1">
                <a:solidFill>
                  <a:schemeClr val="tx1"/>
                </a:solidFill>
                <a:latin typeface="Arial" charset="0"/>
              </a:defRPr>
            </a:lvl5pPr>
            <a:lvl6pPr marL="457200" algn="l" rtl="0" eaLnBrk="1" fontAlgn="base" hangingPunct="1">
              <a:spcBef>
                <a:spcPct val="0"/>
              </a:spcBef>
              <a:spcAft>
                <a:spcPct val="0"/>
              </a:spcAft>
              <a:defRPr sz="2400" b="1">
                <a:solidFill>
                  <a:schemeClr val="accent1"/>
                </a:solidFill>
                <a:latin typeface="Arial" charset="0"/>
              </a:defRPr>
            </a:lvl6pPr>
            <a:lvl7pPr marL="914400" algn="l" rtl="0" eaLnBrk="1" fontAlgn="base" hangingPunct="1">
              <a:spcBef>
                <a:spcPct val="0"/>
              </a:spcBef>
              <a:spcAft>
                <a:spcPct val="0"/>
              </a:spcAft>
              <a:defRPr sz="2400" b="1">
                <a:solidFill>
                  <a:schemeClr val="accent1"/>
                </a:solidFill>
                <a:latin typeface="Arial" charset="0"/>
              </a:defRPr>
            </a:lvl7pPr>
            <a:lvl8pPr marL="1371600" algn="l" rtl="0" eaLnBrk="1" fontAlgn="base" hangingPunct="1">
              <a:spcBef>
                <a:spcPct val="0"/>
              </a:spcBef>
              <a:spcAft>
                <a:spcPct val="0"/>
              </a:spcAft>
              <a:defRPr sz="2400" b="1">
                <a:solidFill>
                  <a:schemeClr val="accent1"/>
                </a:solidFill>
                <a:latin typeface="Arial" charset="0"/>
              </a:defRPr>
            </a:lvl8pPr>
            <a:lvl9pPr marL="1828800" algn="l" rtl="0" eaLnBrk="1" fontAlgn="base" hangingPunct="1">
              <a:spcBef>
                <a:spcPct val="0"/>
              </a:spcBef>
              <a:spcAft>
                <a:spcPct val="0"/>
              </a:spcAft>
              <a:defRPr sz="2400" b="1">
                <a:solidFill>
                  <a:schemeClr val="accent1"/>
                </a:solidFill>
                <a:latin typeface="Arial" charset="0"/>
              </a:defRPr>
            </a:lvl9pPr>
          </a:lstStyle>
          <a:p>
            <a:r>
              <a:rPr lang="en-US" dirty="0" smtClean="0">
                <a:solidFill>
                  <a:srgbClr val="002776"/>
                </a:solidFill>
              </a:rPr>
              <a:t>Augmenting Existing Architecture with Cloud</a:t>
            </a:r>
            <a:endParaRPr dirty="0">
              <a:solidFill>
                <a:srgbClr val="002776"/>
              </a:solidFill>
            </a:endParaRPr>
          </a:p>
        </p:txBody>
      </p:sp>
      <p:sp>
        <p:nvSpPr>
          <p:cNvPr id="9" name="Rectangle 8"/>
          <p:cNvSpPr/>
          <p:nvPr/>
        </p:nvSpPr>
        <p:spPr>
          <a:xfrm>
            <a:off x="415664" y="1052807"/>
            <a:ext cx="8215181" cy="646331"/>
          </a:xfrm>
          <a:prstGeom prst="rect">
            <a:avLst/>
          </a:prstGeom>
        </p:spPr>
        <p:txBody>
          <a:bodyPr vert="horz" wrap="square" lIns="0" tIns="0" rIns="0" bIns="0" rtlCol="0">
            <a:spAutoFit/>
          </a:bodyPr>
          <a:lstStyle/>
          <a:p>
            <a:pPr algn="l">
              <a:spcBef>
                <a:spcPts val="2200"/>
              </a:spcBef>
            </a:pPr>
            <a:r>
              <a:rPr lang="en-US" sz="1400" b="0" kern="0" spc="-30" dirty="0" smtClean="0">
                <a:solidFill>
                  <a:srgbClr val="002776"/>
                </a:solidFill>
              </a:rPr>
              <a:t>Organizations should also review the Big Data storage and processing capabilities available on the cloud to augment their existing BI assets. Following is an example architecture that was leveraged by a large marketing agency for clickstream analysis.</a:t>
            </a:r>
            <a:endParaRPr lang="en-US" sz="1400" b="0" dirty="0">
              <a:solidFill>
                <a:srgbClr val="002776"/>
              </a:solidFill>
            </a:endParaRPr>
          </a:p>
        </p:txBody>
      </p:sp>
      <p:sp>
        <p:nvSpPr>
          <p:cNvPr id="5" name="Rectangle 4"/>
          <p:cNvSpPr/>
          <p:nvPr/>
        </p:nvSpPr>
        <p:spPr>
          <a:xfrm>
            <a:off x="-40944" y="6418355"/>
            <a:ext cx="4572000" cy="215444"/>
          </a:xfrm>
          <a:prstGeom prst="rect">
            <a:avLst/>
          </a:prstGeom>
        </p:spPr>
        <p:txBody>
          <a:bodyPr>
            <a:spAutoFit/>
          </a:bodyPr>
          <a:lstStyle/>
          <a:p>
            <a:r>
              <a:rPr lang="en-US" sz="800" dirty="0" smtClean="0"/>
              <a:t>Source - http</a:t>
            </a:r>
            <a:r>
              <a:rPr lang="en-US" sz="800" dirty="0"/>
              <a:t>://www.slideshare.net/AmazonWebServices/analytics-in-the-cloud</a:t>
            </a:r>
          </a:p>
        </p:txBody>
      </p:sp>
      <p:grpSp>
        <p:nvGrpSpPr>
          <p:cNvPr id="47" name="Group 46"/>
          <p:cNvGrpSpPr/>
          <p:nvPr/>
        </p:nvGrpSpPr>
        <p:grpSpPr>
          <a:xfrm>
            <a:off x="761544" y="2005993"/>
            <a:ext cx="7633747" cy="4266112"/>
            <a:chOff x="338456" y="2046937"/>
            <a:chExt cx="7633747" cy="4266112"/>
          </a:xfrm>
        </p:grpSpPr>
        <p:sp>
          <p:nvSpPr>
            <p:cNvPr id="7" name="Flowchart: Multidocument 6"/>
            <p:cNvSpPr/>
            <p:nvPr/>
          </p:nvSpPr>
          <p:spPr>
            <a:xfrm>
              <a:off x="450376" y="2947918"/>
              <a:ext cx="464024" cy="491320"/>
            </a:xfrm>
            <a:prstGeom prst="flowChartMultidocument">
              <a:avLst/>
            </a:prstGeom>
            <a:solidFill>
              <a:srgbClr val="4C689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72" name="Rectangle 71"/>
            <p:cNvSpPr/>
            <p:nvPr/>
          </p:nvSpPr>
          <p:spPr>
            <a:xfrm>
              <a:off x="402610" y="2486432"/>
              <a:ext cx="614148" cy="430887"/>
            </a:xfrm>
            <a:prstGeom prst="rect">
              <a:avLst/>
            </a:prstGeom>
          </p:spPr>
          <p:txBody>
            <a:bodyPr wrap="square">
              <a:spAutoFit/>
            </a:bodyPr>
            <a:lstStyle/>
            <a:p>
              <a:r>
                <a:rPr lang="en-US" b="0" dirty="0" smtClean="0"/>
                <a:t>Log Files</a:t>
              </a:r>
              <a:endParaRPr lang="en-US" dirty="0"/>
            </a:p>
          </p:txBody>
        </p:sp>
        <p:sp>
          <p:nvSpPr>
            <p:cNvPr id="73" name="TextBox 72"/>
            <p:cNvSpPr txBox="1"/>
            <p:nvPr/>
          </p:nvSpPr>
          <p:spPr>
            <a:xfrm>
              <a:off x="418478" y="2046937"/>
              <a:ext cx="2880316" cy="429765"/>
            </a:xfrm>
            <a:prstGeom prst="rect">
              <a:avLst/>
            </a:prstGeom>
            <a:solidFill>
              <a:srgbClr val="4C689F"/>
            </a:solidFill>
            <a:effectLst/>
          </p:spPr>
          <p:txBody>
            <a:bodyPr wrap="square" lIns="54046" tIns="35028" rIns="54046" bIns="35028" rtlCol="0" anchor="ctr">
              <a:noAutofit/>
            </a:bodyPr>
            <a:lstStyle>
              <a:defPPr>
                <a:defRPr lang="en-US"/>
              </a:defPPr>
              <a:lvl1pPr marL="0" marR="0" algn="ctr">
                <a:lnSpc>
                  <a:spcPct val="100000"/>
                </a:lnSpc>
                <a:spcBef>
                  <a:spcPts val="0"/>
                </a:spcBef>
                <a:spcAft>
                  <a:spcPts val="0"/>
                </a:spcAft>
                <a:tabLst>
                  <a:tab pos="114300" algn="l"/>
                </a:tabLst>
                <a:defRPr sz="1000" b="1">
                  <a:solidFill>
                    <a:schemeClr val="bg1"/>
                  </a:solidFill>
                  <a:ea typeface="Calibri"/>
                  <a:cs typeface="Times New Roman"/>
                </a:defRPr>
              </a:lvl1pPr>
            </a:lstStyle>
            <a:p>
              <a:r>
                <a:rPr lang="en-US" sz="1200" dirty="0" smtClean="0">
                  <a:solidFill>
                    <a:srgbClr val="FFFFFF"/>
                  </a:solidFill>
                  <a:latin typeface="Arial"/>
                </a:rPr>
                <a:t>Data Sources</a:t>
              </a:r>
              <a:endParaRPr lang="en-US" sz="1200" dirty="0">
                <a:solidFill>
                  <a:srgbClr val="FFFFFF"/>
                </a:solidFill>
                <a:latin typeface="Arial"/>
              </a:endParaRPr>
            </a:p>
          </p:txBody>
        </p:sp>
        <p:sp>
          <p:nvSpPr>
            <p:cNvPr id="8" name="Flowchart: Magnetic Disk 7"/>
            <p:cNvSpPr/>
            <p:nvPr/>
          </p:nvSpPr>
          <p:spPr>
            <a:xfrm>
              <a:off x="1369343" y="2944616"/>
              <a:ext cx="345715" cy="426382"/>
            </a:xfrm>
            <a:prstGeom prst="flowChartMagneticDisk">
              <a:avLst/>
            </a:prstGeom>
            <a:solidFill>
              <a:srgbClr val="4C689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75" name="Rectangle 74"/>
            <p:cNvSpPr/>
            <p:nvPr/>
          </p:nvSpPr>
          <p:spPr>
            <a:xfrm>
              <a:off x="959863" y="2489735"/>
              <a:ext cx="1044897" cy="430887"/>
            </a:xfrm>
            <a:prstGeom prst="rect">
              <a:avLst/>
            </a:prstGeom>
          </p:spPr>
          <p:txBody>
            <a:bodyPr wrap="square">
              <a:spAutoFit/>
            </a:bodyPr>
            <a:lstStyle/>
            <a:p>
              <a:r>
                <a:rPr lang="en-US" b="0" dirty="0" smtClean="0"/>
                <a:t>Aggregate Ad Serving Data</a:t>
              </a:r>
              <a:endParaRPr lang="en-US" dirty="0"/>
            </a:p>
          </p:txBody>
        </p:sp>
        <p:pic>
          <p:nvPicPr>
            <p:cNvPr id="76" name="Picture 3"/>
            <p:cNvPicPr>
              <a:picLocks noChangeAspect="1" noChangeArrowheads="1"/>
            </p:cNvPicPr>
            <p:nvPr/>
          </p:nvPicPr>
          <p:blipFill>
            <a:blip r:embed="rId3" cstate="print">
              <a:clrChange>
                <a:clrFrom>
                  <a:srgbClr val="000000"/>
                </a:clrFrom>
                <a:clrTo>
                  <a:srgbClr val="000000">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88192" y="3004265"/>
              <a:ext cx="366733" cy="366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TextBox 76"/>
            <p:cNvSpPr txBox="1"/>
            <p:nvPr/>
          </p:nvSpPr>
          <p:spPr>
            <a:xfrm>
              <a:off x="1808840" y="2546246"/>
              <a:ext cx="1112377" cy="507831"/>
            </a:xfrm>
            <a:prstGeom prst="rect">
              <a:avLst/>
            </a:prstGeom>
            <a:noFill/>
          </p:spPr>
          <p:txBody>
            <a:bodyPr wrap="square" lIns="0" tIns="0" rIns="0" bIns="0" rtlCol="0">
              <a:spAutoFit/>
            </a:bodyPr>
            <a:lstStyle/>
            <a:p>
              <a:pPr marL="0" marR="0" lvl="0" indent="0" algn="ctr" defTabSz="685864"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effectLst/>
                  <a:uLnTx/>
                  <a:uFillTx/>
                  <a:latin typeface="+mj-lt"/>
                </a:rPr>
                <a:t>Web and Clickstream</a:t>
              </a:r>
            </a:p>
            <a:p>
              <a:pPr marL="0" marR="0" lvl="0" indent="0" algn="ctr" defTabSz="685864"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effectLst/>
                  <a:uLnTx/>
                  <a:uFillTx/>
                  <a:latin typeface="+mj-lt"/>
                </a:rPr>
                <a:t> </a:t>
              </a:r>
              <a:endParaRPr kumimoji="0" lang="en-US" sz="2000" b="0" i="0" u="none" strike="noStrike" kern="0" cap="none" spc="0" normalizeH="0" baseline="0" noProof="0" dirty="0">
                <a:ln>
                  <a:noFill/>
                </a:ln>
                <a:effectLst/>
                <a:uLnTx/>
                <a:uFillTx/>
                <a:latin typeface="+mj-lt"/>
              </a:endParaRPr>
            </a:p>
          </p:txBody>
        </p:sp>
        <p:sp>
          <p:nvSpPr>
            <p:cNvPr id="80" name="Flowchart: Magnetic Disk 79"/>
            <p:cNvSpPr/>
            <p:nvPr/>
          </p:nvSpPr>
          <p:spPr>
            <a:xfrm>
              <a:off x="2912135" y="2934270"/>
              <a:ext cx="345715" cy="426382"/>
            </a:xfrm>
            <a:prstGeom prst="flowChartMagneticDisk">
              <a:avLst/>
            </a:prstGeom>
            <a:solidFill>
              <a:srgbClr val="4C689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81" name="TextBox 80"/>
            <p:cNvSpPr txBox="1"/>
            <p:nvPr/>
          </p:nvSpPr>
          <p:spPr>
            <a:xfrm>
              <a:off x="2660718" y="2560446"/>
              <a:ext cx="846756" cy="507831"/>
            </a:xfrm>
            <a:prstGeom prst="rect">
              <a:avLst/>
            </a:prstGeom>
            <a:noFill/>
          </p:spPr>
          <p:txBody>
            <a:bodyPr wrap="square" lIns="0" tIns="0" rIns="0" bIns="0" rtlCol="0">
              <a:spAutoFit/>
            </a:bodyPr>
            <a:lstStyle/>
            <a:p>
              <a:pPr marL="0" marR="0" lvl="0" indent="0" algn="ctr" defTabSz="685864"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effectLst/>
                  <a:uLnTx/>
                  <a:uFillTx/>
                  <a:latin typeface="+mj-lt"/>
                </a:rPr>
                <a:t>Other Sources</a:t>
              </a:r>
            </a:p>
            <a:p>
              <a:pPr marL="0" marR="0" lvl="0" indent="0" algn="ctr" defTabSz="685864"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effectLst/>
                  <a:uLnTx/>
                  <a:uFillTx/>
                  <a:latin typeface="+mj-lt"/>
                </a:rPr>
                <a:t> </a:t>
              </a:r>
              <a:endParaRPr kumimoji="0" lang="en-US" sz="2000" b="0" i="0" u="none" strike="noStrike" kern="0" cap="none" spc="0" normalizeH="0" baseline="0" noProof="0" dirty="0">
                <a:ln>
                  <a:noFill/>
                </a:ln>
                <a:effectLst/>
                <a:uLnTx/>
                <a:uFillTx/>
                <a:latin typeface="+mj-lt"/>
              </a:endParaRPr>
            </a:p>
          </p:txBody>
        </p:sp>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456" y="3649224"/>
              <a:ext cx="5097795"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Up-Down Arrow 9"/>
            <p:cNvSpPr/>
            <p:nvPr/>
          </p:nvSpPr>
          <p:spPr>
            <a:xfrm>
              <a:off x="1783298" y="3507473"/>
              <a:ext cx="289702" cy="682388"/>
            </a:xfrm>
            <a:prstGeom prst="upDownArrow">
              <a:avLst/>
            </a:prstGeom>
            <a:solidFill>
              <a:srgbClr val="4C689F"/>
            </a:solidFill>
            <a:ln w="12700">
              <a:solidFill>
                <a:srgbClr val="4C689F"/>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92" name="Flowchart: Magnetic Disk 91"/>
            <p:cNvSpPr/>
            <p:nvPr/>
          </p:nvSpPr>
          <p:spPr>
            <a:xfrm>
              <a:off x="926002" y="4709476"/>
              <a:ext cx="1277856" cy="1295538"/>
            </a:xfrm>
            <a:prstGeom prst="flowChartMagneticDisk">
              <a:avLst/>
            </a:prstGeom>
            <a:solidFill>
              <a:srgbClr val="4C689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1200" b="0" dirty="0" smtClean="0"/>
                <a:t>Amazon Cloud StorageS3 </a:t>
              </a:r>
            </a:p>
          </p:txBody>
        </p:sp>
        <p:sp>
          <p:nvSpPr>
            <p:cNvPr id="30" name="Rectangle 29"/>
            <p:cNvSpPr/>
            <p:nvPr/>
          </p:nvSpPr>
          <p:spPr>
            <a:xfrm>
              <a:off x="2656752" y="5286957"/>
              <a:ext cx="1642293" cy="491316"/>
            </a:xfrm>
            <a:prstGeom prst="rect">
              <a:avLst/>
            </a:prstGeom>
            <a:solidFill>
              <a:srgbClr val="0079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1200" b="0" dirty="0" smtClean="0">
                  <a:solidFill>
                    <a:schemeClr val="bg1"/>
                  </a:solidFill>
                </a:rPr>
                <a:t>Amazon Elastic MapReduce</a:t>
              </a:r>
            </a:p>
          </p:txBody>
        </p:sp>
        <p:sp>
          <p:nvSpPr>
            <p:cNvPr id="94" name="Up-Down Arrow 93"/>
            <p:cNvSpPr/>
            <p:nvPr/>
          </p:nvSpPr>
          <p:spPr>
            <a:xfrm rot="16200000">
              <a:off x="2259132" y="5297906"/>
              <a:ext cx="289702" cy="431581"/>
            </a:xfrm>
            <a:prstGeom prst="upDownArrow">
              <a:avLst/>
            </a:prstGeom>
            <a:solidFill>
              <a:srgbClr val="4C689F"/>
            </a:solidFill>
            <a:ln w="12700">
              <a:solidFill>
                <a:srgbClr val="4C689F"/>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95" name="Flowchart: Magnetic Disk 94"/>
            <p:cNvSpPr/>
            <p:nvPr/>
          </p:nvSpPr>
          <p:spPr>
            <a:xfrm>
              <a:off x="3257850" y="4378527"/>
              <a:ext cx="2436470" cy="554639"/>
            </a:xfrm>
            <a:prstGeom prst="flowChartMagneticDisk">
              <a:avLst/>
            </a:prstGeom>
            <a:solidFill>
              <a:srgbClr val="4C689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1200" b="0" dirty="0" smtClean="0"/>
                <a:t>HBase (Amazon EC2)</a:t>
              </a:r>
            </a:p>
          </p:txBody>
        </p:sp>
        <p:sp>
          <p:nvSpPr>
            <p:cNvPr id="97" name="Up-Down Arrow 96"/>
            <p:cNvSpPr/>
            <p:nvPr/>
          </p:nvSpPr>
          <p:spPr>
            <a:xfrm rot="13344684">
              <a:off x="4027706" y="4869589"/>
              <a:ext cx="274320" cy="457200"/>
            </a:xfrm>
            <a:prstGeom prst="upDownArrow">
              <a:avLst/>
            </a:prstGeom>
            <a:solidFill>
              <a:srgbClr val="4C689F"/>
            </a:solidFill>
            <a:ln w="12700">
              <a:solidFill>
                <a:srgbClr val="4C689F"/>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98" name="AutoShape 178"/>
            <p:cNvSpPr>
              <a:spLocks noChangeArrowheads="1"/>
            </p:cNvSpPr>
            <p:nvPr/>
          </p:nvSpPr>
          <p:spPr bwMode="auto">
            <a:xfrm>
              <a:off x="4579447" y="2729171"/>
              <a:ext cx="3392756" cy="1489307"/>
            </a:xfrm>
            <a:prstGeom prst="roundRect">
              <a:avLst>
                <a:gd name="adj" fmla="val 12239"/>
              </a:avLst>
            </a:prstGeom>
            <a:noFill/>
            <a:ln w="9525" algn="ctr">
              <a:solidFill>
                <a:schemeClr val="tx2"/>
              </a:solidFill>
              <a:prstDash val="dash"/>
              <a:round/>
              <a:headEnd/>
              <a:tailEnd/>
            </a:ln>
          </p:spPr>
          <p:txBody>
            <a:bodyPr wrap="square" lIns="90073" tIns="45029" rIns="90073" bIns="45029" anchor="t"/>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endParaRPr lang="en-US" dirty="0">
                <a:solidFill>
                  <a:srgbClr val="002776"/>
                </a:solidFill>
                <a:latin typeface="Arial" pitchFamily="34" charset="0"/>
              </a:endParaRPr>
            </a:p>
          </p:txBody>
        </p:sp>
        <p:sp>
          <p:nvSpPr>
            <p:cNvPr id="99" name="TextBox 98"/>
            <p:cNvSpPr txBox="1"/>
            <p:nvPr/>
          </p:nvSpPr>
          <p:spPr>
            <a:xfrm>
              <a:off x="4548191" y="2059970"/>
              <a:ext cx="3424012" cy="429765"/>
            </a:xfrm>
            <a:prstGeom prst="rect">
              <a:avLst/>
            </a:prstGeom>
            <a:solidFill>
              <a:srgbClr val="4C689F"/>
            </a:solidFill>
            <a:effectLst/>
          </p:spPr>
          <p:txBody>
            <a:bodyPr wrap="square" lIns="54046" tIns="35028" rIns="54046" bIns="35028" rtlCol="0" anchor="ctr">
              <a:noAutofit/>
            </a:bodyPr>
            <a:lstStyle>
              <a:defPPr>
                <a:defRPr lang="en-US"/>
              </a:defPPr>
              <a:lvl1pPr marL="0" marR="0" algn="ctr">
                <a:lnSpc>
                  <a:spcPct val="100000"/>
                </a:lnSpc>
                <a:spcBef>
                  <a:spcPts val="0"/>
                </a:spcBef>
                <a:spcAft>
                  <a:spcPts val="0"/>
                </a:spcAft>
                <a:tabLst>
                  <a:tab pos="114300" algn="l"/>
                </a:tabLst>
                <a:defRPr sz="1000" b="1">
                  <a:solidFill>
                    <a:schemeClr val="bg1"/>
                  </a:solidFill>
                  <a:ea typeface="Calibri"/>
                  <a:cs typeface="Times New Roman"/>
                </a:defRPr>
              </a:lvl1pPr>
            </a:lstStyle>
            <a:p>
              <a:r>
                <a:rPr lang="en-US" sz="1200" dirty="0" smtClean="0">
                  <a:solidFill>
                    <a:srgbClr val="FFFFFF"/>
                  </a:solidFill>
                  <a:latin typeface="Arial"/>
                </a:rPr>
                <a:t>Users</a:t>
              </a:r>
              <a:endParaRPr lang="en-US" sz="1200" dirty="0">
                <a:solidFill>
                  <a:srgbClr val="FFFFFF"/>
                </a:solidFill>
                <a:latin typeface="Arial"/>
              </a:endParaRPr>
            </a:p>
          </p:txBody>
        </p:sp>
        <p:sp>
          <p:nvSpPr>
            <p:cNvPr id="100" name="Up-Down Arrow 99"/>
            <p:cNvSpPr/>
            <p:nvPr/>
          </p:nvSpPr>
          <p:spPr>
            <a:xfrm>
              <a:off x="6115346" y="2453698"/>
              <a:ext cx="289702" cy="341194"/>
            </a:xfrm>
            <a:prstGeom prst="upDownArrow">
              <a:avLst/>
            </a:prstGeom>
            <a:solidFill>
              <a:srgbClr val="4C689F"/>
            </a:solidFill>
            <a:ln w="12700">
              <a:solidFill>
                <a:srgbClr val="4C689F"/>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101" name="TextBox 100"/>
            <p:cNvSpPr txBox="1"/>
            <p:nvPr/>
          </p:nvSpPr>
          <p:spPr>
            <a:xfrm>
              <a:off x="4850482" y="2896807"/>
              <a:ext cx="2844782" cy="214883"/>
            </a:xfrm>
            <a:prstGeom prst="rect">
              <a:avLst/>
            </a:prstGeom>
            <a:solidFill>
              <a:srgbClr val="4C689F"/>
            </a:solidFill>
            <a:effectLst/>
          </p:spPr>
          <p:txBody>
            <a:bodyPr wrap="square" lIns="54046" tIns="35028" rIns="54046" bIns="35028" rtlCol="0" anchor="ctr">
              <a:noAutofit/>
            </a:bodyPr>
            <a:lstStyle>
              <a:defPPr>
                <a:defRPr lang="en-US"/>
              </a:defPPr>
              <a:lvl1pPr marL="0" marR="0" algn="ctr">
                <a:lnSpc>
                  <a:spcPct val="100000"/>
                </a:lnSpc>
                <a:spcBef>
                  <a:spcPts val="0"/>
                </a:spcBef>
                <a:spcAft>
                  <a:spcPts val="0"/>
                </a:spcAft>
                <a:tabLst>
                  <a:tab pos="114300" algn="l"/>
                </a:tabLst>
                <a:defRPr sz="1000" b="1">
                  <a:solidFill>
                    <a:schemeClr val="bg1"/>
                  </a:solidFill>
                  <a:ea typeface="Calibri"/>
                  <a:cs typeface="Times New Roman"/>
                </a:defRPr>
              </a:lvl1pPr>
            </a:lstStyle>
            <a:p>
              <a:r>
                <a:rPr lang="en-US" sz="1200" dirty="0" smtClean="0">
                  <a:solidFill>
                    <a:srgbClr val="FFFFFF"/>
                  </a:solidFill>
                  <a:latin typeface="Arial"/>
                </a:rPr>
                <a:t>Presentation Layer</a:t>
              </a:r>
              <a:endParaRPr lang="en-US" sz="1200" dirty="0">
                <a:solidFill>
                  <a:srgbClr val="FFFFFF"/>
                </a:solidFill>
                <a:latin typeface="Arial"/>
              </a:endParaRPr>
            </a:p>
          </p:txBody>
        </p:sp>
        <p:sp>
          <p:nvSpPr>
            <p:cNvPr id="102" name="TextBox 101"/>
            <p:cNvSpPr txBox="1"/>
            <p:nvPr/>
          </p:nvSpPr>
          <p:spPr>
            <a:xfrm>
              <a:off x="4850482" y="3181668"/>
              <a:ext cx="2844782" cy="214883"/>
            </a:xfrm>
            <a:prstGeom prst="rect">
              <a:avLst/>
            </a:prstGeom>
            <a:solidFill>
              <a:srgbClr val="4C689F"/>
            </a:solidFill>
            <a:effectLst/>
          </p:spPr>
          <p:txBody>
            <a:bodyPr wrap="square" lIns="54046" tIns="35028" rIns="54046" bIns="35028" rtlCol="0" anchor="ctr">
              <a:noAutofit/>
            </a:bodyPr>
            <a:lstStyle>
              <a:defPPr>
                <a:defRPr lang="en-US"/>
              </a:defPPr>
              <a:lvl1pPr marL="0" marR="0" algn="ctr">
                <a:lnSpc>
                  <a:spcPct val="100000"/>
                </a:lnSpc>
                <a:spcBef>
                  <a:spcPts val="0"/>
                </a:spcBef>
                <a:spcAft>
                  <a:spcPts val="0"/>
                </a:spcAft>
                <a:tabLst>
                  <a:tab pos="114300" algn="l"/>
                </a:tabLst>
                <a:defRPr sz="1000" b="1">
                  <a:solidFill>
                    <a:schemeClr val="bg1"/>
                  </a:solidFill>
                  <a:ea typeface="Calibri"/>
                  <a:cs typeface="Times New Roman"/>
                </a:defRPr>
              </a:lvl1pPr>
            </a:lstStyle>
            <a:p>
              <a:r>
                <a:rPr lang="en-US" sz="1200" dirty="0" smtClean="0">
                  <a:solidFill>
                    <a:srgbClr val="FFFFFF"/>
                  </a:solidFill>
                  <a:latin typeface="Arial"/>
                </a:rPr>
                <a:t>Web Application Layer</a:t>
              </a:r>
              <a:endParaRPr lang="en-US" sz="1200" dirty="0">
                <a:solidFill>
                  <a:srgbClr val="FFFFFF"/>
                </a:solidFill>
                <a:latin typeface="Arial"/>
              </a:endParaRPr>
            </a:p>
          </p:txBody>
        </p:sp>
        <p:pic>
          <p:nvPicPr>
            <p:cNvPr id="103" name="Picture 7" descr="\\SFP\Work\White_Whale\3-22036_Kuleen_Bharadwaj\PPT\4_SQL Server Renewal\SFP_Art\Icons\Chris Icons\cube_blue.png"/>
            <p:cNvPicPr>
              <a:picLocks noChangeAspect="1" noChangeArrowheads="1"/>
            </p:cNvPicPr>
            <p:nvPr/>
          </p:nvPicPr>
          <p:blipFill>
            <a:blip r:embed="rId5" cstate="print">
              <a:duotone>
                <a:prstClr val="black"/>
                <a:srgbClr val="008BC7">
                  <a:tint val="45000"/>
                  <a:satMod val="400000"/>
                </a:srgbClr>
              </a:duotone>
              <a:extLst>
                <a:ext uri="{28A0092B-C50C-407E-A947-70E740481C1C}">
                  <a14:useLocalDpi xmlns:a14="http://schemas.microsoft.com/office/drawing/2010/main" val="0"/>
                </a:ext>
              </a:extLst>
            </a:blip>
            <a:srcRect/>
            <a:stretch>
              <a:fillRect/>
            </a:stretch>
          </p:blipFill>
          <p:spPr bwMode="auto">
            <a:xfrm>
              <a:off x="5046148" y="3648073"/>
              <a:ext cx="561837" cy="436405"/>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4909618" y="3469169"/>
              <a:ext cx="846756" cy="338554"/>
            </a:xfrm>
            <a:prstGeom prst="rect">
              <a:avLst/>
            </a:prstGeom>
            <a:noFill/>
          </p:spPr>
          <p:txBody>
            <a:bodyPr wrap="square" lIns="0" tIns="0" rIns="0" bIns="0" rtlCol="0">
              <a:spAutoFit/>
            </a:bodyPr>
            <a:lstStyle/>
            <a:p>
              <a:pPr marL="0" marR="0" lvl="0" indent="0" algn="ctr" defTabSz="685864"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effectLst/>
                  <a:uLnTx/>
                  <a:uFillTx/>
                  <a:latin typeface="+mj-lt"/>
                </a:rPr>
                <a:t>OLAP</a:t>
              </a:r>
            </a:p>
            <a:p>
              <a:pPr marL="0" marR="0" lvl="0" indent="0" algn="ctr" defTabSz="685864"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effectLst/>
                  <a:uLnTx/>
                  <a:uFillTx/>
                  <a:latin typeface="+mj-lt"/>
                </a:rPr>
                <a:t> </a:t>
              </a:r>
              <a:endParaRPr kumimoji="0" lang="en-US" sz="2000" b="0" i="0" u="none" strike="noStrike" kern="0" cap="none" spc="0" normalizeH="0" baseline="0" noProof="0" dirty="0">
                <a:ln>
                  <a:noFill/>
                </a:ln>
                <a:effectLst/>
                <a:uLnTx/>
                <a:uFillTx/>
                <a:latin typeface="+mj-lt"/>
              </a:endParaRPr>
            </a:p>
          </p:txBody>
        </p:sp>
        <p:sp>
          <p:nvSpPr>
            <p:cNvPr id="105" name="TextBox 104"/>
            <p:cNvSpPr txBox="1"/>
            <p:nvPr/>
          </p:nvSpPr>
          <p:spPr>
            <a:xfrm>
              <a:off x="5784210" y="3713929"/>
              <a:ext cx="846749" cy="214883"/>
            </a:xfrm>
            <a:prstGeom prst="rect">
              <a:avLst/>
            </a:prstGeom>
            <a:solidFill>
              <a:srgbClr val="4C689F"/>
            </a:solidFill>
            <a:effectLst/>
          </p:spPr>
          <p:txBody>
            <a:bodyPr wrap="square" lIns="54046" tIns="35028" rIns="54046" bIns="35028" rtlCol="0" anchor="ctr">
              <a:noAutofit/>
            </a:bodyPr>
            <a:lstStyle>
              <a:defPPr>
                <a:defRPr lang="en-US"/>
              </a:defPPr>
              <a:lvl1pPr marL="0" marR="0" algn="ctr">
                <a:lnSpc>
                  <a:spcPct val="100000"/>
                </a:lnSpc>
                <a:spcBef>
                  <a:spcPts val="0"/>
                </a:spcBef>
                <a:spcAft>
                  <a:spcPts val="0"/>
                </a:spcAft>
                <a:tabLst>
                  <a:tab pos="114300" algn="l"/>
                </a:tabLst>
                <a:defRPr sz="1000" b="1">
                  <a:solidFill>
                    <a:schemeClr val="bg1"/>
                  </a:solidFill>
                  <a:ea typeface="Calibri"/>
                  <a:cs typeface="Times New Roman"/>
                </a:defRPr>
              </a:lvl1pPr>
            </a:lstStyle>
            <a:p>
              <a:r>
                <a:rPr lang="en-US" sz="1200" dirty="0" smtClean="0">
                  <a:solidFill>
                    <a:srgbClr val="FFFFFF"/>
                  </a:solidFill>
                  <a:latin typeface="Arial"/>
                </a:rPr>
                <a:t>Cache</a:t>
              </a:r>
              <a:endParaRPr lang="en-US" sz="1200" dirty="0">
                <a:solidFill>
                  <a:srgbClr val="FFFFFF"/>
                </a:solidFill>
                <a:latin typeface="Arial"/>
              </a:endParaRPr>
            </a:p>
          </p:txBody>
        </p:sp>
        <p:sp>
          <p:nvSpPr>
            <p:cNvPr id="109" name="Flowchart: Magnetic Disk 108"/>
            <p:cNvSpPr/>
            <p:nvPr/>
          </p:nvSpPr>
          <p:spPr>
            <a:xfrm>
              <a:off x="6779013" y="3480177"/>
              <a:ext cx="1089724" cy="647769"/>
            </a:xfrm>
            <a:prstGeom prst="flowChartMagneticDisk">
              <a:avLst/>
            </a:prstGeom>
            <a:solidFill>
              <a:srgbClr val="4C689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1200" b="0" dirty="0" smtClean="0"/>
                <a:t>Provisioning DB</a:t>
              </a:r>
            </a:p>
          </p:txBody>
        </p:sp>
        <p:sp>
          <p:nvSpPr>
            <p:cNvPr id="111" name="AutoShape 178"/>
            <p:cNvSpPr>
              <a:spLocks noChangeArrowheads="1"/>
            </p:cNvSpPr>
            <p:nvPr/>
          </p:nvSpPr>
          <p:spPr bwMode="auto">
            <a:xfrm>
              <a:off x="6142643" y="4378527"/>
              <a:ext cx="1753390" cy="1489307"/>
            </a:xfrm>
            <a:prstGeom prst="roundRect">
              <a:avLst>
                <a:gd name="adj" fmla="val 12239"/>
              </a:avLst>
            </a:prstGeom>
            <a:noFill/>
            <a:ln w="9525" algn="ctr">
              <a:solidFill>
                <a:schemeClr val="tx2"/>
              </a:solidFill>
              <a:prstDash val="dash"/>
              <a:round/>
              <a:headEnd/>
              <a:tailEnd/>
            </a:ln>
          </p:spPr>
          <p:txBody>
            <a:bodyPr wrap="square" lIns="90073" tIns="45029" rIns="90073" bIns="45029" anchor="t"/>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endParaRPr lang="en-US" dirty="0">
                <a:solidFill>
                  <a:srgbClr val="002776"/>
                </a:solidFill>
                <a:latin typeface="Arial" pitchFamily="34" charset="0"/>
              </a:endParaRPr>
            </a:p>
          </p:txBody>
        </p:sp>
        <p:sp>
          <p:nvSpPr>
            <p:cNvPr id="112" name="TextBox 111"/>
            <p:cNvSpPr txBox="1"/>
            <p:nvPr/>
          </p:nvSpPr>
          <p:spPr>
            <a:xfrm>
              <a:off x="6381380" y="4485427"/>
              <a:ext cx="1290216" cy="338554"/>
            </a:xfrm>
            <a:prstGeom prst="rect">
              <a:avLst/>
            </a:prstGeom>
            <a:noFill/>
          </p:spPr>
          <p:txBody>
            <a:bodyPr wrap="square" lIns="0" tIns="0" rIns="0" bIns="0" rtlCol="0">
              <a:spAutoFit/>
            </a:bodyPr>
            <a:lstStyle/>
            <a:p>
              <a:pPr marL="0" marR="0" lvl="0" indent="0" algn="ctr" defTabSz="685864"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effectLst/>
                  <a:uLnTx/>
                  <a:uFillTx/>
                  <a:latin typeface="+mj-lt"/>
                </a:rPr>
                <a:t>Direct Analysis</a:t>
              </a:r>
            </a:p>
            <a:p>
              <a:pPr marL="0" marR="0" lvl="0" indent="0" algn="ctr" defTabSz="685864"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effectLst/>
                  <a:uLnTx/>
                  <a:uFillTx/>
                  <a:latin typeface="+mj-lt"/>
                </a:rPr>
                <a:t> </a:t>
              </a:r>
              <a:endParaRPr kumimoji="0" lang="en-US" sz="2000" b="0" i="0" u="none" strike="noStrike" kern="0" cap="none" spc="0" normalizeH="0" baseline="0" noProof="0" dirty="0">
                <a:ln>
                  <a:noFill/>
                </a:ln>
                <a:effectLst/>
                <a:uLnTx/>
                <a:uFillTx/>
                <a:latin typeface="+mj-lt"/>
              </a:endParaRPr>
            </a:p>
          </p:txBody>
        </p:sp>
        <p:sp>
          <p:nvSpPr>
            <p:cNvPr id="127" name="TextBox 126"/>
            <p:cNvSpPr txBox="1"/>
            <p:nvPr/>
          </p:nvSpPr>
          <p:spPr>
            <a:xfrm>
              <a:off x="6418696" y="4873694"/>
              <a:ext cx="1266548" cy="621078"/>
            </a:xfrm>
            <a:prstGeom prst="rect">
              <a:avLst/>
            </a:prstGeom>
            <a:solidFill>
              <a:srgbClr val="4C689F"/>
            </a:solidFill>
            <a:effectLst/>
          </p:spPr>
          <p:txBody>
            <a:bodyPr wrap="square" lIns="54046" tIns="35028" rIns="54046" bIns="35028" rtlCol="0" anchor="ctr">
              <a:noAutofit/>
            </a:bodyPr>
            <a:lstStyle>
              <a:defPPr>
                <a:defRPr lang="en-US"/>
              </a:defPPr>
              <a:lvl1pPr marL="0" marR="0" algn="ctr">
                <a:lnSpc>
                  <a:spcPct val="100000"/>
                </a:lnSpc>
                <a:spcBef>
                  <a:spcPts val="0"/>
                </a:spcBef>
                <a:spcAft>
                  <a:spcPts val="0"/>
                </a:spcAft>
                <a:tabLst>
                  <a:tab pos="114300" algn="l"/>
                </a:tabLst>
                <a:defRPr sz="1000" b="1">
                  <a:solidFill>
                    <a:schemeClr val="bg1"/>
                  </a:solidFill>
                  <a:ea typeface="Calibri"/>
                  <a:cs typeface="Times New Roman"/>
                </a:defRPr>
              </a:lvl1pPr>
            </a:lstStyle>
            <a:p>
              <a:r>
                <a:rPr lang="en-US" sz="1200" dirty="0" smtClean="0">
                  <a:solidFill>
                    <a:srgbClr val="FFFFFF"/>
                  </a:solidFill>
                  <a:latin typeface="Arial"/>
                </a:rPr>
                <a:t>Direct Analytics Processing System</a:t>
              </a:r>
              <a:endParaRPr lang="en-US" sz="1200" dirty="0">
                <a:solidFill>
                  <a:srgbClr val="FFFFFF"/>
                </a:solidFill>
                <a:latin typeface="Arial"/>
              </a:endParaRPr>
            </a:p>
          </p:txBody>
        </p:sp>
        <p:cxnSp>
          <p:nvCxnSpPr>
            <p:cNvPr id="34" name="Elbow Connector 33"/>
            <p:cNvCxnSpPr>
              <a:endCxn id="95" idx="1"/>
            </p:cNvCxnSpPr>
            <p:nvPr/>
          </p:nvCxnSpPr>
          <p:spPr>
            <a:xfrm rot="10800000" flipV="1">
              <a:off x="4476086" y="3866275"/>
              <a:ext cx="570065" cy="512252"/>
            </a:xfrm>
            <a:prstGeom prst="bentConnector2">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4137570" y="3932238"/>
              <a:ext cx="685616" cy="169277"/>
            </a:xfrm>
            <a:prstGeom prst="rect">
              <a:avLst/>
            </a:prstGeom>
            <a:solidFill>
              <a:schemeClr val="bg1"/>
            </a:solidFill>
          </p:spPr>
          <p:txBody>
            <a:bodyPr wrap="square" lIns="0" tIns="0" rIns="0" bIns="0" rtlCol="0">
              <a:spAutoFit/>
            </a:bodyPr>
            <a:lstStyle/>
            <a:p>
              <a:pPr marL="0" marR="0" lvl="0" indent="0" algn="ctr" defTabSz="685864"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effectLst/>
                  <a:uLnTx/>
                  <a:uFillTx/>
                  <a:latin typeface="+mj-lt"/>
                </a:rPr>
                <a:t>ODBC</a:t>
              </a:r>
              <a:endParaRPr kumimoji="0" lang="en-US" sz="2000" b="0" i="0" u="none" strike="noStrike" kern="0" cap="none" spc="0" normalizeH="0" baseline="0" noProof="0" dirty="0">
                <a:ln>
                  <a:noFill/>
                </a:ln>
                <a:effectLst/>
                <a:uLnTx/>
                <a:uFillTx/>
                <a:latin typeface="+mj-lt"/>
              </a:endParaRPr>
            </a:p>
          </p:txBody>
        </p:sp>
        <p:sp>
          <p:nvSpPr>
            <p:cNvPr id="132" name="Up-Down Arrow 131"/>
            <p:cNvSpPr/>
            <p:nvPr/>
          </p:nvSpPr>
          <p:spPr>
            <a:xfrm rot="16200000">
              <a:off x="5754705" y="4422862"/>
              <a:ext cx="289702" cy="431581"/>
            </a:xfrm>
            <a:prstGeom prst="upDownArrow">
              <a:avLst/>
            </a:prstGeom>
            <a:solidFill>
              <a:srgbClr val="4C689F"/>
            </a:solidFill>
            <a:ln w="12700">
              <a:solidFill>
                <a:srgbClr val="4C689F"/>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grpSp>
    </p:spTree>
    <p:extLst>
      <p:ext uri="{BB962C8B-B14F-4D97-AF65-F5344CB8AC3E}">
        <p14:creationId xmlns:p14="http://schemas.microsoft.com/office/powerpoint/2010/main" val="30010139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71" name="Rectangle 139"/>
          <p:cNvSpPr>
            <a:spLocks noGrp="1"/>
          </p:cNvSpPr>
          <p:nvPr>
            <p:ph type="title"/>
          </p:nvPr>
        </p:nvSpPr>
        <p:spPr bwMode="gray">
          <a:xfrm>
            <a:off x="414338" y="425520"/>
            <a:ext cx="8330184" cy="353943"/>
          </a:xfrm>
        </p:spPr>
        <p:txBody>
          <a:bodyPr/>
          <a:lstStyle/>
          <a:p>
            <a:r>
              <a:rPr lang="en-US" dirty="0" smtClean="0"/>
              <a:t>Contacts</a:t>
            </a:r>
          </a:p>
        </p:txBody>
      </p:sp>
      <p:sp>
        <p:nvSpPr>
          <p:cNvPr id="3873827" name="Rectangle 35"/>
          <p:cNvSpPr>
            <a:spLocks noChangeArrowheads="1"/>
          </p:cNvSpPr>
          <p:nvPr/>
        </p:nvSpPr>
        <p:spPr bwMode="gray">
          <a:xfrm>
            <a:off x="458778" y="1682820"/>
            <a:ext cx="4343386" cy="338328"/>
          </a:xfrm>
          <a:prstGeom prst="rect">
            <a:avLst/>
          </a:prstGeom>
          <a:solidFill>
            <a:srgbClr val="4C689F"/>
          </a:solidFill>
          <a:ln w="3175" algn="ctr">
            <a:solidFill>
              <a:schemeClr val="accent1"/>
            </a:solidFill>
            <a:miter lim="800000"/>
            <a:headEnd/>
            <a:tailEnd/>
          </a:ln>
          <a:effectLst/>
        </p:spPr>
        <p:txBody>
          <a:bodyPr wrap="square" lIns="73152" rIns="73152" anchor="ctr">
            <a:spAutoFit/>
          </a:bodyPr>
          <a:lstStyle/>
          <a:p>
            <a:pPr algn="l">
              <a:spcBef>
                <a:spcPct val="0"/>
              </a:spcBef>
              <a:buClr>
                <a:schemeClr val="accent1"/>
              </a:buClr>
              <a:buSzPct val="90000"/>
              <a:buFont typeface="Wingdings" pitchFamily="2" charset="2"/>
              <a:buNone/>
            </a:pPr>
            <a:r>
              <a:rPr lang="en-US" sz="1600" dirty="0" smtClean="0">
                <a:solidFill>
                  <a:schemeClr val="bg1"/>
                </a:solidFill>
              </a:rPr>
              <a:t>David Steier</a:t>
            </a:r>
            <a:endParaRPr lang="en-US" sz="1600" dirty="0">
              <a:solidFill>
                <a:schemeClr val="bg1"/>
              </a:solidFill>
            </a:endParaRPr>
          </a:p>
        </p:txBody>
      </p:sp>
      <p:sp>
        <p:nvSpPr>
          <p:cNvPr id="42" name="Rectangle 35"/>
          <p:cNvSpPr>
            <a:spLocks noChangeArrowheads="1"/>
          </p:cNvSpPr>
          <p:nvPr/>
        </p:nvSpPr>
        <p:spPr bwMode="gray">
          <a:xfrm>
            <a:off x="458778" y="3373812"/>
            <a:ext cx="4343386" cy="338328"/>
          </a:xfrm>
          <a:prstGeom prst="rect">
            <a:avLst/>
          </a:prstGeom>
          <a:solidFill>
            <a:srgbClr val="4C689F"/>
          </a:solidFill>
          <a:ln w="3175" algn="ctr">
            <a:solidFill>
              <a:schemeClr val="accent1"/>
            </a:solidFill>
            <a:miter lim="800000"/>
            <a:headEnd/>
            <a:tailEnd/>
          </a:ln>
          <a:effectLst/>
        </p:spPr>
        <p:txBody>
          <a:bodyPr wrap="square" lIns="73152" rIns="73152" anchor="ctr">
            <a:spAutoFit/>
          </a:bodyPr>
          <a:lstStyle/>
          <a:p>
            <a:pPr algn="l">
              <a:spcBef>
                <a:spcPct val="0"/>
              </a:spcBef>
              <a:buClr>
                <a:schemeClr val="accent1"/>
              </a:buClr>
              <a:buSzPct val="90000"/>
              <a:buFont typeface="Wingdings" pitchFamily="2" charset="2"/>
              <a:buNone/>
            </a:pPr>
            <a:r>
              <a:rPr lang="en-US" sz="1600" dirty="0" smtClean="0">
                <a:solidFill>
                  <a:schemeClr val="bg1"/>
                </a:solidFill>
              </a:rPr>
              <a:t>Prakul Sharma</a:t>
            </a:r>
            <a:endParaRPr lang="en-US" sz="1600" dirty="0">
              <a:solidFill>
                <a:schemeClr val="bg1"/>
              </a:solidFill>
            </a:endParaRPr>
          </a:p>
        </p:txBody>
      </p:sp>
      <p:sp>
        <p:nvSpPr>
          <p:cNvPr id="19" name="Rectangle 35"/>
          <p:cNvSpPr>
            <a:spLocks noChangeArrowheads="1"/>
          </p:cNvSpPr>
          <p:nvPr/>
        </p:nvSpPr>
        <p:spPr bwMode="gray">
          <a:xfrm>
            <a:off x="464592" y="5055470"/>
            <a:ext cx="4343386" cy="338328"/>
          </a:xfrm>
          <a:prstGeom prst="rect">
            <a:avLst/>
          </a:prstGeom>
          <a:solidFill>
            <a:srgbClr val="4C689F"/>
          </a:solidFill>
          <a:ln w="3175" algn="ctr">
            <a:solidFill>
              <a:schemeClr val="accent1"/>
            </a:solidFill>
            <a:miter lim="800000"/>
            <a:headEnd/>
            <a:tailEnd/>
          </a:ln>
          <a:effectLst/>
        </p:spPr>
        <p:txBody>
          <a:bodyPr wrap="square" lIns="73152" rIns="73152" anchor="ctr">
            <a:spAutoFit/>
          </a:bodyPr>
          <a:lstStyle/>
          <a:p>
            <a:pPr algn="l">
              <a:spcBef>
                <a:spcPct val="0"/>
              </a:spcBef>
              <a:buClr>
                <a:schemeClr val="accent1"/>
              </a:buClr>
              <a:buSzPct val="90000"/>
              <a:buFont typeface="Wingdings" pitchFamily="2" charset="2"/>
              <a:buNone/>
            </a:pPr>
            <a:r>
              <a:rPr lang="en-US" sz="1600" dirty="0" smtClean="0">
                <a:solidFill>
                  <a:schemeClr val="bg1"/>
                </a:solidFill>
              </a:rPr>
              <a:t>Julie Anne Leonard</a:t>
            </a:r>
            <a:endParaRPr lang="en-US" sz="1600" dirty="0">
              <a:solidFill>
                <a:schemeClr val="bg1"/>
              </a:solidFill>
            </a:endParaRPr>
          </a:p>
        </p:txBody>
      </p:sp>
      <p:sp>
        <p:nvSpPr>
          <p:cNvPr id="3" name="Rectangle 2"/>
          <p:cNvSpPr/>
          <p:nvPr/>
        </p:nvSpPr>
        <p:spPr>
          <a:xfrm>
            <a:off x="458778" y="2021148"/>
            <a:ext cx="4349706" cy="941796"/>
          </a:xfrm>
          <a:prstGeom prst="rect">
            <a:avLst/>
          </a:prstGeom>
          <a:ln>
            <a:solidFill>
              <a:schemeClr val="accent1"/>
            </a:solidFill>
          </a:ln>
        </p:spPr>
        <p:txBody>
          <a:bodyPr wrap="square">
            <a:spAutoFit/>
          </a:bodyPr>
          <a:lstStyle/>
          <a:p>
            <a:pPr algn="l"/>
            <a:r>
              <a:rPr lang="fi-FI" sz="1200" b="0" dirty="0">
                <a:solidFill>
                  <a:schemeClr val="tx2"/>
                </a:solidFill>
              </a:rPr>
              <a:t>Deloitte Analytics</a:t>
            </a:r>
          </a:p>
          <a:p>
            <a:pPr algn="l"/>
            <a:r>
              <a:rPr lang="fi-FI" sz="1200" b="0" dirty="0">
                <a:solidFill>
                  <a:schemeClr val="tx2"/>
                </a:solidFill>
              </a:rPr>
              <a:t>Deloitte </a:t>
            </a:r>
            <a:r>
              <a:rPr lang="fi-FI" sz="1200" b="0" dirty="0" smtClean="0">
                <a:solidFill>
                  <a:schemeClr val="tx2"/>
                </a:solidFill>
              </a:rPr>
              <a:t>LLP</a:t>
            </a:r>
            <a:endParaRPr lang="fi-FI" sz="1200" b="0" dirty="0">
              <a:solidFill>
                <a:schemeClr val="tx2"/>
              </a:solidFill>
            </a:endParaRPr>
          </a:p>
          <a:p>
            <a:pPr algn="l"/>
            <a:r>
              <a:rPr lang="fi-FI" sz="1200" b="0" dirty="0">
                <a:solidFill>
                  <a:schemeClr val="tx2"/>
                </a:solidFill>
              </a:rPr>
              <a:t>+1.415.516.5864</a:t>
            </a:r>
          </a:p>
          <a:p>
            <a:pPr algn="l"/>
            <a:r>
              <a:rPr lang="fi-FI" sz="1200" b="0" dirty="0">
                <a:solidFill>
                  <a:schemeClr val="tx2"/>
                </a:solidFill>
              </a:rPr>
              <a:t>dsteier@deloitte.com</a:t>
            </a:r>
          </a:p>
        </p:txBody>
      </p:sp>
      <p:sp>
        <p:nvSpPr>
          <p:cNvPr id="4" name="Rectangle 3"/>
          <p:cNvSpPr/>
          <p:nvPr/>
        </p:nvSpPr>
        <p:spPr>
          <a:xfrm>
            <a:off x="458778" y="3710443"/>
            <a:ext cx="4349706" cy="941796"/>
          </a:xfrm>
          <a:prstGeom prst="rect">
            <a:avLst/>
          </a:prstGeom>
          <a:ln>
            <a:solidFill>
              <a:schemeClr val="accent1"/>
            </a:solidFill>
          </a:ln>
        </p:spPr>
        <p:txBody>
          <a:bodyPr wrap="square">
            <a:spAutoFit/>
          </a:bodyPr>
          <a:lstStyle/>
          <a:p>
            <a:pPr algn="l"/>
            <a:r>
              <a:rPr lang="fr-FR" sz="1200" b="0" dirty="0">
                <a:solidFill>
                  <a:schemeClr val="tx2"/>
                </a:solidFill>
              </a:rPr>
              <a:t>Information Management</a:t>
            </a:r>
          </a:p>
          <a:p>
            <a:pPr algn="l"/>
            <a:r>
              <a:rPr lang="fr-FR" sz="1200" b="0" dirty="0">
                <a:solidFill>
                  <a:schemeClr val="tx2"/>
                </a:solidFill>
              </a:rPr>
              <a:t>Deloitte Consulting </a:t>
            </a:r>
            <a:r>
              <a:rPr lang="fr-FR" sz="1200" b="0" dirty="0" smtClean="0">
                <a:solidFill>
                  <a:schemeClr val="tx2"/>
                </a:solidFill>
              </a:rPr>
              <a:t>LLP</a:t>
            </a:r>
            <a:endParaRPr lang="fr-FR" sz="1200" b="0" dirty="0">
              <a:solidFill>
                <a:schemeClr val="tx2"/>
              </a:solidFill>
            </a:endParaRPr>
          </a:p>
          <a:p>
            <a:pPr algn="l"/>
            <a:r>
              <a:rPr lang="fr-FR" sz="1200" b="0" dirty="0">
                <a:solidFill>
                  <a:schemeClr val="tx2"/>
                </a:solidFill>
              </a:rPr>
              <a:t>+1.949.202.7392</a:t>
            </a:r>
          </a:p>
          <a:p>
            <a:pPr algn="l"/>
            <a:r>
              <a:rPr lang="fr-FR" sz="1200" b="0" dirty="0">
                <a:solidFill>
                  <a:schemeClr val="tx2"/>
                </a:solidFill>
              </a:rPr>
              <a:t>praksharma@deloitte.com</a:t>
            </a:r>
          </a:p>
        </p:txBody>
      </p:sp>
      <p:sp>
        <p:nvSpPr>
          <p:cNvPr id="5" name="Rectangle 4"/>
          <p:cNvSpPr/>
          <p:nvPr/>
        </p:nvSpPr>
        <p:spPr>
          <a:xfrm>
            <a:off x="458778" y="5393798"/>
            <a:ext cx="4343386" cy="941796"/>
          </a:xfrm>
          <a:prstGeom prst="rect">
            <a:avLst/>
          </a:prstGeom>
          <a:ln>
            <a:solidFill>
              <a:schemeClr val="accent1"/>
            </a:solidFill>
          </a:ln>
        </p:spPr>
        <p:txBody>
          <a:bodyPr wrap="square">
            <a:spAutoFit/>
          </a:bodyPr>
          <a:lstStyle/>
          <a:p>
            <a:pPr algn="l"/>
            <a:r>
              <a:rPr lang="en-US" sz="1200" b="0" dirty="0">
                <a:solidFill>
                  <a:schemeClr val="tx2"/>
                </a:solidFill>
              </a:rPr>
              <a:t>Federal General Management</a:t>
            </a:r>
          </a:p>
          <a:p>
            <a:pPr algn="l"/>
            <a:r>
              <a:rPr lang="en-US" sz="1200" b="0" dirty="0">
                <a:solidFill>
                  <a:schemeClr val="tx2"/>
                </a:solidFill>
              </a:rPr>
              <a:t>Deloitte Consulting </a:t>
            </a:r>
            <a:r>
              <a:rPr lang="en-US" sz="1200" b="0" dirty="0" smtClean="0">
                <a:solidFill>
                  <a:schemeClr val="tx2"/>
                </a:solidFill>
              </a:rPr>
              <a:t>LLP</a:t>
            </a:r>
            <a:endParaRPr lang="en-US" sz="1200" b="0" dirty="0">
              <a:solidFill>
                <a:schemeClr val="tx2"/>
              </a:solidFill>
            </a:endParaRPr>
          </a:p>
          <a:p>
            <a:pPr algn="l"/>
            <a:r>
              <a:rPr lang="en-US" sz="1200" b="0" dirty="0">
                <a:solidFill>
                  <a:schemeClr val="tx2"/>
                </a:solidFill>
              </a:rPr>
              <a:t>+1.408.464.2228</a:t>
            </a:r>
          </a:p>
          <a:p>
            <a:pPr algn="l"/>
            <a:r>
              <a:rPr lang="en-US" sz="1200" b="0" dirty="0">
                <a:solidFill>
                  <a:schemeClr val="tx2"/>
                </a:solidFill>
              </a:rPr>
              <a:t>julleonard@deloitte.com</a:t>
            </a:r>
          </a:p>
        </p:txBody>
      </p:sp>
      <p:sp>
        <p:nvSpPr>
          <p:cNvPr id="25" name="Rectangle 24"/>
          <p:cNvSpPr/>
          <p:nvPr/>
        </p:nvSpPr>
        <p:spPr>
          <a:xfrm>
            <a:off x="327361" y="1037645"/>
            <a:ext cx="8245771" cy="307641"/>
          </a:xfrm>
          <a:prstGeom prst="rect">
            <a:avLst/>
          </a:prstGeom>
        </p:spPr>
        <p:txBody>
          <a:bodyPr wrap="square" lIns="91308" tIns="45653" rIns="91308" bIns="45653">
            <a:spAutoFit/>
          </a:bodyPr>
          <a:lstStyle/>
          <a:p>
            <a:pPr algn="l" defTabSz="684578"/>
            <a:r>
              <a:rPr lang="en-US" sz="1400" b="0" kern="0" dirty="0" smtClean="0">
                <a:solidFill>
                  <a:schemeClr val="tx2"/>
                </a:solidFill>
                <a:ea typeface="Segoe UI" pitchFamily="34" charset="0"/>
                <a:cs typeface="Segoe UI" pitchFamily="34" charset="0"/>
              </a:rPr>
              <a:t>For any additional information, please contact -</a:t>
            </a:r>
            <a:endParaRPr lang="en-US" sz="1400" b="0" kern="0" dirty="0">
              <a:solidFill>
                <a:schemeClr val="tx2"/>
              </a:solidFill>
              <a:latin typeface="+mj-lt"/>
              <a:ea typeface="Segoe UI" pitchFamily="34" charset="0"/>
              <a:cs typeface="Segoe UI" pitchFamily="34" charset="0"/>
            </a:endParaRPr>
          </a:p>
        </p:txBody>
      </p:sp>
    </p:spTree>
    <p:extLst>
      <p:ext uri="{BB962C8B-B14F-4D97-AF65-F5344CB8AC3E}">
        <p14:creationId xmlns:p14="http://schemas.microsoft.com/office/powerpoint/2010/main" val="1328222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07" name="Rectangle 19"/>
          <p:cNvSpPr>
            <a:spLocks noGrp="1"/>
          </p:cNvSpPr>
          <p:nvPr>
            <p:ph type="title"/>
          </p:nvPr>
        </p:nvSpPr>
        <p:spPr bwMode="gray">
          <a:xfrm>
            <a:off x="400049" y="563005"/>
            <a:ext cx="8330184" cy="333425"/>
          </a:xfrm>
        </p:spPr>
        <p:txBody>
          <a:bodyPr/>
          <a:lstStyle/>
          <a:p>
            <a:r>
              <a:rPr lang="en-GB" dirty="0" smtClean="0"/>
              <a:t>Big Data and its Dimensions</a:t>
            </a:r>
            <a:endParaRPr lang="en-US" dirty="0" smtClean="0"/>
          </a:p>
        </p:txBody>
      </p:sp>
      <p:sp>
        <p:nvSpPr>
          <p:cNvPr id="3" name="Rectangle 2"/>
          <p:cNvSpPr/>
          <p:nvPr/>
        </p:nvSpPr>
        <p:spPr>
          <a:xfrm>
            <a:off x="331818" y="1061807"/>
            <a:ext cx="8198041" cy="738664"/>
          </a:xfrm>
          <a:prstGeom prst="rect">
            <a:avLst/>
          </a:prstGeom>
        </p:spPr>
        <p:txBody>
          <a:bodyPr wrap="square" lIns="91294" tIns="45646" rIns="91294" bIns="45646">
            <a:spAutoFit/>
          </a:bodyPr>
          <a:lstStyle/>
          <a:p>
            <a:pPr algn="l" defTabSz="684468">
              <a:spcAft>
                <a:spcPts val="600"/>
              </a:spcAft>
            </a:pPr>
            <a:r>
              <a:rPr lang="en-US" sz="1400" b="0" kern="0" spc="-30" dirty="0">
                <a:solidFill>
                  <a:srgbClr val="002776"/>
                </a:solidFill>
              </a:rPr>
              <a:t>Big Data refers to internal and external data that is multi-structured, generated from diverse sources in near real-time and in large volumes making it beyond the ability of traditional technology to capture, manage and process within a tolerable amount of elapsed time. </a:t>
            </a:r>
          </a:p>
        </p:txBody>
      </p:sp>
      <p:sp>
        <p:nvSpPr>
          <p:cNvPr id="24" name="Rectangle 23"/>
          <p:cNvSpPr/>
          <p:nvPr/>
        </p:nvSpPr>
        <p:spPr>
          <a:xfrm>
            <a:off x="77336" y="6344673"/>
            <a:ext cx="4572000" cy="215444"/>
          </a:xfrm>
          <a:prstGeom prst="rect">
            <a:avLst/>
          </a:prstGeom>
        </p:spPr>
        <p:txBody>
          <a:bodyPr lIns="91294" tIns="45646" rIns="91294" bIns="45646">
            <a:spAutoFit/>
          </a:bodyPr>
          <a:lstStyle/>
          <a:p>
            <a:r>
              <a:rPr lang="en-US" sz="800" dirty="0">
                <a:solidFill>
                  <a:srgbClr val="002776"/>
                </a:solidFill>
              </a:rPr>
              <a:t>Source - http://gigaom.com/cloud/under-the-covers-of-ebays-big-data-operation/</a:t>
            </a:r>
          </a:p>
        </p:txBody>
      </p:sp>
      <p:grpSp>
        <p:nvGrpSpPr>
          <p:cNvPr id="10" name="Group 9"/>
          <p:cNvGrpSpPr/>
          <p:nvPr/>
        </p:nvGrpSpPr>
        <p:grpSpPr>
          <a:xfrm>
            <a:off x="620718" y="2273385"/>
            <a:ext cx="7900784" cy="3605390"/>
            <a:chOff x="682897" y="2577029"/>
            <a:chExt cx="8692235" cy="4086944"/>
          </a:xfrm>
        </p:grpSpPr>
        <p:sp>
          <p:nvSpPr>
            <p:cNvPr id="9" name="Isosceles Triangle 8"/>
            <p:cNvSpPr/>
            <p:nvPr/>
          </p:nvSpPr>
          <p:spPr>
            <a:xfrm>
              <a:off x="3174768" y="2666444"/>
              <a:ext cx="3680578" cy="3997529"/>
            </a:xfrm>
            <a:prstGeom prst="triangle">
              <a:avLst/>
            </a:prstGeom>
            <a:solidFill>
              <a:srgbClr val="4C689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spcBef>
                  <a:spcPct val="0"/>
                </a:spcBef>
              </a:pPr>
              <a:endParaRPr lang="en-US" sz="1600" b="0" dirty="0">
                <a:solidFill>
                  <a:srgbClr val="FFFFFF"/>
                </a:solidFill>
              </a:endParaRPr>
            </a:p>
          </p:txBody>
        </p:sp>
        <p:sp>
          <p:nvSpPr>
            <p:cNvPr id="35" name="Rectangle 34"/>
            <p:cNvSpPr/>
            <p:nvPr/>
          </p:nvSpPr>
          <p:spPr>
            <a:xfrm>
              <a:off x="1862562" y="2610764"/>
              <a:ext cx="2687669" cy="325949"/>
            </a:xfrm>
            <a:prstGeom prst="rect">
              <a:avLst/>
            </a:prstGeom>
          </p:spPr>
          <p:txBody>
            <a:bodyPr wrap="square" lIns="101885" tIns="50941" rIns="101885" bIns="50941">
              <a:spAutoFit/>
            </a:bodyPr>
            <a:lstStyle/>
            <a:p>
              <a:pPr marL="232989" lvl="1" algn="l">
                <a:spcBef>
                  <a:spcPts val="400"/>
                </a:spcBef>
              </a:pPr>
              <a:r>
                <a:rPr lang="en-US" sz="1200" dirty="0">
                  <a:solidFill>
                    <a:srgbClr val="002776"/>
                  </a:solidFill>
                </a:rPr>
                <a:t>Big Data Environment</a:t>
              </a:r>
            </a:p>
          </p:txBody>
        </p:sp>
        <p:sp>
          <p:nvSpPr>
            <p:cNvPr id="38" name="Rectangle 37"/>
            <p:cNvSpPr/>
            <p:nvPr/>
          </p:nvSpPr>
          <p:spPr>
            <a:xfrm>
              <a:off x="6570653" y="4126207"/>
              <a:ext cx="2799619" cy="107096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941" tIns="50941" rIns="50941" bIns="50941" rtlCol="0" anchor="ctr"/>
            <a:lstStyle/>
            <a:p>
              <a:endParaRPr lang="en-US" sz="1800" b="0" dirty="0">
                <a:solidFill>
                  <a:srgbClr val="FFFFFF"/>
                </a:solidFill>
              </a:endParaRPr>
            </a:p>
          </p:txBody>
        </p:sp>
        <p:sp>
          <p:nvSpPr>
            <p:cNvPr id="39" name="Rectangle 38"/>
            <p:cNvSpPr/>
            <p:nvPr/>
          </p:nvSpPr>
          <p:spPr>
            <a:xfrm>
              <a:off x="6570653" y="5194308"/>
              <a:ext cx="2799619" cy="10572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941" tIns="50941" rIns="50941" bIns="50941" rtlCol="0" anchor="ctr"/>
            <a:lstStyle/>
            <a:p>
              <a:endParaRPr lang="en-US" sz="1800" b="0" dirty="0">
                <a:solidFill>
                  <a:srgbClr val="FFFFFF"/>
                </a:solidFill>
              </a:endParaRPr>
            </a:p>
          </p:txBody>
        </p:sp>
        <p:sp>
          <p:nvSpPr>
            <p:cNvPr id="6" name="Rectangle 5"/>
            <p:cNvSpPr/>
            <p:nvPr/>
          </p:nvSpPr>
          <p:spPr>
            <a:xfrm>
              <a:off x="6570415" y="3096392"/>
              <a:ext cx="2799619" cy="10365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941" tIns="50941" rIns="50941" bIns="50941" rtlCol="0" anchor="ctr"/>
            <a:lstStyle/>
            <a:p>
              <a:endParaRPr lang="en-US" sz="1800" b="0" dirty="0">
                <a:solidFill>
                  <a:srgbClr val="FFFFFF"/>
                </a:solidFill>
              </a:endParaRPr>
            </a:p>
          </p:txBody>
        </p:sp>
        <p:sp>
          <p:nvSpPr>
            <p:cNvPr id="60" name="Rectangle 59"/>
            <p:cNvSpPr/>
            <p:nvPr/>
          </p:nvSpPr>
          <p:spPr>
            <a:xfrm>
              <a:off x="6448794" y="3245667"/>
              <a:ext cx="2926338" cy="692277"/>
            </a:xfrm>
            <a:prstGeom prst="rect">
              <a:avLst/>
            </a:prstGeom>
          </p:spPr>
          <p:txBody>
            <a:bodyPr wrap="square" lIns="101885" tIns="50941" rIns="101885" bIns="50941">
              <a:spAutoFit/>
            </a:bodyPr>
            <a:lstStyle/>
            <a:p>
              <a:pPr marL="456468" lvl="1" indent="-223484" algn="l">
                <a:spcBef>
                  <a:spcPts val="400"/>
                </a:spcBef>
                <a:buFont typeface="Wingdings" pitchFamily="2" charset="2"/>
                <a:buChar char="§"/>
              </a:pPr>
              <a:r>
                <a:rPr lang="en-US" b="0" dirty="0">
                  <a:solidFill>
                    <a:srgbClr val="002776"/>
                  </a:solidFill>
                </a:rPr>
                <a:t>The sheer size of data in organizations is exploding from TB to </a:t>
              </a:r>
              <a:r>
                <a:rPr lang="en-US" b="0" dirty="0" smtClean="0">
                  <a:solidFill>
                    <a:srgbClr val="002776"/>
                  </a:solidFill>
                </a:rPr>
                <a:t>PB</a:t>
              </a:r>
              <a:endParaRPr lang="en-US" b="0" dirty="0">
                <a:solidFill>
                  <a:srgbClr val="002776"/>
                </a:solidFill>
              </a:endParaRPr>
            </a:p>
          </p:txBody>
        </p:sp>
        <p:sp>
          <p:nvSpPr>
            <p:cNvPr id="65" name="Rectangle 64"/>
            <p:cNvSpPr/>
            <p:nvPr/>
          </p:nvSpPr>
          <p:spPr>
            <a:xfrm>
              <a:off x="6458025" y="4255104"/>
              <a:ext cx="2687669" cy="692277"/>
            </a:xfrm>
            <a:prstGeom prst="rect">
              <a:avLst/>
            </a:prstGeom>
          </p:spPr>
          <p:txBody>
            <a:bodyPr wrap="square" lIns="101885" tIns="50941" rIns="101885" bIns="50941">
              <a:spAutoFit/>
            </a:bodyPr>
            <a:lstStyle/>
            <a:p>
              <a:pPr marL="456468" lvl="1" indent="-223484" algn="l">
                <a:spcBef>
                  <a:spcPts val="400"/>
                </a:spcBef>
                <a:buFont typeface="Wingdings" pitchFamily="2" charset="2"/>
                <a:buChar char="§"/>
              </a:pPr>
              <a:r>
                <a:rPr lang="en-US" b="0" dirty="0">
                  <a:solidFill>
                    <a:srgbClr val="002776"/>
                  </a:solidFill>
                </a:rPr>
                <a:t>The pace at which data is being generated today is significant</a:t>
              </a:r>
            </a:p>
          </p:txBody>
        </p:sp>
        <p:sp>
          <p:nvSpPr>
            <p:cNvPr id="66" name="Rectangle 65"/>
            <p:cNvSpPr/>
            <p:nvPr/>
          </p:nvSpPr>
          <p:spPr>
            <a:xfrm>
              <a:off x="6455783" y="5321926"/>
              <a:ext cx="2822800" cy="692277"/>
            </a:xfrm>
            <a:prstGeom prst="rect">
              <a:avLst/>
            </a:prstGeom>
          </p:spPr>
          <p:txBody>
            <a:bodyPr wrap="square" lIns="101885" tIns="50941" rIns="101885" bIns="50941">
              <a:spAutoFit/>
            </a:bodyPr>
            <a:lstStyle/>
            <a:p>
              <a:pPr marL="456468" lvl="1" indent="-223484" algn="l">
                <a:spcBef>
                  <a:spcPts val="400"/>
                </a:spcBef>
                <a:buFont typeface="Wingdings" pitchFamily="2" charset="2"/>
                <a:buChar char="§"/>
              </a:pPr>
              <a:r>
                <a:rPr lang="en-US" b="0" dirty="0">
                  <a:solidFill>
                    <a:srgbClr val="002776"/>
                  </a:solidFill>
                </a:rPr>
                <a:t>The data formats, structures and semantics are more diverse and inconsistent</a:t>
              </a:r>
            </a:p>
          </p:txBody>
        </p:sp>
        <p:sp>
          <p:nvSpPr>
            <p:cNvPr id="58" name="Rectangle 57"/>
            <p:cNvSpPr/>
            <p:nvPr/>
          </p:nvSpPr>
          <p:spPr>
            <a:xfrm>
              <a:off x="5429286" y="5197167"/>
              <a:ext cx="1141129" cy="1038917"/>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0941" tIns="50941" rIns="50941" bIns="50941" rtlCol="0" anchor="ctr"/>
            <a:lstStyle/>
            <a:p>
              <a:r>
                <a:rPr lang="en-US" sz="1200" dirty="0">
                  <a:solidFill>
                    <a:srgbClr val="FFFFFF"/>
                  </a:solidFill>
                </a:rPr>
                <a:t>Variety</a:t>
              </a:r>
            </a:p>
          </p:txBody>
        </p:sp>
        <p:sp>
          <p:nvSpPr>
            <p:cNvPr id="37" name="Rectangle 36"/>
            <p:cNvSpPr/>
            <p:nvPr/>
          </p:nvSpPr>
          <p:spPr>
            <a:xfrm>
              <a:off x="5429286" y="4130527"/>
              <a:ext cx="1141129" cy="1066641"/>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0941" tIns="50941" rIns="50941" bIns="50941" rtlCol="0" anchor="ctr"/>
            <a:lstStyle/>
            <a:p>
              <a:r>
                <a:rPr lang="en-US" sz="1200" dirty="0">
                  <a:solidFill>
                    <a:srgbClr val="FFFFFF"/>
                  </a:solidFill>
                </a:rPr>
                <a:t>Velocity</a:t>
              </a:r>
            </a:p>
          </p:txBody>
        </p:sp>
        <p:sp>
          <p:nvSpPr>
            <p:cNvPr id="63" name="Rectangle 62"/>
            <p:cNvSpPr/>
            <p:nvPr/>
          </p:nvSpPr>
          <p:spPr>
            <a:xfrm>
              <a:off x="5429286" y="3082935"/>
              <a:ext cx="1141129" cy="1038917"/>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0941" tIns="50941" rIns="50941" bIns="50941" rtlCol="0" anchor="ctr"/>
            <a:lstStyle/>
            <a:p>
              <a:r>
                <a:rPr lang="en-US" sz="1200" dirty="0">
                  <a:solidFill>
                    <a:srgbClr val="FFFFFF"/>
                  </a:solidFill>
                </a:rPr>
                <a:t>Volume</a:t>
              </a:r>
            </a:p>
          </p:txBody>
        </p:sp>
        <p:sp>
          <p:nvSpPr>
            <p:cNvPr id="41" name="Rectangle 40"/>
            <p:cNvSpPr/>
            <p:nvPr/>
          </p:nvSpPr>
          <p:spPr>
            <a:xfrm>
              <a:off x="6252824" y="2577029"/>
              <a:ext cx="2687669" cy="325949"/>
            </a:xfrm>
            <a:prstGeom prst="rect">
              <a:avLst/>
            </a:prstGeom>
          </p:spPr>
          <p:txBody>
            <a:bodyPr wrap="square" lIns="101885" tIns="50941" rIns="101885" bIns="50941">
              <a:spAutoFit/>
            </a:bodyPr>
            <a:lstStyle/>
            <a:p>
              <a:pPr marL="232989" lvl="1" algn="l">
                <a:spcBef>
                  <a:spcPts val="400"/>
                </a:spcBef>
              </a:pPr>
              <a:r>
                <a:rPr lang="en-US" sz="1200" dirty="0">
                  <a:solidFill>
                    <a:srgbClr val="002776"/>
                  </a:solidFill>
                </a:rPr>
                <a:t>Big Data Dimensions</a:t>
              </a:r>
            </a:p>
          </p:txBody>
        </p:sp>
        <p:sp>
          <p:nvSpPr>
            <p:cNvPr id="4" name="Rectangle 3"/>
            <p:cNvSpPr/>
            <p:nvPr/>
          </p:nvSpPr>
          <p:spPr>
            <a:xfrm>
              <a:off x="682897" y="3102792"/>
              <a:ext cx="3935558" cy="570093"/>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spcBef>
                  <a:spcPct val="0"/>
                </a:spcBef>
              </a:pPr>
              <a:r>
                <a:rPr lang="en-US" dirty="0">
                  <a:solidFill>
                    <a:srgbClr val="002776"/>
                  </a:solidFill>
                </a:rPr>
                <a:t>100 million </a:t>
              </a:r>
              <a:r>
                <a:rPr lang="en-US" b="0" dirty="0">
                  <a:solidFill>
                    <a:srgbClr val="002776"/>
                  </a:solidFill>
                </a:rPr>
                <a:t>active users globally</a:t>
              </a:r>
            </a:p>
          </p:txBody>
        </p:sp>
        <p:sp>
          <p:nvSpPr>
            <p:cNvPr id="40" name="Rectangle 39"/>
            <p:cNvSpPr/>
            <p:nvPr/>
          </p:nvSpPr>
          <p:spPr>
            <a:xfrm>
              <a:off x="682897" y="4411686"/>
              <a:ext cx="3935558" cy="570093"/>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spcBef>
                  <a:spcPct val="0"/>
                </a:spcBef>
              </a:pPr>
              <a:r>
                <a:rPr lang="en-US" dirty="0">
                  <a:solidFill>
                    <a:srgbClr val="002776"/>
                  </a:solidFill>
                </a:rPr>
                <a:t>75 billion </a:t>
              </a:r>
              <a:r>
                <a:rPr lang="en-US" b="0" dirty="0">
                  <a:solidFill>
                    <a:srgbClr val="002776"/>
                  </a:solidFill>
                </a:rPr>
                <a:t>database calls daily</a:t>
              </a:r>
            </a:p>
          </p:txBody>
        </p:sp>
        <p:sp>
          <p:nvSpPr>
            <p:cNvPr id="42" name="Rectangle 41"/>
            <p:cNvSpPr/>
            <p:nvPr/>
          </p:nvSpPr>
          <p:spPr>
            <a:xfrm>
              <a:off x="682897" y="5064156"/>
              <a:ext cx="3935558" cy="570093"/>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spcBef>
                  <a:spcPct val="0"/>
                </a:spcBef>
              </a:pPr>
              <a:r>
                <a:rPr lang="en-US" dirty="0">
                  <a:solidFill>
                    <a:srgbClr val="002776"/>
                  </a:solidFill>
                </a:rPr>
                <a:t>~ 20 petabytes </a:t>
              </a:r>
              <a:r>
                <a:rPr lang="en-US" b="0" dirty="0">
                  <a:solidFill>
                    <a:srgbClr val="002776"/>
                  </a:solidFill>
                </a:rPr>
                <a:t>and growing </a:t>
              </a:r>
            </a:p>
          </p:txBody>
        </p:sp>
        <p:grpSp>
          <p:nvGrpSpPr>
            <p:cNvPr id="7" name="Group 6"/>
            <p:cNvGrpSpPr/>
            <p:nvPr/>
          </p:nvGrpSpPr>
          <p:grpSpPr>
            <a:xfrm>
              <a:off x="682897" y="5716624"/>
              <a:ext cx="3935558" cy="571360"/>
              <a:chOff x="-3585821" y="5320657"/>
              <a:chExt cx="3935558" cy="571360"/>
            </a:xfrm>
          </p:grpSpPr>
          <p:sp>
            <p:nvSpPr>
              <p:cNvPr id="43" name="Rectangle 42"/>
              <p:cNvSpPr/>
              <p:nvPr/>
            </p:nvSpPr>
            <p:spPr>
              <a:xfrm>
                <a:off x="-3585821" y="5320657"/>
                <a:ext cx="1388531" cy="570092"/>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l">
                  <a:spcBef>
                    <a:spcPts val="0"/>
                  </a:spcBef>
                </a:pPr>
                <a:r>
                  <a:rPr lang="en-US" b="0" dirty="0">
                    <a:solidFill>
                      <a:srgbClr val="002776"/>
                    </a:solidFill>
                    <a:cs typeface="Arial" pitchFamily="34" charset="0"/>
                  </a:rPr>
                  <a:t>   CRM data    </a:t>
                </a:r>
              </a:p>
              <a:p>
                <a:pPr>
                  <a:spcBef>
                    <a:spcPts val="0"/>
                  </a:spcBef>
                </a:pPr>
                <a:r>
                  <a:rPr lang="en-US" b="0" dirty="0">
                    <a:solidFill>
                      <a:srgbClr val="002776"/>
                    </a:solidFill>
                    <a:cs typeface="Arial" pitchFamily="34" charset="0"/>
                  </a:rPr>
                  <a:t>ERP data</a:t>
                </a:r>
              </a:p>
              <a:p>
                <a:pPr>
                  <a:spcBef>
                    <a:spcPts val="0"/>
                  </a:spcBef>
                </a:pPr>
                <a:r>
                  <a:rPr lang="en-US" b="0" dirty="0">
                    <a:solidFill>
                      <a:srgbClr val="002776"/>
                    </a:solidFill>
                    <a:cs typeface="Arial" pitchFamily="34" charset="0"/>
                  </a:rPr>
                  <a:t>           ...</a:t>
                </a:r>
              </a:p>
            </p:txBody>
          </p:sp>
          <p:sp>
            <p:nvSpPr>
              <p:cNvPr id="44" name="Rectangle 43"/>
              <p:cNvSpPr/>
              <p:nvPr/>
            </p:nvSpPr>
            <p:spPr>
              <a:xfrm>
                <a:off x="-2197290" y="5321925"/>
                <a:ext cx="2547027" cy="570092"/>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spcBef>
                    <a:spcPts val="0"/>
                  </a:spcBef>
                </a:pPr>
                <a:r>
                  <a:rPr lang="en-US" b="0" dirty="0">
                    <a:solidFill>
                      <a:srgbClr val="002776"/>
                    </a:solidFill>
                    <a:cs typeface="Arial" pitchFamily="34" charset="0"/>
                  </a:rPr>
                  <a:t>Server logs               </a:t>
                </a:r>
                <a:r>
                  <a:rPr lang="en-US" b="0" dirty="0" smtClean="0">
                    <a:solidFill>
                      <a:srgbClr val="002776"/>
                    </a:solidFill>
                    <a:cs typeface="Arial" pitchFamily="34" charset="0"/>
                  </a:rPr>
                  <a:t>Click Streams</a:t>
                </a:r>
                <a:endParaRPr lang="en-US" b="0" dirty="0">
                  <a:solidFill>
                    <a:srgbClr val="002776"/>
                  </a:solidFill>
                  <a:cs typeface="Arial" pitchFamily="34" charset="0"/>
                </a:endParaRPr>
              </a:p>
              <a:p>
                <a:pPr>
                  <a:spcBef>
                    <a:spcPts val="0"/>
                  </a:spcBef>
                </a:pPr>
                <a:r>
                  <a:rPr lang="en-US" b="0" dirty="0">
                    <a:solidFill>
                      <a:srgbClr val="002776"/>
                    </a:solidFill>
                    <a:cs typeface="Arial" pitchFamily="34" charset="0"/>
                  </a:rPr>
                  <a:t>Social Media    </a:t>
                </a:r>
                <a:r>
                  <a:rPr lang="en-US" b="0" dirty="0" smtClean="0">
                    <a:solidFill>
                      <a:srgbClr val="002776"/>
                    </a:solidFill>
                    <a:cs typeface="Arial" pitchFamily="34" charset="0"/>
                  </a:rPr>
                  <a:t>Images/Video</a:t>
                </a:r>
                <a:endParaRPr lang="en-US" b="0" dirty="0">
                  <a:solidFill>
                    <a:srgbClr val="002776"/>
                  </a:solidFill>
                  <a:cs typeface="Arial" pitchFamily="34" charset="0"/>
                </a:endParaRPr>
              </a:p>
              <a:p>
                <a:pPr>
                  <a:spcBef>
                    <a:spcPts val="0"/>
                  </a:spcBef>
                </a:pPr>
                <a:r>
                  <a:rPr lang="en-US" b="0" dirty="0">
                    <a:solidFill>
                      <a:srgbClr val="002776"/>
                    </a:solidFill>
                    <a:cs typeface="Arial" pitchFamily="34" charset="0"/>
                  </a:rPr>
                  <a:t>3</a:t>
                </a:r>
                <a:r>
                  <a:rPr lang="en-US" b="0" baseline="30000" dirty="0">
                    <a:solidFill>
                      <a:srgbClr val="002776"/>
                    </a:solidFill>
                    <a:cs typeface="Arial" pitchFamily="34" charset="0"/>
                  </a:rPr>
                  <a:t>rd</a:t>
                </a:r>
                <a:r>
                  <a:rPr lang="en-US" b="0" dirty="0">
                    <a:solidFill>
                      <a:srgbClr val="002776"/>
                    </a:solidFill>
                    <a:cs typeface="Arial" pitchFamily="34" charset="0"/>
                  </a:rPr>
                  <a:t> party data …</a:t>
                </a:r>
              </a:p>
            </p:txBody>
          </p:sp>
        </p:grpSp>
        <p:grpSp>
          <p:nvGrpSpPr>
            <p:cNvPr id="5" name="Group 4"/>
            <p:cNvGrpSpPr/>
            <p:nvPr/>
          </p:nvGrpSpPr>
          <p:grpSpPr>
            <a:xfrm>
              <a:off x="682897" y="3755264"/>
              <a:ext cx="3935558" cy="574046"/>
              <a:chOff x="-3711679" y="3187035"/>
              <a:chExt cx="3935558" cy="574046"/>
            </a:xfrm>
          </p:grpSpPr>
          <p:sp>
            <p:nvSpPr>
              <p:cNvPr id="51" name="Rectangle 50"/>
              <p:cNvSpPr/>
              <p:nvPr/>
            </p:nvSpPr>
            <p:spPr>
              <a:xfrm>
                <a:off x="-3711679" y="3190988"/>
                <a:ext cx="1271119" cy="570093"/>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r>
                  <a:rPr lang="en-US" dirty="0">
                    <a:solidFill>
                      <a:srgbClr val="002776"/>
                    </a:solidFill>
                    <a:cs typeface="Arial" pitchFamily="34" charset="0"/>
                  </a:rPr>
                  <a:t>2 billion </a:t>
                </a:r>
                <a:r>
                  <a:rPr lang="en-US" b="0" dirty="0">
                    <a:solidFill>
                      <a:srgbClr val="002776"/>
                    </a:solidFill>
                    <a:cs typeface="Arial" pitchFamily="34" charset="0"/>
                  </a:rPr>
                  <a:t>page views daily</a:t>
                </a:r>
              </a:p>
            </p:txBody>
          </p:sp>
          <p:sp>
            <p:nvSpPr>
              <p:cNvPr id="57" name="Rectangle 56"/>
              <p:cNvSpPr/>
              <p:nvPr/>
            </p:nvSpPr>
            <p:spPr>
              <a:xfrm>
                <a:off x="-2440561" y="3187035"/>
                <a:ext cx="1280160" cy="570092"/>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r>
                  <a:rPr lang="en-US" dirty="0">
                    <a:solidFill>
                      <a:srgbClr val="002776"/>
                    </a:solidFill>
                    <a:cs typeface="Arial" pitchFamily="34" charset="0"/>
                  </a:rPr>
                  <a:t>300 million       </a:t>
                </a:r>
                <a:r>
                  <a:rPr lang="en-US" b="0" dirty="0">
                    <a:solidFill>
                      <a:srgbClr val="002776"/>
                    </a:solidFill>
                    <a:cs typeface="Arial" pitchFamily="34" charset="0"/>
                  </a:rPr>
                  <a:t>live listings</a:t>
                </a:r>
              </a:p>
            </p:txBody>
          </p:sp>
          <p:sp>
            <p:nvSpPr>
              <p:cNvPr id="59" name="Rectangle 58"/>
              <p:cNvSpPr/>
              <p:nvPr/>
            </p:nvSpPr>
            <p:spPr>
              <a:xfrm>
                <a:off x="-1169442" y="3188260"/>
                <a:ext cx="1393321" cy="570092"/>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r>
                  <a:rPr lang="en-US" dirty="0">
                    <a:solidFill>
                      <a:srgbClr val="002776"/>
                    </a:solidFill>
                    <a:cs typeface="Arial" pitchFamily="34" charset="0"/>
                  </a:rPr>
                  <a:t>250 million </a:t>
                </a:r>
                <a:r>
                  <a:rPr lang="en-US" b="0" dirty="0">
                    <a:solidFill>
                      <a:srgbClr val="002776"/>
                    </a:solidFill>
                    <a:cs typeface="Arial" pitchFamily="34" charset="0"/>
                  </a:rPr>
                  <a:t>searches daily</a:t>
                </a:r>
              </a:p>
            </p:txBody>
          </p:sp>
        </p:grpSp>
        <p:pic>
          <p:nvPicPr>
            <p:cNvPr id="61" name="Picture 60" descr="images.jpg"/>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38256" y="2590709"/>
              <a:ext cx="811063" cy="337944"/>
            </a:xfrm>
            <a:prstGeom prst="rect">
              <a:avLst/>
            </a:prstGeom>
          </p:spPr>
        </p:pic>
      </p:grpSp>
    </p:spTree>
    <p:extLst>
      <p:ext uri="{BB962C8B-B14F-4D97-AF65-F5344CB8AC3E}">
        <p14:creationId xmlns:p14="http://schemas.microsoft.com/office/powerpoint/2010/main" val="1965336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bwMode="gray">
          <a:xfrm>
            <a:off x="402335" y="5458968"/>
            <a:ext cx="5175505" cy="1152144"/>
          </a:xfrm>
        </p:spPr>
        <p:txBody>
          <a:bodyPr/>
          <a:lstStyle/>
          <a:p>
            <a:pPr>
              <a:lnSpc>
                <a:spcPts val="900"/>
              </a:lnSpc>
            </a:pPr>
            <a:r>
              <a:rPr lang="en-US" b="1" dirty="0" smtClean="0"/>
              <a:t>About Deloitte</a:t>
            </a:r>
            <a:r>
              <a:rPr lang="en-US" dirty="0" smtClean="0"/>
              <a:t/>
            </a:r>
            <a:br>
              <a:rPr lang="en-US" dirty="0" smtClean="0"/>
            </a:br>
            <a:r>
              <a:rPr lang="en-US" dirty="0" smtClean="0"/>
              <a:t>Deloitte refers to one or more of Deloitte </a:t>
            </a:r>
            <a:r>
              <a:rPr lang="en-US" dirty="0" err="1" smtClean="0"/>
              <a:t>Touche</a:t>
            </a:r>
            <a:r>
              <a:rPr lang="en-US" dirty="0" smtClean="0"/>
              <a:t> Tohmatsu Limited, a UK private company limited by guarantee, and its network of member firms, each of which is a legally separate and independent entity. Please see </a:t>
            </a:r>
            <a:r>
              <a:rPr lang="en-US" dirty="0" smtClean="0">
                <a:hlinkClick r:id="rId3"/>
              </a:rPr>
              <a:t>www.deloitte.com/about</a:t>
            </a:r>
            <a:r>
              <a:rPr lang="en-US" dirty="0" smtClean="0"/>
              <a:t> for a detailed description of the legal structure of Deloitte </a:t>
            </a:r>
            <a:r>
              <a:rPr lang="en-US" dirty="0" err="1" smtClean="0"/>
              <a:t>Touche</a:t>
            </a:r>
            <a:r>
              <a:rPr lang="en-US" dirty="0" smtClean="0"/>
              <a:t> Tohmatsu Limited and its member firms. Please see </a:t>
            </a:r>
            <a:r>
              <a:rPr lang="en-US" dirty="0" smtClean="0">
                <a:hlinkClick r:id="rId4"/>
              </a:rPr>
              <a:t>www.deloitte.com/us/about</a:t>
            </a:r>
            <a:r>
              <a:rPr lang="en-US" dirty="0" smtClean="0"/>
              <a:t> for a detailed description of the legal structure of Deloitte LLP and its subsidiaries. Certain services may not be available to attest clients under the rules and regulations of public accounting.</a:t>
            </a:r>
            <a:br>
              <a:rPr lang="en-US" dirty="0" smtClean="0"/>
            </a:br>
            <a:r>
              <a:rPr lang="en-US" dirty="0" smtClean="0"/>
              <a:t/>
            </a:r>
            <a:br>
              <a:rPr lang="en-US" dirty="0" smtClean="0"/>
            </a:br>
            <a:r>
              <a:rPr lang="en-US" dirty="0" smtClean="0"/>
              <a:t>Copyright © 2011 Deloitte Development LLC. All rights reserved.</a:t>
            </a:r>
            <a:br>
              <a:rPr lang="en-US" dirty="0" smtClean="0"/>
            </a:br>
            <a:r>
              <a:rPr lang="en-US" dirty="0" smtClean="0"/>
              <a:t>Member of Deloitte </a:t>
            </a:r>
            <a:r>
              <a:rPr lang="en-US" dirty="0" err="1" smtClean="0"/>
              <a:t>Touche</a:t>
            </a:r>
            <a:r>
              <a:rPr lang="en-US" dirty="0" smtClean="0"/>
              <a:t> Tohmatsu Limited</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72C7E7"/>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Appendix</a:t>
            </a:r>
            <a:endParaRPr lang="en-US" dirty="0"/>
          </a:p>
        </p:txBody>
      </p:sp>
    </p:spTree>
    <p:extLst>
      <p:ext uri="{BB962C8B-B14F-4D97-AF65-F5344CB8AC3E}">
        <p14:creationId xmlns:p14="http://schemas.microsoft.com/office/powerpoint/2010/main" val="11022215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4340" y="286393"/>
            <a:ext cx="8330184" cy="333425"/>
          </a:xfrm>
        </p:spPr>
        <p:txBody>
          <a:bodyPr/>
          <a:lstStyle/>
          <a:p>
            <a:r>
              <a:rPr lang="en-US" dirty="0">
                <a:solidFill>
                  <a:schemeClr val="tx1"/>
                </a:solidFill>
              </a:rPr>
              <a:t>Today’s Big Data Challenges</a:t>
            </a:r>
          </a:p>
        </p:txBody>
      </p:sp>
      <p:graphicFrame>
        <p:nvGraphicFramePr>
          <p:cNvPr id="4" name="Group 287"/>
          <p:cNvGraphicFramePr>
            <a:graphicFrameLocks/>
          </p:cNvGraphicFramePr>
          <p:nvPr>
            <p:extLst>
              <p:ext uri="{D42A27DB-BD31-4B8C-83A1-F6EECF244321}">
                <p14:modId xmlns:p14="http://schemas.microsoft.com/office/powerpoint/2010/main" val="308364515"/>
              </p:ext>
            </p:extLst>
          </p:nvPr>
        </p:nvGraphicFramePr>
        <p:xfrm>
          <a:off x="482583" y="1143153"/>
          <a:ext cx="8292929" cy="5448716"/>
        </p:xfrm>
        <a:graphic>
          <a:graphicData uri="http://schemas.openxmlformats.org/drawingml/2006/table">
            <a:tbl>
              <a:tblPr/>
              <a:tblGrid>
                <a:gridCol w="382464"/>
                <a:gridCol w="1308697"/>
                <a:gridCol w="6601768"/>
              </a:tblGrid>
              <a:tr h="350520">
                <a:tc>
                  <a:txBody>
                    <a:bodyPr/>
                    <a:lstStyle/>
                    <a:p>
                      <a:pPr marL="0" marR="0" lvl="0" indent="0" algn="ctr" defTabSz="914400" rtl="0" eaLnBrk="0" fontAlgn="base" latinLnBrk="0" hangingPunct="0">
                        <a:lnSpc>
                          <a:spcPct val="100000"/>
                        </a:lnSpc>
                        <a:spcBef>
                          <a:spcPts val="0"/>
                        </a:spcBef>
                        <a:spcAft>
                          <a:spcPct val="0"/>
                        </a:spcAft>
                        <a:buClrTx/>
                        <a:buSzTx/>
                        <a:buFont typeface="Arial" pitchFamily="34" charset="0"/>
                        <a:buNone/>
                        <a:tabLst/>
                      </a:pPr>
                      <a:endParaRPr kumimoji="0" lang="en-US" sz="1100" b="1" i="0" u="none" strike="noStrike" cap="none" normalizeH="0" baseline="0" dirty="0" smtClean="0">
                        <a:ln>
                          <a:noFill/>
                        </a:ln>
                        <a:solidFill>
                          <a:schemeClr val="bg1"/>
                        </a:solidFill>
                        <a:effectLst/>
                        <a:latin typeface="Arial" pitchFamily="34" charset="0"/>
                        <a:cs typeface="Arial" pitchFamily="34" charset="0"/>
                      </a:endParaRPr>
                    </a:p>
                  </a:txBody>
                  <a:tcPr marT="91440" marB="9144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Arial" pitchFamily="34" charset="0"/>
                        <a:buNone/>
                        <a:tabLst/>
                      </a:pPr>
                      <a:r>
                        <a:rPr kumimoji="0" lang="en-US" sz="1200" b="1" i="0" u="none" strike="noStrike" cap="none" normalizeH="0" baseline="0" dirty="0" smtClean="0">
                          <a:ln>
                            <a:noFill/>
                          </a:ln>
                          <a:solidFill>
                            <a:schemeClr val="bg1"/>
                          </a:solidFill>
                          <a:effectLst/>
                          <a:latin typeface="Arial" pitchFamily="34" charset="0"/>
                          <a:cs typeface="Arial" pitchFamily="34" charset="0"/>
                        </a:rPr>
                        <a:t>Issue</a:t>
                      </a:r>
                    </a:p>
                  </a:txBody>
                  <a:tcPr marT="0" marB="0" anchor="ctr" horzOverflow="overflow">
                    <a:lnL cap="flat">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Arial" pitchFamily="34" charset="0"/>
                        <a:buNone/>
                        <a:tabLst/>
                      </a:pPr>
                      <a:r>
                        <a:rPr kumimoji="0" lang="en-US" sz="1200" b="1" i="0" u="none" strike="noStrike" cap="none" normalizeH="0" baseline="0" dirty="0" smtClean="0">
                          <a:ln>
                            <a:noFill/>
                          </a:ln>
                          <a:solidFill>
                            <a:schemeClr val="bg1"/>
                          </a:solidFill>
                          <a:effectLst/>
                          <a:latin typeface="Arial" pitchFamily="34" charset="0"/>
                          <a:cs typeface="Arial" pitchFamily="34" charset="0"/>
                        </a:rPr>
                        <a:t>Primary Challenge</a:t>
                      </a:r>
                    </a:p>
                  </a:txBody>
                  <a:tcPr marT="0" marB="0"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tx1"/>
                    </a:solidFill>
                  </a:tcPr>
                </a:tc>
              </a:tr>
              <a:tr h="556260">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kern="1200" cap="none" normalizeH="0" baseline="0" dirty="0" smtClean="0">
                          <a:ln>
                            <a:noFill/>
                          </a:ln>
                          <a:solidFill>
                            <a:schemeClr val="bg1"/>
                          </a:solidFill>
                          <a:effectLst/>
                          <a:latin typeface="Arial" pitchFamily="34" charset="0"/>
                          <a:ea typeface="+mn-ea"/>
                          <a:cs typeface="Arial" pitchFamily="34" charset="0"/>
                        </a:rPr>
                        <a:t>Technology</a:t>
                      </a:r>
                    </a:p>
                  </a:txBody>
                  <a:tcPr marT="91440" marB="91440" vert="vert270"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4C689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pitchFamily="34" charset="0"/>
                          <a:cs typeface="Arial" pitchFamily="34" charset="0"/>
                        </a:rPr>
                        <a:t>Scalability</a:t>
                      </a:r>
                      <a:endParaRPr kumimoji="0" lang="en-US" sz="1100" b="0" i="0" u="none" strike="noStrike" cap="none" normalizeH="0" baseline="0" dirty="0" smtClean="0">
                        <a:ln>
                          <a:noFill/>
                        </a:ln>
                        <a:solidFill>
                          <a:schemeClr val="tx1"/>
                        </a:solidFill>
                        <a:effectLst/>
                        <a:latin typeface="Arial" pitchFamily="34" charset="0"/>
                      </a:endParaRPr>
                    </a:p>
                  </a:txBody>
                  <a:tcPr marT="91440" marB="9144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4C689F"/>
                    </a:solidFill>
                  </a:tcPr>
                </a:tc>
                <a:tc>
                  <a:txBody>
                    <a:bodyPr/>
                    <a:lstStyle/>
                    <a:p>
                      <a:pPr marL="230187" marR="0" lvl="1" indent="-228600" algn="l" defTabSz="914400" rtl="0" eaLnBrk="1" fontAlgn="base" latinLnBrk="0" hangingPunct="1">
                        <a:lnSpc>
                          <a:spcPct val="100000"/>
                        </a:lnSpc>
                        <a:spcBef>
                          <a:spcPts val="30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Flexibility of infrastructure to interact with extreme volume using a variety of data formats</a:t>
                      </a:r>
                    </a:p>
                    <a:p>
                      <a:pPr marL="230187" marR="0" lvl="1" indent="-228600" algn="l" defTabSz="914400" rtl="0" eaLnBrk="1" fontAlgn="base" latinLnBrk="0" hangingPunct="1">
                        <a:lnSpc>
                          <a:spcPct val="100000"/>
                        </a:lnSpc>
                        <a:spcBef>
                          <a:spcPts val="30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Cost and effort associated with scalability</a:t>
                      </a:r>
                    </a:p>
                  </a:txBody>
                  <a:tcPr marR="0" marT="91440" marB="9144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723900">
                <a:tc vMerge="1">
                  <a:txBody>
                    <a:bodyPr/>
                    <a:lstStyle/>
                    <a:p>
                      <a:pPr marL="0" marR="0" lvl="0" indent="0" algn="ctr" defTabSz="914400" rtl="0" eaLnBrk="0" fontAlgn="base" latinLnBrk="0" hangingPunct="0">
                        <a:lnSpc>
                          <a:spcPct val="100000"/>
                        </a:lnSpc>
                        <a:spcBef>
                          <a:spcPct val="100000"/>
                        </a:spcBef>
                        <a:spcAft>
                          <a:spcPct val="0"/>
                        </a:spcAft>
                        <a:buClrTx/>
                        <a:buSzTx/>
                        <a:buFont typeface="Arial" pitchFamily="34" charset="0"/>
                        <a:buNone/>
                        <a:tabLst/>
                        <a:defRPr/>
                      </a:pPr>
                      <a:endParaRPr kumimoji="0" lang="en-US" sz="1100" b="1" i="0" u="none" strike="noStrike" cap="none" normalizeH="0" baseline="0" dirty="0" smtClean="0">
                        <a:ln>
                          <a:noFill/>
                        </a:ln>
                        <a:solidFill>
                          <a:schemeClr val="bg1"/>
                        </a:solidFill>
                        <a:effectLst/>
                        <a:latin typeface="Arial" pitchFamily="34" charset="0"/>
                        <a:cs typeface="Arial" pitchFamily="34" charset="0"/>
                      </a:endParaRP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100000"/>
                        </a:spcBef>
                        <a:spcAft>
                          <a:spcPct val="0"/>
                        </a:spcAft>
                        <a:buClrTx/>
                        <a:buSzTx/>
                        <a:buFont typeface="Arial" pitchFamily="34" charset="0"/>
                        <a:buNone/>
                        <a:tabLst/>
                        <a:defRPr/>
                      </a:pPr>
                      <a:r>
                        <a:rPr kumimoji="0" lang="en-US" sz="1100" b="1" i="0" u="none" strike="noStrike" cap="none" normalizeH="0" baseline="0" dirty="0" smtClean="0">
                          <a:ln>
                            <a:noFill/>
                          </a:ln>
                          <a:solidFill>
                            <a:schemeClr val="bg1"/>
                          </a:solidFill>
                          <a:effectLst/>
                          <a:latin typeface="Arial" pitchFamily="34" charset="0"/>
                          <a:cs typeface="Arial" pitchFamily="34" charset="0"/>
                        </a:rPr>
                        <a:t>Integration</a:t>
                      </a:r>
                    </a:p>
                  </a:txBody>
                  <a:tcPr marT="91440" marB="9144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4C689F"/>
                    </a:solidFill>
                  </a:tcPr>
                </a:tc>
                <a:tc>
                  <a:txBody>
                    <a:bodyPr/>
                    <a:lstStyle/>
                    <a:p>
                      <a:pPr marL="230187" marR="0" lvl="1" indent="-228600" algn="l" defTabSz="914400" rtl="0" eaLnBrk="1" fontAlgn="base" latinLnBrk="0" hangingPunct="1">
                        <a:lnSpc>
                          <a:spcPct val="100000"/>
                        </a:lnSpc>
                        <a:spcBef>
                          <a:spcPts val="30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Increasing data volume, variety, and complexity results in increased time and monetary investments to remove barriers to compiling, managing and leveraging data across multiple platforms and systems</a:t>
                      </a:r>
                    </a:p>
                    <a:p>
                      <a:pPr marL="230187" marR="0" lvl="1" indent="-228600" algn="l" defTabSz="914400" rtl="0" eaLnBrk="1" fontAlgn="base" latinLnBrk="0" hangingPunct="1">
                        <a:lnSpc>
                          <a:spcPct val="100000"/>
                        </a:lnSpc>
                        <a:spcBef>
                          <a:spcPts val="30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Implications of standards and master data management </a:t>
                      </a:r>
                    </a:p>
                  </a:txBody>
                  <a:tcPr marR="0" marT="91440" marB="9144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3900">
                <a:tc vMerge="1">
                  <a:txBody>
                    <a:bodyPr/>
                    <a:lstStyle/>
                    <a:p>
                      <a:pPr marL="0" marR="0" lvl="0" indent="0" algn="ctr" defTabSz="914400" rtl="0" eaLnBrk="0" fontAlgn="base" latinLnBrk="0" hangingPunct="0">
                        <a:lnSpc>
                          <a:spcPct val="100000"/>
                        </a:lnSpc>
                        <a:spcBef>
                          <a:spcPct val="100000"/>
                        </a:spcBef>
                        <a:spcAft>
                          <a:spcPct val="0"/>
                        </a:spcAft>
                        <a:buClrTx/>
                        <a:buSzTx/>
                        <a:buFont typeface="Arial" pitchFamily="34" charset="0"/>
                        <a:buNone/>
                        <a:tabLst/>
                        <a:defRPr/>
                      </a:pPr>
                      <a:endParaRPr kumimoji="0" lang="en-US" sz="1100" b="1" i="0" u="none" strike="noStrike" cap="none" normalizeH="0" baseline="0" dirty="0" smtClean="0">
                        <a:ln>
                          <a:noFill/>
                        </a:ln>
                        <a:solidFill>
                          <a:schemeClr val="bg1"/>
                        </a:solidFill>
                        <a:effectLst/>
                        <a:latin typeface="Arial" pitchFamily="34" charset="0"/>
                        <a:cs typeface="Arial" pitchFamily="34" charset="0"/>
                      </a:endParaRP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00A1DE"/>
                    </a:solidFill>
                  </a:tcPr>
                </a:tc>
                <a:tc>
                  <a:txBody>
                    <a:bodyPr/>
                    <a:lstStyle/>
                    <a:p>
                      <a:pPr marL="0" marR="0" lvl="0" indent="0" algn="ctr" defTabSz="914400" rtl="0" eaLnBrk="0" fontAlgn="base" latinLnBrk="0" hangingPunct="0">
                        <a:lnSpc>
                          <a:spcPct val="100000"/>
                        </a:lnSpc>
                        <a:spcBef>
                          <a:spcPct val="100000"/>
                        </a:spcBef>
                        <a:spcAft>
                          <a:spcPct val="0"/>
                        </a:spcAft>
                        <a:buClrTx/>
                        <a:buSzTx/>
                        <a:buFont typeface="Arial" pitchFamily="34" charset="0"/>
                        <a:buNone/>
                        <a:tabLst/>
                        <a:defRPr/>
                      </a:pPr>
                      <a:r>
                        <a:rPr kumimoji="0" lang="en-US" sz="1100" b="1" i="0" u="none" strike="noStrike" kern="1200" cap="none" normalizeH="0" baseline="0" dirty="0" smtClean="0">
                          <a:ln>
                            <a:noFill/>
                          </a:ln>
                          <a:solidFill>
                            <a:schemeClr val="bg1"/>
                          </a:solidFill>
                          <a:effectLst/>
                          <a:latin typeface="Arial" pitchFamily="34" charset="0"/>
                          <a:ea typeface="+mn-ea"/>
                          <a:cs typeface="Arial" pitchFamily="34" charset="0"/>
                        </a:rPr>
                        <a:t>Deployment</a:t>
                      </a:r>
                    </a:p>
                  </a:txBody>
                  <a:tcPr marT="91440" marB="9144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4C689F"/>
                    </a:solidFill>
                  </a:tcPr>
                </a:tc>
                <a:tc>
                  <a:txBody>
                    <a:bodyPr/>
                    <a:lstStyle/>
                    <a:p>
                      <a:pPr marL="230187" marR="0" lvl="1" indent="-228600" algn="l" defTabSz="914400" rtl="0" eaLnBrk="1" fontAlgn="base" latinLnBrk="0" hangingPunct="1">
                        <a:lnSpc>
                          <a:spcPct val="100000"/>
                        </a:lnSpc>
                        <a:spcBef>
                          <a:spcPts val="300"/>
                        </a:spcBef>
                        <a:spcAft>
                          <a:spcPct val="0"/>
                        </a:spcAft>
                        <a:buClrTx/>
                        <a:buSzTx/>
                        <a:buFont typeface="Wingdings" pitchFamily="2" charset="2"/>
                        <a:buChar char="§"/>
                        <a:tabLst/>
                        <a:defRPr/>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Identifying the best software and hardware solutions and determining the best overall infrastructure solution; internally, externally or using a combination</a:t>
                      </a:r>
                    </a:p>
                    <a:p>
                      <a:pPr marL="230187" marR="0" lvl="1" indent="-228600" algn="l" defTabSz="914400" rtl="0" eaLnBrk="1" fontAlgn="base" latinLnBrk="0" hangingPunct="1">
                        <a:lnSpc>
                          <a:spcPct val="100000"/>
                        </a:lnSpc>
                        <a:spcBef>
                          <a:spcPts val="30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Transitioning from legacy systems to newer technology</a:t>
                      </a:r>
                    </a:p>
                  </a:txBody>
                  <a:tcPr marR="0" marT="91440" marB="9144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414">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kern="1200" cap="none" normalizeH="0" baseline="0" dirty="0" smtClean="0">
                        <a:ln>
                          <a:noFill/>
                        </a:ln>
                        <a:solidFill>
                          <a:schemeClr val="bg1"/>
                        </a:solidFill>
                        <a:effectLst/>
                        <a:latin typeface="Arial" pitchFamily="34" charset="0"/>
                        <a:ea typeface="+mn-ea"/>
                        <a:cs typeface="Arial" pitchFamily="34" charset="0"/>
                      </a:endParaRPr>
                    </a:p>
                  </a:txBody>
                  <a:tcPr marT="91440" marB="91440" vert="vert27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4C689F"/>
                    </a:solidFill>
                  </a:tcPr>
                </a:tc>
                <a:tc>
                  <a:txBody>
                    <a:bodyPr/>
                    <a:lstStyle/>
                    <a:p>
                      <a:pPr marL="0" marR="0" lvl="0" indent="0" algn="ctr" defTabSz="914400" rtl="0" eaLnBrk="0" fontAlgn="base" latinLnBrk="0" hangingPunct="0">
                        <a:lnSpc>
                          <a:spcPct val="100000"/>
                        </a:lnSpc>
                        <a:spcBef>
                          <a:spcPct val="100000"/>
                        </a:spcBef>
                        <a:spcAft>
                          <a:spcPct val="0"/>
                        </a:spcAft>
                        <a:buClrTx/>
                        <a:buSzTx/>
                        <a:buFont typeface="Arial" pitchFamily="34" charset="0"/>
                        <a:buNone/>
                        <a:tabLst/>
                        <a:defRPr/>
                      </a:pPr>
                      <a:r>
                        <a:rPr kumimoji="0" lang="en-US" sz="1100" b="1" i="0" u="none" strike="noStrike" cap="none" normalizeH="0" baseline="0" dirty="0" smtClean="0">
                          <a:ln>
                            <a:noFill/>
                          </a:ln>
                          <a:solidFill>
                            <a:schemeClr val="bg1"/>
                          </a:solidFill>
                          <a:effectLst/>
                          <a:latin typeface="Arial" pitchFamily="34" charset="0"/>
                          <a:cs typeface="Arial" pitchFamily="34" charset="0"/>
                        </a:rPr>
                        <a:t>Analytics</a:t>
                      </a:r>
                    </a:p>
                  </a:txBody>
                  <a:tcPr marT="91440" marB="9144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4C689F"/>
                    </a:solidFill>
                  </a:tcPr>
                </a:tc>
                <a:tc>
                  <a:txBody>
                    <a:bodyPr/>
                    <a:lstStyle/>
                    <a:p>
                      <a:pPr marL="230187" marR="0" lvl="1" indent="-228600" algn="l" defTabSz="914400" rtl="0" eaLnBrk="1" fontAlgn="base" latinLnBrk="0" hangingPunct="1">
                        <a:lnSpc>
                          <a:spcPct val="100000"/>
                        </a:lnSpc>
                        <a:spcBef>
                          <a:spcPts val="30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Considerable time and money invested to create algorithms that scale to big data volume and variety and improve user experience</a:t>
                      </a:r>
                    </a:p>
                  </a:txBody>
                  <a:tcPr marR="0" marT="91440" marB="9144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rowSpan="3">
                  <a:txBody>
                    <a:bodyPr/>
                    <a:lstStyle/>
                    <a:p>
                      <a:pPr marL="0" marR="0" lvl="0" indent="0" algn="ctr" defTabSz="914400" rtl="0" eaLnBrk="0" fontAlgn="base" latinLnBrk="0" hangingPunct="0">
                        <a:lnSpc>
                          <a:spcPct val="100000"/>
                        </a:lnSpc>
                        <a:spcBef>
                          <a:spcPct val="100000"/>
                        </a:spcBef>
                        <a:spcAft>
                          <a:spcPct val="0"/>
                        </a:spcAft>
                        <a:buClrTx/>
                        <a:buSzTx/>
                        <a:buFont typeface="Arial" pitchFamily="34" charset="0"/>
                        <a:buNone/>
                        <a:tabLst/>
                        <a:defRPr/>
                      </a:pPr>
                      <a:r>
                        <a:rPr kumimoji="0" lang="en-US" sz="1200" b="1" i="0" u="none" strike="noStrike" cap="none" normalizeH="0" baseline="0" dirty="0" smtClean="0">
                          <a:ln>
                            <a:noFill/>
                          </a:ln>
                          <a:solidFill>
                            <a:schemeClr val="bg1"/>
                          </a:solidFill>
                          <a:effectLst/>
                          <a:latin typeface="Arial" pitchFamily="34" charset="0"/>
                          <a:cs typeface="Arial" pitchFamily="34" charset="0"/>
                        </a:rPr>
                        <a:t>Data</a:t>
                      </a:r>
                      <a:endParaRPr kumimoji="0" lang="en-US" sz="1100" b="1" i="0" u="none" strike="noStrike" cap="none" normalizeH="0" baseline="0" dirty="0" smtClean="0">
                        <a:ln>
                          <a:noFill/>
                        </a:ln>
                        <a:solidFill>
                          <a:schemeClr val="bg1"/>
                        </a:solidFill>
                        <a:effectLst/>
                        <a:latin typeface="Arial" pitchFamily="34" charset="0"/>
                        <a:cs typeface="Arial" pitchFamily="34" charset="0"/>
                      </a:endParaRPr>
                    </a:p>
                  </a:txBody>
                  <a:tcPr marT="91440" marB="91440" vert="vert270"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9A6"/>
                    </a:solidFill>
                  </a:tcPr>
                </a:tc>
                <a:tc>
                  <a:txBody>
                    <a:bodyPr/>
                    <a:lstStyle/>
                    <a:p>
                      <a:pPr marL="0" marR="0" lvl="0" indent="0" algn="ctr" defTabSz="914400" rtl="0" eaLnBrk="0" fontAlgn="base" latinLnBrk="0" hangingPunct="0">
                        <a:lnSpc>
                          <a:spcPct val="100000"/>
                        </a:lnSpc>
                        <a:spcBef>
                          <a:spcPct val="100000"/>
                        </a:spcBef>
                        <a:spcAft>
                          <a:spcPct val="0"/>
                        </a:spcAft>
                        <a:buClrTx/>
                        <a:buSzTx/>
                        <a:buFont typeface="Arial" pitchFamily="34" charset="0"/>
                        <a:buNone/>
                        <a:tabLst/>
                      </a:pPr>
                      <a:r>
                        <a:rPr kumimoji="0" lang="en-US" sz="1100" b="1" i="0" u="none" strike="noStrike" cap="none" normalizeH="0" baseline="0" dirty="0" smtClean="0">
                          <a:ln>
                            <a:noFill/>
                          </a:ln>
                          <a:solidFill>
                            <a:schemeClr val="bg1"/>
                          </a:solidFill>
                          <a:effectLst/>
                          <a:latin typeface="Arial" pitchFamily="34" charset="0"/>
                          <a:cs typeface="Arial" pitchFamily="34" charset="0"/>
                        </a:rPr>
                        <a:t>Data Quality</a:t>
                      </a:r>
                    </a:p>
                  </a:txBody>
                  <a:tcPr marT="91440" marB="9144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9A6"/>
                    </a:solidFill>
                  </a:tcPr>
                </a:tc>
                <a:tc>
                  <a:txBody>
                    <a:bodyPr/>
                    <a:lstStyle/>
                    <a:p>
                      <a:pPr marL="230187" marR="0" lvl="1" indent="-228600" algn="l" defTabSz="914400" rtl="0" eaLnBrk="1" fontAlgn="base" latinLnBrk="0" hangingPunct="1">
                        <a:lnSpc>
                          <a:spcPct val="100000"/>
                        </a:lnSpc>
                        <a:spcBef>
                          <a:spcPts val="30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Compromise of quality due to volume and variety of data</a:t>
                      </a:r>
                    </a:p>
                    <a:p>
                      <a:pPr marL="230187" marR="0" lvl="1" indent="-228600" algn="l" defTabSz="914400" rtl="0" eaLnBrk="1" fontAlgn="base" latinLnBrk="0" hangingPunct="1">
                        <a:lnSpc>
                          <a:spcPct val="100000"/>
                        </a:lnSpc>
                        <a:spcBef>
                          <a:spcPts val="30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Cost of maintaining all data quality dimensions:</a:t>
                      </a:r>
                    </a:p>
                    <a:p>
                      <a:pPr marL="860279" marR="0" lvl="2" indent="-228600" algn="l" defTabSz="914400" rtl="0" eaLnBrk="1" fontAlgn="base" latinLnBrk="0" hangingPunct="1">
                        <a:lnSpc>
                          <a:spcPct val="100000"/>
                        </a:lnSpc>
                        <a:spcBef>
                          <a:spcPts val="300"/>
                        </a:spcBef>
                        <a:spcAft>
                          <a:spcPct val="0"/>
                        </a:spcAft>
                        <a:buClrTx/>
                        <a:buSzTx/>
                        <a:buFont typeface="Arial" pitchFamily="34" charset="0"/>
                        <a:buChar char="•"/>
                        <a:tabLst>
                          <a:tab pos="231775" algn="l"/>
                        </a:tabLst>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Completeness, Validity, Integrity, Consistency, Timeliness, and Accuracy</a:t>
                      </a:r>
                    </a:p>
                  </a:txBody>
                  <a:tcPr marR="0" marT="91440" marB="9144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6260">
                <a:tc vMerge="1">
                  <a:txBody>
                    <a:bodyPr/>
                    <a:lstStyle/>
                    <a:p>
                      <a:pPr marL="0" marR="0" lvl="0" indent="0" algn="ctr" defTabSz="914400" rtl="0" eaLnBrk="0" fontAlgn="base" latinLnBrk="0" hangingPunct="0">
                        <a:lnSpc>
                          <a:spcPct val="100000"/>
                        </a:lnSpc>
                        <a:spcBef>
                          <a:spcPct val="100000"/>
                        </a:spcBef>
                        <a:spcAft>
                          <a:spcPct val="0"/>
                        </a:spcAft>
                        <a:buClrTx/>
                        <a:buSzTx/>
                        <a:buFont typeface="Arial" pitchFamily="34" charset="0"/>
                        <a:buNone/>
                        <a:tabLst/>
                        <a:defRPr/>
                      </a:pPr>
                      <a:endParaRPr kumimoji="0" lang="en-US" sz="1100" b="1" i="0" u="none" strike="noStrike" cap="none" normalizeH="0" baseline="0" dirty="0" smtClean="0">
                        <a:ln>
                          <a:noFill/>
                        </a:ln>
                        <a:solidFill>
                          <a:schemeClr val="bg1"/>
                        </a:solidFill>
                        <a:effectLst/>
                        <a:latin typeface="Arial" pitchFamily="34" charset="0"/>
                        <a:cs typeface="Arial" pitchFamily="34" charset="0"/>
                      </a:endParaRP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97A602"/>
                    </a:solidFill>
                  </a:tcPr>
                </a:tc>
                <a:tc>
                  <a:txBody>
                    <a:bodyPr/>
                    <a:lstStyle/>
                    <a:p>
                      <a:pPr marL="0" marR="0" lvl="0" indent="0" algn="ctr" defTabSz="914400" rtl="0" eaLnBrk="0" fontAlgn="base" latinLnBrk="0" hangingPunct="0">
                        <a:lnSpc>
                          <a:spcPct val="100000"/>
                        </a:lnSpc>
                        <a:spcBef>
                          <a:spcPct val="100000"/>
                        </a:spcBef>
                        <a:spcAft>
                          <a:spcPct val="0"/>
                        </a:spcAft>
                        <a:buClrTx/>
                        <a:buSzTx/>
                        <a:buFont typeface="Arial" pitchFamily="34" charset="0"/>
                        <a:buNone/>
                        <a:tabLst/>
                        <a:defRPr/>
                      </a:pPr>
                      <a:r>
                        <a:rPr kumimoji="0" lang="en-US" sz="1100" b="1" i="0" u="none" strike="noStrike" cap="none" normalizeH="0" baseline="0" dirty="0" smtClean="0">
                          <a:ln>
                            <a:noFill/>
                          </a:ln>
                          <a:solidFill>
                            <a:schemeClr val="bg1"/>
                          </a:solidFill>
                          <a:effectLst/>
                          <a:latin typeface="Arial" pitchFamily="34" charset="0"/>
                          <a:cs typeface="Arial" pitchFamily="34" charset="0"/>
                        </a:rPr>
                        <a:t>Governance</a:t>
                      </a:r>
                    </a:p>
                  </a:txBody>
                  <a:tcPr marT="91440" marB="9144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9A6"/>
                    </a:solidFill>
                  </a:tcPr>
                </a:tc>
                <a:tc>
                  <a:txBody>
                    <a:bodyPr/>
                    <a:lstStyle/>
                    <a:p>
                      <a:pPr marL="230187" marR="0" lvl="1" indent="-228600" algn="l" defTabSz="914400" rtl="0" eaLnBrk="1" fontAlgn="base" latinLnBrk="0" hangingPunct="1">
                        <a:lnSpc>
                          <a:spcPct val="100000"/>
                        </a:lnSpc>
                        <a:spcBef>
                          <a:spcPts val="30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Identifying relevant data protection requirements and developing an appropriate governance strategy</a:t>
                      </a:r>
                    </a:p>
                    <a:p>
                      <a:pPr marL="230187" marR="0" lvl="1" indent="-228600" algn="l" defTabSz="914400" rtl="0" eaLnBrk="1" fontAlgn="base" latinLnBrk="0" hangingPunct="1">
                        <a:lnSpc>
                          <a:spcPct val="100000"/>
                        </a:lnSpc>
                        <a:spcBef>
                          <a:spcPts val="30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Reevaluation of internal and external data policies and regulatory environment</a:t>
                      </a:r>
                    </a:p>
                  </a:txBody>
                  <a:tcPr marR="0" marT="91440" marB="9144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6260">
                <a:tc vMerge="1">
                  <a:txBody>
                    <a:bodyPr/>
                    <a:lstStyle/>
                    <a:p>
                      <a:pPr marL="0" marR="0" lvl="0" indent="0" algn="ctr" defTabSz="914400" rtl="0" eaLnBrk="0" fontAlgn="base" latinLnBrk="0" hangingPunct="0">
                        <a:lnSpc>
                          <a:spcPct val="100000"/>
                        </a:lnSpc>
                        <a:spcBef>
                          <a:spcPct val="100000"/>
                        </a:spcBef>
                        <a:spcAft>
                          <a:spcPct val="0"/>
                        </a:spcAft>
                        <a:buClrTx/>
                        <a:buSzTx/>
                        <a:buFont typeface="Arial" pitchFamily="34" charset="0"/>
                        <a:buNone/>
                        <a:tabLst/>
                        <a:defRPr/>
                      </a:pPr>
                      <a:endParaRPr kumimoji="0" lang="en-US" sz="1100" b="1" i="0" u="none" strike="noStrike" cap="none" normalizeH="0" baseline="0" dirty="0" smtClean="0">
                        <a:ln>
                          <a:noFill/>
                        </a:ln>
                        <a:solidFill>
                          <a:schemeClr val="bg1"/>
                        </a:solidFill>
                        <a:effectLst/>
                        <a:latin typeface="Arial" pitchFamily="34" charset="0"/>
                        <a:cs typeface="Arial" pitchFamily="34" charset="0"/>
                      </a:endParaRP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ctr" defTabSz="914400" rtl="0" eaLnBrk="0" fontAlgn="base" latinLnBrk="0" hangingPunct="0">
                        <a:lnSpc>
                          <a:spcPct val="100000"/>
                        </a:lnSpc>
                        <a:spcBef>
                          <a:spcPct val="100000"/>
                        </a:spcBef>
                        <a:spcAft>
                          <a:spcPct val="0"/>
                        </a:spcAft>
                        <a:buClrTx/>
                        <a:buSzTx/>
                        <a:buFont typeface="Arial" pitchFamily="34" charset="0"/>
                        <a:buNone/>
                        <a:tabLst/>
                        <a:defRPr/>
                      </a:pPr>
                      <a:r>
                        <a:rPr kumimoji="0" lang="en-US" sz="1100" b="1" i="0" u="none" strike="noStrike" cap="none" normalizeH="0" baseline="0" dirty="0" smtClean="0">
                          <a:ln>
                            <a:noFill/>
                          </a:ln>
                          <a:solidFill>
                            <a:schemeClr val="bg1"/>
                          </a:solidFill>
                          <a:effectLst/>
                          <a:latin typeface="Arial" pitchFamily="34" charset="0"/>
                          <a:cs typeface="Arial" pitchFamily="34" charset="0"/>
                        </a:rPr>
                        <a:t>Privacy</a:t>
                      </a:r>
                    </a:p>
                  </a:txBody>
                  <a:tcPr marT="91440" marB="9144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79A6"/>
                    </a:solidFill>
                  </a:tcPr>
                </a:tc>
                <a:tc>
                  <a:txBody>
                    <a:bodyPr/>
                    <a:lstStyle/>
                    <a:p>
                      <a:pPr marL="230187" marR="0" lvl="1" indent="-228600" algn="l" defTabSz="914400" rtl="0" eaLnBrk="1" fontAlgn="base" latinLnBrk="0" hangingPunct="1">
                        <a:lnSpc>
                          <a:spcPct val="100000"/>
                        </a:lnSpc>
                        <a:spcBef>
                          <a:spcPts val="30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Privacy issues related to direct and indirect use of big data sources </a:t>
                      </a:r>
                    </a:p>
                    <a:p>
                      <a:pPr marL="230187" marR="0" lvl="1" indent="-228600" algn="l" defTabSz="914400" rtl="0" eaLnBrk="1" fontAlgn="base" latinLnBrk="0" hangingPunct="1">
                        <a:lnSpc>
                          <a:spcPct val="100000"/>
                        </a:lnSpc>
                        <a:spcBef>
                          <a:spcPts val="30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Evolving security implications of big data</a:t>
                      </a:r>
                    </a:p>
                  </a:txBody>
                  <a:tcPr marR="0" marT="91440" marB="9144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456">
                <a:tc>
                  <a:txBody>
                    <a:bodyPr/>
                    <a:lstStyle/>
                    <a:p>
                      <a:pPr marL="0" marR="0" lvl="0" indent="0" algn="ctr" defTabSz="914400" rtl="0" eaLnBrk="0" fontAlgn="base" latinLnBrk="0" hangingPunct="0">
                        <a:lnSpc>
                          <a:spcPct val="100000"/>
                        </a:lnSpc>
                        <a:spcBef>
                          <a:spcPct val="100000"/>
                        </a:spcBef>
                        <a:spcAft>
                          <a:spcPct val="0"/>
                        </a:spcAft>
                        <a:buClrTx/>
                        <a:buSzTx/>
                        <a:buFont typeface="Arial" pitchFamily="34" charset="0"/>
                        <a:buNone/>
                        <a:tabLst/>
                        <a:defRPr/>
                      </a:pPr>
                      <a:r>
                        <a:rPr kumimoji="0" lang="en-US" sz="1200" b="1" i="0" u="none" strike="noStrike" cap="none" normalizeH="0" baseline="0" dirty="0" smtClean="0">
                          <a:ln>
                            <a:noFill/>
                          </a:ln>
                          <a:solidFill>
                            <a:schemeClr val="bg1"/>
                          </a:solidFill>
                          <a:effectLst/>
                          <a:latin typeface="Arial" pitchFamily="34" charset="0"/>
                          <a:cs typeface="Arial" pitchFamily="34" charset="0"/>
                        </a:rPr>
                        <a:t>People</a:t>
                      </a:r>
                      <a:endParaRPr kumimoji="0" lang="en-US" sz="1100" b="1" i="0" u="none" strike="noStrike" cap="none" normalizeH="0" baseline="0" dirty="0" smtClean="0">
                        <a:ln>
                          <a:noFill/>
                        </a:ln>
                        <a:solidFill>
                          <a:schemeClr val="bg1"/>
                        </a:solidFill>
                        <a:effectLst/>
                        <a:latin typeface="Arial" pitchFamily="34" charset="0"/>
                        <a:cs typeface="Arial" pitchFamily="34" charset="0"/>
                      </a:endParaRPr>
                    </a:p>
                  </a:txBody>
                  <a:tcPr marT="91440" marB="91440" vert="vert270"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2C7E7"/>
                    </a:solidFill>
                  </a:tcPr>
                </a:tc>
                <a:tc>
                  <a:txBody>
                    <a:bodyPr/>
                    <a:lstStyle/>
                    <a:p>
                      <a:pPr marL="0" marR="0" lvl="0" indent="0" algn="ctr" defTabSz="914400" rtl="0" eaLnBrk="0" fontAlgn="base" latinLnBrk="0" hangingPunct="0">
                        <a:lnSpc>
                          <a:spcPct val="100000"/>
                        </a:lnSpc>
                        <a:spcBef>
                          <a:spcPct val="100000"/>
                        </a:spcBef>
                        <a:spcAft>
                          <a:spcPct val="0"/>
                        </a:spcAft>
                        <a:buClrTx/>
                        <a:buSzTx/>
                        <a:buFont typeface="Arial" pitchFamily="34" charset="0"/>
                        <a:buNone/>
                        <a:tabLst/>
                        <a:defRPr/>
                      </a:pPr>
                      <a:r>
                        <a:rPr kumimoji="0" lang="en-US" sz="1100" b="1" i="0" u="none" strike="noStrike" cap="none" normalizeH="0" baseline="0" dirty="0" smtClean="0">
                          <a:ln>
                            <a:noFill/>
                          </a:ln>
                          <a:solidFill>
                            <a:schemeClr val="bg1"/>
                          </a:solidFill>
                          <a:effectLst/>
                          <a:latin typeface="Arial" pitchFamily="34" charset="0"/>
                          <a:cs typeface="Arial" pitchFamily="34" charset="0"/>
                        </a:rPr>
                        <a:t>Talent</a:t>
                      </a:r>
                    </a:p>
                  </a:txBody>
                  <a:tcPr marT="91440" marB="91440"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2C7E7"/>
                    </a:solidFill>
                  </a:tcPr>
                </a:tc>
                <a:tc>
                  <a:txBody>
                    <a:bodyPr/>
                    <a:lstStyle/>
                    <a:p>
                      <a:pPr marL="230187" marR="0" lvl="1" indent="-228600" algn="l" defTabSz="914400" rtl="0" eaLnBrk="1" fontAlgn="base" latinLnBrk="0" hangingPunct="1">
                        <a:lnSpc>
                          <a:spcPct val="100000"/>
                        </a:lnSpc>
                        <a:spcBef>
                          <a:spcPts val="300"/>
                        </a:spcBef>
                        <a:spcAft>
                          <a:spcPct val="0"/>
                        </a:spcAft>
                        <a:buClrTx/>
                        <a:buSzTx/>
                        <a:buFont typeface="Wingdings" pitchFamily="2" charset="2"/>
                        <a:buChar char="§"/>
                        <a:tabLst/>
                      </a:pPr>
                      <a:r>
                        <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rPr>
                        <a:t>Identifying and acquire the skill sets required to understand and leverage Big Data to add value</a:t>
                      </a:r>
                    </a:p>
                    <a:p>
                      <a:pPr marL="1587" marR="0" lvl="1" indent="0" algn="l" defTabSz="914400" rtl="0" eaLnBrk="1" fontAlgn="base" latinLnBrk="0" hangingPunct="1">
                        <a:lnSpc>
                          <a:spcPct val="100000"/>
                        </a:lnSpc>
                        <a:spcBef>
                          <a:spcPts val="300"/>
                        </a:spcBef>
                        <a:spcAft>
                          <a:spcPct val="0"/>
                        </a:spcAft>
                        <a:buClrTx/>
                        <a:buSzTx/>
                        <a:buFont typeface="Wingdings" pitchFamily="2" charset="2"/>
                        <a:buNone/>
                        <a:tabLst/>
                      </a:pPr>
                      <a:endParaRPr kumimoji="0" lang="en-US" sz="1100" b="0" i="0" u="none" strike="noStrike" kern="1200" cap="none" normalizeH="0" baseline="0" dirty="0" smtClean="0">
                        <a:ln>
                          <a:noFill/>
                        </a:ln>
                        <a:solidFill>
                          <a:schemeClr val="tx1"/>
                        </a:solidFill>
                        <a:effectLst/>
                        <a:latin typeface="Arial" pitchFamily="34" charset="0"/>
                        <a:ea typeface="+mn-ea"/>
                        <a:cs typeface="Arial" pitchFamily="34" charset="0"/>
                      </a:endParaRPr>
                    </a:p>
                  </a:txBody>
                  <a:tcPr marR="0" marT="91440" marB="9144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Rectangle 1"/>
          <p:cNvSpPr/>
          <p:nvPr/>
        </p:nvSpPr>
        <p:spPr>
          <a:xfrm>
            <a:off x="414337" y="766861"/>
            <a:ext cx="8443060" cy="307641"/>
          </a:xfrm>
          <a:prstGeom prst="rect">
            <a:avLst/>
          </a:prstGeom>
        </p:spPr>
        <p:txBody>
          <a:bodyPr wrap="square" lIns="91308" tIns="45653" rIns="91308" bIns="45653">
            <a:spAutoFit/>
          </a:bodyPr>
          <a:lstStyle/>
          <a:p>
            <a:pPr algn="l">
              <a:spcBef>
                <a:spcPts val="2200"/>
              </a:spcBef>
              <a:defRPr/>
            </a:pPr>
            <a:r>
              <a:rPr lang="en-US" sz="1400" b="0" dirty="0">
                <a:solidFill>
                  <a:srgbClr val="002776"/>
                </a:solidFill>
                <a:latin typeface="Arial"/>
              </a:rPr>
              <a:t>Big Data provides opportunities however there are challenges that need to be addressed and overcome.</a:t>
            </a:r>
          </a:p>
        </p:txBody>
      </p:sp>
    </p:spTree>
    <p:extLst>
      <p:ext uri="{BB962C8B-B14F-4D97-AF65-F5344CB8AC3E}">
        <p14:creationId xmlns:p14="http://schemas.microsoft.com/office/powerpoint/2010/main" val="32421939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44465437"/>
              </p:ext>
            </p:extLst>
          </p:nvPr>
        </p:nvGraphicFramePr>
        <p:xfrm>
          <a:off x="367982" y="1078175"/>
          <a:ext cx="8380234" cy="5472757"/>
        </p:xfrm>
        <a:graphic>
          <a:graphicData uri="http://schemas.openxmlformats.org/drawingml/2006/table">
            <a:tbl>
              <a:tblPr firstRow="1" firstCol="1" bandRow="1">
                <a:tableStyleId>{5C22544A-7EE6-4342-B048-85BDC9FD1C3A}</a:tableStyleId>
              </a:tblPr>
              <a:tblGrid>
                <a:gridCol w="1037738"/>
                <a:gridCol w="7342496"/>
              </a:tblGrid>
              <a:tr h="377810">
                <a:tc>
                  <a:txBody>
                    <a:bodyPr/>
                    <a:lstStyle/>
                    <a:p>
                      <a:pPr marL="0" marR="0" algn="ctr">
                        <a:spcBef>
                          <a:spcPts val="0"/>
                        </a:spcBef>
                        <a:spcAft>
                          <a:spcPts val="0"/>
                        </a:spcAft>
                      </a:pPr>
                      <a:r>
                        <a:rPr lang="en-US" sz="1200" dirty="0" smtClean="0">
                          <a:effectLst/>
                        </a:rPr>
                        <a:t>Area</a:t>
                      </a:r>
                      <a:endParaRPr lang="en-US" sz="1200" dirty="0">
                        <a:effectLst/>
                        <a:latin typeface="Calibri"/>
                        <a:ea typeface="Calibri"/>
                      </a:endParaRPr>
                    </a:p>
                  </a:txBody>
                  <a:tcPr marL="23335" marR="23335" marT="11667" marB="11667"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algn="ctr">
                        <a:spcBef>
                          <a:spcPts val="0"/>
                        </a:spcBef>
                        <a:spcAft>
                          <a:spcPts val="0"/>
                        </a:spcAft>
                      </a:pPr>
                      <a:r>
                        <a:rPr lang="en-US" sz="1200" dirty="0" smtClean="0">
                          <a:effectLst/>
                        </a:rPr>
                        <a:t>Questions</a:t>
                      </a:r>
                      <a:endParaRPr lang="en-US" sz="1200" dirty="0">
                        <a:effectLst/>
                        <a:latin typeface="Calibri"/>
                        <a:ea typeface="Calibri"/>
                      </a:endParaRPr>
                    </a:p>
                  </a:txBody>
                  <a:tcPr marL="23335" marR="23335" marT="11667" marB="11667"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1"/>
                    </a:solidFill>
                  </a:tcPr>
                </a:tc>
              </a:tr>
              <a:tr h="577541">
                <a:tc>
                  <a:txBody>
                    <a:bodyPr/>
                    <a:lstStyle/>
                    <a:p>
                      <a:pPr marL="0" marR="0" algn="ctr">
                        <a:spcBef>
                          <a:spcPts val="0"/>
                        </a:spcBef>
                        <a:spcAft>
                          <a:spcPts val="0"/>
                        </a:spcAft>
                      </a:pPr>
                      <a:r>
                        <a:rPr lang="en-US" sz="1100" dirty="0" smtClean="0">
                          <a:solidFill>
                            <a:schemeClr val="bg1"/>
                          </a:solidFill>
                          <a:effectLst/>
                          <a:latin typeface="Arial (body)"/>
                        </a:rPr>
                        <a:t>Scalability</a:t>
                      </a:r>
                      <a:endParaRPr lang="en-US" sz="1100" dirty="0">
                        <a:solidFill>
                          <a:schemeClr val="bg1"/>
                        </a:solidFill>
                        <a:effectLst/>
                        <a:latin typeface="Arial (body)"/>
                        <a:ea typeface="Calibri"/>
                      </a:endParaRPr>
                    </a:p>
                  </a:txBody>
                  <a:tcPr marL="23335" marR="23335" marT="11667" marB="11667"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C689F"/>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smtClean="0">
                          <a:latin typeface="+mj-lt"/>
                        </a:rPr>
                        <a:t>What levels of </a:t>
                      </a:r>
                      <a:r>
                        <a:rPr lang="en-US" sz="1100" dirty="0" smtClean="0">
                          <a:latin typeface="+mj-lt"/>
                        </a:rPr>
                        <a:t>availability and reliability </a:t>
                      </a:r>
                      <a:r>
                        <a:rPr lang="en-US" sz="1100" b="0" dirty="0" smtClean="0">
                          <a:latin typeface="+mj-lt"/>
                        </a:rPr>
                        <a:t>are possible in mission-critical applications with large data volumes ?</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dirty="0" smtClean="0">
                          <a:effectLst/>
                          <a:latin typeface="+mj-lt"/>
                        </a:rPr>
                        <a:t>Who can provide the best real-time scalability</a:t>
                      </a:r>
                      <a:r>
                        <a:rPr lang="en-US" sz="1100" baseline="0" dirty="0" smtClean="0">
                          <a:effectLst/>
                          <a:latin typeface="+mj-lt"/>
                        </a:rPr>
                        <a:t> and storage?</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dirty="0" smtClean="0">
                          <a:effectLst/>
                          <a:latin typeface="+mj-lt"/>
                        </a:rPr>
                        <a:t>Is the cost to value justified for building the infrastructure to handle Big Data ?</a:t>
                      </a:r>
                    </a:p>
                  </a:txBody>
                  <a:tcPr marL="23335" marR="23335" marT="11667" marB="11667">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r>
              <a:tr h="5430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1"/>
                          </a:solidFill>
                          <a:effectLst/>
                          <a:latin typeface="Arial (body)"/>
                        </a:rPr>
                        <a:t>Integration</a:t>
                      </a:r>
                      <a:endParaRPr lang="en-US" sz="1100" dirty="0" smtClean="0">
                        <a:solidFill>
                          <a:schemeClr val="bg1"/>
                        </a:solidFill>
                        <a:effectLst/>
                        <a:latin typeface="Arial (body)"/>
                        <a:ea typeface="Calibri"/>
                      </a:endParaRPr>
                    </a:p>
                  </a:txBody>
                  <a:tcPr marL="23335" marR="23335" marT="11667" marB="11667"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C689F"/>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kern="1200" dirty="0" smtClean="0">
                          <a:solidFill>
                            <a:schemeClr val="dk1"/>
                          </a:solidFill>
                          <a:latin typeface="+mj-lt"/>
                          <a:ea typeface="+mn-ea"/>
                          <a:cs typeface="+mn-cs"/>
                        </a:rPr>
                        <a:t>With the increasing volume of data, what is the best infrastructure and integration strategy to keep up with the increasing demands from volume and processing speed.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kern="1200" dirty="0" smtClean="0">
                          <a:solidFill>
                            <a:schemeClr val="dk1"/>
                          </a:solidFill>
                          <a:latin typeface="+mj-lt"/>
                          <a:ea typeface="+mn-ea"/>
                          <a:cs typeface="+mn-cs"/>
                        </a:rPr>
                        <a:t>How can non-traditional unstructured data be integrated with data stored in traditional transactional systems?</a:t>
                      </a:r>
                    </a:p>
                  </a:txBody>
                  <a:tcPr marL="23335" marR="23335" marT="11667" marB="11667">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896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1"/>
                          </a:solidFill>
                          <a:effectLst/>
                          <a:latin typeface="Arial (body)"/>
                        </a:rPr>
                        <a:t>Deployment</a:t>
                      </a:r>
                      <a:endParaRPr lang="en-US" sz="1100" dirty="0" smtClean="0">
                        <a:solidFill>
                          <a:schemeClr val="bg1"/>
                        </a:solidFill>
                        <a:effectLst/>
                        <a:latin typeface="Arial (body)"/>
                        <a:ea typeface="Calibri"/>
                      </a:endParaRPr>
                    </a:p>
                  </a:txBody>
                  <a:tcPr marL="23335" marR="23335" marT="11667" marB="11667"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C689F"/>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kern="1200" dirty="0" smtClean="0">
                          <a:solidFill>
                            <a:schemeClr val="dk1"/>
                          </a:solidFill>
                          <a:latin typeface="+mj-lt"/>
                          <a:ea typeface="+mn-ea"/>
                          <a:cs typeface="+mn-cs"/>
                        </a:rPr>
                        <a:t>With an ever increasingly complex environment, how do we develop a strategy for integration and deployment?</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kern="1200" dirty="0" smtClean="0">
                          <a:solidFill>
                            <a:schemeClr val="dk1"/>
                          </a:solidFill>
                          <a:latin typeface="+mj-lt"/>
                          <a:ea typeface="+mn-ea"/>
                          <a:cs typeface="+mn-cs"/>
                        </a:rPr>
                        <a:t>Given the specialized nature of processing needed, is cloud computing an appropriate platform choice, and if so, what variant of cloud computing (public, private, hybrid) is needed?</a:t>
                      </a:r>
                    </a:p>
                  </a:txBody>
                  <a:tcPr marL="23335" marR="23335" marT="11667" marB="11667">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136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1"/>
                          </a:solidFill>
                          <a:effectLst/>
                          <a:latin typeface="Arial (body)"/>
                        </a:rPr>
                        <a:t>Analytics</a:t>
                      </a:r>
                      <a:endParaRPr lang="en-US" sz="1100" dirty="0" smtClean="0">
                        <a:solidFill>
                          <a:schemeClr val="bg1"/>
                        </a:solidFill>
                        <a:effectLst/>
                        <a:latin typeface="Arial (body)"/>
                        <a:ea typeface="Calibri"/>
                      </a:endParaRPr>
                    </a:p>
                  </a:txBody>
                  <a:tcPr marL="23335" marR="23335" marT="11667" marB="11667"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C689F"/>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kern="1200" dirty="0" smtClean="0">
                          <a:solidFill>
                            <a:schemeClr val="dk1"/>
                          </a:solidFill>
                          <a:latin typeface="+mj-lt"/>
                          <a:ea typeface="+mn-ea"/>
                          <a:cs typeface="+mn-cs"/>
                        </a:rPr>
                        <a:t>With so much data, what are the right questions to gain additional insight that adds value to the enterprise? To our customers?</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kern="1200" dirty="0" smtClean="0">
                          <a:solidFill>
                            <a:schemeClr val="dk1"/>
                          </a:solidFill>
                          <a:latin typeface="+mj-lt"/>
                          <a:ea typeface="+mn-ea"/>
                          <a:cs typeface="+mn-cs"/>
                        </a:rPr>
                        <a:t>How can we tailor the user experience for analytic insights?</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kern="1200" dirty="0" smtClean="0">
                          <a:solidFill>
                            <a:schemeClr val="dk1"/>
                          </a:solidFill>
                          <a:latin typeface="+mj-lt"/>
                          <a:ea typeface="+mn-ea"/>
                          <a:cs typeface="+mn-cs"/>
                        </a:rPr>
                        <a:t>How can decision-makers comprehend the results of analyzing so much data quickly enough to act?</a:t>
                      </a:r>
                    </a:p>
                  </a:txBody>
                  <a:tcPr marL="23335" marR="23335" marT="11667" marB="11667">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69266">
                <a:tc>
                  <a:txBody>
                    <a:bodyPr/>
                    <a:lstStyle/>
                    <a:p>
                      <a:pPr marL="0" marR="0" algn="ctr">
                        <a:spcBef>
                          <a:spcPts val="0"/>
                        </a:spcBef>
                        <a:spcAft>
                          <a:spcPts val="0"/>
                        </a:spcAft>
                      </a:pPr>
                      <a:r>
                        <a:rPr lang="en-US" sz="1100" dirty="0" smtClean="0">
                          <a:solidFill>
                            <a:schemeClr val="bg1"/>
                          </a:solidFill>
                          <a:effectLst/>
                          <a:latin typeface="Arial (body)"/>
                        </a:rPr>
                        <a:t>Data Quality</a:t>
                      </a:r>
                      <a:endParaRPr lang="en-US" sz="1100" dirty="0">
                        <a:solidFill>
                          <a:schemeClr val="bg1"/>
                        </a:solidFill>
                        <a:effectLst/>
                        <a:latin typeface="Arial (body)"/>
                        <a:ea typeface="Calibri"/>
                      </a:endParaRPr>
                    </a:p>
                  </a:txBody>
                  <a:tcPr marL="23335" marR="23335" marT="11667" marB="11667"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9A6"/>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kern="1200" dirty="0" smtClean="0">
                          <a:solidFill>
                            <a:schemeClr val="dk1"/>
                          </a:solidFill>
                          <a:latin typeface="+mj-lt"/>
                          <a:ea typeface="+mn-ea"/>
                          <a:cs typeface="+mn-cs"/>
                        </a:rPr>
                        <a:t>With increasing volume of data, what data to we keep? And where do we focus on quality with the greatest returns?</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kern="1200" dirty="0" smtClean="0">
                          <a:solidFill>
                            <a:schemeClr val="dk1"/>
                          </a:solidFill>
                          <a:latin typeface="+mj-lt"/>
                          <a:ea typeface="+mn-ea"/>
                          <a:cs typeface="+mn-cs"/>
                        </a:rPr>
                        <a:t>How do we insure the quality unstructured data?</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kern="1200" dirty="0" smtClean="0">
                          <a:solidFill>
                            <a:schemeClr val="dk1"/>
                          </a:solidFill>
                          <a:latin typeface="+mj-lt"/>
                          <a:ea typeface="+mn-ea"/>
                          <a:cs typeface="+mn-cs"/>
                        </a:rPr>
                        <a:t>How do we measure the quality of extraction and processing procedures used with Big Data?</a:t>
                      </a:r>
                    </a:p>
                  </a:txBody>
                  <a:tcPr marL="23335" marR="23335" marT="11667" marB="11667">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6153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1"/>
                          </a:solidFill>
                          <a:effectLst/>
                          <a:latin typeface="Arial (body)"/>
                        </a:rPr>
                        <a:t>Governance</a:t>
                      </a:r>
                      <a:endParaRPr lang="en-US" sz="1100" dirty="0" smtClean="0">
                        <a:solidFill>
                          <a:schemeClr val="bg1"/>
                        </a:solidFill>
                        <a:effectLst/>
                        <a:latin typeface="Arial (body)"/>
                        <a:ea typeface="Calibri"/>
                      </a:endParaRPr>
                    </a:p>
                  </a:txBody>
                  <a:tcPr marL="23335" marR="23335" marT="11667" marB="11667"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9A6"/>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kern="1200" dirty="0" smtClean="0">
                          <a:solidFill>
                            <a:schemeClr val="dk1"/>
                          </a:solidFill>
                          <a:latin typeface="+mj-lt"/>
                          <a:ea typeface="+mn-ea"/>
                          <a:cs typeface="+mn-cs"/>
                        </a:rPr>
                        <a:t>What data governance is appropriate when analysis is distributed, needs change and data definitions and schemas evolve over time?</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kern="1200" dirty="0" smtClean="0">
                          <a:solidFill>
                            <a:schemeClr val="dk1"/>
                          </a:solidFill>
                          <a:latin typeface="+mj-lt"/>
                          <a:ea typeface="+mn-ea"/>
                          <a:cs typeface="+mn-cs"/>
                        </a:rPr>
                        <a:t>What intellectual property, licensing, and data protection considerations apply when Big Data environments are distributed across organizational and national boundaries?</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kern="1200" dirty="0" smtClean="0">
                          <a:solidFill>
                            <a:schemeClr val="dk1"/>
                          </a:solidFill>
                          <a:latin typeface="+mj-lt"/>
                          <a:ea typeface="+mn-ea"/>
                          <a:cs typeface="+mn-cs"/>
                        </a:rPr>
                        <a:t>How are regulations around audit trails and data destruction to be interpreted in a Big Data environment?</a:t>
                      </a:r>
                    </a:p>
                  </a:txBody>
                  <a:tcPr marL="23335" marR="23335" marT="11667" marB="11667">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61534">
                <a:tc>
                  <a:txBody>
                    <a:bodyPr/>
                    <a:lstStyle/>
                    <a:p>
                      <a:pPr marL="0" marR="0" algn="ctr">
                        <a:spcBef>
                          <a:spcPts val="0"/>
                        </a:spcBef>
                        <a:spcAft>
                          <a:spcPts val="0"/>
                        </a:spcAft>
                      </a:pPr>
                      <a:r>
                        <a:rPr lang="en-US" sz="1100" dirty="0">
                          <a:solidFill>
                            <a:schemeClr val="bg1"/>
                          </a:solidFill>
                          <a:effectLst/>
                          <a:latin typeface="Arial (body)"/>
                        </a:rPr>
                        <a:t>Privacy</a:t>
                      </a:r>
                      <a:endParaRPr lang="en-US" sz="1100" dirty="0">
                        <a:solidFill>
                          <a:schemeClr val="bg1"/>
                        </a:solidFill>
                        <a:effectLst/>
                        <a:latin typeface="Arial (body)"/>
                        <a:ea typeface="Calibri"/>
                      </a:endParaRPr>
                    </a:p>
                  </a:txBody>
                  <a:tcPr marL="23335" marR="23335" marT="11667" marB="11667"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9A6"/>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kern="1200" dirty="0" smtClean="0">
                          <a:solidFill>
                            <a:schemeClr val="dk1"/>
                          </a:solidFill>
                          <a:latin typeface="+mj-lt"/>
                          <a:ea typeface="+mn-ea"/>
                          <a:cs typeface="+mn-cs"/>
                        </a:rPr>
                        <a:t>How </a:t>
                      </a:r>
                      <a:r>
                        <a:rPr lang="en-US" sz="1100" b="0" kern="1200" dirty="0">
                          <a:solidFill>
                            <a:schemeClr val="dk1"/>
                          </a:solidFill>
                          <a:latin typeface="+mj-lt"/>
                          <a:ea typeface="+mn-ea"/>
                          <a:cs typeface="+mn-cs"/>
                        </a:rPr>
                        <a:t>does the company plan to address </a:t>
                      </a:r>
                      <a:r>
                        <a:rPr lang="en-US" sz="1100" b="0" kern="1200" dirty="0" smtClean="0">
                          <a:solidFill>
                            <a:schemeClr val="dk1"/>
                          </a:solidFill>
                          <a:latin typeface="+mj-lt"/>
                          <a:ea typeface="+mn-ea"/>
                          <a:cs typeface="+mn-cs"/>
                        </a:rPr>
                        <a:t>Personally Identifiable Information?</a:t>
                      </a:r>
                      <a:endParaRPr lang="en-US" sz="1100" b="0" kern="1200" dirty="0">
                        <a:solidFill>
                          <a:schemeClr val="dk1"/>
                        </a:solidFill>
                        <a:latin typeface="+mj-lt"/>
                        <a:ea typeface="+mn-ea"/>
                        <a:cs typeface="+mn-cs"/>
                      </a:endParaRP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kern="1200" dirty="0" smtClean="0">
                          <a:solidFill>
                            <a:schemeClr val="dk1"/>
                          </a:solidFill>
                          <a:latin typeface="+mj-lt"/>
                          <a:ea typeface="+mn-ea"/>
                          <a:cs typeface="+mn-cs"/>
                        </a:rPr>
                        <a:t>If externally hosted, what </a:t>
                      </a:r>
                      <a:r>
                        <a:rPr lang="en-US" sz="1100" b="0" kern="1200" dirty="0">
                          <a:solidFill>
                            <a:schemeClr val="dk1"/>
                          </a:solidFill>
                          <a:latin typeface="+mj-lt"/>
                          <a:ea typeface="+mn-ea"/>
                          <a:cs typeface="+mn-cs"/>
                        </a:rPr>
                        <a:t>level of confirmation can we get that </a:t>
                      </a:r>
                      <a:r>
                        <a:rPr lang="en-US" sz="1100" b="0" kern="1200" dirty="0" smtClean="0">
                          <a:solidFill>
                            <a:schemeClr val="dk1"/>
                          </a:solidFill>
                          <a:latin typeface="+mj-lt"/>
                          <a:ea typeface="+mn-ea"/>
                          <a:cs typeface="+mn-cs"/>
                        </a:rPr>
                        <a:t>the provider will </a:t>
                      </a:r>
                      <a:r>
                        <a:rPr lang="en-US" sz="1100" b="0" kern="1200" dirty="0">
                          <a:solidFill>
                            <a:schemeClr val="dk1"/>
                          </a:solidFill>
                          <a:latin typeface="+mj-lt"/>
                          <a:ea typeface="+mn-ea"/>
                          <a:cs typeface="+mn-cs"/>
                        </a:rPr>
                        <a:t>keep our customer data/information private</a:t>
                      </a:r>
                      <a:r>
                        <a:rPr lang="en-US" sz="1100" b="0" kern="1200" dirty="0" smtClean="0">
                          <a:solidFill>
                            <a:schemeClr val="dk1"/>
                          </a:solidFill>
                          <a:latin typeface="+mj-lt"/>
                          <a:ea typeface="+mn-ea"/>
                          <a:cs typeface="+mn-cs"/>
                        </a:rPr>
                        <a:t>?</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kern="1200" dirty="0" smtClean="0">
                          <a:solidFill>
                            <a:schemeClr val="dk1"/>
                          </a:solidFill>
                          <a:latin typeface="+mj-lt"/>
                          <a:ea typeface="+mn-ea"/>
                          <a:cs typeface="+mn-cs"/>
                        </a:rPr>
                        <a:t>How can security and privacy concerns be factored into the design of a Big Data environment to reduce vulnerability to external and internal threats?</a:t>
                      </a:r>
                    </a:p>
                  </a:txBody>
                  <a:tcPr marL="23335" marR="23335" marT="11667" marB="11667">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8687">
                <a:tc>
                  <a:txBody>
                    <a:bodyPr/>
                    <a:lstStyle/>
                    <a:p>
                      <a:pPr marL="0" marR="0" algn="ctr">
                        <a:spcBef>
                          <a:spcPts val="0"/>
                        </a:spcBef>
                        <a:spcAft>
                          <a:spcPts val="0"/>
                        </a:spcAft>
                      </a:pPr>
                      <a:r>
                        <a:rPr lang="en-US" sz="1100" dirty="0" smtClean="0">
                          <a:solidFill>
                            <a:schemeClr val="bg1"/>
                          </a:solidFill>
                          <a:effectLst/>
                          <a:latin typeface="Arial (body)"/>
                          <a:ea typeface="Calibri"/>
                        </a:rPr>
                        <a:t>Talent</a:t>
                      </a:r>
                      <a:endParaRPr lang="en-US" sz="1100" dirty="0">
                        <a:solidFill>
                          <a:schemeClr val="bg1"/>
                        </a:solidFill>
                        <a:effectLst/>
                        <a:latin typeface="Arial (body)"/>
                        <a:ea typeface="Calibri"/>
                      </a:endParaRPr>
                    </a:p>
                  </a:txBody>
                  <a:tcPr marL="23335" marR="23335" marT="11667" marB="11667"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2C7E7"/>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kern="1200" dirty="0" smtClean="0">
                          <a:solidFill>
                            <a:schemeClr val="dk1"/>
                          </a:solidFill>
                          <a:latin typeface="+mj-lt"/>
                          <a:ea typeface="+mn-ea"/>
                          <a:cs typeface="+mn-cs"/>
                        </a:rPr>
                        <a:t>Does your organization have the skills sets necessary to leverage Big Data?</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kern="1200" dirty="0" smtClean="0">
                          <a:solidFill>
                            <a:schemeClr val="dk1"/>
                          </a:solidFill>
                          <a:latin typeface="+mj-lt"/>
                          <a:ea typeface="+mn-ea"/>
                          <a:cs typeface="+mn-cs"/>
                        </a:rPr>
                        <a:t>How can current IT skill sets best be leveraged in evolving the infrastructure to include Big Data?</a:t>
                      </a:r>
                    </a:p>
                  </a:txBody>
                  <a:tcPr marL="23335" marR="23335" marT="11667" marB="11667">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Title 16"/>
          <p:cNvSpPr>
            <a:spLocks noGrp="1"/>
          </p:cNvSpPr>
          <p:nvPr>
            <p:ph type="title"/>
          </p:nvPr>
        </p:nvSpPr>
        <p:spPr bwMode="gray">
          <a:xfrm>
            <a:off x="414340" y="446047"/>
            <a:ext cx="8330184" cy="333425"/>
          </a:xfrm>
        </p:spPr>
        <p:txBody>
          <a:bodyPr lIns="0" tIns="0" rIns="0" bIns="0" anchor="b" anchorCtr="0">
            <a:spAutoFit/>
          </a:bodyPr>
          <a:lstStyle/>
          <a:p>
            <a:pPr marL="285338" indent="-285338">
              <a:spcBef>
                <a:spcPts val="600"/>
              </a:spcBef>
            </a:pPr>
            <a:r>
              <a:rPr lang="en-US" dirty="0" smtClean="0"/>
              <a:t>Asking Relevant Questions to Solve the Challenges</a:t>
            </a:r>
            <a:endParaRPr lang="en-US" dirty="0"/>
          </a:p>
        </p:txBody>
      </p:sp>
    </p:spTree>
    <p:extLst>
      <p:ext uri="{BB962C8B-B14F-4D97-AF65-F5344CB8AC3E}">
        <p14:creationId xmlns:p14="http://schemas.microsoft.com/office/powerpoint/2010/main" val="24194231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bwMode="gray">
          <a:xfrm>
            <a:off x="414340" y="446047"/>
            <a:ext cx="8330184" cy="333425"/>
          </a:xfrm>
        </p:spPr>
        <p:txBody>
          <a:bodyPr lIns="0" tIns="0" rIns="0" bIns="0" anchor="b" anchorCtr="0">
            <a:spAutoFit/>
          </a:bodyPr>
          <a:lstStyle/>
          <a:p>
            <a:pPr marL="285338" indent="-285338">
              <a:spcBef>
                <a:spcPts val="600"/>
              </a:spcBef>
            </a:pPr>
            <a:r>
              <a:rPr lang="en-US" dirty="0" smtClean="0">
                <a:solidFill>
                  <a:schemeClr val="tx1"/>
                </a:solidFill>
              </a:rPr>
              <a:t>Big Data Suggested Roadmap</a:t>
            </a:r>
            <a:endParaRPr lang="en-US" dirty="0">
              <a:solidFill>
                <a:schemeClr val="tx1"/>
              </a:solidFill>
            </a:endParaRPr>
          </a:p>
        </p:txBody>
      </p:sp>
      <p:sp>
        <p:nvSpPr>
          <p:cNvPr id="6" name="Rectangle 5"/>
          <p:cNvSpPr/>
          <p:nvPr/>
        </p:nvSpPr>
        <p:spPr>
          <a:xfrm>
            <a:off x="429310" y="1009736"/>
            <a:ext cx="8215181" cy="430887"/>
          </a:xfrm>
          <a:prstGeom prst="rect">
            <a:avLst/>
          </a:prstGeom>
        </p:spPr>
        <p:txBody>
          <a:bodyPr vert="horz" wrap="square" lIns="0" tIns="0" rIns="0" bIns="0" rtlCol="0">
            <a:spAutoFit/>
          </a:bodyPr>
          <a:lstStyle/>
          <a:p>
            <a:pPr algn="l">
              <a:spcBef>
                <a:spcPts val="2200"/>
              </a:spcBef>
              <a:buFont typeface="Arial" pitchFamily="34" charset="0"/>
            </a:pPr>
            <a:r>
              <a:rPr lang="en-US" sz="1400" b="0" dirty="0" smtClean="0"/>
              <a:t>A Big Data Roadmap begins </a:t>
            </a:r>
            <a:r>
              <a:rPr lang="en-US" sz="1400" b="0" dirty="0"/>
              <a:t>with the decision makers and their crunchy questions and </a:t>
            </a:r>
            <a:r>
              <a:rPr lang="en-US" sz="1400" b="0" dirty="0" smtClean="0"/>
              <a:t>then proceeds to the </a:t>
            </a:r>
            <a:r>
              <a:rPr lang="en-US" sz="1400" b="0" dirty="0"/>
              <a:t>data sources and technologies </a:t>
            </a:r>
            <a:r>
              <a:rPr lang="en-US" sz="1400" b="0" dirty="0" smtClean="0"/>
              <a:t>that are required to address the needs.</a:t>
            </a:r>
            <a:endParaRPr lang="en-US" sz="1400" b="0" dirty="0"/>
          </a:p>
        </p:txBody>
      </p:sp>
      <p:grpSp>
        <p:nvGrpSpPr>
          <p:cNvPr id="39" name="Group 38"/>
          <p:cNvGrpSpPr/>
          <p:nvPr/>
        </p:nvGrpSpPr>
        <p:grpSpPr>
          <a:xfrm>
            <a:off x="680650" y="1685247"/>
            <a:ext cx="8118467" cy="4853413"/>
            <a:chOff x="680650" y="1739839"/>
            <a:chExt cx="8118467" cy="4853413"/>
          </a:xfrm>
        </p:grpSpPr>
        <p:cxnSp>
          <p:nvCxnSpPr>
            <p:cNvPr id="47" name="Straight Connector 46"/>
            <p:cNvCxnSpPr/>
            <p:nvPr/>
          </p:nvCxnSpPr>
          <p:spPr>
            <a:xfrm rot="16200000" flipV="1">
              <a:off x="7425220" y="3116732"/>
              <a:ext cx="0" cy="10058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680650" y="1739839"/>
              <a:ext cx="7728554" cy="4542237"/>
              <a:chOff x="530522" y="1507823"/>
              <a:chExt cx="7728554" cy="4542237"/>
            </a:xfrm>
          </p:grpSpPr>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526" y="1516482"/>
                <a:ext cx="719455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flipV="1">
                <a:off x="1936769" y="4952780"/>
                <a:ext cx="0" cy="10972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0522" y="4250079"/>
                <a:ext cx="1583141" cy="461665"/>
              </a:xfrm>
              <a:prstGeom prst="rect">
                <a:avLst/>
              </a:prstGeom>
              <a:noFill/>
            </p:spPr>
            <p:txBody>
              <a:bodyPr wrap="square" rtlCol="0">
                <a:spAutoFit/>
              </a:bodyPr>
              <a:lstStyle/>
              <a:p>
                <a:pPr algn="l">
                  <a:spcBef>
                    <a:spcPts val="600"/>
                  </a:spcBef>
                </a:pPr>
                <a:r>
                  <a:rPr lang="en-US" sz="1200" dirty="0" smtClean="0">
                    <a:solidFill>
                      <a:schemeClr val="accent3"/>
                    </a:solidFill>
                  </a:rPr>
                  <a:t>Identify Opportunities</a:t>
                </a:r>
              </a:p>
            </p:txBody>
          </p:sp>
          <p:sp>
            <p:nvSpPr>
              <p:cNvPr id="14" name="TextBox 13"/>
              <p:cNvSpPr txBox="1"/>
              <p:nvPr/>
            </p:nvSpPr>
            <p:spPr>
              <a:xfrm>
                <a:off x="976942" y="3401284"/>
                <a:ext cx="1583141" cy="461665"/>
              </a:xfrm>
              <a:prstGeom prst="rect">
                <a:avLst/>
              </a:prstGeom>
              <a:noFill/>
            </p:spPr>
            <p:txBody>
              <a:bodyPr wrap="square" rtlCol="0">
                <a:spAutoFit/>
              </a:bodyPr>
              <a:lstStyle/>
              <a:p>
                <a:pPr algn="l">
                  <a:spcBef>
                    <a:spcPts val="600"/>
                  </a:spcBef>
                </a:pPr>
                <a:r>
                  <a:rPr lang="en-US" sz="1200" dirty="0" smtClean="0">
                    <a:solidFill>
                      <a:schemeClr val="accent3"/>
                    </a:solidFill>
                  </a:rPr>
                  <a:t>Assess </a:t>
                </a:r>
                <a:r>
                  <a:rPr lang="en-US" sz="1200" dirty="0">
                    <a:solidFill>
                      <a:schemeClr val="accent3"/>
                    </a:solidFill>
                  </a:rPr>
                  <a:t>C</a:t>
                </a:r>
                <a:r>
                  <a:rPr lang="en-US" sz="1200" dirty="0" smtClean="0">
                    <a:solidFill>
                      <a:schemeClr val="accent3"/>
                    </a:solidFill>
                  </a:rPr>
                  <a:t>urrent </a:t>
                </a:r>
                <a:r>
                  <a:rPr lang="en-US" sz="1200" dirty="0">
                    <a:solidFill>
                      <a:schemeClr val="accent3"/>
                    </a:solidFill>
                  </a:rPr>
                  <a:t>C</a:t>
                </a:r>
                <a:r>
                  <a:rPr lang="en-US" sz="1200" dirty="0" smtClean="0">
                    <a:solidFill>
                      <a:schemeClr val="accent3"/>
                    </a:solidFill>
                  </a:rPr>
                  <a:t>apabilities</a:t>
                </a:r>
              </a:p>
            </p:txBody>
          </p:sp>
          <p:cxnSp>
            <p:nvCxnSpPr>
              <p:cNvPr id="16" name="Straight Connector 15"/>
              <p:cNvCxnSpPr/>
              <p:nvPr/>
            </p:nvCxnSpPr>
            <p:spPr>
              <a:xfrm flipV="1">
                <a:off x="2869526" y="4195157"/>
                <a:ext cx="0" cy="6400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708235" y="2756797"/>
                <a:ext cx="1812879" cy="461665"/>
              </a:xfrm>
              <a:prstGeom prst="rect">
                <a:avLst/>
              </a:prstGeom>
              <a:noFill/>
            </p:spPr>
            <p:txBody>
              <a:bodyPr wrap="square" rtlCol="0">
                <a:spAutoFit/>
              </a:bodyPr>
              <a:lstStyle/>
              <a:p>
                <a:pPr algn="l">
                  <a:spcBef>
                    <a:spcPts val="600"/>
                  </a:spcBef>
                </a:pPr>
                <a:r>
                  <a:rPr lang="en-US" sz="1200" dirty="0" smtClean="0">
                    <a:solidFill>
                      <a:schemeClr val="accent3"/>
                    </a:solidFill>
                  </a:rPr>
                  <a:t>Identify and Define Use Cases</a:t>
                </a:r>
              </a:p>
            </p:txBody>
          </p:sp>
          <p:sp>
            <p:nvSpPr>
              <p:cNvPr id="20" name="TextBox 19"/>
              <p:cNvSpPr txBox="1"/>
              <p:nvPr/>
            </p:nvSpPr>
            <p:spPr>
              <a:xfrm>
                <a:off x="3074083" y="2184085"/>
                <a:ext cx="1812879" cy="461665"/>
              </a:xfrm>
              <a:prstGeom prst="rect">
                <a:avLst/>
              </a:prstGeom>
              <a:noFill/>
            </p:spPr>
            <p:txBody>
              <a:bodyPr wrap="square" rtlCol="0">
                <a:spAutoFit/>
              </a:bodyPr>
              <a:lstStyle/>
              <a:p>
                <a:pPr algn="l">
                  <a:spcBef>
                    <a:spcPts val="600"/>
                  </a:spcBef>
                </a:pPr>
                <a:r>
                  <a:rPr lang="en-US" sz="1200" dirty="0" smtClean="0">
                    <a:solidFill>
                      <a:schemeClr val="accent3"/>
                    </a:solidFill>
                  </a:rPr>
                  <a:t>Implement Pilots and Prototypes</a:t>
                </a:r>
              </a:p>
            </p:txBody>
          </p:sp>
          <p:sp>
            <p:nvSpPr>
              <p:cNvPr id="22" name="TextBox 21"/>
              <p:cNvSpPr txBox="1"/>
              <p:nvPr/>
            </p:nvSpPr>
            <p:spPr>
              <a:xfrm>
                <a:off x="4482308" y="1507823"/>
                <a:ext cx="1959434" cy="461665"/>
              </a:xfrm>
              <a:prstGeom prst="rect">
                <a:avLst/>
              </a:prstGeom>
              <a:noFill/>
            </p:spPr>
            <p:txBody>
              <a:bodyPr wrap="square" rtlCol="0">
                <a:spAutoFit/>
              </a:bodyPr>
              <a:lstStyle/>
              <a:p>
                <a:pPr algn="l">
                  <a:spcBef>
                    <a:spcPts val="600"/>
                  </a:spcBef>
                </a:pPr>
                <a:r>
                  <a:rPr lang="en-US" sz="1200" dirty="0" smtClean="0">
                    <a:solidFill>
                      <a:schemeClr val="accent3"/>
                    </a:solidFill>
                  </a:rPr>
                  <a:t>Adopt strategic ones in Production</a:t>
                </a:r>
              </a:p>
            </p:txBody>
          </p:sp>
          <p:grpSp>
            <p:nvGrpSpPr>
              <p:cNvPr id="13" name="Group 12"/>
              <p:cNvGrpSpPr/>
              <p:nvPr/>
            </p:nvGrpSpPr>
            <p:grpSpPr>
              <a:xfrm>
                <a:off x="4591260" y="1947024"/>
                <a:ext cx="2194560" cy="370686"/>
                <a:chOff x="4591260" y="1865136"/>
                <a:chExt cx="2194560" cy="370686"/>
              </a:xfrm>
            </p:grpSpPr>
            <p:cxnSp>
              <p:nvCxnSpPr>
                <p:cNvPr id="23" name="Straight Connector 22"/>
                <p:cNvCxnSpPr/>
                <p:nvPr/>
              </p:nvCxnSpPr>
              <p:spPr>
                <a:xfrm>
                  <a:off x="4591260" y="1865136"/>
                  <a:ext cx="2194560" cy="0"/>
                </a:xfrm>
                <a:prstGeom prst="line">
                  <a:avLst/>
                </a:prstGeom>
                <a:ln w="28575">
                  <a:solidFill>
                    <a:srgbClr val="72C7E7"/>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6772172" y="1870062"/>
                  <a:ext cx="0" cy="365760"/>
                </a:xfrm>
                <a:prstGeom prst="line">
                  <a:avLst/>
                </a:prstGeom>
                <a:ln w="28575">
                  <a:solidFill>
                    <a:srgbClr val="72C7E7"/>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3158281" y="2632102"/>
                <a:ext cx="2194560" cy="110014"/>
                <a:chOff x="4591260" y="2042560"/>
                <a:chExt cx="2194560" cy="110014"/>
              </a:xfrm>
            </p:grpSpPr>
            <p:cxnSp>
              <p:nvCxnSpPr>
                <p:cNvPr id="26" name="Straight Connector 25"/>
                <p:cNvCxnSpPr/>
                <p:nvPr/>
              </p:nvCxnSpPr>
              <p:spPr>
                <a:xfrm>
                  <a:off x="4591260" y="2042560"/>
                  <a:ext cx="2194560" cy="0"/>
                </a:xfrm>
                <a:prstGeom prst="line">
                  <a:avLst/>
                </a:prstGeom>
                <a:ln w="28575">
                  <a:solidFill>
                    <a:srgbClr val="72C7E7"/>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772172" y="2061134"/>
                  <a:ext cx="0" cy="91440"/>
                </a:xfrm>
                <a:prstGeom prst="line">
                  <a:avLst/>
                </a:prstGeom>
                <a:ln w="28575">
                  <a:solidFill>
                    <a:srgbClr val="72C7E7"/>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804002" y="3191934"/>
                <a:ext cx="2194560" cy="64294"/>
                <a:chOff x="4591260" y="2042560"/>
                <a:chExt cx="2194560" cy="64294"/>
              </a:xfrm>
            </p:grpSpPr>
            <p:cxnSp>
              <p:nvCxnSpPr>
                <p:cNvPr id="29" name="Straight Connector 28"/>
                <p:cNvCxnSpPr/>
                <p:nvPr/>
              </p:nvCxnSpPr>
              <p:spPr>
                <a:xfrm>
                  <a:off x="4591260" y="2042560"/>
                  <a:ext cx="2194560" cy="0"/>
                </a:xfrm>
                <a:prstGeom prst="line">
                  <a:avLst/>
                </a:prstGeom>
                <a:ln w="28575">
                  <a:solidFill>
                    <a:srgbClr val="72C7E7"/>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772172" y="2061134"/>
                  <a:ext cx="0" cy="45720"/>
                </a:xfrm>
                <a:prstGeom prst="line">
                  <a:avLst/>
                </a:prstGeom>
                <a:ln w="28575">
                  <a:solidFill>
                    <a:srgbClr val="72C7E7"/>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050878" y="3862949"/>
                <a:ext cx="1805000" cy="64294"/>
                <a:chOff x="4980820" y="2042560"/>
                <a:chExt cx="1805000" cy="64294"/>
              </a:xfrm>
            </p:grpSpPr>
            <p:cxnSp>
              <p:nvCxnSpPr>
                <p:cNvPr id="32" name="Straight Connector 31"/>
                <p:cNvCxnSpPr/>
                <p:nvPr/>
              </p:nvCxnSpPr>
              <p:spPr>
                <a:xfrm>
                  <a:off x="4980820" y="2042560"/>
                  <a:ext cx="1805000" cy="0"/>
                </a:xfrm>
                <a:prstGeom prst="line">
                  <a:avLst/>
                </a:prstGeom>
                <a:ln w="28575">
                  <a:solidFill>
                    <a:srgbClr val="72C7E7"/>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772172" y="2061134"/>
                  <a:ext cx="0" cy="45720"/>
                </a:xfrm>
                <a:prstGeom prst="line">
                  <a:avLst/>
                </a:prstGeom>
                <a:ln w="28575">
                  <a:solidFill>
                    <a:srgbClr val="72C7E7"/>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27794" y="4689050"/>
                <a:ext cx="1307080" cy="64294"/>
                <a:chOff x="5268091" y="2042560"/>
                <a:chExt cx="1517729" cy="64294"/>
              </a:xfrm>
            </p:grpSpPr>
            <p:cxnSp>
              <p:nvCxnSpPr>
                <p:cNvPr id="36" name="Straight Connector 35"/>
                <p:cNvCxnSpPr/>
                <p:nvPr/>
              </p:nvCxnSpPr>
              <p:spPr>
                <a:xfrm flipV="1">
                  <a:off x="5268091" y="2042560"/>
                  <a:ext cx="1517729" cy="0"/>
                </a:xfrm>
                <a:prstGeom prst="line">
                  <a:avLst/>
                </a:prstGeom>
                <a:ln w="28575">
                  <a:solidFill>
                    <a:srgbClr val="72C7E7"/>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6772172" y="2061134"/>
                  <a:ext cx="0" cy="45720"/>
                </a:xfrm>
                <a:prstGeom prst="line">
                  <a:avLst/>
                </a:prstGeom>
                <a:ln w="28575">
                  <a:solidFill>
                    <a:srgbClr val="72C7E7"/>
                  </a:solidFill>
                </a:ln>
              </p:spPr>
              <p:style>
                <a:lnRef idx="1">
                  <a:schemeClr val="accent1"/>
                </a:lnRef>
                <a:fillRef idx="0">
                  <a:schemeClr val="accent1"/>
                </a:fillRef>
                <a:effectRef idx="0">
                  <a:schemeClr val="accent1"/>
                </a:effectRef>
                <a:fontRef idx="minor">
                  <a:schemeClr val="tx1"/>
                </a:fontRef>
              </p:style>
            </p:cxnSp>
          </p:grpSp>
        </p:grpSp>
        <p:cxnSp>
          <p:nvCxnSpPr>
            <p:cNvPr id="41" name="Straight Connector 40"/>
            <p:cNvCxnSpPr/>
            <p:nvPr/>
          </p:nvCxnSpPr>
          <p:spPr>
            <a:xfrm flipV="1">
              <a:off x="4168111" y="3848223"/>
              <a:ext cx="0" cy="7680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5510788" y="3419332"/>
              <a:ext cx="0" cy="548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935948" y="3147013"/>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973231" y="6162365"/>
              <a:ext cx="2194880" cy="430887"/>
            </a:xfrm>
            <a:prstGeom prst="rect">
              <a:avLst/>
            </a:prstGeom>
            <a:noFill/>
          </p:spPr>
          <p:txBody>
            <a:bodyPr wrap="square" rtlCol="0">
              <a:spAutoFit/>
            </a:bodyPr>
            <a:lstStyle/>
            <a:p>
              <a:pPr marL="171450" indent="-171450" algn="l">
                <a:spcBef>
                  <a:spcPts val="600"/>
                </a:spcBef>
                <a:buFont typeface="Wingdings" pitchFamily="2" charset="2"/>
                <a:buChar char="§"/>
              </a:pPr>
              <a:r>
                <a:rPr lang="en-US" b="0" dirty="0" smtClean="0"/>
                <a:t>Identify strategic priorities and ask crunchy questions</a:t>
              </a:r>
            </a:p>
          </p:txBody>
        </p:sp>
        <p:sp>
          <p:nvSpPr>
            <p:cNvPr id="45" name="TextBox 44"/>
            <p:cNvSpPr txBox="1"/>
            <p:nvPr/>
          </p:nvSpPr>
          <p:spPr>
            <a:xfrm>
              <a:off x="2896820" y="4932321"/>
              <a:ext cx="4377437" cy="1446550"/>
            </a:xfrm>
            <a:prstGeom prst="rect">
              <a:avLst/>
            </a:prstGeom>
            <a:noFill/>
          </p:spPr>
          <p:txBody>
            <a:bodyPr wrap="square" rtlCol="0">
              <a:spAutoFit/>
            </a:bodyPr>
            <a:lstStyle/>
            <a:p>
              <a:pPr marL="171450" indent="-171450" algn="l">
                <a:spcBef>
                  <a:spcPts val="600"/>
                </a:spcBef>
                <a:buFont typeface="Wingdings" pitchFamily="2" charset="2"/>
                <a:buChar char="§"/>
              </a:pPr>
              <a:r>
                <a:rPr lang="en-US" b="0" dirty="0" smtClean="0"/>
                <a:t>Assess</a:t>
              </a:r>
            </a:p>
            <a:p>
              <a:pPr marL="395288" lvl="1" indent="-163513" algn="l">
                <a:spcBef>
                  <a:spcPts val="0"/>
                </a:spcBef>
                <a:buFont typeface="Wingdings" pitchFamily="2" charset="2"/>
                <a:buChar char="§"/>
              </a:pPr>
              <a:r>
                <a:rPr lang="en-US" b="0" dirty="0" smtClean="0"/>
                <a:t>Data and application landscape including archives</a:t>
              </a:r>
            </a:p>
            <a:p>
              <a:pPr marL="395288" lvl="1" indent="-163513" algn="l">
                <a:spcBef>
                  <a:spcPts val="0"/>
                </a:spcBef>
                <a:buFont typeface="Wingdings" pitchFamily="2" charset="2"/>
                <a:buChar char="§"/>
              </a:pPr>
              <a:r>
                <a:rPr lang="en-US" b="0" dirty="0" smtClean="0"/>
                <a:t>Analytics and BI capabilities including skills</a:t>
              </a:r>
            </a:p>
            <a:p>
              <a:pPr marL="395288" lvl="1" indent="-163513" algn="l">
                <a:spcBef>
                  <a:spcPts val="0"/>
                </a:spcBef>
                <a:buFont typeface="Wingdings" pitchFamily="2" charset="2"/>
                <a:buChar char="§"/>
              </a:pPr>
              <a:r>
                <a:rPr lang="en-US" b="0" dirty="0" smtClean="0"/>
                <a:t>Assess new technology adoptions</a:t>
              </a:r>
            </a:p>
            <a:p>
              <a:pPr marL="395288" lvl="1" indent="-163513" algn="l">
                <a:spcBef>
                  <a:spcPts val="0"/>
                </a:spcBef>
                <a:buFont typeface="Wingdings" pitchFamily="2" charset="2"/>
                <a:buChar char="§"/>
              </a:pPr>
              <a:r>
                <a:rPr lang="en-US" b="0" dirty="0" smtClean="0"/>
                <a:t>IT strategy, priorities, policies, budget and investments</a:t>
              </a:r>
            </a:p>
            <a:p>
              <a:pPr marL="395288" lvl="1" indent="-163513" algn="l">
                <a:spcBef>
                  <a:spcPts val="0"/>
                </a:spcBef>
                <a:buFont typeface="Wingdings" pitchFamily="2" charset="2"/>
                <a:buChar char="§"/>
              </a:pPr>
              <a:r>
                <a:rPr lang="en-US" b="0" dirty="0" smtClean="0"/>
                <a:t>Current projects</a:t>
              </a:r>
            </a:p>
            <a:p>
              <a:pPr marL="395288" lvl="1" indent="-163513" algn="l">
                <a:spcBef>
                  <a:spcPts val="0"/>
                </a:spcBef>
                <a:buFont typeface="Wingdings" pitchFamily="2" charset="2"/>
                <a:buChar char="§"/>
              </a:pPr>
              <a:r>
                <a:rPr lang="en-US" b="0" dirty="0" smtClean="0"/>
                <a:t>Current data, analytics and BI problems</a:t>
              </a:r>
            </a:p>
            <a:p>
              <a:pPr marL="231775" lvl="1" algn="l">
                <a:spcBef>
                  <a:spcPts val="0"/>
                </a:spcBef>
              </a:pPr>
              <a:endParaRPr lang="en-US" b="0" dirty="0" smtClean="0"/>
            </a:p>
          </p:txBody>
        </p:sp>
        <p:sp>
          <p:nvSpPr>
            <p:cNvPr id="46" name="TextBox 45"/>
            <p:cNvSpPr txBox="1"/>
            <p:nvPr/>
          </p:nvSpPr>
          <p:spPr>
            <a:xfrm>
              <a:off x="4048686" y="4491265"/>
              <a:ext cx="2556831" cy="600164"/>
            </a:xfrm>
            <a:prstGeom prst="rect">
              <a:avLst/>
            </a:prstGeom>
            <a:noFill/>
          </p:spPr>
          <p:txBody>
            <a:bodyPr wrap="square" rtlCol="0">
              <a:spAutoFit/>
            </a:bodyPr>
            <a:lstStyle/>
            <a:p>
              <a:pPr marL="171450" indent="-171450" algn="l">
                <a:spcBef>
                  <a:spcPts val="600"/>
                </a:spcBef>
                <a:buFont typeface="Wingdings" pitchFamily="2" charset="2"/>
                <a:buChar char="§"/>
              </a:pPr>
              <a:r>
                <a:rPr lang="en-US" b="0" dirty="0" smtClean="0"/>
                <a:t>Based on the assessments and business priorities identify and prioritize big data use cases</a:t>
              </a:r>
            </a:p>
          </p:txBody>
        </p:sp>
        <p:sp>
          <p:nvSpPr>
            <p:cNvPr id="48" name="TextBox 47"/>
            <p:cNvSpPr txBox="1"/>
            <p:nvPr/>
          </p:nvSpPr>
          <p:spPr>
            <a:xfrm>
              <a:off x="5398605" y="3835827"/>
              <a:ext cx="2339676" cy="600164"/>
            </a:xfrm>
            <a:prstGeom prst="rect">
              <a:avLst/>
            </a:prstGeom>
            <a:noFill/>
          </p:spPr>
          <p:txBody>
            <a:bodyPr wrap="square" rtlCol="0">
              <a:spAutoFit/>
            </a:bodyPr>
            <a:lstStyle/>
            <a:p>
              <a:pPr marL="171450" indent="-171450" algn="l">
                <a:spcBef>
                  <a:spcPts val="600"/>
                </a:spcBef>
                <a:buFont typeface="Wingdings" pitchFamily="2" charset="2"/>
                <a:buChar char="§"/>
              </a:pPr>
              <a:r>
                <a:rPr lang="en-US" b="0" dirty="0" smtClean="0"/>
                <a:t>Identify tools, technologies and processes for use cases and implement pilots and prototypes</a:t>
              </a:r>
            </a:p>
          </p:txBody>
        </p:sp>
        <p:cxnSp>
          <p:nvCxnSpPr>
            <p:cNvPr id="49" name="Straight Connector 48"/>
            <p:cNvCxnSpPr/>
            <p:nvPr/>
          </p:nvCxnSpPr>
          <p:spPr>
            <a:xfrm flipV="1">
              <a:off x="7928140" y="3604213"/>
              <a:ext cx="0" cy="914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227965" y="4524532"/>
              <a:ext cx="1571152" cy="938719"/>
            </a:xfrm>
            <a:prstGeom prst="rect">
              <a:avLst/>
            </a:prstGeom>
            <a:noFill/>
          </p:spPr>
          <p:txBody>
            <a:bodyPr wrap="square" rtlCol="0">
              <a:spAutoFit/>
            </a:bodyPr>
            <a:lstStyle>
              <a:defPPr>
                <a:defRPr lang="en-US"/>
              </a:defPPr>
              <a:lvl1pPr marL="171450" indent="-171450" algn="l">
                <a:spcBef>
                  <a:spcPts val="600"/>
                </a:spcBef>
                <a:buFont typeface="Wingdings" pitchFamily="2" charset="2"/>
                <a:buChar char="§"/>
                <a:defRPr b="0"/>
              </a:lvl1pPr>
            </a:lstStyle>
            <a:p>
              <a:r>
                <a:rPr lang="en-US" dirty="0" smtClean="0"/>
                <a:t>Prioritize and implement </a:t>
              </a:r>
              <a:r>
                <a:rPr lang="en-US" dirty="0"/>
                <a:t>successful, high value  initiatives in production</a:t>
              </a:r>
            </a:p>
          </p:txBody>
        </p:sp>
      </p:grpSp>
      <p:sp>
        <p:nvSpPr>
          <p:cNvPr id="52" name="Rectangle 5"/>
          <p:cNvSpPr>
            <a:spLocks noChangeArrowheads="1"/>
          </p:cNvSpPr>
          <p:nvPr/>
        </p:nvSpPr>
        <p:spPr bwMode="auto">
          <a:xfrm>
            <a:off x="351702" y="4390299"/>
            <a:ext cx="470558" cy="590664"/>
          </a:xfrm>
          <a:prstGeom prst="rect">
            <a:avLst/>
          </a:prstGeom>
          <a:noFill/>
          <a:ln w="9525" algn="ctr">
            <a:noFill/>
            <a:miter lim="800000"/>
            <a:headEnd/>
            <a:tailEnd/>
          </a:ln>
        </p:spPr>
        <p:txBody>
          <a:bodyPr wrap="none" lIns="97272" tIns="48636" rIns="97272" bIns="48636">
            <a:spAutoFit/>
          </a:bodyPr>
          <a:lstStyle/>
          <a:p>
            <a:pPr algn="ctr">
              <a:defRPr/>
            </a:pPr>
            <a:r>
              <a:rPr lang="en-US" sz="3200" dirty="0">
                <a:solidFill>
                  <a:srgbClr val="72C7E7">
                    <a:lumMod val="75000"/>
                  </a:srgbClr>
                </a:solidFill>
                <a:latin typeface="Arial Black" pitchFamily="34" charset="0"/>
                <a:cs typeface="Arial" pitchFamily="34" charset="0"/>
              </a:rPr>
              <a:t>1</a:t>
            </a:r>
          </a:p>
        </p:txBody>
      </p:sp>
      <p:sp>
        <p:nvSpPr>
          <p:cNvPr id="54" name="Rectangle 5"/>
          <p:cNvSpPr>
            <a:spLocks noChangeArrowheads="1"/>
          </p:cNvSpPr>
          <p:nvPr/>
        </p:nvSpPr>
        <p:spPr bwMode="auto">
          <a:xfrm>
            <a:off x="739381" y="3547412"/>
            <a:ext cx="470558" cy="590664"/>
          </a:xfrm>
          <a:prstGeom prst="rect">
            <a:avLst/>
          </a:prstGeom>
          <a:noFill/>
          <a:ln w="9525" algn="ctr">
            <a:noFill/>
            <a:miter lim="800000"/>
            <a:headEnd/>
            <a:tailEnd/>
          </a:ln>
        </p:spPr>
        <p:txBody>
          <a:bodyPr wrap="none" lIns="97272" tIns="48636" rIns="97272" bIns="48636">
            <a:spAutoFit/>
          </a:bodyPr>
          <a:lstStyle/>
          <a:p>
            <a:pPr algn="ctr">
              <a:defRPr/>
            </a:pPr>
            <a:r>
              <a:rPr lang="en-US" sz="3200" dirty="0" smtClean="0">
                <a:solidFill>
                  <a:srgbClr val="72C7E7">
                    <a:lumMod val="75000"/>
                  </a:srgbClr>
                </a:solidFill>
                <a:latin typeface="Arial Black" pitchFamily="34" charset="0"/>
                <a:cs typeface="Arial" pitchFamily="34" charset="0"/>
              </a:rPr>
              <a:t>2</a:t>
            </a:r>
            <a:endParaRPr lang="en-US" sz="3200" dirty="0">
              <a:solidFill>
                <a:srgbClr val="72C7E7">
                  <a:lumMod val="75000"/>
                </a:srgbClr>
              </a:solidFill>
              <a:latin typeface="Arial Black" pitchFamily="34" charset="0"/>
              <a:cs typeface="Arial" pitchFamily="34" charset="0"/>
            </a:endParaRPr>
          </a:p>
        </p:txBody>
      </p:sp>
      <p:sp>
        <p:nvSpPr>
          <p:cNvPr id="55" name="Rectangle 5"/>
          <p:cNvSpPr>
            <a:spLocks noChangeArrowheads="1"/>
          </p:cNvSpPr>
          <p:nvPr/>
        </p:nvSpPr>
        <p:spPr bwMode="auto">
          <a:xfrm>
            <a:off x="1504717" y="2883369"/>
            <a:ext cx="470558" cy="590664"/>
          </a:xfrm>
          <a:prstGeom prst="rect">
            <a:avLst/>
          </a:prstGeom>
          <a:noFill/>
          <a:ln w="9525" algn="ctr">
            <a:noFill/>
            <a:miter lim="800000"/>
            <a:headEnd/>
            <a:tailEnd/>
          </a:ln>
        </p:spPr>
        <p:txBody>
          <a:bodyPr wrap="none" lIns="97272" tIns="48636" rIns="97272" bIns="48636">
            <a:spAutoFit/>
          </a:bodyPr>
          <a:lstStyle/>
          <a:p>
            <a:pPr algn="ctr">
              <a:defRPr/>
            </a:pPr>
            <a:r>
              <a:rPr lang="en-US" sz="3200" dirty="0">
                <a:solidFill>
                  <a:srgbClr val="72C7E7">
                    <a:lumMod val="75000"/>
                  </a:srgbClr>
                </a:solidFill>
                <a:latin typeface="Arial Black" pitchFamily="34" charset="0"/>
              </a:rPr>
              <a:t>3</a:t>
            </a:r>
            <a:endParaRPr lang="en-US" sz="3200" dirty="0">
              <a:solidFill>
                <a:srgbClr val="72C7E7">
                  <a:lumMod val="75000"/>
                </a:srgbClr>
              </a:solidFill>
              <a:latin typeface="Arial Black" pitchFamily="34" charset="0"/>
              <a:cs typeface="Arial" pitchFamily="34" charset="0"/>
            </a:endParaRPr>
          </a:p>
        </p:txBody>
      </p:sp>
      <p:sp>
        <p:nvSpPr>
          <p:cNvPr id="56" name="Rectangle 5"/>
          <p:cNvSpPr>
            <a:spLocks noChangeArrowheads="1"/>
          </p:cNvSpPr>
          <p:nvPr/>
        </p:nvSpPr>
        <p:spPr bwMode="auto">
          <a:xfrm>
            <a:off x="2869524" y="2306917"/>
            <a:ext cx="470558" cy="590664"/>
          </a:xfrm>
          <a:prstGeom prst="rect">
            <a:avLst/>
          </a:prstGeom>
          <a:noFill/>
          <a:ln w="9525" algn="ctr">
            <a:noFill/>
            <a:miter lim="800000"/>
            <a:headEnd/>
            <a:tailEnd/>
          </a:ln>
        </p:spPr>
        <p:txBody>
          <a:bodyPr wrap="none" lIns="97272" tIns="48636" rIns="97272" bIns="48636">
            <a:spAutoFit/>
          </a:bodyPr>
          <a:lstStyle/>
          <a:p>
            <a:pPr algn="ctr">
              <a:defRPr/>
            </a:pPr>
            <a:r>
              <a:rPr lang="en-US" sz="3200" dirty="0" smtClean="0">
                <a:solidFill>
                  <a:srgbClr val="72C7E7">
                    <a:lumMod val="75000"/>
                  </a:srgbClr>
                </a:solidFill>
                <a:latin typeface="Arial Black" pitchFamily="34" charset="0"/>
              </a:rPr>
              <a:t>4</a:t>
            </a:r>
            <a:endParaRPr lang="en-US" sz="3200" dirty="0">
              <a:solidFill>
                <a:srgbClr val="72C7E7">
                  <a:lumMod val="75000"/>
                </a:srgbClr>
              </a:solidFill>
              <a:latin typeface="Arial Black" pitchFamily="34" charset="0"/>
              <a:cs typeface="Arial" pitchFamily="34" charset="0"/>
            </a:endParaRPr>
          </a:p>
        </p:txBody>
      </p:sp>
      <p:sp>
        <p:nvSpPr>
          <p:cNvPr id="57" name="Rectangle 5"/>
          <p:cNvSpPr>
            <a:spLocks noChangeArrowheads="1"/>
          </p:cNvSpPr>
          <p:nvPr/>
        </p:nvSpPr>
        <p:spPr bwMode="auto">
          <a:xfrm>
            <a:off x="4271787" y="1634395"/>
            <a:ext cx="470558" cy="590664"/>
          </a:xfrm>
          <a:prstGeom prst="rect">
            <a:avLst/>
          </a:prstGeom>
          <a:noFill/>
          <a:ln w="9525" algn="ctr">
            <a:noFill/>
            <a:miter lim="800000"/>
            <a:headEnd/>
            <a:tailEnd/>
          </a:ln>
        </p:spPr>
        <p:txBody>
          <a:bodyPr wrap="none" lIns="97272" tIns="48636" rIns="97272" bIns="48636">
            <a:spAutoFit/>
          </a:bodyPr>
          <a:lstStyle/>
          <a:p>
            <a:pPr algn="ctr">
              <a:defRPr/>
            </a:pPr>
            <a:r>
              <a:rPr lang="en-US" sz="3200" dirty="0">
                <a:solidFill>
                  <a:srgbClr val="72C7E7">
                    <a:lumMod val="75000"/>
                  </a:srgbClr>
                </a:solidFill>
                <a:latin typeface="Arial Black" pitchFamily="34" charset="0"/>
              </a:rPr>
              <a:t>5</a:t>
            </a:r>
            <a:endParaRPr lang="en-US" sz="3200" dirty="0">
              <a:solidFill>
                <a:srgbClr val="72C7E7">
                  <a:lumMod val="75000"/>
                </a:srgbClr>
              </a:solidFill>
              <a:latin typeface="Arial Black" pitchFamily="34" charset="0"/>
              <a:cs typeface="Arial" pitchFamily="34" charset="0"/>
            </a:endParaRPr>
          </a:p>
        </p:txBody>
      </p:sp>
    </p:spTree>
    <p:extLst>
      <p:ext uri="{BB962C8B-B14F-4D97-AF65-F5344CB8AC3E}">
        <p14:creationId xmlns:p14="http://schemas.microsoft.com/office/powerpoint/2010/main" val="22986795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Rounded Rectangle 193"/>
          <p:cNvSpPr/>
          <p:nvPr/>
        </p:nvSpPr>
        <p:spPr>
          <a:xfrm>
            <a:off x="4365531" y="1775688"/>
            <a:ext cx="3250576" cy="4527403"/>
          </a:xfrm>
          <a:prstGeom prst="roundRect">
            <a:avLst>
              <a:gd name="adj" fmla="val 7106"/>
            </a:avLst>
          </a:prstGeom>
          <a:solidFill>
            <a:schemeClr val="bg1">
              <a:lumMod val="95000"/>
            </a:schemeClr>
          </a:solidFill>
          <a:ln w="3175" cap="flat" cmpd="sng" algn="ctr">
            <a:solidFill>
              <a:schemeClr val="tx1"/>
            </a:solidFill>
            <a:prstDash val="dash"/>
            <a:headEnd type="none" w="med" len="med"/>
            <a:tailEnd type="none" w="med" len="med"/>
          </a:ln>
          <a:effectLst/>
        </p:spPr>
        <p:txBody>
          <a:bodyPr vert="horz" wrap="square" lIns="81493" tIns="95873" rIns="81493" bIns="95873" numCol="1" rtlCol="0" anchor="ctr" anchorCtr="0" compatLnSpc="1">
            <a:prstTxWarp prst="textNoShape">
              <a:avLst/>
            </a:prstTxWarp>
          </a:bodyPr>
          <a:lstStyle/>
          <a:p>
            <a:pPr defTabSz="479205"/>
            <a:endParaRPr lang="en-US" sz="1000" kern="0" spc="-21" dirty="0">
              <a:solidFill>
                <a:srgbClr val="000000"/>
              </a:solidFill>
              <a:latin typeface="+mj-lt"/>
            </a:endParaRPr>
          </a:p>
        </p:txBody>
      </p:sp>
      <p:sp>
        <p:nvSpPr>
          <p:cNvPr id="82" name="Rectangle 81"/>
          <p:cNvSpPr/>
          <p:nvPr/>
        </p:nvSpPr>
        <p:spPr>
          <a:xfrm flipH="1">
            <a:off x="8084436" y="1574370"/>
            <a:ext cx="642749" cy="4868196"/>
          </a:xfrm>
          <a:prstGeom prst="rect">
            <a:avLst/>
          </a:prstGeom>
          <a:solidFill>
            <a:srgbClr val="4C689F"/>
          </a:solidFill>
          <a:ln>
            <a:solidFill>
              <a:schemeClr val="tx1">
                <a:lumMod val="20000"/>
                <a:lumOff val="80000"/>
              </a:schemeClr>
            </a:solidFill>
          </a:ln>
          <a:effectLst/>
        </p:spPr>
        <p:txBody>
          <a:bodyPr vert="vert" wrap="square" lIns="63916" tIns="31959" rIns="63916" bIns="31959" rtlCol="0" anchor="t">
            <a:noAutofit/>
          </a:bodyPr>
          <a:lstStyle/>
          <a:p>
            <a:pPr algn="ctr"/>
            <a:r>
              <a:rPr lang="en-US" sz="1200" dirty="0">
                <a:solidFill>
                  <a:schemeClr val="bg1"/>
                </a:solidFill>
                <a:latin typeface="+mj-lt"/>
              </a:rPr>
              <a:t>Governance &amp; Stewardship</a:t>
            </a:r>
          </a:p>
        </p:txBody>
      </p:sp>
      <p:sp>
        <p:nvSpPr>
          <p:cNvPr id="3096" name="Folded Corner 3095"/>
          <p:cNvSpPr/>
          <p:nvPr/>
        </p:nvSpPr>
        <p:spPr>
          <a:xfrm>
            <a:off x="2707373" y="3423797"/>
            <a:ext cx="796936" cy="615333"/>
          </a:xfrm>
          <a:prstGeom prst="foldedCorner">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6" name="Title 16"/>
          <p:cNvSpPr>
            <a:spLocks noGrp="1"/>
          </p:cNvSpPr>
          <p:nvPr>
            <p:ph type="title"/>
          </p:nvPr>
        </p:nvSpPr>
        <p:spPr bwMode="gray">
          <a:xfrm>
            <a:off x="414340" y="446047"/>
            <a:ext cx="8330184" cy="333425"/>
          </a:xfrm>
        </p:spPr>
        <p:txBody>
          <a:bodyPr lIns="0" tIns="0" rIns="0" bIns="0" anchor="b" anchorCtr="0">
            <a:spAutoFit/>
          </a:bodyPr>
          <a:lstStyle/>
          <a:p>
            <a:pPr marL="285338" indent="-285338">
              <a:spcBef>
                <a:spcPts val="600"/>
              </a:spcBef>
            </a:pPr>
            <a:r>
              <a:rPr lang="en-US" dirty="0" smtClean="0"/>
              <a:t>Pilot and Adopt</a:t>
            </a:r>
            <a:endParaRPr lang="en-US" dirty="0"/>
          </a:p>
        </p:txBody>
      </p:sp>
      <p:sp>
        <p:nvSpPr>
          <p:cNvPr id="2" name="Rectangle 1"/>
          <p:cNvSpPr/>
          <p:nvPr/>
        </p:nvSpPr>
        <p:spPr>
          <a:xfrm>
            <a:off x="358893" y="879985"/>
            <a:ext cx="8245771" cy="523085"/>
          </a:xfrm>
          <a:prstGeom prst="rect">
            <a:avLst/>
          </a:prstGeom>
        </p:spPr>
        <p:txBody>
          <a:bodyPr wrap="square" lIns="91308" tIns="45653" rIns="91308" bIns="45653">
            <a:spAutoFit/>
          </a:bodyPr>
          <a:lstStyle/>
          <a:p>
            <a:pPr algn="l" defTabSz="684578"/>
            <a:r>
              <a:rPr lang="en-US" sz="1400" b="0" kern="0" dirty="0" smtClean="0">
                <a:ea typeface="Segoe UI" pitchFamily="34" charset="0"/>
                <a:cs typeface="Segoe UI" pitchFamily="34" charset="0"/>
              </a:rPr>
              <a:t>Valuable time </a:t>
            </a:r>
            <a:r>
              <a:rPr lang="en-US" sz="1400" b="0" kern="0" dirty="0">
                <a:ea typeface="Segoe UI" pitchFamily="34" charset="0"/>
                <a:cs typeface="Segoe UI" pitchFamily="34" charset="0"/>
              </a:rPr>
              <a:t>and money can be saved </a:t>
            </a:r>
            <a:r>
              <a:rPr lang="en-US" sz="1400" b="0" kern="0" dirty="0" smtClean="0">
                <a:ea typeface="Segoe UI" pitchFamily="34" charset="0"/>
                <a:cs typeface="Segoe UI" pitchFamily="34" charset="0"/>
              </a:rPr>
              <a:t>by a</a:t>
            </a:r>
            <a:r>
              <a:rPr lang="en-US" sz="1400" b="0" kern="0" dirty="0" smtClean="0">
                <a:latin typeface="+mj-lt"/>
                <a:ea typeface="Segoe UI" pitchFamily="34" charset="0"/>
                <a:cs typeface="Segoe UI" pitchFamily="34" charset="0"/>
              </a:rPr>
              <a:t>dopting </a:t>
            </a:r>
            <a:r>
              <a:rPr lang="en-US" sz="1400" b="0" kern="0" dirty="0">
                <a:latin typeface="+mj-lt"/>
                <a:ea typeface="Segoe UI" pitchFamily="34" charset="0"/>
                <a:cs typeface="Segoe UI" pitchFamily="34" charset="0"/>
              </a:rPr>
              <a:t>a business user driven pilot / prototyping </a:t>
            </a:r>
            <a:r>
              <a:rPr lang="en-US" sz="1400" b="0" kern="0" dirty="0" smtClean="0">
                <a:latin typeface="+mj-lt"/>
                <a:ea typeface="Segoe UI" pitchFamily="34" charset="0"/>
                <a:cs typeface="Segoe UI" pitchFamily="34" charset="0"/>
              </a:rPr>
              <a:t>approach that targets value providing initiatives.</a:t>
            </a:r>
            <a:endParaRPr lang="en-US" sz="1400" b="0" kern="0" dirty="0">
              <a:latin typeface="+mj-lt"/>
              <a:ea typeface="Segoe UI" pitchFamily="34" charset="0"/>
              <a:cs typeface="Segoe UI" pitchFamily="34" charset="0"/>
            </a:endParaRPr>
          </a:p>
        </p:txBody>
      </p:sp>
      <p:sp>
        <p:nvSpPr>
          <p:cNvPr id="81" name="TextBox 80"/>
          <p:cNvSpPr txBox="1"/>
          <p:nvPr/>
        </p:nvSpPr>
        <p:spPr>
          <a:xfrm flipH="1">
            <a:off x="1333748" y="1482070"/>
            <a:ext cx="1754712" cy="249299"/>
          </a:xfrm>
          <a:prstGeom prst="rect">
            <a:avLst/>
          </a:prstGeom>
          <a:noFill/>
        </p:spPr>
        <p:txBody>
          <a:bodyPr wrap="none" lIns="64008" tIns="32004" rIns="64008" bIns="32004" rtlCol="0">
            <a:spAutoFit/>
          </a:bodyPr>
          <a:lstStyle/>
          <a:p>
            <a:r>
              <a:rPr lang="en-US" sz="1200" dirty="0">
                <a:latin typeface="+mj-lt"/>
                <a:ea typeface="Segoe UI" pitchFamily="34" charset="0"/>
                <a:cs typeface="Segoe UI" pitchFamily="34" charset="0"/>
              </a:rPr>
              <a:t>End user environment</a:t>
            </a:r>
          </a:p>
        </p:txBody>
      </p:sp>
      <p:grpSp>
        <p:nvGrpSpPr>
          <p:cNvPr id="97" name="Group 96"/>
          <p:cNvGrpSpPr/>
          <p:nvPr/>
        </p:nvGrpSpPr>
        <p:grpSpPr>
          <a:xfrm>
            <a:off x="7718676" y="1574371"/>
            <a:ext cx="731521" cy="4875846"/>
            <a:chOff x="7465600" y="1607442"/>
            <a:chExt cx="731521" cy="4875846"/>
          </a:xfrm>
          <a:solidFill>
            <a:schemeClr val="bg1">
              <a:lumMod val="75000"/>
            </a:schemeClr>
          </a:solidFill>
        </p:grpSpPr>
        <p:sp>
          <p:nvSpPr>
            <p:cNvPr id="98" name="AutoShape 20"/>
            <p:cNvSpPr>
              <a:spLocks noChangeArrowheads="1"/>
            </p:cNvSpPr>
            <p:nvPr/>
          </p:nvSpPr>
          <p:spPr bwMode="auto">
            <a:xfrm rot="16200000">
              <a:off x="7465600" y="5751768"/>
              <a:ext cx="731520" cy="731520"/>
            </a:xfrm>
            <a:prstGeom prst="homePlate">
              <a:avLst>
                <a:gd name="adj" fmla="val 18375"/>
              </a:avLst>
            </a:prstGeom>
            <a:grpFill/>
            <a:ln w="12700">
              <a:noFill/>
              <a:miter lim="800000"/>
              <a:headEnd/>
              <a:tailEnd/>
            </a:ln>
          </p:spPr>
          <p:txBody>
            <a:bodyPr vert="vert" lIns="127832" tIns="31959" rIns="63916" bIns="31959" anchor="ctr"/>
            <a:lstStyle/>
            <a:p>
              <a:pPr defTabSz="638047" eaLnBrk="0" hangingPunct="0"/>
              <a:r>
                <a:rPr lang="en-US" sz="1000">
                  <a:latin typeface="+mj-lt"/>
                  <a:ea typeface="ＭＳ Ｐゴシック" charset="-128"/>
                  <a:cs typeface="+mn-cs"/>
                </a:rPr>
                <a:t>Collection</a:t>
              </a:r>
            </a:p>
          </p:txBody>
        </p:sp>
        <p:sp>
          <p:nvSpPr>
            <p:cNvPr id="99" name="AutoShape 21"/>
            <p:cNvSpPr>
              <a:spLocks noChangeArrowheads="1"/>
            </p:cNvSpPr>
            <p:nvPr/>
          </p:nvSpPr>
          <p:spPr bwMode="auto">
            <a:xfrm rot="16200000">
              <a:off x="7465601" y="4911985"/>
              <a:ext cx="731520" cy="731520"/>
            </a:xfrm>
            <a:prstGeom prst="chevron">
              <a:avLst>
                <a:gd name="adj" fmla="val 18561"/>
              </a:avLst>
            </a:prstGeom>
            <a:grpFill/>
            <a:ln w="12700">
              <a:noFill/>
              <a:miter lim="800000"/>
              <a:headEnd/>
              <a:tailEnd/>
            </a:ln>
          </p:spPr>
          <p:txBody>
            <a:bodyPr vert="vert" lIns="127832" tIns="31959" rIns="63916" bIns="31959" anchor="ctr"/>
            <a:lstStyle/>
            <a:p>
              <a:pPr defTabSz="638047" eaLnBrk="0" hangingPunct="0"/>
              <a:r>
                <a:rPr lang="en-US" sz="1000" dirty="0">
                  <a:latin typeface="+mj-lt"/>
                  <a:ea typeface="ＭＳ Ｐゴシック" charset="-128"/>
                  <a:cs typeface="+mn-cs"/>
                </a:rPr>
                <a:t>Ingestion</a:t>
              </a:r>
            </a:p>
          </p:txBody>
        </p:sp>
        <p:sp>
          <p:nvSpPr>
            <p:cNvPr id="100" name="AutoShape 22"/>
            <p:cNvSpPr>
              <a:spLocks noChangeArrowheads="1"/>
            </p:cNvSpPr>
            <p:nvPr/>
          </p:nvSpPr>
          <p:spPr bwMode="auto">
            <a:xfrm rot="16200000">
              <a:off x="7465600" y="4085850"/>
              <a:ext cx="731520" cy="731520"/>
            </a:xfrm>
            <a:prstGeom prst="chevron">
              <a:avLst>
                <a:gd name="adj" fmla="val 18561"/>
              </a:avLst>
            </a:prstGeom>
            <a:grpFill/>
            <a:ln w="12700">
              <a:noFill/>
              <a:miter lim="800000"/>
              <a:headEnd/>
              <a:tailEnd/>
            </a:ln>
          </p:spPr>
          <p:txBody>
            <a:bodyPr vert="vert" lIns="127832" tIns="31959" rIns="63916" bIns="31959" anchor="ctr"/>
            <a:lstStyle/>
            <a:p>
              <a:pPr defTabSz="638047" eaLnBrk="0" hangingPunct="0"/>
              <a:r>
                <a:rPr lang="en-US" sz="1000" dirty="0">
                  <a:latin typeface="+mj-lt"/>
                  <a:ea typeface="ＭＳ Ｐゴシック" charset="-128"/>
                  <a:cs typeface="+mn-cs"/>
                </a:rPr>
                <a:t>Discovery  &amp; Cleansing</a:t>
              </a:r>
            </a:p>
          </p:txBody>
        </p:sp>
        <p:sp>
          <p:nvSpPr>
            <p:cNvPr id="101" name="AutoShape 23"/>
            <p:cNvSpPr>
              <a:spLocks noChangeArrowheads="1"/>
            </p:cNvSpPr>
            <p:nvPr/>
          </p:nvSpPr>
          <p:spPr bwMode="auto">
            <a:xfrm rot="16200000">
              <a:off x="7465600" y="3259714"/>
              <a:ext cx="731520" cy="731520"/>
            </a:xfrm>
            <a:prstGeom prst="chevron">
              <a:avLst>
                <a:gd name="adj" fmla="val 18561"/>
              </a:avLst>
            </a:prstGeom>
            <a:grpFill/>
            <a:ln w="12700">
              <a:noFill/>
              <a:miter lim="800000"/>
              <a:headEnd/>
              <a:tailEnd/>
            </a:ln>
          </p:spPr>
          <p:txBody>
            <a:bodyPr vert="vert" lIns="127832" tIns="31959" rIns="63916" bIns="31959" anchor="ctr"/>
            <a:lstStyle/>
            <a:p>
              <a:pPr defTabSz="638047" eaLnBrk="0" hangingPunct="0"/>
              <a:r>
                <a:rPr lang="en-US" sz="1000" dirty="0">
                  <a:latin typeface="+mj-lt"/>
                  <a:ea typeface="ＭＳ Ｐゴシック" charset="-128"/>
                  <a:cs typeface="+mn-cs"/>
                </a:rPr>
                <a:t>Integration</a:t>
              </a:r>
            </a:p>
          </p:txBody>
        </p:sp>
        <p:sp>
          <p:nvSpPr>
            <p:cNvPr id="102" name="AutoShape 24"/>
            <p:cNvSpPr>
              <a:spLocks noChangeArrowheads="1"/>
            </p:cNvSpPr>
            <p:nvPr/>
          </p:nvSpPr>
          <p:spPr bwMode="auto">
            <a:xfrm rot="16200000">
              <a:off x="7465601" y="2433578"/>
              <a:ext cx="731520" cy="731520"/>
            </a:xfrm>
            <a:prstGeom prst="chevron">
              <a:avLst>
                <a:gd name="adj" fmla="val 18561"/>
              </a:avLst>
            </a:prstGeom>
            <a:grpFill/>
            <a:ln w="12700">
              <a:noFill/>
              <a:miter lim="800000"/>
              <a:headEnd/>
              <a:tailEnd/>
            </a:ln>
          </p:spPr>
          <p:txBody>
            <a:bodyPr vert="vert" lIns="127832" tIns="31959" rIns="63916" bIns="31959" anchor="ctr"/>
            <a:lstStyle/>
            <a:p>
              <a:pPr defTabSz="638047" eaLnBrk="0" hangingPunct="0"/>
              <a:r>
                <a:rPr lang="en-US" sz="1000">
                  <a:latin typeface="+mj-lt"/>
                  <a:ea typeface="ＭＳ Ｐゴシック" charset="-128"/>
                  <a:cs typeface="+mn-cs"/>
                </a:rPr>
                <a:t>Analysis</a:t>
              </a:r>
            </a:p>
          </p:txBody>
        </p:sp>
        <p:sp>
          <p:nvSpPr>
            <p:cNvPr id="103" name="AutoShape 25"/>
            <p:cNvSpPr>
              <a:spLocks noChangeArrowheads="1"/>
            </p:cNvSpPr>
            <p:nvPr/>
          </p:nvSpPr>
          <p:spPr bwMode="auto">
            <a:xfrm rot="16200000">
              <a:off x="7465600" y="1607442"/>
              <a:ext cx="731520" cy="731520"/>
            </a:xfrm>
            <a:prstGeom prst="chevron">
              <a:avLst>
                <a:gd name="adj" fmla="val 18561"/>
              </a:avLst>
            </a:prstGeom>
            <a:grpFill/>
            <a:ln w="12700">
              <a:noFill/>
              <a:miter lim="800000"/>
              <a:headEnd/>
              <a:tailEnd/>
            </a:ln>
          </p:spPr>
          <p:txBody>
            <a:bodyPr vert="vert" lIns="127832" tIns="31959" rIns="63916" bIns="31959" anchor="ctr"/>
            <a:lstStyle>
              <a:defPPr>
                <a:defRPr lang="en-US"/>
              </a:defPPr>
              <a:lvl1pPr algn="l" defTabSz="912813" rtl="0" fontAlgn="base">
                <a:spcBef>
                  <a:spcPct val="0"/>
                </a:spcBef>
                <a:spcAft>
                  <a:spcPct val="0"/>
                </a:spcAft>
                <a:defRPr sz="2400" kern="1200">
                  <a:solidFill>
                    <a:schemeClr val="tx1"/>
                  </a:solidFill>
                  <a:latin typeface="Calibri" charset="0"/>
                  <a:ea typeface="ＭＳ Ｐゴシック" charset="-128"/>
                  <a:cs typeface="+mn-cs"/>
                </a:defRPr>
              </a:lvl1pPr>
              <a:lvl2pPr marL="455613" indent="1588" algn="l" defTabSz="912813" rtl="0" fontAlgn="base">
                <a:spcBef>
                  <a:spcPct val="0"/>
                </a:spcBef>
                <a:spcAft>
                  <a:spcPct val="0"/>
                </a:spcAft>
                <a:defRPr sz="2400" kern="1200">
                  <a:solidFill>
                    <a:schemeClr val="tx1"/>
                  </a:solidFill>
                  <a:latin typeface="Calibri" charset="0"/>
                  <a:ea typeface="ＭＳ Ｐゴシック" charset="-128"/>
                  <a:cs typeface="+mn-cs"/>
                </a:defRPr>
              </a:lvl2pPr>
              <a:lvl3pPr marL="912813" indent="1588" algn="l" defTabSz="912813" rtl="0" fontAlgn="base">
                <a:spcBef>
                  <a:spcPct val="0"/>
                </a:spcBef>
                <a:spcAft>
                  <a:spcPct val="0"/>
                </a:spcAft>
                <a:defRPr sz="2400" kern="1200">
                  <a:solidFill>
                    <a:schemeClr val="tx1"/>
                  </a:solidFill>
                  <a:latin typeface="Calibri" charset="0"/>
                  <a:ea typeface="ＭＳ Ｐゴシック" charset="-128"/>
                  <a:cs typeface="+mn-cs"/>
                </a:defRPr>
              </a:lvl3pPr>
              <a:lvl4pPr marL="1370013" indent="1588" algn="l" defTabSz="912813" rtl="0" fontAlgn="base">
                <a:spcBef>
                  <a:spcPct val="0"/>
                </a:spcBef>
                <a:spcAft>
                  <a:spcPct val="0"/>
                </a:spcAft>
                <a:defRPr sz="2400" kern="1200">
                  <a:solidFill>
                    <a:schemeClr val="tx1"/>
                  </a:solidFill>
                  <a:latin typeface="Calibri" charset="0"/>
                  <a:ea typeface="ＭＳ Ｐゴシック" charset="-128"/>
                  <a:cs typeface="+mn-cs"/>
                </a:defRPr>
              </a:lvl4pPr>
              <a:lvl5pPr marL="1827213" indent="1588" algn="l" defTabSz="912813" rtl="0" fontAlgn="base">
                <a:spcBef>
                  <a:spcPct val="0"/>
                </a:spcBef>
                <a:spcAft>
                  <a:spcPct val="0"/>
                </a:spcAft>
                <a:defRPr sz="2400" kern="1200">
                  <a:solidFill>
                    <a:schemeClr val="tx1"/>
                  </a:solidFill>
                  <a:latin typeface="Calibri" charset="0"/>
                  <a:ea typeface="ＭＳ Ｐゴシック" charset="-128"/>
                  <a:cs typeface="+mn-cs"/>
                </a:defRPr>
              </a:lvl5pPr>
              <a:lvl6pPr marL="2286000" algn="l" defTabSz="914400" rtl="0" eaLnBrk="1" latinLnBrk="0" hangingPunct="1">
                <a:defRPr sz="2400" kern="1200">
                  <a:solidFill>
                    <a:schemeClr val="tx1"/>
                  </a:solidFill>
                  <a:latin typeface="Calibri" charset="0"/>
                  <a:ea typeface="ＭＳ Ｐゴシック" charset="-128"/>
                  <a:cs typeface="+mn-cs"/>
                </a:defRPr>
              </a:lvl6pPr>
              <a:lvl7pPr marL="2743200" algn="l" defTabSz="914400" rtl="0" eaLnBrk="1" latinLnBrk="0" hangingPunct="1">
                <a:defRPr sz="2400" kern="1200">
                  <a:solidFill>
                    <a:schemeClr val="tx1"/>
                  </a:solidFill>
                  <a:latin typeface="Calibri" charset="0"/>
                  <a:ea typeface="ＭＳ Ｐゴシック" charset="-128"/>
                  <a:cs typeface="+mn-cs"/>
                </a:defRPr>
              </a:lvl7pPr>
              <a:lvl8pPr marL="3200400" algn="l" defTabSz="914400" rtl="0" eaLnBrk="1" latinLnBrk="0" hangingPunct="1">
                <a:defRPr sz="2400" kern="1200">
                  <a:solidFill>
                    <a:schemeClr val="tx1"/>
                  </a:solidFill>
                  <a:latin typeface="Calibri" charset="0"/>
                  <a:ea typeface="ＭＳ Ｐゴシック" charset="-128"/>
                  <a:cs typeface="+mn-cs"/>
                </a:defRPr>
              </a:lvl8pPr>
              <a:lvl9pPr marL="3657600" algn="l" defTabSz="914400" rtl="0" eaLnBrk="1" latinLnBrk="0" hangingPunct="1">
                <a:defRPr sz="2400" kern="1200">
                  <a:solidFill>
                    <a:schemeClr val="tx1"/>
                  </a:solidFill>
                  <a:latin typeface="Calibri" charset="0"/>
                  <a:ea typeface="ＭＳ Ｐゴシック" charset="-128"/>
                  <a:cs typeface="+mn-cs"/>
                </a:defRPr>
              </a:lvl9pPr>
            </a:lstStyle>
            <a:p>
              <a:pPr algn="ctr" eaLnBrk="0" hangingPunct="0"/>
              <a:r>
                <a:rPr lang="en-US" sz="1000" dirty="0">
                  <a:latin typeface="+mj-lt"/>
                </a:rPr>
                <a:t>Delivery</a:t>
              </a:r>
            </a:p>
          </p:txBody>
        </p:sp>
      </p:grpSp>
      <p:grpSp>
        <p:nvGrpSpPr>
          <p:cNvPr id="143" name="Group 142"/>
          <p:cNvGrpSpPr/>
          <p:nvPr/>
        </p:nvGrpSpPr>
        <p:grpSpPr>
          <a:xfrm>
            <a:off x="4521334" y="1482071"/>
            <a:ext cx="2969669" cy="5088640"/>
            <a:chOff x="4521334" y="1400183"/>
            <a:chExt cx="2969669" cy="5088640"/>
          </a:xfrm>
        </p:grpSpPr>
        <p:sp>
          <p:nvSpPr>
            <p:cNvPr id="7" name="TextBox 6"/>
            <p:cNvSpPr txBox="1"/>
            <p:nvPr/>
          </p:nvSpPr>
          <p:spPr>
            <a:xfrm>
              <a:off x="5601414" y="1400183"/>
              <a:ext cx="943592" cy="249299"/>
            </a:xfrm>
            <a:prstGeom prst="rect">
              <a:avLst/>
            </a:prstGeom>
            <a:noFill/>
          </p:spPr>
          <p:txBody>
            <a:bodyPr wrap="none" lIns="63916" tIns="31959" rIns="63916" bIns="31959" rtlCol="0">
              <a:spAutoFit/>
            </a:bodyPr>
            <a:lstStyle/>
            <a:p>
              <a:r>
                <a:rPr lang="en-US" sz="1200" dirty="0">
                  <a:latin typeface="+mj-lt"/>
                  <a:ea typeface="Segoe UI" pitchFamily="34" charset="0"/>
                  <a:cs typeface="Segoe UI" pitchFamily="34" charset="0"/>
                </a:rPr>
                <a:t>Production</a:t>
              </a:r>
            </a:p>
          </p:txBody>
        </p:sp>
        <p:grpSp>
          <p:nvGrpSpPr>
            <p:cNvPr id="8" name="Group 7"/>
            <p:cNvGrpSpPr/>
            <p:nvPr/>
          </p:nvGrpSpPr>
          <p:grpSpPr>
            <a:xfrm>
              <a:off x="6620476" y="5578757"/>
              <a:ext cx="327840" cy="357769"/>
              <a:chOff x="8149871" y="5623749"/>
              <a:chExt cx="632595" cy="770175"/>
            </a:xfrm>
          </p:grpSpPr>
          <p:pic>
            <p:nvPicPr>
              <p:cNvPr id="9" name="Picture 4" descr="\\SFP\Work\White_Whale\3-22036_Kuleen_Bharadwaj\PPT\4_SQL Server Renewal\SFP_Art\Icons\Chris Icons\Folder.png"/>
              <p:cNvPicPr>
                <a:picLocks noChangeAspect="1" noChangeArrowheads="1"/>
              </p:cNvPicPr>
              <p:nvPr/>
            </p:nvPicPr>
            <p:blipFill>
              <a:blip r:embed="rId3" cstate="print">
                <a:duotone>
                  <a:prstClr val="black"/>
                  <a:srgbClr val="008BC7">
                    <a:tint val="45000"/>
                    <a:satMod val="400000"/>
                  </a:srgbClr>
                </a:duotone>
                <a:extLst>
                  <a:ext uri="{28A0092B-C50C-407E-A947-70E740481C1C}">
                    <a14:useLocalDpi xmlns:a14="http://schemas.microsoft.com/office/drawing/2010/main" val="0"/>
                  </a:ext>
                </a:extLst>
              </a:blip>
              <a:srcRect/>
              <a:stretch>
                <a:fillRect/>
              </a:stretch>
            </p:blipFill>
            <p:spPr bwMode="auto">
              <a:xfrm>
                <a:off x="8314466" y="5623749"/>
                <a:ext cx="468000" cy="56703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SFP\Work\White_Whale\3-22036_Kuleen_Bharadwaj\PPT\4_SQL Server Renewal\SFP_Art\Icons\Chris Icons\folder forground.png"/>
              <p:cNvPicPr>
                <a:picLocks noChangeAspect="1" noChangeArrowheads="1"/>
              </p:cNvPicPr>
              <p:nvPr/>
            </p:nvPicPr>
            <p:blipFill>
              <a:blip r:embed="rId4" cstate="print">
                <a:duotone>
                  <a:prstClr val="black"/>
                  <a:srgbClr val="008BC7">
                    <a:tint val="45000"/>
                    <a:satMod val="400000"/>
                  </a:srgbClr>
                </a:duotone>
                <a:extLst>
                  <a:ext uri="{28A0092B-C50C-407E-A947-70E740481C1C}">
                    <a14:useLocalDpi xmlns:a14="http://schemas.microsoft.com/office/drawing/2010/main" val="0"/>
                  </a:ext>
                </a:extLst>
              </a:blip>
              <a:srcRect/>
              <a:stretch>
                <a:fillRect/>
              </a:stretch>
            </p:blipFill>
            <p:spPr bwMode="auto">
              <a:xfrm>
                <a:off x="8232168" y="5726967"/>
                <a:ext cx="464641" cy="5653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SFP\Work\White_Whale\3-22036_Kuleen_Bharadwaj\PPT\4_SQL Server Renewal\SFP_Art\Icons\Chris Icons\folder forground.png"/>
              <p:cNvPicPr>
                <a:picLocks noChangeAspect="1" noChangeArrowheads="1"/>
              </p:cNvPicPr>
              <p:nvPr/>
            </p:nvPicPr>
            <p:blipFill>
              <a:blip r:embed="rId4" cstate="print">
                <a:duotone>
                  <a:prstClr val="black"/>
                  <a:srgbClr val="008BC7">
                    <a:tint val="45000"/>
                    <a:satMod val="400000"/>
                  </a:srgbClr>
                </a:duotone>
                <a:extLst>
                  <a:ext uri="{28A0092B-C50C-407E-A947-70E740481C1C}">
                    <a14:useLocalDpi xmlns:a14="http://schemas.microsoft.com/office/drawing/2010/main" val="0"/>
                  </a:ext>
                </a:extLst>
              </a:blip>
              <a:srcRect/>
              <a:stretch>
                <a:fillRect/>
              </a:stretch>
            </p:blipFill>
            <p:spPr bwMode="auto">
              <a:xfrm>
                <a:off x="8149871" y="5828538"/>
                <a:ext cx="464641" cy="565386"/>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6458149" y="5377188"/>
              <a:ext cx="938582" cy="153888"/>
            </a:xfrm>
            <a:prstGeom prst="rect">
              <a:avLst/>
            </a:prstGeom>
            <a:noFill/>
          </p:spPr>
          <p:txBody>
            <a:bodyPr wrap="square" lIns="0" tIns="0" rIns="0" bIns="0" rtlCol="0">
              <a:spAutoFit/>
            </a:bodyPr>
            <a:lstStyle/>
            <a:p>
              <a:pPr defTabSz="479413" fontAlgn="auto">
                <a:spcBef>
                  <a:spcPts val="0"/>
                </a:spcBef>
                <a:spcAft>
                  <a:spcPts val="0"/>
                </a:spcAft>
                <a:defRPr/>
              </a:pPr>
              <a:r>
                <a:rPr lang="en-US" sz="1000" kern="0" dirty="0">
                  <a:solidFill>
                    <a:schemeClr val="tx2"/>
                  </a:solidFill>
                  <a:latin typeface="+mj-lt"/>
                </a:rPr>
                <a:t>Extract &amp; Load</a:t>
              </a:r>
            </a:p>
          </p:txBody>
        </p:sp>
        <p:grpSp>
          <p:nvGrpSpPr>
            <p:cNvPr id="13" name="Group 12"/>
            <p:cNvGrpSpPr/>
            <p:nvPr/>
          </p:nvGrpSpPr>
          <p:grpSpPr>
            <a:xfrm>
              <a:off x="5826364" y="5515262"/>
              <a:ext cx="371456" cy="502227"/>
              <a:chOff x="9046369" y="2765332"/>
              <a:chExt cx="444103" cy="812057"/>
            </a:xfrm>
          </p:grpSpPr>
          <p:pic>
            <p:nvPicPr>
              <p:cNvPr id="14" name="Picture 13"/>
              <p:cNvPicPr>
                <a:picLocks noChangeAspect="1"/>
              </p:cNvPicPr>
              <p:nvPr/>
            </p:nvPicPr>
            <p:blipFill>
              <a:blip r:embed="rId5" cstate="print">
                <a:duotone>
                  <a:prstClr val="black"/>
                  <a:srgbClr val="008BC7">
                    <a:tint val="45000"/>
                    <a:satMod val="400000"/>
                  </a:srgbClr>
                </a:duotone>
                <a:extLst>
                  <a:ext uri="{28A0092B-C50C-407E-A947-70E740481C1C}">
                    <a14:useLocalDpi xmlns:a14="http://schemas.microsoft.com/office/drawing/2010/main" val="0"/>
                  </a:ext>
                </a:extLst>
              </a:blip>
              <a:stretch>
                <a:fillRect/>
              </a:stretch>
            </p:blipFill>
            <p:spPr>
              <a:xfrm>
                <a:off x="9046369" y="2765332"/>
                <a:ext cx="261938" cy="521545"/>
              </a:xfrm>
              <a:prstGeom prst="rect">
                <a:avLst/>
              </a:prstGeom>
            </p:spPr>
          </p:pic>
          <p:grpSp>
            <p:nvGrpSpPr>
              <p:cNvPr id="15" name="Group 14"/>
              <p:cNvGrpSpPr/>
              <p:nvPr/>
            </p:nvGrpSpPr>
            <p:grpSpPr>
              <a:xfrm>
                <a:off x="9226154" y="2871788"/>
                <a:ext cx="264318" cy="522244"/>
                <a:chOff x="9578579" y="3538538"/>
                <a:chExt cx="264318" cy="522244"/>
              </a:xfrm>
            </p:grpSpPr>
            <p:sp>
              <p:nvSpPr>
                <p:cNvPr id="22" name="Oval 21"/>
                <p:cNvSpPr/>
                <p:nvPr/>
              </p:nvSpPr>
              <p:spPr bwMode="auto">
                <a:xfrm>
                  <a:off x="9578579" y="3538538"/>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479273">
                    <a:spcBef>
                      <a:spcPct val="0"/>
                    </a:spcBef>
                    <a:defRPr/>
                  </a:pPr>
                  <a:endParaRPr lang="en-US" sz="2000" b="0" kern="0" dirty="0">
                    <a:gradFill>
                      <a:gsLst>
                        <a:gs pos="0">
                          <a:srgbClr val="FFFFFF"/>
                        </a:gs>
                        <a:gs pos="100000">
                          <a:srgbClr val="FFFFFF"/>
                        </a:gs>
                      </a:gsLst>
                      <a:lin ang="5400000" scaled="0"/>
                    </a:gradFill>
                    <a:latin typeface="+mj-lt"/>
                    <a:cs typeface="+mn-cs"/>
                  </a:endParaRPr>
                </a:p>
              </p:txBody>
            </p:sp>
            <p:sp>
              <p:nvSpPr>
                <p:cNvPr id="23" name="Oval 22"/>
                <p:cNvSpPr/>
                <p:nvPr/>
              </p:nvSpPr>
              <p:spPr bwMode="auto">
                <a:xfrm>
                  <a:off x="9578579" y="3659982"/>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479273">
                    <a:spcBef>
                      <a:spcPct val="0"/>
                    </a:spcBef>
                    <a:defRPr/>
                  </a:pPr>
                  <a:endParaRPr lang="en-US" sz="2000" b="0" kern="0" dirty="0">
                    <a:gradFill>
                      <a:gsLst>
                        <a:gs pos="0">
                          <a:srgbClr val="FFFFFF"/>
                        </a:gs>
                        <a:gs pos="100000">
                          <a:srgbClr val="FFFFFF"/>
                        </a:gs>
                      </a:gsLst>
                      <a:lin ang="5400000" scaled="0"/>
                    </a:gradFill>
                    <a:latin typeface="+mj-lt"/>
                    <a:cs typeface="+mn-cs"/>
                  </a:endParaRPr>
                </a:p>
              </p:txBody>
            </p:sp>
            <p:sp>
              <p:nvSpPr>
                <p:cNvPr id="24" name="Oval 23"/>
                <p:cNvSpPr/>
                <p:nvPr/>
              </p:nvSpPr>
              <p:spPr bwMode="auto">
                <a:xfrm>
                  <a:off x="9578579" y="3783807"/>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479273">
                    <a:spcBef>
                      <a:spcPct val="0"/>
                    </a:spcBef>
                    <a:defRPr/>
                  </a:pPr>
                  <a:endParaRPr lang="en-US" sz="2000" b="0" kern="0" dirty="0">
                    <a:gradFill>
                      <a:gsLst>
                        <a:gs pos="0">
                          <a:srgbClr val="FFFFFF"/>
                        </a:gs>
                        <a:gs pos="100000">
                          <a:srgbClr val="FFFFFF"/>
                        </a:gs>
                      </a:gsLst>
                      <a:lin ang="5400000" scaled="0"/>
                    </a:gradFill>
                    <a:latin typeface="+mj-lt"/>
                    <a:cs typeface="+mn-cs"/>
                  </a:endParaRPr>
                </a:p>
              </p:txBody>
            </p:sp>
            <p:sp>
              <p:nvSpPr>
                <p:cNvPr id="25" name="Oval 24"/>
                <p:cNvSpPr/>
                <p:nvPr/>
              </p:nvSpPr>
              <p:spPr bwMode="auto">
                <a:xfrm>
                  <a:off x="9578579" y="3907632"/>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479273">
                    <a:spcBef>
                      <a:spcPct val="0"/>
                    </a:spcBef>
                    <a:defRPr/>
                  </a:pPr>
                  <a:endParaRPr lang="en-US" sz="2000" b="0" kern="0" dirty="0">
                    <a:gradFill>
                      <a:gsLst>
                        <a:gs pos="0">
                          <a:srgbClr val="FFFFFF"/>
                        </a:gs>
                        <a:gs pos="100000">
                          <a:srgbClr val="FFFFFF"/>
                        </a:gs>
                      </a:gsLst>
                      <a:lin ang="5400000" scaled="0"/>
                    </a:gradFill>
                    <a:latin typeface="+mj-lt"/>
                    <a:cs typeface="+mn-cs"/>
                  </a:endParaRPr>
                </a:p>
              </p:txBody>
            </p:sp>
            <p:pic>
              <p:nvPicPr>
                <p:cNvPr id="26" name="Picture 25"/>
                <p:cNvPicPr>
                  <a:picLocks noChangeAspect="1"/>
                </p:cNvPicPr>
                <p:nvPr/>
              </p:nvPicPr>
              <p:blipFill>
                <a:blip r:embed="rId5" cstate="print">
                  <a:duotone>
                    <a:prstClr val="black"/>
                    <a:srgbClr val="008BC7">
                      <a:tint val="45000"/>
                      <a:satMod val="400000"/>
                    </a:srgbClr>
                  </a:duotone>
                  <a:extLst>
                    <a:ext uri="{28A0092B-C50C-407E-A947-70E740481C1C}">
                      <a14:useLocalDpi xmlns:a14="http://schemas.microsoft.com/office/drawing/2010/main" val="0"/>
                    </a:ext>
                  </a:extLst>
                </a:blip>
                <a:stretch>
                  <a:fillRect/>
                </a:stretch>
              </p:blipFill>
              <p:spPr>
                <a:xfrm>
                  <a:off x="9579769" y="3539237"/>
                  <a:ext cx="261938" cy="521545"/>
                </a:xfrm>
                <a:prstGeom prst="rect">
                  <a:avLst/>
                </a:prstGeom>
              </p:spPr>
            </p:pic>
          </p:grpSp>
          <p:grpSp>
            <p:nvGrpSpPr>
              <p:cNvPr id="16" name="Group 15"/>
              <p:cNvGrpSpPr/>
              <p:nvPr/>
            </p:nvGrpSpPr>
            <p:grpSpPr>
              <a:xfrm>
                <a:off x="9109473" y="3055145"/>
                <a:ext cx="264318" cy="522244"/>
                <a:chOff x="9578579" y="3538538"/>
                <a:chExt cx="264318" cy="522244"/>
              </a:xfrm>
            </p:grpSpPr>
            <p:sp>
              <p:nvSpPr>
                <p:cNvPr id="17" name="Oval 16"/>
                <p:cNvSpPr/>
                <p:nvPr/>
              </p:nvSpPr>
              <p:spPr bwMode="auto">
                <a:xfrm>
                  <a:off x="9578579" y="3538538"/>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479273">
                    <a:spcBef>
                      <a:spcPct val="0"/>
                    </a:spcBef>
                    <a:defRPr/>
                  </a:pPr>
                  <a:endParaRPr lang="en-US" sz="2000" b="0" kern="0" dirty="0">
                    <a:gradFill>
                      <a:gsLst>
                        <a:gs pos="0">
                          <a:srgbClr val="FFFFFF"/>
                        </a:gs>
                        <a:gs pos="100000">
                          <a:srgbClr val="FFFFFF"/>
                        </a:gs>
                      </a:gsLst>
                      <a:lin ang="5400000" scaled="0"/>
                    </a:gradFill>
                    <a:latin typeface="+mj-lt"/>
                    <a:cs typeface="+mn-cs"/>
                  </a:endParaRPr>
                </a:p>
              </p:txBody>
            </p:sp>
            <p:sp>
              <p:nvSpPr>
                <p:cNvPr id="18" name="Oval 17"/>
                <p:cNvSpPr/>
                <p:nvPr/>
              </p:nvSpPr>
              <p:spPr bwMode="auto">
                <a:xfrm>
                  <a:off x="9578579" y="3659982"/>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479273">
                    <a:spcBef>
                      <a:spcPct val="0"/>
                    </a:spcBef>
                    <a:defRPr/>
                  </a:pPr>
                  <a:endParaRPr lang="en-US" sz="2000" b="0" kern="0" dirty="0">
                    <a:gradFill>
                      <a:gsLst>
                        <a:gs pos="0">
                          <a:srgbClr val="FFFFFF"/>
                        </a:gs>
                        <a:gs pos="100000">
                          <a:srgbClr val="FFFFFF"/>
                        </a:gs>
                      </a:gsLst>
                      <a:lin ang="5400000" scaled="0"/>
                    </a:gradFill>
                    <a:latin typeface="+mj-lt"/>
                    <a:cs typeface="+mn-cs"/>
                  </a:endParaRPr>
                </a:p>
              </p:txBody>
            </p:sp>
            <p:sp>
              <p:nvSpPr>
                <p:cNvPr id="19" name="Oval 18"/>
                <p:cNvSpPr/>
                <p:nvPr/>
              </p:nvSpPr>
              <p:spPr bwMode="auto">
                <a:xfrm>
                  <a:off x="9578579" y="3783807"/>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479273">
                    <a:spcBef>
                      <a:spcPct val="0"/>
                    </a:spcBef>
                    <a:defRPr/>
                  </a:pPr>
                  <a:endParaRPr lang="en-US" sz="2000" b="0" kern="0" dirty="0">
                    <a:gradFill>
                      <a:gsLst>
                        <a:gs pos="0">
                          <a:srgbClr val="FFFFFF"/>
                        </a:gs>
                        <a:gs pos="100000">
                          <a:srgbClr val="FFFFFF"/>
                        </a:gs>
                      </a:gsLst>
                      <a:lin ang="5400000" scaled="0"/>
                    </a:gradFill>
                    <a:latin typeface="+mj-lt"/>
                    <a:cs typeface="+mn-cs"/>
                  </a:endParaRPr>
                </a:p>
              </p:txBody>
            </p:sp>
            <p:sp>
              <p:nvSpPr>
                <p:cNvPr id="20" name="Oval 19"/>
                <p:cNvSpPr/>
                <p:nvPr/>
              </p:nvSpPr>
              <p:spPr bwMode="auto">
                <a:xfrm>
                  <a:off x="9578579" y="3907632"/>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479273">
                    <a:spcBef>
                      <a:spcPct val="0"/>
                    </a:spcBef>
                    <a:defRPr/>
                  </a:pPr>
                  <a:endParaRPr lang="en-US" sz="2000" b="0" kern="0" dirty="0">
                    <a:gradFill>
                      <a:gsLst>
                        <a:gs pos="0">
                          <a:srgbClr val="FFFFFF"/>
                        </a:gs>
                        <a:gs pos="100000">
                          <a:srgbClr val="FFFFFF"/>
                        </a:gs>
                      </a:gsLst>
                      <a:lin ang="5400000" scaled="0"/>
                    </a:gradFill>
                    <a:latin typeface="+mj-lt"/>
                    <a:cs typeface="+mn-cs"/>
                  </a:endParaRPr>
                </a:p>
              </p:txBody>
            </p:sp>
            <p:pic>
              <p:nvPicPr>
                <p:cNvPr id="21" name="Picture 20"/>
                <p:cNvPicPr>
                  <a:picLocks noChangeAspect="1"/>
                </p:cNvPicPr>
                <p:nvPr/>
              </p:nvPicPr>
              <p:blipFill>
                <a:blip r:embed="rId5" cstate="print">
                  <a:duotone>
                    <a:prstClr val="black"/>
                    <a:srgbClr val="008BC7">
                      <a:tint val="45000"/>
                      <a:satMod val="400000"/>
                    </a:srgbClr>
                  </a:duotone>
                  <a:extLst>
                    <a:ext uri="{28A0092B-C50C-407E-A947-70E740481C1C}">
                      <a14:useLocalDpi xmlns:a14="http://schemas.microsoft.com/office/drawing/2010/main" val="0"/>
                    </a:ext>
                  </a:extLst>
                </a:blip>
                <a:stretch>
                  <a:fillRect/>
                </a:stretch>
              </p:blipFill>
              <p:spPr>
                <a:xfrm>
                  <a:off x="9579769" y="3539237"/>
                  <a:ext cx="261938" cy="521545"/>
                </a:xfrm>
                <a:prstGeom prst="rect">
                  <a:avLst/>
                </a:prstGeom>
              </p:spPr>
            </p:pic>
          </p:grpSp>
        </p:grpSp>
        <p:sp>
          <p:nvSpPr>
            <p:cNvPr id="27" name="TextBox 26"/>
            <p:cNvSpPr txBox="1"/>
            <p:nvPr/>
          </p:nvSpPr>
          <p:spPr>
            <a:xfrm>
              <a:off x="4746417" y="5890473"/>
              <a:ext cx="604066" cy="246221"/>
            </a:xfrm>
            <a:prstGeom prst="rect">
              <a:avLst/>
            </a:prstGeom>
            <a:noFill/>
          </p:spPr>
          <p:txBody>
            <a:bodyPr wrap="square" lIns="0" tIns="0" rIns="0" bIns="0" rtlCol="0">
              <a:spAutoFit/>
            </a:bodyPr>
            <a:lstStyle/>
            <a:p>
              <a:pPr defTabSz="479413" fontAlgn="auto">
                <a:spcBef>
                  <a:spcPts val="0"/>
                </a:spcBef>
                <a:spcAft>
                  <a:spcPts val="0"/>
                </a:spcAft>
                <a:defRPr/>
              </a:pPr>
              <a:r>
                <a:rPr lang="en-US" sz="800" b="0" kern="0" dirty="0">
                  <a:solidFill>
                    <a:srgbClr val="CCCCCC">
                      <a:lumMod val="50000"/>
                    </a:srgbClr>
                  </a:solidFill>
                  <a:latin typeface="+mj-lt"/>
                </a:rPr>
                <a:t>LOB Applications</a:t>
              </a:r>
              <a:endParaRPr lang="en-US" sz="1700" b="0" kern="0" dirty="0">
                <a:solidFill>
                  <a:srgbClr val="CCCCCC">
                    <a:lumMod val="50000"/>
                  </a:srgbClr>
                </a:solidFill>
                <a:latin typeface="+mj-lt"/>
              </a:endParaRPr>
            </a:p>
          </p:txBody>
        </p:sp>
        <p:pic>
          <p:nvPicPr>
            <p:cNvPr id="28" name="Picture 27"/>
            <p:cNvPicPr>
              <a:picLocks noChangeAspect="1"/>
            </p:cNvPicPr>
            <p:nvPr/>
          </p:nvPicPr>
          <p:blipFill rotWithShape="1">
            <a:blip r:embed="rId6" cstate="print">
              <a:duotone>
                <a:srgbClr val="008BC7">
                  <a:shade val="45000"/>
                  <a:satMod val="135000"/>
                </a:srgbClr>
                <a:prstClr val="white"/>
              </a:duotone>
              <a:extLst>
                <a:ext uri="{28A0092B-C50C-407E-A947-70E740481C1C}">
                  <a14:useLocalDpi xmlns:a14="http://schemas.microsoft.com/office/drawing/2010/main" val="0"/>
                </a:ext>
              </a:extLst>
            </a:blip>
            <a:srcRect l="4474" t="32083" r="4332" b="1357"/>
            <a:stretch/>
          </p:blipFill>
          <p:spPr>
            <a:xfrm rot="16200000" flipH="1">
              <a:off x="4912685" y="5520266"/>
              <a:ext cx="282953" cy="399945"/>
            </a:xfrm>
            <a:prstGeom prst="rect">
              <a:avLst/>
            </a:prstGeom>
          </p:spPr>
        </p:pic>
        <p:sp>
          <p:nvSpPr>
            <p:cNvPr id="29" name="TextBox 28"/>
            <p:cNvSpPr txBox="1"/>
            <p:nvPr/>
          </p:nvSpPr>
          <p:spPr>
            <a:xfrm>
              <a:off x="6537763" y="6024550"/>
              <a:ext cx="454234" cy="123111"/>
            </a:xfrm>
            <a:prstGeom prst="rect">
              <a:avLst/>
            </a:prstGeom>
            <a:noFill/>
          </p:spPr>
          <p:txBody>
            <a:bodyPr wrap="square" lIns="0" tIns="0" rIns="0" bIns="0" rtlCol="0">
              <a:spAutoFit/>
            </a:bodyPr>
            <a:lstStyle/>
            <a:p>
              <a:pPr defTabSz="479413" fontAlgn="auto">
                <a:spcBef>
                  <a:spcPts val="0"/>
                </a:spcBef>
                <a:spcAft>
                  <a:spcPts val="0"/>
                </a:spcAft>
                <a:defRPr/>
              </a:pPr>
              <a:r>
                <a:rPr lang="en-US" sz="800" b="0" kern="0" dirty="0">
                  <a:solidFill>
                    <a:srgbClr val="CCCCCC">
                      <a:lumMod val="50000"/>
                    </a:srgbClr>
                  </a:solidFill>
                  <a:latin typeface="+mj-lt"/>
                </a:rPr>
                <a:t>Files</a:t>
              </a:r>
              <a:endParaRPr lang="en-US" sz="1700" b="0" kern="0" dirty="0">
                <a:solidFill>
                  <a:srgbClr val="CCCCCC">
                    <a:lumMod val="50000"/>
                  </a:srgbClr>
                </a:solidFill>
                <a:latin typeface="+mj-lt"/>
              </a:endParaRPr>
            </a:p>
          </p:txBody>
        </p:sp>
        <p:sp>
          <p:nvSpPr>
            <p:cNvPr id="30" name="TextBox 29"/>
            <p:cNvSpPr txBox="1"/>
            <p:nvPr/>
          </p:nvSpPr>
          <p:spPr>
            <a:xfrm>
              <a:off x="5726013" y="6084444"/>
              <a:ext cx="576979" cy="123111"/>
            </a:xfrm>
            <a:prstGeom prst="rect">
              <a:avLst/>
            </a:prstGeom>
            <a:noFill/>
          </p:spPr>
          <p:txBody>
            <a:bodyPr wrap="square" lIns="0" tIns="0" rIns="0" bIns="0" rtlCol="0">
              <a:spAutoFit/>
            </a:bodyPr>
            <a:lstStyle/>
            <a:p>
              <a:pPr defTabSz="479413" fontAlgn="auto">
                <a:spcBef>
                  <a:spcPts val="0"/>
                </a:spcBef>
                <a:spcAft>
                  <a:spcPts val="0"/>
                </a:spcAft>
                <a:defRPr/>
              </a:pPr>
              <a:r>
                <a:rPr lang="en-US" sz="800" b="0" kern="0" dirty="0">
                  <a:solidFill>
                    <a:srgbClr val="CCCCCC">
                      <a:lumMod val="50000"/>
                    </a:srgbClr>
                  </a:solidFill>
                  <a:latin typeface="+mj-lt"/>
                </a:rPr>
                <a:t>Data Marts</a:t>
              </a:r>
              <a:endParaRPr lang="en-US" sz="1700" b="0" kern="0" dirty="0">
                <a:solidFill>
                  <a:srgbClr val="CCCCCC">
                    <a:lumMod val="50000"/>
                  </a:srgbClr>
                </a:solidFill>
                <a:latin typeface="+mj-lt"/>
              </a:endParaRPr>
            </a:p>
          </p:txBody>
        </p:sp>
        <p:sp>
          <p:nvSpPr>
            <p:cNvPr id="32" name="Rectangle 31"/>
            <p:cNvSpPr/>
            <p:nvPr/>
          </p:nvSpPr>
          <p:spPr>
            <a:xfrm>
              <a:off x="4843645" y="6278862"/>
              <a:ext cx="2222947" cy="209961"/>
            </a:xfrm>
            <a:prstGeom prst="rect">
              <a:avLst/>
            </a:prstGeom>
            <a:solidFill>
              <a:srgbClr val="B1CBFF">
                <a:alpha val="47059"/>
              </a:srgbClr>
            </a:solidFill>
            <a:ln>
              <a:solidFill>
                <a:schemeClr val="tx1">
                  <a:lumMod val="20000"/>
                  <a:lumOff val="80000"/>
                </a:schemeClr>
              </a:solidFill>
              <a:prstDash val="sysDash"/>
            </a:ln>
            <a:effectLst/>
          </p:spPr>
          <p:txBody>
            <a:bodyPr wrap="square" lIns="63916" tIns="31959" rIns="63916" bIns="31959" rtlCol="0" anchor="ctr">
              <a:noAutofit/>
            </a:bodyPr>
            <a:lstStyle/>
            <a:p>
              <a:pPr algn="ctr"/>
              <a:r>
                <a:rPr lang="en-US" dirty="0">
                  <a:latin typeface="+mj-lt"/>
                </a:rPr>
                <a:t>Marketplace – external data</a:t>
              </a:r>
            </a:p>
          </p:txBody>
        </p:sp>
        <p:sp>
          <p:nvSpPr>
            <p:cNvPr id="33" name="Rounded Rectangle 32"/>
            <p:cNvSpPr/>
            <p:nvPr/>
          </p:nvSpPr>
          <p:spPr>
            <a:xfrm>
              <a:off x="4556603" y="4761207"/>
              <a:ext cx="2784264" cy="583863"/>
            </a:xfrm>
            <a:prstGeom prst="roundRect">
              <a:avLst/>
            </a:prstGeom>
            <a:noFill/>
            <a:ln w="3175" cap="flat" cmpd="sng" algn="ctr">
              <a:solidFill>
                <a:schemeClr val="tx1"/>
              </a:solidFill>
              <a:prstDash val="dash"/>
              <a:headEnd type="none" w="med" len="med"/>
              <a:tailEnd type="none" w="med" len="med"/>
            </a:ln>
            <a:effectLst/>
          </p:spPr>
          <p:txBody>
            <a:bodyPr vert="horz" wrap="square" lIns="81493" tIns="95873" rIns="81493" bIns="95873" numCol="1" rtlCol="0" anchor="ctr" anchorCtr="0" compatLnSpc="1">
              <a:prstTxWarp prst="textNoShape">
                <a:avLst/>
              </a:prstTxWarp>
            </a:bodyPr>
            <a:lstStyle/>
            <a:p>
              <a:pPr defTabSz="479205"/>
              <a:endParaRPr lang="en-US" sz="1000" kern="0" spc="-21" dirty="0">
                <a:solidFill>
                  <a:srgbClr val="000000"/>
                </a:solidFill>
                <a:latin typeface="+mj-lt"/>
              </a:endParaRPr>
            </a:p>
          </p:txBody>
        </p:sp>
        <p:sp>
          <p:nvSpPr>
            <p:cNvPr id="40" name="TextBox 39"/>
            <p:cNvSpPr txBox="1"/>
            <p:nvPr/>
          </p:nvSpPr>
          <p:spPr>
            <a:xfrm>
              <a:off x="4840177" y="4693268"/>
              <a:ext cx="1330198" cy="153888"/>
            </a:xfrm>
            <a:prstGeom prst="rect">
              <a:avLst/>
            </a:prstGeom>
            <a:solidFill>
              <a:schemeClr val="bg1">
                <a:lumMod val="95000"/>
              </a:schemeClr>
            </a:solidFill>
          </p:spPr>
          <p:txBody>
            <a:bodyPr wrap="square" lIns="0" tIns="0" rIns="0" bIns="0" rtlCol="0">
              <a:spAutoFit/>
            </a:bodyPr>
            <a:lstStyle/>
            <a:p>
              <a:pPr defTabSz="479413" fontAlgn="auto">
                <a:spcBef>
                  <a:spcPts val="0"/>
                </a:spcBef>
                <a:spcAft>
                  <a:spcPts val="0"/>
                </a:spcAft>
                <a:defRPr/>
              </a:pPr>
              <a:r>
                <a:rPr lang="en-US" sz="1000" kern="0" dirty="0">
                  <a:solidFill>
                    <a:srgbClr val="CCCCCC">
                      <a:lumMod val="50000"/>
                    </a:srgbClr>
                  </a:solidFill>
                  <a:latin typeface="+mj-lt"/>
                </a:rPr>
                <a:t>Big Data Environment</a:t>
              </a:r>
            </a:p>
          </p:txBody>
        </p:sp>
        <p:sp>
          <p:nvSpPr>
            <p:cNvPr id="43" name="Up Arrow 42"/>
            <p:cNvSpPr/>
            <p:nvPr/>
          </p:nvSpPr>
          <p:spPr bwMode="auto">
            <a:xfrm>
              <a:off x="5816489" y="4171193"/>
              <a:ext cx="209519" cy="1190615"/>
            </a:xfrm>
            <a:prstGeom prst="upArrow">
              <a:avLst>
                <a:gd name="adj1" fmla="val 50000"/>
                <a:gd name="adj2" fmla="val 59287"/>
              </a:avLst>
            </a:prstGeom>
            <a:gradFill flip="none" rotWithShape="1">
              <a:gsLst>
                <a:gs pos="0">
                  <a:schemeClr val="bg1">
                    <a:alpha val="0"/>
                  </a:schemeClr>
                </a:gs>
                <a:gs pos="24000">
                  <a:schemeClr val="tx1">
                    <a:alpha val="7000"/>
                  </a:schemeClr>
                </a:gs>
                <a:gs pos="100000">
                  <a:schemeClr val="tx1">
                    <a:alpha val="65000"/>
                  </a:schemeClr>
                </a:gs>
              </a:gsLst>
              <a:lin ang="16200000" scaled="0"/>
              <a:tileRect/>
            </a:grad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47940" tIns="23970" rIns="47940" bIns="23970" numCol="1" rtlCol="0" anchor="ctr" anchorCtr="0" compatLnSpc="1">
              <a:prstTxWarp prst="textNoShape">
                <a:avLst/>
              </a:prstTxWarp>
            </a:bodyPr>
            <a:lstStyle/>
            <a:p>
              <a:pPr defTabSz="479273"/>
              <a:endParaRPr lang="en-US" i="1" dirty="0">
                <a:gradFill>
                  <a:gsLst>
                    <a:gs pos="0">
                      <a:srgbClr val="FFFFFF"/>
                    </a:gs>
                    <a:gs pos="86000">
                      <a:srgbClr val="FFFFFF"/>
                    </a:gs>
                  </a:gsLst>
                  <a:lin ang="5400000" scaled="0"/>
                </a:gradFill>
                <a:latin typeface="+mj-lt"/>
              </a:endParaRPr>
            </a:p>
          </p:txBody>
        </p:sp>
        <p:pic>
          <p:nvPicPr>
            <p:cNvPr id="44" name="Picture 43"/>
            <p:cNvPicPr>
              <a:picLocks noChangeAspect="1"/>
            </p:cNvPicPr>
            <p:nvPr/>
          </p:nvPicPr>
          <p:blipFill rotWithShape="1">
            <a:blip r:embed="rId7" cstate="print">
              <a:duotone>
                <a:prstClr val="black"/>
                <a:srgbClr val="008BC7">
                  <a:tint val="45000"/>
                  <a:satMod val="400000"/>
                </a:srgbClr>
              </a:duotone>
              <a:extLst>
                <a:ext uri="{28A0092B-C50C-407E-A947-70E740481C1C}">
                  <a14:useLocalDpi xmlns:a14="http://schemas.microsoft.com/office/drawing/2010/main" val="0"/>
                </a:ext>
              </a:extLst>
            </a:blip>
            <a:srcRect l="28476" r="18564" b="17711"/>
            <a:stretch/>
          </p:blipFill>
          <p:spPr>
            <a:xfrm rot="2851868" flipH="1">
              <a:off x="4892074" y="3526801"/>
              <a:ext cx="594664" cy="318186"/>
            </a:xfrm>
            <a:prstGeom prst="rect">
              <a:avLst/>
            </a:prstGeom>
            <a:noFill/>
            <a:ln>
              <a:noFill/>
            </a:ln>
          </p:spPr>
        </p:pic>
        <p:sp>
          <p:nvSpPr>
            <p:cNvPr id="45" name="TextBox 44"/>
            <p:cNvSpPr txBox="1"/>
            <p:nvPr/>
          </p:nvSpPr>
          <p:spPr>
            <a:xfrm>
              <a:off x="6109166" y="4503632"/>
              <a:ext cx="727775" cy="123111"/>
            </a:xfrm>
            <a:prstGeom prst="rect">
              <a:avLst/>
            </a:prstGeom>
            <a:noFill/>
          </p:spPr>
          <p:txBody>
            <a:bodyPr wrap="square" lIns="0" tIns="0" rIns="0" bIns="0" rtlCol="0">
              <a:spAutoFit/>
            </a:bodyPr>
            <a:lstStyle/>
            <a:p>
              <a:pPr defTabSz="479413" fontAlgn="auto">
                <a:spcBef>
                  <a:spcPts val="0"/>
                </a:spcBef>
                <a:spcAft>
                  <a:spcPts val="0"/>
                </a:spcAft>
                <a:defRPr/>
              </a:pPr>
              <a:r>
                <a:rPr lang="en-US" sz="800" b="0" kern="0" dirty="0">
                  <a:solidFill>
                    <a:srgbClr val="CCCCCC">
                      <a:lumMod val="50000"/>
                    </a:srgbClr>
                  </a:solidFill>
                  <a:latin typeface="+mj-lt"/>
                </a:rPr>
                <a:t>Data Quality</a:t>
              </a:r>
            </a:p>
          </p:txBody>
        </p:sp>
        <p:pic>
          <p:nvPicPr>
            <p:cNvPr id="46" name="Picture 7" descr="\\SFP\Work\White_Whale\3-22036_Kuleen_Bharadwaj\PPT\4_SQL Server Renewal\SFP_Art\Icons\Chris Icons\cube_blue.png"/>
            <p:cNvPicPr>
              <a:picLocks noChangeAspect="1" noChangeArrowheads="1"/>
            </p:cNvPicPr>
            <p:nvPr/>
          </p:nvPicPr>
          <p:blipFill>
            <a:blip r:embed="rId8" cstate="print">
              <a:duotone>
                <a:prstClr val="black"/>
                <a:srgbClr val="008BC7">
                  <a:tint val="45000"/>
                  <a:satMod val="400000"/>
                </a:srgbClr>
              </a:duotone>
              <a:extLst>
                <a:ext uri="{28A0092B-C50C-407E-A947-70E740481C1C}">
                  <a14:useLocalDpi xmlns:a14="http://schemas.microsoft.com/office/drawing/2010/main" val="0"/>
                </a:ext>
              </a:extLst>
            </a:blip>
            <a:srcRect/>
            <a:stretch>
              <a:fillRect/>
            </a:stretch>
          </p:blipFill>
          <p:spPr bwMode="auto">
            <a:xfrm>
              <a:off x="5982388" y="3422417"/>
              <a:ext cx="477369" cy="375234"/>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5968295" y="3824953"/>
              <a:ext cx="473753" cy="246221"/>
            </a:xfrm>
            <a:prstGeom prst="rect">
              <a:avLst/>
            </a:prstGeom>
            <a:noFill/>
          </p:spPr>
          <p:txBody>
            <a:bodyPr wrap="square" lIns="0" tIns="0" rIns="0" bIns="0" rtlCol="0">
              <a:spAutoFit/>
            </a:bodyPr>
            <a:lstStyle/>
            <a:p>
              <a:pPr defTabSz="479413" fontAlgn="auto">
                <a:spcBef>
                  <a:spcPts val="0"/>
                </a:spcBef>
                <a:spcAft>
                  <a:spcPts val="0"/>
                </a:spcAft>
                <a:defRPr/>
              </a:pPr>
              <a:r>
                <a:rPr lang="en-US" sz="800" b="0" kern="0" dirty="0">
                  <a:solidFill>
                    <a:srgbClr val="CCCCCC">
                      <a:lumMod val="50000"/>
                    </a:srgbClr>
                  </a:solidFill>
                  <a:latin typeface="+mj-lt"/>
                </a:rPr>
                <a:t>Analysis </a:t>
              </a:r>
            </a:p>
            <a:p>
              <a:pPr defTabSz="479413" fontAlgn="auto">
                <a:spcBef>
                  <a:spcPts val="0"/>
                </a:spcBef>
                <a:spcAft>
                  <a:spcPts val="0"/>
                </a:spcAft>
                <a:defRPr/>
              </a:pPr>
              <a:r>
                <a:rPr lang="en-US" sz="800" b="0" kern="0" dirty="0">
                  <a:solidFill>
                    <a:srgbClr val="CCCCCC">
                      <a:lumMod val="50000"/>
                    </a:srgbClr>
                  </a:solidFill>
                  <a:latin typeface="+mj-lt"/>
                </a:rPr>
                <a:t>Cubes</a:t>
              </a:r>
            </a:p>
          </p:txBody>
        </p:sp>
        <p:pic>
          <p:nvPicPr>
            <p:cNvPr id="48" name="Picture 47"/>
            <p:cNvPicPr>
              <a:picLocks noChangeAspect="1"/>
            </p:cNvPicPr>
            <p:nvPr/>
          </p:nvPicPr>
          <p:blipFill>
            <a:blip r:embed="rId9" cstate="print">
              <a:duotone>
                <a:prstClr val="black"/>
                <a:srgbClr val="008BC7">
                  <a:tint val="45000"/>
                  <a:satMod val="400000"/>
                </a:srgbClr>
              </a:duotone>
              <a:extLst>
                <a:ext uri="{28A0092B-C50C-407E-A947-70E740481C1C}">
                  <a14:useLocalDpi xmlns:a14="http://schemas.microsoft.com/office/drawing/2010/main" val="0"/>
                </a:ext>
              </a:extLst>
            </a:blip>
            <a:stretch>
              <a:fillRect/>
            </a:stretch>
          </p:blipFill>
          <p:spPr>
            <a:xfrm>
              <a:off x="6675674" y="3427389"/>
              <a:ext cx="347410" cy="385571"/>
            </a:xfrm>
            <a:prstGeom prst="rect">
              <a:avLst/>
            </a:prstGeom>
            <a:noFill/>
            <a:ln>
              <a:noFill/>
            </a:ln>
          </p:spPr>
        </p:pic>
        <p:sp>
          <p:nvSpPr>
            <p:cNvPr id="49" name="TextBox 48"/>
            <p:cNvSpPr txBox="1"/>
            <p:nvPr/>
          </p:nvSpPr>
          <p:spPr>
            <a:xfrm>
              <a:off x="6457607" y="3861160"/>
              <a:ext cx="667773" cy="246221"/>
            </a:xfrm>
            <a:prstGeom prst="rect">
              <a:avLst/>
            </a:prstGeom>
            <a:noFill/>
          </p:spPr>
          <p:txBody>
            <a:bodyPr wrap="square" lIns="0" tIns="0" rIns="0" bIns="0" rtlCol="0">
              <a:spAutoFit/>
            </a:bodyPr>
            <a:lstStyle/>
            <a:p>
              <a:pPr defTabSz="479413" fontAlgn="auto">
                <a:spcBef>
                  <a:spcPts val="0"/>
                </a:spcBef>
                <a:spcAft>
                  <a:spcPts val="0"/>
                </a:spcAft>
                <a:defRPr/>
              </a:pPr>
              <a:r>
                <a:rPr lang="en-US" sz="800" b="0" kern="0" dirty="0">
                  <a:solidFill>
                    <a:srgbClr val="CCCCCC">
                      <a:lumMod val="50000"/>
                    </a:srgbClr>
                  </a:solidFill>
                  <a:latin typeface="+mj-lt"/>
                </a:rPr>
                <a:t>Data Warehouse</a:t>
              </a:r>
            </a:p>
          </p:txBody>
        </p:sp>
        <p:sp>
          <p:nvSpPr>
            <p:cNvPr id="50" name="TextBox 49"/>
            <p:cNvSpPr txBox="1"/>
            <p:nvPr/>
          </p:nvSpPr>
          <p:spPr>
            <a:xfrm>
              <a:off x="6113513" y="4302733"/>
              <a:ext cx="737493" cy="153888"/>
            </a:xfrm>
            <a:prstGeom prst="rect">
              <a:avLst/>
            </a:prstGeom>
            <a:noFill/>
          </p:spPr>
          <p:txBody>
            <a:bodyPr wrap="square" lIns="0" tIns="0" rIns="0" bIns="0" rtlCol="0">
              <a:spAutoFit/>
            </a:bodyPr>
            <a:lstStyle/>
            <a:p>
              <a:pPr defTabSz="479413" fontAlgn="auto">
                <a:spcBef>
                  <a:spcPts val="0"/>
                </a:spcBef>
                <a:spcAft>
                  <a:spcPts val="0"/>
                </a:spcAft>
                <a:defRPr/>
              </a:pPr>
              <a:r>
                <a:rPr lang="en-US" sz="1000" kern="0" dirty="0">
                  <a:solidFill>
                    <a:schemeClr val="tx2"/>
                  </a:solidFill>
                  <a:latin typeface="+mj-lt"/>
                </a:rPr>
                <a:t>Transform</a:t>
              </a:r>
            </a:p>
          </p:txBody>
        </p:sp>
        <p:sp>
          <p:nvSpPr>
            <p:cNvPr id="51" name="Up Arrow 50"/>
            <p:cNvSpPr/>
            <p:nvPr/>
          </p:nvSpPr>
          <p:spPr bwMode="auto">
            <a:xfrm rot="3565360">
              <a:off x="5324452" y="3337327"/>
              <a:ext cx="245013" cy="248748"/>
            </a:xfrm>
            <a:prstGeom prst="upArrow">
              <a:avLst>
                <a:gd name="adj1" fmla="val 50000"/>
                <a:gd name="adj2" fmla="val 51079"/>
              </a:avLst>
            </a:prstGeom>
            <a:gradFill flip="none" rotWithShape="1">
              <a:gsLst>
                <a:gs pos="0">
                  <a:schemeClr val="bg1">
                    <a:alpha val="0"/>
                  </a:schemeClr>
                </a:gs>
                <a:gs pos="24000">
                  <a:schemeClr val="tx1">
                    <a:alpha val="7000"/>
                  </a:schemeClr>
                </a:gs>
                <a:gs pos="100000">
                  <a:schemeClr val="tx1">
                    <a:alpha val="65000"/>
                  </a:schemeClr>
                </a:gs>
              </a:gsLst>
              <a:lin ang="16200000" scaled="0"/>
              <a:tileRect/>
            </a:grad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47940" tIns="23970" rIns="47940" bIns="23970" numCol="1" rtlCol="0" anchor="ctr" anchorCtr="0" compatLnSpc="1">
              <a:prstTxWarp prst="textNoShape">
                <a:avLst/>
              </a:prstTxWarp>
            </a:bodyPr>
            <a:lstStyle/>
            <a:p>
              <a:pPr defTabSz="479273"/>
              <a:endParaRPr lang="en-US" i="1" dirty="0">
                <a:gradFill>
                  <a:gsLst>
                    <a:gs pos="0">
                      <a:srgbClr val="FFFFFF"/>
                    </a:gs>
                    <a:gs pos="86000">
                      <a:srgbClr val="FFFFFF"/>
                    </a:gs>
                  </a:gsLst>
                  <a:lin ang="5400000" scaled="0"/>
                </a:gradFill>
                <a:latin typeface="+mj-lt"/>
              </a:endParaRPr>
            </a:p>
          </p:txBody>
        </p:sp>
        <p:pic>
          <p:nvPicPr>
            <p:cNvPr id="71" name="Picture 3" descr="\\SFP\Work\White_Whale\3-22036_Kuleen_Bharadwaj\PPT\4_SQL Server Renewal\SFP_Art\Icons\Chris Icons\report on browser.png"/>
            <p:cNvPicPr>
              <a:picLocks noChangeAspect="1" noChangeArrowheads="1"/>
            </p:cNvPicPr>
            <p:nvPr/>
          </p:nvPicPr>
          <p:blipFill>
            <a:blip r:embed="rId10" cstate="print">
              <a:duotone>
                <a:prstClr val="black"/>
                <a:srgbClr val="008BC7">
                  <a:tint val="45000"/>
                  <a:satMod val="400000"/>
                </a:srgbClr>
              </a:duotone>
              <a:extLst>
                <a:ext uri="{28A0092B-C50C-407E-A947-70E740481C1C}">
                  <a14:useLocalDpi xmlns:a14="http://schemas.microsoft.com/office/drawing/2010/main" val="0"/>
                </a:ext>
              </a:extLst>
            </a:blip>
            <a:srcRect/>
            <a:stretch>
              <a:fillRect/>
            </a:stretch>
          </p:blipFill>
          <p:spPr bwMode="auto">
            <a:xfrm>
              <a:off x="5735801" y="1997442"/>
              <a:ext cx="457320" cy="45720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652404" y="1946947"/>
              <a:ext cx="457200" cy="457200"/>
            </a:xfrm>
            <a:prstGeom prst="rect">
              <a:avLst/>
            </a:prstGeom>
          </p:spPr>
        </p:pic>
        <p:pic>
          <p:nvPicPr>
            <p:cNvPr id="73" name="Picture 3"/>
            <p:cNvPicPr>
              <a:picLocks noChangeAspect="1" noChangeArrowheads="1"/>
            </p:cNvPicPr>
            <p:nvPr/>
          </p:nvPicPr>
          <p:blipFill>
            <a:blip r:embed="rId12" cstate="print">
              <a:duotone>
                <a:prstClr val="black"/>
                <a:srgbClr val="008BC7">
                  <a:tint val="45000"/>
                  <a:satMod val="400000"/>
                </a:srgbClr>
              </a:duotone>
              <a:extLst>
                <a:ext uri="{28A0092B-C50C-407E-A947-70E740481C1C}">
                  <a14:useLocalDpi xmlns:a14="http://schemas.microsoft.com/office/drawing/2010/main" val="0"/>
                </a:ext>
              </a:extLst>
            </a:blip>
            <a:stretch>
              <a:fillRect/>
            </a:stretch>
          </p:blipFill>
          <p:spPr bwMode="auto">
            <a:xfrm>
              <a:off x="4840177" y="1998460"/>
              <a:ext cx="455770" cy="457200"/>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4820684" y="2490059"/>
              <a:ext cx="457319" cy="123111"/>
            </a:xfrm>
            <a:prstGeom prst="rect">
              <a:avLst/>
            </a:prstGeom>
            <a:noFill/>
          </p:spPr>
          <p:txBody>
            <a:bodyPr wrap="square" lIns="0" tIns="0" rIns="0" bIns="0" rtlCol="0">
              <a:spAutoFit/>
            </a:bodyPr>
            <a:lstStyle/>
            <a:p>
              <a:pPr defTabSz="479413" fontAlgn="auto">
                <a:spcBef>
                  <a:spcPts val="0"/>
                </a:spcBef>
                <a:spcAft>
                  <a:spcPts val="0"/>
                </a:spcAft>
                <a:defRPr/>
              </a:pPr>
              <a:r>
                <a:rPr lang="en-US" sz="800" b="0" kern="0" dirty="0">
                  <a:solidFill>
                    <a:srgbClr val="CCCCCC">
                      <a:lumMod val="50000"/>
                    </a:srgbClr>
                  </a:solidFill>
                  <a:latin typeface="+mj-lt"/>
                </a:rPr>
                <a:t>Analysis</a:t>
              </a:r>
            </a:p>
          </p:txBody>
        </p:sp>
        <p:sp>
          <p:nvSpPr>
            <p:cNvPr id="75" name="TextBox 74"/>
            <p:cNvSpPr txBox="1"/>
            <p:nvPr/>
          </p:nvSpPr>
          <p:spPr>
            <a:xfrm>
              <a:off x="5754253" y="2496323"/>
              <a:ext cx="457319" cy="123111"/>
            </a:xfrm>
            <a:prstGeom prst="rect">
              <a:avLst/>
            </a:prstGeom>
            <a:noFill/>
          </p:spPr>
          <p:txBody>
            <a:bodyPr wrap="square" lIns="0" tIns="0" rIns="0" bIns="0" rtlCol="0">
              <a:spAutoFit/>
            </a:bodyPr>
            <a:lstStyle/>
            <a:p>
              <a:pPr defTabSz="479413" fontAlgn="auto">
                <a:spcBef>
                  <a:spcPts val="0"/>
                </a:spcBef>
                <a:spcAft>
                  <a:spcPts val="0"/>
                </a:spcAft>
                <a:defRPr/>
              </a:pPr>
              <a:r>
                <a:rPr lang="en-US" sz="800" b="0" kern="0" dirty="0">
                  <a:solidFill>
                    <a:srgbClr val="CCCCCC">
                      <a:lumMod val="50000"/>
                    </a:srgbClr>
                  </a:solidFill>
                  <a:latin typeface="+mj-lt"/>
                </a:rPr>
                <a:t>Reports</a:t>
              </a:r>
            </a:p>
          </p:txBody>
        </p:sp>
        <p:sp>
          <p:nvSpPr>
            <p:cNvPr id="76" name="TextBox 75"/>
            <p:cNvSpPr txBox="1"/>
            <p:nvPr/>
          </p:nvSpPr>
          <p:spPr>
            <a:xfrm>
              <a:off x="6468628" y="2469441"/>
              <a:ext cx="830000" cy="246221"/>
            </a:xfrm>
            <a:prstGeom prst="rect">
              <a:avLst/>
            </a:prstGeom>
            <a:noFill/>
          </p:spPr>
          <p:txBody>
            <a:bodyPr wrap="square" lIns="0" tIns="0" rIns="0" bIns="0" rtlCol="0">
              <a:spAutoFit/>
            </a:bodyPr>
            <a:lstStyle/>
            <a:p>
              <a:pPr defTabSz="479413" fontAlgn="auto">
                <a:spcBef>
                  <a:spcPts val="0"/>
                </a:spcBef>
                <a:spcAft>
                  <a:spcPts val="0"/>
                </a:spcAft>
                <a:defRPr/>
              </a:pPr>
              <a:r>
                <a:rPr lang="en-US" sz="800" b="0" kern="0" dirty="0">
                  <a:solidFill>
                    <a:srgbClr val="CCCCCC">
                      <a:lumMod val="50000"/>
                    </a:srgbClr>
                  </a:solidFill>
                  <a:latin typeface="+mj-lt"/>
                </a:rPr>
                <a:t>Dashboards &amp; Scorecards</a:t>
              </a:r>
            </a:p>
          </p:txBody>
        </p:sp>
        <p:sp>
          <p:nvSpPr>
            <p:cNvPr id="77" name="Rounded Rectangle 76"/>
            <p:cNvSpPr/>
            <p:nvPr/>
          </p:nvSpPr>
          <p:spPr>
            <a:xfrm>
              <a:off x="4561014" y="1871890"/>
              <a:ext cx="2929989" cy="843767"/>
            </a:xfrm>
            <a:prstGeom prst="roundRect">
              <a:avLst/>
            </a:prstGeom>
            <a:noFill/>
            <a:ln w="3175" cap="flat" cmpd="sng" algn="ctr">
              <a:solidFill>
                <a:schemeClr val="tx1"/>
              </a:solidFill>
              <a:prstDash val="dash"/>
              <a:headEnd type="none" w="med" len="med"/>
              <a:tailEnd type="none" w="med" len="med"/>
            </a:ln>
            <a:effectLst/>
          </p:spPr>
          <p:txBody>
            <a:bodyPr vert="horz" wrap="square" lIns="81493" tIns="95873" rIns="81493" bIns="95873" numCol="1" rtlCol="0" anchor="ctr" anchorCtr="0" compatLnSpc="1">
              <a:prstTxWarp prst="textNoShape">
                <a:avLst/>
              </a:prstTxWarp>
            </a:bodyPr>
            <a:lstStyle/>
            <a:p>
              <a:pPr defTabSz="479205"/>
              <a:endParaRPr lang="en-US" sz="1000" kern="0" spc="-21" dirty="0">
                <a:solidFill>
                  <a:srgbClr val="000000"/>
                </a:solidFill>
                <a:latin typeface="+mj-lt"/>
              </a:endParaRPr>
            </a:p>
          </p:txBody>
        </p:sp>
        <p:sp>
          <p:nvSpPr>
            <p:cNvPr id="78" name="TextBox 77"/>
            <p:cNvSpPr txBox="1"/>
            <p:nvPr/>
          </p:nvSpPr>
          <p:spPr>
            <a:xfrm>
              <a:off x="4795564" y="1773938"/>
              <a:ext cx="717851" cy="153888"/>
            </a:xfrm>
            <a:prstGeom prst="rect">
              <a:avLst/>
            </a:prstGeom>
            <a:solidFill>
              <a:schemeClr val="bg1">
                <a:lumMod val="95000"/>
              </a:schemeClr>
            </a:solidFill>
          </p:spPr>
          <p:txBody>
            <a:bodyPr wrap="square" lIns="0" tIns="0" rIns="0" bIns="0" rtlCol="0">
              <a:spAutoFit/>
            </a:bodyPr>
            <a:lstStyle/>
            <a:p>
              <a:pPr defTabSz="479413" fontAlgn="auto">
                <a:spcBef>
                  <a:spcPts val="0"/>
                </a:spcBef>
                <a:spcAft>
                  <a:spcPts val="0"/>
                </a:spcAft>
                <a:defRPr/>
              </a:pPr>
              <a:r>
                <a:rPr lang="en-US" sz="1000" kern="0" dirty="0">
                  <a:solidFill>
                    <a:srgbClr val="CCCCCC">
                      <a:lumMod val="50000"/>
                    </a:srgbClr>
                  </a:solidFill>
                  <a:latin typeface="+mj-lt"/>
                </a:rPr>
                <a:t>Visualize</a:t>
              </a:r>
            </a:p>
          </p:txBody>
        </p:sp>
        <p:sp>
          <p:nvSpPr>
            <p:cNvPr id="79" name="Rounded Rectangle 78"/>
            <p:cNvSpPr/>
            <p:nvPr/>
          </p:nvSpPr>
          <p:spPr>
            <a:xfrm>
              <a:off x="4521334" y="3215160"/>
              <a:ext cx="2929989" cy="1016437"/>
            </a:xfrm>
            <a:prstGeom prst="roundRect">
              <a:avLst/>
            </a:prstGeom>
            <a:noFill/>
            <a:ln w="3175" cap="flat" cmpd="sng" algn="ctr">
              <a:solidFill>
                <a:schemeClr val="tx1"/>
              </a:solidFill>
              <a:prstDash val="dash"/>
              <a:headEnd type="none" w="med" len="med"/>
              <a:tailEnd type="none" w="med" len="med"/>
            </a:ln>
            <a:effectLst/>
          </p:spPr>
          <p:txBody>
            <a:bodyPr vert="horz" wrap="square" lIns="81493" tIns="95873" rIns="81493" bIns="95873" numCol="1" rtlCol="0" anchor="ctr" anchorCtr="0" compatLnSpc="1">
              <a:prstTxWarp prst="textNoShape">
                <a:avLst/>
              </a:prstTxWarp>
            </a:bodyPr>
            <a:lstStyle/>
            <a:p>
              <a:pPr defTabSz="479205"/>
              <a:endParaRPr lang="en-US" sz="1000" kern="0" spc="-21" dirty="0">
                <a:solidFill>
                  <a:srgbClr val="000000"/>
                </a:solidFill>
                <a:latin typeface="+mj-lt"/>
              </a:endParaRPr>
            </a:p>
          </p:txBody>
        </p:sp>
        <p:sp>
          <p:nvSpPr>
            <p:cNvPr id="80" name="TextBox 79"/>
            <p:cNvSpPr txBox="1"/>
            <p:nvPr/>
          </p:nvSpPr>
          <p:spPr>
            <a:xfrm>
              <a:off x="4706731" y="3042495"/>
              <a:ext cx="1379486" cy="307777"/>
            </a:xfrm>
            <a:prstGeom prst="rect">
              <a:avLst/>
            </a:prstGeom>
            <a:solidFill>
              <a:schemeClr val="bg1">
                <a:lumMod val="95000"/>
              </a:schemeClr>
            </a:solidFill>
          </p:spPr>
          <p:txBody>
            <a:bodyPr wrap="square" lIns="0" tIns="0" rIns="0" bIns="0" rtlCol="0">
              <a:spAutoFit/>
            </a:bodyPr>
            <a:lstStyle/>
            <a:p>
              <a:pPr defTabSz="479413" fontAlgn="auto">
                <a:spcBef>
                  <a:spcPts val="0"/>
                </a:spcBef>
                <a:spcAft>
                  <a:spcPts val="0"/>
                </a:spcAft>
                <a:defRPr/>
              </a:pPr>
              <a:r>
                <a:rPr lang="en-US" sz="1000" kern="0" dirty="0">
                  <a:solidFill>
                    <a:srgbClr val="CCCCCC">
                      <a:lumMod val="50000"/>
                    </a:srgbClr>
                  </a:solidFill>
                  <a:latin typeface="+mj-lt"/>
                </a:rPr>
                <a:t>Analytical Environment</a:t>
              </a:r>
            </a:p>
          </p:txBody>
        </p:sp>
        <p:sp>
          <p:nvSpPr>
            <p:cNvPr id="87" name="Up Arrow 86"/>
            <p:cNvSpPr/>
            <p:nvPr/>
          </p:nvSpPr>
          <p:spPr bwMode="auto">
            <a:xfrm>
              <a:off x="5405041" y="5468869"/>
              <a:ext cx="245013" cy="490893"/>
            </a:xfrm>
            <a:prstGeom prst="upArrow">
              <a:avLst>
                <a:gd name="adj1" fmla="val 50000"/>
                <a:gd name="adj2" fmla="val 59287"/>
              </a:avLst>
            </a:prstGeom>
            <a:gradFill flip="none" rotWithShape="1">
              <a:gsLst>
                <a:gs pos="0">
                  <a:schemeClr val="bg1">
                    <a:alpha val="0"/>
                  </a:schemeClr>
                </a:gs>
                <a:gs pos="24000">
                  <a:schemeClr val="tx1">
                    <a:alpha val="7000"/>
                  </a:schemeClr>
                </a:gs>
                <a:gs pos="100000">
                  <a:schemeClr val="tx1">
                    <a:alpha val="65000"/>
                  </a:schemeClr>
                </a:gs>
              </a:gsLst>
              <a:lin ang="16200000" scaled="0"/>
              <a:tileRect/>
            </a:grad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47940" tIns="23970" rIns="47940" bIns="23970" numCol="1" rtlCol="0" anchor="ctr" anchorCtr="0" compatLnSpc="1">
              <a:prstTxWarp prst="textNoShape">
                <a:avLst/>
              </a:prstTxWarp>
            </a:bodyPr>
            <a:lstStyle/>
            <a:p>
              <a:pPr defTabSz="479273"/>
              <a:endParaRPr lang="en-US" i="1" dirty="0">
                <a:gradFill>
                  <a:gsLst>
                    <a:gs pos="0">
                      <a:srgbClr val="FFFFFF"/>
                    </a:gs>
                    <a:gs pos="86000">
                      <a:srgbClr val="FFFFFF"/>
                    </a:gs>
                  </a:gsLst>
                  <a:lin ang="5400000" scaled="0"/>
                </a:gradFill>
                <a:latin typeface="+mj-lt"/>
              </a:endParaRPr>
            </a:p>
          </p:txBody>
        </p:sp>
        <p:sp>
          <p:nvSpPr>
            <p:cNvPr id="88" name="Up Arrow 87"/>
            <p:cNvSpPr/>
            <p:nvPr/>
          </p:nvSpPr>
          <p:spPr bwMode="auto">
            <a:xfrm>
              <a:off x="6290769" y="5425486"/>
              <a:ext cx="245013" cy="490893"/>
            </a:xfrm>
            <a:prstGeom prst="upArrow">
              <a:avLst>
                <a:gd name="adj1" fmla="val 50000"/>
                <a:gd name="adj2" fmla="val 59287"/>
              </a:avLst>
            </a:prstGeom>
            <a:gradFill flip="none" rotWithShape="1">
              <a:gsLst>
                <a:gs pos="0">
                  <a:schemeClr val="bg1">
                    <a:alpha val="0"/>
                  </a:schemeClr>
                </a:gs>
                <a:gs pos="24000">
                  <a:schemeClr val="tx1">
                    <a:alpha val="7000"/>
                  </a:schemeClr>
                </a:gs>
                <a:gs pos="100000">
                  <a:schemeClr val="tx1">
                    <a:alpha val="65000"/>
                  </a:schemeClr>
                </a:gs>
              </a:gsLst>
              <a:lin ang="16200000" scaled="0"/>
              <a:tileRect/>
            </a:grad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47940" tIns="23970" rIns="47940" bIns="23970" numCol="1" rtlCol="0" anchor="ctr" anchorCtr="0" compatLnSpc="1">
              <a:prstTxWarp prst="textNoShape">
                <a:avLst/>
              </a:prstTxWarp>
            </a:bodyPr>
            <a:lstStyle/>
            <a:p>
              <a:pPr defTabSz="479273"/>
              <a:endParaRPr lang="en-US" i="1" dirty="0">
                <a:gradFill>
                  <a:gsLst>
                    <a:gs pos="0">
                      <a:srgbClr val="FFFFFF"/>
                    </a:gs>
                    <a:gs pos="86000">
                      <a:srgbClr val="FFFFFF"/>
                    </a:gs>
                  </a:gsLst>
                  <a:lin ang="5400000" scaled="0"/>
                </a:gradFill>
                <a:latin typeface="+mj-lt"/>
              </a:endParaRPr>
            </a:p>
          </p:txBody>
        </p:sp>
        <p:sp>
          <p:nvSpPr>
            <p:cNvPr id="92" name="TextBox 91"/>
            <p:cNvSpPr txBox="1"/>
            <p:nvPr/>
          </p:nvSpPr>
          <p:spPr>
            <a:xfrm>
              <a:off x="4810943" y="5095253"/>
              <a:ext cx="2340829" cy="153888"/>
            </a:xfrm>
            <a:prstGeom prst="rect">
              <a:avLst/>
            </a:prstGeom>
            <a:solidFill>
              <a:schemeClr val="bg1">
                <a:lumMod val="95000"/>
              </a:schemeClr>
            </a:solidFill>
          </p:spPr>
          <p:txBody>
            <a:bodyPr wrap="square" lIns="0" tIns="0" rIns="0" bIns="0" rtlCol="0">
              <a:spAutoFit/>
            </a:bodyPr>
            <a:lstStyle/>
            <a:p>
              <a:pPr defTabSz="479413" fontAlgn="auto">
                <a:spcBef>
                  <a:spcPts val="0"/>
                </a:spcBef>
                <a:spcAft>
                  <a:spcPts val="0"/>
                </a:spcAft>
                <a:defRPr/>
              </a:pPr>
              <a:r>
                <a:rPr lang="en-US" sz="1000" kern="0" dirty="0">
                  <a:solidFill>
                    <a:srgbClr val="CCCCCC">
                      <a:lumMod val="50000"/>
                    </a:srgbClr>
                  </a:solidFill>
                  <a:latin typeface="+mj-lt"/>
                </a:rPr>
                <a:t>Hadoop | MPP | Appliance | In-memory</a:t>
              </a:r>
            </a:p>
          </p:txBody>
        </p:sp>
        <p:sp>
          <p:nvSpPr>
            <p:cNvPr id="93" name="Up Arrow 92"/>
            <p:cNvSpPr/>
            <p:nvPr/>
          </p:nvSpPr>
          <p:spPr bwMode="auto">
            <a:xfrm>
              <a:off x="5073868" y="2715662"/>
              <a:ext cx="171450" cy="871111"/>
            </a:xfrm>
            <a:prstGeom prst="upArrow">
              <a:avLst>
                <a:gd name="adj1" fmla="val 50000"/>
                <a:gd name="adj2" fmla="val 59287"/>
              </a:avLst>
            </a:prstGeom>
            <a:gradFill flip="none" rotWithShape="1">
              <a:gsLst>
                <a:gs pos="0">
                  <a:schemeClr val="bg1">
                    <a:alpha val="0"/>
                  </a:schemeClr>
                </a:gs>
                <a:gs pos="24000">
                  <a:schemeClr val="tx1">
                    <a:alpha val="7000"/>
                  </a:schemeClr>
                </a:gs>
                <a:gs pos="100000">
                  <a:schemeClr val="tx1">
                    <a:alpha val="65000"/>
                  </a:schemeClr>
                </a:gs>
              </a:gsLst>
              <a:lin ang="16200000" scaled="0"/>
              <a:tileRect/>
            </a:grad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47940" tIns="23970" rIns="47940" bIns="23970" numCol="1" rtlCol="0" anchor="ctr" anchorCtr="0" compatLnSpc="1">
              <a:prstTxWarp prst="textNoShape">
                <a:avLst/>
              </a:prstTxWarp>
            </a:bodyPr>
            <a:lstStyle/>
            <a:p>
              <a:pPr defTabSz="479273"/>
              <a:endParaRPr lang="en-US" i="1" dirty="0">
                <a:gradFill>
                  <a:gsLst>
                    <a:gs pos="0">
                      <a:srgbClr val="FFFFFF"/>
                    </a:gs>
                    <a:gs pos="86000">
                      <a:srgbClr val="FFFFFF"/>
                    </a:gs>
                  </a:gsLst>
                  <a:lin ang="5400000" scaled="0"/>
                </a:gradFill>
                <a:latin typeface="+mj-lt"/>
                <a:cs typeface="+mn-cs"/>
              </a:endParaRPr>
            </a:p>
          </p:txBody>
        </p:sp>
        <p:sp>
          <p:nvSpPr>
            <p:cNvPr id="94" name="Up Arrow 93"/>
            <p:cNvSpPr/>
            <p:nvPr/>
          </p:nvSpPr>
          <p:spPr bwMode="auto">
            <a:xfrm>
              <a:off x="6549765" y="2715654"/>
              <a:ext cx="171450" cy="917317"/>
            </a:xfrm>
            <a:prstGeom prst="upArrow">
              <a:avLst>
                <a:gd name="adj1" fmla="val 50000"/>
                <a:gd name="adj2" fmla="val 59287"/>
              </a:avLst>
            </a:prstGeom>
            <a:gradFill flip="none" rotWithShape="1">
              <a:gsLst>
                <a:gs pos="0">
                  <a:schemeClr val="bg1">
                    <a:alpha val="0"/>
                  </a:schemeClr>
                </a:gs>
                <a:gs pos="24000">
                  <a:schemeClr val="tx1">
                    <a:alpha val="7000"/>
                  </a:schemeClr>
                </a:gs>
                <a:gs pos="100000">
                  <a:schemeClr val="tx1">
                    <a:alpha val="65000"/>
                  </a:schemeClr>
                </a:gs>
              </a:gsLst>
              <a:lin ang="16200000" scaled="0"/>
              <a:tileRect/>
            </a:grad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47940" tIns="23970" rIns="47940" bIns="23970" numCol="1" rtlCol="0" anchor="ctr" anchorCtr="0" compatLnSpc="1">
              <a:prstTxWarp prst="textNoShape">
                <a:avLst/>
              </a:prstTxWarp>
            </a:bodyPr>
            <a:lstStyle/>
            <a:p>
              <a:pPr defTabSz="479273"/>
              <a:endParaRPr lang="en-US" i="1" dirty="0">
                <a:gradFill>
                  <a:gsLst>
                    <a:gs pos="0">
                      <a:srgbClr val="FFFFFF"/>
                    </a:gs>
                    <a:gs pos="86000">
                      <a:srgbClr val="FFFFFF"/>
                    </a:gs>
                  </a:gsLst>
                  <a:lin ang="5400000" scaled="0"/>
                </a:gradFill>
                <a:latin typeface="+mj-lt"/>
                <a:cs typeface="+mn-cs"/>
              </a:endParaRPr>
            </a:p>
          </p:txBody>
        </p:sp>
        <p:sp>
          <p:nvSpPr>
            <p:cNvPr id="95" name="Rounded Rectangle 94"/>
            <p:cNvSpPr/>
            <p:nvPr/>
          </p:nvSpPr>
          <p:spPr>
            <a:xfrm>
              <a:off x="5768889" y="3353971"/>
              <a:ext cx="1428750" cy="798405"/>
            </a:xfrm>
            <a:prstGeom prst="roundRect">
              <a:avLst/>
            </a:prstGeom>
            <a:noFill/>
            <a:ln w="3175" cap="flat" cmpd="sng" algn="ctr">
              <a:solidFill>
                <a:schemeClr val="tx1"/>
              </a:solidFill>
              <a:prstDash val="dash"/>
              <a:headEnd type="none" w="med" len="med"/>
              <a:tailEnd type="none" w="med" len="med"/>
            </a:ln>
            <a:effectLst/>
          </p:spPr>
          <p:txBody>
            <a:bodyPr vert="horz" wrap="square" lIns="81493" tIns="95873" rIns="81493" bIns="95873" numCol="1" rtlCol="0" anchor="ctr" anchorCtr="0" compatLnSpc="1">
              <a:prstTxWarp prst="textNoShape">
                <a:avLst/>
              </a:prstTxWarp>
            </a:bodyPr>
            <a:lstStyle/>
            <a:p>
              <a:pPr defTabSz="479205"/>
              <a:endParaRPr lang="en-US" sz="1000" kern="0" spc="-21" dirty="0">
                <a:solidFill>
                  <a:srgbClr val="000000"/>
                </a:solidFill>
                <a:latin typeface="+mj-lt"/>
                <a:cs typeface="Arial" charset="0"/>
              </a:endParaRPr>
            </a:p>
          </p:txBody>
        </p:sp>
        <p:sp>
          <p:nvSpPr>
            <p:cNvPr id="104" name="TextBox 103"/>
            <p:cNvSpPr txBox="1"/>
            <p:nvPr/>
          </p:nvSpPr>
          <p:spPr>
            <a:xfrm>
              <a:off x="5693966" y="2831912"/>
              <a:ext cx="737493" cy="153888"/>
            </a:xfrm>
            <a:prstGeom prst="rect">
              <a:avLst/>
            </a:prstGeom>
            <a:noFill/>
          </p:spPr>
          <p:txBody>
            <a:bodyPr wrap="square" lIns="0" tIns="0" rIns="0" bIns="0" rtlCol="0">
              <a:spAutoFit/>
            </a:bodyPr>
            <a:lstStyle/>
            <a:p>
              <a:pPr defTabSz="479413" fontAlgn="auto">
                <a:spcBef>
                  <a:spcPts val="0"/>
                </a:spcBef>
                <a:spcAft>
                  <a:spcPts val="0"/>
                </a:spcAft>
                <a:defRPr/>
              </a:pPr>
              <a:r>
                <a:rPr lang="en-US" sz="1000" kern="0" dirty="0" smtClean="0">
                  <a:solidFill>
                    <a:schemeClr val="tx2"/>
                  </a:solidFill>
                  <a:latin typeface="+mj-lt"/>
                </a:rPr>
                <a:t>Analyze</a:t>
              </a:r>
              <a:endParaRPr lang="en-US" sz="1000" kern="0" dirty="0">
                <a:solidFill>
                  <a:schemeClr val="tx2"/>
                </a:solidFill>
                <a:latin typeface="+mj-lt"/>
              </a:endParaRPr>
            </a:p>
          </p:txBody>
        </p:sp>
      </p:grpSp>
      <p:grpSp>
        <p:nvGrpSpPr>
          <p:cNvPr id="3077" name="Group 3076"/>
          <p:cNvGrpSpPr/>
          <p:nvPr/>
        </p:nvGrpSpPr>
        <p:grpSpPr>
          <a:xfrm>
            <a:off x="248217" y="2898424"/>
            <a:ext cx="3227868" cy="1674599"/>
            <a:chOff x="519631" y="1888995"/>
            <a:chExt cx="3227868" cy="1674599"/>
          </a:xfrm>
        </p:grpSpPr>
        <p:sp>
          <p:nvSpPr>
            <p:cNvPr id="5" name="Up Arrow 4"/>
            <p:cNvSpPr/>
            <p:nvPr/>
          </p:nvSpPr>
          <p:spPr bwMode="auto">
            <a:xfrm rot="5400000" flipH="1">
              <a:off x="1989355" y="1833232"/>
              <a:ext cx="343882" cy="1553093"/>
            </a:xfrm>
            <a:prstGeom prst="upArrow">
              <a:avLst/>
            </a:prstGeom>
            <a:gradFill flip="none" rotWithShape="1">
              <a:gsLst>
                <a:gs pos="0">
                  <a:schemeClr val="bg1">
                    <a:alpha val="0"/>
                  </a:schemeClr>
                </a:gs>
                <a:gs pos="24000">
                  <a:schemeClr val="tx1">
                    <a:alpha val="7000"/>
                  </a:schemeClr>
                </a:gs>
                <a:gs pos="100000">
                  <a:schemeClr val="tx1">
                    <a:alpha val="65000"/>
                  </a:schemeClr>
                </a:gs>
              </a:gsLst>
              <a:lin ang="16200000" scaled="0"/>
              <a:tileRect/>
            </a:gradFill>
            <a:ln>
              <a:no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48010" tIns="24005" rIns="48010" bIns="24005" numCol="1" rtlCol="0" anchor="ctr" anchorCtr="0" compatLnSpc="1">
              <a:prstTxWarp prst="textNoShape">
                <a:avLst/>
              </a:prstTxWarp>
            </a:bodyPr>
            <a:lstStyle/>
            <a:p>
              <a:pPr defTabSz="479273">
                <a:spcBef>
                  <a:spcPct val="0"/>
                </a:spcBef>
              </a:pPr>
              <a:endParaRPr lang="en-US" i="1" dirty="0">
                <a:gradFill>
                  <a:gsLst>
                    <a:gs pos="0">
                      <a:srgbClr val="FFFFFF"/>
                    </a:gs>
                    <a:gs pos="86000">
                      <a:srgbClr val="FFFFFF"/>
                    </a:gs>
                  </a:gsLst>
                  <a:lin ang="5400000" scaled="0"/>
                </a:gradFill>
                <a:latin typeface="+mj-lt"/>
              </a:endParaRPr>
            </a:p>
          </p:txBody>
        </p:sp>
        <p:sp>
          <p:nvSpPr>
            <p:cNvPr id="34" name="Freeform 107"/>
            <p:cNvSpPr>
              <a:spLocks noChangeAspect="1" noEditPoints="1"/>
            </p:cNvSpPr>
            <p:nvPr/>
          </p:nvSpPr>
          <p:spPr bwMode="auto">
            <a:xfrm>
              <a:off x="1394353" y="2935120"/>
              <a:ext cx="274320" cy="409121"/>
            </a:xfrm>
            <a:custGeom>
              <a:avLst/>
              <a:gdLst/>
              <a:ahLst/>
              <a:cxnLst>
                <a:cxn ang="0">
                  <a:pos x="572" y="0"/>
                </a:cxn>
                <a:cxn ang="0">
                  <a:pos x="572" y="361"/>
                </a:cxn>
                <a:cxn ang="0">
                  <a:pos x="1331" y="1868"/>
                </a:cxn>
                <a:cxn ang="0">
                  <a:pos x="1013" y="1989"/>
                </a:cxn>
                <a:cxn ang="0">
                  <a:pos x="1774" y="1868"/>
                </a:cxn>
                <a:cxn ang="0">
                  <a:pos x="1588" y="1168"/>
                </a:cxn>
                <a:cxn ang="0">
                  <a:pos x="1774" y="1070"/>
                </a:cxn>
                <a:cxn ang="0">
                  <a:pos x="814" y="949"/>
                </a:cxn>
                <a:cxn ang="0">
                  <a:pos x="719" y="1070"/>
                </a:cxn>
                <a:cxn ang="0">
                  <a:pos x="1331" y="1070"/>
                </a:cxn>
                <a:cxn ang="0">
                  <a:pos x="1331" y="1868"/>
                </a:cxn>
                <a:cxn ang="0">
                  <a:pos x="0" y="1453"/>
                </a:cxn>
                <a:cxn ang="0">
                  <a:pos x="228" y="1512"/>
                </a:cxn>
                <a:cxn ang="0">
                  <a:pos x="257" y="1676"/>
                </a:cxn>
                <a:cxn ang="0">
                  <a:pos x="37" y="1849"/>
                </a:cxn>
                <a:cxn ang="0">
                  <a:pos x="59" y="1897"/>
                </a:cxn>
                <a:cxn ang="0">
                  <a:pos x="32" y="1950"/>
                </a:cxn>
                <a:cxn ang="0">
                  <a:pos x="116" y="1950"/>
                </a:cxn>
                <a:cxn ang="0">
                  <a:pos x="88" y="1894"/>
                </a:cxn>
                <a:cxn ang="0">
                  <a:pos x="257" y="1890"/>
                </a:cxn>
                <a:cxn ang="0">
                  <a:pos x="263" y="1960"/>
                </a:cxn>
                <a:cxn ang="0">
                  <a:pos x="280" y="2001"/>
                </a:cxn>
                <a:cxn ang="0">
                  <a:pos x="316" y="1960"/>
                </a:cxn>
                <a:cxn ang="0">
                  <a:pos x="332" y="1890"/>
                </a:cxn>
                <a:cxn ang="0">
                  <a:pos x="338" y="1875"/>
                </a:cxn>
                <a:cxn ang="0">
                  <a:pos x="504" y="1910"/>
                </a:cxn>
                <a:cxn ang="0">
                  <a:pos x="519" y="1992"/>
                </a:cxn>
                <a:cxn ang="0">
                  <a:pos x="534" y="1910"/>
                </a:cxn>
                <a:cxn ang="0">
                  <a:pos x="555" y="1900"/>
                </a:cxn>
                <a:cxn ang="0">
                  <a:pos x="338" y="1790"/>
                </a:cxn>
                <a:cxn ang="0">
                  <a:pos x="367" y="1676"/>
                </a:cxn>
                <a:cxn ang="0">
                  <a:pos x="572" y="1512"/>
                </a:cxn>
                <a:cxn ang="0">
                  <a:pos x="631" y="1442"/>
                </a:cxn>
                <a:cxn ang="0">
                  <a:pos x="747" y="1394"/>
                </a:cxn>
                <a:cxn ang="0">
                  <a:pos x="752" y="1963"/>
                </a:cxn>
                <a:cxn ang="0">
                  <a:pos x="1002" y="1300"/>
                </a:cxn>
                <a:cxn ang="0">
                  <a:pos x="1003" y="1294"/>
                </a:cxn>
                <a:cxn ang="0">
                  <a:pos x="1003" y="1292"/>
                </a:cxn>
                <a:cxn ang="0">
                  <a:pos x="884" y="1153"/>
                </a:cxn>
                <a:cxn ang="0">
                  <a:pos x="582" y="949"/>
                </a:cxn>
                <a:cxn ang="0">
                  <a:pos x="1007" y="949"/>
                </a:cxn>
                <a:cxn ang="0">
                  <a:pos x="1512" y="934"/>
                </a:cxn>
                <a:cxn ang="0">
                  <a:pos x="1530" y="869"/>
                </a:cxn>
                <a:cxn ang="0">
                  <a:pos x="1789" y="341"/>
                </a:cxn>
                <a:cxn ang="0">
                  <a:pos x="1518" y="844"/>
                </a:cxn>
                <a:cxn ang="0">
                  <a:pos x="1493" y="860"/>
                </a:cxn>
                <a:cxn ang="0">
                  <a:pos x="1103" y="852"/>
                </a:cxn>
                <a:cxn ang="0">
                  <a:pos x="622" y="756"/>
                </a:cxn>
                <a:cxn ang="0">
                  <a:pos x="509" y="436"/>
                </a:cxn>
                <a:cxn ang="0">
                  <a:pos x="240" y="560"/>
                </a:cxn>
                <a:cxn ang="0">
                  <a:pos x="169" y="898"/>
                </a:cxn>
                <a:cxn ang="0">
                  <a:pos x="169" y="711"/>
                </a:cxn>
                <a:cxn ang="0">
                  <a:pos x="65" y="652"/>
                </a:cxn>
                <a:cxn ang="0">
                  <a:pos x="7" y="831"/>
                </a:cxn>
                <a:cxn ang="0">
                  <a:pos x="59" y="1188"/>
                </a:cxn>
                <a:cxn ang="0">
                  <a:pos x="59" y="1383"/>
                </a:cxn>
                <a:cxn ang="0">
                  <a:pos x="117" y="1332"/>
                </a:cxn>
                <a:cxn ang="0">
                  <a:pos x="117" y="1383"/>
                </a:cxn>
              </a:cxnLst>
              <a:rect l="0" t="0" r="r" b="b"/>
              <a:pathLst>
                <a:path w="1789" h="2001">
                  <a:moveTo>
                    <a:pt x="753" y="180"/>
                  </a:moveTo>
                  <a:cubicBezTo>
                    <a:pt x="753" y="81"/>
                    <a:pt x="672" y="0"/>
                    <a:pt x="572" y="0"/>
                  </a:cubicBezTo>
                  <a:cubicBezTo>
                    <a:pt x="472" y="0"/>
                    <a:pt x="391" y="81"/>
                    <a:pt x="391" y="180"/>
                  </a:cubicBezTo>
                  <a:cubicBezTo>
                    <a:pt x="391" y="280"/>
                    <a:pt x="472" y="361"/>
                    <a:pt x="572" y="361"/>
                  </a:cubicBezTo>
                  <a:cubicBezTo>
                    <a:pt x="672" y="361"/>
                    <a:pt x="753" y="280"/>
                    <a:pt x="753" y="180"/>
                  </a:cubicBezTo>
                  <a:close/>
                  <a:moveTo>
                    <a:pt x="1331" y="1868"/>
                  </a:moveTo>
                  <a:cubicBezTo>
                    <a:pt x="1013" y="1868"/>
                    <a:pt x="1013" y="1868"/>
                    <a:pt x="1013" y="1868"/>
                  </a:cubicBezTo>
                  <a:cubicBezTo>
                    <a:pt x="1013" y="1989"/>
                    <a:pt x="1013" y="1989"/>
                    <a:pt x="1013" y="1989"/>
                  </a:cubicBezTo>
                  <a:cubicBezTo>
                    <a:pt x="1774" y="1989"/>
                    <a:pt x="1774" y="1989"/>
                    <a:pt x="1774" y="1989"/>
                  </a:cubicBezTo>
                  <a:cubicBezTo>
                    <a:pt x="1774" y="1868"/>
                    <a:pt x="1774" y="1868"/>
                    <a:pt x="1774" y="1868"/>
                  </a:cubicBezTo>
                  <a:cubicBezTo>
                    <a:pt x="1588" y="1868"/>
                    <a:pt x="1588" y="1868"/>
                    <a:pt x="1588" y="1868"/>
                  </a:cubicBezTo>
                  <a:cubicBezTo>
                    <a:pt x="1588" y="1168"/>
                    <a:pt x="1588" y="1168"/>
                    <a:pt x="1588" y="1168"/>
                  </a:cubicBezTo>
                  <a:cubicBezTo>
                    <a:pt x="1588" y="1070"/>
                    <a:pt x="1588" y="1070"/>
                    <a:pt x="1588" y="1070"/>
                  </a:cubicBezTo>
                  <a:cubicBezTo>
                    <a:pt x="1774" y="1070"/>
                    <a:pt x="1774" y="1070"/>
                    <a:pt x="1774" y="1070"/>
                  </a:cubicBezTo>
                  <a:cubicBezTo>
                    <a:pt x="1774" y="949"/>
                    <a:pt x="1774" y="949"/>
                    <a:pt x="1774" y="949"/>
                  </a:cubicBezTo>
                  <a:cubicBezTo>
                    <a:pt x="814" y="949"/>
                    <a:pt x="814" y="949"/>
                    <a:pt x="814" y="949"/>
                  </a:cubicBezTo>
                  <a:cubicBezTo>
                    <a:pt x="719" y="949"/>
                    <a:pt x="719" y="949"/>
                    <a:pt x="719" y="949"/>
                  </a:cubicBezTo>
                  <a:cubicBezTo>
                    <a:pt x="719" y="1070"/>
                    <a:pt x="719" y="1070"/>
                    <a:pt x="719" y="1070"/>
                  </a:cubicBezTo>
                  <a:cubicBezTo>
                    <a:pt x="1080" y="1070"/>
                    <a:pt x="1080" y="1070"/>
                    <a:pt x="1080" y="1070"/>
                  </a:cubicBezTo>
                  <a:cubicBezTo>
                    <a:pt x="1331" y="1070"/>
                    <a:pt x="1331" y="1070"/>
                    <a:pt x="1331" y="1070"/>
                  </a:cubicBezTo>
                  <a:cubicBezTo>
                    <a:pt x="1331" y="1143"/>
                    <a:pt x="1331" y="1143"/>
                    <a:pt x="1331" y="1143"/>
                  </a:cubicBezTo>
                  <a:lnTo>
                    <a:pt x="1331" y="1868"/>
                  </a:lnTo>
                  <a:close/>
                  <a:moveTo>
                    <a:pt x="0" y="1442"/>
                  </a:moveTo>
                  <a:cubicBezTo>
                    <a:pt x="0" y="1453"/>
                    <a:pt x="0" y="1453"/>
                    <a:pt x="0" y="1453"/>
                  </a:cubicBezTo>
                  <a:cubicBezTo>
                    <a:pt x="0" y="1486"/>
                    <a:pt x="26" y="1512"/>
                    <a:pt x="59" y="1512"/>
                  </a:cubicBezTo>
                  <a:cubicBezTo>
                    <a:pt x="228" y="1512"/>
                    <a:pt x="228" y="1512"/>
                    <a:pt x="228" y="1512"/>
                  </a:cubicBezTo>
                  <a:cubicBezTo>
                    <a:pt x="228" y="1676"/>
                    <a:pt x="228" y="1676"/>
                    <a:pt x="228" y="1676"/>
                  </a:cubicBezTo>
                  <a:cubicBezTo>
                    <a:pt x="257" y="1676"/>
                    <a:pt x="257" y="1676"/>
                    <a:pt x="257" y="1676"/>
                  </a:cubicBezTo>
                  <a:cubicBezTo>
                    <a:pt x="257" y="1789"/>
                    <a:pt x="257" y="1789"/>
                    <a:pt x="257" y="1789"/>
                  </a:cubicBezTo>
                  <a:cubicBezTo>
                    <a:pt x="37" y="1849"/>
                    <a:pt x="37" y="1849"/>
                    <a:pt x="37" y="1849"/>
                  </a:cubicBezTo>
                  <a:cubicBezTo>
                    <a:pt x="37" y="1900"/>
                    <a:pt x="37" y="1900"/>
                    <a:pt x="37" y="1900"/>
                  </a:cubicBezTo>
                  <a:cubicBezTo>
                    <a:pt x="59" y="1897"/>
                    <a:pt x="59" y="1897"/>
                    <a:pt x="59" y="1897"/>
                  </a:cubicBezTo>
                  <a:cubicBezTo>
                    <a:pt x="59" y="1910"/>
                    <a:pt x="59" y="1910"/>
                    <a:pt x="59" y="1910"/>
                  </a:cubicBezTo>
                  <a:cubicBezTo>
                    <a:pt x="43" y="1916"/>
                    <a:pt x="32" y="1932"/>
                    <a:pt x="32" y="1950"/>
                  </a:cubicBezTo>
                  <a:cubicBezTo>
                    <a:pt x="32" y="1973"/>
                    <a:pt x="51" y="1992"/>
                    <a:pt x="74" y="1992"/>
                  </a:cubicBezTo>
                  <a:cubicBezTo>
                    <a:pt x="97" y="1992"/>
                    <a:pt x="116" y="1973"/>
                    <a:pt x="116" y="1950"/>
                  </a:cubicBezTo>
                  <a:cubicBezTo>
                    <a:pt x="116" y="1931"/>
                    <a:pt x="105" y="1916"/>
                    <a:pt x="88" y="1910"/>
                  </a:cubicBezTo>
                  <a:cubicBezTo>
                    <a:pt x="88" y="1894"/>
                    <a:pt x="88" y="1894"/>
                    <a:pt x="88" y="1894"/>
                  </a:cubicBezTo>
                  <a:cubicBezTo>
                    <a:pt x="257" y="1875"/>
                    <a:pt x="257" y="1875"/>
                    <a:pt x="257" y="1875"/>
                  </a:cubicBezTo>
                  <a:cubicBezTo>
                    <a:pt x="257" y="1890"/>
                    <a:pt x="257" y="1890"/>
                    <a:pt x="257" y="1890"/>
                  </a:cubicBezTo>
                  <a:cubicBezTo>
                    <a:pt x="263" y="1890"/>
                    <a:pt x="263" y="1890"/>
                    <a:pt x="263" y="1890"/>
                  </a:cubicBezTo>
                  <a:cubicBezTo>
                    <a:pt x="263" y="1960"/>
                    <a:pt x="263" y="1960"/>
                    <a:pt x="263" y="1960"/>
                  </a:cubicBezTo>
                  <a:cubicBezTo>
                    <a:pt x="280" y="1960"/>
                    <a:pt x="280" y="1960"/>
                    <a:pt x="280" y="1960"/>
                  </a:cubicBezTo>
                  <a:cubicBezTo>
                    <a:pt x="280" y="2001"/>
                    <a:pt x="280" y="2001"/>
                    <a:pt x="280" y="2001"/>
                  </a:cubicBezTo>
                  <a:cubicBezTo>
                    <a:pt x="316" y="2001"/>
                    <a:pt x="316" y="2001"/>
                    <a:pt x="316" y="2001"/>
                  </a:cubicBezTo>
                  <a:cubicBezTo>
                    <a:pt x="316" y="1960"/>
                    <a:pt x="316" y="1960"/>
                    <a:pt x="316" y="1960"/>
                  </a:cubicBezTo>
                  <a:cubicBezTo>
                    <a:pt x="332" y="1960"/>
                    <a:pt x="332" y="1960"/>
                    <a:pt x="332" y="1960"/>
                  </a:cubicBezTo>
                  <a:cubicBezTo>
                    <a:pt x="332" y="1890"/>
                    <a:pt x="332" y="1890"/>
                    <a:pt x="332" y="1890"/>
                  </a:cubicBezTo>
                  <a:cubicBezTo>
                    <a:pt x="338" y="1890"/>
                    <a:pt x="338" y="1890"/>
                    <a:pt x="338" y="1890"/>
                  </a:cubicBezTo>
                  <a:cubicBezTo>
                    <a:pt x="338" y="1875"/>
                    <a:pt x="338" y="1875"/>
                    <a:pt x="338" y="1875"/>
                  </a:cubicBezTo>
                  <a:cubicBezTo>
                    <a:pt x="504" y="1894"/>
                    <a:pt x="504" y="1894"/>
                    <a:pt x="504" y="1894"/>
                  </a:cubicBezTo>
                  <a:cubicBezTo>
                    <a:pt x="504" y="1910"/>
                    <a:pt x="504" y="1910"/>
                    <a:pt x="504" y="1910"/>
                  </a:cubicBezTo>
                  <a:cubicBezTo>
                    <a:pt x="488" y="1916"/>
                    <a:pt x="476" y="1931"/>
                    <a:pt x="476" y="1950"/>
                  </a:cubicBezTo>
                  <a:cubicBezTo>
                    <a:pt x="476" y="1973"/>
                    <a:pt x="495" y="1992"/>
                    <a:pt x="519" y="1992"/>
                  </a:cubicBezTo>
                  <a:cubicBezTo>
                    <a:pt x="542" y="1992"/>
                    <a:pt x="561" y="1973"/>
                    <a:pt x="561" y="1950"/>
                  </a:cubicBezTo>
                  <a:cubicBezTo>
                    <a:pt x="561" y="1932"/>
                    <a:pt x="550" y="1916"/>
                    <a:pt x="534" y="1910"/>
                  </a:cubicBezTo>
                  <a:cubicBezTo>
                    <a:pt x="534" y="1897"/>
                    <a:pt x="534" y="1897"/>
                    <a:pt x="534" y="1897"/>
                  </a:cubicBezTo>
                  <a:cubicBezTo>
                    <a:pt x="555" y="1900"/>
                    <a:pt x="555" y="1900"/>
                    <a:pt x="555" y="1900"/>
                  </a:cubicBezTo>
                  <a:cubicBezTo>
                    <a:pt x="555" y="1849"/>
                    <a:pt x="555" y="1849"/>
                    <a:pt x="555" y="1849"/>
                  </a:cubicBezTo>
                  <a:cubicBezTo>
                    <a:pt x="338" y="1790"/>
                    <a:pt x="338" y="1790"/>
                    <a:pt x="338" y="1790"/>
                  </a:cubicBezTo>
                  <a:cubicBezTo>
                    <a:pt x="338" y="1676"/>
                    <a:pt x="338" y="1676"/>
                    <a:pt x="338" y="1676"/>
                  </a:cubicBezTo>
                  <a:cubicBezTo>
                    <a:pt x="367" y="1676"/>
                    <a:pt x="367" y="1676"/>
                    <a:pt x="367" y="1676"/>
                  </a:cubicBezTo>
                  <a:cubicBezTo>
                    <a:pt x="367" y="1512"/>
                    <a:pt x="367" y="1512"/>
                    <a:pt x="367" y="1512"/>
                  </a:cubicBezTo>
                  <a:cubicBezTo>
                    <a:pt x="572" y="1512"/>
                    <a:pt x="572" y="1512"/>
                    <a:pt x="572" y="1512"/>
                  </a:cubicBezTo>
                  <a:cubicBezTo>
                    <a:pt x="605" y="1512"/>
                    <a:pt x="631" y="1486"/>
                    <a:pt x="631" y="1453"/>
                  </a:cubicBezTo>
                  <a:cubicBezTo>
                    <a:pt x="631" y="1442"/>
                    <a:pt x="631" y="1442"/>
                    <a:pt x="631" y="1442"/>
                  </a:cubicBezTo>
                  <a:cubicBezTo>
                    <a:pt x="631" y="1422"/>
                    <a:pt x="621" y="1405"/>
                    <a:pt x="607" y="1394"/>
                  </a:cubicBezTo>
                  <a:cubicBezTo>
                    <a:pt x="747" y="1394"/>
                    <a:pt x="747" y="1394"/>
                    <a:pt x="747" y="1394"/>
                  </a:cubicBezTo>
                  <a:cubicBezTo>
                    <a:pt x="660" y="1834"/>
                    <a:pt x="660" y="1834"/>
                    <a:pt x="660" y="1834"/>
                  </a:cubicBezTo>
                  <a:cubicBezTo>
                    <a:pt x="649" y="1892"/>
                    <a:pt x="690" y="1950"/>
                    <a:pt x="752" y="1963"/>
                  </a:cubicBezTo>
                  <a:cubicBezTo>
                    <a:pt x="815" y="1975"/>
                    <a:pt x="875" y="1937"/>
                    <a:pt x="887" y="1879"/>
                  </a:cubicBezTo>
                  <a:cubicBezTo>
                    <a:pt x="1002" y="1300"/>
                    <a:pt x="1002" y="1300"/>
                    <a:pt x="1002" y="1300"/>
                  </a:cubicBezTo>
                  <a:cubicBezTo>
                    <a:pt x="1002" y="1298"/>
                    <a:pt x="1003" y="1296"/>
                    <a:pt x="1003" y="1294"/>
                  </a:cubicBezTo>
                  <a:cubicBezTo>
                    <a:pt x="1003" y="1294"/>
                    <a:pt x="1003" y="1294"/>
                    <a:pt x="1003" y="1294"/>
                  </a:cubicBezTo>
                  <a:cubicBezTo>
                    <a:pt x="1003" y="1294"/>
                    <a:pt x="1003" y="1294"/>
                    <a:pt x="1003" y="1294"/>
                  </a:cubicBezTo>
                  <a:cubicBezTo>
                    <a:pt x="1003" y="1293"/>
                    <a:pt x="1003" y="1292"/>
                    <a:pt x="1003" y="1292"/>
                  </a:cubicBezTo>
                  <a:cubicBezTo>
                    <a:pt x="1005" y="1282"/>
                    <a:pt x="1005" y="1272"/>
                    <a:pt x="1004" y="1263"/>
                  </a:cubicBezTo>
                  <a:cubicBezTo>
                    <a:pt x="999" y="1201"/>
                    <a:pt x="947" y="1153"/>
                    <a:pt x="884" y="1153"/>
                  </a:cubicBezTo>
                  <a:cubicBezTo>
                    <a:pt x="539" y="1153"/>
                    <a:pt x="539" y="1153"/>
                    <a:pt x="539" y="1153"/>
                  </a:cubicBezTo>
                  <a:cubicBezTo>
                    <a:pt x="582" y="949"/>
                    <a:pt x="582" y="949"/>
                    <a:pt x="582" y="949"/>
                  </a:cubicBezTo>
                  <a:cubicBezTo>
                    <a:pt x="814" y="949"/>
                    <a:pt x="814" y="949"/>
                    <a:pt x="814" y="949"/>
                  </a:cubicBezTo>
                  <a:cubicBezTo>
                    <a:pt x="1007" y="949"/>
                    <a:pt x="1007" y="949"/>
                    <a:pt x="1007" y="949"/>
                  </a:cubicBezTo>
                  <a:cubicBezTo>
                    <a:pt x="1025" y="949"/>
                    <a:pt x="1042" y="944"/>
                    <a:pt x="1057" y="934"/>
                  </a:cubicBezTo>
                  <a:cubicBezTo>
                    <a:pt x="1512" y="934"/>
                    <a:pt x="1512" y="934"/>
                    <a:pt x="1512" y="934"/>
                  </a:cubicBezTo>
                  <a:cubicBezTo>
                    <a:pt x="1512" y="882"/>
                    <a:pt x="1512" y="882"/>
                    <a:pt x="1512" y="882"/>
                  </a:cubicBezTo>
                  <a:cubicBezTo>
                    <a:pt x="1521" y="882"/>
                    <a:pt x="1528" y="876"/>
                    <a:pt x="1530" y="869"/>
                  </a:cubicBezTo>
                  <a:cubicBezTo>
                    <a:pt x="1581" y="888"/>
                    <a:pt x="1581" y="888"/>
                    <a:pt x="1581" y="888"/>
                  </a:cubicBezTo>
                  <a:cubicBezTo>
                    <a:pt x="1789" y="341"/>
                    <a:pt x="1789" y="341"/>
                    <a:pt x="1789" y="341"/>
                  </a:cubicBezTo>
                  <a:cubicBezTo>
                    <a:pt x="1720" y="315"/>
                    <a:pt x="1720" y="315"/>
                    <a:pt x="1720" y="315"/>
                  </a:cubicBezTo>
                  <a:cubicBezTo>
                    <a:pt x="1518" y="844"/>
                    <a:pt x="1518" y="844"/>
                    <a:pt x="1518" y="844"/>
                  </a:cubicBezTo>
                  <a:cubicBezTo>
                    <a:pt x="1516" y="844"/>
                    <a:pt x="1514" y="843"/>
                    <a:pt x="1512" y="843"/>
                  </a:cubicBezTo>
                  <a:cubicBezTo>
                    <a:pt x="1502" y="843"/>
                    <a:pt x="1494" y="851"/>
                    <a:pt x="1493" y="860"/>
                  </a:cubicBezTo>
                  <a:cubicBezTo>
                    <a:pt x="1103" y="860"/>
                    <a:pt x="1103" y="860"/>
                    <a:pt x="1103" y="860"/>
                  </a:cubicBezTo>
                  <a:cubicBezTo>
                    <a:pt x="1103" y="858"/>
                    <a:pt x="1103" y="855"/>
                    <a:pt x="1103" y="852"/>
                  </a:cubicBezTo>
                  <a:cubicBezTo>
                    <a:pt x="1103" y="799"/>
                    <a:pt x="1060" y="756"/>
                    <a:pt x="1007" y="756"/>
                  </a:cubicBezTo>
                  <a:cubicBezTo>
                    <a:pt x="622" y="756"/>
                    <a:pt x="622" y="756"/>
                    <a:pt x="622" y="756"/>
                  </a:cubicBezTo>
                  <a:cubicBezTo>
                    <a:pt x="646" y="646"/>
                    <a:pt x="646" y="646"/>
                    <a:pt x="646" y="646"/>
                  </a:cubicBezTo>
                  <a:cubicBezTo>
                    <a:pt x="666" y="550"/>
                    <a:pt x="605" y="456"/>
                    <a:pt x="509" y="436"/>
                  </a:cubicBezTo>
                  <a:cubicBezTo>
                    <a:pt x="450" y="423"/>
                    <a:pt x="450" y="423"/>
                    <a:pt x="450" y="423"/>
                  </a:cubicBezTo>
                  <a:cubicBezTo>
                    <a:pt x="354" y="403"/>
                    <a:pt x="261" y="465"/>
                    <a:pt x="240" y="560"/>
                  </a:cubicBezTo>
                  <a:cubicBezTo>
                    <a:pt x="185" y="823"/>
                    <a:pt x="185" y="823"/>
                    <a:pt x="185" y="823"/>
                  </a:cubicBezTo>
                  <a:cubicBezTo>
                    <a:pt x="169" y="898"/>
                    <a:pt x="169" y="898"/>
                    <a:pt x="169" y="898"/>
                  </a:cubicBezTo>
                  <a:cubicBezTo>
                    <a:pt x="169" y="823"/>
                    <a:pt x="169" y="823"/>
                    <a:pt x="169" y="823"/>
                  </a:cubicBezTo>
                  <a:cubicBezTo>
                    <a:pt x="169" y="711"/>
                    <a:pt x="169" y="711"/>
                    <a:pt x="169" y="711"/>
                  </a:cubicBezTo>
                  <a:cubicBezTo>
                    <a:pt x="169" y="679"/>
                    <a:pt x="143" y="652"/>
                    <a:pt x="110" y="652"/>
                  </a:cubicBezTo>
                  <a:cubicBezTo>
                    <a:pt x="65" y="652"/>
                    <a:pt x="65" y="652"/>
                    <a:pt x="65" y="652"/>
                  </a:cubicBezTo>
                  <a:cubicBezTo>
                    <a:pt x="33" y="652"/>
                    <a:pt x="7" y="679"/>
                    <a:pt x="7" y="711"/>
                  </a:cubicBezTo>
                  <a:cubicBezTo>
                    <a:pt x="7" y="831"/>
                    <a:pt x="7" y="831"/>
                    <a:pt x="7" y="831"/>
                  </a:cubicBezTo>
                  <a:cubicBezTo>
                    <a:pt x="7" y="1129"/>
                    <a:pt x="7" y="1129"/>
                    <a:pt x="7" y="1129"/>
                  </a:cubicBezTo>
                  <a:cubicBezTo>
                    <a:pt x="7" y="1160"/>
                    <a:pt x="30" y="1185"/>
                    <a:pt x="59" y="1188"/>
                  </a:cubicBezTo>
                  <a:cubicBezTo>
                    <a:pt x="59" y="1383"/>
                    <a:pt x="59" y="1383"/>
                    <a:pt x="59" y="1383"/>
                  </a:cubicBezTo>
                  <a:cubicBezTo>
                    <a:pt x="59" y="1383"/>
                    <a:pt x="59" y="1383"/>
                    <a:pt x="59" y="1383"/>
                  </a:cubicBezTo>
                  <a:cubicBezTo>
                    <a:pt x="26" y="1383"/>
                    <a:pt x="0" y="1409"/>
                    <a:pt x="0" y="1442"/>
                  </a:cubicBezTo>
                  <a:close/>
                  <a:moveTo>
                    <a:pt x="117" y="1332"/>
                  </a:moveTo>
                  <a:cubicBezTo>
                    <a:pt x="129" y="1354"/>
                    <a:pt x="148" y="1372"/>
                    <a:pt x="171" y="1383"/>
                  </a:cubicBezTo>
                  <a:cubicBezTo>
                    <a:pt x="117" y="1383"/>
                    <a:pt x="117" y="1383"/>
                    <a:pt x="117" y="1383"/>
                  </a:cubicBezTo>
                  <a:lnTo>
                    <a:pt x="117" y="1332"/>
                  </a:lnTo>
                  <a:close/>
                </a:path>
              </a:pathLst>
            </a:custGeom>
            <a:solidFill>
              <a:srgbClr val="00A1DE"/>
            </a:solidFill>
            <a:ln w="9525">
              <a:noFill/>
              <a:round/>
              <a:headEnd/>
              <a:tailEnd/>
            </a:ln>
          </p:spPr>
          <p:txBody>
            <a:bodyPr vert="horz" wrap="square" lIns="64008" tIns="32004" rIns="64008" bIns="32004" numCol="1" anchor="t" anchorCtr="0" compatLnSpc="1">
              <a:prstTxWarp prst="textNoShape">
                <a:avLst/>
              </a:prstTxWarp>
            </a:bodyPr>
            <a:lstStyle/>
            <a:p>
              <a:pPr defTabSz="639156" fontAlgn="auto">
                <a:spcBef>
                  <a:spcPts val="0"/>
                </a:spcBef>
                <a:spcAft>
                  <a:spcPts val="0"/>
                </a:spcAft>
                <a:defRPr/>
              </a:pPr>
              <a:endParaRPr lang="en-US" sz="1300" b="0" kern="0">
                <a:solidFill>
                  <a:sysClr val="windowText" lastClr="000000"/>
                </a:solidFill>
                <a:latin typeface="+mj-lt"/>
              </a:endParaRPr>
            </a:p>
          </p:txBody>
        </p:sp>
        <p:sp>
          <p:nvSpPr>
            <p:cNvPr id="35" name="TextBox 34"/>
            <p:cNvSpPr txBox="1"/>
            <p:nvPr/>
          </p:nvSpPr>
          <p:spPr>
            <a:xfrm flipH="1">
              <a:off x="1090902" y="3409706"/>
              <a:ext cx="927325" cy="153888"/>
            </a:xfrm>
            <a:prstGeom prst="rect">
              <a:avLst/>
            </a:prstGeom>
            <a:noFill/>
          </p:spPr>
          <p:txBody>
            <a:bodyPr wrap="square" lIns="0" tIns="0" rIns="0" bIns="0" rtlCol="0">
              <a:spAutoFit/>
            </a:bodyPr>
            <a:lstStyle/>
            <a:p>
              <a:pPr defTabSz="479413" fontAlgn="auto">
                <a:spcBef>
                  <a:spcPts val="0"/>
                </a:spcBef>
                <a:spcAft>
                  <a:spcPts val="0"/>
                </a:spcAft>
                <a:defRPr/>
              </a:pPr>
              <a:r>
                <a:rPr lang="en-US" sz="1000" b="0" kern="0" dirty="0">
                  <a:solidFill>
                    <a:srgbClr val="CCCCCC">
                      <a:lumMod val="50000"/>
                    </a:srgbClr>
                  </a:solidFill>
                  <a:latin typeface="+mj-lt"/>
                </a:rPr>
                <a:t>Business user</a:t>
              </a:r>
            </a:p>
          </p:txBody>
        </p:sp>
        <p:sp>
          <p:nvSpPr>
            <p:cNvPr id="36" name="TextBox 35"/>
            <p:cNvSpPr txBox="1"/>
            <p:nvPr/>
          </p:nvSpPr>
          <p:spPr>
            <a:xfrm flipH="1">
              <a:off x="519631" y="2419181"/>
              <a:ext cx="996464" cy="41355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007" tIns="24007" rIns="24007" bIns="24007" numCol="1" spcCol="0" rtlCol="0" fromWordArt="0" anchor="ctr" anchorCtr="0" forceAA="0" compatLnSpc="1">
              <a:prstTxWarp prst="textNoShape">
                <a:avLst/>
              </a:prstTxWarp>
              <a:noAutofit/>
            </a:bodyPr>
            <a:lstStyle>
              <a:defPPr>
                <a:defRPr lang="en-US"/>
              </a:defPPr>
              <a:lvl1pPr marL="0" defTabSz="685666" eaLnBrk="1" latinLnBrk="0" hangingPunct="1">
                <a:lnSpc>
                  <a:spcPct val="80000"/>
                </a:lnSpc>
                <a:defRPr sz="1800" spc="-38">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vl2pPr marL="457200" defTabSz="914400" eaLnBrk="1" latinLnBrk="0" hangingPunct="1">
                <a:defRPr sz="1800">
                  <a:solidFill>
                    <a:schemeClr val="lt1"/>
                  </a:solidFill>
                  <a:latin typeface="+mn-lt"/>
                  <a:cs typeface="+mn-cs"/>
                </a:defRPr>
              </a:lvl2pPr>
              <a:lvl3pPr marL="914400" defTabSz="914400" eaLnBrk="1" latinLnBrk="0" hangingPunct="1">
                <a:defRPr sz="1800">
                  <a:solidFill>
                    <a:schemeClr val="lt1"/>
                  </a:solidFill>
                  <a:latin typeface="+mn-lt"/>
                  <a:cs typeface="+mn-cs"/>
                </a:defRPr>
              </a:lvl3pPr>
              <a:lvl4pPr marL="1371600" defTabSz="914400" eaLnBrk="1" latinLnBrk="0" hangingPunct="1">
                <a:defRPr sz="1800">
                  <a:solidFill>
                    <a:schemeClr val="lt1"/>
                  </a:solidFill>
                  <a:latin typeface="+mn-lt"/>
                  <a:cs typeface="+mn-cs"/>
                </a:defRPr>
              </a:lvl4pPr>
              <a:lvl5pPr marL="1828800" defTabSz="914400" eaLnBrk="1" latinLnBrk="0" hangingPunct="1">
                <a:defRPr sz="1800">
                  <a:solidFill>
                    <a:schemeClr val="lt1"/>
                  </a:solidFill>
                  <a:latin typeface="+mn-lt"/>
                  <a:cs typeface="+mn-cs"/>
                </a:defRPr>
              </a:lvl5pPr>
              <a:lvl6pPr marL="2286000" defTabSz="914400">
                <a:defRPr sz="1800">
                  <a:solidFill>
                    <a:schemeClr val="lt1"/>
                  </a:solidFill>
                  <a:latin typeface="+mn-lt"/>
                  <a:cs typeface="+mn-cs"/>
                </a:defRPr>
              </a:lvl6pPr>
              <a:lvl7pPr marL="2743200" defTabSz="914400">
                <a:defRPr sz="1800">
                  <a:solidFill>
                    <a:schemeClr val="lt1"/>
                  </a:solidFill>
                  <a:latin typeface="+mn-lt"/>
                  <a:cs typeface="+mn-cs"/>
                </a:defRPr>
              </a:lvl7pPr>
              <a:lvl8pPr marL="3200400" defTabSz="914400">
                <a:defRPr sz="1800">
                  <a:solidFill>
                    <a:schemeClr val="lt1"/>
                  </a:solidFill>
                  <a:latin typeface="+mn-lt"/>
                  <a:cs typeface="+mn-cs"/>
                </a:defRPr>
              </a:lvl8pPr>
              <a:lvl9pPr marL="3657600" defTabSz="914400">
                <a:defRPr sz="1800">
                  <a:solidFill>
                    <a:schemeClr val="lt1"/>
                  </a:solidFill>
                  <a:latin typeface="+mn-lt"/>
                  <a:cs typeface="+mn-cs"/>
                </a:defRPr>
              </a:lvl9pPr>
            </a:lstStyle>
            <a:p>
              <a:pPr algn="ctr"/>
              <a:r>
                <a:rPr lang="en-US" sz="1000" dirty="0">
                  <a:solidFill>
                    <a:schemeClr val="tx1"/>
                  </a:solidFill>
                  <a:latin typeface="+mj-lt"/>
                </a:rPr>
                <a:t>Hypotheses / </a:t>
              </a:r>
            </a:p>
            <a:p>
              <a:pPr algn="ctr"/>
              <a:r>
                <a:rPr lang="en-US" sz="1000" dirty="0">
                  <a:solidFill>
                    <a:schemeClr val="tx1"/>
                  </a:solidFill>
                  <a:latin typeface="+mj-lt"/>
                </a:rPr>
                <a:t>Question</a:t>
              </a:r>
            </a:p>
          </p:txBody>
        </p:sp>
        <p:sp>
          <p:nvSpPr>
            <p:cNvPr id="37" name="TextBox 36"/>
            <p:cNvSpPr txBox="1"/>
            <p:nvPr/>
          </p:nvSpPr>
          <p:spPr>
            <a:xfrm flipH="1">
              <a:off x="1438382" y="2398974"/>
              <a:ext cx="232367" cy="369332"/>
            </a:xfrm>
            <a:prstGeom prst="rect">
              <a:avLst/>
            </a:prstGeom>
            <a:noFill/>
          </p:spPr>
          <p:txBody>
            <a:bodyPr wrap="square" lIns="0" tIns="0" rIns="0" bIns="0" rtlCol="0" anchor="ctr" anchorCtr="0">
              <a:spAutoFit/>
            </a:bodyPr>
            <a:lstStyle/>
            <a:p>
              <a:pPr defTabSz="639156" fontAlgn="auto">
                <a:spcBef>
                  <a:spcPts val="0"/>
                </a:spcBef>
                <a:spcAft>
                  <a:spcPts val="0"/>
                </a:spcAft>
                <a:defRPr/>
              </a:pPr>
              <a:r>
                <a:rPr lang="en-US" sz="2400" kern="0" dirty="0">
                  <a:latin typeface="Berlin Sans FB Demi" pitchFamily="34" charset="0"/>
                  <a:cs typeface="Times New Roman" pitchFamily="18" charset="0"/>
                </a:rPr>
                <a:t>?</a:t>
              </a:r>
              <a:endParaRPr lang="en-US" sz="2400" kern="0" dirty="0" err="1">
                <a:latin typeface="Berlin Sans FB Demi" pitchFamily="34" charset="0"/>
                <a:cs typeface="Times New Roman" pitchFamily="18" charset="0"/>
              </a:endParaRPr>
            </a:p>
          </p:txBody>
        </p:sp>
        <p:sp>
          <p:nvSpPr>
            <p:cNvPr id="38" name="TextBox 37"/>
            <p:cNvSpPr txBox="1"/>
            <p:nvPr/>
          </p:nvSpPr>
          <p:spPr>
            <a:xfrm flipH="1">
              <a:off x="1819709" y="2400720"/>
              <a:ext cx="996464" cy="41355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007" tIns="24007" rIns="24007" bIns="24007" numCol="1" spcCol="0" rtlCol="0" fromWordArt="0" anchor="ctr" anchorCtr="0" forceAA="0" compatLnSpc="1">
              <a:prstTxWarp prst="textNoShape">
                <a:avLst/>
              </a:prstTxWarp>
              <a:noAutofit/>
            </a:bodyPr>
            <a:lstStyle>
              <a:defPPr>
                <a:defRPr lang="en-US"/>
              </a:defPPr>
              <a:lvl1pPr marL="0" defTabSz="685666" eaLnBrk="1" latinLnBrk="0" hangingPunct="1">
                <a:lnSpc>
                  <a:spcPct val="80000"/>
                </a:lnSpc>
                <a:defRPr sz="1800" spc="-38">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vl2pPr marL="457200" defTabSz="914400" eaLnBrk="1" latinLnBrk="0" hangingPunct="1">
                <a:defRPr sz="1800">
                  <a:solidFill>
                    <a:schemeClr val="lt1"/>
                  </a:solidFill>
                  <a:latin typeface="+mn-lt"/>
                  <a:cs typeface="+mn-cs"/>
                </a:defRPr>
              </a:lvl2pPr>
              <a:lvl3pPr marL="914400" defTabSz="914400" eaLnBrk="1" latinLnBrk="0" hangingPunct="1">
                <a:defRPr sz="1800">
                  <a:solidFill>
                    <a:schemeClr val="lt1"/>
                  </a:solidFill>
                  <a:latin typeface="+mn-lt"/>
                  <a:cs typeface="+mn-cs"/>
                </a:defRPr>
              </a:lvl3pPr>
              <a:lvl4pPr marL="1371600" defTabSz="914400" eaLnBrk="1" latinLnBrk="0" hangingPunct="1">
                <a:defRPr sz="1800">
                  <a:solidFill>
                    <a:schemeClr val="lt1"/>
                  </a:solidFill>
                  <a:latin typeface="+mn-lt"/>
                  <a:cs typeface="+mn-cs"/>
                </a:defRPr>
              </a:lvl4pPr>
              <a:lvl5pPr marL="1828800" defTabSz="914400" eaLnBrk="1" latinLnBrk="0" hangingPunct="1">
                <a:defRPr sz="1800">
                  <a:solidFill>
                    <a:schemeClr val="lt1"/>
                  </a:solidFill>
                  <a:latin typeface="+mn-lt"/>
                  <a:cs typeface="+mn-cs"/>
                </a:defRPr>
              </a:lvl5pPr>
              <a:lvl6pPr marL="2286000" defTabSz="914400">
                <a:defRPr sz="1800">
                  <a:solidFill>
                    <a:schemeClr val="lt1"/>
                  </a:solidFill>
                  <a:latin typeface="+mn-lt"/>
                  <a:cs typeface="+mn-cs"/>
                </a:defRPr>
              </a:lvl6pPr>
              <a:lvl7pPr marL="2743200" defTabSz="914400">
                <a:defRPr sz="1800">
                  <a:solidFill>
                    <a:schemeClr val="lt1"/>
                  </a:solidFill>
                  <a:latin typeface="+mn-lt"/>
                  <a:cs typeface="+mn-cs"/>
                </a:defRPr>
              </a:lvl7pPr>
              <a:lvl8pPr marL="3200400" defTabSz="914400">
                <a:defRPr sz="1800">
                  <a:solidFill>
                    <a:schemeClr val="lt1"/>
                  </a:solidFill>
                  <a:latin typeface="+mn-lt"/>
                  <a:cs typeface="+mn-cs"/>
                </a:defRPr>
              </a:lvl8pPr>
              <a:lvl9pPr marL="3657600" defTabSz="914400">
                <a:defRPr sz="1800">
                  <a:solidFill>
                    <a:schemeClr val="lt1"/>
                  </a:solidFill>
                  <a:latin typeface="+mn-lt"/>
                  <a:cs typeface="+mn-cs"/>
                </a:defRPr>
              </a:lvl9pPr>
            </a:lstStyle>
            <a:p>
              <a:pPr algn="ctr"/>
              <a:r>
                <a:rPr lang="en-US" sz="1000" dirty="0">
                  <a:solidFill>
                    <a:schemeClr val="tx1"/>
                  </a:solidFill>
                  <a:latin typeface="+mj-lt"/>
                </a:rPr>
                <a:t>Pilot</a:t>
              </a:r>
            </a:p>
          </p:txBody>
        </p:sp>
        <p:sp>
          <p:nvSpPr>
            <p:cNvPr id="41" name="Right Brace 40"/>
            <p:cNvSpPr/>
            <p:nvPr/>
          </p:nvSpPr>
          <p:spPr>
            <a:xfrm rot="5400000" flipH="1">
              <a:off x="2284380" y="1460717"/>
              <a:ext cx="177140" cy="1676146"/>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lIns="64008" tIns="32004" rIns="64008" bIns="32004" rtlCol="0" anchor="ctr"/>
            <a:lstStyle/>
            <a:p>
              <a:pPr algn="ctr"/>
              <a:endParaRPr lang="en-US">
                <a:latin typeface="+mj-lt"/>
              </a:endParaRPr>
            </a:p>
          </p:txBody>
        </p:sp>
        <p:sp>
          <p:nvSpPr>
            <p:cNvPr id="42" name="TextBox 41"/>
            <p:cNvSpPr txBox="1"/>
            <p:nvPr/>
          </p:nvSpPr>
          <p:spPr>
            <a:xfrm flipH="1">
              <a:off x="1076652" y="1888995"/>
              <a:ext cx="2670847" cy="153888"/>
            </a:xfrm>
            <a:prstGeom prst="rect">
              <a:avLst/>
            </a:prstGeom>
            <a:noFill/>
          </p:spPr>
          <p:txBody>
            <a:bodyPr wrap="square" lIns="0" tIns="0" rIns="0" bIns="0" rtlCol="0">
              <a:spAutoFit/>
            </a:bodyPr>
            <a:lstStyle/>
            <a:p>
              <a:pPr defTabSz="479413" fontAlgn="auto">
                <a:spcBef>
                  <a:spcPts val="0"/>
                </a:spcBef>
                <a:spcAft>
                  <a:spcPts val="0"/>
                </a:spcAft>
                <a:defRPr/>
              </a:pPr>
              <a:r>
                <a:rPr lang="en-US" sz="1000" b="0" kern="0" dirty="0">
                  <a:solidFill>
                    <a:srgbClr val="CCCCCC">
                      <a:lumMod val="50000"/>
                    </a:srgbClr>
                  </a:solidFill>
                  <a:latin typeface="+mj-lt"/>
                </a:rPr>
                <a:t>Spreadsheets, </a:t>
              </a:r>
              <a:r>
                <a:rPr lang="en-US" sz="1000" b="0" kern="0" dirty="0" smtClean="0">
                  <a:solidFill>
                    <a:srgbClr val="CCCCCC">
                      <a:lumMod val="50000"/>
                    </a:srgbClr>
                  </a:solidFill>
                  <a:latin typeface="+mj-lt"/>
                </a:rPr>
                <a:t>Specialized tools, Sandboxes</a:t>
              </a:r>
              <a:endParaRPr lang="en-US" sz="1000" b="0" kern="0" dirty="0">
                <a:solidFill>
                  <a:srgbClr val="CCCCCC">
                    <a:lumMod val="50000"/>
                  </a:srgbClr>
                </a:solidFill>
                <a:latin typeface="+mj-lt"/>
              </a:endParaRPr>
            </a:p>
          </p:txBody>
        </p:sp>
        <p:sp>
          <p:nvSpPr>
            <p:cNvPr id="89" name="TextBox 88"/>
            <p:cNvSpPr txBox="1"/>
            <p:nvPr/>
          </p:nvSpPr>
          <p:spPr>
            <a:xfrm flipH="1">
              <a:off x="2124364" y="2793470"/>
              <a:ext cx="466457" cy="31123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007" tIns="24007" rIns="24007" bIns="24007" numCol="1" spcCol="0" rtlCol="0" fromWordArt="0" anchor="ctr" anchorCtr="0" forceAA="0" compatLnSpc="1">
              <a:prstTxWarp prst="textNoShape">
                <a:avLst/>
              </a:prstTxWarp>
              <a:noAutofit/>
            </a:bodyPr>
            <a:lstStyle>
              <a:defPPr>
                <a:defRPr lang="en-US"/>
              </a:defPPr>
              <a:lvl1pPr marL="0" defTabSz="685666" eaLnBrk="1" latinLnBrk="0" hangingPunct="1">
                <a:lnSpc>
                  <a:spcPct val="80000"/>
                </a:lnSpc>
                <a:defRPr sz="1800" spc="-38">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vl2pPr marL="457200" defTabSz="914400" eaLnBrk="1" latinLnBrk="0" hangingPunct="1">
                <a:defRPr sz="1800">
                  <a:solidFill>
                    <a:schemeClr val="lt1"/>
                  </a:solidFill>
                  <a:latin typeface="+mn-lt"/>
                  <a:cs typeface="+mn-cs"/>
                </a:defRPr>
              </a:lvl2pPr>
              <a:lvl3pPr marL="914400" defTabSz="914400" eaLnBrk="1" latinLnBrk="0" hangingPunct="1">
                <a:defRPr sz="1800">
                  <a:solidFill>
                    <a:schemeClr val="lt1"/>
                  </a:solidFill>
                  <a:latin typeface="+mn-lt"/>
                  <a:cs typeface="+mn-cs"/>
                </a:defRPr>
              </a:lvl3pPr>
              <a:lvl4pPr marL="1371600" defTabSz="914400" eaLnBrk="1" latinLnBrk="0" hangingPunct="1">
                <a:defRPr sz="1800">
                  <a:solidFill>
                    <a:schemeClr val="lt1"/>
                  </a:solidFill>
                  <a:latin typeface="+mn-lt"/>
                  <a:cs typeface="+mn-cs"/>
                </a:defRPr>
              </a:lvl4pPr>
              <a:lvl5pPr marL="1828800" defTabSz="914400" eaLnBrk="1" latinLnBrk="0" hangingPunct="1">
                <a:defRPr sz="1800">
                  <a:solidFill>
                    <a:schemeClr val="lt1"/>
                  </a:solidFill>
                  <a:latin typeface="+mn-lt"/>
                  <a:cs typeface="+mn-cs"/>
                </a:defRPr>
              </a:lvl5pPr>
              <a:lvl6pPr marL="2286000" defTabSz="914400">
                <a:defRPr sz="1800">
                  <a:solidFill>
                    <a:schemeClr val="lt1"/>
                  </a:solidFill>
                  <a:latin typeface="+mn-lt"/>
                  <a:cs typeface="+mn-cs"/>
                </a:defRPr>
              </a:lvl6pPr>
              <a:lvl7pPr marL="2743200" defTabSz="914400">
                <a:defRPr sz="1800">
                  <a:solidFill>
                    <a:schemeClr val="lt1"/>
                  </a:solidFill>
                  <a:latin typeface="+mn-lt"/>
                  <a:cs typeface="+mn-cs"/>
                </a:defRPr>
              </a:lvl7pPr>
              <a:lvl8pPr marL="3200400" defTabSz="914400">
                <a:defRPr sz="1800">
                  <a:solidFill>
                    <a:schemeClr val="lt1"/>
                  </a:solidFill>
                  <a:latin typeface="+mn-lt"/>
                  <a:cs typeface="+mn-cs"/>
                </a:defRPr>
              </a:lvl8pPr>
              <a:lvl9pPr marL="3657600" defTabSz="914400">
                <a:defRPr sz="1800">
                  <a:solidFill>
                    <a:schemeClr val="lt1"/>
                  </a:solidFill>
                  <a:latin typeface="+mn-lt"/>
                  <a:cs typeface="+mn-cs"/>
                </a:defRPr>
              </a:lvl9pPr>
            </a:lstStyle>
            <a:p>
              <a:pPr algn="ctr"/>
              <a:r>
                <a:rPr lang="en-US" sz="1000" dirty="0">
                  <a:solidFill>
                    <a:schemeClr val="tx1"/>
                  </a:solidFill>
                  <a:latin typeface="+mj-lt"/>
                </a:rPr>
                <a:t>Value?</a:t>
              </a:r>
            </a:p>
            <a:p>
              <a:pPr algn="ctr"/>
              <a:r>
                <a:rPr lang="en-US" sz="1000" dirty="0">
                  <a:solidFill>
                    <a:schemeClr val="tx1"/>
                  </a:solidFill>
                  <a:latin typeface="+mj-lt"/>
                </a:rPr>
                <a:t>Yes</a:t>
              </a:r>
            </a:p>
          </p:txBody>
        </p:sp>
        <p:sp>
          <p:nvSpPr>
            <p:cNvPr id="3" name="Rectangle 2"/>
            <p:cNvSpPr/>
            <p:nvPr/>
          </p:nvSpPr>
          <p:spPr>
            <a:xfrm>
              <a:off x="968753" y="2827727"/>
              <a:ext cx="171321" cy="214785"/>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1400" dirty="0" smtClean="0"/>
                <a:t>1</a:t>
              </a:r>
            </a:p>
          </p:txBody>
        </p:sp>
        <p:sp>
          <p:nvSpPr>
            <p:cNvPr id="96" name="Rectangle 95"/>
            <p:cNvSpPr/>
            <p:nvPr/>
          </p:nvSpPr>
          <p:spPr>
            <a:xfrm>
              <a:off x="2287289" y="3129456"/>
              <a:ext cx="171321" cy="214785"/>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1400" dirty="0" smtClean="0"/>
                <a:t>2</a:t>
              </a:r>
            </a:p>
          </p:txBody>
        </p:sp>
        <p:sp>
          <p:nvSpPr>
            <p:cNvPr id="39" name="TextBox 38"/>
            <p:cNvSpPr txBox="1"/>
            <p:nvPr/>
          </p:nvSpPr>
          <p:spPr>
            <a:xfrm flipH="1">
              <a:off x="3000036" y="2507171"/>
              <a:ext cx="706519" cy="41355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3972" tIns="23972" rIns="23972" bIns="23972" numCol="1" spcCol="0" rtlCol="0" fromWordArt="0" anchor="ctr" anchorCtr="0" forceAA="0" compatLnSpc="1">
              <a:prstTxWarp prst="textNoShape">
                <a:avLst/>
              </a:prstTxWarp>
              <a:noAutofit/>
            </a:bodyPr>
            <a:lstStyle>
              <a:defPPr>
                <a:defRPr lang="en-US"/>
              </a:defPPr>
              <a:lvl1pPr marL="0" defTabSz="685666" eaLnBrk="1" latinLnBrk="0" hangingPunct="1">
                <a:lnSpc>
                  <a:spcPct val="80000"/>
                </a:lnSpc>
                <a:defRPr sz="1800" spc="-38">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vl2pPr marL="457200" defTabSz="914400" eaLnBrk="1" latinLnBrk="0" hangingPunct="1">
                <a:defRPr sz="1800">
                  <a:solidFill>
                    <a:schemeClr val="lt1"/>
                  </a:solidFill>
                  <a:latin typeface="+mn-lt"/>
                  <a:cs typeface="+mn-cs"/>
                </a:defRPr>
              </a:lvl2pPr>
              <a:lvl3pPr marL="914400" defTabSz="914400" eaLnBrk="1" latinLnBrk="0" hangingPunct="1">
                <a:defRPr sz="1800">
                  <a:solidFill>
                    <a:schemeClr val="lt1"/>
                  </a:solidFill>
                  <a:latin typeface="+mn-lt"/>
                  <a:cs typeface="+mn-cs"/>
                </a:defRPr>
              </a:lvl3pPr>
              <a:lvl4pPr marL="1371600" defTabSz="914400" eaLnBrk="1" latinLnBrk="0" hangingPunct="1">
                <a:defRPr sz="1800">
                  <a:solidFill>
                    <a:schemeClr val="lt1"/>
                  </a:solidFill>
                  <a:latin typeface="+mn-lt"/>
                  <a:cs typeface="+mn-cs"/>
                </a:defRPr>
              </a:lvl4pPr>
              <a:lvl5pPr marL="1828800" defTabSz="914400" eaLnBrk="1" latinLnBrk="0" hangingPunct="1">
                <a:defRPr sz="1800">
                  <a:solidFill>
                    <a:schemeClr val="lt1"/>
                  </a:solidFill>
                  <a:latin typeface="+mn-lt"/>
                  <a:cs typeface="+mn-cs"/>
                </a:defRPr>
              </a:lvl5pPr>
              <a:lvl6pPr marL="2286000" defTabSz="914400">
                <a:defRPr sz="1800">
                  <a:solidFill>
                    <a:schemeClr val="lt1"/>
                  </a:solidFill>
                  <a:latin typeface="+mn-lt"/>
                  <a:cs typeface="+mn-cs"/>
                </a:defRPr>
              </a:lvl6pPr>
              <a:lvl7pPr marL="2743200" defTabSz="914400">
                <a:defRPr sz="1800">
                  <a:solidFill>
                    <a:schemeClr val="lt1"/>
                  </a:solidFill>
                  <a:latin typeface="+mn-lt"/>
                  <a:cs typeface="+mn-cs"/>
                </a:defRPr>
              </a:lvl7pPr>
              <a:lvl8pPr marL="3200400" defTabSz="914400">
                <a:defRPr sz="1800">
                  <a:solidFill>
                    <a:schemeClr val="lt1"/>
                  </a:solidFill>
                  <a:latin typeface="+mn-lt"/>
                  <a:cs typeface="+mn-cs"/>
                </a:defRPr>
              </a:lvl8pPr>
              <a:lvl9pPr marL="3657600" defTabSz="914400">
                <a:defRPr sz="1800">
                  <a:solidFill>
                    <a:schemeClr val="lt1"/>
                  </a:solidFill>
                  <a:latin typeface="+mn-lt"/>
                  <a:cs typeface="+mn-cs"/>
                </a:defRPr>
              </a:lvl9pPr>
            </a:lstStyle>
            <a:p>
              <a:pPr algn="ctr"/>
              <a:endParaRPr lang="en-US" sz="1000" dirty="0" smtClean="0">
                <a:solidFill>
                  <a:schemeClr val="tx1"/>
                </a:solidFill>
                <a:latin typeface="+mj-lt"/>
              </a:endParaRPr>
            </a:p>
            <a:p>
              <a:pPr algn="ctr"/>
              <a:r>
                <a:rPr lang="en-US" sz="1000" dirty="0" smtClean="0">
                  <a:solidFill>
                    <a:schemeClr val="tx1"/>
                  </a:solidFill>
                  <a:latin typeface="+mj-lt"/>
                </a:rPr>
                <a:t>POC</a:t>
              </a:r>
            </a:p>
            <a:p>
              <a:pPr algn="ctr"/>
              <a:r>
                <a:rPr lang="en-US" sz="1000" dirty="0" smtClean="0">
                  <a:solidFill>
                    <a:schemeClr val="tx1"/>
                  </a:solidFill>
                  <a:latin typeface="+mj-lt"/>
                </a:rPr>
                <a:t>Prototype</a:t>
              </a:r>
            </a:p>
            <a:p>
              <a:pPr algn="ctr"/>
              <a:endParaRPr lang="en-US" sz="1000" dirty="0">
                <a:solidFill>
                  <a:schemeClr val="tx1"/>
                </a:solidFill>
                <a:latin typeface="+mj-lt"/>
              </a:endParaRPr>
            </a:p>
          </p:txBody>
        </p:sp>
      </p:grpSp>
      <p:grpSp>
        <p:nvGrpSpPr>
          <p:cNvPr id="4" name="Group 3"/>
          <p:cNvGrpSpPr/>
          <p:nvPr/>
        </p:nvGrpSpPr>
        <p:grpSpPr>
          <a:xfrm>
            <a:off x="3270050" y="3150503"/>
            <a:ext cx="1322224" cy="580961"/>
            <a:chOff x="3270050" y="3150503"/>
            <a:chExt cx="1322224" cy="580961"/>
          </a:xfrm>
        </p:grpSpPr>
        <p:sp>
          <p:nvSpPr>
            <p:cNvPr id="116" name="Rectangle 115"/>
            <p:cNvSpPr/>
            <p:nvPr/>
          </p:nvSpPr>
          <p:spPr>
            <a:xfrm>
              <a:off x="3830002" y="3150503"/>
              <a:ext cx="171321" cy="214785"/>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1400" dirty="0" smtClean="0"/>
                <a:t>3</a:t>
              </a:r>
            </a:p>
          </p:txBody>
        </p:sp>
        <p:cxnSp>
          <p:nvCxnSpPr>
            <p:cNvPr id="195" name="Elbow Connector 194"/>
            <p:cNvCxnSpPr>
              <a:stCxn id="3096" idx="3"/>
            </p:cNvCxnSpPr>
            <p:nvPr/>
          </p:nvCxnSpPr>
          <p:spPr>
            <a:xfrm>
              <a:off x="3504309" y="3731464"/>
              <a:ext cx="861222" cy="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9" name="TextBox 198"/>
            <p:cNvSpPr txBox="1"/>
            <p:nvPr/>
          </p:nvSpPr>
          <p:spPr>
            <a:xfrm>
              <a:off x="3270050" y="3424375"/>
              <a:ext cx="1322224" cy="153888"/>
            </a:xfrm>
            <a:prstGeom prst="rect">
              <a:avLst/>
            </a:prstGeom>
            <a:noFill/>
          </p:spPr>
          <p:txBody>
            <a:bodyPr wrap="square" lIns="0" tIns="0" rIns="0" bIns="0" rtlCol="0">
              <a:spAutoFit/>
            </a:bodyPr>
            <a:lstStyle/>
            <a:p>
              <a:pPr defTabSz="479413" fontAlgn="auto">
                <a:spcBef>
                  <a:spcPts val="0"/>
                </a:spcBef>
                <a:spcAft>
                  <a:spcPts val="0"/>
                </a:spcAft>
                <a:defRPr/>
              </a:pPr>
              <a:r>
                <a:rPr lang="en-US" sz="1000" kern="0" dirty="0" smtClean="0">
                  <a:solidFill>
                    <a:schemeClr val="tx2"/>
                  </a:solidFill>
                  <a:latin typeface="+mj-lt"/>
                </a:rPr>
                <a:t>Implement</a:t>
              </a:r>
              <a:endParaRPr lang="en-US" sz="1000" kern="0" dirty="0">
                <a:solidFill>
                  <a:schemeClr val="tx2"/>
                </a:solidFill>
                <a:latin typeface="+mj-lt"/>
              </a:endParaRPr>
            </a:p>
          </p:txBody>
        </p:sp>
      </p:grpSp>
      <p:grpSp>
        <p:nvGrpSpPr>
          <p:cNvPr id="52" name="Group 51"/>
          <p:cNvGrpSpPr/>
          <p:nvPr/>
        </p:nvGrpSpPr>
        <p:grpSpPr>
          <a:xfrm>
            <a:off x="1273657" y="3804957"/>
            <a:ext cx="3105520" cy="2494741"/>
            <a:chOff x="1273657" y="3804957"/>
            <a:chExt cx="3105520" cy="2494741"/>
          </a:xfrm>
        </p:grpSpPr>
        <p:sp>
          <p:nvSpPr>
            <p:cNvPr id="182" name="TextBox 181"/>
            <p:cNvSpPr txBox="1"/>
            <p:nvPr/>
          </p:nvSpPr>
          <p:spPr>
            <a:xfrm>
              <a:off x="2871457" y="5026600"/>
              <a:ext cx="519681" cy="153888"/>
            </a:xfrm>
            <a:prstGeom prst="rect">
              <a:avLst/>
            </a:prstGeom>
            <a:noFill/>
          </p:spPr>
          <p:txBody>
            <a:bodyPr wrap="square" lIns="0" tIns="0" rIns="0" bIns="0" rtlCol="0">
              <a:spAutoFit/>
            </a:bodyPr>
            <a:lstStyle/>
            <a:p>
              <a:pPr defTabSz="479413" fontAlgn="auto">
                <a:spcBef>
                  <a:spcPts val="0"/>
                </a:spcBef>
                <a:spcAft>
                  <a:spcPts val="0"/>
                </a:spcAft>
                <a:defRPr/>
              </a:pPr>
              <a:r>
                <a:rPr lang="en-US" sz="1000" kern="0" dirty="0" smtClean="0">
                  <a:solidFill>
                    <a:schemeClr val="tx2"/>
                  </a:solidFill>
                  <a:latin typeface="+mj-lt"/>
                </a:rPr>
                <a:t>AND</a:t>
              </a:r>
              <a:endParaRPr lang="en-US" sz="1000" kern="0" dirty="0">
                <a:solidFill>
                  <a:schemeClr val="tx2"/>
                </a:solidFill>
                <a:latin typeface="+mj-lt"/>
              </a:endParaRPr>
            </a:p>
          </p:txBody>
        </p:sp>
        <p:grpSp>
          <p:nvGrpSpPr>
            <p:cNvPr id="31" name="Group 30"/>
            <p:cNvGrpSpPr/>
            <p:nvPr/>
          </p:nvGrpSpPr>
          <p:grpSpPr>
            <a:xfrm>
              <a:off x="1273657" y="3804957"/>
              <a:ext cx="3105520" cy="2494741"/>
              <a:chOff x="1273657" y="3804957"/>
              <a:chExt cx="3105520" cy="2494741"/>
            </a:xfrm>
          </p:grpSpPr>
          <p:cxnSp>
            <p:nvCxnSpPr>
              <p:cNvPr id="3079" name="Elbow Connector 3078"/>
              <p:cNvCxnSpPr/>
              <p:nvPr/>
            </p:nvCxnSpPr>
            <p:spPr>
              <a:xfrm rot="5400000">
                <a:off x="1730857" y="3581097"/>
                <a:ext cx="621792" cy="1536192"/>
              </a:xfrm>
              <a:prstGeom prst="bentConnector3">
                <a:avLst>
                  <a:gd name="adj1" fmla="val 14532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3002799" y="4708631"/>
                <a:ext cx="171321" cy="214785"/>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1400" dirty="0" smtClean="0"/>
                  <a:t>4</a:t>
                </a:r>
              </a:p>
            </p:txBody>
          </p:sp>
          <p:sp>
            <p:nvSpPr>
              <p:cNvPr id="152" name="TextBox 151"/>
              <p:cNvSpPr txBox="1"/>
              <p:nvPr/>
            </p:nvSpPr>
            <p:spPr>
              <a:xfrm flipH="1">
                <a:off x="1945771" y="5222480"/>
                <a:ext cx="911207" cy="1077218"/>
              </a:xfrm>
              <a:prstGeom prst="rect">
                <a:avLst/>
              </a:prstGeom>
              <a:noFill/>
            </p:spPr>
            <p:txBody>
              <a:bodyPr wrap="square" lIns="0" tIns="0" rIns="0" bIns="0" rtlCol="0">
                <a:spAutoFit/>
              </a:bodyPr>
              <a:lstStyle/>
              <a:p>
                <a:pPr defTabSz="479413" fontAlgn="auto">
                  <a:spcBef>
                    <a:spcPts val="0"/>
                  </a:spcBef>
                  <a:spcAft>
                    <a:spcPts val="0"/>
                  </a:spcAft>
                  <a:defRPr/>
                </a:pPr>
                <a:r>
                  <a:rPr lang="en-US" sz="1000" b="0" kern="0" dirty="0" smtClean="0">
                    <a:solidFill>
                      <a:srgbClr val="CCCCCC">
                        <a:lumMod val="50000"/>
                      </a:srgbClr>
                    </a:solidFill>
                    <a:latin typeface="+mj-lt"/>
                  </a:rPr>
                  <a:t>Repeat the POC / prototyping process with more value providing initiatives</a:t>
                </a:r>
                <a:endParaRPr lang="en-US" sz="1000" b="0" kern="0" dirty="0">
                  <a:solidFill>
                    <a:srgbClr val="CCCCCC">
                      <a:lumMod val="50000"/>
                    </a:srgbClr>
                  </a:solidFill>
                  <a:latin typeface="+mj-lt"/>
                </a:endParaRPr>
              </a:p>
            </p:txBody>
          </p:sp>
          <p:sp>
            <p:nvSpPr>
              <p:cNvPr id="153" name="TextBox 152"/>
              <p:cNvSpPr txBox="1"/>
              <p:nvPr/>
            </p:nvSpPr>
            <p:spPr>
              <a:xfrm>
                <a:off x="1873133" y="5022403"/>
                <a:ext cx="1039363" cy="153888"/>
              </a:xfrm>
              <a:prstGeom prst="rect">
                <a:avLst/>
              </a:prstGeom>
              <a:noFill/>
            </p:spPr>
            <p:txBody>
              <a:bodyPr wrap="square" lIns="0" tIns="0" rIns="0" bIns="0" rtlCol="0">
                <a:spAutoFit/>
              </a:bodyPr>
              <a:lstStyle/>
              <a:p>
                <a:pPr defTabSz="479413" fontAlgn="auto">
                  <a:spcBef>
                    <a:spcPts val="0"/>
                  </a:spcBef>
                  <a:spcAft>
                    <a:spcPts val="0"/>
                  </a:spcAft>
                  <a:defRPr/>
                </a:pPr>
                <a:r>
                  <a:rPr lang="en-US" sz="1000" kern="0" dirty="0" smtClean="0">
                    <a:solidFill>
                      <a:schemeClr val="tx2"/>
                    </a:solidFill>
                    <a:latin typeface="+mj-lt"/>
                  </a:rPr>
                  <a:t>Repeat Process</a:t>
                </a:r>
                <a:endParaRPr lang="en-US" sz="1000" kern="0" dirty="0">
                  <a:solidFill>
                    <a:schemeClr val="tx2"/>
                  </a:solidFill>
                  <a:latin typeface="+mj-lt"/>
                </a:endParaRPr>
              </a:p>
            </p:txBody>
          </p:sp>
          <p:cxnSp>
            <p:nvCxnSpPr>
              <p:cNvPr id="177" name="Elbow Connector 176"/>
              <p:cNvCxnSpPr/>
              <p:nvPr/>
            </p:nvCxnSpPr>
            <p:spPr>
              <a:xfrm>
                <a:off x="3387261" y="4040525"/>
                <a:ext cx="991916" cy="914400"/>
              </a:xfrm>
              <a:prstGeom prst="bentConnector3">
                <a:avLst>
                  <a:gd name="adj1" fmla="val -90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a:xfrm>
                <a:off x="3160866" y="5017896"/>
                <a:ext cx="924160" cy="153888"/>
              </a:xfrm>
              <a:prstGeom prst="rect">
                <a:avLst/>
              </a:prstGeom>
              <a:noFill/>
            </p:spPr>
            <p:txBody>
              <a:bodyPr wrap="square" lIns="0" tIns="0" rIns="0" bIns="0" rtlCol="0">
                <a:spAutoFit/>
              </a:bodyPr>
              <a:lstStyle/>
              <a:p>
                <a:pPr defTabSz="479413" fontAlgn="auto">
                  <a:spcBef>
                    <a:spcPts val="0"/>
                  </a:spcBef>
                  <a:spcAft>
                    <a:spcPts val="0"/>
                  </a:spcAft>
                  <a:defRPr/>
                </a:pPr>
                <a:r>
                  <a:rPr lang="en-US" sz="1000" kern="0" dirty="0" smtClean="0">
                    <a:solidFill>
                      <a:schemeClr val="tx2"/>
                    </a:solidFill>
                    <a:latin typeface="+mj-lt"/>
                  </a:rPr>
                  <a:t>Adopt</a:t>
                </a:r>
                <a:endParaRPr lang="en-US" sz="1000" kern="0" dirty="0">
                  <a:solidFill>
                    <a:schemeClr val="tx2"/>
                  </a:solidFill>
                  <a:latin typeface="+mj-lt"/>
                </a:endParaRPr>
              </a:p>
            </p:txBody>
          </p:sp>
          <p:sp>
            <p:nvSpPr>
              <p:cNvPr id="185" name="TextBox 184"/>
              <p:cNvSpPr txBox="1"/>
              <p:nvPr/>
            </p:nvSpPr>
            <p:spPr>
              <a:xfrm flipH="1">
                <a:off x="3192521" y="5233400"/>
                <a:ext cx="826020" cy="769441"/>
              </a:xfrm>
              <a:prstGeom prst="rect">
                <a:avLst/>
              </a:prstGeom>
              <a:noFill/>
            </p:spPr>
            <p:txBody>
              <a:bodyPr wrap="square" lIns="0" tIns="0" rIns="0" bIns="0" rtlCol="0">
                <a:spAutoFit/>
              </a:bodyPr>
              <a:lstStyle/>
              <a:p>
                <a:pPr defTabSz="479413" fontAlgn="auto">
                  <a:spcBef>
                    <a:spcPts val="0"/>
                  </a:spcBef>
                  <a:spcAft>
                    <a:spcPts val="0"/>
                  </a:spcAft>
                  <a:defRPr/>
                </a:pPr>
                <a:r>
                  <a:rPr lang="en-US" sz="1000" b="0" kern="0" dirty="0" smtClean="0">
                    <a:solidFill>
                      <a:srgbClr val="CCCCCC">
                        <a:lumMod val="50000"/>
                      </a:srgbClr>
                    </a:solidFill>
                    <a:latin typeface="+mj-lt"/>
                  </a:rPr>
                  <a:t>Implement successful, high value  initiatives in production</a:t>
                </a:r>
                <a:endParaRPr lang="en-US" sz="1000" b="0" kern="0" dirty="0">
                  <a:solidFill>
                    <a:srgbClr val="CCCCCC">
                      <a:lumMod val="50000"/>
                    </a:srgbClr>
                  </a:solidFill>
                  <a:latin typeface="+mj-lt"/>
                </a:endParaRPr>
              </a:p>
            </p:txBody>
          </p:sp>
          <p:sp>
            <p:nvSpPr>
              <p:cNvPr id="158" name="Curved Right Arrow 157"/>
              <p:cNvSpPr/>
              <p:nvPr/>
            </p:nvSpPr>
            <p:spPr>
              <a:xfrm rot="2051122">
                <a:off x="3541741" y="3804957"/>
                <a:ext cx="468380" cy="746246"/>
              </a:xfrm>
              <a:prstGeom prst="curvedRightArrow">
                <a:avLst>
                  <a:gd name="adj1" fmla="val 18045"/>
                  <a:gd name="adj2" fmla="val 36770"/>
                  <a:gd name="adj3" fmla="val 2500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solidFill>
                    <a:schemeClr val="tx1"/>
                  </a:solidFill>
                </a:endParaRPr>
              </a:p>
            </p:txBody>
          </p:sp>
          <p:sp>
            <p:nvSpPr>
              <p:cNvPr id="201" name="Curved Right Arrow 200"/>
              <p:cNvSpPr/>
              <p:nvPr/>
            </p:nvSpPr>
            <p:spPr>
              <a:xfrm rot="3677581" flipH="1">
                <a:off x="2220770" y="4272748"/>
                <a:ext cx="428051" cy="708788"/>
              </a:xfrm>
              <a:prstGeom prst="curvedRightArrow">
                <a:avLst>
                  <a:gd name="adj1" fmla="val 18045"/>
                  <a:gd name="adj2" fmla="val 36770"/>
                  <a:gd name="adj3" fmla="val 2500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solidFill>
                    <a:schemeClr val="tx1"/>
                  </a:solidFill>
                </a:endParaRPr>
              </a:p>
            </p:txBody>
          </p:sp>
        </p:grpSp>
      </p:grpSp>
      <p:pic>
        <p:nvPicPr>
          <p:cNvPr id="105"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948934" y="56072"/>
            <a:ext cx="1795590" cy="852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 name="Rectangle 105"/>
          <p:cNvSpPr/>
          <p:nvPr/>
        </p:nvSpPr>
        <p:spPr>
          <a:xfrm>
            <a:off x="7901321" y="242696"/>
            <a:ext cx="238884" cy="16532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107" name="TextBox 106"/>
          <p:cNvSpPr txBox="1"/>
          <p:nvPr/>
        </p:nvSpPr>
        <p:spPr>
          <a:xfrm>
            <a:off x="7680733" y="83368"/>
            <a:ext cx="206940" cy="369332"/>
          </a:xfrm>
          <a:prstGeom prst="rect">
            <a:avLst/>
          </a:prstGeom>
          <a:noFill/>
        </p:spPr>
        <p:txBody>
          <a:bodyPr wrap="square" rtlCol="0">
            <a:spAutoFit/>
          </a:bodyPr>
          <a:lstStyle/>
          <a:p>
            <a:pPr>
              <a:spcBef>
                <a:spcPts val="600"/>
              </a:spcBef>
            </a:pPr>
            <a:r>
              <a:rPr lang="en-US" sz="1800" dirty="0" smtClean="0"/>
              <a:t>4</a:t>
            </a:r>
          </a:p>
        </p:txBody>
      </p:sp>
      <p:sp>
        <p:nvSpPr>
          <p:cNvPr id="108" name="Rectangle 107"/>
          <p:cNvSpPr/>
          <p:nvPr/>
        </p:nvSpPr>
        <p:spPr>
          <a:xfrm>
            <a:off x="8244793" y="176728"/>
            <a:ext cx="238884" cy="16532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109" name="TextBox 108"/>
          <p:cNvSpPr txBox="1"/>
          <p:nvPr/>
        </p:nvSpPr>
        <p:spPr>
          <a:xfrm>
            <a:off x="8024205" y="-43975"/>
            <a:ext cx="206940" cy="369332"/>
          </a:xfrm>
          <a:prstGeom prst="rect">
            <a:avLst/>
          </a:prstGeom>
          <a:noFill/>
        </p:spPr>
        <p:txBody>
          <a:bodyPr wrap="square" rtlCol="0">
            <a:spAutoFit/>
          </a:bodyPr>
          <a:lstStyle/>
          <a:p>
            <a:pPr>
              <a:spcBef>
                <a:spcPts val="600"/>
              </a:spcBef>
            </a:pPr>
            <a:r>
              <a:rPr lang="en-US" sz="1800" dirty="0"/>
              <a:t>5</a:t>
            </a:r>
            <a:endParaRPr lang="en-US" sz="1800" dirty="0" smtClean="0"/>
          </a:p>
        </p:txBody>
      </p:sp>
    </p:spTree>
    <p:extLst>
      <p:ext uri="{BB962C8B-B14F-4D97-AF65-F5344CB8AC3E}">
        <p14:creationId xmlns:p14="http://schemas.microsoft.com/office/powerpoint/2010/main" val="269725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1"/>
          <p:cNvSpPr>
            <a:spLocks noGrp="1"/>
          </p:cNvSpPr>
          <p:nvPr>
            <p:ph type="title"/>
          </p:nvPr>
        </p:nvSpPr>
        <p:spPr>
          <a:xfrm>
            <a:off x="408361" y="512392"/>
            <a:ext cx="8422522" cy="630202"/>
          </a:xfrm>
        </p:spPr>
        <p:txBody>
          <a:bodyPr/>
          <a:lstStyle/>
          <a:p>
            <a:r>
              <a:rPr lang="en-US" dirty="0" smtClean="0"/>
              <a:t>Database Landscape and related Information</a:t>
            </a:r>
            <a:endParaRPr lang="en-US" sz="1800" dirty="0"/>
          </a:p>
        </p:txBody>
      </p:sp>
      <p:sp>
        <p:nvSpPr>
          <p:cNvPr id="3" name="Slide Number Placeholder 2"/>
          <p:cNvSpPr>
            <a:spLocks noGrp="1"/>
          </p:cNvSpPr>
          <p:nvPr>
            <p:ph type="sldNum" sz="quarter" idx="10"/>
          </p:nvPr>
        </p:nvSpPr>
        <p:spPr/>
        <p:txBody>
          <a:bodyPr/>
          <a:lstStyle/>
          <a:p>
            <a:fld id="{B8F9516C-5F28-47A9-93BC-66E5818D1F1D}" type="slidenum">
              <a:rPr lang="es-ES" smtClean="0">
                <a:solidFill>
                  <a:srgbClr val="002776"/>
                </a:solidFill>
              </a:rPr>
              <a:pPr/>
              <a:t>45</a:t>
            </a:fld>
            <a:endParaRPr lang="es-ES">
              <a:solidFill>
                <a:srgbClr val="002776"/>
              </a:solidFill>
            </a:endParaRPr>
          </a:p>
        </p:txBody>
      </p:sp>
      <p:grpSp>
        <p:nvGrpSpPr>
          <p:cNvPr id="6" name="Group 5"/>
          <p:cNvGrpSpPr/>
          <p:nvPr/>
        </p:nvGrpSpPr>
        <p:grpSpPr>
          <a:xfrm>
            <a:off x="538365" y="1142594"/>
            <a:ext cx="6511401" cy="5229061"/>
            <a:chOff x="538365" y="1142594"/>
            <a:chExt cx="6511401" cy="5229061"/>
          </a:xfrm>
        </p:grpSpPr>
        <p:sp>
          <p:nvSpPr>
            <p:cNvPr id="9" name="Rounded Rectangle 8"/>
            <p:cNvSpPr/>
            <p:nvPr/>
          </p:nvSpPr>
          <p:spPr>
            <a:xfrm>
              <a:off x="538366" y="5734613"/>
              <a:ext cx="6412781" cy="635164"/>
            </a:xfrm>
            <a:prstGeom prst="roundRect">
              <a:avLst/>
            </a:prstGeom>
            <a:solidFill>
              <a:schemeClr val="tx2">
                <a:lumMod val="20000"/>
                <a:lumOff val="80000"/>
                <a:alpha val="30000"/>
              </a:schemeClr>
            </a:solidFill>
            <a:ln w="190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027" tIns="0" rIns="82027" bIns="41014" rtlCol="0" anchor="t"/>
            <a:lstStyle/>
            <a:p>
              <a:pPr algn="l">
                <a:spcBef>
                  <a:spcPct val="0"/>
                </a:spcBef>
              </a:pPr>
              <a:r>
                <a:rPr lang="es-ES_tradnl" dirty="0">
                  <a:solidFill>
                    <a:srgbClr val="000000"/>
                  </a:solidFill>
                </a:rPr>
                <a:t>Data </a:t>
              </a:r>
              <a:r>
                <a:rPr lang="es-ES_tradnl" dirty="0" err="1">
                  <a:solidFill>
                    <a:srgbClr val="000000"/>
                  </a:solidFill>
                </a:rPr>
                <a:t>Grid</a:t>
              </a:r>
              <a:r>
                <a:rPr lang="es-ES_tradnl" dirty="0">
                  <a:solidFill>
                    <a:srgbClr val="000000"/>
                  </a:solidFill>
                </a:rPr>
                <a:t>/Cache</a:t>
              </a:r>
            </a:p>
          </p:txBody>
        </p:sp>
        <p:sp>
          <p:nvSpPr>
            <p:cNvPr id="10" name="Rounded Rectangle 9"/>
            <p:cNvSpPr/>
            <p:nvPr/>
          </p:nvSpPr>
          <p:spPr>
            <a:xfrm>
              <a:off x="538365" y="1416720"/>
              <a:ext cx="3432882" cy="4234085"/>
            </a:xfrm>
            <a:prstGeom prst="roundRect">
              <a:avLst/>
            </a:prstGeom>
            <a:noFill/>
            <a:ln w="19050">
              <a:solidFill>
                <a:srgbClr val="00529B"/>
              </a:solidFill>
            </a:ln>
          </p:spPr>
          <p:style>
            <a:lnRef idx="2">
              <a:schemeClr val="accent1">
                <a:shade val="50000"/>
              </a:schemeClr>
            </a:lnRef>
            <a:fillRef idx="1">
              <a:schemeClr val="accent1"/>
            </a:fillRef>
            <a:effectRef idx="0">
              <a:schemeClr val="accent1"/>
            </a:effectRef>
            <a:fontRef idx="minor">
              <a:schemeClr val="lt1"/>
            </a:fontRef>
          </p:style>
          <p:txBody>
            <a:bodyPr lIns="82027" tIns="0" rIns="82027" bIns="41014" rtlCol="0" anchor="t"/>
            <a:lstStyle/>
            <a:p>
              <a:pPr algn="l">
                <a:spcBef>
                  <a:spcPct val="0"/>
                </a:spcBef>
              </a:pPr>
              <a:r>
                <a:rPr lang="es-ES_tradnl" dirty="0">
                  <a:solidFill>
                    <a:srgbClr val="000000"/>
                  </a:solidFill>
                </a:rPr>
                <a:t>Non-</a:t>
              </a:r>
              <a:r>
                <a:rPr lang="es-ES_tradnl" dirty="0" err="1">
                  <a:solidFill>
                    <a:srgbClr val="000000"/>
                  </a:solidFill>
                </a:rPr>
                <a:t>relational</a:t>
              </a:r>
              <a:endParaRPr lang="es-ES_tradnl" dirty="0">
                <a:solidFill>
                  <a:srgbClr val="000000"/>
                </a:solidFill>
              </a:endParaRPr>
            </a:p>
          </p:txBody>
        </p:sp>
        <p:sp>
          <p:nvSpPr>
            <p:cNvPr id="11" name="Rounded Rectangle 10"/>
            <p:cNvSpPr/>
            <p:nvPr/>
          </p:nvSpPr>
          <p:spPr>
            <a:xfrm>
              <a:off x="4010458" y="1142594"/>
              <a:ext cx="2940688" cy="4508210"/>
            </a:xfrm>
            <a:prstGeom prst="roundRect">
              <a:avLst/>
            </a:prstGeom>
            <a:noFill/>
            <a:ln w="19050">
              <a:solidFill>
                <a:srgbClr val="00529B"/>
              </a:solidFill>
            </a:ln>
          </p:spPr>
          <p:style>
            <a:lnRef idx="2">
              <a:schemeClr val="accent1">
                <a:shade val="50000"/>
              </a:schemeClr>
            </a:lnRef>
            <a:fillRef idx="1">
              <a:schemeClr val="accent1"/>
            </a:fillRef>
            <a:effectRef idx="0">
              <a:schemeClr val="accent1"/>
            </a:effectRef>
            <a:fontRef idx="minor">
              <a:schemeClr val="lt1"/>
            </a:fontRef>
          </p:style>
          <p:txBody>
            <a:bodyPr lIns="82027" tIns="0" rIns="82027" bIns="41014" rtlCol="0" anchor="t"/>
            <a:lstStyle/>
            <a:p>
              <a:pPr algn="l">
                <a:spcBef>
                  <a:spcPct val="0"/>
                </a:spcBef>
              </a:pPr>
              <a:r>
                <a:rPr lang="es-ES_tradnl" dirty="0" err="1">
                  <a:solidFill>
                    <a:srgbClr val="000000"/>
                  </a:solidFill>
                </a:rPr>
                <a:t>Relational</a:t>
              </a:r>
              <a:endParaRPr lang="es-ES_tradnl" dirty="0">
                <a:solidFill>
                  <a:srgbClr val="000000"/>
                </a:solidFill>
              </a:endParaRPr>
            </a:p>
          </p:txBody>
        </p:sp>
        <p:sp>
          <p:nvSpPr>
            <p:cNvPr id="12" name="Rounded Rectangle 11"/>
            <p:cNvSpPr/>
            <p:nvPr/>
          </p:nvSpPr>
          <p:spPr>
            <a:xfrm>
              <a:off x="698475" y="2135692"/>
              <a:ext cx="6086312" cy="3357971"/>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spcBef>
                  <a:spcPct val="0"/>
                </a:spcBef>
              </a:pPr>
              <a:r>
                <a:rPr lang="es-ES_tradnl" dirty="0" err="1">
                  <a:solidFill>
                    <a:srgbClr val="000000"/>
                  </a:solidFill>
                </a:rPr>
                <a:t>Operational</a:t>
              </a:r>
              <a:endParaRPr lang="es-ES_tradnl" dirty="0">
                <a:solidFill>
                  <a:srgbClr val="000000"/>
                </a:solidFill>
              </a:endParaRPr>
            </a:p>
          </p:txBody>
        </p:sp>
        <p:sp>
          <p:nvSpPr>
            <p:cNvPr id="13" name="Rounded Rectangle 12"/>
            <p:cNvSpPr/>
            <p:nvPr/>
          </p:nvSpPr>
          <p:spPr>
            <a:xfrm>
              <a:off x="2511876" y="1507512"/>
              <a:ext cx="4319318" cy="952747"/>
            </a:xfrm>
            <a:prstGeom prst="roundRect">
              <a:avLst/>
            </a:prstGeom>
            <a:no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027" tIns="0" rIns="82027" bIns="41014" rtlCol="0" anchor="t"/>
            <a:lstStyle/>
            <a:p>
              <a:pPr algn="l">
                <a:spcBef>
                  <a:spcPct val="0"/>
                </a:spcBef>
              </a:pPr>
              <a:r>
                <a:rPr lang="es-ES_tradnl" dirty="0" err="1">
                  <a:solidFill>
                    <a:srgbClr val="000000"/>
                  </a:solidFill>
                </a:rPr>
                <a:t>Analytic</a:t>
              </a:r>
              <a:r>
                <a:rPr lang="es-ES_tradnl" dirty="0">
                  <a:solidFill>
                    <a:srgbClr val="000000"/>
                  </a:solidFill>
                </a:rPr>
                <a:t> </a:t>
              </a:r>
              <a:r>
                <a:rPr lang="es-ES_tradnl" b="0" dirty="0">
                  <a:solidFill>
                    <a:srgbClr val="000000"/>
                  </a:solidFill>
                </a:rPr>
                <a:t>	</a:t>
              </a:r>
            </a:p>
          </p:txBody>
        </p:sp>
        <p:sp>
          <p:nvSpPr>
            <p:cNvPr id="15" name="Rounded Rectangle 14"/>
            <p:cNvSpPr/>
            <p:nvPr/>
          </p:nvSpPr>
          <p:spPr>
            <a:xfrm>
              <a:off x="847795" y="2979312"/>
              <a:ext cx="3036312" cy="2514351"/>
            </a:xfrm>
            <a:prstGeom prst="roundRect">
              <a:avLst/>
            </a:prstGeom>
            <a:solidFill>
              <a:schemeClr val="tx2">
                <a:lumMod val="20000"/>
                <a:lumOff val="80000"/>
                <a:alpha val="30000"/>
              </a:schemeClr>
            </a:solidFill>
            <a:ln w="190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027" tIns="0" rIns="82027" bIns="41014" numCol="1" spcCol="0" rtlCol="0" fromWordArt="0" anchor="t" anchorCtr="0" forceAA="0" compatLnSpc="1">
              <a:prstTxWarp prst="textNoShape">
                <a:avLst/>
              </a:prstTxWarp>
              <a:noAutofit/>
            </a:bodyPr>
            <a:lstStyle/>
            <a:p>
              <a:pPr algn="l">
                <a:spcBef>
                  <a:spcPct val="0"/>
                </a:spcBef>
              </a:pPr>
              <a:r>
                <a:rPr lang="es-ES_tradnl" dirty="0" err="1">
                  <a:solidFill>
                    <a:srgbClr val="000000"/>
                  </a:solidFill>
                </a:rPr>
                <a:t>NoSQL</a:t>
              </a:r>
              <a:endParaRPr lang="es-ES_tradnl" dirty="0">
                <a:solidFill>
                  <a:srgbClr val="000000"/>
                </a:solidFill>
              </a:endParaRPr>
            </a:p>
          </p:txBody>
        </p:sp>
        <p:sp>
          <p:nvSpPr>
            <p:cNvPr id="17" name="Rounded Rectangle 16"/>
            <p:cNvSpPr/>
            <p:nvPr/>
          </p:nvSpPr>
          <p:spPr>
            <a:xfrm>
              <a:off x="2777973" y="3312801"/>
              <a:ext cx="2649682" cy="953413"/>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82027" tIns="0" rIns="82027" bIns="41014" rtlCol="0" anchor="t"/>
            <a:lstStyle/>
            <a:p>
              <a:pPr algn="l">
                <a:spcBef>
                  <a:spcPct val="0"/>
                </a:spcBef>
              </a:pPr>
              <a:r>
                <a:rPr lang="es-ES_tradnl" dirty="0">
                  <a:solidFill>
                    <a:srgbClr val="000000"/>
                  </a:solidFill>
                </a:rPr>
                <a:t>‘as-a-</a:t>
              </a:r>
              <a:r>
                <a:rPr lang="es-ES_tradnl" dirty="0" err="1">
                  <a:solidFill>
                    <a:srgbClr val="000000"/>
                  </a:solidFill>
                </a:rPr>
                <a:t>Service</a:t>
              </a:r>
              <a:r>
                <a:rPr lang="es-ES_tradnl" dirty="0">
                  <a:solidFill>
                    <a:srgbClr val="000000"/>
                  </a:solidFill>
                </a:rPr>
                <a:t>’</a:t>
              </a:r>
            </a:p>
          </p:txBody>
        </p:sp>
        <p:sp>
          <p:nvSpPr>
            <p:cNvPr id="19" name="Rounded Rectangle 18"/>
            <p:cNvSpPr/>
            <p:nvPr/>
          </p:nvSpPr>
          <p:spPr>
            <a:xfrm>
              <a:off x="1653596" y="2587243"/>
              <a:ext cx="1091998" cy="150262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82027" tIns="0" rIns="82027" bIns="41014" rtlCol="0" anchor="t"/>
            <a:lstStyle/>
            <a:p>
              <a:pPr algn="l">
                <a:spcBef>
                  <a:spcPct val="0"/>
                </a:spcBef>
              </a:pPr>
              <a:r>
                <a:rPr lang="es-ES_tradnl" dirty="0" err="1">
                  <a:solidFill>
                    <a:srgbClr val="000000"/>
                  </a:solidFill>
                </a:rPr>
                <a:t>Document</a:t>
              </a:r>
              <a:endParaRPr lang="es-ES_tradnl" dirty="0">
                <a:solidFill>
                  <a:srgbClr val="000000"/>
                </a:solidFill>
              </a:endParaRPr>
            </a:p>
          </p:txBody>
        </p:sp>
        <p:sp>
          <p:nvSpPr>
            <p:cNvPr id="20" name="Rounded Rectangle 19"/>
            <p:cNvSpPr/>
            <p:nvPr/>
          </p:nvSpPr>
          <p:spPr>
            <a:xfrm>
              <a:off x="960978" y="3396699"/>
              <a:ext cx="654442" cy="1698872"/>
            </a:xfrm>
            <a:prstGeom prst="round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027" tIns="0" rIns="82027" bIns="41014" rtlCol="0" anchor="t"/>
            <a:lstStyle/>
            <a:p>
              <a:pPr algn="l">
                <a:spcBef>
                  <a:spcPct val="0"/>
                </a:spcBef>
              </a:pPr>
              <a:r>
                <a:rPr lang="es-ES_tradnl" dirty="0">
                  <a:solidFill>
                    <a:srgbClr val="000000"/>
                  </a:solidFill>
                </a:rPr>
                <a:t>Key </a:t>
              </a:r>
              <a:r>
                <a:rPr lang="es-ES_tradnl" dirty="0" err="1">
                  <a:solidFill>
                    <a:srgbClr val="000000"/>
                  </a:solidFill>
                </a:rPr>
                <a:t>Value</a:t>
              </a:r>
              <a:endParaRPr lang="es-ES_tradnl" dirty="0">
                <a:solidFill>
                  <a:srgbClr val="000000"/>
                </a:solidFill>
              </a:endParaRPr>
            </a:p>
          </p:txBody>
        </p:sp>
        <p:sp>
          <p:nvSpPr>
            <p:cNvPr id="21" name="Rounded Rectangle 20"/>
            <p:cNvSpPr/>
            <p:nvPr/>
          </p:nvSpPr>
          <p:spPr>
            <a:xfrm>
              <a:off x="1653596" y="4142158"/>
              <a:ext cx="1091998" cy="889230"/>
            </a:xfrm>
            <a:prstGeom prst="roundRect">
              <a:avLst/>
            </a:prstGeom>
            <a:noFill/>
            <a:ln w="19050">
              <a:solidFill>
                <a:srgbClr val="002576"/>
              </a:solidFill>
            </a:ln>
          </p:spPr>
          <p:style>
            <a:lnRef idx="2">
              <a:schemeClr val="accent1">
                <a:shade val="50000"/>
              </a:schemeClr>
            </a:lnRef>
            <a:fillRef idx="1">
              <a:schemeClr val="accent1"/>
            </a:fillRef>
            <a:effectRef idx="0">
              <a:schemeClr val="accent1"/>
            </a:effectRef>
            <a:fontRef idx="minor">
              <a:schemeClr val="lt1"/>
            </a:fontRef>
          </p:style>
          <p:txBody>
            <a:bodyPr lIns="82027" tIns="0" rIns="82027" bIns="41014" rtlCol="0" anchor="t"/>
            <a:lstStyle/>
            <a:p>
              <a:pPr algn="l">
                <a:spcBef>
                  <a:spcPct val="0"/>
                </a:spcBef>
              </a:pPr>
              <a:r>
                <a:rPr lang="es-ES_tradnl" dirty="0">
                  <a:solidFill>
                    <a:srgbClr val="000000"/>
                  </a:solidFill>
                </a:rPr>
                <a:t>Big </a:t>
              </a:r>
              <a:r>
                <a:rPr lang="es-ES_tradnl" dirty="0" err="1">
                  <a:solidFill>
                    <a:srgbClr val="000000"/>
                  </a:solidFill>
                </a:rPr>
                <a:t>tables</a:t>
              </a:r>
              <a:endParaRPr lang="es-ES_tradnl" dirty="0">
                <a:solidFill>
                  <a:srgbClr val="000000"/>
                </a:solidFill>
              </a:endParaRPr>
            </a:p>
          </p:txBody>
        </p:sp>
        <p:sp>
          <p:nvSpPr>
            <p:cNvPr id="22" name="Rounded Rectangle 21"/>
            <p:cNvSpPr/>
            <p:nvPr/>
          </p:nvSpPr>
          <p:spPr>
            <a:xfrm>
              <a:off x="2813697" y="4304809"/>
              <a:ext cx="918600" cy="811714"/>
            </a:xfrm>
            <a:prstGeom prst="round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82027" tIns="0" rIns="82027" bIns="41014" rtlCol="0" anchor="t"/>
            <a:lstStyle/>
            <a:p>
              <a:pPr algn="l">
                <a:spcBef>
                  <a:spcPct val="0"/>
                </a:spcBef>
              </a:pPr>
              <a:r>
                <a:rPr lang="es-ES_tradnl" dirty="0" err="1">
                  <a:solidFill>
                    <a:srgbClr val="000000"/>
                  </a:solidFill>
                </a:rPr>
                <a:t>Graph</a:t>
              </a:r>
              <a:endParaRPr lang="es-ES_tradnl" dirty="0">
                <a:solidFill>
                  <a:srgbClr val="000000"/>
                </a:solidFill>
              </a:endParaRPr>
            </a:p>
          </p:txBody>
        </p:sp>
        <p:sp>
          <p:nvSpPr>
            <p:cNvPr id="23" name="Up-Down Arrow 22"/>
            <p:cNvSpPr/>
            <p:nvPr/>
          </p:nvSpPr>
          <p:spPr>
            <a:xfrm>
              <a:off x="1984819" y="5130303"/>
              <a:ext cx="785331" cy="825714"/>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spcBef>
                  <a:spcPct val="0"/>
                </a:spcBef>
              </a:pPr>
              <a:r>
                <a:rPr lang="es-ES_tradnl" sz="800" b="0" dirty="0">
                  <a:solidFill>
                    <a:srgbClr val="FFFFFF"/>
                  </a:solidFill>
                </a:rPr>
                <a:t>Data Cache</a:t>
              </a:r>
            </a:p>
          </p:txBody>
        </p:sp>
        <p:sp>
          <p:nvSpPr>
            <p:cNvPr id="24" name="Up-Down Arrow 23"/>
            <p:cNvSpPr/>
            <p:nvPr/>
          </p:nvSpPr>
          <p:spPr>
            <a:xfrm>
              <a:off x="5120860" y="5130303"/>
              <a:ext cx="785331" cy="825714"/>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spcBef>
                  <a:spcPct val="0"/>
                </a:spcBef>
              </a:pPr>
              <a:r>
                <a:rPr lang="es-ES_tradnl" sz="800" b="0" dirty="0">
                  <a:solidFill>
                    <a:srgbClr val="FFFFFF"/>
                  </a:solidFill>
                </a:rPr>
                <a:t>Cloud </a:t>
              </a:r>
              <a:r>
                <a:rPr lang="es-ES_tradnl" sz="800" b="0" dirty="0" err="1" smtClean="0">
                  <a:solidFill>
                    <a:srgbClr val="FFFFFF"/>
                  </a:solidFill>
                </a:rPr>
                <a:t>Enabled</a:t>
              </a:r>
              <a:endParaRPr lang="es-ES_tradnl" sz="800" b="0" dirty="0">
                <a:solidFill>
                  <a:srgbClr val="FFFFFF"/>
                </a:solidFill>
              </a:endParaRPr>
            </a:p>
          </p:txBody>
        </p:sp>
        <p:grpSp>
          <p:nvGrpSpPr>
            <p:cNvPr id="25" name="Group 24"/>
            <p:cNvGrpSpPr/>
            <p:nvPr/>
          </p:nvGrpSpPr>
          <p:grpSpPr>
            <a:xfrm>
              <a:off x="3077105" y="5224332"/>
              <a:ext cx="1832438" cy="599583"/>
              <a:chOff x="3921664" y="5857988"/>
              <a:chExt cx="2016000" cy="679666"/>
            </a:xfrm>
          </p:grpSpPr>
          <p:sp>
            <p:nvSpPr>
              <p:cNvPr id="110" name="Up-Down Arrow 109"/>
              <p:cNvSpPr/>
              <p:nvPr/>
            </p:nvSpPr>
            <p:spPr>
              <a:xfrm rot="5400000">
                <a:off x="4605664" y="5173988"/>
                <a:ext cx="648000" cy="2016000"/>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spcBef>
                    <a:spcPct val="0"/>
                  </a:spcBef>
                </a:pPr>
                <a:r>
                  <a:rPr lang="es-ES_tradnl" sz="800" b="0" dirty="0">
                    <a:solidFill>
                      <a:srgbClr val="FFFFFF"/>
                    </a:solidFill>
                  </a:rPr>
                  <a:t>SPRAIN</a:t>
                </a:r>
              </a:p>
            </p:txBody>
          </p:sp>
          <p:sp>
            <p:nvSpPr>
              <p:cNvPr id="111" name="Down Arrow 110"/>
              <p:cNvSpPr/>
              <p:nvPr/>
            </p:nvSpPr>
            <p:spPr>
              <a:xfrm>
                <a:off x="4513693" y="6249654"/>
                <a:ext cx="828000" cy="288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endParaRPr lang="es-ES_tradnl" sz="1800" b="0">
                  <a:solidFill>
                    <a:srgbClr val="FFFFFF"/>
                  </a:solidFill>
                </a:endParaRPr>
              </a:p>
            </p:txBody>
          </p:sp>
        </p:grpSp>
        <p:sp>
          <p:nvSpPr>
            <p:cNvPr id="28" name="TextBox 27"/>
            <p:cNvSpPr txBox="1"/>
            <p:nvPr/>
          </p:nvSpPr>
          <p:spPr>
            <a:xfrm>
              <a:off x="4295818" y="1507512"/>
              <a:ext cx="960670"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Netezza</a:t>
              </a:r>
              <a:endParaRPr lang="es-ES_tradnl" sz="900" b="0" dirty="0">
                <a:solidFill>
                  <a:srgbClr val="000000"/>
                </a:solidFill>
                <a:latin typeface="Arial" charset="0"/>
                <a:cs typeface="Arial" charset="0"/>
              </a:endParaRPr>
            </a:p>
          </p:txBody>
        </p:sp>
        <p:sp>
          <p:nvSpPr>
            <p:cNvPr id="29" name="TextBox 28"/>
            <p:cNvSpPr txBox="1"/>
            <p:nvPr/>
          </p:nvSpPr>
          <p:spPr>
            <a:xfrm>
              <a:off x="5128599" y="1526417"/>
              <a:ext cx="960670"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ParAccel</a:t>
              </a:r>
              <a:endParaRPr lang="es-ES_tradnl" sz="900" b="0" dirty="0">
                <a:solidFill>
                  <a:srgbClr val="000000"/>
                </a:solidFill>
                <a:latin typeface="Arial" charset="0"/>
                <a:cs typeface="Arial" charset="0"/>
              </a:endParaRPr>
            </a:p>
          </p:txBody>
        </p:sp>
        <p:sp>
          <p:nvSpPr>
            <p:cNvPr id="30" name="TextBox 29"/>
            <p:cNvSpPr txBox="1"/>
            <p:nvPr/>
          </p:nvSpPr>
          <p:spPr>
            <a:xfrm>
              <a:off x="5876012" y="1524752"/>
              <a:ext cx="1136599" cy="221341"/>
            </a:xfrm>
            <a:prstGeom prst="rect">
              <a:avLst/>
            </a:prstGeom>
            <a:noFill/>
          </p:spPr>
          <p:txBody>
            <a:bodyPr wrap="square" lIns="82027" tIns="41014" rIns="82027" bIns="41014" rtlCol="0">
              <a:spAutoFit/>
            </a:bodyPr>
            <a:lstStyle/>
            <a:p>
              <a:pPr algn="l">
                <a:spcBef>
                  <a:spcPct val="0"/>
                </a:spcBef>
              </a:pPr>
              <a:r>
                <a:rPr lang="es-ES_tradnl" sz="900" b="0" dirty="0">
                  <a:solidFill>
                    <a:srgbClr val="000000"/>
                  </a:solidFill>
                  <a:latin typeface="Arial" charset="0"/>
                  <a:cs typeface="Arial" charset="0"/>
                </a:rPr>
                <a:t>SAP </a:t>
              </a:r>
              <a:r>
                <a:rPr lang="es-ES_tradnl" sz="900" b="0" dirty="0" err="1">
                  <a:solidFill>
                    <a:srgbClr val="000000"/>
                  </a:solidFill>
                  <a:latin typeface="Arial" charset="0"/>
                  <a:cs typeface="Arial" charset="0"/>
                </a:rPr>
                <a:t>Sybase</a:t>
              </a:r>
              <a:r>
                <a:rPr lang="es-ES_tradnl" sz="900" b="0" dirty="0">
                  <a:solidFill>
                    <a:srgbClr val="000000"/>
                  </a:solidFill>
                  <a:latin typeface="Arial" charset="0"/>
                  <a:cs typeface="Arial" charset="0"/>
                </a:rPr>
                <a:t> IQ</a:t>
              </a:r>
            </a:p>
          </p:txBody>
        </p:sp>
        <p:sp>
          <p:nvSpPr>
            <p:cNvPr id="31" name="TextBox 30"/>
            <p:cNvSpPr txBox="1"/>
            <p:nvPr/>
          </p:nvSpPr>
          <p:spPr>
            <a:xfrm>
              <a:off x="2622176" y="1734269"/>
              <a:ext cx="1136599"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Piccolo</a:t>
              </a:r>
              <a:endParaRPr lang="es-ES_tradnl" sz="900" b="0" dirty="0">
                <a:solidFill>
                  <a:srgbClr val="000000"/>
                </a:solidFill>
                <a:latin typeface="Arial" charset="0"/>
                <a:cs typeface="Arial" charset="0"/>
              </a:endParaRPr>
            </a:p>
          </p:txBody>
        </p:sp>
        <p:sp>
          <p:nvSpPr>
            <p:cNvPr id="32" name="TextBox 31"/>
            <p:cNvSpPr txBox="1"/>
            <p:nvPr/>
          </p:nvSpPr>
          <p:spPr>
            <a:xfrm>
              <a:off x="960978" y="4271761"/>
              <a:ext cx="1136599"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2776">
                      <a:lumMod val="60000"/>
                      <a:lumOff val="40000"/>
                    </a:srgbClr>
                  </a:solidFill>
                  <a:latin typeface="Arial" charset="0"/>
                  <a:cs typeface="Arial" charset="0"/>
                </a:rPr>
                <a:t>Hadoop</a:t>
              </a:r>
              <a:endParaRPr lang="es-ES_tradnl" sz="900" b="0" dirty="0">
                <a:solidFill>
                  <a:srgbClr val="002776">
                    <a:lumMod val="60000"/>
                    <a:lumOff val="40000"/>
                  </a:srgbClr>
                </a:solidFill>
                <a:latin typeface="Arial" charset="0"/>
                <a:cs typeface="Arial" charset="0"/>
              </a:endParaRPr>
            </a:p>
          </p:txBody>
        </p:sp>
        <p:sp>
          <p:nvSpPr>
            <p:cNvPr id="33" name="TextBox 32"/>
            <p:cNvSpPr txBox="1"/>
            <p:nvPr/>
          </p:nvSpPr>
          <p:spPr>
            <a:xfrm>
              <a:off x="4088988" y="1731410"/>
              <a:ext cx="687164"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Teradata</a:t>
              </a:r>
              <a:endParaRPr lang="es-ES_tradnl" sz="900" b="0" dirty="0">
                <a:solidFill>
                  <a:srgbClr val="000000"/>
                </a:solidFill>
                <a:latin typeface="Arial" charset="0"/>
                <a:cs typeface="Arial" charset="0"/>
              </a:endParaRPr>
            </a:p>
          </p:txBody>
        </p:sp>
        <p:sp>
          <p:nvSpPr>
            <p:cNvPr id="35" name="TextBox 34"/>
            <p:cNvSpPr txBox="1"/>
            <p:nvPr/>
          </p:nvSpPr>
          <p:spPr>
            <a:xfrm>
              <a:off x="4912873" y="1724722"/>
              <a:ext cx="1005861"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Calpont-InfiDB</a:t>
              </a:r>
              <a:endParaRPr lang="es-ES_tradnl" sz="900" b="0" dirty="0">
                <a:solidFill>
                  <a:srgbClr val="000000"/>
                </a:solidFill>
                <a:latin typeface="Arial" charset="0"/>
                <a:cs typeface="Arial" charset="0"/>
              </a:endParaRPr>
            </a:p>
          </p:txBody>
        </p:sp>
        <p:sp>
          <p:nvSpPr>
            <p:cNvPr id="36" name="TextBox 35"/>
            <p:cNvSpPr txBox="1"/>
            <p:nvPr/>
          </p:nvSpPr>
          <p:spPr>
            <a:xfrm>
              <a:off x="5812757" y="1731410"/>
              <a:ext cx="1090858" cy="221341"/>
            </a:xfrm>
            <a:prstGeom prst="rect">
              <a:avLst/>
            </a:prstGeom>
            <a:noFill/>
          </p:spPr>
          <p:txBody>
            <a:bodyPr wrap="square" lIns="82027" tIns="41014" rIns="82027" bIns="41014" rtlCol="0">
              <a:spAutoFit/>
            </a:bodyPr>
            <a:lstStyle/>
            <a:p>
              <a:pPr algn="l">
                <a:spcBef>
                  <a:spcPct val="0"/>
                </a:spcBef>
              </a:pPr>
              <a:r>
                <a:rPr lang="es-ES_tradnl" sz="900" b="0" dirty="0">
                  <a:solidFill>
                    <a:srgbClr val="000000"/>
                  </a:solidFill>
                  <a:latin typeface="Arial" charset="0"/>
                  <a:cs typeface="Arial" charset="0"/>
                </a:rPr>
                <a:t>IBM </a:t>
              </a:r>
              <a:r>
                <a:rPr lang="es-ES_tradnl" sz="900" b="0" dirty="0" err="1">
                  <a:solidFill>
                    <a:srgbClr val="000000"/>
                  </a:solidFill>
                  <a:latin typeface="Arial" charset="0"/>
                  <a:cs typeface="Arial" charset="0"/>
                </a:rPr>
                <a:t>InfoSphere</a:t>
              </a:r>
              <a:endParaRPr lang="es-ES_tradnl" sz="900" b="0" dirty="0">
                <a:solidFill>
                  <a:srgbClr val="000000"/>
                </a:solidFill>
                <a:latin typeface="Arial" charset="0"/>
                <a:cs typeface="Arial" charset="0"/>
              </a:endParaRPr>
            </a:p>
          </p:txBody>
        </p:sp>
        <p:sp>
          <p:nvSpPr>
            <p:cNvPr id="37" name="TextBox 36"/>
            <p:cNvSpPr txBox="1"/>
            <p:nvPr/>
          </p:nvSpPr>
          <p:spPr>
            <a:xfrm>
              <a:off x="2511876" y="1922228"/>
              <a:ext cx="490832"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Oryad</a:t>
              </a:r>
              <a:endParaRPr lang="es-ES_tradnl" sz="900" b="0" dirty="0">
                <a:solidFill>
                  <a:srgbClr val="000000"/>
                </a:solidFill>
                <a:latin typeface="Arial" charset="0"/>
                <a:cs typeface="Arial" charset="0"/>
              </a:endParaRPr>
            </a:p>
          </p:txBody>
        </p:sp>
        <p:sp>
          <p:nvSpPr>
            <p:cNvPr id="38" name="TextBox 37"/>
            <p:cNvSpPr txBox="1"/>
            <p:nvPr/>
          </p:nvSpPr>
          <p:spPr>
            <a:xfrm>
              <a:off x="3045104" y="1922228"/>
              <a:ext cx="1090858"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2776">
                      <a:lumMod val="60000"/>
                      <a:lumOff val="40000"/>
                    </a:srgbClr>
                  </a:solidFill>
                  <a:latin typeface="Arial" charset="0"/>
                  <a:cs typeface="Arial" charset="0"/>
                </a:rPr>
                <a:t>Brisk</a:t>
              </a:r>
              <a:endParaRPr lang="es-ES_tradnl" sz="900" b="0" dirty="0">
                <a:solidFill>
                  <a:srgbClr val="002776">
                    <a:lumMod val="60000"/>
                    <a:lumOff val="40000"/>
                  </a:srgbClr>
                </a:solidFill>
                <a:latin typeface="Arial" charset="0"/>
                <a:cs typeface="Arial" charset="0"/>
              </a:endParaRPr>
            </a:p>
          </p:txBody>
        </p:sp>
        <p:sp>
          <p:nvSpPr>
            <p:cNvPr id="39" name="TextBox 38"/>
            <p:cNvSpPr txBox="1"/>
            <p:nvPr/>
          </p:nvSpPr>
          <p:spPr>
            <a:xfrm>
              <a:off x="3360781" y="1731409"/>
              <a:ext cx="687164"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Hadapt</a:t>
              </a:r>
              <a:endParaRPr lang="es-ES_tradnl" sz="900" b="0" dirty="0">
                <a:solidFill>
                  <a:srgbClr val="000000"/>
                </a:solidFill>
                <a:latin typeface="Arial" charset="0"/>
                <a:cs typeface="Arial" charset="0"/>
              </a:endParaRPr>
            </a:p>
          </p:txBody>
        </p:sp>
        <p:sp>
          <p:nvSpPr>
            <p:cNvPr id="41" name="TextBox 40"/>
            <p:cNvSpPr txBox="1"/>
            <p:nvPr/>
          </p:nvSpPr>
          <p:spPr>
            <a:xfrm>
              <a:off x="4020718" y="1922228"/>
              <a:ext cx="945461"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Aster</a:t>
              </a:r>
              <a:r>
                <a:rPr lang="es-ES_tradnl" sz="900" b="0" dirty="0">
                  <a:solidFill>
                    <a:srgbClr val="000000"/>
                  </a:solidFill>
                  <a:latin typeface="Arial" charset="0"/>
                  <a:cs typeface="Arial" charset="0"/>
                </a:rPr>
                <a:t> Data</a:t>
              </a:r>
            </a:p>
          </p:txBody>
        </p:sp>
        <p:sp>
          <p:nvSpPr>
            <p:cNvPr id="42" name="TextBox 41"/>
            <p:cNvSpPr txBox="1"/>
            <p:nvPr/>
          </p:nvSpPr>
          <p:spPr>
            <a:xfrm>
              <a:off x="4760215" y="1918485"/>
              <a:ext cx="945461"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Greenplum</a:t>
              </a:r>
              <a:endParaRPr lang="es-ES_tradnl" sz="900" b="0" dirty="0">
                <a:solidFill>
                  <a:srgbClr val="000000"/>
                </a:solidFill>
                <a:latin typeface="Arial" charset="0"/>
                <a:cs typeface="Arial" charset="0"/>
              </a:endParaRPr>
            </a:p>
          </p:txBody>
        </p:sp>
        <p:sp>
          <p:nvSpPr>
            <p:cNvPr id="44" name="TextBox 43"/>
            <p:cNvSpPr txBox="1"/>
            <p:nvPr/>
          </p:nvSpPr>
          <p:spPr>
            <a:xfrm>
              <a:off x="6022984" y="1922228"/>
              <a:ext cx="719886" cy="221341"/>
            </a:xfrm>
            <a:prstGeom prst="rect">
              <a:avLst/>
            </a:prstGeom>
            <a:noFill/>
          </p:spPr>
          <p:txBody>
            <a:bodyPr wrap="square" lIns="82027" tIns="41014" rIns="82027" bIns="41014" rtlCol="0">
              <a:spAutoFit/>
            </a:bodyPr>
            <a:lstStyle/>
            <a:p>
              <a:pPr algn="l">
                <a:spcBef>
                  <a:spcPct val="0"/>
                </a:spcBef>
              </a:pPr>
              <a:r>
                <a:rPr lang="es-ES_tradnl" sz="900" b="0" dirty="0">
                  <a:solidFill>
                    <a:srgbClr val="000000"/>
                  </a:solidFill>
                  <a:latin typeface="Arial" charset="0"/>
                  <a:cs typeface="Arial" charset="0"/>
                </a:rPr>
                <a:t>HP </a:t>
              </a:r>
              <a:r>
                <a:rPr lang="es-ES_tradnl" sz="900" b="0" dirty="0" err="1">
                  <a:solidFill>
                    <a:srgbClr val="000000"/>
                  </a:solidFill>
                  <a:latin typeface="Arial" charset="0"/>
                  <a:cs typeface="Arial" charset="0"/>
                </a:rPr>
                <a:t>Vertica</a:t>
              </a:r>
              <a:endParaRPr lang="es-ES_tradnl" sz="900" b="0" dirty="0">
                <a:solidFill>
                  <a:srgbClr val="000000"/>
                </a:solidFill>
                <a:latin typeface="Arial" charset="0"/>
                <a:cs typeface="Arial" charset="0"/>
              </a:endParaRPr>
            </a:p>
          </p:txBody>
        </p:sp>
        <p:sp>
          <p:nvSpPr>
            <p:cNvPr id="45" name="TextBox 44"/>
            <p:cNvSpPr txBox="1"/>
            <p:nvPr/>
          </p:nvSpPr>
          <p:spPr>
            <a:xfrm>
              <a:off x="4291203" y="2188558"/>
              <a:ext cx="945461" cy="221341"/>
            </a:xfrm>
            <a:prstGeom prst="rect">
              <a:avLst/>
            </a:prstGeom>
            <a:noFill/>
          </p:spPr>
          <p:txBody>
            <a:bodyPr wrap="square" lIns="82027" tIns="41014" rIns="82027" bIns="41014" rtlCol="0">
              <a:spAutoFit/>
            </a:bodyPr>
            <a:lstStyle/>
            <a:p>
              <a:pPr algn="l">
                <a:spcBef>
                  <a:spcPct val="0"/>
                </a:spcBef>
              </a:pPr>
              <a:r>
                <a:rPr lang="es-ES_tradnl" sz="900" b="0" dirty="0">
                  <a:solidFill>
                    <a:srgbClr val="000000"/>
                  </a:solidFill>
                  <a:latin typeface="Arial" charset="0"/>
                  <a:cs typeface="Arial" charset="0"/>
                </a:rPr>
                <a:t>Oracle</a:t>
              </a:r>
            </a:p>
          </p:txBody>
        </p:sp>
        <p:sp>
          <p:nvSpPr>
            <p:cNvPr id="46" name="TextBox 45"/>
            <p:cNvSpPr txBox="1"/>
            <p:nvPr/>
          </p:nvSpPr>
          <p:spPr>
            <a:xfrm>
              <a:off x="4768930" y="2188558"/>
              <a:ext cx="945461" cy="221341"/>
            </a:xfrm>
            <a:prstGeom prst="rect">
              <a:avLst/>
            </a:prstGeom>
            <a:noFill/>
          </p:spPr>
          <p:txBody>
            <a:bodyPr wrap="square" lIns="82027" tIns="41014" rIns="82027" bIns="41014" rtlCol="0">
              <a:spAutoFit/>
            </a:bodyPr>
            <a:lstStyle/>
            <a:p>
              <a:pPr algn="l">
                <a:spcBef>
                  <a:spcPct val="0"/>
                </a:spcBef>
              </a:pPr>
              <a:r>
                <a:rPr lang="es-ES_tradnl" sz="900" b="0" dirty="0">
                  <a:solidFill>
                    <a:srgbClr val="000000"/>
                  </a:solidFill>
                  <a:latin typeface="Arial" charset="0"/>
                  <a:cs typeface="Arial" charset="0"/>
                </a:rPr>
                <a:t>IBM DB2</a:t>
              </a:r>
            </a:p>
          </p:txBody>
        </p:sp>
        <p:sp>
          <p:nvSpPr>
            <p:cNvPr id="47" name="TextBox 46"/>
            <p:cNvSpPr txBox="1"/>
            <p:nvPr/>
          </p:nvSpPr>
          <p:spPr>
            <a:xfrm>
              <a:off x="5427238" y="2188558"/>
              <a:ext cx="945461" cy="221341"/>
            </a:xfrm>
            <a:prstGeom prst="rect">
              <a:avLst/>
            </a:prstGeom>
            <a:noFill/>
          </p:spPr>
          <p:txBody>
            <a:bodyPr wrap="square" lIns="82027" tIns="41014" rIns="82027" bIns="41014" rtlCol="0">
              <a:spAutoFit/>
            </a:bodyPr>
            <a:lstStyle/>
            <a:p>
              <a:pPr algn="l">
                <a:spcBef>
                  <a:spcPct val="0"/>
                </a:spcBef>
              </a:pPr>
              <a:r>
                <a:rPr lang="es-ES_tradnl" sz="900" b="0" dirty="0">
                  <a:solidFill>
                    <a:srgbClr val="000000"/>
                  </a:solidFill>
                  <a:latin typeface="Arial" charset="0"/>
                  <a:cs typeface="Arial" charset="0"/>
                </a:rPr>
                <a:t>SQL Server</a:t>
              </a:r>
            </a:p>
          </p:txBody>
        </p:sp>
        <p:sp>
          <p:nvSpPr>
            <p:cNvPr id="50" name="TextBox 49"/>
            <p:cNvSpPr txBox="1"/>
            <p:nvPr/>
          </p:nvSpPr>
          <p:spPr>
            <a:xfrm>
              <a:off x="840716" y="2520870"/>
              <a:ext cx="960670" cy="221341"/>
            </a:xfrm>
            <a:prstGeom prst="rect">
              <a:avLst/>
            </a:prstGeom>
            <a:noFill/>
          </p:spPr>
          <p:txBody>
            <a:bodyPr wrap="square" lIns="82027" tIns="41014" rIns="82027" bIns="41014" rtlCol="0">
              <a:spAutoFit/>
            </a:bodyPr>
            <a:lstStyle/>
            <a:p>
              <a:pPr algn="l">
                <a:spcBef>
                  <a:spcPct val="0"/>
                </a:spcBef>
              </a:pPr>
              <a:r>
                <a:rPr lang="es-ES_tradnl" sz="900" b="0" dirty="0" err="1" smtClean="0">
                  <a:solidFill>
                    <a:srgbClr val="000000"/>
                  </a:solidFill>
                  <a:latin typeface="Arial" charset="0"/>
                  <a:cs typeface="Arial" charset="0"/>
                </a:rPr>
                <a:t>Objectivity</a:t>
              </a:r>
              <a:r>
                <a:rPr lang="es-ES_tradnl" sz="900" b="0" dirty="0" smtClean="0">
                  <a:solidFill>
                    <a:srgbClr val="000000"/>
                  </a:solidFill>
                  <a:latin typeface="Arial" charset="0"/>
                  <a:cs typeface="Arial" charset="0"/>
                </a:rPr>
                <a:t>/DB</a:t>
              </a:r>
              <a:endParaRPr lang="es-ES_tradnl" sz="900" b="0" dirty="0">
                <a:solidFill>
                  <a:srgbClr val="000000"/>
                </a:solidFill>
                <a:latin typeface="Arial" charset="0"/>
                <a:cs typeface="Arial" charset="0"/>
              </a:endParaRPr>
            </a:p>
          </p:txBody>
        </p:sp>
        <p:sp>
          <p:nvSpPr>
            <p:cNvPr id="51" name="TextBox 50"/>
            <p:cNvSpPr txBox="1"/>
            <p:nvPr/>
          </p:nvSpPr>
          <p:spPr>
            <a:xfrm>
              <a:off x="1048942" y="2769847"/>
              <a:ext cx="960670"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Versant</a:t>
              </a:r>
              <a:endParaRPr lang="es-ES_tradnl" sz="900" b="0" dirty="0">
                <a:solidFill>
                  <a:srgbClr val="000000"/>
                </a:solidFill>
                <a:latin typeface="Arial" charset="0"/>
                <a:cs typeface="Arial" charset="0"/>
              </a:endParaRPr>
            </a:p>
          </p:txBody>
        </p:sp>
        <p:sp>
          <p:nvSpPr>
            <p:cNvPr id="52" name="TextBox 51"/>
            <p:cNvSpPr txBox="1"/>
            <p:nvPr/>
          </p:nvSpPr>
          <p:spPr>
            <a:xfrm>
              <a:off x="1815164" y="2156068"/>
              <a:ext cx="1183149" cy="359840"/>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Progress</a:t>
              </a:r>
              <a:r>
                <a:rPr lang="es-ES_tradnl" sz="900" b="0" dirty="0">
                  <a:solidFill>
                    <a:srgbClr val="000000"/>
                  </a:solidFill>
                  <a:latin typeface="Arial" charset="0"/>
                  <a:cs typeface="Arial" charset="0"/>
                </a:rPr>
                <a:t> - </a:t>
              </a:r>
              <a:r>
                <a:rPr lang="es-ES_tradnl" sz="900" b="0" dirty="0" err="1">
                  <a:solidFill>
                    <a:srgbClr val="000000"/>
                  </a:solidFill>
                  <a:latin typeface="Arial" charset="0"/>
                  <a:cs typeface="Arial" charset="0"/>
                </a:rPr>
                <a:t>ObjectStore</a:t>
              </a:r>
              <a:endParaRPr lang="es-ES_tradnl" sz="900" b="0" dirty="0">
                <a:solidFill>
                  <a:srgbClr val="000000"/>
                </a:solidFill>
                <a:latin typeface="Arial" charset="0"/>
                <a:cs typeface="Arial" charset="0"/>
              </a:endParaRPr>
            </a:p>
          </p:txBody>
        </p:sp>
        <p:sp>
          <p:nvSpPr>
            <p:cNvPr id="53" name="TextBox 52"/>
            <p:cNvSpPr txBox="1"/>
            <p:nvPr/>
          </p:nvSpPr>
          <p:spPr>
            <a:xfrm>
              <a:off x="2812310" y="2489226"/>
              <a:ext cx="960670"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MarkLogic</a:t>
              </a:r>
              <a:r>
                <a:rPr lang="es-ES_tradnl" sz="900" b="0" dirty="0">
                  <a:solidFill>
                    <a:srgbClr val="000000"/>
                  </a:solidFill>
                  <a:latin typeface="Arial" charset="0"/>
                  <a:cs typeface="Arial" charset="0"/>
                </a:rPr>
                <a:t> 5</a:t>
              </a:r>
            </a:p>
          </p:txBody>
        </p:sp>
        <p:sp>
          <p:nvSpPr>
            <p:cNvPr id="54" name="TextBox 53"/>
            <p:cNvSpPr txBox="1"/>
            <p:nvPr/>
          </p:nvSpPr>
          <p:spPr>
            <a:xfrm>
              <a:off x="2886920" y="2726924"/>
              <a:ext cx="960670"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McObject</a:t>
              </a:r>
              <a:r>
                <a:rPr lang="es-ES_tradnl" sz="900" b="0" dirty="0">
                  <a:solidFill>
                    <a:srgbClr val="000000"/>
                  </a:solidFill>
                  <a:latin typeface="Arial" charset="0"/>
                  <a:cs typeface="Arial" charset="0"/>
                </a:rPr>
                <a:t> </a:t>
              </a:r>
              <a:r>
                <a:rPr lang="es-ES_tradnl" sz="900" b="0" dirty="0" err="1">
                  <a:solidFill>
                    <a:srgbClr val="000000"/>
                  </a:solidFill>
                  <a:latin typeface="Arial" charset="0"/>
                  <a:cs typeface="Arial" charset="0"/>
                </a:rPr>
                <a:t>Perst</a:t>
              </a:r>
              <a:endParaRPr lang="es-ES_tradnl" sz="900" b="0" dirty="0">
                <a:solidFill>
                  <a:srgbClr val="000000"/>
                </a:solidFill>
                <a:latin typeface="Arial" charset="0"/>
                <a:cs typeface="Arial" charset="0"/>
              </a:endParaRPr>
            </a:p>
          </p:txBody>
        </p:sp>
        <p:sp>
          <p:nvSpPr>
            <p:cNvPr id="55" name="TextBox 54"/>
            <p:cNvSpPr txBox="1"/>
            <p:nvPr/>
          </p:nvSpPr>
          <p:spPr>
            <a:xfrm>
              <a:off x="1746946" y="2793626"/>
              <a:ext cx="960670" cy="221341"/>
            </a:xfrm>
            <a:prstGeom prst="rect">
              <a:avLst/>
            </a:prstGeom>
            <a:noFill/>
          </p:spPr>
          <p:txBody>
            <a:bodyPr wrap="square" lIns="82027" tIns="41014" rIns="82027" bIns="41014" rtlCol="0">
              <a:spAutoFit/>
            </a:bodyPr>
            <a:lstStyle/>
            <a:p>
              <a:pPr algn="l">
                <a:spcBef>
                  <a:spcPct val="0"/>
                </a:spcBef>
              </a:pPr>
              <a:r>
                <a:rPr lang="es-ES_tradnl" sz="900" b="0" dirty="0">
                  <a:solidFill>
                    <a:srgbClr val="000000"/>
                  </a:solidFill>
                  <a:latin typeface="Arial" charset="0"/>
                  <a:cs typeface="Arial" charset="0"/>
                </a:rPr>
                <a:t>Lotus Notes</a:t>
              </a:r>
            </a:p>
          </p:txBody>
        </p:sp>
        <p:sp>
          <p:nvSpPr>
            <p:cNvPr id="56" name="TextBox 55"/>
            <p:cNvSpPr txBox="1"/>
            <p:nvPr/>
          </p:nvSpPr>
          <p:spPr>
            <a:xfrm>
              <a:off x="4124402" y="2489226"/>
              <a:ext cx="960670"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MySQL</a:t>
              </a:r>
              <a:endParaRPr lang="es-ES_tradnl" sz="900" b="0" dirty="0">
                <a:solidFill>
                  <a:srgbClr val="000000"/>
                </a:solidFill>
                <a:latin typeface="Arial" charset="0"/>
                <a:cs typeface="Arial" charset="0"/>
              </a:endParaRPr>
            </a:p>
          </p:txBody>
        </p:sp>
        <p:sp>
          <p:nvSpPr>
            <p:cNvPr id="57" name="TextBox 56"/>
            <p:cNvSpPr txBox="1"/>
            <p:nvPr/>
          </p:nvSpPr>
          <p:spPr>
            <a:xfrm>
              <a:off x="4147534" y="2726924"/>
              <a:ext cx="1136599" cy="221341"/>
            </a:xfrm>
            <a:prstGeom prst="rect">
              <a:avLst/>
            </a:prstGeom>
            <a:noFill/>
          </p:spPr>
          <p:txBody>
            <a:bodyPr wrap="square" lIns="82027" tIns="41014" rIns="82027" bIns="41014" rtlCol="0">
              <a:spAutoFit/>
            </a:bodyPr>
            <a:lstStyle/>
            <a:p>
              <a:pPr algn="l">
                <a:spcBef>
                  <a:spcPct val="0"/>
                </a:spcBef>
              </a:pPr>
              <a:r>
                <a:rPr lang="es-ES_tradnl" sz="900" b="0" dirty="0">
                  <a:solidFill>
                    <a:srgbClr val="000000"/>
                  </a:solidFill>
                  <a:latin typeface="Arial" charset="0"/>
                  <a:cs typeface="Arial" charset="0"/>
                </a:rPr>
                <a:t>SAP </a:t>
              </a:r>
              <a:r>
                <a:rPr lang="es-ES_tradnl" sz="900" b="0" dirty="0" err="1">
                  <a:solidFill>
                    <a:srgbClr val="000000"/>
                  </a:solidFill>
                  <a:latin typeface="Arial" charset="0"/>
                  <a:cs typeface="Arial" charset="0"/>
                </a:rPr>
                <a:t>Sybase</a:t>
              </a:r>
              <a:r>
                <a:rPr lang="es-ES_tradnl" sz="900" b="0" dirty="0">
                  <a:solidFill>
                    <a:srgbClr val="000000"/>
                  </a:solidFill>
                  <a:latin typeface="Arial" charset="0"/>
                  <a:cs typeface="Arial" charset="0"/>
                </a:rPr>
                <a:t> ASE</a:t>
              </a:r>
            </a:p>
          </p:txBody>
        </p:sp>
        <p:sp>
          <p:nvSpPr>
            <p:cNvPr id="58" name="TextBox 57"/>
            <p:cNvSpPr txBox="1"/>
            <p:nvPr/>
          </p:nvSpPr>
          <p:spPr>
            <a:xfrm>
              <a:off x="4910308" y="2489226"/>
              <a:ext cx="1090858" cy="221341"/>
            </a:xfrm>
            <a:prstGeom prst="rect">
              <a:avLst/>
            </a:prstGeom>
            <a:noFill/>
          </p:spPr>
          <p:txBody>
            <a:bodyPr wrap="square" lIns="82027" tIns="41014" rIns="82027" bIns="41014" rtlCol="0">
              <a:spAutoFit/>
            </a:bodyPr>
            <a:lstStyle/>
            <a:p>
              <a:pPr algn="l">
                <a:spcBef>
                  <a:spcPct val="0"/>
                </a:spcBef>
              </a:pPr>
              <a:r>
                <a:rPr lang="es-ES_tradnl" sz="900" b="0" dirty="0">
                  <a:solidFill>
                    <a:srgbClr val="002776">
                      <a:lumMod val="60000"/>
                      <a:lumOff val="40000"/>
                    </a:srgbClr>
                  </a:solidFill>
                  <a:latin typeface="Arial" charset="0"/>
                  <a:cs typeface="Arial" charset="0"/>
                </a:rPr>
                <a:t>Ingres</a:t>
              </a:r>
            </a:p>
          </p:txBody>
        </p:sp>
        <p:sp>
          <p:nvSpPr>
            <p:cNvPr id="59" name="TextBox 58"/>
            <p:cNvSpPr txBox="1"/>
            <p:nvPr/>
          </p:nvSpPr>
          <p:spPr>
            <a:xfrm>
              <a:off x="5553335" y="2489226"/>
              <a:ext cx="1090858"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2776">
                      <a:lumMod val="60000"/>
                      <a:lumOff val="40000"/>
                    </a:srgbClr>
                  </a:solidFill>
                  <a:latin typeface="Arial" charset="0"/>
                  <a:cs typeface="Arial" charset="0"/>
                </a:rPr>
                <a:t>PostgreSQL</a:t>
              </a:r>
              <a:endParaRPr lang="es-ES_tradnl" sz="900" b="0" dirty="0">
                <a:solidFill>
                  <a:srgbClr val="002776">
                    <a:lumMod val="60000"/>
                    <a:lumOff val="40000"/>
                  </a:srgbClr>
                </a:solidFill>
                <a:latin typeface="Arial" charset="0"/>
                <a:cs typeface="Arial" charset="0"/>
              </a:endParaRPr>
            </a:p>
          </p:txBody>
        </p:sp>
        <p:sp>
          <p:nvSpPr>
            <p:cNvPr id="60" name="TextBox 59"/>
            <p:cNvSpPr txBox="1"/>
            <p:nvPr/>
          </p:nvSpPr>
          <p:spPr>
            <a:xfrm>
              <a:off x="5348923" y="2726925"/>
              <a:ext cx="1090858" cy="236717"/>
            </a:xfrm>
            <a:prstGeom prst="rect">
              <a:avLst/>
            </a:prstGeom>
            <a:noFill/>
          </p:spPr>
          <p:txBody>
            <a:bodyPr wrap="square" lIns="82027" tIns="41014" rIns="82027" bIns="41014" rtlCol="0">
              <a:spAutoFit/>
            </a:bodyPr>
            <a:lstStyle>
              <a:defPPr>
                <a:defRPr lang="en-US"/>
              </a:defPPr>
              <a:lvl1pPr>
                <a:defRPr sz="1000">
                  <a:solidFill>
                    <a:srgbClr val="000000"/>
                  </a:solidFill>
                </a:defRPr>
              </a:lvl1pPr>
            </a:lstStyle>
            <a:p>
              <a:pPr algn="l">
                <a:spcBef>
                  <a:spcPct val="0"/>
                </a:spcBef>
              </a:pPr>
              <a:r>
                <a:rPr lang="es-ES_tradnl" b="0" dirty="0" err="1">
                  <a:latin typeface="Arial" charset="0"/>
                  <a:cs typeface="Arial" charset="0"/>
                </a:rPr>
                <a:t>EnterpriseDB</a:t>
              </a:r>
              <a:endParaRPr lang="es-ES_tradnl" b="0" dirty="0">
                <a:latin typeface="Arial" charset="0"/>
                <a:cs typeface="Arial" charset="0"/>
              </a:endParaRPr>
            </a:p>
          </p:txBody>
        </p:sp>
        <p:sp>
          <p:nvSpPr>
            <p:cNvPr id="62" name="TextBox 61"/>
            <p:cNvSpPr txBox="1"/>
            <p:nvPr/>
          </p:nvSpPr>
          <p:spPr>
            <a:xfrm>
              <a:off x="1664902" y="3062512"/>
              <a:ext cx="1090858" cy="221341"/>
            </a:xfrm>
            <a:prstGeom prst="rect">
              <a:avLst/>
            </a:prstGeom>
            <a:noFill/>
          </p:spPr>
          <p:txBody>
            <a:bodyPr wrap="square" lIns="82027" tIns="41014" rIns="82027" bIns="41014" rtlCol="0">
              <a:spAutoFit/>
            </a:bodyPr>
            <a:lstStyle/>
            <a:p>
              <a:pPr>
                <a:spcBef>
                  <a:spcPct val="0"/>
                </a:spcBef>
              </a:pPr>
              <a:r>
                <a:rPr lang="es-ES_tradnl" sz="900" b="0" dirty="0" err="1">
                  <a:solidFill>
                    <a:srgbClr val="002776">
                      <a:lumMod val="60000"/>
                      <a:lumOff val="40000"/>
                    </a:srgbClr>
                  </a:solidFill>
                  <a:latin typeface="Arial" charset="0"/>
                  <a:cs typeface="Arial" charset="0"/>
                </a:rPr>
                <a:t>CouchDB</a:t>
              </a:r>
              <a:endParaRPr lang="es-ES_tradnl" sz="900" b="0" dirty="0">
                <a:solidFill>
                  <a:srgbClr val="002776">
                    <a:lumMod val="60000"/>
                    <a:lumOff val="40000"/>
                  </a:srgbClr>
                </a:solidFill>
                <a:latin typeface="Arial" charset="0"/>
                <a:cs typeface="Arial" charset="0"/>
              </a:endParaRPr>
            </a:p>
          </p:txBody>
        </p:sp>
        <p:sp>
          <p:nvSpPr>
            <p:cNvPr id="63" name="TextBox 62"/>
            <p:cNvSpPr txBox="1"/>
            <p:nvPr/>
          </p:nvSpPr>
          <p:spPr>
            <a:xfrm>
              <a:off x="1664902" y="3300323"/>
              <a:ext cx="1090858" cy="221341"/>
            </a:xfrm>
            <a:prstGeom prst="rect">
              <a:avLst/>
            </a:prstGeom>
            <a:noFill/>
          </p:spPr>
          <p:txBody>
            <a:bodyPr wrap="square" lIns="82027" tIns="41014" rIns="82027" bIns="41014" rtlCol="0">
              <a:spAutoFit/>
            </a:bodyPr>
            <a:lstStyle/>
            <a:p>
              <a:pPr>
                <a:spcBef>
                  <a:spcPct val="0"/>
                </a:spcBef>
              </a:pPr>
              <a:r>
                <a:rPr lang="es-ES_tradnl" sz="900" b="0" dirty="0" err="1">
                  <a:solidFill>
                    <a:srgbClr val="002776">
                      <a:lumMod val="60000"/>
                      <a:lumOff val="40000"/>
                    </a:srgbClr>
                  </a:solidFill>
                  <a:latin typeface="Arial" charset="0"/>
                  <a:cs typeface="Arial" charset="0"/>
                </a:rPr>
                <a:t>MongoDB</a:t>
              </a:r>
              <a:endParaRPr lang="es-ES_tradnl" sz="900" b="0" dirty="0">
                <a:solidFill>
                  <a:srgbClr val="002776">
                    <a:lumMod val="60000"/>
                    <a:lumOff val="40000"/>
                  </a:srgbClr>
                </a:solidFill>
                <a:latin typeface="Arial" charset="0"/>
                <a:cs typeface="Arial" charset="0"/>
              </a:endParaRPr>
            </a:p>
          </p:txBody>
        </p:sp>
        <p:sp>
          <p:nvSpPr>
            <p:cNvPr id="64" name="TextBox 63"/>
            <p:cNvSpPr txBox="1"/>
            <p:nvPr/>
          </p:nvSpPr>
          <p:spPr>
            <a:xfrm>
              <a:off x="1664902" y="3533762"/>
              <a:ext cx="1090858" cy="221341"/>
            </a:xfrm>
            <a:prstGeom prst="rect">
              <a:avLst/>
            </a:prstGeom>
            <a:noFill/>
          </p:spPr>
          <p:txBody>
            <a:bodyPr wrap="square" lIns="82027" tIns="41014" rIns="82027" bIns="41014" rtlCol="0">
              <a:spAutoFit/>
            </a:bodyPr>
            <a:lstStyle/>
            <a:p>
              <a:pPr>
                <a:spcBef>
                  <a:spcPct val="0"/>
                </a:spcBef>
              </a:pPr>
              <a:r>
                <a:rPr lang="es-ES_tradnl" sz="900" b="0" dirty="0" err="1">
                  <a:solidFill>
                    <a:srgbClr val="002776">
                      <a:lumMod val="60000"/>
                      <a:lumOff val="40000"/>
                    </a:srgbClr>
                  </a:solidFill>
                  <a:latin typeface="Arial" charset="0"/>
                  <a:cs typeface="Arial" charset="0"/>
                </a:rPr>
                <a:t>RavenDB</a:t>
              </a:r>
              <a:endParaRPr lang="es-ES_tradnl" sz="900" b="0" dirty="0">
                <a:solidFill>
                  <a:srgbClr val="002776">
                    <a:lumMod val="60000"/>
                    <a:lumOff val="40000"/>
                  </a:srgbClr>
                </a:solidFill>
                <a:latin typeface="Arial" charset="0"/>
                <a:cs typeface="Arial" charset="0"/>
              </a:endParaRPr>
            </a:p>
          </p:txBody>
        </p:sp>
        <p:sp>
          <p:nvSpPr>
            <p:cNvPr id="65" name="TextBox 64"/>
            <p:cNvSpPr txBox="1"/>
            <p:nvPr/>
          </p:nvSpPr>
          <p:spPr>
            <a:xfrm>
              <a:off x="1119556" y="3757425"/>
              <a:ext cx="1090858" cy="221341"/>
            </a:xfrm>
            <a:prstGeom prst="rect">
              <a:avLst/>
            </a:prstGeom>
            <a:noFill/>
          </p:spPr>
          <p:txBody>
            <a:bodyPr wrap="square" lIns="82027" tIns="41014" rIns="82027" bIns="41014" rtlCol="0">
              <a:spAutoFit/>
            </a:bodyPr>
            <a:lstStyle/>
            <a:p>
              <a:pPr>
                <a:spcBef>
                  <a:spcPct val="0"/>
                </a:spcBef>
              </a:pPr>
              <a:r>
                <a:rPr lang="es-ES_tradnl" sz="900" b="0" dirty="0" err="1">
                  <a:solidFill>
                    <a:srgbClr val="002776">
                      <a:lumMod val="60000"/>
                      <a:lumOff val="40000"/>
                    </a:srgbClr>
                  </a:solidFill>
                  <a:latin typeface="Arial" charset="0"/>
                  <a:cs typeface="Arial" charset="0"/>
                </a:rPr>
                <a:t>Couchbase</a:t>
              </a:r>
              <a:endParaRPr lang="es-ES_tradnl" sz="900" b="0" dirty="0">
                <a:solidFill>
                  <a:srgbClr val="002776">
                    <a:lumMod val="60000"/>
                    <a:lumOff val="40000"/>
                  </a:srgbClr>
                </a:solidFill>
                <a:latin typeface="Arial" charset="0"/>
                <a:cs typeface="Arial" charset="0"/>
              </a:endParaRPr>
            </a:p>
          </p:txBody>
        </p:sp>
        <p:sp>
          <p:nvSpPr>
            <p:cNvPr id="66" name="TextBox 65"/>
            <p:cNvSpPr txBox="1"/>
            <p:nvPr/>
          </p:nvSpPr>
          <p:spPr>
            <a:xfrm>
              <a:off x="2135743" y="3776414"/>
              <a:ext cx="1090858" cy="221341"/>
            </a:xfrm>
            <a:prstGeom prst="rect">
              <a:avLst/>
            </a:prstGeom>
            <a:noFill/>
          </p:spPr>
          <p:txBody>
            <a:bodyPr wrap="square" lIns="82027" tIns="41014" rIns="82027" bIns="41014" rtlCol="0">
              <a:spAutoFit/>
            </a:bodyPr>
            <a:lstStyle/>
            <a:p>
              <a:pPr>
                <a:spcBef>
                  <a:spcPct val="0"/>
                </a:spcBef>
              </a:pPr>
              <a:r>
                <a:rPr lang="es-ES_tradnl" sz="900" b="0" dirty="0" err="1">
                  <a:solidFill>
                    <a:srgbClr val="002776">
                      <a:lumMod val="60000"/>
                      <a:lumOff val="40000"/>
                    </a:srgbClr>
                  </a:solidFill>
                  <a:latin typeface="Arial" charset="0"/>
                  <a:cs typeface="Arial" charset="0"/>
                </a:rPr>
                <a:t>Cloudant</a:t>
              </a:r>
              <a:endParaRPr lang="es-ES_tradnl" sz="900" b="0" dirty="0">
                <a:solidFill>
                  <a:srgbClr val="002776">
                    <a:lumMod val="60000"/>
                    <a:lumOff val="40000"/>
                  </a:srgbClr>
                </a:solidFill>
                <a:latin typeface="Arial" charset="0"/>
                <a:cs typeface="Arial" charset="0"/>
              </a:endParaRPr>
            </a:p>
          </p:txBody>
        </p:sp>
        <p:sp>
          <p:nvSpPr>
            <p:cNvPr id="67" name="TextBox 66"/>
            <p:cNvSpPr txBox="1"/>
            <p:nvPr/>
          </p:nvSpPr>
          <p:spPr>
            <a:xfrm>
              <a:off x="928867" y="3820279"/>
              <a:ext cx="425387"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2776">
                      <a:lumMod val="60000"/>
                      <a:lumOff val="40000"/>
                    </a:srgbClr>
                  </a:solidFill>
                  <a:latin typeface="Arial" charset="0"/>
                  <a:cs typeface="Arial" charset="0"/>
                </a:rPr>
                <a:t>Riak</a:t>
              </a:r>
              <a:endParaRPr lang="es-ES_tradnl" sz="900" b="0" dirty="0">
                <a:solidFill>
                  <a:srgbClr val="002776">
                    <a:lumMod val="60000"/>
                    <a:lumOff val="40000"/>
                  </a:srgbClr>
                </a:solidFill>
                <a:latin typeface="Arial" charset="0"/>
                <a:cs typeface="Arial" charset="0"/>
              </a:endParaRPr>
            </a:p>
          </p:txBody>
        </p:sp>
        <p:sp>
          <p:nvSpPr>
            <p:cNvPr id="69" name="TextBox 68"/>
            <p:cNvSpPr txBox="1"/>
            <p:nvPr/>
          </p:nvSpPr>
          <p:spPr>
            <a:xfrm>
              <a:off x="1088978" y="4059478"/>
              <a:ext cx="490832"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2776">
                      <a:lumMod val="60000"/>
                      <a:lumOff val="40000"/>
                    </a:srgbClr>
                  </a:solidFill>
                  <a:latin typeface="Arial" charset="0"/>
                  <a:cs typeface="Arial" charset="0"/>
                </a:rPr>
                <a:t>RedIs</a:t>
              </a:r>
              <a:endParaRPr lang="es-ES_tradnl" sz="900" b="0" dirty="0">
                <a:solidFill>
                  <a:srgbClr val="002776">
                    <a:lumMod val="60000"/>
                    <a:lumOff val="40000"/>
                  </a:srgbClr>
                </a:solidFill>
                <a:latin typeface="Arial" charset="0"/>
                <a:cs typeface="Arial" charset="0"/>
              </a:endParaRPr>
            </a:p>
          </p:txBody>
        </p:sp>
        <p:sp>
          <p:nvSpPr>
            <p:cNvPr id="70" name="TextBox 69"/>
            <p:cNvSpPr txBox="1"/>
            <p:nvPr/>
          </p:nvSpPr>
          <p:spPr>
            <a:xfrm>
              <a:off x="1229042" y="4443221"/>
              <a:ext cx="818053" cy="221341"/>
            </a:xfrm>
            <a:prstGeom prst="rect">
              <a:avLst/>
            </a:prstGeom>
            <a:noFill/>
          </p:spPr>
          <p:txBody>
            <a:bodyPr wrap="square" lIns="82027" tIns="41014" rIns="82027" bIns="41014" rtlCol="0">
              <a:spAutoFit/>
            </a:bodyPr>
            <a:lstStyle/>
            <a:p>
              <a:pPr>
                <a:spcBef>
                  <a:spcPct val="0"/>
                </a:spcBef>
              </a:pPr>
              <a:r>
                <a:rPr lang="es-ES_tradnl" sz="900" b="0" dirty="0" err="1">
                  <a:solidFill>
                    <a:srgbClr val="002776">
                      <a:lumMod val="60000"/>
                      <a:lumOff val="40000"/>
                    </a:srgbClr>
                  </a:solidFill>
                  <a:latin typeface="Arial" charset="0"/>
                  <a:cs typeface="Arial" charset="0"/>
                </a:rPr>
                <a:t>Cassandra</a:t>
              </a:r>
              <a:endParaRPr lang="es-ES_tradnl" sz="900" b="0" dirty="0">
                <a:solidFill>
                  <a:srgbClr val="002776">
                    <a:lumMod val="60000"/>
                    <a:lumOff val="40000"/>
                  </a:srgbClr>
                </a:solidFill>
                <a:latin typeface="Arial" charset="0"/>
                <a:cs typeface="Arial" charset="0"/>
              </a:endParaRPr>
            </a:p>
          </p:txBody>
        </p:sp>
        <p:sp>
          <p:nvSpPr>
            <p:cNvPr id="71" name="TextBox 70"/>
            <p:cNvSpPr txBox="1"/>
            <p:nvPr/>
          </p:nvSpPr>
          <p:spPr>
            <a:xfrm>
              <a:off x="888172" y="4631162"/>
              <a:ext cx="818053" cy="221341"/>
            </a:xfrm>
            <a:prstGeom prst="rect">
              <a:avLst/>
            </a:prstGeom>
            <a:noFill/>
          </p:spPr>
          <p:txBody>
            <a:bodyPr wrap="square" lIns="82027" tIns="41014" rIns="82027" bIns="41014" rtlCol="0">
              <a:spAutoFit/>
            </a:bodyPr>
            <a:lstStyle/>
            <a:p>
              <a:pPr>
                <a:spcBef>
                  <a:spcPct val="0"/>
                </a:spcBef>
              </a:pPr>
              <a:r>
                <a:rPr lang="es-ES_tradnl" sz="900" b="0" dirty="0" err="1">
                  <a:solidFill>
                    <a:srgbClr val="002776">
                      <a:lumMod val="60000"/>
                      <a:lumOff val="40000"/>
                    </a:srgbClr>
                  </a:solidFill>
                  <a:latin typeface="Arial" charset="0"/>
                  <a:cs typeface="Arial" charset="0"/>
                </a:rPr>
                <a:t>Voldemort</a:t>
              </a:r>
              <a:endParaRPr lang="es-ES_tradnl" sz="900" b="0" dirty="0">
                <a:solidFill>
                  <a:srgbClr val="002776">
                    <a:lumMod val="60000"/>
                    <a:lumOff val="40000"/>
                  </a:srgbClr>
                </a:solidFill>
                <a:latin typeface="Arial" charset="0"/>
                <a:cs typeface="Arial" charset="0"/>
              </a:endParaRPr>
            </a:p>
          </p:txBody>
        </p:sp>
        <p:sp>
          <p:nvSpPr>
            <p:cNvPr id="72" name="TextBox 71"/>
            <p:cNvSpPr txBox="1"/>
            <p:nvPr/>
          </p:nvSpPr>
          <p:spPr>
            <a:xfrm>
              <a:off x="885718" y="4828367"/>
              <a:ext cx="818053" cy="221341"/>
            </a:xfrm>
            <a:prstGeom prst="rect">
              <a:avLst/>
            </a:prstGeom>
            <a:noFill/>
          </p:spPr>
          <p:txBody>
            <a:bodyPr wrap="square" lIns="82027" tIns="41014" rIns="82027" bIns="41014" rtlCol="0">
              <a:spAutoFit/>
            </a:bodyPr>
            <a:lstStyle/>
            <a:p>
              <a:pPr>
                <a:spcBef>
                  <a:spcPct val="0"/>
                </a:spcBef>
              </a:pPr>
              <a:r>
                <a:rPr lang="es-ES_tradnl" sz="900" b="0" dirty="0" err="1">
                  <a:solidFill>
                    <a:srgbClr val="002776">
                      <a:lumMod val="60000"/>
                      <a:lumOff val="40000"/>
                    </a:srgbClr>
                  </a:solidFill>
                  <a:latin typeface="Arial" charset="0"/>
                  <a:cs typeface="Arial" charset="0"/>
                </a:rPr>
                <a:t>BerkeleyDB</a:t>
              </a:r>
              <a:endParaRPr lang="es-ES_tradnl" sz="900" b="0" dirty="0">
                <a:solidFill>
                  <a:srgbClr val="002776">
                    <a:lumMod val="60000"/>
                    <a:lumOff val="40000"/>
                  </a:srgbClr>
                </a:solidFill>
                <a:latin typeface="Arial" charset="0"/>
                <a:cs typeface="Arial" charset="0"/>
              </a:endParaRPr>
            </a:p>
          </p:txBody>
        </p:sp>
        <p:sp>
          <p:nvSpPr>
            <p:cNvPr id="73" name="TextBox 72"/>
            <p:cNvSpPr txBox="1"/>
            <p:nvPr/>
          </p:nvSpPr>
          <p:spPr>
            <a:xfrm>
              <a:off x="1841818" y="4579731"/>
              <a:ext cx="818053" cy="221341"/>
            </a:xfrm>
            <a:prstGeom prst="rect">
              <a:avLst/>
            </a:prstGeom>
            <a:noFill/>
          </p:spPr>
          <p:txBody>
            <a:bodyPr wrap="square" lIns="82027" tIns="41014" rIns="82027" bIns="41014" rtlCol="0">
              <a:spAutoFit/>
            </a:bodyPr>
            <a:lstStyle/>
            <a:p>
              <a:pPr>
                <a:spcBef>
                  <a:spcPct val="0"/>
                </a:spcBef>
              </a:pPr>
              <a:r>
                <a:rPr lang="es-ES_tradnl" sz="900" b="0" dirty="0" err="1">
                  <a:solidFill>
                    <a:srgbClr val="002776">
                      <a:lumMod val="60000"/>
                      <a:lumOff val="40000"/>
                    </a:srgbClr>
                  </a:solidFill>
                  <a:latin typeface="Arial" charset="0"/>
                  <a:cs typeface="Arial" charset="0"/>
                </a:rPr>
                <a:t>Hypertable</a:t>
              </a:r>
              <a:endParaRPr lang="es-ES_tradnl" sz="900" b="0" dirty="0">
                <a:solidFill>
                  <a:srgbClr val="002776">
                    <a:lumMod val="60000"/>
                    <a:lumOff val="40000"/>
                  </a:srgbClr>
                </a:solidFill>
                <a:latin typeface="Arial" charset="0"/>
                <a:cs typeface="Arial" charset="0"/>
              </a:endParaRPr>
            </a:p>
          </p:txBody>
        </p:sp>
        <p:sp>
          <p:nvSpPr>
            <p:cNvPr id="74" name="TextBox 73"/>
            <p:cNvSpPr txBox="1"/>
            <p:nvPr/>
          </p:nvSpPr>
          <p:spPr>
            <a:xfrm>
              <a:off x="1801387" y="4794873"/>
              <a:ext cx="818053" cy="221341"/>
            </a:xfrm>
            <a:prstGeom prst="rect">
              <a:avLst/>
            </a:prstGeom>
            <a:noFill/>
          </p:spPr>
          <p:txBody>
            <a:bodyPr wrap="square" lIns="82027" tIns="41014" rIns="82027" bIns="41014" rtlCol="0">
              <a:spAutoFit/>
            </a:bodyPr>
            <a:lstStyle/>
            <a:p>
              <a:pPr>
                <a:spcBef>
                  <a:spcPct val="0"/>
                </a:spcBef>
              </a:pPr>
              <a:r>
                <a:rPr lang="es-ES_tradnl" sz="900" b="0" dirty="0" err="1">
                  <a:solidFill>
                    <a:srgbClr val="002776">
                      <a:lumMod val="60000"/>
                      <a:lumOff val="40000"/>
                    </a:srgbClr>
                  </a:solidFill>
                  <a:latin typeface="Arial" charset="0"/>
                  <a:cs typeface="Arial" charset="0"/>
                </a:rPr>
                <a:t>HBase</a:t>
              </a:r>
              <a:endParaRPr lang="es-ES_tradnl" sz="900" b="0" dirty="0">
                <a:solidFill>
                  <a:srgbClr val="002776">
                    <a:lumMod val="60000"/>
                    <a:lumOff val="40000"/>
                  </a:srgbClr>
                </a:solidFill>
                <a:latin typeface="Arial" charset="0"/>
                <a:cs typeface="Arial" charset="0"/>
              </a:endParaRPr>
            </a:p>
          </p:txBody>
        </p:sp>
        <p:sp>
          <p:nvSpPr>
            <p:cNvPr id="75" name="TextBox 74"/>
            <p:cNvSpPr txBox="1"/>
            <p:nvPr/>
          </p:nvSpPr>
          <p:spPr>
            <a:xfrm>
              <a:off x="2836735" y="4488971"/>
              <a:ext cx="960670"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InfiniteGraph</a:t>
              </a:r>
              <a:endParaRPr lang="es-ES_tradnl" sz="900" b="0" dirty="0">
                <a:solidFill>
                  <a:srgbClr val="000000"/>
                </a:solidFill>
                <a:latin typeface="Arial" charset="0"/>
                <a:cs typeface="Arial" charset="0"/>
              </a:endParaRPr>
            </a:p>
          </p:txBody>
        </p:sp>
        <p:sp>
          <p:nvSpPr>
            <p:cNvPr id="76" name="TextBox 75"/>
            <p:cNvSpPr txBox="1"/>
            <p:nvPr/>
          </p:nvSpPr>
          <p:spPr>
            <a:xfrm>
              <a:off x="2847052" y="4688336"/>
              <a:ext cx="818053" cy="221341"/>
            </a:xfrm>
            <a:prstGeom prst="rect">
              <a:avLst/>
            </a:prstGeom>
            <a:noFill/>
          </p:spPr>
          <p:txBody>
            <a:bodyPr wrap="square" lIns="82027" tIns="41014" rIns="82027" bIns="41014" rtlCol="0">
              <a:spAutoFit/>
            </a:bodyPr>
            <a:lstStyle/>
            <a:p>
              <a:pPr>
                <a:spcBef>
                  <a:spcPct val="0"/>
                </a:spcBef>
              </a:pPr>
              <a:r>
                <a:rPr lang="es-ES_tradnl" sz="900" b="0" dirty="0">
                  <a:solidFill>
                    <a:srgbClr val="002776">
                      <a:lumMod val="60000"/>
                      <a:lumOff val="40000"/>
                    </a:srgbClr>
                  </a:solidFill>
                  <a:latin typeface="Arial" charset="0"/>
                  <a:cs typeface="Arial" charset="0"/>
                </a:rPr>
                <a:t>Neo4J</a:t>
              </a:r>
            </a:p>
          </p:txBody>
        </p:sp>
        <p:sp>
          <p:nvSpPr>
            <p:cNvPr id="77" name="TextBox 76"/>
            <p:cNvSpPr txBox="1"/>
            <p:nvPr/>
          </p:nvSpPr>
          <p:spPr>
            <a:xfrm>
              <a:off x="2850029" y="4872051"/>
              <a:ext cx="818053" cy="221341"/>
            </a:xfrm>
            <a:prstGeom prst="rect">
              <a:avLst/>
            </a:prstGeom>
            <a:noFill/>
          </p:spPr>
          <p:txBody>
            <a:bodyPr wrap="square" lIns="82027" tIns="41014" rIns="82027" bIns="41014" rtlCol="0">
              <a:spAutoFit/>
            </a:bodyPr>
            <a:lstStyle/>
            <a:p>
              <a:pPr>
                <a:spcBef>
                  <a:spcPct val="0"/>
                </a:spcBef>
              </a:pPr>
              <a:r>
                <a:rPr lang="es-ES_tradnl" sz="900" b="0" dirty="0" err="1">
                  <a:solidFill>
                    <a:srgbClr val="002776">
                      <a:lumMod val="60000"/>
                      <a:lumOff val="40000"/>
                    </a:srgbClr>
                  </a:solidFill>
                  <a:latin typeface="Arial" charset="0"/>
                  <a:cs typeface="Arial" charset="0"/>
                </a:rPr>
                <a:t>GraphDB</a:t>
              </a:r>
              <a:endParaRPr lang="es-ES_tradnl" sz="900" b="0" dirty="0">
                <a:solidFill>
                  <a:srgbClr val="002776">
                    <a:lumMod val="60000"/>
                    <a:lumOff val="40000"/>
                  </a:srgbClr>
                </a:solidFill>
                <a:latin typeface="Arial" charset="0"/>
                <a:cs typeface="Arial" charset="0"/>
              </a:endParaRPr>
            </a:p>
          </p:txBody>
        </p:sp>
        <p:sp>
          <p:nvSpPr>
            <p:cNvPr id="78" name="TextBox 77"/>
            <p:cNvSpPr txBox="1"/>
            <p:nvPr/>
          </p:nvSpPr>
          <p:spPr>
            <a:xfrm>
              <a:off x="2709414" y="3561230"/>
              <a:ext cx="1302734"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AppEngine</a:t>
              </a:r>
              <a:r>
                <a:rPr lang="es-ES_tradnl" sz="900" b="0" dirty="0">
                  <a:solidFill>
                    <a:srgbClr val="000000"/>
                  </a:solidFill>
                  <a:latin typeface="Arial" charset="0"/>
                  <a:cs typeface="Arial" charset="0"/>
                </a:rPr>
                <a:t> </a:t>
              </a:r>
              <a:r>
                <a:rPr lang="es-ES_tradnl" sz="900" b="0" dirty="0" err="1">
                  <a:solidFill>
                    <a:srgbClr val="000000"/>
                  </a:solidFill>
                  <a:latin typeface="Arial" charset="0"/>
                  <a:cs typeface="Arial" charset="0"/>
                </a:rPr>
                <a:t>Datastore</a:t>
              </a:r>
              <a:endParaRPr lang="es-ES_tradnl" sz="900" b="0" dirty="0">
                <a:solidFill>
                  <a:srgbClr val="000000"/>
                </a:solidFill>
                <a:latin typeface="Arial" charset="0"/>
                <a:cs typeface="Arial" charset="0"/>
              </a:endParaRPr>
            </a:p>
          </p:txBody>
        </p:sp>
        <p:sp>
          <p:nvSpPr>
            <p:cNvPr id="80" name="TextBox 79"/>
            <p:cNvSpPr txBox="1"/>
            <p:nvPr/>
          </p:nvSpPr>
          <p:spPr>
            <a:xfrm>
              <a:off x="2828493" y="3993624"/>
              <a:ext cx="785331"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SimpleDB</a:t>
              </a:r>
              <a:endParaRPr lang="es-ES_tradnl" sz="900" b="0" dirty="0">
                <a:solidFill>
                  <a:srgbClr val="000000"/>
                </a:solidFill>
                <a:latin typeface="Arial" charset="0"/>
                <a:cs typeface="Arial" charset="0"/>
              </a:endParaRPr>
            </a:p>
          </p:txBody>
        </p:sp>
        <p:sp>
          <p:nvSpPr>
            <p:cNvPr id="81" name="TextBox 80"/>
            <p:cNvSpPr txBox="1"/>
            <p:nvPr/>
          </p:nvSpPr>
          <p:spPr>
            <a:xfrm>
              <a:off x="4184997" y="3335597"/>
              <a:ext cx="850775"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AmazonRDS</a:t>
              </a:r>
              <a:endParaRPr lang="es-ES_tradnl" sz="900" b="0" dirty="0">
                <a:solidFill>
                  <a:srgbClr val="000000"/>
                </a:solidFill>
                <a:latin typeface="Arial" charset="0"/>
                <a:cs typeface="Arial" charset="0"/>
              </a:endParaRPr>
            </a:p>
          </p:txBody>
        </p:sp>
        <p:sp>
          <p:nvSpPr>
            <p:cNvPr id="82" name="TextBox 81"/>
            <p:cNvSpPr txBox="1"/>
            <p:nvPr/>
          </p:nvSpPr>
          <p:spPr>
            <a:xfrm>
              <a:off x="4522876" y="3625084"/>
              <a:ext cx="850775" cy="221341"/>
            </a:xfrm>
            <a:prstGeom prst="rect">
              <a:avLst/>
            </a:prstGeom>
            <a:noFill/>
          </p:spPr>
          <p:txBody>
            <a:bodyPr wrap="square" lIns="82027" tIns="41014" rIns="82027" bIns="41014" rtlCol="0">
              <a:spAutoFit/>
            </a:bodyPr>
            <a:lstStyle/>
            <a:p>
              <a:pPr algn="l">
                <a:spcBef>
                  <a:spcPct val="0"/>
                </a:spcBef>
              </a:pPr>
              <a:r>
                <a:rPr lang="es-ES_tradnl" sz="900" b="0" dirty="0">
                  <a:solidFill>
                    <a:srgbClr val="000000"/>
                  </a:solidFill>
                  <a:latin typeface="Arial" charset="0"/>
                  <a:cs typeface="Arial" charset="0"/>
                </a:rPr>
                <a:t>SQL </a:t>
              </a:r>
              <a:r>
                <a:rPr lang="es-ES_tradnl" sz="900" b="0" dirty="0" err="1">
                  <a:solidFill>
                    <a:srgbClr val="000000"/>
                  </a:solidFill>
                  <a:latin typeface="Arial" charset="0"/>
                  <a:cs typeface="Arial" charset="0"/>
                </a:rPr>
                <a:t>Azure</a:t>
              </a:r>
              <a:endParaRPr lang="es-ES_tradnl" sz="900" b="0" dirty="0">
                <a:solidFill>
                  <a:srgbClr val="000000"/>
                </a:solidFill>
                <a:latin typeface="Arial" charset="0"/>
                <a:cs typeface="Arial" charset="0"/>
              </a:endParaRPr>
            </a:p>
          </p:txBody>
        </p:sp>
        <p:sp>
          <p:nvSpPr>
            <p:cNvPr id="84" name="TextBox 83"/>
            <p:cNvSpPr txBox="1"/>
            <p:nvPr/>
          </p:nvSpPr>
          <p:spPr>
            <a:xfrm>
              <a:off x="4156980" y="3867937"/>
              <a:ext cx="916219"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Xeround</a:t>
              </a:r>
              <a:endParaRPr lang="es-ES_tradnl" sz="900" b="0" dirty="0">
                <a:solidFill>
                  <a:srgbClr val="000000"/>
                </a:solidFill>
                <a:latin typeface="Arial" charset="0"/>
                <a:cs typeface="Arial" charset="0"/>
              </a:endParaRPr>
            </a:p>
          </p:txBody>
        </p:sp>
        <p:sp>
          <p:nvSpPr>
            <p:cNvPr id="85" name="TextBox 84"/>
            <p:cNvSpPr txBox="1"/>
            <p:nvPr/>
          </p:nvSpPr>
          <p:spPr>
            <a:xfrm>
              <a:off x="4699566" y="4018753"/>
              <a:ext cx="916219"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FathomDB</a:t>
              </a:r>
              <a:endParaRPr lang="es-ES_tradnl" sz="900" b="0" dirty="0">
                <a:solidFill>
                  <a:srgbClr val="000000"/>
                </a:solidFill>
                <a:latin typeface="Arial" charset="0"/>
                <a:cs typeface="Arial" charset="0"/>
              </a:endParaRPr>
            </a:p>
          </p:txBody>
        </p:sp>
        <p:sp>
          <p:nvSpPr>
            <p:cNvPr id="86" name="TextBox 85"/>
            <p:cNvSpPr txBox="1"/>
            <p:nvPr/>
          </p:nvSpPr>
          <p:spPr>
            <a:xfrm>
              <a:off x="595616" y="5949269"/>
              <a:ext cx="1301844" cy="221341"/>
            </a:xfrm>
            <a:prstGeom prst="rect">
              <a:avLst/>
            </a:prstGeom>
            <a:noFill/>
          </p:spPr>
          <p:txBody>
            <a:bodyPr wrap="square" lIns="82027" tIns="41014" rIns="82027" bIns="41014" rtlCol="0">
              <a:spAutoFit/>
            </a:bodyPr>
            <a:lstStyle/>
            <a:p>
              <a:pPr algn="l">
                <a:spcBef>
                  <a:spcPct val="0"/>
                </a:spcBef>
              </a:pPr>
              <a:r>
                <a:rPr lang="es-ES_tradnl" sz="900" b="0" dirty="0">
                  <a:solidFill>
                    <a:srgbClr val="000000"/>
                  </a:solidFill>
                  <a:latin typeface="Arial" charset="0"/>
                  <a:cs typeface="Arial" charset="0"/>
                </a:rPr>
                <a:t>IBM </a:t>
              </a:r>
              <a:r>
                <a:rPr lang="es-ES_tradnl" sz="900" b="0" dirty="0" err="1">
                  <a:solidFill>
                    <a:srgbClr val="000000"/>
                  </a:solidFill>
                  <a:latin typeface="Arial" charset="0"/>
                  <a:cs typeface="Arial" charset="0"/>
                </a:rPr>
                <a:t>eXtreme</a:t>
              </a:r>
              <a:r>
                <a:rPr lang="es-ES_tradnl" sz="900" b="0" dirty="0">
                  <a:solidFill>
                    <a:srgbClr val="000000"/>
                  </a:solidFill>
                  <a:latin typeface="Arial" charset="0"/>
                  <a:cs typeface="Arial" charset="0"/>
                </a:rPr>
                <a:t> </a:t>
              </a:r>
              <a:r>
                <a:rPr lang="es-ES_tradnl" sz="900" b="0" dirty="0" err="1">
                  <a:solidFill>
                    <a:srgbClr val="000000"/>
                  </a:solidFill>
                  <a:latin typeface="Arial" charset="0"/>
                  <a:cs typeface="Arial" charset="0"/>
                </a:rPr>
                <a:t>Scale</a:t>
              </a:r>
              <a:endParaRPr lang="es-ES_tradnl" sz="900" b="0" dirty="0">
                <a:solidFill>
                  <a:srgbClr val="000000"/>
                </a:solidFill>
                <a:latin typeface="Arial" charset="0"/>
                <a:cs typeface="Arial" charset="0"/>
              </a:endParaRPr>
            </a:p>
          </p:txBody>
        </p:sp>
        <p:sp>
          <p:nvSpPr>
            <p:cNvPr id="87" name="TextBox 86"/>
            <p:cNvSpPr txBox="1"/>
            <p:nvPr/>
          </p:nvSpPr>
          <p:spPr>
            <a:xfrm>
              <a:off x="2622176" y="5933104"/>
              <a:ext cx="785331"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Scale</a:t>
              </a:r>
              <a:r>
                <a:rPr lang="es-ES_tradnl" sz="900" b="0" dirty="0">
                  <a:solidFill>
                    <a:srgbClr val="000000"/>
                  </a:solidFill>
                  <a:latin typeface="Arial" charset="0"/>
                  <a:cs typeface="Arial" charset="0"/>
                </a:rPr>
                <a:t> </a:t>
              </a:r>
              <a:r>
                <a:rPr lang="es-ES_tradnl" sz="900" b="0" dirty="0" err="1">
                  <a:solidFill>
                    <a:srgbClr val="000000"/>
                  </a:solidFill>
                  <a:latin typeface="Arial" charset="0"/>
                  <a:cs typeface="Arial" charset="0"/>
                </a:rPr>
                <a:t>Out</a:t>
              </a:r>
              <a:endParaRPr lang="es-ES_tradnl" sz="900" b="0" dirty="0">
                <a:solidFill>
                  <a:srgbClr val="000000"/>
                </a:solidFill>
                <a:latin typeface="Arial" charset="0"/>
                <a:cs typeface="Arial" charset="0"/>
              </a:endParaRPr>
            </a:p>
          </p:txBody>
        </p:sp>
        <p:sp>
          <p:nvSpPr>
            <p:cNvPr id="88" name="TextBox 87"/>
            <p:cNvSpPr txBox="1"/>
            <p:nvPr/>
          </p:nvSpPr>
          <p:spPr>
            <a:xfrm>
              <a:off x="3465254" y="5838350"/>
              <a:ext cx="818053"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GigaSpaces</a:t>
              </a:r>
              <a:endParaRPr lang="es-ES_tradnl" sz="900" b="0" dirty="0">
                <a:solidFill>
                  <a:srgbClr val="000000"/>
                </a:solidFill>
                <a:latin typeface="Arial" charset="0"/>
                <a:cs typeface="Arial" charset="0"/>
              </a:endParaRPr>
            </a:p>
          </p:txBody>
        </p:sp>
        <p:sp>
          <p:nvSpPr>
            <p:cNvPr id="89" name="TextBox 88"/>
            <p:cNvSpPr txBox="1"/>
            <p:nvPr/>
          </p:nvSpPr>
          <p:spPr>
            <a:xfrm>
              <a:off x="4287828" y="5838351"/>
              <a:ext cx="1159843" cy="221341"/>
            </a:xfrm>
            <a:prstGeom prst="rect">
              <a:avLst/>
            </a:prstGeom>
            <a:noFill/>
          </p:spPr>
          <p:txBody>
            <a:bodyPr wrap="square" lIns="82027" tIns="41014" rIns="82027" bIns="41014" rtlCol="0">
              <a:spAutoFit/>
            </a:bodyPr>
            <a:lstStyle/>
            <a:p>
              <a:pPr algn="l">
                <a:spcBef>
                  <a:spcPct val="0"/>
                </a:spcBef>
              </a:pPr>
              <a:r>
                <a:rPr lang="es-ES_tradnl" sz="900" b="0" dirty="0">
                  <a:solidFill>
                    <a:srgbClr val="000000"/>
                  </a:solidFill>
                  <a:latin typeface="Arial" charset="0"/>
                  <a:cs typeface="Arial" charset="0"/>
                </a:rPr>
                <a:t>Oracle </a:t>
              </a:r>
              <a:r>
                <a:rPr lang="es-ES_tradnl" sz="900" b="0" dirty="0" err="1">
                  <a:solidFill>
                    <a:srgbClr val="000000"/>
                  </a:solidFill>
                  <a:latin typeface="Arial" charset="0"/>
                  <a:cs typeface="Arial" charset="0"/>
                </a:rPr>
                <a:t>Coherence</a:t>
              </a:r>
              <a:endParaRPr lang="es-ES_tradnl" sz="900" b="0" dirty="0">
                <a:solidFill>
                  <a:srgbClr val="000000"/>
                </a:solidFill>
                <a:latin typeface="Arial" charset="0"/>
                <a:cs typeface="Arial" charset="0"/>
              </a:endParaRPr>
            </a:p>
          </p:txBody>
        </p:sp>
        <p:sp>
          <p:nvSpPr>
            <p:cNvPr id="91" name="TextBox 90"/>
            <p:cNvSpPr txBox="1"/>
            <p:nvPr/>
          </p:nvSpPr>
          <p:spPr>
            <a:xfrm>
              <a:off x="1712478" y="6002714"/>
              <a:ext cx="785331" cy="236717"/>
            </a:xfrm>
            <a:prstGeom prst="rect">
              <a:avLst/>
            </a:prstGeom>
            <a:noFill/>
          </p:spPr>
          <p:txBody>
            <a:bodyPr wrap="square" lIns="82027" tIns="41014" rIns="82027" bIns="41014" rtlCol="0">
              <a:spAutoFit/>
            </a:bodyPr>
            <a:lstStyle>
              <a:defPPr>
                <a:defRPr lang="en-US"/>
              </a:defPPr>
              <a:lvl1pPr algn="ctr">
                <a:defRPr sz="1000">
                  <a:solidFill>
                    <a:schemeClr val="accent1">
                      <a:lumMod val="60000"/>
                      <a:lumOff val="40000"/>
                    </a:schemeClr>
                  </a:solidFill>
                </a:defRPr>
              </a:lvl1pPr>
            </a:lstStyle>
            <a:p>
              <a:pPr>
                <a:spcBef>
                  <a:spcPct val="0"/>
                </a:spcBef>
              </a:pPr>
              <a:r>
                <a:rPr lang="es-ES_tradnl" b="0" dirty="0" err="1" smtClean="0">
                  <a:solidFill>
                    <a:srgbClr val="002776">
                      <a:lumMod val="60000"/>
                      <a:lumOff val="40000"/>
                    </a:srgbClr>
                  </a:solidFill>
                  <a:latin typeface="Arial" charset="0"/>
                  <a:cs typeface="Arial" charset="0"/>
                </a:rPr>
                <a:t>GridGain</a:t>
              </a:r>
              <a:endParaRPr lang="es-ES_tradnl" b="0" dirty="0">
                <a:solidFill>
                  <a:srgbClr val="002776">
                    <a:lumMod val="60000"/>
                    <a:lumOff val="40000"/>
                  </a:srgbClr>
                </a:solidFill>
                <a:latin typeface="Arial" charset="0"/>
                <a:cs typeface="Arial" charset="0"/>
              </a:endParaRPr>
            </a:p>
          </p:txBody>
        </p:sp>
        <p:sp>
          <p:nvSpPr>
            <p:cNvPr id="92" name="TextBox 91"/>
            <p:cNvSpPr txBox="1"/>
            <p:nvPr/>
          </p:nvSpPr>
          <p:spPr>
            <a:xfrm>
              <a:off x="3530554" y="6150314"/>
              <a:ext cx="1308884"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Vmware-GemFire</a:t>
              </a:r>
              <a:endParaRPr lang="es-ES_tradnl" sz="900" b="0" dirty="0">
                <a:solidFill>
                  <a:srgbClr val="000000"/>
                </a:solidFill>
                <a:latin typeface="Arial" charset="0"/>
                <a:cs typeface="Arial" charset="0"/>
              </a:endParaRPr>
            </a:p>
          </p:txBody>
        </p:sp>
        <p:sp>
          <p:nvSpPr>
            <p:cNvPr id="93" name="TextBox 92"/>
            <p:cNvSpPr txBox="1"/>
            <p:nvPr/>
          </p:nvSpPr>
          <p:spPr>
            <a:xfrm>
              <a:off x="4891469" y="6111319"/>
              <a:ext cx="785331" cy="236717"/>
            </a:xfrm>
            <a:prstGeom prst="rect">
              <a:avLst/>
            </a:prstGeom>
            <a:noFill/>
          </p:spPr>
          <p:txBody>
            <a:bodyPr wrap="square" lIns="82027" tIns="41014" rIns="82027" bIns="41014" rtlCol="0">
              <a:spAutoFit/>
            </a:bodyPr>
            <a:lstStyle>
              <a:defPPr>
                <a:defRPr lang="en-US"/>
              </a:defPPr>
              <a:lvl1pPr algn="ctr">
                <a:defRPr sz="1000">
                  <a:solidFill>
                    <a:schemeClr val="accent1">
                      <a:lumMod val="60000"/>
                      <a:lumOff val="40000"/>
                    </a:schemeClr>
                  </a:solidFill>
                </a:defRPr>
              </a:lvl1pPr>
            </a:lstStyle>
            <a:p>
              <a:pPr>
                <a:spcBef>
                  <a:spcPct val="0"/>
                </a:spcBef>
              </a:pPr>
              <a:r>
                <a:rPr lang="es-ES_tradnl" b="0" dirty="0" err="1" smtClean="0">
                  <a:solidFill>
                    <a:srgbClr val="002776">
                      <a:lumMod val="60000"/>
                      <a:lumOff val="40000"/>
                    </a:srgbClr>
                  </a:solidFill>
                  <a:latin typeface="Arial" charset="0"/>
                  <a:cs typeface="Arial" charset="0"/>
                </a:rPr>
                <a:t>InfiniSpan</a:t>
              </a:r>
              <a:endParaRPr lang="es-ES_tradnl" b="0" dirty="0">
                <a:solidFill>
                  <a:srgbClr val="002776">
                    <a:lumMod val="60000"/>
                    <a:lumOff val="40000"/>
                  </a:srgbClr>
                </a:solidFill>
                <a:latin typeface="Arial" charset="0"/>
                <a:cs typeface="Arial" charset="0"/>
              </a:endParaRPr>
            </a:p>
          </p:txBody>
        </p:sp>
        <p:sp>
          <p:nvSpPr>
            <p:cNvPr id="94" name="TextBox 93"/>
            <p:cNvSpPr txBox="1"/>
            <p:nvPr/>
          </p:nvSpPr>
          <p:spPr>
            <a:xfrm>
              <a:off x="5843659" y="5838352"/>
              <a:ext cx="942283" cy="236717"/>
            </a:xfrm>
            <a:prstGeom prst="rect">
              <a:avLst/>
            </a:prstGeom>
            <a:noFill/>
          </p:spPr>
          <p:txBody>
            <a:bodyPr wrap="square" lIns="82027" tIns="41014" rIns="82027" bIns="41014" rtlCol="0">
              <a:spAutoFit/>
            </a:bodyPr>
            <a:lstStyle>
              <a:defPPr>
                <a:defRPr lang="en-US"/>
              </a:defPPr>
              <a:lvl1pPr algn="ctr">
                <a:defRPr sz="1000">
                  <a:solidFill>
                    <a:schemeClr val="accent1">
                      <a:lumMod val="60000"/>
                      <a:lumOff val="40000"/>
                    </a:schemeClr>
                  </a:solidFill>
                </a:defRPr>
              </a:lvl1pPr>
            </a:lstStyle>
            <a:p>
              <a:pPr>
                <a:spcBef>
                  <a:spcPct val="0"/>
                </a:spcBef>
              </a:pPr>
              <a:r>
                <a:rPr lang="es-ES_tradnl" b="0" dirty="0" err="1" smtClean="0">
                  <a:solidFill>
                    <a:srgbClr val="002776">
                      <a:lumMod val="60000"/>
                      <a:lumOff val="40000"/>
                    </a:srgbClr>
                  </a:solidFill>
                  <a:latin typeface="Arial" charset="0"/>
                  <a:cs typeface="Arial" charset="0"/>
                </a:rPr>
                <a:t>memcached</a:t>
              </a:r>
              <a:endParaRPr lang="es-ES_tradnl" b="0" dirty="0">
                <a:solidFill>
                  <a:srgbClr val="002776">
                    <a:lumMod val="60000"/>
                    <a:lumOff val="40000"/>
                  </a:srgbClr>
                </a:solidFill>
                <a:latin typeface="Arial" charset="0"/>
                <a:cs typeface="Arial" charset="0"/>
              </a:endParaRPr>
            </a:p>
          </p:txBody>
        </p:sp>
        <p:sp>
          <p:nvSpPr>
            <p:cNvPr id="95" name="TextBox 94"/>
            <p:cNvSpPr txBox="1"/>
            <p:nvPr/>
          </p:nvSpPr>
          <p:spPr>
            <a:xfrm>
              <a:off x="5889923" y="6111318"/>
              <a:ext cx="1159843"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CloudTran</a:t>
              </a:r>
              <a:endParaRPr lang="es-ES_tradnl" sz="900" b="0" dirty="0">
                <a:solidFill>
                  <a:srgbClr val="000000"/>
                </a:solidFill>
                <a:latin typeface="Arial" charset="0"/>
                <a:cs typeface="Arial" charset="0"/>
              </a:endParaRPr>
            </a:p>
          </p:txBody>
        </p:sp>
        <p:sp>
          <p:nvSpPr>
            <p:cNvPr id="96" name="TextBox 95"/>
            <p:cNvSpPr txBox="1"/>
            <p:nvPr/>
          </p:nvSpPr>
          <p:spPr>
            <a:xfrm>
              <a:off x="5693520" y="3191718"/>
              <a:ext cx="850775"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Akiban</a:t>
              </a:r>
              <a:endParaRPr lang="es-ES_tradnl" sz="900" b="0" dirty="0">
                <a:solidFill>
                  <a:srgbClr val="000000"/>
                </a:solidFill>
                <a:latin typeface="Arial" charset="0"/>
                <a:cs typeface="Arial" charset="0"/>
              </a:endParaRPr>
            </a:p>
          </p:txBody>
        </p:sp>
        <p:sp>
          <p:nvSpPr>
            <p:cNvPr id="97" name="TextBox 96"/>
            <p:cNvSpPr txBox="1"/>
            <p:nvPr/>
          </p:nvSpPr>
          <p:spPr>
            <a:xfrm>
              <a:off x="5615785" y="3452624"/>
              <a:ext cx="1090415"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MySQL</a:t>
              </a:r>
              <a:r>
                <a:rPr lang="es-ES_tradnl" sz="900" b="0" dirty="0">
                  <a:solidFill>
                    <a:srgbClr val="000000"/>
                  </a:solidFill>
                  <a:latin typeface="Arial" charset="0"/>
                  <a:cs typeface="Arial" charset="0"/>
                </a:rPr>
                <a:t> </a:t>
              </a:r>
              <a:r>
                <a:rPr lang="es-ES_tradnl" sz="900" b="0" dirty="0" err="1">
                  <a:solidFill>
                    <a:srgbClr val="000000"/>
                  </a:solidFill>
                  <a:latin typeface="Arial" charset="0"/>
                  <a:cs typeface="Arial" charset="0"/>
                </a:rPr>
                <a:t>Cluster</a:t>
              </a:r>
              <a:endParaRPr lang="es-ES_tradnl" sz="900" b="0" dirty="0">
                <a:solidFill>
                  <a:srgbClr val="000000"/>
                </a:solidFill>
                <a:latin typeface="Arial" charset="0"/>
                <a:cs typeface="Arial" charset="0"/>
              </a:endParaRPr>
            </a:p>
          </p:txBody>
        </p:sp>
        <p:sp>
          <p:nvSpPr>
            <p:cNvPr id="98" name="TextBox 97"/>
            <p:cNvSpPr txBox="1"/>
            <p:nvPr/>
          </p:nvSpPr>
          <p:spPr>
            <a:xfrm>
              <a:off x="5705674" y="3739061"/>
              <a:ext cx="687164"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Clustrix</a:t>
              </a:r>
              <a:endParaRPr lang="es-ES_tradnl" sz="900" b="0" dirty="0">
                <a:solidFill>
                  <a:srgbClr val="000000"/>
                </a:solidFill>
                <a:latin typeface="Arial" charset="0"/>
                <a:cs typeface="Arial" charset="0"/>
              </a:endParaRPr>
            </a:p>
          </p:txBody>
        </p:sp>
        <p:sp>
          <p:nvSpPr>
            <p:cNvPr id="99" name="TextBox 98"/>
            <p:cNvSpPr txBox="1"/>
            <p:nvPr/>
          </p:nvSpPr>
          <p:spPr>
            <a:xfrm>
              <a:off x="5952196" y="3995841"/>
              <a:ext cx="687164"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GenieDB</a:t>
              </a:r>
              <a:endParaRPr lang="es-ES_tradnl" sz="900" b="0" dirty="0">
                <a:solidFill>
                  <a:srgbClr val="000000"/>
                </a:solidFill>
                <a:latin typeface="Arial" charset="0"/>
                <a:cs typeface="Arial" charset="0"/>
              </a:endParaRPr>
            </a:p>
          </p:txBody>
        </p:sp>
        <p:sp>
          <p:nvSpPr>
            <p:cNvPr id="100" name="TextBox 99"/>
            <p:cNvSpPr txBox="1"/>
            <p:nvPr/>
          </p:nvSpPr>
          <p:spPr>
            <a:xfrm>
              <a:off x="5468782" y="3950875"/>
              <a:ext cx="556276"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2776">
                      <a:lumMod val="60000"/>
                      <a:lumOff val="40000"/>
                    </a:srgbClr>
                  </a:solidFill>
                  <a:latin typeface="Arial" charset="0"/>
                  <a:cs typeface="Arial" charset="0"/>
                </a:rPr>
                <a:t>Drizzle</a:t>
              </a:r>
              <a:endParaRPr lang="es-ES_tradnl" sz="900" b="0" dirty="0">
                <a:solidFill>
                  <a:srgbClr val="002776">
                    <a:lumMod val="60000"/>
                    <a:lumOff val="40000"/>
                  </a:srgbClr>
                </a:solidFill>
                <a:latin typeface="Arial" charset="0"/>
                <a:cs typeface="Arial" charset="0"/>
              </a:endParaRPr>
            </a:p>
          </p:txBody>
        </p:sp>
        <p:sp>
          <p:nvSpPr>
            <p:cNvPr id="101" name="TextBox 100"/>
            <p:cNvSpPr txBox="1"/>
            <p:nvPr/>
          </p:nvSpPr>
          <p:spPr>
            <a:xfrm>
              <a:off x="5786970" y="4304809"/>
              <a:ext cx="687164"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ScalArc</a:t>
              </a:r>
              <a:endParaRPr lang="es-ES_tradnl" sz="900" b="0" dirty="0">
                <a:solidFill>
                  <a:srgbClr val="000000"/>
                </a:solidFill>
                <a:latin typeface="Arial" charset="0"/>
                <a:cs typeface="Arial" charset="0"/>
              </a:endParaRPr>
            </a:p>
          </p:txBody>
        </p:sp>
        <p:sp>
          <p:nvSpPr>
            <p:cNvPr id="102" name="TextBox 101"/>
            <p:cNvSpPr txBox="1"/>
            <p:nvPr/>
          </p:nvSpPr>
          <p:spPr>
            <a:xfrm>
              <a:off x="4312219" y="4347492"/>
              <a:ext cx="1201305"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Schooner</a:t>
              </a:r>
              <a:r>
                <a:rPr lang="es-ES_tradnl" sz="900" b="0" dirty="0">
                  <a:solidFill>
                    <a:srgbClr val="000000"/>
                  </a:solidFill>
                  <a:latin typeface="Arial" charset="0"/>
                  <a:cs typeface="Arial" charset="0"/>
                </a:rPr>
                <a:t> </a:t>
              </a:r>
              <a:r>
                <a:rPr lang="es-ES_tradnl" sz="900" b="0" dirty="0" err="1">
                  <a:solidFill>
                    <a:srgbClr val="000000"/>
                  </a:solidFill>
                  <a:latin typeface="Arial" charset="0"/>
                  <a:cs typeface="Arial" charset="0"/>
                </a:rPr>
                <a:t>MySQL</a:t>
              </a:r>
              <a:endParaRPr lang="es-ES_tradnl" sz="900" b="0" dirty="0">
                <a:solidFill>
                  <a:srgbClr val="000000"/>
                </a:solidFill>
                <a:latin typeface="Arial" charset="0"/>
                <a:cs typeface="Arial" charset="0"/>
              </a:endParaRPr>
            </a:p>
          </p:txBody>
        </p:sp>
        <p:sp>
          <p:nvSpPr>
            <p:cNvPr id="105" name="TextBox 104"/>
            <p:cNvSpPr txBox="1"/>
            <p:nvPr/>
          </p:nvSpPr>
          <p:spPr>
            <a:xfrm>
              <a:off x="5025238" y="4569256"/>
              <a:ext cx="850775"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ScaleBase</a:t>
              </a:r>
              <a:endParaRPr lang="es-ES_tradnl" sz="900" b="0" dirty="0">
                <a:solidFill>
                  <a:srgbClr val="000000"/>
                </a:solidFill>
                <a:latin typeface="Arial" charset="0"/>
                <a:cs typeface="Arial" charset="0"/>
              </a:endParaRPr>
            </a:p>
          </p:txBody>
        </p:sp>
        <p:sp>
          <p:nvSpPr>
            <p:cNvPr id="106" name="TextBox 105"/>
            <p:cNvSpPr txBox="1"/>
            <p:nvPr/>
          </p:nvSpPr>
          <p:spPr>
            <a:xfrm>
              <a:off x="5729615" y="4770396"/>
              <a:ext cx="850775"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NimbusDB</a:t>
              </a:r>
              <a:endParaRPr lang="es-ES_tradnl" sz="900" b="0" dirty="0">
                <a:solidFill>
                  <a:srgbClr val="000000"/>
                </a:solidFill>
                <a:latin typeface="Arial" charset="0"/>
                <a:cs typeface="Arial" charset="0"/>
              </a:endParaRPr>
            </a:p>
          </p:txBody>
        </p:sp>
        <p:sp>
          <p:nvSpPr>
            <p:cNvPr id="107" name="TextBox 106"/>
            <p:cNvSpPr txBox="1"/>
            <p:nvPr/>
          </p:nvSpPr>
          <p:spPr>
            <a:xfrm>
              <a:off x="4255102" y="4755038"/>
              <a:ext cx="780669"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2776">
                      <a:lumMod val="60000"/>
                      <a:lumOff val="40000"/>
                    </a:srgbClr>
                  </a:solidFill>
                  <a:latin typeface="Arial" charset="0"/>
                  <a:cs typeface="Arial" charset="0"/>
                </a:rPr>
                <a:t>Continuent</a:t>
              </a:r>
              <a:endParaRPr lang="es-ES_tradnl" sz="900" b="0" dirty="0">
                <a:solidFill>
                  <a:srgbClr val="002776">
                    <a:lumMod val="60000"/>
                    <a:lumOff val="40000"/>
                  </a:srgbClr>
                </a:solidFill>
                <a:latin typeface="Arial" charset="0"/>
                <a:cs typeface="Arial" charset="0"/>
              </a:endParaRPr>
            </a:p>
          </p:txBody>
        </p:sp>
        <p:sp>
          <p:nvSpPr>
            <p:cNvPr id="108" name="TextBox 107"/>
            <p:cNvSpPr txBox="1"/>
            <p:nvPr/>
          </p:nvSpPr>
          <p:spPr>
            <a:xfrm>
              <a:off x="5743074" y="5045578"/>
              <a:ext cx="780669"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2776">
                      <a:lumMod val="60000"/>
                      <a:lumOff val="40000"/>
                    </a:srgbClr>
                  </a:solidFill>
                  <a:latin typeface="Arial" charset="0"/>
                  <a:cs typeface="Arial" charset="0"/>
                </a:rPr>
                <a:t>VoltDB</a:t>
              </a:r>
              <a:endParaRPr lang="es-ES_tradnl" sz="900" b="0" dirty="0">
                <a:solidFill>
                  <a:srgbClr val="002776">
                    <a:lumMod val="60000"/>
                    <a:lumOff val="40000"/>
                  </a:srgbClr>
                </a:solidFill>
                <a:latin typeface="Arial" charset="0"/>
                <a:cs typeface="Arial" charset="0"/>
              </a:endParaRPr>
            </a:p>
          </p:txBody>
        </p:sp>
        <p:sp>
          <p:nvSpPr>
            <p:cNvPr id="109" name="TextBox 108"/>
            <p:cNvSpPr txBox="1"/>
            <p:nvPr/>
          </p:nvSpPr>
          <p:spPr>
            <a:xfrm>
              <a:off x="4997447" y="4896431"/>
              <a:ext cx="850775"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Translattice</a:t>
              </a:r>
              <a:endParaRPr lang="es-ES_tradnl" sz="900" b="0" dirty="0">
                <a:solidFill>
                  <a:srgbClr val="000000"/>
                </a:solidFill>
                <a:latin typeface="Arial" charset="0"/>
                <a:cs typeface="Arial" charset="0"/>
              </a:endParaRPr>
            </a:p>
          </p:txBody>
        </p:sp>
        <p:sp>
          <p:nvSpPr>
            <p:cNvPr id="112" name="TextBox 111"/>
            <p:cNvSpPr txBox="1"/>
            <p:nvPr/>
          </p:nvSpPr>
          <p:spPr>
            <a:xfrm>
              <a:off x="3103349" y="3802252"/>
              <a:ext cx="785331"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DynamoDB</a:t>
              </a:r>
              <a:endParaRPr lang="es-ES_tradnl" sz="900" b="0" dirty="0">
                <a:solidFill>
                  <a:srgbClr val="000000"/>
                </a:solidFill>
                <a:latin typeface="Arial" charset="0"/>
                <a:cs typeface="Arial" charset="0"/>
              </a:endParaRPr>
            </a:p>
          </p:txBody>
        </p:sp>
        <p:sp>
          <p:nvSpPr>
            <p:cNvPr id="113" name="TextBox 112"/>
            <p:cNvSpPr txBox="1"/>
            <p:nvPr/>
          </p:nvSpPr>
          <p:spPr>
            <a:xfrm>
              <a:off x="5481944" y="1918484"/>
              <a:ext cx="719886" cy="221341"/>
            </a:xfrm>
            <a:prstGeom prst="rect">
              <a:avLst/>
            </a:prstGeom>
            <a:noFill/>
          </p:spPr>
          <p:txBody>
            <a:bodyPr wrap="square" lIns="82027" tIns="41014" rIns="82027" bIns="41014" rtlCol="0">
              <a:spAutoFit/>
            </a:bodyPr>
            <a:lstStyle/>
            <a:p>
              <a:pPr algn="l">
                <a:spcBef>
                  <a:spcPct val="0"/>
                </a:spcBef>
              </a:pPr>
              <a:r>
                <a:rPr lang="es-ES_tradnl" sz="900" b="0" dirty="0" err="1">
                  <a:solidFill>
                    <a:srgbClr val="000000"/>
                  </a:solidFill>
                  <a:latin typeface="Arial" charset="0"/>
                  <a:cs typeface="Arial" charset="0"/>
                </a:rPr>
                <a:t>Exadata</a:t>
              </a:r>
              <a:endParaRPr lang="es-ES_tradnl" sz="900" b="0" dirty="0">
                <a:solidFill>
                  <a:srgbClr val="000000"/>
                </a:solidFill>
                <a:latin typeface="Arial" charset="0"/>
                <a:cs typeface="Arial" charset="0"/>
              </a:endParaRPr>
            </a:p>
          </p:txBody>
        </p:sp>
        <p:sp>
          <p:nvSpPr>
            <p:cNvPr id="2" name="Rectangle 1"/>
            <p:cNvSpPr/>
            <p:nvPr/>
          </p:nvSpPr>
          <p:spPr>
            <a:xfrm>
              <a:off x="4949635" y="2968386"/>
              <a:ext cx="928429" cy="221341"/>
            </a:xfrm>
            <a:prstGeom prst="rect">
              <a:avLst/>
            </a:prstGeom>
            <a:noFill/>
          </p:spPr>
          <p:txBody>
            <a:bodyPr wrap="square" lIns="82027" tIns="41014" rIns="82027" bIns="41014" rtlCol="0">
              <a:spAutoFit/>
            </a:bodyPr>
            <a:lstStyle/>
            <a:p>
              <a:pPr algn="l">
                <a:spcBef>
                  <a:spcPct val="0"/>
                </a:spcBef>
              </a:pPr>
              <a:r>
                <a:rPr lang="en-US" sz="900" b="0" dirty="0" err="1">
                  <a:solidFill>
                    <a:srgbClr val="002776">
                      <a:lumMod val="60000"/>
                      <a:lumOff val="40000"/>
                    </a:srgbClr>
                  </a:solidFill>
                  <a:latin typeface="Arial" charset="0"/>
                  <a:cs typeface="Arial" charset="0"/>
                </a:rPr>
                <a:t>HandlerSocket</a:t>
              </a:r>
              <a:endParaRPr lang="en-US" sz="900" b="0" dirty="0">
                <a:solidFill>
                  <a:srgbClr val="002776">
                    <a:lumMod val="60000"/>
                    <a:lumOff val="40000"/>
                  </a:srgbClr>
                </a:solidFill>
                <a:latin typeface="Arial" charset="0"/>
                <a:cs typeface="Arial" charset="0"/>
              </a:endParaRPr>
            </a:p>
          </p:txBody>
        </p:sp>
      </p:grpSp>
      <p:sp>
        <p:nvSpPr>
          <p:cNvPr id="4" name="Rectangle 3"/>
          <p:cNvSpPr/>
          <p:nvPr/>
        </p:nvSpPr>
        <p:spPr>
          <a:xfrm>
            <a:off x="7137779" y="2143569"/>
            <a:ext cx="1607076" cy="769441"/>
          </a:xfrm>
          <a:prstGeom prst="rect">
            <a:avLst/>
          </a:prstGeom>
        </p:spPr>
        <p:txBody>
          <a:bodyPr wrap="square">
            <a:spAutoFit/>
          </a:bodyPr>
          <a:lstStyle/>
          <a:p>
            <a:pPr algn="l"/>
            <a:r>
              <a:rPr lang="es-ES_tradnl" b="0" dirty="0" smtClean="0">
                <a:solidFill>
                  <a:srgbClr val="000000"/>
                </a:solidFill>
              </a:rPr>
              <a:t>Details of all databases are available in the following excel file</a:t>
            </a:r>
            <a:endParaRPr lang="en-US" b="0" dirty="0"/>
          </a:p>
        </p:txBody>
      </p:sp>
      <p:graphicFrame>
        <p:nvGraphicFramePr>
          <p:cNvPr id="5" name="Object 4"/>
          <p:cNvGraphicFramePr>
            <a:graphicFrameLocks noChangeAspect="1"/>
          </p:cNvGraphicFramePr>
          <p:nvPr>
            <p:extLst>
              <p:ext uri="{D42A27DB-BD31-4B8C-83A1-F6EECF244321}">
                <p14:modId xmlns:p14="http://schemas.microsoft.com/office/powerpoint/2010/main" val="2034684401"/>
              </p:ext>
            </p:extLst>
          </p:nvPr>
        </p:nvGraphicFramePr>
        <p:xfrm>
          <a:off x="7137778" y="3043238"/>
          <a:ext cx="1460312" cy="1193249"/>
        </p:xfrm>
        <a:graphic>
          <a:graphicData uri="http://schemas.openxmlformats.org/presentationml/2006/ole">
            <mc:AlternateContent xmlns:mc="http://schemas.openxmlformats.org/markup-compatibility/2006">
              <mc:Choice xmlns:v="urn:schemas-microsoft-com:vml" Requires="v">
                <p:oleObj spid="_x0000_s7326"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7137778" y="3043238"/>
                        <a:ext cx="1460312" cy="1193249"/>
                      </a:xfrm>
                      <a:prstGeom prst="rect">
                        <a:avLst/>
                      </a:prstGeom>
                    </p:spPr>
                  </p:pic>
                </p:oleObj>
              </mc:Fallback>
            </mc:AlternateContent>
          </a:graphicData>
        </a:graphic>
      </p:graphicFrame>
    </p:spTree>
    <p:extLst>
      <p:ext uri="{BB962C8B-B14F-4D97-AF65-F5344CB8AC3E}">
        <p14:creationId xmlns:p14="http://schemas.microsoft.com/office/powerpoint/2010/main" val="4736858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bwMode="gray">
          <a:xfrm>
            <a:off x="414354" y="446087"/>
            <a:ext cx="8330184" cy="333425"/>
          </a:xfrm>
        </p:spPr>
        <p:txBody>
          <a:bodyPr lIns="0" tIns="0" rIns="0" bIns="0" anchor="b" anchorCtr="0">
            <a:spAutoFit/>
          </a:bodyPr>
          <a:lstStyle/>
          <a:p>
            <a:pPr marL="283935" indent="-283935">
              <a:spcBef>
                <a:spcPts val="600"/>
              </a:spcBef>
            </a:pPr>
            <a:r>
              <a:rPr lang="en-US" dirty="0"/>
              <a:t>Managing H</a:t>
            </a:r>
            <a:r>
              <a:rPr lang="en-US" dirty="0" smtClean="0"/>
              <a:t>ybrid </a:t>
            </a:r>
            <a:r>
              <a:rPr lang="en-US" dirty="0"/>
              <a:t>D</a:t>
            </a:r>
            <a:r>
              <a:rPr lang="en-US" dirty="0" smtClean="0"/>
              <a:t>ata Architectures </a:t>
            </a:r>
            <a:endParaRPr lang="en-US" dirty="0"/>
          </a:p>
        </p:txBody>
      </p:sp>
      <p:sp>
        <p:nvSpPr>
          <p:cNvPr id="6" name="Rectangle 5"/>
          <p:cNvSpPr/>
          <p:nvPr/>
        </p:nvSpPr>
        <p:spPr>
          <a:xfrm>
            <a:off x="429310" y="1023387"/>
            <a:ext cx="8215181" cy="651629"/>
          </a:xfrm>
          <a:prstGeom prst="rect">
            <a:avLst/>
          </a:prstGeom>
        </p:spPr>
        <p:txBody>
          <a:bodyPr vert="horz" wrap="square" lIns="0" tIns="0" rIns="0" bIns="0" rtlCol="0">
            <a:spAutoFit/>
          </a:bodyPr>
          <a:lstStyle/>
          <a:p>
            <a:pPr algn="l">
              <a:spcBef>
                <a:spcPts val="2200"/>
              </a:spcBef>
            </a:pPr>
            <a:r>
              <a:rPr lang="en-US" sz="1400" b="0" dirty="0">
                <a:solidFill>
                  <a:srgbClr val="002776"/>
                </a:solidFill>
                <a:latin typeface="Arial" charset="0"/>
                <a:cs typeface="Arial" charset="0"/>
              </a:rPr>
              <a:t>Big Data technologies complement existing data architectures. However, organizations need to understand the trade-offs to design the optimal data architecture that not only addresses the business needs but is also scalable.</a:t>
            </a:r>
          </a:p>
        </p:txBody>
      </p:sp>
      <p:sp>
        <p:nvSpPr>
          <p:cNvPr id="15" name="Rectangle 14"/>
          <p:cNvSpPr/>
          <p:nvPr/>
        </p:nvSpPr>
        <p:spPr>
          <a:xfrm>
            <a:off x="390173" y="2291801"/>
            <a:ext cx="1358550" cy="1280160"/>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428" tIns="45428" rIns="45428" bIns="45428" rtlCol="0" anchor="ctr"/>
          <a:lstStyle/>
          <a:p>
            <a:pPr>
              <a:spcBef>
                <a:spcPct val="0"/>
              </a:spcBef>
            </a:pPr>
            <a:r>
              <a:rPr lang="en-US" sz="1200" b="0" dirty="0">
                <a:solidFill>
                  <a:srgbClr val="FFFFFF"/>
                </a:solidFill>
              </a:rPr>
              <a:t>Data Management and Storage</a:t>
            </a:r>
          </a:p>
        </p:txBody>
      </p:sp>
      <p:sp>
        <p:nvSpPr>
          <p:cNvPr id="19" name="Rectangle 18"/>
          <p:cNvSpPr/>
          <p:nvPr/>
        </p:nvSpPr>
        <p:spPr>
          <a:xfrm>
            <a:off x="390173" y="3691362"/>
            <a:ext cx="1358550" cy="1280160"/>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428" tIns="45428" rIns="45428" bIns="45428" rtlCol="0" anchor="ctr"/>
          <a:lstStyle/>
          <a:p>
            <a:pPr>
              <a:spcBef>
                <a:spcPct val="0"/>
              </a:spcBef>
            </a:pPr>
            <a:r>
              <a:rPr lang="en-US" sz="1200" b="0" dirty="0">
                <a:solidFill>
                  <a:srgbClr val="FFFFFF"/>
                </a:solidFill>
              </a:rPr>
              <a:t>Data Processing</a:t>
            </a:r>
          </a:p>
        </p:txBody>
      </p:sp>
      <p:sp>
        <p:nvSpPr>
          <p:cNvPr id="20" name="Rectangle 19"/>
          <p:cNvSpPr/>
          <p:nvPr/>
        </p:nvSpPr>
        <p:spPr>
          <a:xfrm>
            <a:off x="390173" y="5063628"/>
            <a:ext cx="1358550" cy="1280160"/>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428" tIns="45428" rIns="45428" bIns="45428" rtlCol="0" anchor="ctr"/>
          <a:lstStyle/>
          <a:p>
            <a:pPr>
              <a:spcBef>
                <a:spcPct val="0"/>
              </a:spcBef>
            </a:pPr>
            <a:r>
              <a:rPr lang="en-US" sz="1200" b="0" dirty="0">
                <a:solidFill>
                  <a:srgbClr val="FFFFFF"/>
                </a:solidFill>
              </a:rPr>
              <a:t>Other Implementation Considerations</a:t>
            </a:r>
          </a:p>
        </p:txBody>
      </p:sp>
      <p:sp>
        <p:nvSpPr>
          <p:cNvPr id="9" name="Rectangle 8"/>
          <p:cNvSpPr/>
          <p:nvPr/>
        </p:nvSpPr>
        <p:spPr>
          <a:xfrm>
            <a:off x="6823756" y="1834457"/>
            <a:ext cx="1932109" cy="307187"/>
          </a:xfrm>
          <a:prstGeom prst="rect">
            <a:avLst/>
          </a:prstGeom>
        </p:spPr>
        <p:txBody>
          <a:bodyPr wrap="none" lIns="90857" tIns="45428" rIns="90857" bIns="45428">
            <a:spAutoFit/>
          </a:bodyPr>
          <a:lstStyle/>
          <a:p>
            <a:pPr algn="l">
              <a:spcBef>
                <a:spcPct val="0"/>
              </a:spcBef>
            </a:pPr>
            <a:r>
              <a:rPr lang="en-US" sz="1400" dirty="0">
                <a:solidFill>
                  <a:srgbClr val="002776"/>
                </a:solidFill>
                <a:latin typeface="Arial" charset="0"/>
                <a:cs typeface="Arial" charset="0"/>
              </a:rPr>
              <a:t>Trade off Continuum</a:t>
            </a:r>
          </a:p>
        </p:txBody>
      </p:sp>
      <p:sp>
        <p:nvSpPr>
          <p:cNvPr id="24" name="Rectangle 23"/>
          <p:cNvSpPr/>
          <p:nvPr/>
        </p:nvSpPr>
        <p:spPr>
          <a:xfrm>
            <a:off x="2164077" y="1834457"/>
            <a:ext cx="2589596" cy="307187"/>
          </a:xfrm>
          <a:prstGeom prst="rect">
            <a:avLst/>
          </a:prstGeom>
        </p:spPr>
        <p:txBody>
          <a:bodyPr wrap="none" lIns="90857" tIns="45428" rIns="90857" bIns="45428">
            <a:spAutoFit/>
          </a:bodyPr>
          <a:lstStyle/>
          <a:p>
            <a:pPr algn="l">
              <a:spcBef>
                <a:spcPct val="0"/>
              </a:spcBef>
            </a:pPr>
            <a:r>
              <a:rPr lang="en-US" sz="1400" dirty="0">
                <a:solidFill>
                  <a:srgbClr val="002776"/>
                </a:solidFill>
                <a:latin typeface="Arial" charset="0"/>
                <a:cs typeface="Arial" charset="0"/>
              </a:rPr>
              <a:t>Architecture Considerations</a:t>
            </a:r>
          </a:p>
        </p:txBody>
      </p:sp>
      <p:grpSp>
        <p:nvGrpSpPr>
          <p:cNvPr id="10" name="Group 9"/>
          <p:cNvGrpSpPr/>
          <p:nvPr/>
        </p:nvGrpSpPr>
        <p:grpSpPr>
          <a:xfrm>
            <a:off x="2022256" y="2291800"/>
            <a:ext cx="6622234" cy="4049538"/>
            <a:chOff x="2224831" y="2597904"/>
            <a:chExt cx="7285607" cy="4590414"/>
          </a:xfrm>
        </p:grpSpPr>
        <p:sp>
          <p:nvSpPr>
            <p:cNvPr id="4" name="Rectangle 3"/>
            <p:cNvSpPr/>
            <p:nvPr/>
          </p:nvSpPr>
          <p:spPr>
            <a:xfrm>
              <a:off x="2224843" y="4154072"/>
              <a:ext cx="4068872" cy="1162662"/>
            </a:xfrm>
            <a:prstGeom prst="rect">
              <a:avLst/>
            </a:prstGeom>
          </p:spPr>
          <p:txBody>
            <a:bodyPr wrap="none" lIns="101349" tIns="50675" rIns="101349" bIns="50675">
              <a:spAutoFit/>
            </a:bodyPr>
            <a:lstStyle/>
            <a:p>
              <a:pPr marL="170366" indent="-170366" algn="l">
                <a:spcBef>
                  <a:spcPct val="0"/>
                </a:spcBef>
                <a:buFont typeface="Wingdings" pitchFamily="2" charset="2"/>
                <a:buChar char="§"/>
              </a:pPr>
              <a:r>
                <a:rPr lang="en-US" sz="1200" b="0" dirty="0">
                  <a:solidFill>
                    <a:srgbClr val="002776"/>
                  </a:solidFill>
                  <a:latin typeface="Arial" charset="0"/>
                  <a:cs typeface="Arial" charset="0"/>
                </a:rPr>
                <a:t>MPP vs. Hadoop based solutions</a:t>
              </a:r>
            </a:p>
            <a:p>
              <a:pPr marL="170366" indent="-170366" algn="l">
                <a:spcBef>
                  <a:spcPct val="0"/>
                </a:spcBef>
                <a:buFont typeface="Wingdings" pitchFamily="2" charset="2"/>
                <a:buChar char="§"/>
              </a:pPr>
              <a:r>
                <a:rPr lang="en-US" sz="1200" b="0" dirty="0">
                  <a:solidFill>
                    <a:srgbClr val="002776"/>
                  </a:solidFill>
                  <a:latin typeface="Arial" charset="0"/>
                  <a:cs typeface="Arial" charset="0"/>
                </a:rPr>
                <a:t>Commodity vs. Special-Purpose Hardware</a:t>
              </a:r>
            </a:p>
            <a:p>
              <a:pPr marL="170366" indent="-170366" algn="l">
                <a:spcBef>
                  <a:spcPct val="0"/>
                </a:spcBef>
                <a:buFont typeface="Wingdings" pitchFamily="2" charset="2"/>
                <a:buChar char="§"/>
              </a:pPr>
              <a:r>
                <a:rPr lang="en-US" sz="1200" b="0" dirty="0">
                  <a:solidFill>
                    <a:srgbClr val="002776"/>
                  </a:solidFill>
                  <a:latin typeface="Arial" charset="0"/>
                  <a:cs typeface="Arial" charset="0"/>
                </a:rPr>
                <a:t>Virtualized on-premise servers or external clouds</a:t>
              </a:r>
            </a:p>
            <a:p>
              <a:pPr marL="170366" indent="-170366" algn="l">
                <a:spcBef>
                  <a:spcPct val="0"/>
                </a:spcBef>
                <a:buFont typeface="Wingdings" pitchFamily="2" charset="2"/>
                <a:buChar char="§"/>
              </a:pPr>
              <a:r>
                <a:rPr lang="en-US" sz="1200" b="0" dirty="0">
                  <a:solidFill>
                    <a:srgbClr val="002776"/>
                  </a:solidFill>
                  <a:latin typeface="Arial" charset="0"/>
                  <a:cs typeface="Arial" charset="0"/>
                </a:rPr>
                <a:t>In-memory or disk-based processing</a:t>
              </a:r>
            </a:p>
            <a:p>
              <a:pPr marL="170366" indent="-170366" algn="l">
                <a:spcBef>
                  <a:spcPct val="0"/>
                </a:spcBef>
                <a:buFont typeface="Wingdings" pitchFamily="2" charset="2"/>
                <a:buChar char="§"/>
              </a:pPr>
              <a:endParaRPr lang="en-US" sz="1200" b="0" dirty="0">
                <a:solidFill>
                  <a:srgbClr val="002776"/>
                </a:solidFill>
                <a:latin typeface="Arial" charset="0"/>
                <a:cs typeface="Arial" charset="0"/>
              </a:endParaRPr>
            </a:p>
          </p:txBody>
        </p:sp>
        <p:sp>
          <p:nvSpPr>
            <p:cNvPr id="7" name="Rectangle 6"/>
            <p:cNvSpPr/>
            <p:nvPr/>
          </p:nvSpPr>
          <p:spPr>
            <a:xfrm>
              <a:off x="2224831" y="2597932"/>
              <a:ext cx="4802586" cy="1162662"/>
            </a:xfrm>
            <a:prstGeom prst="rect">
              <a:avLst/>
            </a:prstGeom>
          </p:spPr>
          <p:txBody>
            <a:bodyPr wrap="square" lIns="101349" tIns="50675" rIns="101349" bIns="50675">
              <a:spAutoFit/>
            </a:bodyPr>
            <a:lstStyle/>
            <a:p>
              <a:pPr marL="170366" indent="-170366" algn="l">
                <a:spcBef>
                  <a:spcPct val="0"/>
                </a:spcBef>
                <a:buFont typeface="Wingdings" pitchFamily="2" charset="2"/>
                <a:buChar char="§"/>
              </a:pPr>
              <a:r>
                <a:rPr lang="en-US" sz="1200" b="0" dirty="0">
                  <a:solidFill>
                    <a:srgbClr val="002776"/>
                  </a:solidFill>
                  <a:latin typeface="Arial" charset="0"/>
                  <a:cs typeface="Arial" charset="0"/>
                </a:rPr>
                <a:t>Relational vs. Non-Relational data stores</a:t>
              </a:r>
            </a:p>
            <a:p>
              <a:pPr marL="170366" indent="-170366" algn="l">
                <a:spcBef>
                  <a:spcPct val="0"/>
                </a:spcBef>
                <a:buFont typeface="Wingdings" pitchFamily="2" charset="2"/>
                <a:buChar char="§"/>
              </a:pPr>
              <a:r>
                <a:rPr lang="en-US" sz="1200" b="0" dirty="0">
                  <a:solidFill>
                    <a:srgbClr val="002776"/>
                  </a:solidFill>
                  <a:latin typeface="Arial" charset="0"/>
                  <a:cs typeface="Arial" charset="0"/>
                </a:rPr>
                <a:t>Virtualized on-premise servers or external clouds</a:t>
              </a:r>
            </a:p>
            <a:p>
              <a:pPr marL="170366" indent="-170366" algn="l">
                <a:spcBef>
                  <a:spcPct val="0"/>
                </a:spcBef>
                <a:buFont typeface="Wingdings" pitchFamily="2" charset="2"/>
                <a:buChar char="§"/>
              </a:pPr>
              <a:r>
                <a:rPr lang="en-US" sz="1200" b="0" dirty="0">
                  <a:solidFill>
                    <a:srgbClr val="002776"/>
                  </a:solidFill>
                  <a:latin typeface="Arial" charset="0"/>
                  <a:cs typeface="Arial" charset="0"/>
                </a:rPr>
                <a:t>Uncompressed storage format vs. compressed storage</a:t>
              </a:r>
            </a:p>
            <a:p>
              <a:pPr marL="170366" indent="-170366" algn="l">
                <a:spcBef>
                  <a:spcPct val="0"/>
                </a:spcBef>
                <a:buFont typeface="Wingdings" pitchFamily="2" charset="2"/>
                <a:buChar char="§"/>
              </a:pPr>
              <a:r>
                <a:rPr lang="en-US" sz="1200" b="0" dirty="0">
                  <a:solidFill>
                    <a:srgbClr val="002776"/>
                  </a:solidFill>
                  <a:latin typeface="Arial" charset="0"/>
                  <a:cs typeface="Arial" charset="0"/>
                </a:rPr>
                <a:t>Distributed vs. consolidated data management and storage</a:t>
              </a:r>
            </a:p>
            <a:p>
              <a:pPr marL="170366" indent="-170366" algn="l">
                <a:spcBef>
                  <a:spcPct val="0"/>
                </a:spcBef>
                <a:buFont typeface="Wingdings" pitchFamily="2" charset="2"/>
                <a:buChar char="§"/>
              </a:pPr>
              <a:r>
                <a:rPr lang="en-US" sz="1200" b="0" dirty="0">
                  <a:solidFill>
                    <a:srgbClr val="002776"/>
                  </a:solidFill>
                  <a:latin typeface="Arial" charset="0"/>
                  <a:cs typeface="Arial" charset="0"/>
                </a:rPr>
                <a:t>Column-oriented vs. row-oriented databases and storage</a:t>
              </a:r>
            </a:p>
          </p:txBody>
        </p:sp>
        <p:sp>
          <p:nvSpPr>
            <p:cNvPr id="8" name="Rectangle 7"/>
            <p:cNvSpPr/>
            <p:nvPr/>
          </p:nvSpPr>
          <p:spPr>
            <a:xfrm>
              <a:off x="2224832" y="5743976"/>
              <a:ext cx="4606966" cy="1371993"/>
            </a:xfrm>
            <a:prstGeom prst="rect">
              <a:avLst/>
            </a:prstGeom>
          </p:spPr>
          <p:txBody>
            <a:bodyPr wrap="square" lIns="101349" tIns="50675" rIns="101349" bIns="50675">
              <a:spAutoFit/>
            </a:bodyPr>
            <a:lstStyle/>
            <a:p>
              <a:pPr marL="170366" indent="-170366" algn="l">
                <a:spcBef>
                  <a:spcPct val="0"/>
                </a:spcBef>
                <a:buFont typeface="Wingdings" pitchFamily="2" charset="2"/>
                <a:buChar char="§"/>
              </a:pPr>
              <a:r>
                <a:rPr lang="en-US" sz="1200" b="0" dirty="0">
                  <a:solidFill>
                    <a:srgbClr val="002776"/>
                  </a:solidFill>
                  <a:latin typeface="Arial" charset="0"/>
                  <a:cs typeface="Arial" charset="0"/>
                </a:rPr>
                <a:t>Hire new people with the required Big Data skill sets vs. retrain new staff  </a:t>
              </a:r>
            </a:p>
            <a:p>
              <a:pPr marL="170366" indent="-170366" algn="l">
                <a:spcBef>
                  <a:spcPct val="0"/>
                </a:spcBef>
                <a:buFont typeface="Wingdings" pitchFamily="2" charset="2"/>
                <a:buChar char="§"/>
              </a:pPr>
              <a:r>
                <a:rPr lang="en-US" sz="1200" b="0" dirty="0">
                  <a:solidFill>
                    <a:srgbClr val="002776"/>
                  </a:solidFill>
                  <a:latin typeface="Arial" charset="0"/>
                  <a:cs typeface="Arial" charset="0"/>
                </a:rPr>
                <a:t>Create a sandbox to experiment to explore with Big Data vs. connect users to the production system</a:t>
              </a:r>
            </a:p>
            <a:p>
              <a:pPr marL="170366" indent="-170366" algn="l">
                <a:spcBef>
                  <a:spcPct val="0"/>
                </a:spcBef>
                <a:buFont typeface="Wingdings" pitchFamily="2" charset="2"/>
                <a:buChar char="§"/>
              </a:pPr>
              <a:r>
                <a:rPr lang="en-US" sz="1200" b="0" dirty="0">
                  <a:solidFill>
                    <a:srgbClr val="002776"/>
                  </a:solidFill>
                  <a:latin typeface="Arial" charset="0"/>
                  <a:cs typeface="Arial" charset="0"/>
                </a:rPr>
                <a:t>Create a hybrid platform vs. migrate computation from a legacy platform or to that from a new vendor</a:t>
              </a:r>
            </a:p>
          </p:txBody>
        </p:sp>
        <p:sp>
          <p:nvSpPr>
            <p:cNvPr id="21" name="Rectangle 20"/>
            <p:cNvSpPr/>
            <p:nvPr/>
          </p:nvSpPr>
          <p:spPr>
            <a:xfrm>
              <a:off x="7207207" y="2597904"/>
              <a:ext cx="345343" cy="4590414"/>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675" tIns="50675" rIns="50675" bIns="50675" rtlCol="0" anchor="ctr"/>
            <a:lstStyle/>
            <a:p>
              <a:pPr>
                <a:spcBef>
                  <a:spcPct val="0"/>
                </a:spcBef>
              </a:pPr>
              <a:endParaRPr lang="en-US" sz="1800" b="0" dirty="0">
                <a:solidFill>
                  <a:srgbClr val="FFFFFF"/>
                </a:solidFill>
              </a:endParaRPr>
            </a:p>
          </p:txBody>
        </p:sp>
        <p:sp>
          <p:nvSpPr>
            <p:cNvPr id="22" name="Rectangle 21"/>
            <p:cNvSpPr/>
            <p:nvPr/>
          </p:nvSpPr>
          <p:spPr>
            <a:xfrm>
              <a:off x="7207155" y="2749941"/>
              <a:ext cx="2303282" cy="486533"/>
            </a:xfrm>
            <a:prstGeom prst="rect">
              <a:avLst/>
            </a:prstGeom>
            <a:solidFill>
              <a:srgbClr val="0079A6"/>
            </a:solidFill>
            <a:ln w="12700">
              <a:solidFill>
                <a:srgbClr val="0079A6"/>
              </a:solidFill>
            </a:ln>
          </p:spPr>
          <p:style>
            <a:lnRef idx="2">
              <a:schemeClr val="accent1">
                <a:shade val="50000"/>
              </a:schemeClr>
            </a:lnRef>
            <a:fillRef idx="1">
              <a:schemeClr val="accent1"/>
            </a:fillRef>
            <a:effectRef idx="0">
              <a:schemeClr val="accent1"/>
            </a:effectRef>
            <a:fontRef idx="minor">
              <a:schemeClr val="lt1"/>
            </a:fontRef>
          </p:style>
          <p:txBody>
            <a:bodyPr vert="horz" lIns="50675" tIns="50675" rIns="50675" bIns="50675" rtlCol="0" anchor="ctr"/>
            <a:lstStyle/>
            <a:p>
              <a:pPr>
                <a:spcBef>
                  <a:spcPct val="0"/>
                </a:spcBef>
              </a:pPr>
              <a:r>
                <a:rPr lang="en-US" sz="1200" b="0" dirty="0">
                  <a:solidFill>
                    <a:srgbClr val="FFFFFF"/>
                  </a:solidFill>
                </a:rPr>
                <a:t>Scalability</a:t>
              </a:r>
            </a:p>
          </p:txBody>
        </p:sp>
        <p:sp>
          <p:nvSpPr>
            <p:cNvPr id="25" name="Rectangle 24"/>
            <p:cNvSpPr/>
            <p:nvPr/>
          </p:nvSpPr>
          <p:spPr>
            <a:xfrm>
              <a:off x="7207156" y="3511743"/>
              <a:ext cx="2303282" cy="486533"/>
            </a:xfrm>
            <a:prstGeom prst="rect">
              <a:avLst/>
            </a:prstGeom>
            <a:solidFill>
              <a:srgbClr val="0079A6"/>
            </a:solidFill>
            <a:ln w="12700">
              <a:solidFill>
                <a:srgbClr val="0079A6"/>
              </a:solidFill>
            </a:ln>
          </p:spPr>
          <p:style>
            <a:lnRef idx="2">
              <a:schemeClr val="accent1">
                <a:shade val="50000"/>
              </a:schemeClr>
            </a:lnRef>
            <a:fillRef idx="1">
              <a:schemeClr val="accent1"/>
            </a:fillRef>
            <a:effectRef idx="0">
              <a:schemeClr val="accent1"/>
            </a:effectRef>
            <a:fontRef idx="minor">
              <a:schemeClr val="lt1"/>
            </a:fontRef>
          </p:style>
          <p:txBody>
            <a:bodyPr vert="horz" lIns="50675" tIns="50675" rIns="50675" bIns="50675" rtlCol="0" anchor="ctr"/>
            <a:lstStyle/>
            <a:p>
              <a:pPr>
                <a:spcBef>
                  <a:spcPct val="0"/>
                </a:spcBef>
              </a:pPr>
              <a:r>
                <a:rPr lang="en-US" sz="1200" b="0" dirty="0">
                  <a:solidFill>
                    <a:srgbClr val="FFFFFF"/>
                  </a:solidFill>
                </a:rPr>
                <a:t>Performance</a:t>
              </a:r>
            </a:p>
          </p:txBody>
        </p:sp>
        <p:sp>
          <p:nvSpPr>
            <p:cNvPr id="26" name="Rectangle 25"/>
            <p:cNvSpPr/>
            <p:nvPr/>
          </p:nvSpPr>
          <p:spPr>
            <a:xfrm>
              <a:off x="7207156" y="4273545"/>
              <a:ext cx="2303282" cy="486533"/>
            </a:xfrm>
            <a:prstGeom prst="rect">
              <a:avLst/>
            </a:prstGeom>
            <a:solidFill>
              <a:srgbClr val="0079A6"/>
            </a:solidFill>
            <a:ln w="12700">
              <a:solidFill>
                <a:srgbClr val="0079A6"/>
              </a:solidFill>
            </a:ln>
          </p:spPr>
          <p:style>
            <a:lnRef idx="2">
              <a:schemeClr val="accent1">
                <a:shade val="50000"/>
              </a:schemeClr>
            </a:lnRef>
            <a:fillRef idx="1">
              <a:schemeClr val="accent1"/>
            </a:fillRef>
            <a:effectRef idx="0">
              <a:schemeClr val="accent1"/>
            </a:effectRef>
            <a:fontRef idx="minor">
              <a:schemeClr val="lt1"/>
            </a:fontRef>
          </p:style>
          <p:txBody>
            <a:bodyPr vert="horz" lIns="50675" tIns="50675" rIns="50675" bIns="50675" rtlCol="0" anchor="ctr"/>
            <a:lstStyle/>
            <a:p>
              <a:pPr>
                <a:spcBef>
                  <a:spcPct val="0"/>
                </a:spcBef>
              </a:pPr>
              <a:r>
                <a:rPr lang="en-US" sz="1200" b="0" dirty="0">
                  <a:solidFill>
                    <a:srgbClr val="FFFFFF"/>
                  </a:solidFill>
                </a:rPr>
                <a:t>Cost</a:t>
              </a:r>
            </a:p>
          </p:txBody>
        </p:sp>
        <p:sp>
          <p:nvSpPr>
            <p:cNvPr id="27" name="Rectangle 26"/>
            <p:cNvSpPr/>
            <p:nvPr/>
          </p:nvSpPr>
          <p:spPr>
            <a:xfrm>
              <a:off x="7207156" y="5035347"/>
              <a:ext cx="2303282" cy="486533"/>
            </a:xfrm>
            <a:prstGeom prst="rect">
              <a:avLst/>
            </a:prstGeom>
            <a:solidFill>
              <a:srgbClr val="0079A6"/>
            </a:solidFill>
            <a:ln w="12700">
              <a:solidFill>
                <a:srgbClr val="0079A6"/>
              </a:solidFill>
            </a:ln>
          </p:spPr>
          <p:style>
            <a:lnRef idx="2">
              <a:schemeClr val="accent1">
                <a:shade val="50000"/>
              </a:schemeClr>
            </a:lnRef>
            <a:fillRef idx="1">
              <a:schemeClr val="accent1"/>
            </a:fillRef>
            <a:effectRef idx="0">
              <a:schemeClr val="accent1"/>
            </a:effectRef>
            <a:fontRef idx="minor">
              <a:schemeClr val="lt1"/>
            </a:fontRef>
          </p:style>
          <p:txBody>
            <a:bodyPr vert="horz" lIns="50675" tIns="50675" rIns="50675" bIns="50675" rtlCol="0" anchor="ctr"/>
            <a:lstStyle/>
            <a:p>
              <a:pPr>
                <a:spcBef>
                  <a:spcPct val="0"/>
                </a:spcBef>
              </a:pPr>
              <a:r>
                <a:rPr lang="en-US" sz="1200" b="0" dirty="0">
                  <a:solidFill>
                    <a:srgbClr val="FFFFFF"/>
                  </a:solidFill>
                </a:rPr>
                <a:t>Reliability</a:t>
              </a:r>
            </a:p>
          </p:txBody>
        </p:sp>
        <p:sp>
          <p:nvSpPr>
            <p:cNvPr id="28" name="Rectangle 27"/>
            <p:cNvSpPr/>
            <p:nvPr/>
          </p:nvSpPr>
          <p:spPr>
            <a:xfrm>
              <a:off x="7207156" y="6558956"/>
              <a:ext cx="2303282" cy="486533"/>
            </a:xfrm>
            <a:prstGeom prst="rect">
              <a:avLst/>
            </a:prstGeom>
            <a:solidFill>
              <a:srgbClr val="0079A6"/>
            </a:solidFill>
            <a:ln w="12700">
              <a:solidFill>
                <a:srgbClr val="0079A6"/>
              </a:solidFill>
            </a:ln>
          </p:spPr>
          <p:style>
            <a:lnRef idx="2">
              <a:schemeClr val="accent1">
                <a:shade val="50000"/>
              </a:schemeClr>
            </a:lnRef>
            <a:fillRef idx="1">
              <a:schemeClr val="accent1"/>
            </a:fillRef>
            <a:effectRef idx="0">
              <a:schemeClr val="accent1"/>
            </a:effectRef>
            <a:fontRef idx="minor">
              <a:schemeClr val="lt1"/>
            </a:fontRef>
          </p:style>
          <p:txBody>
            <a:bodyPr vert="horz" lIns="50675" tIns="50675" rIns="50675" bIns="50675" rtlCol="0" anchor="ctr"/>
            <a:lstStyle/>
            <a:p>
              <a:pPr>
                <a:spcBef>
                  <a:spcPct val="0"/>
                </a:spcBef>
              </a:pPr>
              <a:r>
                <a:rPr lang="en-US" sz="1200" b="0" dirty="0">
                  <a:solidFill>
                    <a:srgbClr val="FFFFFF"/>
                  </a:solidFill>
                </a:rPr>
                <a:t>Security</a:t>
              </a:r>
            </a:p>
          </p:txBody>
        </p:sp>
        <p:sp>
          <p:nvSpPr>
            <p:cNvPr id="29" name="Rectangle 28"/>
            <p:cNvSpPr/>
            <p:nvPr/>
          </p:nvSpPr>
          <p:spPr>
            <a:xfrm>
              <a:off x="7207155" y="5797149"/>
              <a:ext cx="2303282" cy="486533"/>
            </a:xfrm>
            <a:prstGeom prst="rect">
              <a:avLst/>
            </a:prstGeom>
            <a:solidFill>
              <a:srgbClr val="0079A6"/>
            </a:solidFill>
            <a:ln w="12700">
              <a:solidFill>
                <a:srgbClr val="0079A6"/>
              </a:solidFill>
            </a:ln>
          </p:spPr>
          <p:style>
            <a:lnRef idx="2">
              <a:schemeClr val="accent1">
                <a:shade val="50000"/>
              </a:schemeClr>
            </a:lnRef>
            <a:fillRef idx="1">
              <a:schemeClr val="accent1"/>
            </a:fillRef>
            <a:effectRef idx="0">
              <a:schemeClr val="accent1"/>
            </a:effectRef>
            <a:fontRef idx="minor">
              <a:schemeClr val="lt1"/>
            </a:fontRef>
          </p:style>
          <p:txBody>
            <a:bodyPr vert="horz" lIns="50675" tIns="50675" rIns="50675" bIns="50675" rtlCol="0" anchor="ctr"/>
            <a:lstStyle/>
            <a:p>
              <a:pPr>
                <a:spcBef>
                  <a:spcPct val="0"/>
                </a:spcBef>
              </a:pPr>
              <a:r>
                <a:rPr lang="en-US" sz="1200" b="0" dirty="0">
                  <a:solidFill>
                    <a:srgbClr val="FFFFFF"/>
                  </a:solidFill>
                </a:rPr>
                <a:t>Integration</a:t>
              </a:r>
            </a:p>
          </p:txBody>
        </p:sp>
      </p:grpSp>
      <p:grpSp>
        <p:nvGrpSpPr>
          <p:cNvPr id="3" name="Group 2"/>
          <p:cNvGrpSpPr/>
          <p:nvPr/>
        </p:nvGrpSpPr>
        <p:grpSpPr>
          <a:xfrm>
            <a:off x="2232320" y="2421861"/>
            <a:ext cx="6412171" cy="3789415"/>
            <a:chOff x="2455936" y="2749941"/>
            <a:chExt cx="7054502" cy="4295548"/>
          </a:xfrm>
        </p:grpSpPr>
        <p:sp>
          <p:nvSpPr>
            <p:cNvPr id="2" name="Rectangle 1"/>
            <p:cNvSpPr/>
            <p:nvPr/>
          </p:nvSpPr>
          <p:spPr>
            <a:xfrm>
              <a:off x="2455936" y="2865119"/>
              <a:ext cx="4036304" cy="1828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spcBef>
                  <a:spcPct val="0"/>
                </a:spcBef>
              </a:pPr>
              <a:endParaRPr lang="en-US" sz="1600" b="0" dirty="0">
                <a:solidFill>
                  <a:srgbClr val="FFFFFF"/>
                </a:solidFill>
              </a:endParaRPr>
            </a:p>
          </p:txBody>
        </p:sp>
        <p:sp>
          <p:nvSpPr>
            <p:cNvPr id="23" name="Rectangle 22"/>
            <p:cNvSpPr/>
            <p:nvPr/>
          </p:nvSpPr>
          <p:spPr>
            <a:xfrm>
              <a:off x="7207155" y="2749941"/>
              <a:ext cx="2303282" cy="486533"/>
            </a:xfrm>
            <a:prstGeom prst="rect">
              <a:avLst/>
            </a:prstGeom>
            <a:solidFill>
              <a:srgbClr val="92D050"/>
            </a:solidFill>
            <a:ln w="12700">
              <a:solidFill>
                <a:srgbClr val="0079A6"/>
              </a:solidFill>
            </a:ln>
          </p:spPr>
          <p:style>
            <a:lnRef idx="2">
              <a:schemeClr val="accent1">
                <a:shade val="50000"/>
              </a:schemeClr>
            </a:lnRef>
            <a:fillRef idx="1">
              <a:schemeClr val="accent1"/>
            </a:fillRef>
            <a:effectRef idx="0">
              <a:schemeClr val="accent1"/>
            </a:effectRef>
            <a:fontRef idx="minor">
              <a:schemeClr val="lt1"/>
            </a:fontRef>
          </p:style>
          <p:txBody>
            <a:bodyPr vert="horz" lIns="50675" tIns="50675" rIns="50675" bIns="50675" rtlCol="0" anchor="ctr"/>
            <a:lstStyle/>
            <a:p>
              <a:pPr>
                <a:spcBef>
                  <a:spcPct val="0"/>
                </a:spcBef>
              </a:pPr>
              <a:r>
                <a:rPr lang="en-US" sz="1200" b="0" dirty="0">
                  <a:solidFill>
                    <a:srgbClr val="FFFFFF"/>
                  </a:solidFill>
                </a:rPr>
                <a:t>Scalability</a:t>
              </a:r>
            </a:p>
          </p:txBody>
        </p:sp>
        <p:sp>
          <p:nvSpPr>
            <p:cNvPr id="30" name="Rectangle 29"/>
            <p:cNvSpPr/>
            <p:nvPr/>
          </p:nvSpPr>
          <p:spPr>
            <a:xfrm>
              <a:off x="7207156" y="4273545"/>
              <a:ext cx="2303282" cy="486533"/>
            </a:xfrm>
            <a:prstGeom prst="rect">
              <a:avLst/>
            </a:prstGeom>
            <a:solidFill>
              <a:srgbClr val="92D050"/>
            </a:solidFill>
            <a:ln w="12700">
              <a:solidFill>
                <a:srgbClr val="0079A6"/>
              </a:solidFill>
            </a:ln>
          </p:spPr>
          <p:style>
            <a:lnRef idx="2">
              <a:schemeClr val="accent1">
                <a:shade val="50000"/>
              </a:schemeClr>
            </a:lnRef>
            <a:fillRef idx="1">
              <a:schemeClr val="accent1"/>
            </a:fillRef>
            <a:effectRef idx="0">
              <a:schemeClr val="accent1"/>
            </a:effectRef>
            <a:fontRef idx="minor">
              <a:schemeClr val="lt1"/>
            </a:fontRef>
          </p:style>
          <p:txBody>
            <a:bodyPr vert="horz" lIns="50675" tIns="50675" rIns="50675" bIns="50675" rtlCol="0" anchor="ctr"/>
            <a:lstStyle/>
            <a:p>
              <a:pPr>
                <a:spcBef>
                  <a:spcPct val="0"/>
                </a:spcBef>
              </a:pPr>
              <a:r>
                <a:rPr lang="en-US" sz="1200" b="0" dirty="0">
                  <a:solidFill>
                    <a:srgbClr val="FFFFFF"/>
                  </a:solidFill>
                </a:rPr>
                <a:t>Cost</a:t>
              </a:r>
            </a:p>
          </p:txBody>
        </p:sp>
        <p:sp>
          <p:nvSpPr>
            <p:cNvPr id="31" name="Rectangle 30"/>
            <p:cNvSpPr/>
            <p:nvPr/>
          </p:nvSpPr>
          <p:spPr>
            <a:xfrm>
              <a:off x="7207156" y="6558956"/>
              <a:ext cx="2303282" cy="486533"/>
            </a:xfrm>
            <a:prstGeom prst="rect">
              <a:avLst/>
            </a:prstGeom>
            <a:solidFill>
              <a:srgbClr val="92D050"/>
            </a:solidFill>
            <a:ln w="12700">
              <a:solidFill>
                <a:srgbClr val="0079A6"/>
              </a:solidFill>
            </a:ln>
          </p:spPr>
          <p:style>
            <a:lnRef idx="2">
              <a:schemeClr val="accent1">
                <a:shade val="50000"/>
              </a:schemeClr>
            </a:lnRef>
            <a:fillRef idx="1">
              <a:schemeClr val="accent1"/>
            </a:fillRef>
            <a:effectRef idx="0">
              <a:schemeClr val="accent1"/>
            </a:effectRef>
            <a:fontRef idx="minor">
              <a:schemeClr val="lt1"/>
            </a:fontRef>
          </p:style>
          <p:txBody>
            <a:bodyPr vert="horz" lIns="50675" tIns="50675" rIns="50675" bIns="50675" rtlCol="0" anchor="ctr"/>
            <a:lstStyle/>
            <a:p>
              <a:pPr>
                <a:spcBef>
                  <a:spcPct val="0"/>
                </a:spcBef>
              </a:pPr>
              <a:r>
                <a:rPr lang="en-US" sz="1200" b="0" dirty="0">
                  <a:solidFill>
                    <a:srgbClr val="FFFFFF"/>
                  </a:solidFill>
                </a:rPr>
                <a:t>Security</a:t>
              </a:r>
            </a:p>
          </p:txBody>
        </p:sp>
        <p:sp>
          <p:nvSpPr>
            <p:cNvPr id="32" name="Rectangle 31"/>
            <p:cNvSpPr/>
            <p:nvPr/>
          </p:nvSpPr>
          <p:spPr>
            <a:xfrm>
              <a:off x="7207155" y="5797149"/>
              <a:ext cx="2303282" cy="486533"/>
            </a:xfrm>
            <a:prstGeom prst="rect">
              <a:avLst/>
            </a:prstGeom>
            <a:solidFill>
              <a:srgbClr val="92D050"/>
            </a:solidFill>
            <a:ln w="12700">
              <a:solidFill>
                <a:srgbClr val="0079A6"/>
              </a:solidFill>
            </a:ln>
          </p:spPr>
          <p:style>
            <a:lnRef idx="2">
              <a:schemeClr val="accent1">
                <a:shade val="50000"/>
              </a:schemeClr>
            </a:lnRef>
            <a:fillRef idx="1">
              <a:schemeClr val="accent1"/>
            </a:fillRef>
            <a:effectRef idx="0">
              <a:schemeClr val="accent1"/>
            </a:effectRef>
            <a:fontRef idx="minor">
              <a:schemeClr val="lt1"/>
            </a:fontRef>
          </p:style>
          <p:txBody>
            <a:bodyPr vert="horz" lIns="50675" tIns="50675" rIns="50675" bIns="50675" rtlCol="0" anchor="ctr"/>
            <a:lstStyle/>
            <a:p>
              <a:pPr>
                <a:spcBef>
                  <a:spcPct val="0"/>
                </a:spcBef>
              </a:pPr>
              <a:r>
                <a:rPr lang="en-US" sz="1200" b="0" dirty="0">
                  <a:solidFill>
                    <a:srgbClr val="FFFFFF"/>
                  </a:solidFill>
                </a:rPr>
                <a:t>Integration</a:t>
              </a:r>
            </a:p>
          </p:txBody>
        </p:sp>
      </p:grpSp>
      <p:grpSp>
        <p:nvGrpSpPr>
          <p:cNvPr id="5" name="Group 4"/>
          <p:cNvGrpSpPr/>
          <p:nvPr/>
        </p:nvGrpSpPr>
        <p:grpSpPr>
          <a:xfrm>
            <a:off x="2246174" y="2419282"/>
            <a:ext cx="6398318" cy="2445329"/>
            <a:chOff x="2471176" y="2749941"/>
            <a:chExt cx="7039261" cy="2771939"/>
          </a:xfrm>
        </p:grpSpPr>
        <p:sp>
          <p:nvSpPr>
            <p:cNvPr id="33" name="Rectangle 32"/>
            <p:cNvSpPr/>
            <p:nvPr/>
          </p:nvSpPr>
          <p:spPr>
            <a:xfrm>
              <a:off x="2471176" y="4425371"/>
              <a:ext cx="4036304" cy="1828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spcBef>
                  <a:spcPct val="0"/>
                </a:spcBef>
              </a:pPr>
              <a:endParaRPr lang="en-US" sz="1600" b="0" dirty="0">
                <a:solidFill>
                  <a:srgbClr val="FFFFFF"/>
                </a:solidFill>
              </a:endParaRPr>
            </a:p>
          </p:txBody>
        </p:sp>
        <p:sp>
          <p:nvSpPr>
            <p:cNvPr id="34" name="Rectangle 33"/>
            <p:cNvSpPr/>
            <p:nvPr/>
          </p:nvSpPr>
          <p:spPr>
            <a:xfrm>
              <a:off x="7207154" y="2749941"/>
              <a:ext cx="2303282" cy="486533"/>
            </a:xfrm>
            <a:prstGeom prst="rect">
              <a:avLst/>
            </a:prstGeom>
            <a:solidFill>
              <a:srgbClr val="92D050"/>
            </a:solidFill>
            <a:ln w="12700">
              <a:solidFill>
                <a:srgbClr val="0079A6"/>
              </a:solidFill>
            </a:ln>
          </p:spPr>
          <p:style>
            <a:lnRef idx="2">
              <a:schemeClr val="accent1">
                <a:shade val="50000"/>
              </a:schemeClr>
            </a:lnRef>
            <a:fillRef idx="1">
              <a:schemeClr val="accent1"/>
            </a:fillRef>
            <a:effectRef idx="0">
              <a:schemeClr val="accent1"/>
            </a:effectRef>
            <a:fontRef idx="minor">
              <a:schemeClr val="lt1"/>
            </a:fontRef>
          </p:style>
          <p:txBody>
            <a:bodyPr vert="horz" lIns="50675" tIns="50675" rIns="50675" bIns="50675" rtlCol="0" anchor="ctr"/>
            <a:lstStyle/>
            <a:p>
              <a:pPr>
                <a:spcBef>
                  <a:spcPct val="0"/>
                </a:spcBef>
              </a:pPr>
              <a:r>
                <a:rPr lang="en-US" sz="1200" b="0" dirty="0">
                  <a:solidFill>
                    <a:srgbClr val="FFFFFF"/>
                  </a:solidFill>
                </a:rPr>
                <a:t>Scalability</a:t>
              </a:r>
            </a:p>
          </p:txBody>
        </p:sp>
        <p:sp>
          <p:nvSpPr>
            <p:cNvPr id="35" name="Rectangle 34"/>
            <p:cNvSpPr/>
            <p:nvPr/>
          </p:nvSpPr>
          <p:spPr>
            <a:xfrm>
              <a:off x="7207155" y="3511743"/>
              <a:ext cx="2303282" cy="486533"/>
            </a:xfrm>
            <a:prstGeom prst="rect">
              <a:avLst/>
            </a:prstGeom>
            <a:solidFill>
              <a:srgbClr val="92D050"/>
            </a:solidFill>
            <a:ln w="12700">
              <a:solidFill>
                <a:srgbClr val="0079A6"/>
              </a:solidFill>
            </a:ln>
          </p:spPr>
          <p:style>
            <a:lnRef idx="2">
              <a:schemeClr val="accent1">
                <a:shade val="50000"/>
              </a:schemeClr>
            </a:lnRef>
            <a:fillRef idx="1">
              <a:schemeClr val="accent1"/>
            </a:fillRef>
            <a:effectRef idx="0">
              <a:schemeClr val="accent1"/>
            </a:effectRef>
            <a:fontRef idx="minor">
              <a:schemeClr val="lt1"/>
            </a:fontRef>
          </p:style>
          <p:txBody>
            <a:bodyPr vert="horz" lIns="50675" tIns="50675" rIns="50675" bIns="50675" rtlCol="0" anchor="ctr"/>
            <a:lstStyle/>
            <a:p>
              <a:pPr>
                <a:spcBef>
                  <a:spcPct val="0"/>
                </a:spcBef>
              </a:pPr>
              <a:r>
                <a:rPr lang="en-US" sz="1200" b="0" dirty="0">
                  <a:solidFill>
                    <a:srgbClr val="FFFFFF"/>
                  </a:solidFill>
                </a:rPr>
                <a:t>Performance</a:t>
              </a:r>
            </a:p>
          </p:txBody>
        </p:sp>
        <p:sp>
          <p:nvSpPr>
            <p:cNvPr id="36" name="Rectangle 35"/>
            <p:cNvSpPr/>
            <p:nvPr/>
          </p:nvSpPr>
          <p:spPr>
            <a:xfrm>
              <a:off x="7207155" y="4273545"/>
              <a:ext cx="2303282" cy="486533"/>
            </a:xfrm>
            <a:prstGeom prst="rect">
              <a:avLst/>
            </a:prstGeom>
            <a:solidFill>
              <a:srgbClr val="92D050"/>
            </a:solidFill>
            <a:ln w="12700">
              <a:solidFill>
                <a:srgbClr val="0079A6"/>
              </a:solidFill>
            </a:ln>
          </p:spPr>
          <p:style>
            <a:lnRef idx="2">
              <a:schemeClr val="accent1">
                <a:shade val="50000"/>
              </a:schemeClr>
            </a:lnRef>
            <a:fillRef idx="1">
              <a:schemeClr val="accent1"/>
            </a:fillRef>
            <a:effectRef idx="0">
              <a:schemeClr val="accent1"/>
            </a:effectRef>
            <a:fontRef idx="minor">
              <a:schemeClr val="lt1"/>
            </a:fontRef>
          </p:style>
          <p:txBody>
            <a:bodyPr vert="horz" lIns="50675" tIns="50675" rIns="50675" bIns="50675" rtlCol="0" anchor="ctr"/>
            <a:lstStyle/>
            <a:p>
              <a:pPr>
                <a:spcBef>
                  <a:spcPct val="0"/>
                </a:spcBef>
              </a:pPr>
              <a:r>
                <a:rPr lang="en-US" sz="1200" b="0" dirty="0">
                  <a:solidFill>
                    <a:srgbClr val="FFFFFF"/>
                  </a:solidFill>
                </a:rPr>
                <a:t>Cost</a:t>
              </a:r>
            </a:p>
          </p:txBody>
        </p:sp>
        <p:sp>
          <p:nvSpPr>
            <p:cNvPr id="37" name="Rectangle 36"/>
            <p:cNvSpPr/>
            <p:nvPr/>
          </p:nvSpPr>
          <p:spPr>
            <a:xfrm>
              <a:off x="7207155" y="5035347"/>
              <a:ext cx="2303282" cy="486533"/>
            </a:xfrm>
            <a:prstGeom prst="rect">
              <a:avLst/>
            </a:prstGeom>
            <a:solidFill>
              <a:srgbClr val="92D050"/>
            </a:solidFill>
            <a:ln w="12700">
              <a:solidFill>
                <a:srgbClr val="0079A6"/>
              </a:solidFill>
            </a:ln>
          </p:spPr>
          <p:style>
            <a:lnRef idx="2">
              <a:schemeClr val="accent1">
                <a:shade val="50000"/>
              </a:schemeClr>
            </a:lnRef>
            <a:fillRef idx="1">
              <a:schemeClr val="accent1"/>
            </a:fillRef>
            <a:effectRef idx="0">
              <a:schemeClr val="accent1"/>
            </a:effectRef>
            <a:fontRef idx="minor">
              <a:schemeClr val="lt1"/>
            </a:fontRef>
          </p:style>
          <p:txBody>
            <a:bodyPr vert="horz" lIns="50675" tIns="50675" rIns="50675" bIns="50675" rtlCol="0" anchor="ctr"/>
            <a:lstStyle/>
            <a:p>
              <a:pPr>
                <a:spcBef>
                  <a:spcPct val="0"/>
                </a:spcBef>
              </a:pPr>
              <a:r>
                <a:rPr lang="en-US" sz="1200" b="0" dirty="0">
                  <a:solidFill>
                    <a:srgbClr val="FFFFFF"/>
                  </a:solidFill>
                </a:rPr>
                <a:t>Reliability</a:t>
              </a:r>
            </a:p>
          </p:txBody>
        </p:sp>
      </p:grpSp>
    </p:spTree>
    <p:extLst>
      <p:ext uri="{BB962C8B-B14F-4D97-AF65-F5344CB8AC3E}">
        <p14:creationId xmlns:p14="http://schemas.microsoft.com/office/powerpoint/2010/main" val="269907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AutoShape 12" descr="http://siliconangle.com/files/2011/06/cloudera-Logo-large.png"/>
          <p:cNvSpPr>
            <a:spLocks noChangeAspect="1" noChangeArrowheads="1"/>
          </p:cNvSpPr>
          <p:nvPr/>
        </p:nvSpPr>
        <p:spPr bwMode="auto">
          <a:xfrm>
            <a:off x="141410" y="-880883"/>
            <a:ext cx="8813563" cy="18401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1922" tIns="40961" rIns="81922" bIns="40961" numCol="1" anchor="t" anchorCtr="0" compatLnSpc="1">
            <a:prstTxWarp prst="textNoShape">
              <a:avLst/>
            </a:prstTxWarp>
          </a:bodyPr>
          <a:lstStyle/>
          <a:p>
            <a:endParaRPr lang="en-US"/>
          </a:p>
        </p:txBody>
      </p:sp>
      <p:sp>
        <p:nvSpPr>
          <p:cNvPr id="83" name="AutoShape 14" descr="http://siliconangle.com/files/2011/06/cloudera-Logo-large.png"/>
          <p:cNvSpPr>
            <a:spLocks noChangeAspect="1" noChangeArrowheads="1"/>
          </p:cNvSpPr>
          <p:nvPr/>
        </p:nvSpPr>
        <p:spPr bwMode="auto">
          <a:xfrm>
            <a:off x="279933" y="-746440"/>
            <a:ext cx="8813563" cy="18401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1922" tIns="40961" rIns="81922" bIns="40961" numCol="1" anchor="t" anchorCtr="0" compatLnSpc="1">
            <a:prstTxWarp prst="textNoShape">
              <a:avLst/>
            </a:prstTxWarp>
          </a:bodyPr>
          <a:lstStyle/>
          <a:p>
            <a:endParaRPr lang="en-US"/>
          </a:p>
        </p:txBody>
      </p:sp>
      <p:sp>
        <p:nvSpPr>
          <p:cNvPr id="84" name="AutoShape 16" descr="http://siliconangle.com/files/2011/06/cloudera-Logo-large.png"/>
          <p:cNvSpPr>
            <a:spLocks noChangeAspect="1" noChangeArrowheads="1"/>
          </p:cNvSpPr>
          <p:nvPr/>
        </p:nvSpPr>
        <p:spPr bwMode="auto">
          <a:xfrm>
            <a:off x="418459" y="-611997"/>
            <a:ext cx="8813563" cy="18401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1922" tIns="40961" rIns="81922" bIns="40961" numCol="1" anchor="t" anchorCtr="0" compatLnSpc="1">
            <a:prstTxWarp prst="textNoShape">
              <a:avLst/>
            </a:prstTxWarp>
          </a:bodyPr>
          <a:lstStyle/>
          <a:p>
            <a:endParaRPr lang="en-US"/>
          </a:p>
        </p:txBody>
      </p:sp>
      <p:sp>
        <p:nvSpPr>
          <p:cNvPr id="86" name="AutoShape 49" descr="http://siliconangle.com/files/2011/09/JasperSoft-logo.jpg"/>
          <p:cNvSpPr>
            <a:spLocks noChangeAspect="1" noChangeArrowheads="1"/>
          </p:cNvSpPr>
          <p:nvPr/>
        </p:nvSpPr>
        <p:spPr bwMode="auto">
          <a:xfrm>
            <a:off x="196242" y="14014"/>
            <a:ext cx="3835372" cy="8318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1922" tIns="40961" rIns="81922" bIns="40961" numCol="1" anchor="t" anchorCtr="0" compatLnSpc="1">
            <a:prstTxWarp prst="textNoShape">
              <a:avLst/>
            </a:prstTxWarp>
          </a:bodyPr>
          <a:lstStyle/>
          <a:p>
            <a:endParaRPr lang="en-US"/>
          </a:p>
        </p:txBody>
      </p:sp>
      <p:sp>
        <p:nvSpPr>
          <p:cNvPr id="78" name="Title 16"/>
          <p:cNvSpPr txBox="1">
            <a:spLocks/>
          </p:cNvSpPr>
          <p:nvPr/>
        </p:nvSpPr>
        <p:spPr bwMode="gray">
          <a:xfrm>
            <a:off x="414340" y="446044"/>
            <a:ext cx="8330184" cy="333425"/>
          </a:xfrm>
          <a:prstGeom prst="rect">
            <a:avLst/>
          </a:prstGeom>
        </p:spPr>
        <p:txBody>
          <a:bodyPr lIns="0" tIns="0" rIns="0" bIns="0" anchor="b" anchorCtr="0">
            <a:spAutoFit/>
          </a:bodyPr>
          <a:lstStyle>
            <a:lvl1pPr algn="l" rtl="0" eaLnBrk="1" fontAlgn="base" hangingPunct="1">
              <a:lnSpc>
                <a:spcPts val="2600"/>
              </a:lnSpc>
              <a:spcBef>
                <a:spcPct val="0"/>
              </a:spcBef>
              <a:spcAft>
                <a:spcPct val="0"/>
              </a:spcAft>
              <a:defRPr kumimoji="0" lang="en-US" sz="2400" b="1" i="0" u="none" strike="noStrike" kern="1200" cap="none" spc="0" normalizeH="0" baseline="0" noProof="0" dirty="0" smtClean="0">
                <a:ln>
                  <a:noFill/>
                </a:ln>
                <a:solidFill>
                  <a:schemeClr val="tx2"/>
                </a:solidFill>
                <a:effectLst/>
                <a:uLnTx/>
                <a:uFillTx/>
                <a:latin typeface="+mj-lt"/>
                <a:ea typeface="+mj-ea"/>
                <a:cs typeface="+mj-cs"/>
              </a:defRPr>
            </a:lvl1pPr>
            <a:lvl2pPr algn="l" rtl="0" eaLnBrk="1" fontAlgn="base" hangingPunct="1">
              <a:lnSpc>
                <a:spcPct val="90000"/>
              </a:lnSpc>
              <a:spcBef>
                <a:spcPct val="0"/>
              </a:spcBef>
              <a:spcAft>
                <a:spcPct val="0"/>
              </a:spcAft>
              <a:defRPr b="1">
                <a:solidFill>
                  <a:schemeClr val="tx1"/>
                </a:solidFill>
                <a:latin typeface="Arial" charset="0"/>
              </a:defRPr>
            </a:lvl2pPr>
            <a:lvl3pPr algn="l" rtl="0" eaLnBrk="1" fontAlgn="base" hangingPunct="1">
              <a:lnSpc>
                <a:spcPct val="90000"/>
              </a:lnSpc>
              <a:spcBef>
                <a:spcPct val="0"/>
              </a:spcBef>
              <a:spcAft>
                <a:spcPct val="0"/>
              </a:spcAft>
              <a:defRPr b="1">
                <a:solidFill>
                  <a:schemeClr val="tx1"/>
                </a:solidFill>
                <a:latin typeface="Arial" charset="0"/>
              </a:defRPr>
            </a:lvl3pPr>
            <a:lvl4pPr algn="l" rtl="0" eaLnBrk="1" fontAlgn="base" hangingPunct="1">
              <a:lnSpc>
                <a:spcPct val="90000"/>
              </a:lnSpc>
              <a:spcBef>
                <a:spcPct val="0"/>
              </a:spcBef>
              <a:spcAft>
                <a:spcPct val="0"/>
              </a:spcAft>
              <a:defRPr b="1">
                <a:solidFill>
                  <a:schemeClr val="tx1"/>
                </a:solidFill>
                <a:latin typeface="Arial" charset="0"/>
              </a:defRPr>
            </a:lvl4pPr>
            <a:lvl5pPr algn="l" rtl="0" eaLnBrk="1" fontAlgn="base" hangingPunct="1">
              <a:lnSpc>
                <a:spcPct val="90000"/>
              </a:lnSpc>
              <a:spcBef>
                <a:spcPct val="0"/>
              </a:spcBef>
              <a:spcAft>
                <a:spcPct val="0"/>
              </a:spcAft>
              <a:defRPr b="1">
                <a:solidFill>
                  <a:schemeClr val="tx1"/>
                </a:solidFill>
                <a:latin typeface="Arial" charset="0"/>
              </a:defRPr>
            </a:lvl5pPr>
            <a:lvl6pPr marL="457200" algn="l" rtl="0" eaLnBrk="1" fontAlgn="base" hangingPunct="1">
              <a:spcBef>
                <a:spcPct val="0"/>
              </a:spcBef>
              <a:spcAft>
                <a:spcPct val="0"/>
              </a:spcAft>
              <a:defRPr sz="2400" b="1">
                <a:solidFill>
                  <a:schemeClr val="accent1"/>
                </a:solidFill>
                <a:latin typeface="Arial" charset="0"/>
              </a:defRPr>
            </a:lvl6pPr>
            <a:lvl7pPr marL="914400" algn="l" rtl="0" eaLnBrk="1" fontAlgn="base" hangingPunct="1">
              <a:spcBef>
                <a:spcPct val="0"/>
              </a:spcBef>
              <a:spcAft>
                <a:spcPct val="0"/>
              </a:spcAft>
              <a:defRPr sz="2400" b="1">
                <a:solidFill>
                  <a:schemeClr val="accent1"/>
                </a:solidFill>
                <a:latin typeface="Arial" charset="0"/>
              </a:defRPr>
            </a:lvl7pPr>
            <a:lvl8pPr marL="1371600" algn="l" rtl="0" eaLnBrk="1" fontAlgn="base" hangingPunct="1">
              <a:spcBef>
                <a:spcPct val="0"/>
              </a:spcBef>
              <a:spcAft>
                <a:spcPct val="0"/>
              </a:spcAft>
              <a:defRPr sz="2400" b="1">
                <a:solidFill>
                  <a:schemeClr val="accent1"/>
                </a:solidFill>
                <a:latin typeface="Arial" charset="0"/>
              </a:defRPr>
            </a:lvl8pPr>
            <a:lvl9pPr marL="1828800" algn="l" rtl="0" eaLnBrk="1" fontAlgn="base" hangingPunct="1">
              <a:spcBef>
                <a:spcPct val="0"/>
              </a:spcBef>
              <a:spcAft>
                <a:spcPct val="0"/>
              </a:spcAft>
              <a:defRPr sz="2400" b="1">
                <a:solidFill>
                  <a:schemeClr val="accent1"/>
                </a:solidFill>
                <a:latin typeface="Arial" charset="0"/>
              </a:defRPr>
            </a:lvl9pPr>
          </a:lstStyle>
          <a:p>
            <a:r>
              <a:rPr lang="en-US" dirty="0" smtClean="0"/>
              <a:t>Integration with </a:t>
            </a:r>
            <a:r>
              <a:rPr lang="en-US" dirty="0"/>
              <a:t>E</a:t>
            </a:r>
            <a:r>
              <a:rPr lang="en-US" dirty="0" smtClean="0"/>
              <a:t>xisting Architecture</a:t>
            </a:r>
            <a:endParaRPr lang="en-US" dirty="0"/>
          </a:p>
        </p:txBody>
      </p:sp>
      <p:sp>
        <p:nvSpPr>
          <p:cNvPr id="9" name="Rectangle 8"/>
          <p:cNvSpPr/>
          <p:nvPr/>
        </p:nvSpPr>
        <p:spPr>
          <a:xfrm>
            <a:off x="415664" y="930862"/>
            <a:ext cx="8215181" cy="430887"/>
          </a:xfrm>
          <a:prstGeom prst="rect">
            <a:avLst/>
          </a:prstGeom>
        </p:spPr>
        <p:txBody>
          <a:bodyPr vert="horz" wrap="square" lIns="0" tIns="0" rIns="0" bIns="0" rtlCol="0">
            <a:spAutoFit/>
          </a:bodyPr>
          <a:lstStyle/>
          <a:p>
            <a:pPr algn="l">
              <a:spcBef>
                <a:spcPts val="2200"/>
              </a:spcBef>
              <a:buFont typeface="Arial" pitchFamily="34" charset="0"/>
            </a:pPr>
            <a:r>
              <a:rPr lang="en-US" sz="1400" b="0" kern="0" spc="-30" dirty="0"/>
              <a:t>Big Data is best used to complement existing information assets — running specialized algorithms on massive data sets and feeding the results into traditional solutions.</a:t>
            </a:r>
            <a:endParaRPr lang="en-US" sz="1400" b="0" dirty="0"/>
          </a:p>
        </p:txBody>
      </p:sp>
      <p:sp>
        <p:nvSpPr>
          <p:cNvPr id="13" name="AutoShape 178"/>
          <p:cNvSpPr>
            <a:spLocks noChangeArrowheads="1"/>
          </p:cNvSpPr>
          <p:nvPr/>
        </p:nvSpPr>
        <p:spPr bwMode="auto">
          <a:xfrm>
            <a:off x="4576718" y="2127157"/>
            <a:ext cx="1849290" cy="2130636"/>
          </a:xfrm>
          <a:prstGeom prst="roundRect">
            <a:avLst>
              <a:gd name="adj" fmla="val 12239"/>
            </a:avLst>
          </a:prstGeom>
          <a:noFill/>
          <a:ln w="9525" algn="ctr">
            <a:solidFill>
              <a:schemeClr val="tx2"/>
            </a:solidFill>
            <a:prstDash val="dash"/>
            <a:round/>
            <a:headEnd/>
            <a:tailEnd/>
          </a:ln>
        </p:spPr>
        <p:txBody>
          <a:bodyPr wrap="square" lIns="91308" tIns="45653" rIns="91308" bIns="45653" anchor="ct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marL="171205" indent="-171205" algn="l">
              <a:buFontTx/>
              <a:buChar char="-"/>
            </a:pPr>
            <a:r>
              <a:rPr lang="en-US" sz="1000" dirty="0">
                <a:latin typeface="Arial" pitchFamily="34" charset="0"/>
              </a:rPr>
              <a:t>Atomic business process dimensional models with aggregate navigation</a:t>
            </a:r>
          </a:p>
          <a:p>
            <a:pPr marL="171205" indent="-171205" algn="l">
              <a:buFontTx/>
              <a:buChar char="-"/>
            </a:pPr>
            <a:endParaRPr lang="en-US" sz="1000" dirty="0">
              <a:latin typeface="Arial" pitchFamily="34" charset="0"/>
            </a:endParaRPr>
          </a:p>
          <a:p>
            <a:pPr marL="171205" indent="-171205" algn="l">
              <a:buFontTx/>
              <a:buChar char="-"/>
            </a:pPr>
            <a:r>
              <a:rPr lang="en-US" sz="1000" dirty="0">
                <a:latin typeface="Arial" pitchFamily="34" charset="0"/>
              </a:rPr>
              <a:t>Conformed dimensions/facts driving EDW integration</a:t>
            </a:r>
          </a:p>
          <a:p>
            <a:pPr marL="171205" indent="-171205" algn="l">
              <a:buFontTx/>
              <a:buChar char="-"/>
            </a:pPr>
            <a:endParaRPr lang="en-US" sz="1000" dirty="0">
              <a:latin typeface="Arial" pitchFamily="34" charset="0"/>
            </a:endParaRPr>
          </a:p>
          <a:p>
            <a:pPr marL="171205" indent="-171205" algn="l">
              <a:buFontTx/>
              <a:buChar char="-"/>
            </a:pPr>
            <a:r>
              <a:rPr lang="en-US" sz="1000" dirty="0">
                <a:solidFill>
                  <a:srgbClr val="3C8A2D"/>
                </a:solidFill>
                <a:latin typeface="Arial" pitchFamily="34" charset="0"/>
              </a:rPr>
              <a:t>Specially crafted UDFs embedded in DBMS inner loop</a:t>
            </a:r>
          </a:p>
        </p:txBody>
      </p:sp>
      <p:sp>
        <p:nvSpPr>
          <p:cNvPr id="14" name="Rectangle 13"/>
          <p:cNvSpPr>
            <a:spLocks/>
          </p:cNvSpPr>
          <p:nvPr/>
        </p:nvSpPr>
        <p:spPr bwMode="auto">
          <a:xfrm>
            <a:off x="2276128" y="1783975"/>
            <a:ext cx="6463896" cy="4026294"/>
          </a:xfrm>
          <a:prstGeom prst="rect">
            <a:avLst/>
          </a:prstGeom>
          <a:noFill/>
          <a:ln w="9525" cap="flat" cmpd="sng" algn="ctr">
            <a:solidFill>
              <a:schemeClr val="tx1"/>
            </a:solidFill>
            <a:prstDash val="solid"/>
            <a:round/>
            <a:headEnd type="none" w="med" len="med"/>
            <a:tailEnd type="none" w="med" len="med"/>
          </a:ln>
          <a:effectLst/>
        </p:spPr>
        <p:txBody>
          <a:bodyPr vert="horz" wrap="square" lIns="91308" tIns="45653" rIns="91308" bIns="45653" numCol="1" rtlCol="0" anchor="ctr" anchorCtr="0" compatLnSpc="1">
            <a:prstTxWarp prst="textNoShape">
              <a:avLst/>
            </a:prstTxWarp>
            <a:noAutofit/>
            <a:scene3d>
              <a:camera prst="orthographicFront">
                <a:rot lat="0" lon="0" rev="0"/>
              </a:camera>
              <a:lightRig rig="threePt" dir="t"/>
            </a:scene3d>
          </a:bodyP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defTabSz="913081" eaLnBrk="1" hangingPunct="1"/>
            <a:endParaRPr lang="en-US" sz="1400" dirty="0">
              <a:latin typeface="TheSansCorrespondence" pitchFamily="-76" charset="0"/>
            </a:endParaRPr>
          </a:p>
        </p:txBody>
      </p:sp>
      <p:sp>
        <p:nvSpPr>
          <p:cNvPr id="16" name="Rectangle 15"/>
          <p:cNvSpPr>
            <a:spLocks/>
          </p:cNvSpPr>
          <p:nvPr/>
        </p:nvSpPr>
        <p:spPr bwMode="auto">
          <a:xfrm>
            <a:off x="2441775" y="3210427"/>
            <a:ext cx="1849290" cy="354625"/>
          </a:xfrm>
          <a:prstGeom prst="rect">
            <a:avLst/>
          </a:prstGeom>
          <a:noFill/>
          <a:ln w="9525" cap="flat" cmpd="sng" algn="ctr">
            <a:solidFill>
              <a:schemeClr val="tx1"/>
            </a:solidFill>
            <a:prstDash val="solid"/>
            <a:round/>
            <a:headEnd type="none" w="med" len="med"/>
            <a:tailEnd type="none" w="med" len="med"/>
          </a:ln>
          <a:effectLst/>
        </p:spPr>
        <p:txBody>
          <a:bodyPr vert="horz" wrap="square" lIns="91308" tIns="45653" rIns="91308" bIns="45653" numCol="1" rtlCol="0" anchor="ctr" anchorCtr="0" compatLnSpc="1">
            <a:prstTxWarp prst="textNoShape">
              <a:avLst/>
            </a:prstTxWarp>
            <a:noAutofit/>
            <a:scene3d>
              <a:camera prst="orthographicFront">
                <a:rot lat="0" lon="0" rev="0"/>
              </a:camera>
              <a:lightRig rig="threePt" dir="t"/>
            </a:scene3d>
          </a:bodyP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defTabSz="913081" eaLnBrk="1" hangingPunct="1"/>
            <a:r>
              <a:rPr lang="en-US" dirty="0">
                <a:latin typeface="TheSansCorrespondence" pitchFamily="-76" charset="0"/>
              </a:rPr>
              <a:t>ETL Management Services</a:t>
            </a:r>
          </a:p>
        </p:txBody>
      </p:sp>
      <p:sp>
        <p:nvSpPr>
          <p:cNvPr id="17" name="AutoShape 178"/>
          <p:cNvSpPr>
            <a:spLocks noChangeArrowheads="1"/>
          </p:cNvSpPr>
          <p:nvPr/>
        </p:nvSpPr>
        <p:spPr bwMode="auto">
          <a:xfrm>
            <a:off x="2449430" y="3565057"/>
            <a:ext cx="1841635" cy="692745"/>
          </a:xfrm>
          <a:prstGeom prst="rect">
            <a:avLst/>
          </a:prstGeom>
          <a:noFill/>
          <a:ln w="9525" algn="ctr">
            <a:solidFill>
              <a:schemeClr val="tx2"/>
            </a:solidFill>
            <a:round/>
            <a:headEnd/>
            <a:tailEnd/>
          </a:ln>
        </p:spPr>
        <p:txBody>
          <a:bodyPr wrap="square" lIns="91308" tIns="45653" rIns="91308" bIns="45653" anchor="b"/>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r>
              <a:rPr lang="en-US" sz="1000">
                <a:latin typeface="Arial" pitchFamily="34" charset="0"/>
              </a:rPr>
              <a:t>ETL Data Stores</a:t>
            </a:r>
            <a:endParaRPr lang="en-US" sz="1000" dirty="0">
              <a:latin typeface="Arial" pitchFamily="34" charset="0"/>
            </a:endParaRPr>
          </a:p>
        </p:txBody>
      </p:sp>
      <p:sp>
        <p:nvSpPr>
          <p:cNvPr id="18" name="TextBox 17"/>
          <p:cNvSpPr txBox="1"/>
          <p:nvPr/>
        </p:nvSpPr>
        <p:spPr>
          <a:xfrm>
            <a:off x="2773336" y="1819882"/>
            <a:ext cx="1186175" cy="276999"/>
          </a:xfrm>
          <a:prstGeom prst="rect">
            <a:avLst/>
          </a:prstGeom>
          <a:noFill/>
        </p:spPr>
        <p:txBody>
          <a:bodyPr wrap="square" lIns="91308" tIns="45653" rIns="91308" bIns="45653" rtlCol="0">
            <a:spAutoFit/>
          </a:bodyPr>
          <a:lstStyle/>
          <a:p>
            <a:pPr algn="ctr"/>
            <a:r>
              <a:rPr lang="en-US" sz="1200" dirty="0"/>
              <a:t>ETL System</a:t>
            </a:r>
          </a:p>
        </p:txBody>
      </p:sp>
      <p:sp>
        <p:nvSpPr>
          <p:cNvPr id="19" name="TextBox 18"/>
          <p:cNvSpPr txBox="1"/>
          <p:nvPr/>
        </p:nvSpPr>
        <p:spPr>
          <a:xfrm>
            <a:off x="4551841" y="1808674"/>
            <a:ext cx="1826675" cy="276999"/>
          </a:xfrm>
          <a:prstGeom prst="rect">
            <a:avLst/>
          </a:prstGeom>
          <a:noFill/>
        </p:spPr>
        <p:txBody>
          <a:bodyPr wrap="square" lIns="91308" tIns="45653" rIns="91308" bIns="45653" rtlCol="0">
            <a:spAutoFit/>
          </a:bodyPr>
          <a:lstStyle/>
          <a:p>
            <a:pPr algn="ctr"/>
            <a:r>
              <a:rPr lang="en-US" sz="1200" dirty="0"/>
              <a:t>Presentation Server</a:t>
            </a:r>
          </a:p>
        </p:txBody>
      </p:sp>
      <p:sp>
        <p:nvSpPr>
          <p:cNvPr id="20" name="TextBox 19"/>
          <p:cNvSpPr txBox="1"/>
          <p:nvPr/>
        </p:nvSpPr>
        <p:spPr>
          <a:xfrm>
            <a:off x="6919306" y="1808674"/>
            <a:ext cx="1453248" cy="276999"/>
          </a:xfrm>
          <a:prstGeom prst="rect">
            <a:avLst/>
          </a:prstGeom>
          <a:noFill/>
        </p:spPr>
        <p:txBody>
          <a:bodyPr wrap="square" lIns="91308" tIns="45653" rIns="91308" bIns="45653" rtlCol="0">
            <a:spAutoFit/>
          </a:bodyPr>
          <a:lstStyle/>
          <a:p>
            <a:pPr algn="ctr"/>
            <a:r>
              <a:rPr lang="en-US" sz="1200" dirty="0"/>
              <a:t>BI Applications</a:t>
            </a:r>
          </a:p>
        </p:txBody>
      </p:sp>
      <p:sp>
        <p:nvSpPr>
          <p:cNvPr id="21" name="Rectangle 20"/>
          <p:cNvSpPr>
            <a:spLocks/>
          </p:cNvSpPr>
          <p:nvPr/>
        </p:nvSpPr>
        <p:spPr bwMode="auto">
          <a:xfrm>
            <a:off x="2441775" y="2116965"/>
            <a:ext cx="1849290" cy="1075519"/>
          </a:xfrm>
          <a:prstGeom prst="rect">
            <a:avLst/>
          </a:prstGeom>
          <a:solidFill>
            <a:srgbClr val="4C689F"/>
          </a:solidFill>
          <a:ln w="9525" cap="flat" cmpd="sng" algn="ctr">
            <a:solidFill>
              <a:schemeClr val="tx1"/>
            </a:solidFill>
            <a:prstDash val="solid"/>
            <a:round/>
            <a:headEnd type="none" w="med" len="med"/>
            <a:tailEnd type="none" w="med" len="med"/>
          </a:ln>
          <a:effectLst/>
        </p:spPr>
        <p:txBody>
          <a:bodyPr vert="horz" wrap="square" lIns="91308" tIns="45653" rIns="91308" bIns="45653" numCol="1" rtlCol="0" anchor="ctr" anchorCtr="0" compatLnSpc="1">
            <a:prstTxWarp prst="textNoShape">
              <a:avLst/>
            </a:prstTxWarp>
            <a:noAutofit/>
            <a:scene3d>
              <a:camera prst="orthographicFront">
                <a:rot lat="0" lon="0" rev="0"/>
              </a:camera>
              <a:lightRig rig="threePt" dir="t"/>
            </a:scene3d>
          </a:bodyP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marL="572261" indent="-231441" algn="l" defTabSz="913081" eaLnBrk="1" hangingPunct="1">
              <a:buFontTx/>
              <a:buChar char="-"/>
            </a:pPr>
            <a:r>
              <a:rPr lang="en-US" dirty="0">
                <a:solidFill>
                  <a:schemeClr val="bg1"/>
                </a:solidFill>
                <a:latin typeface="TheSansCorrespondence" pitchFamily="-76" charset="0"/>
              </a:rPr>
              <a:t>Extract</a:t>
            </a:r>
          </a:p>
          <a:p>
            <a:pPr marL="572261" indent="-231441" algn="l" defTabSz="913081" eaLnBrk="1" hangingPunct="1">
              <a:buFontTx/>
              <a:buChar char="-"/>
            </a:pPr>
            <a:r>
              <a:rPr lang="en-US" dirty="0">
                <a:solidFill>
                  <a:schemeClr val="bg1"/>
                </a:solidFill>
                <a:latin typeface="TheSansCorrespondence" pitchFamily="-76" charset="0"/>
              </a:rPr>
              <a:t>Clean</a:t>
            </a:r>
          </a:p>
          <a:p>
            <a:pPr marL="572261" indent="-231441" algn="l" defTabSz="913081" eaLnBrk="1" hangingPunct="1">
              <a:buFontTx/>
              <a:buChar char="-"/>
            </a:pPr>
            <a:r>
              <a:rPr lang="en-US" dirty="0">
                <a:solidFill>
                  <a:schemeClr val="bg1"/>
                </a:solidFill>
                <a:latin typeface="TheSansCorrespondence" pitchFamily="-76" charset="0"/>
              </a:rPr>
              <a:t>Conform</a:t>
            </a:r>
          </a:p>
          <a:p>
            <a:pPr marL="572261" indent="-231441" algn="l" defTabSz="913081" eaLnBrk="1" hangingPunct="1">
              <a:buFontTx/>
              <a:buChar char="-"/>
            </a:pPr>
            <a:r>
              <a:rPr lang="en-US" dirty="0">
                <a:solidFill>
                  <a:schemeClr val="bg1"/>
                </a:solidFill>
                <a:latin typeface="TheSansCorrespondence" pitchFamily="-76" charset="0"/>
              </a:rPr>
              <a:t>Deliver</a:t>
            </a:r>
          </a:p>
        </p:txBody>
      </p:sp>
      <p:sp>
        <p:nvSpPr>
          <p:cNvPr id="22" name="Rectangle 21"/>
          <p:cNvSpPr>
            <a:spLocks/>
          </p:cNvSpPr>
          <p:nvPr/>
        </p:nvSpPr>
        <p:spPr bwMode="auto">
          <a:xfrm>
            <a:off x="6697986" y="4198875"/>
            <a:ext cx="1897128" cy="354625"/>
          </a:xfrm>
          <a:prstGeom prst="rect">
            <a:avLst/>
          </a:prstGeom>
          <a:noFill/>
          <a:ln w="9525" cap="flat" cmpd="sng" algn="ctr">
            <a:solidFill>
              <a:schemeClr val="tx1"/>
            </a:solidFill>
            <a:prstDash val="solid"/>
            <a:round/>
            <a:headEnd type="none" w="med" len="med"/>
            <a:tailEnd type="none" w="med" len="med"/>
          </a:ln>
          <a:effectLst/>
        </p:spPr>
        <p:txBody>
          <a:bodyPr vert="horz" wrap="square" lIns="91308" tIns="45653" rIns="91308" bIns="45653" numCol="1" rtlCol="0" anchor="ctr" anchorCtr="0" compatLnSpc="1">
            <a:prstTxWarp prst="textNoShape">
              <a:avLst/>
            </a:prstTxWarp>
            <a:noAutofit/>
            <a:scene3d>
              <a:camera prst="orthographicFront">
                <a:rot lat="0" lon="0" rev="0"/>
              </a:camera>
              <a:lightRig rig="threePt" dir="t"/>
            </a:scene3d>
          </a:bodyP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defTabSz="913081" eaLnBrk="1" hangingPunct="1"/>
            <a:r>
              <a:rPr lang="en-US">
                <a:latin typeface="TheSansCorrespondence" pitchFamily="-76" charset="0"/>
              </a:rPr>
              <a:t>BI Management Services</a:t>
            </a:r>
            <a:endParaRPr lang="en-US" dirty="0">
              <a:latin typeface="TheSansCorrespondence" pitchFamily="-76" charset="0"/>
            </a:endParaRPr>
          </a:p>
        </p:txBody>
      </p:sp>
      <p:sp>
        <p:nvSpPr>
          <p:cNvPr id="23" name="AutoShape 178"/>
          <p:cNvSpPr>
            <a:spLocks noChangeArrowheads="1"/>
          </p:cNvSpPr>
          <p:nvPr/>
        </p:nvSpPr>
        <p:spPr bwMode="auto">
          <a:xfrm>
            <a:off x="6699720" y="4559371"/>
            <a:ext cx="1895394" cy="696524"/>
          </a:xfrm>
          <a:prstGeom prst="rect">
            <a:avLst/>
          </a:prstGeom>
          <a:noFill/>
          <a:ln w="9525" algn="ctr">
            <a:solidFill>
              <a:schemeClr val="tx2"/>
            </a:solidFill>
            <a:round/>
            <a:headEnd/>
            <a:tailEnd/>
          </a:ln>
        </p:spPr>
        <p:txBody>
          <a:bodyPr wrap="square" lIns="91308" tIns="45653" rIns="91308" bIns="45653" anchor="b"/>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r>
              <a:rPr lang="en-US" sz="1000">
                <a:latin typeface="Arial" pitchFamily="34" charset="0"/>
              </a:rPr>
              <a:t>BI Data Stores</a:t>
            </a:r>
            <a:endParaRPr lang="en-US" sz="1000" dirty="0">
              <a:latin typeface="Arial" pitchFamily="34" charset="0"/>
            </a:endParaRPr>
          </a:p>
        </p:txBody>
      </p:sp>
      <p:sp>
        <p:nvSpPr>
          <p:cNvPr id="24" name="Rectangle 23"/>
          <p:cNvSpPr>
            <a:spLocks/>
          </p:cNvSpPr>
          <p:nvPr/>
        </p:nvSpPr>
        <p:spPr bwMode="auto">
          <a:xfrm>
            <a:off x="6697995" y="2210945"/>
            <a:ext cx="1897127" cy="1987935"/>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308" tIns="45653" rIns="365231" bIns="45653" numCol="1" rtlCol="0" anchor="ctr" anchorCtr="0" compatLnSpc="1">
            <a:prstTxWarp prst="textNoShape">
              <a:avLst/>
            </a:prstTxWarp>
            <a:noAutofit/>
            <a:scene3d>
              <a:camera prst="orthographicFront">
                <a:rot lat="0" lon="0" rev="0"/>
              </a:camera>
              <a:lightRig rig="threePt" dir="t"/>
            </a:scene3d>
          </a:bodyP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marL="171205" indent="-171205" algn="l" defTabSz="913081" eaLnBrk="1" hangingPunct="1">
              <a:buFontTx/>
              <a:buChar char="-"/>
            </a:pPr>
            <a:r>
              <a:rPr lang="en-US" dirty="0">
                <a:latin typeface="TheSansCorrespondence" pitchFamily="-76" charset="0"/>
              </a:rPr>
              <a:t>Queries</a:t>
            </a:r>
          </a:p>
          <a:p>
            <a:pPr marL="171205" indent="-171205" algn="l" defTabSz="913081" eaLnBrk="1" hangingPunct="1">
              <a:buFontTx/>
              <a:buChar char="-"/>
            </a:pPr>
            <a:r>
              <a:rPr lang="en-US" dirty="0">
                <a:latin typeface="TheSansCorrespondence" pitchFamily="-76" charset="0"/>
              </a:rPr>
              <a:t>Standard reports</a:t>
            </a:r>
          </a:p>
          <a:p>
            <a:pPr marL="171205" indent="-171205" algn="l" defTabSz="913081" eaLnBrk="1" hangingPunct="1">
              <a:buFontTx/>
              <a:buChar char="-"/>
            </a:pPr>
            <a:r>
              <a:rPr lang="en-US" dirty="0">
                <a:latin typeface="TheSansCorrespondence" pitchFamily="-76" charset="0"/>
              </a:rPr>
              <a:t>Analytic applications</a:t>
            </a:r>
          </a:p>
          <a:p>
            <a:pPr marL="171205" indent="-171205" algn="l" defTabSz="913081" eaLnBrk="1" hangingPunct="1">
              <a:buFontTx/>
              <a:buChar char="-"/>
            </a:pPr>
            <a:r>
              <a:rPr lang="en-US" dirty="0">
                <a:latin typeface="TheSansCorrespondence" pitchFamily="-76" charset="0"/>
              </a:rPr>
              <a:t>Dashboards</a:t>
            </a:r>
          </a:p>
          <a:p>
            <a:pPr marL="171205" indent="-171205" algn="l" defTabSz="913081" eaLnBrk="1" hangingPunct="1">
              <a:buFontTx/>
              <a:buChar char="-"/>
            </a:pPr>
            <a:r>
              <a:rPr lang="en-US" dirty="0">
                <a:latin typeface="TheSansCorrespondence" pitchFamily="-76" charset="0"/>
              </a:rPr>
              <a:t>Operational BI</a:t>
            </a:r>
          </a:p>
          <a:p>
            <a:pPr marL="171205" indent="-171205" algn="l" defTabSz="913081" eaLnBrk="1" hangingPunct="1">
              <a:buFontTx/>
              <a:buChar char="-"/>
            </a:pPr>
            <a:r>
              <a:rPr lang="en-US" dirty="0">
                <a:latin typeface="TheSansCorrespondence" pitchFamily="-76" charset="0"/>
              </a:rPr>
              <a:t>Data mining &amp; models</a:t>
            </a:r>
          </a:p>
          <a:p>
            <a:pPr marL="171205" indent="-171205" algn="l" defTabSz="913081" eaLnBrk="1" hangingPunct="1">
              <a:buFontTx/>
              <a:buChar char="-"/>
            </a:pPr>
            <a:endParaRPr lang="en-US" dirty="0">
              <a:latin typeface="TheSansCorrespondence" pitchFamily="-76" charset="0"/>
            </a:endParaRPr>
          </a:p>
          <a:p>
            <a:pPr marL="171205" indent="-171205" algn="l" defTabSz="913081" eaLnBrk="1" hangingPunct="1">
              <a:buFontTx/>
              <a:buChar char="-"/>
            </a:pPr>
            <a:r>
              <a:rPr lang="en-US" dirty="0">
                <a:solidFill>
                  <a:srgbClr val="3C8A2D"/>
                </a:solidFill>
                <a:latin typeface="TheSansCorrespondence" pitchFamily="-76" charset="0"/>
              </a:rPr>
              <a:t>General purpose programs</a:t>
            </a:r>
          </a:p>
        </p:txBody>
      </p:sp>
      <p:sp>
        <p:nvSpPr>
          <p:cNvPr id="25" name="Rectangle 24"/>
          <p:cNvSpPr>
            <a:spLocks/>
          </p:cNvSpPr>
          <p:nvPr/>
        </p:nvSpPr>
        <p:spPr bwMode="auto">
          <a:xfrm rot="16200000">
            <a:off x="7633985" y="3027529"/>
            <a:ext cx="1613957" cy="308320"/>
          </a:xfrm>
          <a:prstGeom prst="rect">
            <a:avLst/>
          </a:prstGeom>
          <a:solidFill>
            <a:srgbClr val="4C689F"/>
          </a:solidFill>
          <a:ln w="9525" cap="flat" cmpd="sng" algn="ctr">
            <a:solidFill>
              <a:schemeClr val="tx1"/>
            </a:solidFill>
            <a:prstDash val="solid"/>
            <a:round/>
            <a:headEnd type="none" w="med" len="med"/>
            <a:tailEnd type="none" w="med" len="med"/>
          </a:ln>
          <a:effectLst/>
        </p:spPr>
        <p:txBody>
          <a:bodyPr vert="horz" wrap="square" lIns="91308" tIns="45653" rIns="91308" bIns="45653" numCol="1" rtlCol="0" anchor="ctr" anchorCtr="0" compatLnSpc="1">
            <a:prstTxWarp prst="textNoShape">
              <a:avLst/>
            </a:prstTxWarp>
            <a:noAutofit/>
            <a:scene3d>
              <a:camera prst="orthographicFront">
                <a:rot lat="0" lon="0" rev="0"/>
              </a:camera>
              <a:lightRig rig="threePt" dir="t"/>
            </a:scene3d>
          </a:bodyP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defTabSz="913081" eaLnBrk="1" hangingPunct="1"/>
            <a:r>
              <a:rPr lang="en-US" sz="1000">
                <a:solidFill>
                  <a:schemeClr val="bg1"/>
                </a:solidFill>
                <a:latin typeface="TheSansCorrespondence" pitchFamily="-76" charset="0"/>
              </a:rPr>
              <a:t>BI Portal</a:t>
            </a:r>
            <a:endParaRPr lang="en-US" sz="1000" dirty="0">
              <a:solidFill>
                <a:schemeClr val="bg1"/>
              </a:solidFill>
              <a:latin typeface="TheSansCorrespondence" pitchFamily="-76" charset="0"/>
            </a:endParaRPr>
          </a:p>
        </p:txBody>
      </p:sp>
      <p:sp>
        <p:nvSpPr>
          <p:cNvPr id="26" name="AutoShape 178"/>
          <p:cNvSpPr>
            <a:spLocks noChangeArrowheads="1"/>
          </p:cNvSpPr>
          <p:nvPr/>
        </p:nvSpPr>
        <p:spPr bwMode="auto">
          <a:xfrm>
            <a:off x="721144" y="1810692"/>
            <a:ext cx="1431179" cy="2177976"/>
          </a:xfrm>
          <a:prstGeom prst="roundRect">
            <a:avLst>
              <a:gd name="adj" fmla="val 0"/>
            </a:avLst>
          </a:prstGeom>
          <a:noFill/>
          <a:ln w="9525" algn="ctr">
            <a:solidFill>
              <a:schemeClr val="tx2"/>
            </a:solidFill>
            <a:round/>
            <a:headEnd/>
            <a:tailEnd/>
          </a:ln>
        </p:spPr>
        <p:txBody>
          <a:bodyPr wrap="square" lIns="91308" tIns="45653" rIns="91308" bIns="45653" anchor="ct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marL="109379" indent="-109379" algn="l" eaLnBrk="1" hangingPunct="1">
              <a:buFontTx/>
              <a:buChar char="-"/>
            </a:pPr>
            <a:r>
              <a:rPr lang="en-US" sz="1000" dirty="0">
                <a:latin typeface="TheSansCorrespondence" pitchFamily="-76" charset="0"/>
              </a:rPr>
              <a:t>Operational &amp; ODS</a:t>
            </a:r>
          </a:p>
          <a:p>
            <a:pPr marL="109379" indent="-109379" algn="l" eaLnBrk="1" hangingPunct="1">
              <a:buFontTx/>
              <a:buChar char="-"/>
            </a:pPr>
            <a:r>
              <a:rPr lang="en-US" sz="1000" dirty="0">
                <a:latin typeface="TheSansCorrespondence" pitchFamily="-76" charset="0"/>
              </a:rPr>
              <a:t>ERP systems</a:t>
            </a:r>
          </a:p>
          <a:p>
            <a:pPr marL="109379" indent="-109379" algn="l" eaLnBrk="1" hangingPunct="1">
              <a:buFontTx/>
              <a:buChar char="-"/>
            </a:pPr>
            <a:r>
              <a:rPr lang="en-US" sz="1000" dirty="0">
                <a:latin typeface="TheSansCorrespondence" pitchFamily="-76" charset="0"/>
              </a:rPr>
              <a:t>User desktops</a:t>
            </a:r>
          </a:p>
          <a:p>
            <a:pPr marL="109379" indent="-109379" algn="l" eaLnBrk="1" hangingPunct="1">
              <a:buFontTx/>
              <a:buChar char="-"/>
            </a:pPr>
            <a:r>
              <a:rPr lang="en-US" sz="1000" dirty="0">
                <a:latin typeface="TheSansCorrespondence" pitchFamily="-76" charset="0"/>
              </a:rPr>
              <a:t>MDM systems</a:t>
            </a:r>
          </a:p>
          <a:p>
            <a:pPr marL="109379" indent="-109379" algn="l" eaLnBrk="1" hangingPunct="1">
              <a:buFontTx/>
              <a:buChar char="-"/>
            </a:pPr>
            <a:r>
              <a:rPr lang="en-US" sz="1000" dirty="0">
                <a:latin typeface="TheSansCorrespondence" pitchFamily="-76" charset="0"/>
              </a:rPr>
              <a:t>External suppliers</a:t>
            </a:r>
          </a:p>
          <a:p>
            <a:pPr marL="109379" indent="-109379" algn="l" eaLnBrk="1" hangingPunct="1">
              <a:buFontTx/>
              <a:buChar char="-"/>
            </a:pPr>
            <a:endParaRPr lang="en-US" sz="1000" dirty="0">
              <a:latin typeface="TheSansCorrespondence" pitchFamily="-76" charset="0"/>
            </a:endParaRPr>
          </a:p>
          <a:p>
            <a:pPr marL="109379" indent="-109379" algn="l" eaLnBrk="1" hangingPunct="1">
              <a:buFontTx/>
              <a:buChar char="-"/>
            </a:pPr>
            <a:r>
              <a:rPr lang="en-US" sz="1000" dirty="0">
                <a:latin typeface="TheSansCorrespondence" pitchFamily="-76" charset="0"/>
              </a:rPr>
              <a:t>RDBMS</a:t>
            </a:r>
          </a:p>
          <a:p>
            <a:pPr marL="109379" indent="-109379" algn="l" eaLnBrk="1" hangingPunct="1">
              <a:buFontTx/>
              <a:buChar char="-"/>
            </a:pPr>
            <a:r>
              <a:rPr lang="en-US" sz="1000" dirty="0">
                <a:latin typeface="TheSansCorrespondence" pitchFamily="-76" charset="0"/>
              </a:rPr>
              <a:t>Flat files &amp; XML docs</a:t>
            </a:r>
          </a:p>
          <a:p>
            <a:pPr marL="109379" indent="-109379" algn="l" eaLnBrk="1" hangingPunct="1">
              <a:buFontTx/>
              <a:buChar char="-"/>
            </a:pPr>
            <a:r>
              <a:rPr lang="en-US" sz="1000" dirty="0">
                <a:latin typeface="TheSansCorrespondence" pitchFamily="-76" charset="0"/>
              </a:rPr>
              <a:t>Message queues</a:t>
            </a:r>
          </a:p>
          <a:p>
            <a:pPr marL="109379" indent="-109379" algn="l" eaLnBrk="1" hangingPunct="1">
              <a:buFontTx/>
              <a:buChar char="-"/>
            </a:pPr>
            <a:r>
              <a:rPr lang="en-US" sz="1000" dirty="0">
                <a:latin typeface="TheSansCorrespondence" pitchFamily="-76" charset="0"/>
              </a:rPr>
              <a:t>Proprietary formats</a:t>
            </a:r>
            <a:endParaRPr lang="en-US" sz="1000" dirty="0">
              <a:solidFill>
                <a:srgbClr val="92D050"/>
              </a:solidFill>
              <a:latin typeface="TheSansCorrespondence" pitchFamily="-76" charset="0"/>
            </a:endParaRPr>
          </a:p>
        </p:txBody>
      </p:sp>
      <p:sp>
        <p:nvSpPr>
          <p:cNvPr id="27" name="Rectangle 26"/>
          <p:cNvSpPr>
            <a:spLocks/>
          </p:cNvSpPr>
          <p:nvPr/>
        </p:nvSpPr>
        <p:spPr bwMode="auto">
          <a:xfrm>
            <a:off x="2284250" y="5874104"/>
            <a:ext cx="6455774" cy="228600"/>
          </a:xfrm>
          <a:prstGeom prst="rect">
            <a:avLst/>
          </a:prstGeom>
          <a:solidFill>
            <a:srgbClr val="0079A6"/>
          </a:solidFill>
          <a:ln w="9525" cap="flat" cmpd="sng" algn="ctr">
            <a:noFill/>
            <a:prstDash val="solid"/>
            <a:round/>
            <a:headEnd type="none" w="med" len="med"/>
            <a:tailEnd type="none" w="med" len="med"/>
          </a:ln>
          <a:effectLst/>
        </p:spPr>
        <p:txBody>
          <a:bodyPr vert="horz" wrap="square" lIns="91308" tIns="45653" rIns="91308" bIns="45653" numCol="1" rtlCol="0" anchor="ctr" anchorCtr="0" compatLnSpc="1">
            <a:prstTxWarp prst="textNoShape">
              <a:avLst/>
            </a:prstTxWarp>
            <a:noAutofit/>
            <a:scene3d>
              <a:camera prst="orthographicFront">
                <a:rot lat="0" lon="0" rev="0"/>
              </a:camera>
              <a:lightRig rig="threePt" dir="t"/>
            </a:scene3d>
          </a:bodyP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defTabSz="913081" eaLnBrk="1" hangingPunct="1"/>
            <a:r>
              <a:rPr lang="en-US">
                <a:solidFill>
                  <a:schemeClr val="bg1"/>
                </a:solidFill>
                <a:latin typeface="TheSansCorrespondence" pitchFamily="-76" charset="0"/>
              </a:rPr>
              <a:t>Metadata</a:t>
            </a:r>
            <a:endParaRPr lang="en-US" dirty="0">
              <a:solidFill>
                <a:schemeClr val="bg1"/>
              </a:solidFill>
              <a:latin typeface="TheSansCorrespondence" pitchFamily="-76" charset="0"/>
            </a:endParaRPr>
          </a:p>
        </p:txBody>
      </p:sp>
      <p:sp>
        <p:nvSpPr>
          <p:cNvPr id="28" name="Rectangle 27"/>
          <p:cNvSpPr>
            <a:spLocks/>
          </p:cNvSpPr>
          <p:nvPr/>
        </p:nvSpPr>
        <p:spPr bwMode="auto">
          <a:xfrm>
            <a:off x="2273751" y="6161160"/>
            <a:ext cx="6470771" cy="259200"/>
          </a:xfrm>
          <a:prstGeom prst="rect">
            <a:avLst/>
          </a:prstGeom>
          <a:solidFill>
            <a:srgbClr val="72C7E7"/>
          </a:solidFill>
          <a:ln w="9525" cap="flat" cmpd="sng" algn="ctr">
            <a:noFill/>
            <a:prstDash val="solid"/>
            <a:round/>
            <a:headEnd type="none" w="med" len="med"/>
            <a:tailEnd type="none" w="med" len="med"/>
          </a:ln>
          <a:effectLst/>
        </p:spPr>
        <p:txBody>
          <a:bodyPr vert="horz" wrap="square" lIns="91308" tIns="45653" rIns="91308" bIns="45653" numCol="1" rtlCol="0" anchor="ctr" anchorCtr="0" compatLnSpc="1">
            <a:prstTxWarp prst="textNoShape">
              <a:avLst/>
            </a:prstTxWarp>
            <a:noAutofit/>
            <a:scene3d>
              <a:camera prst="orthographicFront">
                <a:rot lat="0" lon="0" rev="0"/>
              </a:camera>
              <a:lightRig rig="threePt" dir="t"/>
            </a:scene3d>
          </a:bodyP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defTabSz="913081" eaLnBrk="1" hangingPunct="1"/>
            <a:r>
              <a:rPr lang="en-US">
                <a:latin typeface="TheSansCorrespondence" pitchFamily="-76" charset="0"/>
              </a:rPr>
              <a:t>Infrastructure and Security</a:t>
            </a:r>
            <a:endParaRPr lang="en-US" dirty="0">
              <a:latin typeface="TheSansCorrespondence" pitchFamily="-76" charset="0"/>
            </a:endParaRPr>
          </a:p>
        </p:txBody>
      </p:sp>
      <p:sp>
        <p:nvSpPr>
          <p:cNvPr id="29" name="Right Arrow 28"/>
          <p:cNvSpPr/>
          <p:nvPr/>
        </p:nvSpPr>
        <p:spPr>
          <a:xfrm>
            <a:off x="2169850" y="2882190"/>
            <a:ext cx="457200" cy="195176"/>
          </a:xfrm>
          <a:prstGeom prst="rightArrow">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308" tIns="45653" rIns="91308" bIns="45653" rtlCol="0" anchor="ctr"/>
          <a:lstStyle/>
          <a:p>
            <a:pPr algn="ctr"/>
            <a:endParaRPr lang="en-US" sz="1000"/>
          </a:p>
        </p:txBody>
      </p:sp>
      <p:cxnSp>
        <p:nvCxnSpPr>
          <p:cNvPr id="32" name="Elbow Connector 31"/>
          <p:cNvCxnSpPr>
            <a:stCxn id="22" idx="3"/>
            <a:endCxn id="36" idx="3"/>
          </p:cNvCxnSpPr>
          <p:nvPr/>
        </p:nvCxnSpPr>
        <p:spPr>
          <a:xfrm flipH="1">
            <a:off x="2152318" y="4376184"/>
            <a:ext cx="6442799" cy="1335024"/>
          </a:xfrm>
          <a:prstGeom prst="bentConnector3">
            <a:avLst>
              <a:gd name="adj1" fmla="val -1006"/>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73752" y="1504380"/>
            <a:ext cx="6466272" cy="276983"/>
          </a:xfrm>
          <a:prstGeom prst="rect">
            <a:avLst/>
          </a:prstGeom>
          <a:solidFill>
            <a:schemeClr val="tx1"/>
          </a:solidFill>
          <a:ln>
            <a:solidFill>
              <a:schemeClr val="tx1"/>
            </a:solidFill>
          </a:ln>
        </p:spPr>
        <p:txBody>
          <a:bodyPr wrap="square" lIns="91308" tIns="45653" rIns="91308" bIns="45653" rtlCol="0">
            <a:spAutoFit/>
          </a:bodyPr>
          <a:lstStyle/>
          <a:p>
            <a:pPr algn="ctr"/>
            <a:r>
              <a:rPr lang="en-US" sz="1200" dirty="0">
                <a:solidFill>
                  <a:schemeClr val="bg1"/>
                </a:solidFill>
              </a:rPr>
              <a:t>Enterprise Data Warehouse Scope</a:t>
            </a:r>
          </a:p>
        </p:txBody>
      </p:sp>
      <p:sp>
        <p:nvSpPr>
          <p:cNvPr id="36" name="AutoShape 178"/>
          <p:cNvSpPr>
            <a:spLocks noChangeArrowheads="1"/>
          </p:cNvSpPr>
          <p:nvPr/>
        </p:nvSpPr>
        <p:spPr bwMode="auto">
          <a:xfrm>
            <a:off x="721145" y="4684916"/>
            <a:ext cx="1431179" cy="1735444"/>
          </a:xfrm>
          <a:prstGeom prst="roundRect">
            <a:avLst>
              <a:gd name="adj" fmla="val 0"/>
            </a:avLst>
          </a:prstGeom>
          <a:solidFill>
            <a:schemeClr val="bg1"/>
          </a:solidFill>
          <a:ln w="9525" algn="ctr">
            <a:solidFill>
              <a:schemeClr val="tx2"/>
            </a:solidFill>
            <a:round/>
            <a:headEnd/>
            <a:tailEnd/>
          </a:ln>
        </p:spPr>
        <p:txBody>
          <a:bodyPr wrap="square" lIns="91308" tIns="45653" rIns="91308" bIns="45653" anchor="ct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marL="109379" indent="-109379" algn="l" eaLnBrk="1" hangingPunct="1">
              <a:buFontTx/>
              <a:buChar char="-"/>
            </a:pPr>
            <a:r>
              <a:rPr lang="en-US" sz="1000" dirty="0">
                <a:solidFill>
                  <a:srgbClr val="3C8A2D"/>
                </a:solidFill>
                <a:latin typeface="TheSansCorrespondence" pitchFamily="-76" charset="0"/>
              </a:rPr>
              <a:t>Very Complex structures</a:t>
            </a:r>
          </a:p>
          <a:p>
            <a:pPr marL="109379" indent="-109379" algn="l" eaLnBrk="1" hangingPunct="1">
              <a:buFontTx/>
              <a:buChar char="-"/>
            </a:pPr>
            <a:r>
              <a:rPr lang="en-US" sz="1000" dirty="0">
                <a:solidFill>
                  <a:srgbClr val="3C8A2D"/>
                </a:solidFill>
                <a:latin typeface="TheSansCorrespondence" pitchFamily="-76" charset="0"/>
              </a:rPr>
              <a:t>Large unstructured text and weblogs</a:t>
            </a:r>
          </a:p>
          <a:p>
            <a:pPr marL="109379" indent="-109379" algn="l" eaLnBrk="1" hangingPunct="1">
              <a:buFontTx/>
              <a:buChar char="-"/>
            </a:pPr>
            <a:r>
              <a:rPr lang="en-US" sz="1000" dirty="0">
                <a:solidFill>
                  <a:srgbClr val="3C8A2D"/>
                </a:solidFill>
                <a:latin typeface="TheSansCorrespondence" pitchFamily="-76" charset="0"/>
              </a:rPr>
              <a:t>Images, video</a:t>
            </a:r>
          </a:p>
          <a:p>
            <a:pPr marL="109379" indent="-109379" algn="l" eaLnBrk="1" hangingPunct="1">
              <a:buFontTx/>
              <a:buChar char="-"/>
            </a:pPr>
            <a:r>
              <a:rPr lang="en-US" sz="1000" dirty="0">
                <a:solidFill>
                  <a:srgbClr val="3C8A2D"/>
                </a:solidFill>
                <a:latin typeface="TheSansCorrespondence" pitchFamily="-76" charset="0"/>
              </a:rPr>
              <a:t>Large data bags</a:t>
            </a:r>
          </a:p>
          <a:p>
            <a:pPr marL="109379" indent="-109379" algn="l" eaLnBrk="1" hangingPunct="1">
              <a:buFontTx/>
              <a:buChar char="-"/>
            </a:pPr>
            <a:r>
              <a:rPr lang="en-US" sz="1000" dirty="0">
                <a:solidFill>
                  <a:srgbClr val="3C8A2D"/>
                </a:solidFill>
                <a:latin typeface="TheSansCorrespondence" pitchFamily="-76" charset="0"/>
              </a:rPr>
              <a:t>Sensor data</a:t>
            </a:r>
          </a:p>
          <a:p>
            <a:pPr marL="109379" indent="-109379" algn="l" eaLnBrk="1" hangingPunct="1">
              <a:buFontTx/>
              <a:buChar char="-"/>
            </a:pPr>
            <a:r>
              <a:rPr lang="en-US" sz="1000" dirty="0">
                <a:solidFill>
                  <a:srgbClr val="3C8A2D"/>
                </a:solidFill>
                <a:latin typeface="TheSansCorrespondence" pitchFamily="-76" charset="0"/>
              </a:rPr>
              <a:t>Customer behavioral interactions</a:t>
            </a:r>
          </a:p>
        </p:txBody>
      </p:sp>
      <p:sp>
        <p:nvSpPr>
          <p:cNvPr id="38" name="AutoShape 178"/>
          <p:cNvSpPr>
            <a:spLocks noChangeArrowheads="1"/>
          </p:cNvSpPr>
          <p:nvPr/>
        </p:nvSpPr>
        <p:spPr bwMode="auto">
          <a:xfrm>
            <a:off x="2572249" y="4514498"/>
            <a:ext cx="3782465" cy="1025468"/>
          </a:xfrm>
          <a:prstGeom prst="roundRect">
            <a:avLst>
              <a:gd name="adj" fmla="val 16667"/>
            </a:avLst>
          </a:prstGeom>
          <a:solidFill>
            <a:schemeClr val="bg1"/>
          </a:solidFill>
          <a:ln w="9525" algn="ctr">
            <a:solidFill>
              <a:srgbClr val="3C8A2D"/>
            </a:solidFill>
            <a:prstDash val="dash"/>
            <a:round/>
            <a:headEnd/>
            <a:tailEnd/>
          </a:ln>
        </p:spPr>
        <p:txBody>
          <a:bodyPr wrap="square" lIns="91308" tIns="45653" rIns="91308" bIns="45653" anchor="ct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marL="171205" indent="-171205" algn="l">
              <a:buFontTx/>
              <a:buChar char="-"/>
            </a:pPr>
            <a:endParaRPr lang="en-US" sz="1000" dirty="0">
              <a:solidFill>
                <a:srgbClr val="92D050"/>
              </a:solidFill>
              <a:latin typeface="Arial" pitchFamily="34" charset="0"/>
            </a:endParaRPr>
          </a:p>
        </p:txBody>
      </p:sp>
      <p:sp>
        <p:nvSpPr>
          <p:cNvPr id="39" name="AutoShape 178"/>
          <p:cNvSpPr>
            <a:spLocks noChangeArrowheads="1"/>
          </p:cNvSpPr>
          <p:nvPr/>
        </p:nvSpPr>
        <p:spPr bwMode="auto">
          <a:xfrm>
            <a:off x="4318361" y="4268515"/>
            <a:ext cx="2162886" cy="1228755"/>
          </a:xfrm>
          <a:prstGeom prst="roundRect">
            <a:avLst>
              <a:gd name="adj" fmla="val 16667"/>
            </a:avLst>
          </a:prstGeom>
          <a:noFill/>
          <a:ln w="9525" algn="ctr">
            <a:noFill/>
            <a:prstDash val="dash"/>
            <a:round/>
            <a:headEnd/>
            <a:tailEnd/>
          </a:ln>
        </p:spPr>
        <p:txBody>
          <a:bodyPr wrap="square" lIns="91308" tIns="45653" rIns="91308" bIns="45653" anchor="ct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marL="171205" indent="-171205" algn="l">
              <a:buFontTx/>
              <a:buChar char="-"/>
            </a:pPr>
            <a:r>
              <a:rPr lang="en-US" sz="1000" dirty="0">
                <a:solidFill>
                  <a:srgbClr val="3C8A2D"/>
                </a:solidFill>
                <a:latin typeface="Arial" pitchFamily="34" charset="0"/>
              </a:rPr>
              <a:t>General UDFs programming</a:t>
            </a:r>
          </a:p>
          <a:p>
            <a:pPr marL="171205" indent="-171205" algn="l">
              <a:buFontTx/>
              <a:buChar char="-"/>
            </a:pPr>
            <a:r>
              <a:rPr lang="en-US" sz="1000" dirty="0">
                <a:solidFill>
                  <a:srgbClr val="3C8A2D"/>
                </a:solidFill>
                <a:latin typeface="Arial" pitchFamily="34" charset="0"/>
              </a:rPr>
              <a:t>Iterative Processes</a:t>
            </a:r>
          </a:p>
          <a:p>
            <a:pPr marL="171205" indent="-171205" algn="l">
              <a:buFontTx/>
              <a:buChar char="-"/>
            </a:pPr>
            <a:r>
              <a:rPr lang="en-US" sz="1000" dirty="0">
                <a:solidFill>
                  <a:srgbClr val="3C8A2D"/>
                </a:solidFill>
                <a:latin typeface="Arial" pitchFamily="34" charset="0"/>
              </a:rPr>
              <a:t>Complex business logics</a:t>
            </a:r>
          </a:p>
        </p:txBody>
      </p:sp>
      <p:sp>
        <p:nvSpPr>
          <p:cNvPr id="40" name="AutoShape 178"/>
          <p:cNvSpPr>
            <a:spLocks noChangeArrowheads="1"/>
          </p:cNvSpPr>
          <p:nvPr/>
        </p:nvSpPr>
        <p:spPr bwMode="auto">
          <a:xfrm>
            <a:off x="2637341" y="4258049"/>
            <a:ext cx="1849290" cy="1228755"/>
          </a:xfrm>
          <a:prstGeom prst="roundRect">
            <a:avLst>
              <a:gd name="adj" fmla="val 16667"/>
            </a:avLst>
          </a:prstGeom>
          <a:noFill/>
          <a:ln w="9525" algn="ctr">
            <a:noFill/>
            <a:prstDash val="dash"/>
            <a:round/>
            <a:headEnd/>
            <a:tailEnd/>
          </a:ln>
        </p:spPr>
        <p:txBody>
          <a:bodyPr wrap="square" lIns="91308" tIns="45653" rIns="91308" bIns="45653" anchor="ct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marL="171205" indent="-171205" algn="l">
              <a:buFontTx/>
              <a:buChar char="-"/>
            </a:pPr>
            <a:r>
              <a:rPr lang="en-US" sz="1000" dirty="0">
                <a:solidFill>
                  <a:srgbClr val="3C8A2D"/>
                </a:solidFill>
                <a:latin typeface="Arial" pitchFamily="34" charset="0"/>
              </a:rPr>
              <a:t>Complex processing and cleaning</a:t>
            </a:r>
          </a:p>
          <a:p>
            <a:pPr marL="171205" indent="-171205" algn="l">
              <a:buFontTx/>
              <a:buChar char="-"/>
            </a:pPr>
            <a:r>
              <a:rPr lang="en-US" sz="1000" dirty="0">
                <a:solidFill>
                  <a:srgbClr val="3C8A2D"/>
                </a:solidFill>
                <a:latin typeface="Arial" pitchFamily="34" charset="0"/>
              </a:rPr>
              <a:t>Large raw data preparation</a:t>
            </a:r>
          </a:p>
        </p:txBody>
      </p:sp>
      <p:sp>
        <p:nvSpPr>
          <p:cNvPr id="41" name="Right Arrow 40"/>
          <p:cNvSpPr/>
          <p:nvPr/>
        </p:nvSpPr>
        <p:spPr>
          <a:xfrm>
            <a:off x="6390724" y="4841492"/>
            <a:ext cx="307262" cy="6880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lIns="91308" tIns="45653" rIns="91308" bIns="45653" rtlCol="0" anchor="ctr"/>
          <a:lstStyle/>
          <a:p>
            <a:pPr algn="ctr"/>
            <a:endParaRPr lang="en-US" sz="1000"/>
          </a:p>
        </p:txBody>
      </p:sp>
      <p:sp>
        <p:nvSpPr>
          <p:cNvPr id="42" name="AutoShape 178"/>
          <p:cNvSpPr>
            <a:spLocks noChangeArrowheads="1"/>
          </p:cNvSpPr>
          <p:nvPr/>
        </p:nvSpPr>
        <p:spPr bwMode="auto">
          <a:xfrm>
            <a:off x="721145" y="3986648"/>
            <a:ext cx="1431179" cy="698272"/>
          </a:xfrm>
          <a:prstGeom prst="roundRect">
            <a:avLst>
              <a:gd name="adj" fmla="val 0"/>
            </a:avLst>
          </a:prstGeom>
          <a:solidFill>
            <a:schemeClr val="bg1"/>
          </a:solidFill>
          <a:ln w="9525" algn="ctr">
            <a:solidFill>
              <a:schemeClr val="tx2"/>
            </a:solidFill>
            <a:round/>
            <a:headEnd/>
            <a:tailEnd/>
          </a:ln>
        </p:spPr>
        <p:txBody>
          <a:bodyPr wrap="square" lIns="91308" tIns="45653" rIns="91308" bIns="45653" anchor="ctr"/>
          <a:lstStyle>
            <a:defPPr>
              <a:defRPr lang="en-US"/>
            </a:defPPr>
            <a:lvl1pPr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1pPr>
            <a:lvl2pPr marL="4572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2pPr>
            <a:lvl3pPr marL="9144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3pPr>
            <a:lvl4pPr marL="13716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4pPr>
            <a:lvl5pPr marL="1828800" algn="ctr" rtl="0" eaLnBrk="0" fontAlgn="base" hangingPunct="0">
              <a:spcBef>
                <a:spcPct val="0"/>
              </a:spcBef>
              <a:spcAft>
                <a:spcPct val="0"/>
              </a:spcAft>
              <a:defRPr sz="1200" b="1" kern="1200">
                <a:solidFill>
                  <a:schemeClr val="tx1"/>
                </a:solidFill>
                <a:latin typeface="TheSansCorrespondence" charset="0"/>
                <a:ea typeface="ＭＳ Ｐゴシック" charset="0"/>
                <a:cs typeface="+mn-cs"/>
              </a:defRPr>
            </a:lvl5pPr>
            <a:lvl6pPr marL="2286000" algn="l" defTabSz="457200" rtl="0" eaLnBrk="1" latinLnBrk="0" hangingPunct="1">
              <a:defRPr sz="1200" b="1" kern="1200">
                <a:solidFill>
                  <a:schemeClr val="tx1"/>
                </a:solidFill>
                <a:latin typeface="TheSansCorrespondence" charset="0"/>
                <a:ea typeface="ＭＳ Ｐゴシック" charset="0"/>
                <a:cs typeface="+mn-cs"/>
              </a:defRPr>
            </a:lvl6pPr>
            <a:lvl7pPr marL="2743200" algn="l" defTabSz="457200" rtl="0" eaLnBrk="1" latinLnBrk="0" hangingPunct="1">
              <a:defRPr sz="1200" b="1" kern="1200">
                <a:solidFill>
                  <a:schemeClr val="tx1"/>
                </a:solidFill>
                <a:latin typeface="TheSansCorrespondence" charset="0"/>
                <a:ea typeface="ＭＳ Ｐゴシック" charset="0"/>
                <a:cs typeface="+mn-cs"/>
              </a:defRPr>
            </a:lvl7pPr>
            <a:lvl8pPr marL="3200400" algn="l" defTabSz="457200" rtl="0" eaLnBrk="1" latinLnBrk="0" hangingPunct="1">
              <a:defRPr sz="1200" b="1" kern="1200">
                <a:solidFill>
                  <a:schemeClr val="tx1"/>
                </a:solidFill>
                <a:latin typeface="TheSansCorrespondence" charset="0"/>
                <a:ea typeface="ＭＳ Ｐゴシック" charset="0"/>
                <a:cs typeface="+mn-cs"/>
              </a:defRPr>
            </a:lvl8pPr>
            <a:lvl9pPr marL="3657600" algn="l" defTabSz="457200" rtl="0" eaLnBrk="1" latinLnBrk="0" hangingPunct="1">
              <a:defRPr sz="1200" b="1" kern="1200">
                <a:solidFill>
                  <a:schemeClr val="tx1"/>
                </a:solidFill>
                <a:latin typeface="TheSansCorrespondence" charset="0"/>
                <a:ea typeface="ＭＳ Ｐゴシック" charset="0"/>
                <a:cs typeface="+mn-cs"/>
              </a:defRPr>
            </a:lvl9pPr>
          </a:lstStyle>
          <a:p>
            <a:pPr marL="109379" indent="-109379" algn="l" eaLnBrk="1" hangingPunct="1">
              <a:buFontTx/>
              <a:buChar char="-"/>
            </a:pPr>
            <a:r>
              <a:rPr lang="en-US" sz="1000" dirty="0">
                <a:solidFill>
                  <a:srgbClr val="3C8A2D"/>
                </a:solidFill>
                <a:latin typeface="TheSansCorrespondence" pitchFamily="-76" charset="0"/>
              </a:rPr>
              <a:t>Complex structures</a:t>
            </a:r>
          </a:p>
          <a:p>
            <a:pPr marL="109379" indent="-109379" algn="l" eaLnBrk="1" hangingPunct="1">
              <a:buFontTx/>
              <a:buChar char="-"/>
            </a:pPr>
            <a:r>
              <a:rPr lang="en-US" sz="1000" dirty="0">
                <a:solidFill>
                  <a:srgbClr val="3C8A2D"/>
                </a:solidFill>
                <a:latin typeface="TheSansCorrespondence" pitchFamily="-76" charset="0"/>
              </a:rPr>
              <a:t>Unstructured text</a:t>
            </a:r>
          </a:p>
          <a:p>
            <a:pPr marL="109379" indent="-109379" algn="l" eaLnBrk="1" hangingPunct="1">
              <a:buFontTx/>
              <a:buChar char="-"/>
            </a:pPr>
            <a:r>
              <a:rPr lang="en-US" sz="1000" dirty="0">
                <a:solidFill>
                  <a:srgbClr val="3C8A2D"/>
                </a:solidFill>
                <a:latin typeface="TheSansCorrespondence" pitchFamily="-76" charset="0"/>
              </a:rPr>
              <a:t>Data bags</a:t>
            </a:r>
          </a:p>
        </p:txBody>
      </p:sp>
      <p:sp>
        <p:nvSpPr>
          <p:cNvPr id="15" name="TextBox 14"/>
          <p:cNvSpPr txBox="1"/>
          <p:nvPr/>
        </p:nvSpPr>
        <p:spPr>
          <a:xfrm>
            <a:off x="539246" y="1469865"/>
            <a:ext cx="1425044" cy="276999"/>
          </a:xfrm>
          <a:prstGeom prst="rect">
            <a:avLst/>
          </a:prstGeom>
          <a:solidFill>
            <a:schemeClr val="bg1"/>
          </a:solidFill>
        </p:spPr>
        <p:txBody>
          <a:bodyPr wrap="square" lIns="91308" tIns="45653" rIns="91308" bIns="45653" rtlCol="0">
            <a:spAutoFit/>
          </a:bodyPr>
          <a:lstStyle/>
          <a:p>
            <a:pPr algn="ctr"/>
            <a:r>
              <a:rPr lang="en-US" sz="1200" dirty="0"/>
              <a:t>Source Systems</a:t>
            </a:r>
          </a:p>
        </p:txBody>
      </p:sp>
      <p:sp>
        <p:nvSpPr>
          <p:cNvPr id="107" name="TextBox 106"/>
          <p:cNvSpPr txBox="1"/>
          <p:nvPr/>
        </p:nvSpPr>
        <p:spPr>
          <a:xfrm rot="16200000">
            <a:off x="-542086" y="2688381"/>
            <a:ext cx="2166762" cy="429765"/>
          </a:xfrm>
          <a:prstGeom prst="rect">
            <a:avLst/>
          </a:prstGeom>
          <a:solidFill>
            <a:srgbClr val="4C689F"/>
          </a:solidFill>
          <a:effectLst/>
        </p:spPr>
        <p:txBody>
          <a:bodyPr wrap="square" lIns="54783" tIns="35505" rIns="54783" bIns="35505" rtlCol="0" anchor="ctr">
            <a:noAutofit/>
          </a:bodyPr>
          <a:lstStyle>
            <a:defPPr>
              <a:defRPr lang="en-US"/>
            </a:defPPr>
            <a:lvl1pPr marL="0" marR="0" algn="ctr">
              <a:lnSpc>
                <a:spcPct val="100000"/>
              </a:lnSpc>
              <a:spcBef>
                <a:spcPts val="0"/>
              </a:spcBef>
              <a:spcAft>
                <a:spcPts val="0"/>
              </a:spcAft>
              <a:tabLst>
                <a:tab pos="114300" algn="l"/>
              </a:tabLst>
              <a:defRPr sz="1000" b="1">
                <a:solidFill>
                  <a:schemeClr val="bg1"/>
                </a:solidFill>
                <a:ea typeface="Calibri"/>
                <a:cs typeface="Times New Roman"/>
              </a:defRPr>
            </a:lvl1pPr>
          </a:lstStyle>
          <a:p>
            <a:r>
              <a:rPr lang="en-US" sz="1200" dirty="0">
                <a:latin typeface="+mj-lt"/>
              </a:rPr>
              <a:t>Traditional</a:t>
            </a:r>
          </a:p>
        </p:txBody>
      </p:sp>
      <p:sp>
        <p:nvSpPr>
          <p:cNvPr id="108" name="TextBox 107"/>
          <p:cNvSpPr txBox="1"/>
          <p:nvPr/>
        </p:nvSpPr>
        <p:spPr>
          <a:xfrm rot="16200000">
            <a:off x="-678207" y="4999624"/>
            <a:ext cx="2439013" cy="429765"/>
          </a:xfrm>
          <a:prstGeom prst="rect">
            <a:avLst/>
          </a:prstGeom>
          <a:solidFill>
            <a:srgbClr val="3C8A2D"/>
          </a:solidFill>
          <a:effectLst/>
        </p:spPr>
        <p:txBody>
          <a:bodyPr wrap="square" lIns="54783" tIns="35505" rIns="54783" bIns="35505" rtlCol="0" anchor="ctr">
            <a:noAutofit/>
          </a:bodyPr>
          <a:lstStyle>
            <a:defPPr>
              <a:defRPr lang="en-US"/>
            </a:defPPr>
            <a:lvl1pPr marL="0" marR="0" algn="ctr">
              <a:lnSpc>
                <a:spcPct val="100000"/>
              </a:lnSpc>
              <a:spcBef>
                <a:spcPts val="0"/>
              </a:spcBef>
              <a:spcAft>
                <a:spcPts val="0"/>
              </a:spcAft>
              <a:tabLst>
                <a:tab pos="114300" algn="l"/>
              </a:tabLst>
              <a:defRPr sz="1000" b="1">
                <a:solidFill>
                  <a:schemeClr val="bg1"/>
                </a:solidFill>
                <a:ea typeface="Calibri"/>
                <a:cs typeface="Times New Roman"/>
              </a:defRPr>
            </a:lvl1pPr>
          </a:lstStyle>
          <a:p>
            <a:r>
              <a:rPr lang="en-US" sz="1200" dirty="0">
                <a:latin typeface="+mj-lt"/>
              </a:rPr>
              <a:t>Big Data</a:t>
            </a:r>
          </a:p>
        </p:txBody>
      </p:sp>
      <p:grpSp>
        <p:nvGrpSpPr>
          <p:cNvPr id="113" name="Group 112"/>
          <p:cNvGrpSpPr/>
          <p:nvPr/>
        </p:nvGrpSpPr>
        <p:grpSpPr>
          <a:xfrm>
            <a:off x="2990688" y="3630521"/>
            <a:ext cx="789314" cy="372467"/>
            <a:chOff x="8963038" y="2765332"/>
            <a:chExt cx="535505" cy="812057"/>
          </a:xfrm>
        </p:grpSpPr>
        <p:pic>
          <p:nvPicPr>
            <p:cNvPr id="114" name="Picture 113"/>
            <p:cNvPicPr>
              <a:picLocks noChangeAspect="1"/>
            </p:cNvPicPr>
            <p:nvPr/>
          </p:nvPicPr>
          <p:blipFill>
            <a:blip r:embed="rId3" cstate="print">
              <a:duotone>
                <a:prstClr val="black"/>
                <a:srgbClr val="008BC7">
                  <a:tint val="45000"/>
                  <a:satMod val="400000"/>
                </a:srgbClr>
              </a:duotone>
              <a:extLst>
                <a:ext uri="{28A0092B-C50C-407E-A947-70E740481C1C}">
                  <a14:useLocalDpi xmlns:a14="http://schemas.microsoft.com/office/drawing/2010/main" val="0"/>
                </a:ext>
              </a:extLst>
            </a:blip>
            <a:stretch>
              <a:fillRect/>
            </a:stretch>
          </p:blipFill>
          <p:spPr>
            <a:xfrm>
              <a:off x="8963038" y="2765332"/>
              <a:ext cx="261938" cy="521546"/>
            </a:xfrm>
            <a:prstGeom prst="rect">
              <a:avLst/>
            </a:prstGeom>
          </p:spPr>
        </p:pic>
        <p:grpSp>
          <p:nvGrpSpPr>
            <p:cNvPr id="115" name="Group 114"/>
            <p:cNvGrpSpPr/>
            <p:nvPr/>
          </p:nvGrpSpPr>
          <p:grpSpPr>
            <a:xfrm>
              <a:off x="9226154" y="2871788"/>
              <a:ext cx="272389" cy="522244"/>
              <a:chOff x="9578579" y="3538538"/>
              <a:chExt cx="272389" cy="522244"/>
            </a:xfrm>
          </p:grpSpPr>
          <p:sp>
            <p:nvSpPr>
              <p:cNvPr id="122" name="Oval 121"/>
              <p:cNvSpPr/>
              <p:nvPr/>
            </p:nvSpPr>
            <p:spPr bwMode="auto">
              <a:xfrm>
                <a:off x="9578579" y="3538538"/>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684677">
                  <a:spcBef>
                    <a:spcPct val="0"/>
                  </a:spcBef>
                  <a:defRPr/>
                </a:pPr>
                <a:endParaRPr lang="en-US" sz="1700" b="0" kern="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23" name="Oval 122"/>
              <p:cNvSpPr/>
              <p:nvPr/>
            </p:nvSpPr>
            <p:spPr bwMode="auto">
              <a:xfrm>
                <a:off x="9578579" y="3659982"/>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684677">
                  <a:spcBef>
                    <a:spcPct val="0"/>
                  </a:spcBef>
                  <a:defRPr/>
                </a:pPr>
                <a:endParaRPr lang="en-US" sz="1700" b="0" kern="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24" name="Oval 123"/>
              <p:cNvSpPr/>
              <p:nvPr/>
            </p:nvSpPr>
            <p:spPr bwMode="auto">
              <a:xfrm>
                <a:off x="9578579" y="3783807"/>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684677">
                  <a:spcBef>
                    <a:spcPct val="0"/>
                  </a:spcBef>
                  <a:defRPr/>
                </a:pPr>
                <a:endParaRPr lang="en-US" sz="1700" b="0" kern="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25" name="Oval 124"/>
              <p:cNvSpPr/>
              <p:nvPr/>
            </p:nvSpPr>
            <p:spPr bwMode="auto">
              <a:xfrm>
                <a:off x="9578579" y="3907632"/>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684677">
                  <a:spcBef>
                    <a:spcPct val="0"/>
                  </a:spcBef>
                  <a:defRPr/>
                </a:pPr>
                <a:endParaRPr lang="en-US" sz="1700" b="0" kern="0" dirty="0">
                  <a:gradFill>
                    <a:gsLst>
                      <a:gs pos="0">
                        <a:srgbClr val="FFFFFF"/>
                      </a:gs>
                      <a:gs pos="100000">
                        <a:srgbClr val="FFFFFF"/>
                      </a:gs>
                    </a:gsLst>
                    <a:lin ang="5400000" scaled="0"/>
                  </a:gradFill>
                  <a:latin typeface="+mj-lt"/>
                  <a:ea typeface="Segoe UI" pitchFamily="34" charset="0"/>
                  <a:cs typeface="Segoe UI" pitchFamily="34" charset="0"/>
                </a:endParaRPr>
              </a:p>
            </p:txBody>
          </p:sp>
          <p:pic>
            <p:nvPicPr>
              <p:cNvPr id="126" name="Picture 125"/>
              <p:cNvPicPr>
                <a:picLocks noChangeAspect="1"/>
              </p:cNvPicPr>
              <p:nvPr/>
            </p:nvPicPr>
            <p:blipFill>
              <a:blip r:embed="rId3" cstate="print">
                <a:duotone>
                  <a:prstClr val="black"/>
                  <a:srgbClr val="008BC7">
                    <a:tint val="45000"/>
                    <a:satMod val="400000"/>
                  </a:srgbClr>
                </a:duotone>
                <a:extLst>
                  <a:ext uri="{28A0092B-C50C-407E-A947-70E740481C1C}">
                    <a14:useLocalDpi xmlns:a14="http://schemas.microsoft.com/office/drawing/2010/main" val="0"/>
                  </a:ext>
                </a:extLst>
              </a:blip>
              <a:stretch>
                <a:fillRect/>
              </a:stretch>
            </p:blipFill>
            <p:spPr>
              <a:xfrm>
                <a:off x="9589030" y="3539238"/>
                <a:ext cx="261938" cy="521544"/>
              </a:xfrm>
              <a:prstGeom prst="rect">
                <a:avLst/>
              </a:prstGeom>
            </p:spPr>
          </p:pic>
        </p:grpSp>
        <p:grpSp>
          <p:nvGrpSpPr>
            <p:cNvPr id="116" name="Group 115"/>
            <p:cNvGrpSpPr/>
            <p:nvPr/>
          </p:nvGrpSpPr>
          <p:grpSpPr>
            <a:xfrm>
              <a:off x="9109473" y="3055145"/>
              <a:ext cx="264318" cy="522244"/>
              <a:chOff x="9578579" y="3538538"/>
              <a:chExt cx="264318" cy="522244"/>
            </a:xfrm>
          </p:grpSpPr>
          <p:sp>
            <p:nvSpPr>
              <p:cNvPr id="117" name="Oval 116"/>
              <p:cNvSpPr/>
              <p:nvPr/>
            </p:nvSpPr>
            <p:spPr bwMode="auto">
              <a:xfrm>
                <a:off x="9578579" y="3538538"/>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684677">
                  <a:spcBef>
                    <a:spcPct val="0"/>
                  </a:spcBef>
                  <a:defRPr/>
                </a:pPr>
                <a:endParaRPr lang="en-US" sz="1700" b="0" kern="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18" name="Oval 117"/>
              <p:cNvSpPr/>
              <p:nvPr/>
            </p:nvSpPr>
            <p:spPr bwMode="auto">
              <a:xfrm>
                <a:off x="9578579" y="3659982"/>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684677">
                  <a:spcBef>
                    <a:spcPct val="0"/>
                  </a:spcBef>
                  <a:defRPr/>
                </a:pPr>
                <a:endParaRPr lang="en-US" sz="1700" b="0" kern="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19" name="Oval 118"/>
              <p:cNvSpPr/>
              <p:nvPr/>
            </p:nvSpPr>
            <p:spPr bwMode="auto">
              <a:xfrm>
                <a:off x="9578579" y="3783807"/>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684677">
                  <a:spcBef>
                    <a:spcPct val="0"/>
                  </a:spcBef>
                  <a:defRPr/>
                </a:pPr>
                <a:endParaRPr lang="en-US" sz="1700" b="0" kern="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20" name="Oval 119"/>
              <p:cNvSpPr/>
              <p:nvPr/>
            </p:nvSpPr>
            <p:spPr bwMode="auto">
              <a:xfrm>
                <a:off x="9578579" y="3907632"/>
                <a:ext cx="264318" cy="71438"/>
              </a:xfrm>
              <a:prstGeom prst="ellipse">
                <a:avLst/>
              </a:prstGeom>
              <a:gradFill rotWithShape="1">
                <a:gsLst>
                  <a:gs pos="0">
                    <a:srgbClr val="7192B0"/>
                  </a:gs>
                  <a:gs pos="80000">
                    <a:srgbClr val="FF9100">
                      <a:shade val="93000"/>
                      <a:satMod val="130000"/>
                    </a:srgbClr>
                  </a:gs>
                  <a:gs pos="100000">
                    <a:srgbClr val="FF9100">
                      <a:shade val="94000"/>
                      <a:satMod val="135000"/>
                    </a:srgbClr>
                  </a:gs>
                </a:gsLst>
                <a:lin ang="162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defTabSz="684677">
                  <a:spcBef>
                    <a:spcPct val="0"/>
                  </a:spcBef>
                  <a:defRPr/>
                </a:pPr>
                <a:endParaRPr lang="en-US" sz="1700" b="0" kern="0" dirty="0">
                  <a:gradFill>
                    <a:gsLst>
                      <a:gs pos="0">
                        <a:srgbClr val="FFFFFF"/>
                      </a:gs>
                      <a:gs pos="100000">
                        <a:srgbClr val="FFFFFF"/>
                      </a:gs>
                    </a:gsLst>
                    <a:lin ang="5400000" scaled="0"/>
                  </a:gradFill>
                  <a:latin typeface="+mj-lt"/>
                  <a:ea typeface="Segoe UI" pitchFamily="34" charset="0"/>
                  <a:cs typeface="Segoe UI" pitchFamily="34" charset="0"/>
                </a:endParaRPr>
              </a:p>
            </p:txBody>
          </p:sp>
          <p:pic>
            <p:nvPicPr>
              <p:cNvPr id="121" name="Picture 120"/>
              <p:cNvPicPr>
                <a:picLocks noChangeAspect="1"/>
              </p:cNvPicPr>
              <p:nvPr/>
            </p:nvPicPr>
            <p:blipFill>
              <a:blip r:embed="rId3" cstate="print">
                <a:duotone>
                  <a:prstClr val="black"/>
                  <a:srgbClr val="008BC7">
                    <a:tint val="45000"/>
                    <a:satMod val="400000"/>
                  </a:srgbClr>
                </a:duotone>
                <a:extLst>
                  <a:ext uri="{28A0092B-C50C-407E-A947-70E740481C1C}">
                    <a14:useLocalDpi xmlns:a14="http://schemas.microsoft.com/office/drawing/2010/main" val="0"/>
                  </a:ext>
                </a:extLst>
              </a:blip>
              <a:stretch>
                <a:fillRect/>
              </a:stretch>
            </p:blipFill>
            <p:spPr>
              <a:xfrm>
                <a:off x="9579769" y="3539238"/>
                <a:ext cx="261938" cy="521544"/>
              </a:xfrm>
              <a:prstGeom prst="rect">
                <a:avLst/>
              </a:prstGeom>
            </p:spPr>
          </p:pic>
        </p:grpSp>
      </p:grpSp>
      <p:cxnSp>
        <p:nvCxnSpPr>
          <p:cNvPr id="129" name="Elbow Connector 128"/>
          <p:cNvCxnSpPr>
            <a:stCxn id="42" idx="3"/>
            <a:endCxn id="16" idx="1"/>
          </p:cNvCxnSpPr>
          <p:nvPr/>
        </p:nvCxnSpPr>
        <p:spPr>
          <a:xfrm flipV="1">
            <a:off x="2152315" y="3387745"/>
            <a:ext cx="289460" cy="948045"/>
          </a:xfrm>
          <a:prstGeom prst="bentConnector3">
            <a:avLst>
              <a:gd name="adj1" fmla="val 217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Elbow Connector 133"/>
          <p:cNvCxnSpPr>
            <a:stCxn id="42" idx="3"/>
            <a:endCxn id="38" idx="1"/>
          </p:cNvCxnSpPr>
          <p:nvPr/>
        </p:nvCxnSpPr>
        <p:spPr>
          <a:xfrm>
            <a:off x="2152315" y="4335782"/>
            <a:ext cx="419934" cy="822960"/>
          </a:xfrm>
          <a:prstGeom prst="bentConnector3">
            <a:avLst>
              <a:gd name="adj1" fmla="val 14250"/>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Right Arrow 127"/>
          <p:cNvSpPr/>
          <p:nvPr/>
        </p:nvSpPr>
        <p:spPr>
          <a:xfrm>
            <a:off x="2166496" y="4780359"/>
            <a:ext cx="548640" cy="195176"/>
          </a:xfrm>
          <a:prstGeom prst="rightArrow">
            <a:avLst/>
          </a:prstGeom>
          <a:solidFill>
            <a:srgbClr val="3C8A2D"/>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308" tIns="45653" rIns="91308" bIns="45653" rtlCol="0" anchor="ctr"/>
          <a:lstStyle/>
          <a:p>
            <a:pPr algn="ctr"/>
            <a:endParaRPr lang="en-US" sz="1000"/>
          </a:p>
        </p:txBody>
      </p:sp>
      <p:cxnSp>
        <p:nvCxnSpPr>
          <p:cNvPr id="4117" name="Straight Arrow Connector 4116"/>
          <p:cNvCxnSpPr/>
          <p:nvPr/>
        </p:nvCxnSpPr>
        <p:spPr>
          <a:xfrm flipV="1">
            <a:off x="3548338" y="4253462"/>
            <a:ext cx="0" cy="274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Right Arrow 145"/>
          <p:cNvSpPr/>
          <p:nvPr/>
        </p:nvSpPr>
        <p:spPr>
          <a:xfrm>
            <a:off x="4318361" y="2839415"/>
            <a:ext cx="274320" cy="195176"/>
          </a:xfrm>
          <a:prstGeom prst="rightArrow">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308" tIns="45653" rIns="91308" bIns="45653" rtlCol="0" anchor="ctr"/>
          <a:lstStyle/>
          <a:p>
            <a:pPr algn="ctr"/>
            <a:endParaRPr lang="en-US" sz="1000"/>
          </a:p>
        </p:txBody>
      </p:sp>
      <p:sp>
        <p:nvSpPr>
          <p:cNvPr id="147" name="TextBox 146"/>
          <p:cNvSpPr txBox="1"/>
          <p:nvPr/>
        </p:nvSpPr>
        <p:spPr>
          <a:xfrm>
            <a:off x="2678756" y="5255895"/>
            <a:ext cx="3566160" cy="228600"/>
          </a:xfrm>
          <a:prstGeom prst="rect">
            <a:avLst/>
          </a:prstGeom>
          <a:solidFill>
            <a:srgbClr val="3C8A2D"/>
          </a:solidFill>
          <a:effectLst>
            <a:outerShdw blurRad="50800" dist="38100" dir="2700000" algn="tl" rotWithShape="0">
              <a:prstClr val="black">
                <a:alpha val="40000"/>
              </a:prstClr>
            </a:outerShdw>
          </a:effectLst>
        </p:spPr>
        <p:txBody>
          <a:bodyPr wrap="square" lIns="54783" tIns="35505" rIns="54783" bIns="35505" rtlCol="0" anchor="ctr">
            <a:noAutofit/>
          </a:bodyPr>
          <a:lstStyle>
            <a:defPPr>
              <a:defRPr lang="en-US"/>
            </a:defPPr>
            <a:lvl1pPr marL="0" marR="0" algn="ctr">
              <a:lnSpc>
                <a:spcPct val="100000"/>
              </a:lnSpc>
              <a:spcBef>
                <a:spcPts val="0"/>
              </a:spcBef>
              <a:spcAft>
                <a:spcPts val="0"/>
              </a:spcAft>
              <a:tabLst>
                <a:tab pos="114300" algn="l"/>
              </a:tabLst>
              <a:defRPr sz="1000" b="1">
                <a:solidFill>
                  <a:schemeClr val="bg1"/>
                </a:solidFill>
                <a:ea typeface="Calibri"/>
                <a:cs typeface="Times New Roman"/>
              </a:defRPr>
            </a:lvl1pPr>
          </a:lstStyle>
          <a:p>
            <a:r>
              <a:rPr lang="en-US" sz="1200" dirty="0">
                <a:latin typeface="+mj-lt"/>
              </a:rPr>
              <a:t>Big Data Storage and Processing</a:t>
            </a:r>
          </a:p>
        </p:txBody>
      </p:sp>
      <p:sp>
        <p:nvSpPr>
          <p:cNvPr id="148" name="Right Arrow 147"/>
          <p:cNvSpPr/>
          <p:nvPr/>
        </p:nvSpPr>
        <p:spPr>
          <a:xfrm rot="16200000">
            <a:off x="5328016" y="4278588"/>
            <a:ext cx="274320" cy="195176"/>
          </a:xfrm>
          <a:prstGeom prst="rightArrow">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308" tIns="45653" rIns="91308" bIns="45653" rtlCol="0" anchor="ctr"/>
          <a:lstStyle/>
          <a:p>
            <a:pPr algn="ctr"/>
            <a:endParaRPr lang="en-US" sz="1000"/>
          </a:p>
        </p:txBody>
      </p:sp>
      <p:sp>
        <p:nvSpPr>
          <p:cNvPr id="149" name="Right Arrow 148"/>
          <p:cNvSpPr/>
          <p:nvPr/>
        </p:nvSpPr>
        <p:spPr>
          <a:xfrm>
            <a:off x="6395442" y="2812907"/>
            <a:ext cx="274320" cy="195176"/>
          </a:xfrm>
          <a:prstGeom prst="rightArrow">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308" tIns="45653" rIns="91308" bIns="45653" rtlCol="0" anchor="ctr"/>
          <a:lstStyle/>
          <a:p>
            <a:pPr algn="ctr"/>
            <a:endParaRPr lang="en-US" sz="1000"/>
          </a:p>
        </p:txBody>
      </p:sp>
      <p:pic>
        <p:nvPicPr>
          <p:cNvPr id="158" name="Picture 157"/>
          <p:cNvPicPr>
            <a:picLocks noChangeAspect="1"/>
          </p:cNvPicPr>
          <p:nvPr/>
        </p:nvPicPr>
        <p:blipFill>
          <a:blip r:embed="rId3" cstate="print">
            <a:duotone>
              <a:prstClr val="black"/>
              <a:srgbClr val="008BC7">
                <a:tint val="45000"/>
                <a:satMod val="400000"/>
              </a:srgbClr>
            </a:duotone>
            <a:extLst>
              <a:ext uri="{28A0092B-C50C-407E-A947-70E740481C1C}">
                <a14:useLocalDpi xmlns:a14="http://schemas.microsoft.com/office/drawing/2010/main" val="0"/>
              </a:ext>
            </a:extLst>
          </a:blip>
          <a:stretch>
            <a:fillRect/>
          </a:stretch>
        </p:blipFill>
        <p:spPr>
          <a:xfrm>
            <a:off x="6868163" y="4692277"/>
            <a:ext cx="386087" cy="239217"/>
          </a:xfrm>
          <a:prstGeom prst="rect">
            <a:avLst/>
          </a:prstGeom>
        </p:spPr>
      </p:pic>
      <p:pic>
        <p:nvPicPr>
          <p:cNvPr id="159" name="Picture 7" descr="\\SFP\Work\White_Whale\3-22036_Kuleen_Bharadwaj\PPT\4_SQL Server Renewal\SFP_Art\Icons\Chris Icons\cube_blue.png"/>
          <p:cNvPicPr>
            <a:picLocks noChangeAspect="1" noChangeArrowheads="1"/>
          </p:cNvPicPr>
          <p:nvPr/>
        </p:nvPicPr>
        <p:blipFill>
          <a:blip r:embed="rId4" cstate="print">
            <a:duotone>
              <a:prstClr val="black"/>
              <a:srgbClr val="008BC7">
                <a:tint val="45000"/>
                <a:satMod val="400000"/>
              </a:srgbClr>
            </a:duotone>
            <a:extLst>
              <a:ext uri="{28A0092B-C50C-407E-A947-70E740481C1C}">
                <a14:useLocalDpi xmlns:a14="http://schemas.microsoft.com/office/drawing/2010/main" val="0"/>
              </a:ext>
            </a:extLst>
          </a:blip>
          <a:srcRect/>
          <a:stretch>
            <a:fillRect/>
          </a:stretch>
        </p:blipFill>
        <p:spPr bwMode="auto">
          <a:xfrm>
            <a:off x="7432834" y="4673450"/>
            <a:ext cx="402506" cy="312645"/>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Elbow Connector 32"/>
          <p:cNvCxnSpPr>
            <a:stCxn id="22" idx="3"/>
            <a:endCxn id="40" idx="2"/>
          </p:cNvCxnSpPr>
          <p:nvPr/>
        </p:nvCxnSpPr>
        <p:spPr>
          <a:xfrm flipH="1">
            <a:off x="3561986" y="4376184"/>
            <a:ext cx="5033128" cy="1110620"/>
          </a:xfrm>
          <a:prstGeom prst="bentConnector4">
            <a:avLst>
              <a:gd name="adj1" fmla="val -1288"/>
              <a:gd name="adj2" fmla="val 12058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5" name="Group 134"/>
          <p:cNvGrpSpPr/>
          <p:nvPr/>
        </p:nvGrpSpPr>
        <p:grpSpPr>
          <a:xfrm>
            <a:off x="7984148" y="4652277"/>
            <a:ext cx="477556" cy="319764"/>
            <a:chOff x="7984148" y="4652276"/>
            <a:chExt cx="477556" cy="319764"/>
          </a:xfrm>
        </p:grpSpPr>
        <p:cxnSp>
          <p:nvCxnSpPr>
            <p:cNvPr id="110" name="Straight Connector 109"/>
            <p:cNvCxnSpPr/>
            <p:nvPr/>
          </p:nvCxnSpPr>
          <p:spPr>
            <a:xfrm flipV="1">
              <a:off x="7984148" y="4669530"/>
              <a:ext cx="362528" cy="230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8041662" y="4709792"/>
              <a:ext cx="362528" cy="230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8099176" y="4741428"/>
              <a:ext cx="362528" cy="230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8124741" y="4652276"/>
              <a:ext cx="237845" cy="274320"/>
            </a:xfrm>
            <a:prstGeom prst="rect">
              <a:avLst/>
            </a:prstGeom>
            <a:solidFill>
              <a:schemeClr val="accent5">
                <a:lumMod val="60000"/>
                <a:lumOff val="40000"/>
              </a:schemeClr>
            </a:solidFill>
            <a:ln w="12700">
              <a:solidFill>
                <a:schemeClr val="tx1"/>
              </a:solidFill>
            </a:ln>
            <a:scene3d>
              <a:camera prst="isometricTopUp"/>
              <a:lightRig rig="threePt" dir="t"/>
            </a:scene3d>
            <a:sp3d extrusionH="76200" prstMaterial="matte">
              <a:bevelT w="0" h="12700"/>
              <a:extrusionClr>
                <a:schemeClr val="accent5">
                  <a:lumMod val="40000"/>
                  <a:lumOff val="60000"/>
                </a:schemeClr>
              </a:extrusionClr>
            </a:sp3d>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a:p>
          </p:txBody>
        </p:sp>
      </p:grpSp>
      <p:sp>
        <p:nvSpPr>
          <p:cNvPr id="2" name="Rectangle 1"/>
          <p:cNvSpPr/>
          <p:nvPr/>
        </p:nvSpPr>
        <p:spPr>
          <a:xfrm>
            <a:off x="267492" y="6440328"/>
            <a:ext cx="5853321" cy="215444"/>
          </a:xfrm>
          <a:prstGeom prst="rect">
            <a:avLst/>
          </a:prstGeom>
        </p:spPr>
        <p:txBody>
          <a:bodyPr wrap="square" lIns="91308" tIns="45653" rIns="91308" bIns="45653">
            <a:spAutoFit/>
          </a:bodyPr>
          <a:lstStyle/>
          <a:p>
            <a:pPr algn="l"/>
            <a:r>
              <a:rPr lang="en-US" sz="800" b="0" dirty="0"/>
              <a:t>Source - The Evolving Role of the Enterprise Data Warehouse in the Era of Big Data Analytics, Ralph Kimball </a:t>
            </a:r>
            <a:endParaRPr lang="en-US" sz="800" dirty="0"/>
          </a:p>
        </p:txBody>
      </p:sp>
    </p:spTree>
    <p:extLst>
      <p:ext uri="{BB962C8B-B14F-4D97-AF65-F5344CB8AC3E}">
        <p14:creationId xmlns:p14="http://schemas.microsoft.com/office/powerpoint/2010/main" val="41699800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44" y="377807"/>
            <a:ext cx="8330184" cy="333425"/>
          </a:xfrm>
        </p:spPr>
        <p:txBody>
          <a:bodyPr/>
          <a:lstStyle/>
          <a:p>
            <a:r>
              <a:rPr lang="en-US" dirty="0" smtClean="0"/>
              <a:t>Data Fusion Platform Architecture</a:t>
            </a:r>
            <a:endParaRPr lang="en-US" dirty="0"/>
          </a:p>
        </p:txBody>
      </p:sp>
      <p:graphicFrame>
        <p:nvGraphicFramePr>
          <p:cNvPr id="15" name="Object 14"/>
          <p:cNvGraphicFramePr>
            <a:graphicFrameLocks noChangeAspect="1"/>
          </p:cNvGraphicFramePr>
          <p:nvPr>
            <p:extLst>
              <p:ext uri="{D42A27DB-BD31-4B8C-83A1-F6EECF244321}">
                <p14:modId xmlns:p14="http://schemas.microsoft.com/office/powerpoint/2010/main" val="3616169905"/>
              </p:ext>
            </p:extLst>
          </p:nvPr>
        </p:nvGraphicFramePr>
        <p:xfrm>
          <a:off x="4531054" y="941694"/>
          <a:ext cx="4186174" cy="5593533"/>
        </p:xfrm>
        <a:graphic>
          <a:graphicData uri="http://schemas.openxmlformats.org/presentationml/2006/ole">
            <mc:AlternateContent xmlns:mc="http://schemas.openxmlformats.org/markup-compatibility/2006">
              <mc:Choice xmlns:v="urn:schemas-microsoft-com:vml" Requires="v">
                <p:oleObj spid="_x0000_s8195" name="Visio" r:id="rId3" imgW="7247642" imgH="9648506" progId="Visio.Drawing.11">
                  <p:embed/>
                </p:oleObj>
              </mc:Choice>
              <mc:Fallback>
                <p:oleObj name="Visio" r:id="rId3" imgW="7247642" imgH="9648506" progId="Visio.Drawing.11">
                  <p:embed/>
                  <p:pic>
                    <p:nvPicPr>
                      <p:cNvPr id="0" name=""/>
                      <p:cNvPicPr/>
                      <p:nvPr/>
                    </p:nvPicPr>
                    <p:blipFill>
                      <a:blip r:embed="rId4"/>
                      <a:stretch>
                        <a:fillRect/>
                      </a:stretch>
                    </p:blipFill>
                    <p:spPr>
                      <a:xfrm>
                        <a:off x="4531054" y="941694"/>
                        <a:ext cx="4186174" cy="5593533"/>
                      </a:xfrm>
                      <a:prstGeom prst="rect">
                        <a:avLst/>
                      </a:prstGeom>
                    </p:spPr>
                  </p:pic>
                </p:oleObj>
              </mc:Fallback>
            </mc:AlternateContent>
          </a:graphicData>
        </a:graphic>
      </p:graphicFrame>
      <p:sp>
        <p:nvSpPr>
          <p:cNvPr id="25" name="Content Placeholder 3"/>
          <p:cNvSpPr txBox="1">
            <a:spLocks/>
          </p:cNvSpPr>
          <p:nvPr/>
        </p:nvSpPr>
        <p:spPr>
          <a:xfrm>
            <a:off x="315943" y="981360"/>
            <a:ext cx="4146876" cy="5136792"/>
          </a:xfrm>
          <a:prstGeom prst="rect">
            <a:avLst/>
          </a:prstGeom>
        </p:spPr>
        <p:txBody>
          <a:bodyPr/>
          <a:lstStyle>
            <a:lvl1pPr marR="0" indent="0" algn="l" defTabSz="896572" rtl="0" eaLnBrk="1" fontAlgn="base" latinLnBrk="0" hangingPunct="1">
              <a:lnSpc>
                <a:spcPct val="100000"/>
              </a:lnSpc>
              <a:spcBef>
                <a:spcPts val="2200"/>
              </a:spcBef>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1228" marR="0" indent="-171228" algn="l" defTabSz="896572" rtl="0" eaLnBrk="1" fontAlgn="base" latinLnBrk="0" hangingPunct="1">
              <a:lnSpc>
                <a:spcPct val="100000"/>
              </a:lnSpc>
              <a:spcBef>
                <a:spcPts val="400"/>
              </a:spcBef>
              <a:spcAft>
                <a:spcPct val="0"/>
              </a:spcAft>
              <a:buFont typeface="Arial" pitchFamily="34" charset="0"/>
              <a:buChar cha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L="334665" indent="-168120" algn="l" rtl="0" eaLnBrk="1" fontAlgn="base" hangingPunct="1">
              <a:lnSpc>
                <a:spcPct val="100000"/>
              </a:lnSpc>
              <a:spcBef>
                <a:spcPts val="400"/>
              </a:spcBef>
              <a:spcAft>
                <a:spcPct val="0"/>
              </a:spcAft>
              <a:buFont typeface="Arial" pitchFamily="34" charset="0"/>
              <a:buChar char="–"/>
              <a:defRPr lang="en-US" sz="1600" kern="1200" dirty="0" smtClean="0">
                <a:solidFill>
                  <a:schemeClr val="tx2"/>
                </a:solidFill>
                <a:latin typeface="+mn-lt"/>
                <a:ea typeface="+mn-ea"/>
                <a:cs typeface="+mn-cs"/>
              </a:defRPr>
            </a:lvl3pPr>
            <a:lvl4pPr marL="505875" marR="0" indent="-171228" algn="l" defTabSz="896572" rtl="0" eaLnBrk="1" fontAlgn="base" latinLnBrk="0" hangingPunct="1">
              <a:lnSpc>
                <a:spcPct val="100000"/>
              </a:lnSpc>
              <a:spcBef>
                <a:spcPts val="400"/>
              </a:spcBef>
              <a:spcAft>
                <a:spcPct val="0"/>
              </a:spcAft>
              <a:buFont typeface="Arial" pitchFamily="34" charset="0"/>
              <a:buChar char="•"/>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4pPr>
            <a:lvl5pPr marL="675538" marR="0" indent="-169677" algn="l" defTabSz="896572" rtl="0" eaLnBrk="1" fontAlgn="base" latinLnBrk="0" hangingPunct="1">
              <a:lnSpc>
                <a:spcPct val="100000"/>
              </a:lnSpc>
              <a:spcBef>
                <a:spcPts val="400"/>
              </a:spcBef>
              <a:spcAft>
                <a:spcPct val="0"/>
              </a:spcAft>
              <a:buFont typeface="Arial" pitchFamily="34" charset="0"/>
              <a:buChar char="–"/>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5pPr>
            <a:lvl6pPr marL="653765" marR="0" indent="-163473" algn="l" defTabSz="896572" rtl="0" eaLnBrk="1" fontAlgn="base" latinLnBrk="0" hangingPunct="1">
              <a:lnSpc>
                <a:spcPct val="100000"/>
              </a:lnSpc>
              <a:spcBef>
                <a:spcPts val="400"/>
              </a:spcBef>
              <a:spcAft>
                <a:spcPct val="0"/>
              </a:spcAft>
              <a:buFont typeface="Arial" pitchFamily="34" charset="0"/>
              <a:buChar char="–"/>
              <a:tabLst/>
              <a:defRPr kumimoji="0" lang="en-US" sz="1000" b="0" i="0" u="none" strike="noStrike" kern="1200" cap="none" normalizeH="0" baseline="0" dirty="0" smtClean="0">
                <a:ln>
                  <a:noFill/>
                </a:ln>
                <a:solidFill>
                  <a:schemeClr val="tx2"/>
                </a:solidFill>
                <a:effectLst/>
                <a:latin typeface="Arial" pitchFamily="34" charset="0"/>
                <a:ea typeface="+mn-ea"/>
                <a:cs typeface="Arial" pitchFamily="34" charset="0"/>
              </a:defRPr>
            </a:lvl6pPr>
            <a:lvl7pPr marL="1058451" indent="-180567" algn="l" defTabSz="896572"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28104" indent="-169677" algn="l" defTabSz="896572"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07120" indent="-179005" algn="l" defTabSz="896572"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a:lstStyle>
          <a:p>
            <a:pPr marL="0" lvl="1" indent="0">
              <a:spcAft>
                <a:spcPts val="600"/>
              </a:spcAft>
              <a:buNone/>
            </a:pPr>
            <a:r>
              <a:rPr lang="en-US" sz="1400" b="1" dirty="0"/>
              <a:t>Data fusion </a:t>
            </a:r>
            <a:r>
              <a:rPr lang="en-US" sz="1400" dirty="0"/>
              <a:t>is the process of “fusing” both structured and unstructured data together to “connect” disparate pieces of data and turn them into actionable items using inferences, tailoring the results into narrow focused result sets</a:t>
            </a:r>
            <a:r>
              <a:rPr lang="en-US" sz="1400" dirty="0" smtClean="0"/>
              <a:t>.</a:t>
            </a:r>
          </a:p>
          <a:p>
            <a:pPr lvl="1"/>
            <a:r>
              <a:rPr lang="en-US" sz="1400" dirty="0" smtClean="0"/>
              <a:t>Data fusion architecture and technology approach is an open framework for integration and visualization of heterogeneous data sets.</a:t>
            </a:r>
          </a:p>
          <a:p>
            <a:pPr lvl="1"/>
            <a:r>
              <a:rPr lang="en-US" sz="1400" dirty="0" smtClean="0"/>
              <a:t>Data fusion can give the user easy to use and understand “search style” and Link Analysis style user interface.</a:t>
            </a:r>
          </a:p>
          <a:p>
            <a:pPr lvl="1"/>
            <a:r>
              <a:rPr lang="en-US" sz="1400" dirty="0" smtClean="0"/>
              <a:t>Data fusion addresses the growing need for data management, aggregation, and dissemination using a domain independent architecture that provides users with operational linkage to existing external data sources and modern SQL relational technologies as well as unstructured and open source data.</a:t>
            </a:r>
          </a:p>
          <a:p>
            <a:pPr lvl="1"/>
            <a:r>
              <a:rPr lang="en-US" sz="1400" dirty="0" smtClean="0"/>
              <a:t>Data fusion can leverage emerging technologies, approaches, and standards, such as Web Services, extensible markup language (XML), resource description framework (RDF) and web ontology language (OWL) and can leverage “Big Data” database technologies.</a:t>
            </a:r>
            <a:endParaRPr lang="en-US" sz="1400" dirty="0"/>
          </a:p>
        </p:txBody>
      </p:sp>
    </p:spTree>
    <p:extLst>
      <p:ext uri="{BB962C8B-B14F-4D97-AF65-F5344CB8AC3E}">
        <p14:creationId xmlns:p14="http://schemas.microsoft.com/office/powerpoint/2010/main" val="3830459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07" name="Rectangle 19"/>
          <p:cNvSpPr>
            <a:spLocks noGrp="1"/>
          </p:cNvSpPr>
          <p:nvPr>
            <p:ph type="title"/>
          </p:nvPr>
        </p:nvSpPr>
        <p:spPr bwMode="gray">
          <a:xfrm>
            <a:off x="400049" y="509842"/>
            <a:ext cx="8330184" cy="333425"/>
          </a:xfrm>
        </p:spPr>
        <p:txBody>
          <a:bodyPr/>
          <a:lstStyle/>
          <a:p>
            <a:r>
              <a:rPr lang="en-GB" dirty="0" smtClean="0"/>
              <a:t>Big Data, Information Management and Analytics</a:t>
            </a:r>
            <a:endParaRPr lang="en-US" dirty="0" smtClean="0"/>
          </a:p>
        </p:txBody>
      </p:sp>
      <p:sp>
        <p:nvSpPr>
          <p:cNvPr id="3" name="Rectangle 2"/>
          <p:cNvSpPr/>
          <p:nvPr/>
        </p:nvSpPr>
        <p:spPr>
          <a:xfrm>
            <a:off x="314985" y="1012616"/>
            <a:ext cx="8330184" cy="307641"/>
          </a:xfrm>
          <a:prstGeom prst="rect">
            <a:avLst/>
          </a:prstGeom>
        </p:spPr>
        <p:txBody>
          <a:bodyPr wrap="square" lIns="91308" tIns="45653" rIns="91308" bIns="45653">
            <a:spAutoFit/>
          </a:bodyPr>
          <a:lstStyle/>
          <a:p>
            <a:pPr algn="l"/>
            <a:r>
              <a:rPr lang="en-US" sz="1400" b="0" dirty="0"/>
              <a:t>Big Data is the next step in the evolutionary path of Information Management and Advanced Analytics.</a:t>
            </a:r>
          </a:p>
        </p:txBody>
      </p:sp>
      <p:sp>
        <p:nvSpPr>
          <p:cNvPr id="6" name="Text Box 4"/>
          <p:cNvSpPr txBox="1">
            <a:spLocks noChangeArrowheads="1"/>
          </p:cNvSpPr>
          <p:nvPr/>
        </p:nvSpPr>
        <p:spPr bwMode="auto">
          <a:xfrm>
            <a:off x="260268" y="6400319"/>
            <a:ext cx="4093182" cy="223510"/>
          </a:xfrm>
          <a:prstGeom prst="rect">
            <a:avLst/>
          </a:prstGeom>
          <a:noFill/>
          <a:ln w="9525" algn="ctr">
            <a:noFill/>
            <a:miter lim="800000"/>
            <a:headEnd/>
            <a:tailEnd/>
          </a:ln>
          <a:effectLst/>
        </p:spPr>
        <p:txBody>
          <a:bodyPr wrap="none" lIns="95604" tIns="49714" rIns="95604" bIns="49714" anchor="b">
            <a:spAutoFit/>
          </a:bodyPr>
          <a:lstStyle/>
          <a:p>
            <a:pPr>
              <a:spcBef>
                <a:spcPct val="0"/>
              </a:spcBef>
            </a:pPr>
            <a:r>
              <a:rPr lang="en-US" sz="800" dirty="0">
                <a:solidFill>
                  <a:srgbClr val="002576"/>
                </a:solidFill>
                <a:latin typeface="+mj-lt"/>
              </a:rPr>
              <a:t>Source: TDWI, HighPoint Solutions, DSSResources.com, Credit Suisse, Deloitte</a:t>
            </a:r>
          </a:p>
        </p:txBody>
      </p:sp>
      <p:sp>
        <p:nvSpPr>
          <p:cNvPr id="7" name="L-Shape 6"/>
          <p:cNvSpPr/>
          <p:nvPr/>
        </p:nvSpPr>
        <p:spPr>
          <a:xfrm rot="5400000">
            <a:off x="659073" y="4229112"/>
            <a:ext cx="841740" cy="1319504"/>
          </a:xfrm>
          <a:prstGeom prst="corner">
            <a:avLst>
              <a:gd name="adj1" fmla="val 16120"/>
              <a:gd name="adj2" fmla="val 16110"/>
            </a:avLst>
          </a:prstGeom>
          <a:solidFill>
            <a:srgbClr val="4C689F"/>
          </a:solidFill>
          <a:ln w="9525" algn="ctr">
            <a:noFill/>
            <a:round/>
            <a:headEnd/>
            <a:tailEnd/>
          </a:ln>
        </p:spPr>
      </p:sp>
      <p:sp>
        <p:nvSpPr>
          <p:cNvPr id="8" name="Rectangle 7"/>
          <p:cNvSpPr/>
          <p:nvPr/>
        </p:nvSpPr>
        <p:spPr>
          <a:xfrm>
            <a:off x="626393" y="4617798"/>
            <a:ext cx="1264503" cy="110841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 name="Rectangle 8"/>
          <p:cNvSpPr/>
          <p:nvPr/>
        </p:nvSpPr>
        <p:spPr>
          <a:xfrm>
            <a:off x="560487" y="4628434"/>
            <a:ext cx="1240523" cy="84955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32" tIns="26632" rIns="26632" bIns="26632" numCol="1" spcCol="1270" anchor="t" anchorCtr="0">
            <a:noAutofit/>
          </a:bodyPr>
          <a:lstStyle/>
          <a:p>
            <a:pPr algn="l" defTabSz="310702">
              <a:lnSpc>
                <a:spcPct val="90000"/>
              </a:lnSpc>
              <a:spcBef>
                <a:spcPct val="0"/>
              </a:spcBef>
              <a:spcAft>
                <a:spcPct val="35000"/>
              </a:spcAft>
            </a:pPr>
            <a:r>
              <a:rPr lang="en-US" dirty="0">
                <a:latin typeface="+mj-lt"/>
              </a:rPr>
              <a:t>Data Management</a:t>
            </a:r>
          </a:p>
          <a:p>
            <a:pPr marL="57069" lvl="1" indent="-57069" algn="l" defTabSz="221930">
              <a:lnSpc>
                <a:spcPct val="90000"/>
              </a:lnSpc>
              <a:spcBef>
                <a:spcPct val="0"/>
              </a:spcBef>
              <a:spcAft>
                <a:spcPct val="15000"/>
              </a:spcAft>
              <a:buChar char="••"/>
            </a:pPr>
            <a:r>
              <a:rPr lang="en-US" sz="900" dirty="0">
                <a:latin typeface="+mj-lt"/>
              </a:rPr>
              <a:t>Initial processing and standards</a:t>
            </a:r>
          </a:p>
          <a:p>
            <a:pPr marL="57069" lvl="1" indent="-57069" algn="l" defTabSz="221930">
              <a:lnSpc>
                <a:spcPct val="90000"/>
              </a:lnSpc>
              <a:spcBef>
                <a:spcPct val="0"/>
              </a:spcBef>
              <a:spcAft>
                <a:spcPct val="15000"/>
              </a:spcAft>
              <a:buChar char="••"/>
            </a:pPr>
            <a:r>
              <a:rPr lang="en-US" sz="900" dirty="0">
                <a:latin typeface="+mj-lt"/>
              </a:rPr>
              <a:t>Data integration</a:t>
            </a:r>
          </a:p>
        </p:txBody>
      </p:sp>
      <p:sp>
        <p:nvSpPr>
          <p:cNvPr id="10" name="Isosceles Triangle 9"/>
          <p:cNvSpPr/>
          <p:nvPr/>
        </p:nvSpPr>
        <p:spPr>
          <a:xfrm>
            <a:off x="1501119" y="4096194"/>
            <a:ext cx="238585" cy="238585"/>
          </a:xfrm>
          <a:prstGeom prst="triangle">
            <a:avLst>
              <a:gd name="adj" fmla="val 100000"/>
            </a:avLst>
          </a:prstGeom>
          <a:solidFill>
            <a:srgbClr val="4C689F"/>
          </a:solidFill>
          <a:ln w="9525" algn="ctr">
            <a:noFill/>
            <a:round/>
            <a:headEnd/>
            <a:tailEnd/>
          </a:ln>
        </p:spPr>
      </p:sp>
      <p:sp>
        <p:nvSpPr>
          <p:cNvPr id="11" name="L-Shape 10"/>
          <p:cNvSpPr/>
          <p:nvPr/>
        </p:nvSpPr>
        <p:spPr>
          <a:xfrm rot="5400000">
            <a:off x="2104543" y="3815404"/>
            <a:ext cx="841740" cy="1317012"/>
          </a:xfrm>
          <a:prstGeom prst="corner">
            <a:avLst>
              <a:gd name="adj1" fmla="val 16120"/>
              <a:gd name="adj2" fmla="val 16110"/>
            </a:avLst>
          </a:prstGeom>
          <a:solidFill>
            <a:srgbClr val="0079A6"/>
          </a:solidFill>
          <a:ln>
            <a:solidFill>
              <a:srgbClr val="0079A6"/>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11"/>
          <p:cNvSpPr/>
          <p:nvPr/>
        </p:nvSpPr>
        <p:spPr>
          <a:xfrm>
            <a:off x="2174392" y="4234743"/>
            <a:ext cx="1264503" cy="110841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Rectangle 12"/>
          <p:cNvSpPr/>
          <p:nvPr/>
        </p:nvSpPr>
        <p:spPr>
          <a:xfrm>
            <a:off x="2057421" y="4234743"/>
            <a:ext cx="1130874" cy="123261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32" tIns="26632" rIns="26632" bIns="26632" numCol="1" spcCol="1270" anchor="t" anchorCtr="0">
            <a:noAutofit/>
          </a:bodyPr>
          <a:lstStyle/>
          <a:p>
            <a:pPr algn="l" defTabSz="310702">
              <a:lnSpc>
                <a:spcPct val="90000"/>
              </a:lnSpc>
              <a:spcBef>
                <a:spcPct val="0"/>
              </a:spcBef>
              <a:spcAft>
                <a:spcPct val="35000"/>
              </a:spcAft>
            </a:pPr>
            <a:r>
              <a:rPr lang="en-US" dirty="0">
                <a:latin typeface="+mj-lt"/>
              </a:rPr>
              <a:t>Reporting</a:t>
            </a:r>
          </a:p>
          <a:p>
            <a:pPr marL="57069" lvl="1" indent="-57069" algn="l" defTabSz="221930">
              <a:lnSpc>
                <a:spcPct val="90000"/>
              </a:lnSpc>
              <a:spcBef>
                <a:spcPct val="0"/>
              </a:spcBef>
              <a:spcAft>
                <a:spcPct val="15000"/>
              </a:spcAft>
              <a:buChar char="••"/>
            </a:pPr>
            <a:r>
              <a:rPr lang="en-US" sz="900" dirty="0">
                <a:latin typeface="+mj-lt"/>
              </a:rPr>
              <a:t>Standardized business processes</a:t>
            </a:r>
          </a:p>
          <a:p>
            <a:pPr marL="57069" lvl="1" indent="-57069" algn="l" defTabSz="221930">
              <a:lnSpc>
                <a:spcPct val="90000"/>
              </a:lnSpc>
              <a:spcBef>
                <a:spcPct val="0"/>
              </a:spcBef>
              <a:spcAft>
                <a:spcPct val="15000"/>
              </a:spcAft>
              <a:buChar char="••"/>
            </a:pPr>
            <a:r>
              <a:rPr lang="en-US" sz="900" dirty="0">
                <a:latin typeface="+mj-lt"/>
              </a:rPr>
              <a:t>Evaluation criteria</a:t>
            </a:r>
          </a:p>
        </p:txBody>
      </p:sp>
      <p:sp>
        <p:nvSpPr>
          <p:cNvPr id="14" name="Isosceles Triangle 13"/>
          <p:cNvSpPr/>
          <p:nvPr/>
        </p:nvSpPr>
        <p:spPr>
          <a:xfrm>
            <a:off x="2945343" y="3701886"/>
            <a:ext cx="238585" cy="238585"/>
          </a:xfrm>
          <a:prstGeom prst="triangle">
            <a:avLst>
              <a:gd name="adj" fmla="val 100000"/>
            </a:avLst>
          </a:prstGeom>
          <a:solidFill>
            <a:srgbClr val="0079A6"/>
          </a:solidFill>
          <a:ln>
            <a:solidFill>
              <a:srgbClr val="0079A6"/>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L-Shape 14"/>
          <p:cNvSpPr/>
          <p:nvPr/>
        </p:nvSpPr>
        <p:spPr>
          <a:xfrm rot="5400000">
            <a:off x="3548716" y="3474223"/>
            <a:ext cx="841740" cy="1297066"/>
          </a:xfrm>
          <a:prstGeom prst="corner">
            <a:avLst>
              <a:gd name="adj1" fmla="val 16120"/>
              <a:gd name="adj2" fmla="val 16110"/>
            </a:avLst>
          </a:prstGeom>
          <a:solidFill>
            <a:srgbClr val="00B0F0"/>
          </a:solidFill>
          <a:ln>
            <a:solidFill>
              <a:srgbClr val="00B0F0"/>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ctangle 15"/>
          <p:cNvSpPr/>
          <p:nvPr/>
        </p:nvSpPr>
        <p:spPr>
          <a:xfrm>
            <a:off x="3722392" y="3851690"/>
            <a:ext cx="1264503" cy="110841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Rectangle 16"/>
          <p:cNvSpPr/>
          <p:nvPr/>
        </p:nvSpPr>
        <p:spPr>
          <a:xfrm>
            <a:off x="3498776" y="3883588"/>
            <a:ext cx="1119344" cy="161566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32" tIns="26632" rIns="26632" bIns="26632" numCol="1" spcCol="1270" anchor="t" anchorCtr="0">
            <a:noAutofit/>
          </a:bodyPr>
          <a:lstStyle/>
          <a:p>
            <a:pPr algn="l" defTabSz="310702">
              <a:lnSpc>
                <a:spcPct val="90000"/>
              </a:lnSpc>
              <a:spcBef>
                <a:spcPct val="0"/>
              </a:spcBef>
              <a:spcAft>
                <a:spcPct val="35000"/>
              </a:spcAft>
            </a:pPr>
            <a:r>
              <a:rPr lang="en-US" dirty="0">
                <a:latin typeface="+mj-lt"/>
              </a:rPr>
              <a:t>Data Analysis</a:t>
            </a:r>
          </a:p>
          <a:p>
            <a:pPr marL="57069" lvl="1" indent="-57069" algn="l" defTabSz="221930">
              <a:lnSpc>
                <a:spcPct val="90000"/>
              </a:lnSpc>
              <a:spcBef>
                <a:spcPct val="0"/>
              </a:spcBef>
              <a:spcAft>
                <a:spcPct val="15000"/>
              </a:spcAft>
              <a:buChar char="••"/>
            </a:pPr>
            <a:r>
              <a:rPr lang="en-US" sz="900" dirty="0">
                <a:latin typeface="+mj-lt"/>
              </a:rPr>
              <a:t>Focus less on what happened and more on why it happened</a:t>
            </a:r>
          </a:p>
          <a:p>
            <a:pPr marL="57069" lvl="1" indent="-57069" algn="l" defTabSz="221930">
              <a:lnSpc>
                <a:spcPct val="90000"/>
              </a:lnSpc>
              <a:spcBef>
                <a:spcPct val="0"/>
              </a:spcBef>
              <a:spcAft>
                <a:spcPct val="15000"/>
              </a:spcAft>
              <a:buChar char="••"/>
            </a:pPr>
            <a:r>
              <a:rPr lang="en-US" sz="900" dirty="0">
                <a:latin typeface="+mj-lt"/>
              </a:rPr>
              <a:t>Drill downs in an OLAP environment</a:t>
            </a:r>
          </a:p>
        </p:txBody>
      </p:sp>
      <p:sp>
        <p:nvSpPr>
          <p:cNvPr id="18" name="Isosceles Triangle 17"/>
          <p:cNvSpPr/>
          <p:nvPr/>
        </p:nvSpPr>
        <p:spPr>
          <a:xfrm>
            <a:off x="4379543" y="3357073"/>
            <a:ext cx="238585" cy="238585"/>
          </a:xfrm>
          <a:prstGeom prst="triangle">
            <a:avLst>
              <a:gd name="adj" fmla="val 100000"/>
            </a:avLst>
          </a:prstGeom>
          <a:solidFill>
            <a:srgbClr val="00B0F0"/>
          </a:solidFill>
          <a:ln>
            <a:solidFill>
              <a:srgbClr val="00B0F0"/>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L-Shape 18"/>
          <p:cNvSpPr/>
          <p:nvPr/>
        </p:nvSpPr>
        <p:spPr>
          <a:xfrm rot="5400000">
            <a:off x="4941682" y="3155902"/>
            <a:ext cx="841740" cy="1234440"/>
          </a:xfrm>
          <a:prstGeom prst="corner">
            <a:avLst>
              <a:gd name="adj1" fmla="val 16120"/>
              <a:gd name="adj2" fmla="val 16110"/>
            </a:avLst>
          </a:prstGeom>
          <a:solidFill>
            <a:srgbClr val="72C7E7"/>
          </a:solidFill>
          <a:ln>
            <a:solidFill>
              <a:srgbClr val="72C7E7"/>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19"/>
          <p:cNvSpPr/>
          <p:nvPr/>
        </p:nvSpPr>
        <p:spPr>
          <a:xfrm>
            <a:off x="5270392" y="3468635"/>
            <a:ext cx="1264503" cy="110841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Rectangle 20"/>
          <p:cNvSpPr/>
          <p:nvPr/>
        </p:nvSpPr>
        <p:spPr>
          <a:xfrm>
            <a:off x="4920957" y="3522720"/>
            <a:ext cx="1058815" cy="19987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32" tIns="26632" rIns="26632" bIns="26632" numCol="1" spcCol="1270" anchor="t" anchorCtr="0">
            <a:noAutofit/>
          </a:bodyPr>
          <a:lstStyle/>
          <a:p>
            <a:pPr algn="l" defTabSz="310702">
              <a:lnSpc>
                <a:spcPct val="90000"/>
              </a:lnSpc>
              <a:spcBef>
                <a:spcPct val="0"/>
              </a:spcBef>
              <a:spcAft>
                <a:spcPct val="35000"/>
              </a:spcAft>
            </a:pPr>
            <a:r>
              <a:rPr lang="en-US" dirty="0">
                <a:latin typeface="+mj-lt"/>
              </a:rPr>
              <a:t>Modeling &amp; Predicting</a:t>
            </a:r>
          </a:p>
          <a:p>
            <a:pPr marL="57069" lvl="1" indent="-57069" algn="l" defTabSz="221930">
              <a:lnSpc>
                <a:spcPct val="90000"/>
              </a:lnSpc>
              <a:spcBef>
                <a:spcPct val="0"/>
              </a:spcBef>
              <a:spcAft>
                <a:spcPct val="15000"/>
              </a:spcAft>
              <a:buChar char="••"/>
            </a:pPr>
            <a:r>
              <a:rPr lang="en-US" sz="900" dirty="0">
                <a:latin typeface="+mj-lt"/>
              </a:rPr>
              <a:t>Leverage information for predictive purposes</a:t>
            </a:r>
          </a:p>
          <a:p>
            <a:pPr marL="57069" lvl="1" indent="-57069" algn="l" defTabSz="221930">
              <a:lnSpc>
                <a:spcPct val="90000"/>
              </a:lnSpc>
              <a:spcBef>
                <a:spcPct val="0"/>
              </a:spcBef>
              <a:spcAft>
                <a:spcPct val="15000"/>
              </a:spcAft>
              <a:buChar char="••"/>
            </a:pPr>
            <a:r>
              <a:rPr lang="en-US" sz="900" dirty="0">
                <a:latin typeface="+mj-lt"/>
              </a:rPr>
              <a:t>Utilize advanced data mining and the predictive power of algorithms</a:t>
            </a:r>
          </a:p>
        </p:txBody>
      </p:sp>
      <p:sp>
        <p:nvSpPr>
          <p:cNvPr id="22" name="Isosceles Triangle 21"/>
          <p:cNvSpPr/>
          <p:nvPr/>
        </p:nvSpPr>
        <p:spPr>
          <a:xfrm>
            <a:off x="5741195" y="3007660"/>
            <a:ext cx="238585" cy="238585"/>
          </a:xfrm>
          <a:prstGeom prst="triangle">
            <a:avLst>
              <a:gd name="adj" fmla="val 100000"/>
            </a:avLst>
          </a:prstGeom>
          <a:solidFill>
            <a:srgbClr val="72C7E7"/>
          </a:solidFill>
          <a:ln>
            <a:solidFill>
              <a:srgbClr val="72C7E7"/>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L-Shape 22"/>
          <p:cNvSpPr/>
          <p:nvPr/>
        </p:nvSpPr>
        <p:spPr>
          <a:xfrm rot="5400000">
            <a:off x="6302000" y="2783088"/>
            <a:ext cx="841740" cy="1234440"/>
          </a:xfrm>
          <a:prstGeom prst="corner">
            <a:avLst>
              <a:gd name="adj1" fmla="val 16120"/>
              <a:gd name="adj2" fmla="val 16110"/>
            </a:avLst>
          </a:prstGeom>
          <a:solidFill>
            <a:schemeClr val="accent5">
              <a:lumMod val="60000"/>
              <a:lumOff val="40000"/>
            </a:schemeClr>
          </a:solidFill>
          <a:ln>
            <a:solidFill>
              <a:schemeClr val="accent5">
                <a:lumMod val="60000"/>
                <a:lumOff val="4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Rectangle 23"/>
          <p:cNvSpPr/>
          <p:nvPr/>
        </p:nvSpPr>
        <p:spPr>
          <a:xfrm>
            <a:off x="6818392" y="3085583"/>
            <a:ext cx="1264503" cy="110841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Rectangle 24"/>
          <p:cNvSpPr/>
          <p:nvPr/>
        </p:nvSpPr>
        <p:spPr>
          <a:xfrm>
            <a:off x="6263130" y="3159738"/>
            <a:ext cx="1174279" cy="238177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32" tIns="26632" rIns="26632" bIns="26632" numCol="1" spcCol="1270" anchor="t" anchorCtr="0">
            <a:noAutofit/>
          </a:bodyPr>
          <a:lstStyle/>
          <a:p>
            <a:pPr algn="l" defTabSz="310702">
              <a:lnSpc>
                <a:spcPct val="90000"/>
              </a:lnSpc>
              <a:spcBef>
                <a:spcPct val="0"/>
              </a:spcBef>
              <a:spcAft>
                <a:spcPct val="35000"/>
              </a:spcAft>
            </a:pPr>
            <a:r>
              <a:rPr lang="en-US" dirty="0">
                <a:latin typeface="+mj-lt"/>
              </a:rPr>
              <a:t>“Fast Data”</a:t>
            </a:r>
          </a:p>
          <a:p>
            <a:pPr marL="57069" lvl="1" indent="-57069" algn="l" defTabSz="221930">
              <a:lnSpc>
                <a:spcPct val="90000"/>
              </a:lnSpc>
              <a:spcBef>
                <a:spcPct val="0"/>
              </a:spcBef>
              <a:spcAft>
                <a:spcPct val="15000"/>
              </a:spcAft>
              <a:buChar char="••"/>
            </a:pPr>
            <a:r>
              <a:rPr lang="en-US" sz="900" dirty="0">
                <a:latin typeface="+mj-lt"/>
              </a:rPr>
              <a:t>Information must be real-time (i.e., extremely up to date)</a:t>
            </a:r>
          </a:p>
          <a:p>
            <a:pPr marL="57069" lvl="1" indent="-57069" algn="l" defTabSz="221930">
              <a:lnSpc>
                <a:spcPct val="90000"/>
              </a:lnSpc>
              <a:spcBef>
                <a:spcPct val="0"/>
              </a:spcBef>
              <a:spcAft>
                <a:spcPct val="15000"/>
              </a:spcAft>
              <a:buChar char="••"/>
            </a:pPr>
            <a:r>
              <a:rPr lang="en-US" sz="900" dirty="0">
                <a:latin typeface="+mj-lt"/>
              </a:rPr>
              <a:t>Query response times must be measured in seconds to accommodate real-time, operational decision-making</a:t>
            </a:r>
          </a:p>
          <a:p>
            <a:pPr marL="57069" lvl="1" indent="-57069" algn="l" defTabSz="221930">
              <a:lnSpc>
                <a:spcPct val="90000"/>
              </a:lnSpc>
              <a:spcBef>
                <a:spcPct val="0"/>
              </a:spcBef>
              <a:spcAft>
                <a:spcPct val="15000"/>
              </a:spcAft>
              <a:buChar char="••"/>
            </a:pPr>
            <a:r>
              <a:rPr lang="en-US" sz="900" dirty="0"/>
              <a:t>Analyze streams of data, identify significant events, and alert other systems</a:t>
            </a:r>
          </a:p>
        </p:txBody>
      </p:sp>
      <p:sp>
        <p:nvSpPr>
          <p:cNvPr id="26" name="Isosceles Triangle 25"/>
          <p:cNvSpPr/>
          <p:nvPr/>
        </p:nvSpPr>
        <p:spPr>
          <a:xfrm>
            <a:off x="7102847" y="2630105"/>
            <a:ext cx="238585" cy="238585"/>
          </a:xfrm>
          <a:prstGeom prst="triangle">
            <a:avLst>
              <a:gd name="adj" fmla="val 100000"/>
            </a:avLst>
          </a:prstGeom>
          <a:solidFill>
            <a:schemeClr val="accent5">
              <a:lumMod val="60000"/>
              <a:lumOff val="40000"/>
            </a:schemeClr>
          </a:solidFill>
          <a:ln>
            <a:solidFill>
              <a:schemeClr val="accent5">
                <a:lumMod val="60000"/>
                <a:lumOff val="4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L-Shape 26"/>
          <p:cNvSpPr/>
          <p:nvPr/>
        </p:nvSpPr>
        <p:spPr>
          <a:xfrm rot="5400000">
            <a:off x="7645870" y="1895509"/>
            <a:ext cx="794425" cy="1234440"/>
          </a:xfrm>
          <a:prstGeom prst="corner">
            <a:avLst>
              <a:gd name="adj1" fmla="val 16120"/>
              <a:gd name="adj2" fmla="val 16110"/>
            </a:avLst>
          </a:prstGeom>
          <a:solidFill>
            <a:schemeClr val="accent5">
              <a:lumMod val="40000"/>
              <a:lumOff val="60000"/>
            </a:schemeClr>
          </a:solidFill>
          <a:ln>
            <a:solidFill>
              <a:schemeClr val="accent5">
                <a:lumMod val="40000"/>
                <a:lumOff val="6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Rectangle 27"/>
          <p:cNvSpPr/>
          <p:nvPr/>
        </p:nvSpPr>
        <p:spPr>
          <a:xfrm>
            <a:off x="8326589" y="3264058"/>
            <a:ext cx="1264503" cy="110841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9" name="Rectangle 28"/>
          <p:cNvSpPr/>
          <p:nvPr/>
        </p:nvSpPr>
        <p:spPr>
          <a:xfrm>
            <a:off x="7603310" y="2303495"/>
            <a:ext cx="1126924" cy="364874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632" tIns="26632" rIns="26632" bIns="26632" numCol="1" spcCol="1270" anchor="t" anchorCtr="0">
            <a:noAutofit/>
          </a:bodyPr>
          <a:lstStyle/>
          <a:p>
            <a:pPr algn="l" defTabSz="310702">
              <a:lnSpc>
                <a:spcPct val="90000"/>
              </a:lnSpc>
              <a:spcBef>
                <a:spcPct val="0"/>
              </a:spcBef>
              <a:spcAft>
                <a:spcPct val="35000"/>
              </a:spcAft>
            </a:pPr>
            <a:r>
              <a:rPr lang="en-US" dirty="0">
                <a:latin typeface="+mj-lt"/>
              </a:rPr>
              <a:t>“Big Data”</a:t>
            </a:r>
          </a:p>
          <a:p>
            <a:pPr marL="57069" lvl="1" indent="-57069" algn="l" defTabSz="221930">
              <a:lnSpc>
                <a:spcPct val="90000"/>
              </a:lnSpc>
              <a:spcBef>
                <a:spcPct val="0"/>
              </a:spcBef>
              <a:spcAft>
                <a:spcPct val="15000"/>
              </a:spcAft>
              <a:buFontTx/>
              <a:buChar char="••"/>
            </a:pPr>
            <a:r>
              <a:rPr lang="en-US" sz="900" dirty="0"/>
              <a:t>Leverage large volumes of multi-structured data for advanced data mining and predictive purposes</a:t>
            </a:r>
          </a:p>
          <a:p>
            <a:pPr marL="57069" lvl="1" indent="-57069" algn="l" defTabSz="221930">
              <a:lnSpc>
                <a:spcPct val="90000"/>
              </a:lnSpc>
              <a:spcBef>
                <a:spcPct val="0"/>
              </a:spcBef>
              <a:spcAft>
                <a:spcPct val="15000"/>
              </a:spcAft>
              <a:buChar char="••"/>
            </a:pPr>
            <a:r>
              <a:rPr lang="en-US" sz="900" dirty="0">
                <a:latin typeface="+mj-lt"/>
              </a:rPr>
              <a:t>More operational decisions become executed with pattern-based, event-driven triggers to initiate automated decision processes</a:t>
            </a:r>
          </a:p>
        </p:txBody>
      </p:sp>
      <p:grpSp>
        <p:nvGrpSpPr>
          <p:cNvPr id="5" name="Group 4"/>
          <p:cNvGrpSpPr/>
          <p:nvPr/>
        </p:nvGrpSpPr>
        <p:grpSpPr>
          <a:xfrm>
            <a:off x="408321" y="5798859"/>
            <a:ext cx="8321918" cy="261610"/>
            <a:chOff x="408316" y="5693651"/>
            <a:chExt cx="8364494" cy="374234"/>
          </a:xfrm>
        </p:grpSpPr>
        <p:sp>
          <p:nvSpPr>
            <p:cNvPr id="2" name="Right Arrow 1"/>
            <p:cNvSpPr/>
            <p:nvPr/>
          </p:nvSpPr>
          <p:spPr>
            <a:xfrm>
              <a:off x="408316" y="5752353"/>
              <a:ext cx="8364494" cy="182880"/>
            </a:xfrm>
            <a:prstGeom prst="rightArrow">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a:p>
          </p:txBody>
        </p:sp>
        <p:sp>
          <p:nvSpPr>
            <p:cNvPr id="52" name="Rectangle 51"/>
            <p:cNvSpPr/>
            <p:nvPr/>
          </p:nvSpPr>
          <p:spPr>
            <a:xfrm>
              <a:off x="4008538" y="5693651"/>
              <a:ext cx="1222437" cy="374234"/>
            </a:xfrm>
            <a:prstGeom prst="rect">
              <a:avLst/>
            </a:prstGeom>
            <a:solidFill>
              <a:schemeClr val="bg1"/>
            </a:solidFill>
          </p:spPr>
          <p:txBody>
            <a:bodyPr wrap="square">
              <a:spAutoFit/>
            </a:bodyPr>
            <a:lstStyle/>
            <a:p>
              <a:r>
                <a:rPr lang="en-US" dirty="0" smtClean="0"/>
                <a:t>Maturity</a:t>
              </a:r>
              <a:endParaRPr lang="en-US" sz="1400" dirty="0"/>
            </a:p>
          </p:txBody>
        </p:sp>
      </p:grpSp>
      <p:sp>
        <p:nvSpPr>
          <p:cNvPr id="37" name="Isosceles Triangle 36"/>
          <p:cNvSpPr/>
          <p:nvPr/>
        </p:nvSpPr>
        <p:spPr>
          <a:xfrm>
            <a:off x="8406593" y="1796850"/>
            <a:ext cx="238585" cy="238585"/>
          </a:xfrm>
          <a:prstGeom prst="triangle">
            <a:avLst>
              <a:gd name="adj" fmla="val 100000"/>
            </a:avLst>
          </a:prstGeom>
          <a:solidFill>
            <a:schemeClr val="accent5">
              <a:lumMod val="40000"/>
              <a:lumOff val="60000"/>
            </a:schemeClr>
          </a:solidFill>
          <a:ln>
            <a:solidFill>
              <a:schemeClr val="accent5">
                <a:lumMod val="40000"/>
                <a:lumOff val="6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29700095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44" y="377807"/>
            <a:ext cx="8330184" cy="333425"/>
          </a:xfrm>
        </p:spPr>
        <p:txBody>
          <a:bodyPr/>
          <a:lstStyle/>
          <a:p>
            <a:r>
              <a:rPr lang="en-US" dirty="0" smtClean="0"/>
              <a:t>Data Fusion Data Flow Architecture</a:t>
            </a:r>
            <a:endParaRPr lang="en-US" dirty="0"/>
          </a:p>
        </p:txBody>
      </p:sp>
      <p:sp>
        <p:nvSpPr>
          <p:cNvPr id="3" name="Rounded Rectangle 2"/>
          <p:cNvSpPr/>
          <p:nvPr/>
        </p:nvSpPr>
        <p:spPr>
          <a:xfrm>
            <a:off x="614149" y="846160"/>
            <a:ext cx="7724633" cy="182880"/>
          </a:xfrm>
          <a:prstGeom prst="roundRect">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dirty="0" smtClean="0">
                <a:solidFill>
                  <a:schemeClr val="tx1"/>
                </a:solidFill>
              </a:rPr>
              <a:t>End to End Data Fusion Lifecycle</a:t>
            </a:r>
          </a:p>
        </p:txBody>
      </p:sp>
      <p:grpSp>
        <p:nvGrpSpPr>
          <p:cNvPr id="6" name="Group 5"/>
          <p:cNvGrpSpPr/>
          <p:nvPr/>
        </p:nvGrpSpPr>
        <p:grpSpPr>
          <a:xfrm>
            <a:off x="1460310" y="1091589"/>
            <a:ext cx="6073253" cy="365760"/>
            <a:chOff x="1460310" y="1187125"/>
            <a:chExt cx="6073253" cy="365760"/>
          </a:xfrm>
        </p:grpSpPr>
        <p:sp>
          <p:nvSpPr>
            <p:cNvPr id="4" name="Pentagon 3"/>
            <p:cNvSpPr/>
            <p:nvPr/>
          </p:nvSpPr>
          <p:spPr>
            <a:xfrm>
              <a:off x="1460310" y="1187125"/>
              <a:ext cx="955344" cy="365760"/>
            </a:xfrm>
            <a:prstGeom prst="homePlate">
              <a:avLst/>
            </a:prstGeom>
            <a:solidFill>
              <a:srgbClr val="92D4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dirty="0" smtClean="0">
                  <a:solidFill>
                    <a:schemeClr val="bg1"/>
                  </a:solidFill>
                </a:rPr>
                <a:t>Profile</a:t>
              </a:r>
            </a:p>
          </p:txBody>
        </p:sp>
        <p:sp>
          <p:nvSpPr>
            <p:cNvPr id="5" name="Chevron 4"/>
            <p:cNvSpPr/>
            <p:nvPr/>
          </p:nvSpPr>
          <p:spPr>
            <a:xfrm>
              <a:off x="2234713" y="1187125"/>
              <a:ext cx="1009934" cy="365760"/>
            </a:xfrm>
            <a:prstGeom prst="chevron">
              <a:avLst/>
            </a:prstGeom>
            <a:solidFill>
              <a:srgbClr val="92D4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dirty="0" smtClean="0">
                  <a:solidFill>
                    <a:schemeClr val="bg1"/>
                  </a:solidFill>
                </a:rPr>
                <a:t>Extract</a:t>
              </a:r>
            </a:p>
          </p:txBody>
        </p:sp>
        <p:sp>
          <p:nvSpPr>
            <p:cNvPr id="9" name="Chevron 8"/>
            <p:cNvSpPr/>
            <p:nvPr/>
          </p:nvSpPr>
          <p:spPr>
            <a:xfrm>
              <a:off x="3063706" y="1187125"/>
              <a:ext cx="1009934" cy="365760"/>
            </a:xfrm>
            <a:prstGeom prst="chevron">
              <a:avLst/>
            </a:prstGeom>
            <a:solidFill>
              <a:srgbClr val="92D4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dirty="0" smtClean="0">
                  <a:solidFill>
                    <a:schemeClr val="bg1"/>
                  </a:solidFill>
                </a:rPr>
                <a:t>Stage</a:t>
              </a:r>
            </a:p>
          </p:txBody>
        </p:sp>
        <p:sp>
          <p:nvSpPr>
            <p:cNvPr id="10" name="Chevron 9"/>
            <p:cNvSpPr/>
            <p:nvPr/>
          </p:nvSpPr>
          <p:spPr>
            <a:xfrm>
              <a:off x="3892699" y="1187125"/>
              <a:ext cx="1009934" cy="365760"/>
            </a:xfrm>
            <a:prstGeom prst="chevron">
              <a:avLst/>
            </a:prstGeom>
            <a:solidFill>
              <a:srgbClr val="92D4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dirty="0" smtClean="0">
                  <a:solidFill>
                    <a:schemeClr val="bg1"/>
                  </a:solidFill>
                </a:rPr>
                <a:t>FUSE</a:t>
              </a:r>
            </a:p>
          </p:txBody>
        </p:sp>
        <p:sp>
          <p:nvSpPr>
            <p:cNvPr id="11" name="Chevron 10"/>
            <p:cNvSpPr/>
            <p:nvPr/>
          </p:nvSpPr>
          <p:spPr>
            <a:xfrm>
              <a:off x="4721692" y="1187125"/>
              <a:ext cx="1042416" cy="365760"/>
            </a:xfrm>
            <a:prstGeom prst="chevron">
              <a:avLst/>
            </a:prstGeom>
            <a:solidFill>
              <a:srgbClr val="92D4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algn="ctr"/>
              <a:r>
                <a:rPr lang="en-US" dirty="0" smtClean="0">
                  <a:solidFill>
                    <a:schemeClr val="bg1"/>
                  </a:solidFill>
                </a:rPr>
                <a:t>Enhance</a:t>
              </a:r>
            </a:p>
          </p:txBody>
        </p:sp>
        <p:sp>
          <p:nvSpPr>
            <p:cNvPr id="12" name="Chevron 11"/>
            <p:cNvSpPr/>
            <p:nvPr/>
          </p:nvSpPr>
          <p:spPr>
            <a:xfrm>
              <a:off x="5583167" y="1187125"/>
              <a:ext cx="1009934" cy="365760"/>
            </a:xfrm>
            <a:prstGeom prst="chevron">
              <a:avLst/>
            </a:prstGeom>
            <a:solidFill>
              <a:srgbClr val="92D4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dirty="0" smtClean="0">
                  <a:solidFill>
                    <a:schemeClr val="bg1"/>
                  </a:solidFill>
                </a:rPr>
                <a:t>Alert</a:t>
              </a:r>
            </a:p>
          </p:txBody>
        </p:sp>
        <p:sp>
          <p:nvSpPr>
            <p:cNvPr id="13" name="Chevron 12"/>
            <p:cNvSpPr/>
            <p:nvPr/>
          </p:nvSpPr>
          <p:spPr>
            <a:xfrm>
              <a:off x="6412160" y="1187125"/>
              <a:ext cx="1121403" cy="365760"/>
            </a:xfrm>
            <a:prstGeom prst="chevron">
              <a:avLst/>
            </a:prstGeom>
            <a:solidFill>
              <a:srgbClr val="92D4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dirty="0" smtClean="0">
                  <a:solidFill>
                    <a:schemeClr val="bg1"/>
                  </a:solidFill>
                </a:rPr>
                <a:t>Analyze</a:t>
              </a:r>
            </a:p>
          </p:txBody>
        </p:sp>
      </p:grpSp>
      <p:sp>
        <p:nvSpPr>
          <p:cNvPr id="14" name="Rounded Rectangle 13"/>
          <p:cNvSpPr/>
          <p:nvPr/>
        </p:nvSpPr>
        <p:spPr>
          <a:xfrm>
            <a:off x="332452" y="1544467"/>
            <a:ext cx="3181629" cy="731520"/>
          </a:xfrm>
          <a:prstGeom prst="roundRect">
            <a:avLst/>
          </a:prstGeom>
          <a:solidFill>
            <a:srgbClr val="4C689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18288" rIns="45720" rtlCol="0" anchor="t"/>
          <a:lstStyle/>
          <a:p>
            <a:pPr algn="ctr"/>
            <a:r>
              <a:rPr lang="en-US" sz="1050" dirty="0" smtClean="0">
                <a:solidFill>
                  <a:schemeClr val="bg1"/>
                </a:solidFill>
              </a:rPr>
              <a:t>To-Be Data Requirements / Business Process</a:t>
            </a:r>
          </a:p>
        </p:txBody>
      </p:sp>
      <p:sp>
        <p:nvSpPr>
          <p:cNvPr id="16" name="Rounded Rectangle 15"/>
          <p:cNvSpPr/>
          <p:nvPr/>
        </p:nvSpPr>
        <p:spPr>
          <a:xfrm>
            <a:off x="367791" y="1833345"/>
            <a:ext cx="1525722" cy="365760"/>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900" dirty="0" smtClean="0">
                <a:solidFill>
                  <a:schemeClr val="tx1"/>
                </a:solidFill>
              </a:rPr>
              <a:t>Document Business Processes</a:t>
            </a:r>
          </a:p>
        </p:txBody>
      </p:sp>
      <p:sp>
        <p:nvSpPr>
          <p:cNvPr id="17" name="Rounded Rectangle 16"/>
          <p:cNvSpPr/>
          <p:nvPr/>
        </p:nvSpPr>
        <p:spPr>
          <a:xfrm>
            <a:off x="1935150" y="1826520"/>
            <a:ext cx="1525722" cy="365760"/>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900" dirty="0" smtClean="0">
                <a:solidFill>
                  <a:schemeClr val="tx1"/>
                </a:solidFill>
              </a:rPr>
              <a:t>Develop Common Data Flows / Needs</a:t>
            </a:r>
          </a:p>
        </p:txBody>
      </p:sp>
      <p:sp>
        <p:nvSpPr>
          <p:cNvPr id="18" name="Rounded Rectangle 17"/>
          <p:cNvSpPr/>
          <p:nvPr/>
        </p:nvSpPr>
        <p:spPr>
          <a:xfrm>
            <a:off x="4258103" y="1556976"/>
            <a:ext cx="2063717" cy="1718483"/>
          </a:xfrm>
          <a:prstGeom prst="roundRect">
            <a:avLst/>
          </a:prstGeom>
          <a:solidFill>
            <a:schemeClr val="accent5">
              <a:lumMod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18288" rIns="45720" rtlCol="0" anchor="t"/>
          <a:lstStyle/>
          <a:p>
            <a:pPr algn="ctr"/>
            <a:r>
              <a:rPr lang="en-US" sz="1050" dirty="0" smtClean="0">
                <a:solidFill>
                  <a:schemeClr val="bg1"/>
                </a:solidFill>
              </a:rPr>
              <a:t>Data Architecture</a:t>
            </a:r>
          </a:p>
        </p:txBody>
      </p:sp>
      <p:sp>
        <p:nvSpPr>
          <p:cNvPr id="19" name="Rounded Rectangle 18"/>
          <p:cNvSpPr/>
          <p:nvPr/>
        </p:nvSpPr>
        <p:spPr>
          <a:xfrm>
            <a:off x="4353637" y="1873151"/>
            <a:ext cx="957503" cy="365760"/>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900" dirty="0" smtClean="0">
                <a:solidFill>
                  <a:schemeClr val="tx1"/>
                </a:solidFill>
              </a:rPr>
              <a:t>Subject Area Data Model</a:t>
            </a:r>
          </a:p>
        </p:txBody>
      </p:sp>
      <p:sp>
        <p:nvSpPr>
          <p:cNvPr id="20" name="Rounded Rectangle 19"/>
          <p:cNvSpPr/>
          <p:nvPr/>
        </p:nvSpPr>
        <p:spPr>
          <a:xfrm>
            <a:off x="5459463" y="1866893"/>
            <a:ext cx="762861" cy="365760"/>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900" dirty="0" smtClean="0">
                <a:solidFill>
                  <a:schemeClr val="tx1"/>
                </a:solidFill>
              </a:rPr>
              <a:t>Logical Data Model</a:t>
            </a:r>
          </a:p>
        </p:txBody>
      </p:sp>
      <p:sp>
        <p:nvSpPr>
          <p:cNvPr id="21" name="Rounded Rectangle 20"/>
          <p:cNvSpPr/>
          <p:nvPr/>
        </p:nvSpPr>
        <p:spPr>
          <a:xfrm>
            <a:off x="4480258" y="2356967"/>
            <a:ext cx="762861" cy="365760"/>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900" dirty="0" smtClean="0">
                <a:solidFill>
                  <a:schemeClr val="tx1"/>
                </a:solidFill>
              </a:rPr>
              <a:t>Conceptual Data Model</a:t>
            </a:r>
          </a:p>
        </p:txBody>
      </p:sp>
      <p:sp>
        <p:nvSpPr>
          <p:cNvPr id="22" name="Rounded Rectangle 21"/>
          <p:cNvSpPr/>
          <p:nvPr/>
        </p:nvSpPr>
        <p:spPr>
          <a:xfrm>
            <a:off x="5459463" y="2362655"/>
            <a:ext cx="762861" cy="365760"/>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900" dirty="0" smtClean="0">
                <a:solidFill>
                  <a:schemeClr val="tx1"/>
                </a:solidFill>
              </a:rPr>
              <a:t>Physical Data Model</a:t>
            </a:r>
          </a:p>
        </p:txBody>
      </p:sp>
      <p:sp>
        <p:nvSpPr>
          <p:cNvPr id="23" name="Rounded Rectangle 22"/>
          <p:cNvSpPr/>
          <p:nvPr/>
        </p:nvSpPr>
        <p:spPr>
          <a:xfrm>
            <a:off x="4700469" y="2846690"/>
            <a:ext cx="1022695" cy="365760"/>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900" dirty="0" smtClean="0">
                <a:solidFill>
                  <a:schemeClr val="tx1"/>
                </a:solidFill>
              </a:rPr>
              <a:t>Source to Target Mapping</a:t>
            </a:r>
          </a:p>
        </p:txBody>
      </p:sp>
      <p:sp>
        <p:nvSpPr>
          <p:cNvPr id="24" name="Rounded Rectangle 23"/>
          <p:cNvSpPr/>
          <p:nvPr/>
        </p:nvSpPr>
        <p:spPr>
          <a:xfrm>
            <a:off x="6919417" y="1575855"/>
            <a:ext cx="1978924" cy="922249"/>
          </a:xfrm>
          <a:prstGeom prst="roundRect">
            <a:avLst/>
          </a:prstGeom>
          <a:solidFill>
            <a:schemeClr val="bg1">
              <a:lumMod val="6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18288" rIns="45720" rtlCol="0" anchor="t"/>
          <a:lstStyle/>
          <a:p>
            <a:pPr algn="ctr"/>
            <a:r>
              <a:rPr lang="en-US" sz="1050" dirty="0" smtClean="0">
                <a:solidFill>
                  <a:schemeClr val="bg1"/>
                </a:solidFill>
              </a:rPr>
              <a:t>Legend</a:t>
            </a:r>
          </a:p>
        </p:txBody>
      </p:sp>
      <p:sp>
        <p:nvSpPr>
          <p:cNvPr id="26" name="Rounded Rectangle 25"/>
          <p:cNvSpPr/>
          <p:nvPr/>
        </p:nvSpPr>
        <p:spPr>
          <a:xfrm>
            <a:off x="7490195" y="1822883"/>
            <a:ext cx="1280160" cy="274320"/>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900" dirty="0" smtClean="0">
                <a:solidFill>
                  <a:schemeClr val="tx1"/>
                </a:solidFill>
              </a:rPr>
              <a:t>Data Flow</a:t>
            </a:r>
          </a:p>
        </p:txBody>
      </p:sp>
      <p:sp>
        <p:nvSpPr>
          <p:cNvPr id="27" name="Rounded Rectangle 26"/>
          <p:cNvSpPr/>
          <p:nvPr/>
        </p:nvSpPr>
        <p:spPr>
          <a:xfrm>
            <a:off x="7500717" y="2137919"/>
            <a:ext cx="1280160" cy="274320"/>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900" dirty="0" smtClean="0">
                <a:solidFill>
                  <a:schemeClr val="tx1"/>
                </a:solidFill>
              </a:rPr>
              <a:t>Other Process Flow</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8397" y="1968943"/>
            <a:ext cx="365760" cy="1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2044" y="2264204"/>
            <a:ext cx="352425" cy="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Rounded Rectangle 28"/>
          <p:cNvSpPr/>
          <p:nvPr/>
        </p:nvSpPr>
        <p:spPr>
          <a:xfrm>
            <a:off x="384586" y="2535522"/>
            <a:ext cx="948151" cy="1667988"/>
          </a:xfrm>
          <a:prstGeom prst="roundRect">
            <a:avLst/>
          </a:prstGeom>
          <a:solidFill>
            <a:schemeClr val="accent5">
              <a:lumMod val="7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18288" rIns="0" rtlCol="0" anchor="t"/>
          <a:lstStyle/>
          <a:p>
            <a:pPr algn="ctr"/>
            <a:r>
              <a:rPr lang="en-US" sz="1050" dirty="0" smtClean="0">
                <a:solidFill>
                  <a:schemeClr val="bg1"/>
                </a:solidFill>
              </a:rPr>
              <a:t>Semi / Un- Structured Data Sources</a:t>
            </a:r>
          </a:p>
        </p:txBody>
      </p:sp>
      <p:pic>
        <p:nvPicPr>
          <p:cNvPr id="9221" name="Picture 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9699" y="3131621"/>
            <a:ext cx="743608" cy="1017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ounded Rectangle 30"/>
          <p:cNvSpPr/>
          <p:nvPr/>
        </p:nvSpPr>
        <p:spPr>
          <a:xfrm>
            <a:off x="400692" y="4355910"/>
            <a:ext cx="948151" cy="1335205"/>
          </a:xfrm>
          <a:prstGeom prst="roundRect">
            <a:avLst/>
          </a:prstGeom>
          <a:solidFill>
            <a:schemeClr val="accent5">
              <a:lumMod val="7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18288" rIns="0" rtlCol="0" anchor="t"/>
          <a:lstStyle/>
          <a:p>
            <a:pPr algn="ctr"/>
            <a:r>
              <a:rPr lang="en-US" sz="1050" dirty="0" smtClean="0">
                <a:solidFill>
                  <a:schemeClr val="bg1"/>
                </a:solidFill>
              </a:rPr>
              <a:t>Structured Data Sources</a:t>
            </a:r>
          </a:p>
        </p:txBody>
      </p:sp>
      <p:pic>
        <p:nvPicPr>
          <p:cNvPr id="9222" name="Picture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7729" y="4831945"/>
            <a:ext cx="729226" cy="79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ounded Rectangle 32"/>
          <p:cNvSpPr/>
          <p:nvPr/>
        </p:nvSpPr>
        <p:spPr>
          <a:xfrm>
            <a:off x="351050" y="6130117"/>
            <a:ext cx="8375235" cy="434455"/>
          </a:xfrm>
          <a:prstGeom prst="roundRect">
            <a:avLst/>
          </a:prstGeom>
          <a:solidFill>
            <a:schemeClr val="tx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0" rIns="45720" rtlCol="0" anchor="t"/>
          <a:lstStyle/>
          <a:p>
            <a:pPr algn="ctr"/>
            <a:r>
              <a:rPr lang="en-US" dirty="0" smtClean="0">
                <a:solidFill>
                  <a:schemeClr val="bg1"/>
                </a:solidFill>
              </a:rPr>
              <a:t>Data Management Working Group</a:t>
            </a:r>
          </a:p>
        </p:txBody>
      </p:sp>
      <p:sp>
        <p:nvSpPr>
          <p:cNvPr id="34" name="Rounded Rectangle 33"/>
          <p:cNvSpPr/>
          <p:nvPr/>
        </p:nvSpPr>
        <p:spPr>
          <a:xfrm>
            <a:off x="668740" y="6330963"/>
            <a:ext cx="7724633" cy="182880"/>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r>
              <a:rPr lang="en-US" sz="900" b="0" dirty="0">
                <a:solidFill>
                  <a:schemeClr val="tx1"/>
                </a:solidFill>
              </a:rPr>
              <a:t>Project Management, Data Security, Metadata Management, Data Governance, Configuration Management</a:t>
            </a:r>
          </a:p>
        </p:txBody>
      </p:sp>
      <p:sp>
        <p:nvSpPr>
          <p:cNvPr id="35" name="Rounded Rectangle 34"/>
          <p:cNvSpPr/>
          <p:nvPr/>
        </p:nvSpPr>
        <p:spPr>
          <a:xfrm>
            <a:off x="1584524" y="5254706"/>
            <a:ext cx="2646282" cy="731520"/>
          </a:xfrm>
          <a:prstGeom prst="roundRect">
            <a:avLst/>
          </a:prstGeom>
          <a:solidFill>
            <a:srgbClr val="4C689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18288" rIns="45720" rtlCol="0" anchor="t"/>
          <a:lstStyle/>
          <a:p>
            <a:pPr algn="ctr"/>
            <a:r>
              <a:rPr lang="en-US" sz="1050" dirty="0" smtClean="0">
                <a:solidFill>
                  <a:schemeClr val="bg1"/>
                </a:solidFill>
              </a:rPr>
              <a:t>As-Is Requirements</a:t>
            </a:r>
          </a:p>
        </p:txBody>
      </p:sp>
      <p:sp>
        <p:nvSpPr>
          <p:cNvPr id="36" name="Rounded Rectangle 35"/>
          <p:cNvSpPr/>
          <p:nvPr/>
        </p:nvSpPr>
        <p:spPr>
          <a:xfrm>
            <a:off x="1660806" y="5516288"/>
            <a:ext cx="1210445" cy="365760"/>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900" dirty="0" smtClean="0">
                <a:solidFill>
                  <a:schemeClr val="tx1"/>
                </a:solidFill>
              </a:rPr>
              <a:t>Understand System / Data Capabilities</a:t>
            </a:r>
          </a:p>
        </p:txBody>
      </p:sp>
      <p:sp>
        <p:nvSpPr>
          <p:cNvPr id="37" name="Rounded Rectangle 36"/>
          <p:cNvSpPr/>
          <p:nvPr/>
        </p:nvSpPr>
        <p:spPr>
          <a:xfrm>
            <a:off x="2936154" y="5523111"/>
            <a:ext cx="1210445" cy="365760"/>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900" dirty="0" smtClean="0">
                <a:solidFill>
                  <a:schemeClr val="tx1"/>
                </a:solidFill>
              </a:rPr>
              <a:t>Identify and work with Data SMEs</a:t>
            </a:r>
          </a:p>
        </p:txBody>
      </p:sp>
      <p:sp>
        <p:nvSpPr>
          <p:cNvPr id="38" name="Rounded Rectangle 37"/>
          <p:cNvSpPr/>
          <p:nvPr/>
        </p:nvSpPr>
        <p:spPr>
          <a:xfrm>
            <a:off x="1585592" y="2545534"/>
            <a:ext cx="1888928" cy="2448713"/>
          </a:xfrm>
          <a:prstGeom prst="roundRect">
            <a:avLst>
              <a:gd name="adj" fmla="val 8742"/>
            </a:avLst>
          </a:prstGeom>
          <a:solidFill>
            <a:srgbClr val="4C689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18288" rIns="45720" rtlCol="0" anchor="t"/>
          <a:lstStyle/>
          <a:p>
            <a:pPr algn="ctr"/>
            <a:r>
              <a:rPr lang="en-US" sz="1050" dirty="0" smtClean="0">
                <a:solidFill>
                  <a:schemeClr val="bg1"/>
                </a:solidFill>
              </a:rPr>
              <a:t>Data Ingestion / Information Extraction</a:t>
            </a:r>
          </a:p>
        </p:txBody>
      </p:sp>
      <p:sp>
        <p:nvSpPr>
          <p:cNvPr id="39" name="Rounded Rectangle 38"/>
          <p:cNvSpPr/>
          <p:nvPr/>
        </p:nvSpPr>
        <p:spPr>
          <a:xfrm rot="5400000">
            <a:off x="927039" y="3838177"/>
            <a:ext cx="1894459" cy="311447"/>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r>
              <a:rPr lang="en-US" sz="900" b="0" dirty="0">
                <a:solidFill>
                  <a:schemeClr val="tx1"/>
                </a:solidFill>
              </a:rPr>
              <a:t>Data Profiling / Source System Analysis</a:t>
            </a:r>
          </a:p>
        </p:txBody>
      </p:sp>
      <p:sp>
        <p:nvSpPr>
          <p:cNvPr id="41" name="Rounded Rectangle 40"/>
          <p:cNvSpPr/>
          <p:nvPr/>
        </p:nvSpPr>
        <p:spPr>
          <a:xfrm rot="5400000">
            <a:off x="1397937" y="3732472"/>
            <a:ext cx="1645920" cy="274320"/>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r>
              <a:rPr lang="en-US" sz="900" b="0" dirty="0">
                <a:solidFill>
                  <a:schemeClr val="tx1"/>
                </a:solidFill>
              </a:rPr>
              <a:t>Geographic Extraction</a:t>
            </a:r>
          </a:p>
        </p:txBody>
      </p:sp>
      <p:sp>
        <p:nvSpPr>
          <p:cNvPr id="42" name="Rounded Rectangle 41"/>
          <p:cNvSpPr/>
          <p:nvPr/>
        </p:nvSpPr>
        <p:spPr>
          <a:xfrm rot="5400000">
            <a:off x="1726002" y="3732472"/>
            <a:ext cx="1645920" cy="274320"/>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r>
              <a:rPr lang="en-US" sz="900" b="0" dirty="0">
                <a:solidFill>
                  <a:schemeClr val="tx1"/>
                </a:solidFill>
              </a:rPr>
              <a:t>Temporal Extraction</a:t>
            </a:r>
          </a:p>
        </p:txBody>
      </p:sp>
      <p:sp>
        <p:nvSpPr>
          <p:cNvPr id="43" name="Rounded Rectangle 42"/>
          <p:cNvSpPr/>
          <p:nvPr/>
        </p:nvSpPr>
        <p:spPr>
          <a:xfrm rot="5400000">
            <a:off x="2054067" y="3732472"/>
            <a:ext cx="1645920" cy="274320"/>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r>
              <a:rPr lang="en-US" sz="900" b="0" dirty="0">
                <a:solidFill>
                  <a:schemeClr val="tx1"/>
                </a:solidFill>
              </a:rPr>
              <a:t>Entity Extraction</a:t>
            </a:r>
          </a:p>
        </p:txBody>
      </p:sp>
      <p:sp>
        <p:nvSpPr>
          <p:cNvPr id="44" name="Rounded Rectangle 43"/>
          <p:cNvSpPr/>
          <p:nvPr/>
        </p:nvSpPr>
        <p:spPr>
          <a:xfrm rot="5400000">
            <a:off x="2382131" y="3732472"/>
            <a:ext cx="1645920" cy="274320"/>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r>
              <a:rPr lang="en-US" sz="900" b="0" dirty="0">
                <a:solidFill>
                  <a:schemeClr val="tx1"/>
                </a:solidFill>
              </a:rPr>
              <a:t>Relationship Extraction</a:t>
            </a:r>
          </a:p>
        </p:txBody>
      </p:sp>
      <p:sp>
        <p:nvSpPr>
          <p:cNvPr id="45" name="Rounded Rectangle 44"/>
          <p:cNvSpPr/>
          <p:nvPr/>
        </p:nvSpPr>
        <p:spPr>
          <a:xfrm>
            <a:off x="3640578" y="3810644"/>
            <a:ext cx="753999" cy="1130485"/>
          </a:xfrm>
          <a:prstGeom prst="roundRect">
            <a:avLst/>
          </a:prstGeom>
          <a:solidFill>
            <a:srgbClr val="C45E3E"/>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18288" rIns="0" rtlCol="0" anchor="t"/>
          <a:lstStyle/>
          <a:p>
            <a:r>
              <a:rPr lang="en-US" sz="1050" dirty="0" smtClean="0">
                <a:solidFill>
                  <a:schemeClr val="bg1"/>
                </a:solidFill>
              </a:rPr>
              <a:t>Staging</a:t>
            </a:r>
          </a:p>
          <a:p>
            <a:endParaRPr lang="en-US" sz="1050" b="0" dirty="0">
              <a:solidFill>
                <a:schemeClr val="bg1"/>
              </a:solidFill>
            </a:endParaRPr>
          </a:p>
          <a:p>
            <a:endParaRPr lang="en-US" sz="1050" b="0" dirty="0">
              <a:solidFill>
                <a:schemeClr val="bg1"/>
              </a:solidFill>
            </a:endParaRPr>
          </a:p>
          <a:p>
            <a:r>
              <a:rPr lang="en-US" sz="1050" b="0" dirty="0" smtClean="0"/>
              <a:t>Oracle</a:t>
            </a:r>
            <a:r>
              <a:rPr lang="en-US" sz="1050" b="0" dirty="0"/>
              <a:t>, MySQL</a:t>
            </a:r>
          </a:p>
          <a:p>
            <a:pPr algn="ctr"/>
            <a:endParaRPr lang="en-US" sz="1050" dirty="0" smtClean="0">
              <a:solidFill>
                <a:schemeClr val="bg1"/>
              </a:solidFill>
            </a:endParaRPr>
          </a:p>
        </p:txBody>
      </p:sp>
      <p:pic>
        <p:nvPicPr>
          <p:cNvPr id="9225" name="Picture 9"/>
          <p:cNvPicPr>
            <a:picLocks noChangeAspect="1" noChangeArrowheads="1"/>
          </p:cNvPicPr>
          <p:nvPr/>
        </p:nvPicPr>
        <p:blipFill rotWithShape="1">
          <a:blip r:embed="rId7">
            <a:extLst>
              <a:ext uri="{28A0092B-C50C-407E-A947-70E740481C1C}">
                <a14:useLocalDpi xmlns:a14="http://schemas.microsoft.com/office/drawing/2010/main" val="0"/>
              </a:ext>
            </a:extLst>
          </a:blip>
          <a:srcRect b="36897"/>
          <a:stretch/>
        </p:blipFill>
        <p:spPr bwMode="auto">
          <a:xfrm>
            <a:off x="3829825" y="4026174"/>
            <a:ext cx="445009" cy="465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Rounded Rectangle 48"/>
          <p:cNvSpPr/>
          <p:nvPr/>
        </p:nvSpPr>
        <p:spPr>
          <a:xfrm>
            <a:off x="4575090" y="3384643"/>
            <a:ext cx="2531524" cy="228600"/>
          </a:xfrm>
          <a:prstGeom prst="roundRect">
            <a:avLst/>
          </a:prstGeom>
          <a:solidFill>
            <a:schemeClr val="accent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18288" rIns="45720" rtlCol="0" anchor="t"/>
          <a:lstStyle/>
          <a:p>
            <a:r>
              <a:rPr lang="en-US" sz="1050" b="0" dirty="0"/>
              <a:t>Identify Gaps / Peer Review / Validation</a:t>
            </a:r>
          </a:p>
        </p:txBody>
      </p:sp>
      <p:sp>
        <p:nvSpPr>
          <p:cNvPr id="50" name="Rounded Rectangle 49"/>
          <p:cNvSpPr/>
          <p:nvPr/>
        </p:nvSpPr>
        <p:spPr>
          <a:xfrm>
            <a:off x="4577423" y="5145849"/>
            <a:ext cx="2531524" cy="228600"/>
          </a:xfrm>
          <a:prstGeom prst="roundRect">
            <a:avLst/>
          </a:prstGeom>
          <a:solidFill>
            <a:schemeClr val="accent2"/>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18288" rIns="45720" rtlCol="0" anchor="t"/>
          <a:lstStyle/>
          <a:p>
            <a:r>
              <a:rPr lang="en-US" sz="1050" b="0" dirty="0"/>
              <a:t>Identify Gaps / Peer Review / Validation</a:t>
            </a:r>
          </a:p>
        </p:txBody>
      </p:sp>
      <p:sp>
        <p:nvSpPr>
          <p:cNvPr id="51" name="Rounded Rectangle 50"/>
          <p:cNvSpPr/>
          <p:nvPr/>
        </p:nvSpPr>
        <p:spPr>
          <a:xfrm>
            <a:off x="4520496" y="5422119"/>
            <a:ext cx="2646282" cy="591403"/>
          </a:xfrm>
          <a:prstGeom prst="roundRect">
            <a:avLst/>
          </a:prstGeom>
          <a:solidFill>
            <a:schemeClr val="accent4">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18288" rIns="45720" rtlCol="0" anchor="t"/>
          <a:lstStyle/>
          <a:p>
            <a:pPr algn="ctr"/>
            <a:r>
              <a:rPr lang="en-US" sz="1050" dirty="0" smtClean="0">
                <a:solidFill>
                  <a:schemeClr val="bg1"/>
                </a:solidFill>
              </a:rPr>
              <a:t>Semantic Data Architecture</a:t>
            </a:r>
          </a:p>
        </p:txBody>
      </p:sp>
      <p:sp>
        <p:nvSpPr>
          <p:cNvPr id="52" name="Rounded Rectangle 51"/>
          <p:cNvSpPr/>
          <p:nvPr/>
        </p:nvSpPr>
        <p:spPr>
          <a:xfrm>
            <a:off x="4596778" y="5656405"/>
            <a:ext cx="1210445" cy="274320"/>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900" dirty="0" smtClean="0">
                <a:solidFill>
                  <a:schemeClr val="tx1"/>
                </a:solidFill>
              </a:rPr>
              <a:t>Ontology Web Model (OWL)</a:t>
            </a:r>
          </a:p>
        </p:txBody>
      </p:sp>
      <p:sp>
        <p:nvSpPr>
          <p:cNvPr id="53" name="Rounded Rectangle 52"/>
          <p:cNvSpPr/>
          <p:nvPr/>
        </p:nvSpPr>
        <p:spPr>
          <a:xfrm>
            <a:off x="5872126" y="5663228"/>
            <a:ext cx="1210445" cy="274320"/>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900" dirty="0" smtClean="0">
                <a:solidFill>
                  <a:schemeClr val="tx1"/>
                </a:solidFill>
              </a:rPr>
              <a:t>RDF Model</a:t>
            </a:r>
          </a:p>
        </p:txBody>
      </p:sp>
      <p:sp>
        <p:nvSpPr>
          <p:cNvPr id="54" name="Rounded Rectangle 53"/>
          <p:cNvSpPr/>
          <p:nvPr/>
        </p:nvSpPr>
        <p:spPr>
          <a:xfrm>
            <a:off x="4583131" y="3686167"/>
            <a:ext cx="2570000" cy="1405089"/>
          </a:xfrm>
          <a:prstGeom prst="roundRect">
            <a:avLst>
              <a:gd name="adj" fmla="val 8742"/>
            </a:avLst>
          </a:prstGeom>
          <a:solidFill>
            <a:srgbClr val="4C689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18288" rIns="45720" rtlCol="0" anchor="t"/>
          <a:lstStyle/>
          <a:p>
            <a:pPr algn="ctr"/>
            <a:r>
              <a:rPr lang="en-US" sz="1050" dirty="0" smtClean="0">
                <a:solidFill>
                  <a:schemeClr val="bg1"/>
                </a:solidFill>
              </a:rPr>
              <a:t>Data Fusion</a:t>
            </a:r>
          </a:p>
        </p:txBody>
      </p:sp>
      <p:sp>
        <p:nvSpPr>
          <p:cNvPr id="55" name="Rounded Rectangle 54"/>
          <p:cNvSpPr/>
          <p:nvPr/>
        </p:nvSpPr>
        <p:spPr>
          <a:xfrm>
            <a:off x="7258256" y="2709078"/>
            <a:ext cx="1640085" cy="3277148"/>
          </a:xfrm>
          <a:prstGeom prst="roundRect">
            <a:avLst>
              <a:gd name="adj" fmla="val 8742"/>
            </a:avLst>
          </a:prstGeom>
          <a:solidFill>
            <a:srgbClr val="A24A7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18288" rIns="45720" rtlCol="0" anchor="t"/>
          <a:lstStyle/>
          <a:p>
            <a:pPr algn="ctr"/>
            <a:r>
              <a:rPr lang="en-US" sz="1050" dirty="0" smtClean="0">
                <a:solidFill>
                  <a:schemeClr val="bg1"/>
                </a:solidFill>
              </a:rPr>
              <a:t>Data Storage and Analytics</a:t>
            </a:r>
          </a:p>
        </p:txBody>
      </p:sp>
      <p:sp>
        <p:nvSpPr>
          <p:cNvPr id="56" name="Rounded Rectangle 55"/>
          <p:cNvSpPr/>
          <p:nvPr/>
        </p:nvSpPr>
        <p:spPr>
          <a:xfrm>
            <a:off x="4596778" y="4025406"/>
            <a:ext cx="1069712" cy="626242"/>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900" dirty="0" smtClean="0">
                <a:solidFill>
                  <a:schemeClr val="tx1"/>
                </a:solidFill>
              </a:rPr>
              <a:t>Data Cleansing</a:t>
            </a:r>
          </a:p>
        </p:txBody>
      </p:sp>
      <p:sp>
        <p:nvSpPr>
          <p:cNvPr id="57" name="Rounded Rectangle 56"/>
          <p:cNvSpPr/>
          <p:nvPr/>
        </p:nvSpPr>
        <p:spPr>
          <a:xfrm rot="5400000">
            <a:off x="5578243" y="4080731"/>
            <a:ext cx="926304" cy="626242"/>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b="0" dirty="0">
                <a:solidFill>
                  <a:schemeClr val="tx1"/>
                </a:solidFill>
              </a:rPr>
              <a:t>Data Enhancement / Correction / Confirmation</a:t>
            </a:r>
          </a:p>
        </p:txBody>
      </p:sp>
      <p:sp>
        <p:nvSpPr>
          <p:cNvPr id="58" name="Rounded Rectangle 57"/>
          <p:cNvSpPr/>
          <p:nvPr/>
        </p:nvSpPr>
        <p:spPr>
          <a:xfrm rot="5400000">
            <a:off x="6308617" y="4080731"/>
            <a:ext cx="926304" cy="626242"/>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b="0" dirty="0">
                <a:solidFill>
                  <a:schemeClr val="tx1"/>
                </a:solidFill>
              </a:rPr>
              <a:t>Signal Detection / Complex Event Processing (CEP)</a:t>
            </a:r>
          </a:p>
        </p:txBody>
      </p:sp>
      <p:sp>
        <p:nvSpPr>
          <p:cNvPr id="59" name="Rounded Rectangle 58"/>
          <p:cNvSpPr/>
          <p:nvPr/>
        </p:nvSpPr>
        <p:spPr>
          <a:xfrm>
            <a:off x="4615726" y="4225078"/>
            <a:ext cx="1042416" cy="182880"/>
          </a:xfrm>
          <a:prstGeom prst="roundRect">
            <a:avLst/>
          </a:prstGeom>
          <a:solidFill>
            <a:schemeClr val="accent6">
              <a:lumMod val="60000"/>
              <a:lumOff val="4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800" dirty="0" smtClean="0">
                <a:solidFill>
                  <a:schemeClr val="tx1"/>
                </a:solidFill>
              </a:rPr>
              <a:t>Entity Resolution</a:t>
            </a:r>
          </a:p>
        </p:txBody>
      </p:sp>
      <p:sp>
        <p:nvSpPr>
          <p:cNvPr id="61" name="Rounded Rectangle 60"/>
          <p:cNvSpPr/>
          <p:nvPr/>
        </p:nvSpPr>
        <p:spPr>
          <a:xfrm>
            <a:off x="4624074" y="4435254"/>
            <a:ext cx="1042416" cy="182880"/>
          </a:xfrm>
          <a:prstGeom prst="roundRect">
            <a:avLst/>
          </a:prstGeom>
          <a:solidFill>
            <a:schemeClr val="accent6">
              <a:lumMod val="60000"/>
              <a:lumOff val="4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lang="en-US" sz="800" dirty="0" smtClean="0">
                <a:solidFill>
                  <a:schemeClr val="tx1"/>
                </a:solidFill>
              </a:rPr>
              <a:t>Address Validation</a:t>
            </a:r>
          </a:p>
        </p:txBody>
      </p:sp>
      <p:sp>
        <p:nvSpPr>
          <p:cNvPr id="28" name="Rectangle 27"/>
          <p:cNvSpPr/>
          <p:nvPr/>
        </p:nvSpPr>
        <p:spPr>
          <a:xfrm>
            <a:off x="4883165" y="4856938"/>
            <a:ext cx="562975" cy="261610"/>
          </a:xfrm>
          <a:prstGeom prst="rect">
            <a:avLst/>
          </a:prstGeom>
        </p:spPr>
        <p:txBody>
          <a:bodyPr wrap="none">
            <a:spAutoFit/>
          </a:bodyPr>
          <a:lstStyle/>
          <a:p>
            <a:r>
              <a:rPr lang="en-US" dirty="0" smtClean="0">
                <a:solidFill>
                  <a:schemeClr val="bg1"/>
                </a:solidFill>
              </a:rPr>
              <a:t>FUSE</a:t>
            </a:r>
            <a:endParaRPr lang="en-US" dirty="0">
              <a:solidFill>
                <a:schemeClr val="bg1"/>
              </a:solidFill>
            </a:endParaRPr>
          </a:p>
        </p:txBody>
      </p:sp>
      <p:sp>
        <p:nvSpPr>
          <p:cNvPr id="63" name="Rectangle 62"/>
          <p:cNvSpPr/>
          <p:nvPr/>
        </p:nvSpPr>
        <p:spPr>
          <a:xfrm>
            <a:off x="5596942" y="4857614"/>
            <a:ext cx="886782" cy="261610"/>
          </a:xfrm>
          <a:prstGeom prst="rect">
            <a:avLst/>
          </a:prstGeom>
        </p:spPr>
        <p:txBody>
          <a:bodyPr wrap="none">
            <a:spAutoFit/>
          </a:bodyPr>
          <a:lstStyle/>
          <a:p>
            <a:r>
              <a:rPr lang="en-US" dirty="0" smtClean="0">
                <a:solidFill>
                  <a:schemeClr val="bg1"/>
                </a:solidFill>
              </a:rPr>
              <a:t>ENHANCE</a:t>
            </a:r>
            <a:endParaRPr lang="en-US" dirty="0">
              <a:solidFill>
                <a:schemeClr val="bg1"/>
              </a:solidFill>
            </a:endParaRPr>
          </a:p>
        </p:txBody>
      </p:sp>
      <p:sp>
        <p:nvSpPr>
          <p:cNvPr id="64" name="Rectangle 63"/>
          <p:cNvSpPr/>
          <p:nvPr/>
        </p:nvSpPr>
        <p:spPr>
          <a:xfrm>
            <a:off x="6494396" y="4858900"/>
            <a:ext cx="657552" cy="261610"/>
          </a:xfrm>
          <a:prstGeom prst="rect">
            <a:avLst/>
          </a:prstGeom>
        </p:spPr>
        <p:txBody>
          <a:bodyPr wrap="none">
            <a:spAutoFit/>
          </a:bodyPr>
          <a:lstStyle/>
          <a:p>
            <a:r>
              <a:rPr lang="en-US" dirty="0" smtClean="0">
                <a:solidFill>
                  <a:schemeClr val="bg1"/>
                </a:solidFill>
              </a:rPr>
              <a:t>ALERT</a:t>
            </a:r>
            <a:endParaRPr lang="en-US" dirty="0">
              <a:solidFill>
                <a:schemeClr val="bg1"/>
              </a:solidFill>
            </a:endParaRPr>
          </a:p>
        </p:txBody>
      </p:sp>
      <p:sp>
        <p:nvSpPr>
          <p:cNvPr id="66" name="Rounded Rectangle 65"/>
          <p:cNvSpPr/>
          <p:nvPr/>
        </p:nvSpPr>
        <p:spPr>
          <a:xfrm>
            <a:off x="8078298" y="3161735"/>
            <a:ext cx="751803" cy="2761486"/>
          </a:xfrm>
          <a:prstGeom prst="roundRect">
            <a:avLst>
              <a:gd name="adj" fmla="val 8742"/>
            </a:avLst>
          </a:prstGeom>
          <a:solidFill>
            <a:srgbClr val="C45E3E"/>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900" dirty="0" smtClean="0">
                <a:solidFill>
                  <a:schemeClr val="bg1"/>
                </a:solidFill>
              </a:rPr>
              <a:t>BI / Data Visualization</a:t>
            </a:r>
          </a:p>
        </p:txBody>
      </p:sp>
      <p:sp>
        <p:nvSpPr>
          <p:cNvPr id="67" name="Rounded Rectangle 66"/>
          <p:cNvSpPr/>
          <p:nvPr/>
        </p:nvSpPr>
        <p:spPr>
          <a:xfrm>
            <a:off x="7286650" y="3175468"/>
            <a:ext cx="751803" cy="1351226"/>
          </a:xfrm>
          <a:prstGeom prst="roundRect">
            <a:avLst>
              <a:gd name="adj" fmla="val 8742"/>
            </a:avLst>
          </a:prstGeom>
          <a:solidFill>
            <a:srgbClr val="C45E3E"/>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900" dirty="0" smtClean="0">
                <a:solidFill>
                  <a:schemeClr val="bg1"/>
                </a:solidFill>
              </a:rPr>
              <a:t>Relational Data Targets</a:t>
            </a:r>
          </a:p>
        </p:txBody>
      </p:sp>
      <p:sp>
        <p:nvSpPr>
          <p:cNvPr id="68" name="Rounded Rectangle 67"/>
          <p:cNvSpPr/>
          <p:nvPr/>
        </p:nvSpPr>
        <p:spPr>
          <a:xfrm>
            <a:off x="7285551" y="4572674"/>
            <a:ext cx="751803" cy="1351226"/>
          </a:xfrm>
          <a:prstGeom prst="roundRect">
            <a:avLst>
              <a:gd name="adj" fmla="val 8742"/>
            </a:avLst>
          </a:prstGeom>
          <a:solidFill>
            <a:srgbClr val="C45E3E"/>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900" dirty="0" smtClean="0">
                <a:solidFill>
                  <a:schemeClr val="bg1"/>
                </a:solidFill>
              </a:rPr>
              <a:t>Semantic / RDF Data Targets</a:t>
            </a:r>
          </a:p>
        </p:txBody>
      </p:sp>
      <p:graphicFrame>
        <p:nvGraphicFramePr>
          <p:cNvPr id="9216" name="Object 9215"/>
          <p:cNvGraphicFramePr>
            <a:graphicFrameLocks noChangeAspect="1"/>
          </p:cNvGraphicFramePr>
          <p:nvPr>
            <p:extLst>
              <p:ext uri="{D42A27DB-BD31-4B8C-83A1-F6EECF244321}">
                <p14:modId xmlns:p14="http://schemas.microsoft.com/office/powerpoint/2010/main" val="2902759406"/>
              </p:ext>
            </p:extLst>
          </p:nvPr>
        </p:nvGraphicFramePr>
        <p:xfrm>
          <a:off x="8154543" y="3382478"/>
          <a:ext cx="677997" cy="602664"/>
        </p:xfrm>
        <a:graphic>
          <a:graphicData uri="http://schemas.openxmlformats.org/presentationml/2006/ole">
            <mc:AlternateContent xmlns:mc="http://schemas.openxmlformats.org/markup-compatibility/2006">
              <mc:Choice xmlns:v="urn:schemas-microsoft-com:vml" Requires="v">
                <p:oleObj spid="_x0000_s9226" name="Visio" r:id="rId8" imgW="1000131" imgH="888891" progId="Visio.Drawing.11">
                  <p:link updateAutomatic="1"/>
                </p:oleObj>
              </mc:Choice>
              <mc:Fallback>
                <p:oleObj name="Visio" r:id="rId8" imgW="1000131" imgH="888891" progId="Visio.Drawing.11">
                  <p:link updateAutomatic="1"/>
                  <p:pic>
                    <p:nvPicPr>
                      <p:cNvPr id="0" name=""/>
                      <p:cNvPicPr/>
                      <p:nvPr/>
                    </p:nvPicPr>
                    <p:blipFill>
                      <a:blip r:embed="rId9"/>
                      <a:stretch>
                        <a:fillRect/>
                      </a:stretch>
                    </p:blipFill>
                    <p:spPr>
                      <a:xfrm>
                        <a:off x="8154543" y="3382478"/>
                        <a:ext cx="677997" cy="602664"/>
                      </a:xfrm>
                      <a:prstGeom prst="rect">
                        <a:avLst/>
                      </a:prstGeom>
                    </p:spPr>
                  </p:pic>
                </p:oleObj>
              </mc:Fallback>
            </mc:AlternateContent>
          </a:graphicData>
        </a:graphic>
      </p:graphicFrame>
      <p:graphicFrame>
        <p:nvGraphicFramePr>
          <p:cNvPr id="9217" name="Object 9216"/>
          <p:cNvGraphicFramePr>
            <a:graphicFrameLocks noChangeAspect="1"/>
          </p:cNvGraphicFramePr>
          <p:nvPr>
            <p:extLst>
              <p:ext uri="{D42A27DB-BD31-4B8C-83A1-F6EECF244321}">
                <p14:modId xmlns:p14="http://schemas.microsoft.com/office/powerpoint/2010/main" val="356613902"/>
              </p:ext>
            </p:extLst>
          </p:nvPr>
        </p:nvGraphicFramePr>
        <p:xfrm>
          <a:off x="8121827" y="3980257"/>
          <a:ext cx="679046" cy="633319"/>
        </p:xfrm>
        <a:graphic>
          <a:graphicData uri="http://schemas.openxmlformats.org/presentationml/2006/ole">
            <mc:AlternateContent xmlns:mc="http://schemas.openxmlformats.org/markup-compatibility/2006">
              <mc:Choice xmlns:v="urn:schemas-microsoft-com:vml" Requires="v">
                <p:oleObj spid="_x0000_s9227" name="Visio" r:id="rId10" imgW="942903" imgH="879444" progId="Visio.Drawing.11">
                  <p:link updateAutomatic="1"/>
                </p:oleObj>
              </mc:Choice>
              <mc:Fallback>
                <p:oleObj name="Visio" r:id="rId10" imgW="942903" imgH="879444" progId="Visio.Drawing.11">
                  <p:link updateAutomatic="1"/>
                  <p:pic>
                    <p:nvPicPr>
                      <p:cNvPr id="0" name=""/>
                      <p:cNvPicPr/>
                      <p:nvPr/>
                    </p:nvPicPr>
                    <p:blipFill>
                      <a:blip r:embed="rId11"/>
                      <a:stretch>
                        <a:fillRect/>
                      </a:stretch>
                    </p:blipFill>
                    <p:spPr>
                      <a:xfrm>
                        <a:off x="8121827" y="3980257"/>
                        <a:ext cx="679046" cy="633319"/>
                      </a:xfrm>
                      <a:prstGeom prst="rect">
                        <a:avLst/>
                      </a:prstGeom>
                    </p:spPr>
                  </p:pic>
                </p:oleObj>
              </mc:Fallback>
            </mc:AlternateContent>
          </a:graphicData>
        </a:graphic>
      </p:graphicFrame>
      <p:graphicFrame>
        <p:nvGraphicFramePr>
          <p:cNvPr id="9223" name="Object 9222"/>
          <p:cNvGraphicFramePr>
            <a:graphicFrameLocks noChangeAspect="1"/>
          </p:cNvGraphicFramePr>
          <p:nvPr>
            <p:extLst>
              <p:ext uri="{D42A27DB-BD31-4B8C-83A1-F6EECF244321}">
                <p14:modId xmlns:p14="http://schemas.microsoft.com/office/powerpoint/2010/main" val="3016823491"/>
              </p:ext>
            </p:extLst>
          </p:nvPr>
        </p:nvGraphicFramePr>
        <p:xfrm>
          <a:off x="8181308" y="4640874"/>
          <a:ext cx="585921" cy="589110"/>
        </p:xfrm>
        <a:graphic>
          <a:graphicData uri="http://schemas.openxmlformats.org/presentationml/2006/ole">
            <mc:AlternateContent xmlns:mc="http://schemas.openxmlformats.org/markup-compatibility/2006">
              <mc:Choice xmlns:v="urn:schemas-microsoft-com:vml" Requires="v">
                <p:oleObj spid="_x0000_s9228" name="Visio" r:id="rId12" imgW="874338" imgH="879444" progId="Visio.Drawing.11">
                  <p:link updateAutomatic="1"/>
                </p:oleObj>
              </mc:Choice>
              <mc:Fallback>
                <p:oleObj name="Visio" r:id="rId12" imgW="874338" imgH="879444" progId="Visio.Drawing.11">
                  <p:link updateAutomatic="1"/>
                  <p:pic>
                    <p:nvPicPr>
                      <p:cNvPr id="0" name=""/>
                      <p:cNvPicPr/>
                      <p:nvPr/>
                    </p:nvPicPr>
                    <p:blipFill>
                      <a:blip r:embed="rId13"/>
                      <a:stretch>
                        <a:fillRect/>
                      </a:stretch>
                    </p:blipFill>
                    <p:spPr>
                      <a:xfrm>
                        <a:off x="8181308" y="4640874"/>
                        <a:ext cx="585921" cy="589110"/>
                      </a:xfrm>
                      <a:prstGeom prst="rect">
                        <a:avLst/>
                      </a:prstGeom>
                    </p:spPr>
                  </p:pic>
                </p:oleObj>
              </mc:Fallback>
            </mc:AlternateContent>
          </a:graphicData>
        </a:graphic>
      </p:graphicFrame>
      <p:graphicFrame>
        <p:nvGraphicFramePr>
          <p:cNvPr id="9224" name="Object 9223"/>
          <p:cNvGraphicFramePr>
            <a:graphicFrameLocks noChangeAspect="1"/>
          </p:cNvGraphicFramePr>
          <p:nvPr>
            <p:extLst>
              <p:ext uri="{D42A27DB-BD31-4B8C-83A1-F6EECF244321}">
                <p14:modId xmlns:p14="http://schemas.microsoft.com/office/powerpoint/2010/main" val="988905952"/>
              </p:ext>
            </p:extLst>
          </p:nvPr>
        </p:nvGraphicFramePr>
        <p:xfrm>
          <a:off x="8190068" y="5229105"/>
          <a:ext cx="595400" cy="722907"/>
        </p:xfrm>
        <a:graphic>
          <a:graphicData uri="http://schemas.openxmlformats.org/presentationml/2006/ole">
            <mc:AlternateContent xmlns:mc="http://schemas.openxmlformats.org/markup-compatibility/2006">
              <mc:Choice xmlns:v="urn:schemas-microsoft-com:vml" Requires="v">
                <p:oleObj spid="_x0000_s9229" name="Visio" r:id="rId14" imgW="874338" imgH="1062189" progId="Visio.Drawing.11">
                  <p:link updateAutomatic="1"/>
                </p:oleObj>
              </mc:Choice>
              <mc:Fallback>
                <p:oleObj name="Visio" r:id="rId14" imgW="874338" imgH="1062189" progId="Visio.Drawing.11">
                  <p:link updateAutomatic="1"/>
                  <p:pic>
                    <p:nvPicPr>
                      <p:cNvPr id="0" name=""/>
                      <p:cNvPicPr/>
                      <p:nvPr/>
                    </p:nvPicPr>
                    <p:blipFill>
                      <a:blip r:embed="rId15"/>
                      <a:stretch>
                        <a:fillRect/>
                      </a:stretch>
                    </p:blipFill>
                    <p:spPr>
                      <a:xfrm>
                        <a:off x="8190068" y="5229105"/>
                        <a:ext cx="595400" cy="722907"/>
                      </a:xfrm>
                      <a:prstGeom prst="rect">
                        <a:avLst/>
                      </a:prstGeom>
                    </p:spPr>
                  </p:pic>
                </p:oleObj>
              </mc:Fallback>
            </mc:AlternateContent>
          </a:graphicData>
        </a:graphic>
      </p:graphicFrame>
      <p:graphicFrame>
        <p:nvGraphicFramePr>
          <p:cNvPr id="9229" name="Object 9228"/>
          <p:cNvGraphicFramePr>
            <a:graphicFrameLocks noChangeAspect="1"/>
          </p:cNvGraphicFramePr>
          <p:nvPr>
            <p:extLst>
              <p:ext uri="{D42A27DB-BD31-4B8C-83A1-F6EECF244321}">
                <p14:modId xmlns:p14="http://schemas.microsoft.com/office/powerpoint/2010/main" val="3232876576"/>
              </p:ext>
            </p:extLst>
          </p:nvPr>
        </p:nvGraphicFramePr>
        <p:xfrm>
          <a:off x="7340144" y="4994247"/>
          <a:ext cx="377000" cy="523611"/>
        </p:xfrm>
        <a:graphic>
          <a:graphicData uri="http://schemas.openxmlformats.org/presentationml/2006/ole">
            <mc:AlternateContent xmlns:mc="http://schemas.openxmlformats.org/markup-compatibility/2006">
              <mc:Choice xmlns:v="urn:schemas-microsoft-com:vml" Requires="v">
                <p:oleObj spid="_x0000_s9230" name="Visio" r:id="rId16" imgW="600079" imgH="833825" progId="Visio.Drawing.11">
                  <p:link updateAutomatic="1"/>
                </p:oleObj>
              </mc:Choice>
              <mc:Fallback>
                <p:oleObj name="Visio" r:id="rId16" imgW="600079" imgH="833825" progId="Visio.Drawing.11">
                  <p:link updateAutomatic="1"/>
                  <p:pic>
                    <p:nvPicPr>
                      <p:cNvPr id="0" name=""/>
                      <p:cNvPicPr/>
                      <p:nvPr/>
                    </p:nvPicPr>
                    <p:blipFill>
                      <a:blip r:embed="rId17"/>
                      <a:stretch>
                        <a:fillRect/>
                      </a:stretch>
                    </p:blipFill>
                    <p:spPr>
                      <a:xfrm>
                        <a:off x="7340144" y="4994247"/>
                        <a:ext cx="377000" cy="523611"/>
                      </a:xfrm>
                      <a:prstGeom prst="rect">
                        <a:avLst/>
                      </a:prstGeom>
                    </p:spPr>
                  </p:pic>
                </p:oleObj>
              </mc:Fallback>
            </mc:AlternateContent>
          </a:graphicData>
        </a:graphic>
      </p:graphicFrame>
      <p:pic>
        <p:nvPicPr>
          <p:cNvPr id="9230" name="Picture 13"/>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73971" y="5309751"/>
            <a:ext cx="346654" cy="346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231" name="Object 9230"/>
          <p:cNvGraphicFramePr>
            <a:graphicFrameLocks noChangeAspect="1"/>
          </p:cNvGraphicFramePr>
          <p:nvPr>
            <p:extLst>
              <p:ext uri="{D42A27DB-BD31-4B8C-83A1-F6EECF244321}">
                <p14:modId xmlns:p14="http://schemas.microsoft.com/office/powerpoint/2010/main" val="3253711231"/>
              </p:ext>
            </p:extLst>
          </p:nvPr>
        </p:nvGraphicFramePr>
        <p:xfrm>
          <a:off x="7393213" y="5506284"/>
          <a:ext cx="281888" cy="405582"/>
        </p:xfrm>
        <a:graphic>
          <a:graphicData uri="http://schemas.openxmlformats.org/presentationml/2006/ole">
            <mc:AlternateContent xmlns:mc="http://schemas.openxmlformats.org/markup-compatibility/2006">
              <mc:Choice xmlns:v="urn:schemas-microsoft-com:vml" Requires="v">
                <p:oleObj spid="_x0000_s9231" name="Visio" r:id="rId19" imgW="531514" imgH="764992" progId="Visio.Drawing.11">
                  <p:link updateAutomatic="1"/>
                </p:oleObj>
              </mc:Choice>
              <mc:Fallback>
                <p:oleObj name="Visio" r:id="rId19" imgW="531514" imgH="764992" progId="Visio.Drawing.11">
                  <p:link updateAutomatic="1"/>
                  <p:pic>
                    <p:nvPicPr>
                      <p:cNvPr id="0" name=""/>
                      <p:cNvPicPr/>
                      <p:nvPr/>
                    </p:nvPicPr>
                    <p:blipFill>
                      <a:blip r:embed="rId20"/>
                      <a:stretch>
                        <a:fillRect/>
                      </a:stretch>
                    </p:blipFill>
                    <p:spPr>
                      <a:xfrm>
                        <a:off x="7393213" y="5506284"/>
                        <a:ext cx="281888" cy="405582"/>
                      </a:xfrm>
                      <a:prstGeom prst="rect">
                        <a:avLst/>
                      </a:prstGeom>
                    </p:spPr>
                  </p:pic>
                </p:oleObj>
              </mc:Fallback>
            </mc:AlternateContent>
          </a:graphicData>
        </a:graphic>
      </p:graphicFrame>
      <p:graphicFrame>
        <p:nvGraphicFramePr>
          <p:cNvPr id="9232" name="Object 9231"/>
          <p:cNvGraphicFramePr>
            <a:graphicFrameLocks noChangeAspect="1"/>
          </p:cNvGraphicFramePr>
          <p:nvPr>
            <p:extLst>
              <p:ext uri="{D42A27DB-BD31-4B8C-83A1-F6EECF244321}">
                <p14:modId xmlns:p14="http://schemas.microsoft.com/office/powerpoint/2010/main" val="2246536405"/>
              </p:ext>
            </p:extLst>
          </p:nvPr>
        </p:nvGraphicFramePr>
        <p:xfrm>
          <a:off x="7516045" y="3989299"/>
          <a:ext cx="323931" cy="535856"/>
        </p:xfrm>
        <a:graphic>
          <a:graphicData uri="http://schemas.openxmlformats.org/presentationml/2006/ole">
            <mc:AlternateContent xmlns:mc="http://schemas.openxmlformats.org/markup-compatibility/2006">
              <mc:Choice xmlns:v="urn:schemas-microsoft-com:vml" Requires="v">
                <p:oleObj spid="_x0000_s9232" name="Visio" r:id="rId21" imgW="638410" imgH="1055170" progId="Visio.Drawing.11">
                  <p:link updateAutomatic="1"/>
                </p:oleObj>
              </mc:Choice>
              <mc:Fallback>
                <p:oleObj name="Visio" r:id="rId21" imgW="638410" imgH="1055170" progId="Visio.Drawing.11">
                  <p:link updateAutomatic="1"/>
                  <p:pic>
                    <p:nvPicPr>
                      <p:cNvPr id="0" name=""/>
                      <p:cNvPicPr/>
                      <p:nvPr/>
                    </p:nvPicPr>
                    <p:blipFill>
                      <a:blip r:embed="rId22"/>
                      <a:stretch>
                        <a:fillRect/>
                      </a:stretch>
                    </p:blipFill>
                    <p:spPr>
                      <a:xfrm>
                        <a:off x="7516045" y="3989299"/>
                        <a:ext cx="323931" cy="535856"/>
                      </a:xfrm>
                      <a:prstGeom prst="rect">
                        <a:avLst/>
                      </a:prstGeom>
                    </p:spPr>
                  </p:pic>
                </p:oleObj>
              </mc:Fallback>
            </mc:AlternateContent>
          </a:graphicData>
        </a:graphic>
      </p:graphicFrame>
      <p:graphicFrame>
        <p:nvGraphicFramePr>
          <p:cNvPr id="9233" name="Object 9232"/>
          <p:cNvGraphicFramePr>
            <a:graphicFrameLocks noChangeAspect="1"/>
          </p:cNvGraphicFramePr>
          <p:nvPr>
            <p:extLst>
              <p:ext uri="{D42A27DB-BD31-4B8C-83A1-F6EECF244321}">
                <p14:modId xmlns:p14="http://schemas.microsoft.com/office/powerpoint/2010/main" val="2339093292"/>
              </p:ext>
            </p:extLst>
          </p:nvPr>
        </p:nvGraphicFramePr>
        <p:xfrm>
          <a:off x="7491363" y="3539824"/>
          <a:ext cx="362261" cy="447521"/>
        </p:xfrm>
        <a:graphic>
          <a:graphicData uri="http://schemas.openxmlformats.org/presentationml/2006/ole">
            <mc:AlternateContent xmlns:mc="http://schemas.openxmlformats.org/markup-compatibility/2006">
              <mc:Choice xmlns:v="urn:schemas-microsoft-com:vml" Requires="v">
                <p:oleObj spid="_x0000_s9233" name="Visio" r:id="rId23" imgW="638410" imgH="1055170" progId="Visio.Drawing.11">
                  <p:link updateAutomatic="1"/>
                </p:oleObj>
              </mc:Choice>
              <mc:Fallback>
                <p:oleObj name="Visio" r:id="rId23" imgW="638410" imgH="1055170" progId="Visio.Drawing.11">
                  <p:link updateAutomatic="1"/>
                  <p:pic>
                    <p:nvPicPr>
                      <p:cNvPr id="0" name=""/>
                      <p:cNvPicPr/>
                      <p:nvPr/>
                    </p:nvPicPr>
                    <p:blipFill>
                      <a:blip r:embed="rId24"/>
                      <a:stretch>
                        <a:fillRect/>
                      </a:stretch>
                    </p:blipFill>
                    <p:spPr>
                      <a:xfrm>
                        <a:off x="7491363" y="3539824"/>
                        <a:ext cx="362261" cy="447521"/>
                      </a:xfrm>
                      <a:prstGeom prst="rect">
                        <a:avLst/>
                      </a:prstGeom>
                    </p:spPr>
                  </p:pic>
                </p:oleObj>
              </mc:Fallback>
            </mc:AlternateContent>
          </a:graphicData>
        </a:graphic>
      </p:graphicFrame>
      <p:cxnSp>
        <p:nvCxnSpPr>
          <p:cNvPr id="9235" name="Curved Connector 9234"/>
          <p:cNvCxnSpPr>
            <a:stCxn id="14" idx="3"/>
            <a:endCxn id="18" idx="1"/>
          </p:cNvCxnSpPr>
          <p:nvPr/>
        </p:nvCxnSpPr>
        <p:spPr>
          <a:xfrm>
            <a:off x="3514081" y="1910227"/>
            <a:ext cx="744022" cy="505991"/>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urved Connector 83"/>
          <p:cNvCxnSpPr>
            <a:endCxn id="45" idx="0"/>
          </p:cNvCxnSpPr>
          <p:nvPr/>
        </p:nvCxnSpPr>
        <p:spPr>
          <a:xfrm rot="16200000" flipH="1">
            <a:off x="2822445" y="2615510"/>
            <a:ext cx="1886769" cy="503497"/>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urved Connector 87"/>
          <p:cNvCxnSpPr/>
          <p:nvPr/>
        </p:nvCxnSpPr>
        <p:spPr>
          <a:xfrm rot="5400000" flipH="1" flipV="1">
            <a:off x="3447451" y="3013641"/>
            <a:ext cx="1380778" cy="240525"/>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p:cNvCxnSpPr>
            <a:stCxn id="35" idx="0"/>
            <a:endCxn id="45" idx="2"/>
          </p:cNvCxnSpPr>
          <p:nvPr/>
        </p:nvCxnSpPr>
        <p:spPr>
          <a:xfrm rot="5400000" flipH="1" flipV="1">
            <a:off x="3305833" y="4542962"/>
            <a:ext cx="313577" cy="1109913"/>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urved Connector 97"/>
          <p:cNvCxnSpPr>
            <a:stCxn id="35" idx="3"/>
            <a:endCxn id="51" idx="1"/>
          </p:cNvCxnSpPr>
          <p:nvPr/>
        </p:nvCxnSpPr>
        <p:spPr>
          <a:xfrm>
            <a:off x="4230806" y="5620466"/>
            <a:ext cx="289690" cy="97355"/>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urved Connector 100"/>
          <p:cNvCxnSpPr>
            <a:stCxn id="51" idx="1"/>
          </p:cNvCxnSpPr>
          <p:nvPr/>
        </p:nvCxnSpPr>
        <p:spPr>
          <a:xfrm rot="10800000">
            <a:off x="4230806" y="4941129"/>
            <a:ext cx="289690" cy="776692"/>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9" idx="2"/>
            <a:endCxn id="21" idx="0"/>
          </p:cNvCxnSpPr>
          <p:nvPr/>
        </p:nvCxnSpPr>
        <p:spPr>
          <a:xfrm>
            <a:off x="4832389" y="2238911"/>
            <a:ext cx="29300" cy="118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22" idx="0"/>
          </p:cNvCxnSpPr>
          <p:nvPr/>
        </p:nvCxnSpPr>
        <p:spPr>
          <a:xfrm flipH="1">
            <a:off x="5840894" y="2275987"/>
            <a:ext cx="31233" cy="86668"/>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21" idx="0"/>
            <a:endCxn id="20" idx="2"/>
          </p:cNvCxnSpPr>
          <p:nvPr/>
        </p:nvCxnSpPr>
        <p:spPr>
          <a:xfrm flipV="1">
            <a:off x="4861689" y="2232653"/>
            <a:ext cx="979205" cy="124314"/>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22" idx="2"/>
            <a:endCxn id="23" idx="3"/>
          </p:cNvCxnSpPr>
          <p:nvPr/>
        </p:nvCxnSpPr>
        <p:spPr>
          <a:xfrm flipH="1">
            <a:off x="5723164" y="2728415"/>
            <a:ext cx="117730" cy="3011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1332737" y="3328572"/>
            <a:ext cx="385808" cy="170308"/>
          </a:xfrm>
          <a:prstGeom prst="straightConnector1">
            <a:avLst/>
          </a:prstGeom>
          <a:ln w="12700">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31" idx="3"/>
          </p:cNvCxnSpPr>
          <p:nvPr/>
        </p:nvCxnSpPr>
        <p:spPr>
          <a:xfrm flipV="1">
            <a:off x="1348843" y="4831945"/>
            <a:ext cx="311963" cy="191568"/>
          </a:xfrm>
          <a:prstGeom prst="straightConnector1">
            <a:avLst/>
          </a:prstGeom>
          <a:ln w="12700">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V="1">
            <a:off x="2083737" y="4788376"/>
            <a:ext cx="1556841" cy="43569"/>
          </a:xfrm>
          <a:prstGeom prst="straightConnector1">
            <a:avLst/>
          </a:prstGeom>
          <a:ln w="12700">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2018650" y="3497257"/>
            <a:ext cx="78735" cy="0"/>
          </a:xfrm>
          <a:prstGeom prst="straightConnector1">
            <a:avLst/>
          </a:prstGeom>
          <a:ln w="12700">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2321178" y="3499529"/>
            <a:ext cx="78735" cy="0"/>
          </a:xfrm>
          <a:prstGeom prst="straightConnector1">
            <a:avLst/>
          </a:prstGeom>
          <a:ln w="12700">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2705594" y="3501801"/>
            <a:ext cx="78735" cy="0"/>
          </a:xfrm>
          <a:prstGeom prst="straightConnector1">
            <a:avLst/>
          </a:prstGeom>
          <a:ln w="12700">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3021770" y="3517721"/>
            <a:ext cx="78735" cy="0"/>
          </a:xfrm>
          <a:prstGeom prst="straightConnector1">
            <a:avLst/>
          </a:prstGeom>
          <a:ln w="12700">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a:off x="3337946" y="3547289"/>
            <a:ext cx="302632" cy="383411"/>
          </a:xfrm>
          <a:prstGeom prst="straightConnector1">
            <a:avLst/>
          </a:prstGeom>
          <a:ln w="12700">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flipV="1">
            <a:off x="4394577" y="4398406"/>
            <a:ext cx="221149" cy="59369"/>
          </a:xfrm>
          <a:prstGeom prst="straightConnector1">
            <a:avLst/>
          </a:prstGeom>
          <a:ln w="12700">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flipV="1">
            <a:off x="5626237" y="4393852"/>
            <a:ext cx="115685" cy="24986"/>
          </a:xfrm>
          <a:prstGeom prst="straightConnector1">
            <a:avLst/>
          </a:prstGeom>
          <a:ln w="12700">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flipV="1">
            <a:off x="6368039" y="4409506"/>
            <a:ext cx="115685" cy="24986"/>
          </a:xfrm>
          <a:prstGeom prst="straightConnector1">
            <a:avLst/>
          </a:prstGeom>
          <a:ln w="12700">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58" idx="0"/>
            <a:endCxn id="67" idx="1"/>
          </p:cNvCxnSpPr>
          <p:nvPr/>
        </p:nvCxnSpPr>
        <p:spPr>
          <a:xfrm flipV="1">
            <a:off x="7084890" y="3851081"/>
            <a:ext cx="201760" cy="542771"/>
          </a:xfrm>
          <a:prstGeom prst="straightConnector1">
            <a:avLst/>
          </a:prstGeom>
          <a:ln w="12700">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endCxn id="68" idx="1"/>
          </p:cNvCxnSpPr>
          <p:nvPr/>
        </p:nvCxnSpPr>
        <p:spPr>
          <a:xfrm>
            <a:off x="7108947" y="4526694"/>
            <a:ext cx="176604" cy="721593"/>
          </a:xfrm>
          <a:prstGeom prst="straightConnector1">
            <a:avLst/>
          </a:prstGeom>
          <a:ln w="12700">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155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6"/>
          <p:cNvSpPr>
            <a:spLocks noGrp="1"/>
          </p:cNvSpPr>
          <p:nvPr>
            <p:ph type="title"/>
          </p:nvPr>
        </p:nvSpPr>
        <p:spPr bwMode="gray">
          <a:xfrm>
            <a:off x="414340" y="446047"/>
            <a:ext cx="8330184" cy="333425"/>
          </a:xfrm>
        </p:spPr>
        <p:txBody>
          <a:bodyPr lIns="0" tIns="0" rIns="0" bIns="0" anchor="b" anchorCtr="0">
            <a:spAutoFit/>
          </a:bodyPr>
          <a:lstStyle/>
          <a:p>
            <a:pPr marL="285338" indent="-285338">
              <a:spcBef>
                <a:spcPts val="600"/>
              </a:spcBef>
            </a:pPr>
            <a:r>
              <a:rPr lang="en-US" dirty="0">
                <a:solidFill>
                  <a:srgbClr val="002776"/>
                </a:solidFill>
              </a:rPr>
              <a:t>Big Data Analytic Skill Sets</a:t>
            </a:r>
            <a:endParaRPr lang="en-US" dirty="0"/>
          </a:p>
        </p:txBody>
      </p:sp>
      <p:sp>
        <p:nvSpPr>
          <p:cNvPr id="4" name="Text Placeholder 2"/>
          <p:cNvSpPr txBox="1">
            <a:spLocks/>
          </p:cNvSpPr>
          <p:nvPr/>
        </p:nvSpPr>
        <p:spPr bwMode="gray">
          <a:xfrm>
            <a:off x="413372" y="927484"/>
            <a:ext cx="8120062" cy="430887"/>
          </a:xfrm>
          <a:prstGeom prst="rect">
            <a:avLst/>
          </a:prstGeom>
        </p:spPr>
        <p:txBody>
          <a:bodyPr vert="horz" wrap="square" lIns="0" tIns="0" rIns="0" bIns="0" rtlCol="0">
            <a:spAutoFit/>
          </a:bodyPr>
          <a:lstStyle/>
          <a:p>
            <a:pPr algn="l">
              <a:spcBef>
                <a:spcPts val="2200"/>
              </a:spcBef>
              <a:defRPr/>
            </a:pPr>
            <a:r>
              <a:rPr lang="en-US" sz="1400" b="0" dirty="0">
                <a:solidFill>
                  <a:srgbClr val="002776"/>
                </a:solidFill>
                <a:latin typeface="Arial"/>
              </a:rPr>
              <a:t>The drive to find and employ new skills sets comes with the need to manage rapidly increasing quantities of data and the desire to extract valuable insights from it.</a:t>
            </a:r>
          </a:p>
        </p:txBody>
      </p:sp>
      <p:graphicFrame>
        <p:nvGraphicFramePr>
          <p:cNvPr id="5" name="Table 4"/>
          <p:cNvGraphicFramePr>
            <a:graphicFrameLocks noGrp="1"/>
          </p:cNvGraphicFramePr>
          <p:nvPr>
            <p:extLst>
              <p:ext uri="{D42A27DB-BD31-4B8C-83A1-F6EECF244321}">
                <p14:modId xmlns:p14="http://schemas.microsoft.com/office/powerpoint/2010/main" val="1838859065"/>
              </p:ext>
            </p:extLst>
          </p:nvPr>
        </p:nvGraphicFramePr>
        <p:xfrm>
          <a:off x="436730" y="1596194"/>
          <a:ext cx="8184758" cy="5172573"/>
        </p:xfrm>
        <a:graphic>
          <a:graphicData uri="http://schemas.openxmlformats.org/drawingml/2006/table">
            <a:tbl>
              <a:tblPr firstRow="1" bandRow="1">
                <a:tableStyleId>{5C22544A-7EE6-4342-B048-85BDC9FD1C3A}</a:tableStyleId>
              </a:tblPr>
              <a:tblGrid>
                <a:gridCol w="1487765"/>
                <a:gridCol w="2860158"/>
                <a:gridCol w="1839433"/>
                <a:gridCol w="1997402"/>
              </a:tblGrid>
              <a:tr h="228600">
                <a:tc>
                  <a:txBody>
                    <a:bodyPr/>
                    <a:lstStyle/>
                    <a:p>
                      <a:pPr algn="ctr"/>
                      <a:r>
                        <a:rPr lang="en-CA" sz="900" dirty="0" smtClean="0"/>
                        <a:t>Title</a:t>
                      </a:r>
                      <a:endParaRPr lang="en-CA" sz="900" dirty="0"/>
                    </a:p>
                  </a:txBody>
                  <a:tcPr marL="45720" marR="45720" anchor="ctr">
                    <a:lnB w="12700" cap="flat" cmpd="sng" algn="ctr">
                      <a:solidFill>
                        <a:schemeClr val="bg1"/>
                      </a:solidFill>
                      <a:prstDash val="solid"/>
                      <a:round/>
                      <a:headEnd type="none" w="med" len="med"/>
                      <a:tailEnd type="none" w="med" len="med"/>
                    </a:lnB>
                    <a:solidFill>
                      <a:schemeClr val="tx2"/>
                    </a:solidFill>
                  </a:tcPr>
                </a:tc>
                <a:tc>
                  <a:txBody>
                    <a:bodyPr/>
                    <a:lstStyle/>
                    <a:p>
                      <a:pPr algn="ctr"/>
                      <a:r>
                        <a:rPr lang="en-CA" sz="900" dirty="0" smtClean="0"/>
                        <a:t>Skill</a:t>
                      </a:r>
                      <a:r>
                        <a:rPr lang="en-CA" sz="900" baseline="0" dirty="0" smtClean="0"/>
                        <a:t> Set</a:t>
                      </a:r>
                      <a:endParaRPr lang="en-CA" sz="900" dirty="0"/>
                    </a:p>
                  </a:txBody>
                  <a:tcPr marL="45720" marR="45720" anchor="ctr">
                    <a:lnB w="12700" cap="flat" cmpd="sng" algn="ctr">
                      <a:solidFill>
                        <a:schemeClr val="bg1"/>
                      </a:solidFill>
                      <a:prstDash val="solid"/>
                      <a:round/>
                      <a:headEnd type="none" w="med" len="med"/>
                      <a:tailEnd type="none" w="med" len="med"/>
                    </a:lnB>
                    <a:solidFill>
                      <a:schemeClr val="tx2"/>
                    </a:solidFill>
                  </a:tcPr>
                </a:tc>
                <a:tc>
                  <a:txBody>
                    <a:bodyPr/>
                    <a:lstStyle/>
                    <a:p>
                      <a:pPr algn="ctr"/>
                      <a:r>
                        <a:rPr lang="en-CA" sz="900" dirty="0" smtClean="0"/>
                        <a:t>Business Area of Expertise</a:t>
                      </a:r>
                      <a:endParaRPr lang="en-CA" sz="900" dirty="0"/>
                    </a:p>
                  </a:txBody>
                  <a:tcPr marL="45720" marR="45720" anchor="ctr">
                    <a:lnB w="12700" cap="flat" cmpd="sng" algn="ctr">
                      <a:solidFill>
                        <a:schemeClr val="bg1"/>
                      </a:solidFill>
                      <a:prstDash val="solid"/>
                      <a:round/>
                      <a:headEnd type="none" w="med" len="med"/>
                      <a:tailEnd type="none" w="med" len="med"/>
                    </a:lnB>
                    <a:solidFill>
                      <a:schemeClr val="tx2"/>
                    </a:solidFill>
                  </a:tcPr>
                </a:tc>
                <a:tc>
                  <a:txBody>
                    <a:bodyPr/>
                    <a:lstStyle/>
                    <a:p>
                      <a:pPr algn="ctr"/>
                      <a:r>
                        <a:rPr lang="en-CA" sz="900" dirty="0" smtClean="0"/>
                        <a:t>Business Need</a:t>
                      </a:r>
                      <a:endParaRPr lang="en-CA" sz="900" dirty="0"/>
                    </a:p>
                  </a:txBody>
                  <a:tcPr marL="45720" marR="45720" anchor="ctr">
                    <a:lnB w="12700" cap="flat" cmpd="sng" algn="ctr">
                      <a:solidFill>
                        <a:schemeClr val="bg1"/>
                      </a:solidFill>
                      <a:prstDash val="solid"/>
                      <a:round/>
                      <a:headEnd type="none" w="med" len="med"/>
                      <a:tailEnd type="none" w="med" len="med"/>
                    </a:lnB>
                    <a:solidFill>
                      <a:schemeClr val="tx2"/>
                    </a:solidFill>
                  </a:tcPr>
                </a:tc>
              </a:tr>
              <a:tr h="6207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l">
                        <a:lnSpc>
                          <a:spcPct val="115000"/>
                        </a:lnSpc>
                        <a:spcBef>
                          <a:spcPts val="0"/>
                        </a:spcBef>
                        <a:spcAft>
                          <a:spcPts val="0"/>
                        </a:spcAft>
                      </a:pPr>
                      <a:r>
                        <a:rPr lang="en-US" sz="1000" b="1" dirty="0" smtClean="0">
                          <a:solidFill>
                            <a:srgbClr val="002776"/>
                          </a:solidFill>
                          <a:latin typeface="+mn-lt"/>
                          <a:ea typeface="Calibri"/>
                          <a:cs typeface="Times New Roman"/>
                        </a:rPr>
                        <a:t>Data Analyst</a:t>
                      </a:r>
                      <a:endParaRPr lang="en-US" sz="1000" b="1" dirty="0">
                        <a:solidFill>
                          <a:srgbClr val="002776"/>
                        </a:solidFill>
                        <a:latin typeface="+mn-lt"/>
                        <a:ea typeface="Calibri"/>
                        <a:cs typeface="Times New Roman"/>
                      </a:endParaRPr>
                    </a:p>
                  </a:txBody>
                  <a:tcPr marL="45720" marR="4572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rgbClr val="002776"/>
                          </a:solidFill>
                          <a:latin typeface="+mn-lt"/>
                          <a:ea typeface="+mn-ea"/>
                          <a:cs typeface="+mn-cs"/>
                        </a:rPr>
                        <a:t>Provide </a:t>
                      </a:r>
                      <a:r>
                        <a:rPr lang="en-US" sz="1000" b="1" kern="1200" dirty="0" smtClean="0">
                          <a:solidFill>
                            <a:srgbClr val="002776"/>
                          </a:solidFill>
                          <a:latin typeface="+mn-lt"/>
                          <a:ea typeface="+mn-ea"/>
                          <a:cs typeface="+mn-cs"/>
                        </a:rPr>
                        <a:t>design</a:t>
                      </a:r>
                      <a:r>
                        <a:rPr lang="en-US" sz="1000" kern="1200" dirty="0" smtClean="0">
                          <a:solidFill>
                            <a:srgbClr val="002776"/>
                          </a:solidFill>
                          <a:latin typeface="+mn-lt"/>
                          <a:ea typeface="+mn-ea"/>
                          <a:cs typeface="+mn-cs"/>
                        </a:rPr>
                        <a:t> and </a:t>
                      </a:r>
                      <a:r>
                        <a:rPr lang="en-US" sz="1000" b="1" kern="1200" dirty="0" smtClean="0">
                          <a:solidFill>
                            <a:srgbClr val="002776"/>
                          </a:solidFill>
                          <a:latin typeface="+mn-lt"/>
                          <a:ea typeface="+mn-ea"/>
                          <a:cs typeface="+mn-cs"/>
                        </a:rPr>
                        <a:t>execution</a:t>
                      </a:r>
                      <a:r>
                        <a:rPr lang="en-US" sz="1000" kern="1200" baseline="0" dirty="0" smtClean="0">
                          <a:solidFill>
                            <a:srgbClr val="002776"/>
                          </a:solidFill>
                          <a:latin typeface="+mn-lt"/>
                          <a:ea typeface="+mn-ea"/>
                          <a:cs typeface="+mn-cs"/>
                        </a:rPr>
                        <a:t> capabilities for the collection and analysis  of data.</a:t>
                      </a:r>
                      <a:endParaRPr lang="en-CA" sz="1000" b="0" kern="1200" dirty="0" smtClean="0">
                        <a:solidFill>
                          <a:srgbClr val="002776"/>
                        </a:solidFill>
                        <a:latin typeface="+mn-lt"/>
                        <a:ea typeface="+mn-ea"/>
                        <a:cs typeface="+mn-cs"/>
                      </a:endParaRPr>
                    </a:p>
                  </a:txBody>
                  <a:tcPr marL="45720" marR="4572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7800" marR="0" lvl="1" indent="-177800" algn="l" defTabSz="957083" rtl="0" eaLnBrk="1" fontAlgn="auto" latinLnBrk="0" hangingPunct="1">
                        <a:lnSpc>
                          <a:spcPct val="100000"/>
                        </a:lnSpc>
                        <a:spcBef>
                          <a:spcPts val="0"/>
                        </a:spcBef>
                        <a:spcAft>
                          <a:spcPts val="0"/>
                        </a:spcAft>
                        <a:buClr>
                          <a:schemeClr val="tx2"/>
                        </a:buClr>
                        <a:buSzTx/>
                        <a:buFont typeface="Arial" pitchFamily="34" charset="0"/>
                        <a:buChar char="•"/>
                        <a:tabLst/>
                        <a:defRPr/>
                      </a:pPr>
                      <a:r>
                        <a:rPr lang="en-US" sz="1000" b="0" kern="1200" dirty="0" smtClean="0">
                          <a:solidFill>
                            <a:srgbClr val="002776"/>
                          </a:solidFill>
                          <a:latin typeface="+mn-lt"/>
                          <a:ea typeface="+mn-ea"/>
                          <a:cs typeface="Arial" pitchFamily="34" charset="0"/>
                        </a:rPr>
                        <a:t>Data</a:t>
                      </a:r>
                      <a:r>
                        <a:rPr lang="en-US" sz="1000" b="0" kern="1200" baseline="0" dirty="0" smtClean="0">
                          <a:solidFill>
                            <a:srgbClr val="002776"/>
                          </a:solidFill>
                          <a:latin typeface="+mn-lt"/>
                          <a:ea typeface="+mn-ea"/>
                          <a:cs typeface="Arial" pitchFamily="34" charset="0"/>
                        </a:rPr>
                        <a:t> collection</a:t>
                      </a:r>
                    </a:p>
                    <a:p>
                      <a:pPr marL="177800" marR="0" lvl="1" indent="-177800" algn="l" defTabSz="957083" rtl="0" eaLnBrk="1" fontAlgn="auto" latinLnBrk="0" hangingPunct="1">
                        <a:lnSpc>
                          <a:spcPct val="100000"/>
                        </a:lnSpc>
                        <a:spcBef>
                          <a:spcPts val="0"/>
                        </a:spcBef>
                        <a:spcAft>
                          <a:spcPts val="0"/>
                        </a:spcAft>
                        <a:buClr>
                          <a:schemeClr val="tx2"/>
                        </a:buClr>
                        <a:buSzTx/>
                        <a:buFont typeface="Arial" pitchFamily="34" charset="0"/>
                        <a:buChar char="•"/>
                        <a:tabLst/>
                        <a:defRPr/>
                      </a:pPr>
                      <a:endParaRPr lang="en-US" sz="1000" b="0" kern="1200" dirty="0" smtClean="0">
                        <a:solidFill>
                          <a:srgbClr val="002776"/>
                        </a:solidFill>
                        <a:latin typeface="+mn-lt"/>
                        <a:ea typeface="+mn-ea"/>
                        <a:cs typeface="Arial" pitchFamily="34" charset="0"/>
                      </a:endParaRPr>
                    </a:p>
                  </a:txBody>
                  <a:tcPr marL="45720" marR="4572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09538" marR="0" lvl="1" indent="-109538"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sz="900" b="0" kern="1200" dirty="0" smtClean="0">
                        <a:solidFill>
                          <a:schemeClr val="tx1"/>
                        </a:solidFill>
                        <a:latin typeface="+mn-lt"/>
                        <a:ea typeface="+mn-ea"/>
                        <a:cs typeface="+mn-cs"/>
                      </a:endParaRPr>
                    </a:p>
                  </a:txBody>
                  <a:tcPr marL="45720" marR="4572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5344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l">
                        <a:lnSpc>
                          <a:spcPct val="115000"/>
                        </a:lnSpc>
                        <a:spcBef>
                          <a:spcPts val="0"/>
                        </a:spcBef>
                        <a:spcAft>
                          <a:spcPts val="0"/>
                        </a:spcAft>
                      </a:pPr>
                      <a:r>
                        <a:rPr lang="en-US" sz="1000" b="1" dirty="0" smtClean="0">
                          <a:solidFill>
                            <a:srgbClr val="002776"/>
                          </a:solidFill>
                          <a:latin typeface="+mn-lt"/>
                          <a:ea typeface="Calibri"/>
                          <a:cs typeface="Times New Roman"/>
                        </a:rPr>
                        <a:t>Data Architect</a:t>
                      </a:r>
                      <a:r>
                        <a:rPr lang="en-US" sz="1000" b="1" baseline="0" dirty="0" smtClean="0">
                          <a:solidFill>
                            <a:srgbClr val="002776"/>
                          </a:solidFill>
                          <a:latin typeface="+mn-lt"/>
                          <a:ea typeface="Calibri"/>
                          <a:cs typeface="Times New Roman"/>
                        </a:rPr>
                        <a:t> </a:t>
                      </a:r>
                      <a:r>
                        <a:rPr lang="en-US" sz="1000" b="1" dirty="0" smtClean="0">
                          <a:solidFill>
                            <a:srgbClr val="002776"/>
                          </a:solidFill>
                          <a:latin typeface="+mn-lt"/>
                          <a:ea typeface="Calibri"/>
                          <a:cs typeface="Times New Roman"/>
                        </a:rPr>
                        <a:t>(Data Scientist)</a:t>
                      </a:r>
                      <a:endParaRPr lang="en-US" sz="1000" b="1" dirty="0">
                        <a:solidFill>
                          <a:srgbClr val="002776"/>
                        </a:solidFill>
                        <a:latin typeface="+mn-lt"/>
                        <a:ea typeface="Calibri"/>
                        <a:cs typeface="Times New Roman"/>
                      </a:endParaRPr>
                    </a:p>
                  </a:txBody>
                  <a:tcPr marL="45720" marR="4572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b="0" kern="1200" dirty="0" smtClean="0">
                          <a:solidFill>
                            <a:srgbClr val="002776"/>
                          </a:solidFill>
                          <a:latin typeface="+mn-lt"/>
                          <a:ea typeface="+mn-ea"/>
                          <a:cs typeface="+mn-cs"/>
                        </a:rPr>
                        <a:t>Provide </a:t>
                      </a:r>
                      <a:r>
                        <a:rPr lang="en-US" sz="1000" b="1" kern="1200" dirty="0" smtClean="0">
                          <a:solidFill>
                            <a:srgbClr val="002776"/>
                          </a:solidFill>
                          <a:latin typeface="+mn-lt"/>
                          <a:ea typeface="+mn-ea"/>
                          <a:cs typeface="+mn-cs"/>
                        </a:rPr>
                        <a:t>oversight</a:t>
                      </a:r>
                      <a:r>
                        <a:rPr lang="en-US" sz="1000" b="0" kern="1200" baseline="0" dirty="0" smtClean="0">
                          <a:solidFill>
                            <a:srgbClr val="002776"/>
                          </a:solidFill>
                          <a:latin typeface="+mn-lt"/>
                          <a:ea typeface="+mn-ea"/>
                          <a:cs typeface="+mn-cs"/>
                        </a:rPr>
                        <a:t> and </a:t>
                      </a:r>
                      <a:r>
                        <a:rPr lang="en-US" sz="1000" b="1" kern="1200" dirty="0" smtClean="0">
                          <a:solidFill>
                            <a:srgbClr val="002776"/>
                          </a:solidFill>
                          <a:latin typeface="+mn-lt"/>
                          <a:ea typeface="+mn-ea"/>
                          <a:cs typeface="+mn-cs"/>
                        </a:rPr>
                        <a:t>direction</a:t>
                      </a:r>
                      <a:r>
                        <a:rPr lang="en-US" sz="1000" b="0" kern="1200" dirty="0" smtClean="0">
                          <a:solidFill>
                            <a:srgbClr val="002776"/>
                          </a:solidFill>
                          <a:latin typeface="+mn-lt"/>
                          <a:ea typeface="+mn-ea"/>
                          <a:cs typeface="+mn-cs"/>
                        </a:rPr>
                        <a:t> for monitoring and implementing the principles governing</a:t>
                      </a:r>
                      <a:r>
                        <a:rPr lang="en-US" sz="1000" b="0" kern="1200" baseline="0" dirty="0" smtClean="0">
                          <a:solidFill>
                            <a:srgbClr val="002776"/>
                          </a:solidFill>
                          <a:latin typeface="+mn-lt"/>
                          <a:ea typeface="+mn-ea"/>
                          <a:cs typeface="+mn-cs"/>
                        </a:rPr>
                        <a:t> the design and evolution of systems including the </a:t>
                      </a:r>
                      <a:r>
                        <a:rPr lang="en-US" sz="1000" b="0" kern="1200" dirty="0" smtClean="0">
                          <a:solidFill>
                            <a:srgbClr val="002776"/>
                          </a:solidFill>
                          <a:latin typeface="+mn-lt"/>
                          <a:ea typeface="+mn-ea"/>
                          <a:cs typeface="+mn-cs"/>
                        </a:rPr>
                        <a:t>data assets, components, relationships, </a:t>
                      </a:r>
                      <a:r>
                        <a:rPr lang="en-US" sz="1000" b="0" kern="1200" baseline="0" dirty="0" smtClean="0">
                          <a:solidFill>
                            <a:srgbClr val="002776"/>
                          </a:solidFill>
                          <a:latin typeface="+mn-lt"/>
                          <a:ea typeface="+mn-ea"/>
                          <a:cs typeface="+mn-cs"/>
                        </a:rPr>
                        <a:t>and the fundamental organization of systems.</a:t>
                      </a:r>
                      <a:endParaRPr lang="en-US" sz="1000" kern="1200" dirty="0">
                        <a:solidFill>
                          <a:srgbClr val="002776"/>
                        </a:solidFill>
                        <a:latin typeface="+mn-lt"/>
                        <a:ea typeface="+mn-ea"/>
                        <a:cs typeface="+mn-cs"/>
                      </a:endParaRPr>
                    </a:p>
                  </a:txBody>
                  <a:tcPr marL="45720" marR="4572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7800" marR="0" lvl="1" indent="-177800" algn="l" defTabSz="957083" rtl="0" eaLnBrk="1" fontAlgn="auto" latinLnBrk="0" hangingPunct="1">
                        <a:lnSpc>
                          <a:spcPct val="100000"/>
                        </a:lnSpc>
                        <a:spcBef>
                          <a:spcPts val="0"/>
                        </a:spcBef>
                        <a:spcAft>
                          <a:spcPts val="0"/>
                        </a:spcAft>
                        <a:buClr>
                          <a:schemeClr val="tx2"/>
                        </a:buClr>
                        <a:buSzTx/>
                        <a:buFont typeface="Arial" pitchFamily="34" charset="0"/>
                        <a:buChar char="•"/>
                        <a:tabLst/>
                        <a:defRPr/>
                      </a:pPr>
                      <a:r>
                        <a:rPr lang="en-US" sz="1000" b="0" kern="1200" dirty="0" smtClean="0">
                          <a:solidFill>
                            <a:srgbClr val="002776"/>
                          </a:solidFill>
                          <a:latin typeface="+mn-lt"/>
                          <a:ea typeface="+mn-ea"/>
                          <a:cs typeface="Arial" pitchFamily="34" charset="0"/>
                        </a:rPr>
                        <a:t>System</a:t>
                      </a:r>
                      <a:r>
                        <a:rPr lang="en-US" sz="1000" b="0" kern="1200" baseline="0" dirty="0" smtClean="0">
                          <a:solidFill>
                            <a:srgbClr val="002776"/>
                          </a:solidFill>
                          <a:latin typeface="+mn-lt"/>
                          <a:ea typeface="+mn-ea"/>
                          <a:cs typeface="Arial" pitchFamily="34" charset="0"/>
                        </a:rPr>
                        <a:t> Design</a:t>
                      </a:r>
                    </a:p>
                    <a:p>
                      <a:pPr marL="177800" marR="0" lvl="1" indent="-177800" algn="l" defTabSz="957083" rtl="0" eaLnBrk="1" fontAlgn="auto" latinLnBrk="0" hangingPunct="1">
                        <a:lnSpc>
                          <a:spcPct val="100000"/>
                        </a:lnSpc>
                        <a:spcBef>
                          <a:spcPts val="0"/>
                        </a:spcBef>
                        <a:spcAft>
                          <a:spcPts val="0"/>
                        </a:spcAft>
                        <a:buClr>
                          <a:schemeClr val="tx2"/>
                        </a:buClr>
                        <a:buSzTx/>
                        <a:buFont typeface="Arial" pitchFamily="34" charset="0"/>
                        <a:buChar char="•"/>
                        <a:tabLst/>
                        <a:defRPr/>
                      </a:pPr>
                      <a:r>
                        <a:rPr lang="en-US" sz="1000" b="0" kern="1200" baseline="0" dirty="0" smtClean="0">
                          <a:solidFill>
                            <a:srgbClr val="002776"/>
                          </a:solidFill>
                          <a:latin typeface="+mn-lt"/>
                          <a:ea typeface="+mn-ea"/>
                          <a:cs typeface="Arial" pitchFamily="34" charset="0"/>
                        </a:rPr>
                        <a:t>Policy Guidance</a:t>
                      </a:r>
                    </a:p>
                    <a:p>
                      <a:pPr marL="177800" marR="0" lvl="1" indent="-177800" algn="l" defTabSz="957083" rtl="0" eaLnBrk="1" fontAlgn="auto" latinLnBrk="0" hangingPunct="1">
                        <a:lnSpc>
                          <a:spcPct val="100000"/>
                        </a:lnSpc>
                        <a:spcBef>
                          <a:spcPts val="0"/>
                        </a:spcBef>
                        <a:spcAft>
                          <a:spcPts val="0"/>
                        </a:spcAft>
                        <a:buClr>
                          <a:schemeClr val="tx2"/>
                        </a:buClr>
                        <a:buSzTx/>
                        <a:buFont typeface="Arial" pitchFamily="34" charset="0"/>
                        <a:buChar char="•"/>
                        <a:tabLst/>
                        <a:defRPr/>
                      </a:pPr>
                      <a:endParaRPr lang="en-US" sz="1000" b="0" kern="1200" dirty="0" smtClean="0">
                        <a:solidFill>
                          <a:srgbClr val="002776"/>
                        </a:solidFill>
                        <a:latin typeface="+mn-lt"/>
                        <a:ea typeface="+mn-ea"/>
                        <a:cs typeface="Arial" pitchFamily="34" charset="0"/>
                      </a:endParaRPr>
                    </a:p>
                  </a:txBody>
                  <a:tcPr marL="45720" marR="4572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z="900" b="0" kern="1200" dirty="0" smtClean="0">
                        <a:solidFill>
                          <a:schemeClr val="tx1"/>
                        </a:solidFill>
                        <a:latin typeface="+mn-lt"/>
                        <a:ea typeface="+mn-ea"/>
                        <a:cs typeface="+mn-cs"/>
                      </a:endParaRPr>
                    </a:p>
                  </a:txBody>
                  <a:tcPr marL="45720" marR="4572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5344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l">
                        <a:lnSpc>
                          <a:spcPct val="115000"/>
                        </a:lnSpc>
                        <a:spcBef>
                          <a:spcPts val="0"/>
                        </a:spcBef>
                        <a:spcAft>
                          <a:spcPts val="0"/>
                        </a:spcAft>
                      </a:pPr>
                      <a:r>
                        <a:rPr lang="en-US" sz="1000" b="1" dirty="0" smtClean="0">
                          <a:solidFill>
                            <a:srgbClr val="002776"/>
                          </a:solidFill>
                          <a:latin typeface="+mn-lt"/>
                          <a:ea typeface="Calibri"/>
                          <a:cs typeface="Times New Roman"/>
                        </a:rPr>
                        <a:t>Engineer (Research Analyst</a:t>
                      </a:r>
                      <a:r>
                        <a:rPr lang="en-US" sz="1000" b="1" baseline="0" dirty="0" smtClean="0">
                          <a:solidFill>
                            <a:srgbClr val="002776"/>
                          </a:solidFill>
                          <a:latin typeface="+mn-lt"/>
                          <a:ea typeface="Calibri"/>
                          <a:cs typeface="Times New Roman"/>
                        </a:rPr>
                        <a:t> / R&amp;D Specialist)</a:t>
                      </a:r>
                      <a:endParaRPr lang="en-US" sz="1000" b="1" dirty="0">
                        <a:solidFill>
                          <a:srgbClr val="002776"/>
                        </a:solidFill>
                        <a:latin typeface="+mn-lt"/>
                        <a:ea typeface="Calibri"/>
                        <a:cs typeface="Times New Roman"/>
                      </a:endParaRPr>
                    </a:p>
                  </a:txBody>
                  <a:tcPr marL="45720" marR="4572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kern="1200" dirty="0" smtClean="0">
                          <a:solidFill>
                            <a:srgbClr val="002776"/>
                          </a:solidFill>
                          <a:latin typeface="+mn-lt"/>
                          <a:ea typeface="+mn-ea"/>
                          <a:cs typeface="Times New Roman"/>
                        </a:rPr>
                        <a:t>Provide </a:t>
                      </a:r>
                      <a:r>
                        <a:rPr lang="en-US" sz="1000" b="1" kern="1200" dirty="0" smtClean="0">
                          <a:solidFill>
                            <a:srgbClr val="002776"/>
                          </a:solidFill>
                          <a:latin typeface="+mn-lt"/>
                          <a:ea typeface="+mn-ea"/>
                          <a:cs typeface="Times New Roman"/>
                        </a:rPr>
                        <a:t>expertise </a:t>
                      </a:r>
                      <a:r>
                        <a:rPr lang="en-US" sz="1000" kern="1200" dirty="0" smtClean="0">
                          <a:solidFill>
                            <a:srgbClr val="002776"/>
                          </a:solidFill>
                          <a:latin typeface="+mn-lt"/>
                          <a:ea typeface="+mn-ea"/>
                          <a:cs typeface="Times New Roman"/>
                        </a:rPr>
                        <a:t>on the latest software engineering tools, oversees the construction of precise and large-scale data sets, and performs database research to recommend ways to improve the quality of data.</a:t>
                      </a:r>
                    </a:p>
                  </a:txBody>
                  <a:tcPr marL="45720" marR="4572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7800" marR="0" lvl="1" indent="-177800" algn="l" defTabSz="957083" rtl="0" eaLnBrk="1" fontAlgn="auto" latinLnBrk="0" hangingPunct="1">
                        <a:lnSpc>
                          <a:spcPct val="100000"/>
                        </a:lnSpc>
                        <a:spcBef>
                          <a:spcPts val="0"/>
                        </a:spcBef>
                        <a:spcAft>
                          <a:spcPts val="0"/>
                        </a:spcAft>
                        <a:buClr>
                          <a:schemeClr val="tx2"/>
                        </a:buClr>
                        <a:buSzTx/>
                        <a:buFont typeface="Arial" pitchFamily="34" charset="0"/>
                        <a:buChar char="•"/>
                        <a:tabLst/>
                        <a:defRPr/>
                      </a:pPr>
                      <a:r>
                        <a:rPr lang="en-US" sz="1000" b="0" kern="1200" dirty="0" smtClean="0">
                          <a:solidFill>
                            <a:srgbClr val="002776"/>
                          </a:solidFill>
                          <a:latin typeface="+mn-lt"/>
                          <a:ea typeface="+mn-ea"/>
                          <a:cs typeface="Arial" pitchFamily="34" charset="0"/>
                        </a:rPr>
                        <a:t>Software</a:t>
                      </a:r>
                      <a:r>
                        <a:rPr lang="en-US" sz="1000" b="0" kern="1200" baseline="0" dirty="0" smtClean="0">
                          <a:solidFill>
                            <a:srgbClr val="002776"/>
                          </a:solidFill>
                          <a:latin typeface="+mn-lt"/>
                          <a:ea typeface="+mn-ea"/>
                          <a:cs typeface="Arial" pitchFamily="34" charset="0"/>
                        </a:rPr>
                        <a:t> Engineering Tools</a:t>
                      </a:r>
                    </a:p>
                    <a:p>
                      <a:pPr marL="177800" marR="0" lvl="1" indent="-177800" algn="l" defTabSz="957083" rtl="0" eaLnBrk="1" fontAlgn="auto" latinLnBrk="0" hangingPunct="1">
                        <a:lnSpc>
                          <a:spcPct val="100000"/>
                        </a:lnSpc>
                        <a:spcBef>
                          <a:spcPts val="0"/>
                        </a:spcBef>
                        <a:spcAft>
                          <a:spcPts val="0"/>
                        </a:spcAft>
                        <a:buClr>
                          <a:schemeClr val="tx2"/>
                        </a:buClr>
                        <a:buSzTx/>
                        <a:buFont typeface="Arial" pitchFamily="34" charset="0"/>
                        <a:buChar char="•"/>
                        <a:tabLst/>
                        <a:defRPr/>
                      </a:pPr>
                      <a:r>
                        <a:rPr lang="en-US" sz="1000" b="0" kern="1200" baseline="0" dirty="0" smtClean="0">
                          <a:solidFill>
                            <a:srgbClr val="002776"/>
                          </a:solidFill>
                          <a:latin typeface="+mn-lt"/>
                          <a:ea typeface="+mn-ea"/>
                          <a:cs typeface="Arial" pitchFamily="34" charset="0"/>
                        </a:rPr>
                        <a:t>Database Research</a:t>
                      </a:r>
                    </a:p>
                    <a:p>
                      <a:pPr marL="177800" marR="0" lvl="1" indent="-177800" algn="l" defTabSz="957083" rtl="0" eaLnBrk="1" fontAlgn="auto" latinLnBrk="0" hangingPunct="1">
                        <a:lnSpc>
                          <a:spcPct val="100000"/>
                        </a:lnSpc>
                        <a:spcBef>
                          <a:spcPts val="0"/>
                        </a:spcBef>
                        <a:spcAft>
                          <a:spcPts val="0"/>
                        </a:spcAft>
                        <a:buClr>
                          <a:schemeClr val="tx2"/>
                        </a:buClr>
                        <a:buSzTx/>
                        <a:buFont typeface="Arial" pitchFamily="34" charset="0"/>
                        <a:buChar char="•"/>
                        <a:tabLst/>
                        <a:defRPr/>
                      </a:pPr>
                      <a:r>
                        <a:rPr lang="en-US" sz="1000" b="0" kern="1200" baseline="0" dirty="0" smtClean="0">
                          <a:solidFill>
                            <a:srgbClr val="002776"/>
                          </a:solidFill>
                          <a:latin typeface="+mn-lt"/>
                          <a:ea typeface="+mn-ea"/>
                          <a:cs typeface="Arial" pitchFamily="34" charset="0"/>
                        </a:rPr>
                        <a:t>Data Quality</a:t>
                      </a:r>
                      <a:endParaRPr lang="en-US" sz="1000" b="0" kern="1200" dirty="0" smtClean="0">
                        <a:solidFill>
                          <a:srgbClr val="002776"/>
                        </a:solidFill>
                        <a:latin typeface="+mn-lt"/>
                        <a:ea typeface="+mn-ea"/>
                        <a:cs typeface="Arial" pitchFamily="34" charset="0"/>
                      </a:endParaRPr>
                    </a:p>
                  </a:txBody>
                  <a:tcPr marL="45720" marR="4572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CA" sz="900" b="0" kern="1200" dirty="0" smtClean="0">
                        <a:solidFill>
                          <a:schemeClr val="tx1"/>
                        </a:solidFill>
                        <a:latin typeface="+mn-lt"/>
                        <a:ea typeface="+mn-ea"/>
                        <a:cs typeface="+mn-cs"/>
                      </a:endParaRPr>
                    </a:p>
                  </a:txBody>
                  <a:tcPr marL="45720" marR="45720" anchor="ctr">
                    <a:lnL w="12700" cmpd="sng">
                      <a:noFill/>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53440">
                <a:tc>
                  <a:txBody>
                    <a:bodyPr/>
                    <a:lstStyle/>
                    <a:p>
                      <a:pPr marL="0" marR="0" algn="l">
                        <a:lnSpc>
                          <a:spcPct val="115000"/>
                        </a:lnSpc>
                        <a:spcBef>
                          <a:spcPts val="0"/>
                        </a:spcBef>
                        <a:spcAft>
                          <a:spcPts val="0"/>
                        </a:spcAft>
                      </a:pPr>
                      <a:r>
                        <a:rPr lang="en-US" sz="1000" b="1" dirty="0" smtClean="0">
                          <a:solidFill>
                            <a:srgbClr val="002776"/>
                          </a:solidFill>
                          <a:latin typeface="+mn-lt"/>
                          <a:ea typeface="Calibri"/>
                          <a:cs typeface="Times New Roman"/>
                        </a:rPr>
                        <a:t>BI Professionals (incl.</a:t>
                      </a:r>
                      <a:r>
                        <a:rPr lang="en-US" sz="1000" b="1" baseline="0" dirty="0" smtClean="0">
                          <a:solidFill>
                            <a:srgbClr val="002776"/>
                          </a:solidFill>
                          <a:latin typeface="+mn-lt"/>
                          <a:ea typeface="Calibri"/>
                          <a:cs typeface="Times New Roman"/>
                        </a:rPr>
                        <a:t> Directors and Specialists)</a:t>
                      </a:r>
                      <a:endParaRPr lang="en-US" sz="1000" b="1" dirty="0">
                        <a:solidFill>
                          <a:srgbClr val="002776"/>
                        </a:solidFill>
                        <a:latin typeface="+mn-lt"/>
                        <a:ea typeface="Calibri"/>
                        <a:cs typeface="Times New Roman"/>
                      </a:endParaRPr>
                    </a:p>
                  </a:txBody>
                  <a:tcPr marL="45720" marR="4572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kern="1200" dirty="0" smtClean="0">
                          <a:solidFill>
                            <a:srgbClr val="002776"/>
                          </a:solidFill>
                          <a:latin typeface="+mn-lt"/>
                          <a:ea typeface="+mn-ea"/>
                          <a:cs typeface="+mn-cs"/>
                        </a:rPr>
                        <a:t>Provide </a:t>
                      </a:r>
                      <a:r>
                        <a:rPr lang="en-US" sz="1000" b="1" kern="1200" dirty="0" smtClean="0">
                          <a:solidFill>
                            <a:srgbClr val="002776"/>
                          </a:solidFill>
                          <a:latin typeface="+mn-lt"/>
                          <a:ea typeface="+mn-ea"/>
                          <a:cs typeface="+mn-cs"/>
                        </a:rPr>
                        <a:t>strategic</a:t>
                      </a:r>
                      <a:r>
                        <a:rPr lang="en-US" sz="1000" kern="1200" dirty="0" smtClean="0">
                          <a:solidFill>
                            <a:srgbClr val="002776"/>
                          </a:solidFill>
                          <a:latin typeface="+mn-lt"/>
                          <a:ea typeface="+mn-ea"/>
                          <a:cs typeface="+mn-cs"/>
                        </a:rPr>
                        <a:t> </a:t>
                      </a:r>
                      <a:r>
                        <a:rPr lang="en-US" sz="1000" b="1" kern="1200" dirty="0" smtClean="0">
                          <a:solidFill>
                            <a:srgbClr val="002776"/>
                          </a:solidFill>
                          <a:latin typeface="+mn-lt"/>
                          <a:ea typeface="+mn-ea"/>
                          <a:cs typeface="+mn-cs"/>
                        </a:rPr>
                        <a:t>design</a:t>
                      </a:r>
                      <a:r>
                        <a:rPr lang="en-US" sz="1000" kern="1200" dirty="0" smtClean="0">
                          <a:solidFill>
                            <a:srgbClr val="002776"/>
                          </a:solidFill>
                          <a:latin typeface="+mn-lt"/>
                          <a:ea typeface="+mn-ea"/>
                          <a:cs typeface="+mn-cs"/>
                        </a:rPr>
                        <a:t> and </a:t>
                      </a:r>
                      <a:r>
                        <a:rPr lang="en-US" sz="1000" b="1" kern="1200" dirty="0" smtClean="0">
                          <a:solidFill>
                            <a:srgbClr val="002776"/>
                          </a:solidFill>
                          <a:latin typeface="+mn-lt"/>
                          <a:ea typeface="+mn-ea"/>
                          <a:cs typeface="+mn-cs"/>
                        </a:rPr>
                        <a:t>implementation</a:t>
                      </a:r>
                      <a:r>
                        <a:rPr lang="en-US" sz="1000" kern="1200" baseline="0" dirty="0" smtClean="0">
                          <a:solidFill>
                            <a:srgbClr val="002776"/>
                          </a:solidFill>
                          <a:latin typeface="+mn-lt"/>
                          <a:ea typeface="+mn-ea"/>
                          <a:cs typeface="+mn-cs"/>
                        </a:rPr>
                        <a:t> of BI software and systems, which include database and data warehouse integration.  Provide implementation support for new enterprise systems and applications.</a:t>
                      </a:r>
                      <a:endParaRPr lang="en-US" sz="1000" kern="1200" dirty="0" smtClean="0">
                        <a:solidFill>
                          <a:srgbClr val="002776"/>
                        </a:solidFill>
                        <a:latin typeface="+mn-lt"/>
                        <a:ea typeface="+mn-ea"/>
                        <a:cs typeface="+mn-cs"/>
                      </a:endParaRPr>
                    </a:p>
                  </a:txBody>
                  <a:tcPr marL="45720" marR="4572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7800" marR="0" lvl="1" indent="-177800" algn="l" defTabSz="957083" rtl="0" eaLnBrk="1" fontAlgn="auto" latinLnBrk="0" hangingPunct="1">
                        <a:lnSpc>
                          <a:spcPct val="100000"/>
                        </a:lnSpc>
                        <a:spcBef>
                          <a:spcPts val="0"/>
                        </a:spcBef>
                        <a:spcAft>
                          <a:spcPts val="0"/>
                        </a:spcAft>
                        <a:buClr>
                          <a:schemeClr val="tx2"/>
                        </a:buClr>
                        <a:buSzTx/>
                        <a:buFont typeface="Arial" pitchFamily="34" charset="0"/>
                        <a:buChar char="•"/>
                        <a:tabLst/>
                        <a:defRPr/>
                      </a:pPr>
                      <a:r>
                        <a:rPr lang="en-US" sz="1000" b="0" kern="1200" dirty="0" smtClean="0">
                          <a:solidFill>
                            <a:srgbClr val="002776"/>
                          </a:solidFill>
                          <a:latin typeface="+mn-lt"/>
                          <a:ea typeface="+mn-ea"/>
                          <a:cs typeface="Arial" pitchFamily="34" charset="0"/>
                        </a:rPr>
                        <a:t>Systems</a:t>
                      </a:r>
                    </a:p>
                    <a:p>
                      <a:pPr marL="177800" marR="0" lvl="1" indent="-177800" algn="l" defTabSz="957083" rtl="0" eaLnBrk="1" fontAlgn="auto" latinLnBrk="0" hangingPunct="1">
                        <a:lnSpc>
                          <a:spcPct val="100000"/>
                        </a:lnSpc>
                        <a:spcBef>
                          <a:spcPts val="0"/>
                        </a:spcBef>
                        <a:spcAft>
                          <a:spcPts val="0"/>
                        </a:spcAft>
                        <a:buClr>
                          <a:schemeClr val="tx2"/>
                        </a:buClr>
                        <a:buSzTx/>
                        <a:buFont typeface="Arial" pitchFamily="34" charset="0"/>
                        <a:buChar char="•"/>
                        <a:tabLst/>
                        <a:defRPr/>
                      </a:pPr>
                      <a:r>
                        <a:rPr lang="en-US" sz="1000" b="0" kern="1200" dirty="0" smtClean="0">
                          <a:solidFill>
                            <a:srgbClr val="002776"/>
                          </a:solidFill>
                          <a:latin typeface="+mn-lt"/>
                          <a:ea typeface="+mn-ea"/>
                          <a:cs typeface="Arial" pitchFamily="34" charset="0"/>
                        </a:rPr>
                        <a:t>Applications</a:t>
                      </a:r>
                    </a:p>
                    <a:p>
                      <a:pPr marL="177800" marR="0" lvl="1" indent="-177800" algn="l" defTabSz="957083" rtl="0" eaLnBrk="1" fontAlgn="auto" latinLnBrk="0" hangingPunct="1">
                        <a:lnSpc>
                          <a:spcPct val="100000"/>
                        </a:lnSpc>
                        <a:spcBef>
                          <a:spcPts val="0"/>
                        </a:spcBef>
                        <a:spcAft>
                          <a:spcPts val="0"/>
                        </a:spcAft>
                        <a:buClr>
                          <a:schemeClr val="tx2"/>
                        </a:buClr>
                        <a:buSzTx/>
                        <a:buFont typeface="Arial" pitchFamily="34" charset="0"/>
                        <a:buChar char="•"/>
                        <a:tabLst/>
                        <a:defRPr/>
                      </a:pPr>
                      <a:r>
                        <a:rPr lang="en-US" sz="1000" b="0" kern="1200" dirty="0" smtClean="0">
                          <a:solidFill>
                            <a:srgbClr val="002776"/>
                          </a:solidFill>
                          <a:latin typeface="+mn-lt"/>
                          <a:ea typeface="+mn-ea"/>
                          <a:cs typeface="Arial" pitchFamily="34" charset="0"/>
                        </a:rPr>
                        <a:t>Life Cycle</a:t>
                      </a:r>
                      <a:r>
                        <a:rPr lang="en-US" sz="1000" b="0" kern="1200" baseline="0" dirty="0" smtClean="0">
                          <a:solidFill>
                            <a:srgbClr val="002776"/>
                          </a:solidFill>
                          <a:latin typeface="+mn-lt"/>
                          <a:ea typeface="+mn-ea"/>
                          <a:cs typeface="Arial" pitchFamily="34" charset="0"/>
                        </a:rPr>
                        <a:t> Development</a:t>
                      </a:r>
                      <a:endParaRPr lang="en-US" sz="1000" b="0" kern="1200" dirty="0" smtClean="0">
                        <a:solidFill>
                          <a:srgbClr val="002776"/>
                        </a:solidFill>
                        <a:latin typeface="+mn-lt"/>
                        <a:ea typeface="+mn-ea"/>
                        <a:cs typeface="Arial" pitchFamily="34" charset="0"/>
                      </a:endParaRPr>
                    </a:p>
                  </a:txBody>
                  <a:tcPr marL="45720" marR="4572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09538" marR="0" lvl="1" indent="-109538"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CA" sz="900" b="0" kern="1200" dirty="0" smtClean="0">
                        <a:solidFill>
                          <a:schemeClr val="tx1"/>
                        </a:solidFill>
                        <a:latin typeface="+mn-lt"/>
                        <a:ea typeface="+mn-ea"/>
                        <a:cs typeface="+mn-cs"/>
                      </a:endParaRPr>
                    </a:p>
                  </a:txBody>
                  <a:tcPr marL="45720" marR="45720" anchor="ctr">
                    <a:lnL w="12700" cmpd="sng">
                      <a:noFill/>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26653">
                <a:tc>
                  <a:txBody>
                    <a:bodyPr/>
                    <a:lstStyle/>
                    <a:p>
                      <a:pPr marL="0" marR="0" algn="l">
                        <a:lnSpc>
                          <a:spcPct val="115000"/>
                        </a:lnSpc>
                        <a:spcBef>
                          <a:spcPts val="0"/>
                        </a:spcBef>
                        <a:spcAft>
                          <a:spcPts val="0"/>
                        </a:spcAft>
                      </a:pPr>
                      <a:r>
                        <a:rPr lang="en-US" sz="1000" b="1" dirty="0" smtClean="0">
                          <a:solidFill>
                            <a:srgbClr val="002776"/>
                          </a:solidFill>
                          <a:latin typeface="+mn-lt"/>
                          <a:ea typeface="Calibri"/>
                          <a:cs typeface="Times New Roman"/>
                        </a:rPr>
                        <a:t>Other (Marketers,</a:t>
                      </a:r>
                      <a:r>
                        <a:rPr lang="en-US" sz="1000" b="1" baseline="0" dirty="0" smtClean="0">
                          <a:solidFill>
                            <a:srgbClr val="002776"/>
                          </a:solidFill>
                          <a:latin typeface="+mn-lt"/>
                          <a:ea typeface="Calibri"/>
                          <a:cs typeface="Times New Roman"/>
                        </a:rPr>
                        <a:t> Consultants, Statisticians, Data Governors, Risk Managers, etc.)</a:t>
                      </a:r>
                      <a:endParaRPr lang="en-US" sz="1000" b="1" dirty="0">
                        <a:solidFill>
                          <a:srgbClr val="002776"/>
                        </a:solidFill>
                        <a:latin typeface="+mn-lt"/>
                        <a:ea typeface="Calibri"/>
                        <a:cs typeface="Times New Roman"/>
                      </a:endParaRPr>
                    </a:p>
                  </a:txBody>
                  <a:tcPr marL="45720" marR="4572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kern="1200" dirty="0" smtClean="0">
                          <a:solidFill>
                            <a:srgbClr val="002776"/>
                          </a:solidFill>
                          <a:latin typeface="+mn-lt"/>
                          <a:ea typeface="+mn-ea"/>
                          <a:cs typeface="+mn-cs"/>
                        </a:rPr>
                        <a:t>General</a:t>
                      </a:r>
                      <a:r>
                        <a:rPr lang="en-US" sz="1000" kern="1200" baseline="0" dirty="0" smtClean="0">
                          <a:solidFill>
                            <a:srgbClr val="002776"/>
                          </a:solidFill>
                          <a:latin typeface="+mn-lt"/>
                          <a:ea typeface="+mn-ea"/>
                          <a:cs typeface="+mn-cs"/>
                        </a:rPr>
                        <a:t> </a:t>
                      </a:r>
                      <a:r>
                        <a:rPr lang="en-US" sz="1000" b="1" kern="1200" baseline="0" dirty="0" smtClean="0">
                          <a:solidFill>
                            <a:srgbClr val="002776"/>
                          </a:solidFill>
                          <a:latin typeface="+mn-lt"/>
                          <a:ea typeface="+mn-ea"/>
                          <a:cs typeface="+mn-cs"/>
                        </a:rPr>
                        <a:t>operational</a:t>
                      </a:r>
                      <a:r>
                        <a:rPr lang="en-US" sz="1000" kern="1200" baseline="0" dirty="0" smtClean="0">
                          <a:solidFill>
                            <a:srgbClr val="002776"/>
                          </a:solidFill>
                          <a:latin typeface="+mn-lt"/>
                          <a:ea typeface="+mn-ea"/>
                          <a:cs typeface="+mn-cs"/>
                        </a:rPr>
                        <a:t> </a:t>
                      </a:r>
                      <a:r>
                        <a:rPr lang="en-US" sz="1000" b="1" kern="1200" baseline="0" dirty="0" smtClean="0">
                          <a:solidFill>
                            <a:srgbClr val="002776"/>
                          </a:solidFill>
                          <a:latin typeface="+mn-lt"/>
                          <a:ea typeface="+mn-ea"/>
                          <a:cs typeface="+mn-cs"/>
                        </a:rPr>
                        <a:t>workforce</a:t>
                      </a:r>
                      <a:r>
                        <a:rPr lang="en-US" sz="1000" kern="1200" baseline="0" dirty="0" smtClean="0">
                          <a:solidFill>
                            <a:srgbClr val="002776"/>
                          </a:solidFill>
                          <a:latin typeface="+mn-lt"/>
                          <a:ea typeface="+mn-ea"/>
                          <a:cs typeface="+mn-cs"/>
                        </a:rPr>
                        <a:t> to supplement the business needs around data. Some additional skills sets provided by this group are planning data collection, data types and sizes, and identifying relationships and trends in data and factors that could affect the results of research. </a:t>
                      </a:r>
                      <a:endParaRPr lang="en-US" sz="1000" kern="1200" dirty="0" smtClean="0">
                        <a:solidFill>
                          <a:srgbClr val="002776"/>
                        </a:solidFill>
                        <a:latin typeface="+mn-lt"/>
                        <a:ea typeface="+mn-ea"/>
                        <a:cs typeface="+mn-cs"/>
                      </a:endParaRPr>
                    </a:p>
                  </a:txBody>
                  <a:tcPr marL="45720" marR="4572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7800" marR="0" lvl="1" indent="-177800" algn="l" defTabSz="957083" rtl="0" eaLnBrk="1" fontAlgn="auto" latinLnBrk="0" hangingPunct="1">
                        <a:lnSpc>
                          <a:spcPct val="100000"/>
                        </a:lnSpc>
                        <a:spcBef>
                          <a:spcPts val="0"/>
                        </a:spcBef>
                        <a:spcAft>
                          <a:spcPts val="0"/>
                        </a:spcAft>
                        <a:buClr>
                          <a:schemeClr val="tx2"/>
                        </a:buClr>
                        <a:buSzTx/>
                        <a:buFont typeface="Arial" pitchFamily="34" charset="0"/>
                        <a:buChar char="•"/>
                        <a:tabLst/>
                        <a:defRPr/>
                      </a:pPr>
                      <a:r>
                        <a:rPr lang="en-US" sz="1000" b="0" kern="1200" dirty="0" smtClean="0">
                          <a:solidFill>
                            <a:srgbClr val="002776"/>
                          </a:solidFill>
                          <a:latin typeface="+mn-lt"/>
                          <a:ea typeface="+mn-ea"/>
                          <a:cs typeface="Arial" pitchFamily="34" charset="0"/>
                        </a:rPr>
                        <a:t>Analyze and interpret statistical</a:t>
                      </a:r>
                      <a:r>
                        <a:rPr lang="en-US" sz="1000" b="0" kern="1200" baseline="0" dirty="0" smtClean="0">
                          <a:solidFill>
                            <a:srgbClr val="002776"/>
                          </a:solidFill>
                          <a:latin typeface="+mn-lt"/>
                          <a:ea typeface="+mn-ea"/>
                          <a:cs typeface="Arial" pitchFamily="34" charset="0"/>
                        </a:rPr>
                        <a:t> data</a:t>
                      </a:r>
                      <a:endParaRPr lang="en-US" sz="1000" b="0" kern="1200" dirty="0" smtClean="0">
                        <a:solidFill>
                          <a:srgbClr val="002776"/>
                        </a:solidFill>
                        <a:latin typeface="+mn-lt"/>
                        <a:ea typeface="+mn-ea"/>
                        <a:cs typeface="Arial" pitchFamily="34" charset="0"/>
                      </a:endParaRPr>
                    </a:p>
                    <a:p>
                      <a:pPr marL="177800" marR="0" lvl="1" indent="-177800" algn="l" defTabSz="957083" rtl="0" eaLnBrk="1" fontAlgn="auto" latinLnBrk="0" hangingPunct="1">
                        <a:lnSpc>
                          <a:spcPct val="100000"/>
                        </a:lnSpc>
                        <a:spcBef>
                          <a:spcPts val="0"/>
                        </a:spcBef>
                        <a:spcAft>
                          <a:spcPts val="0"/>
                        </a:spcAft>
                        <a:buClr>
                          <a:schemeClr val="tx2"/>
                        </a:buClr>
                        <a:buSzTx/>
                        <a:buFont typeface="Arial" pitchFamily="34" charset="0"/>
                        <a:buChar char="•"/>
                        <a:tabLst/>
                        <a:defRPr/>
                      </a:pPr>
                      <a:r>
                        <a:rPr lang="en-US" sz="1000" b="0" kern="1200" dirty="0" smtClean="0">
                          <a:solidFill>
                            <a:srgbClr val="002776"/>
                          </a:solidFill>
                          <a:latin typeface="+mn-lt"/>
                          <a:ea typeface="+mn-ea"/>
                          <a:cs typeface="Arial" pitchFamily="34" charset="0"/>
                        </a:rPr>
                        <a:t>Adapt</a:t>
                      </a:r>
                      <a:r>
                        <a:rPr lang="en-US" sz="1000" b="0" kern="1200" baseline="0" dirty="0" smtClean="0">
                          <a:solidFill>
                            <a:srgbClr val="002776"/>
                          </a:solidFill>
                          <a:latin typeface="+mn-lt"/>
                          <a:ea typeface="+mn-ea"/>
                          <a:cs typeface="Arial" pitchFamily="34" charset="0"/>
                        </a:rPr>
                        <a:t> statistical methods</a:t>
                      </a:r>
                    </a:p>
                    <a:p>
                      <a:pPr marL="177800" marR="0" lvl="1" indent="-177800" algn="l" defTabSz="957083" rtl="0" eaLnBrk="1" fontAlgn="auto" latinLnBrk="0" hangingPunct="1">
                        <a:lnSpc>
                          <a:spcPct val="100000"/>
                        </a:lnSpc>
                        <a:spcBef>
                          <a:spcPts val="0"/>
                        </a:spcBef>
                        <a:spcAft>
                          <a:spcPts val="0"/>
                        </a:spcAft>
                        <a:buClr>
                          <a:schemeClr val="tx2"/>
                        </a:buClr>
                        <a:buSzTx/>
                        <a:buFont typeface="Arial" pitchFamily="34" charset="0"/>
                        <a:buChar char="•"/>
                        <a:tabLst/>
                        <a:defRPr/>
                      </a:pPr>
                      <a:r>
                        <a:rPr lang="en-US" sz="1000" b="0" kern="1200" baseline="0" dirty="0" smtClean="0">
                          <a:solidFill>
                            <a:srgbClr val="002776"/>
                          </a:solidFill>
                          <a:latin typeface="+mn-lt"/>
                          <a:ea typeface="+mn-ea"/>
                          <a:cs typeface="Arial" pitchFamily="34" charset="0"/>
                        </a:rPr>
                        <a:t>Design research projects</a:t>
                      </a:r>
                    </a:p>
                    <a:p>
                      <a:pPr marL="177800" marR="0" lvl="1" indent="-177800" algn="l" defTabSz="957083" rtl="0" eaLnBrk="1" fontAlgn="auto" latinLnBrk="0" hangingPunct="1">
                        <a:lnSpc>
                          <a:spcPct val="100000"/>
                        </a:lnSpc>
                        <a:spcBef>
                          <a:spcPts val="0"/>
                        </a:spcBef>
                        <a:spcAft>
                          <a:spcPts val="0"/>
                        </a:spcAft>
                        <a:buClr>
                          <a:schemeClr val="tx2"/>
                        </a:buClr>
                        <a:buSzTx/>
                        <a:buFont typeface="Arial" pitchFamily="34" charset="0"/>
                        <a:buChar char="•"/>
                        <a:tabLst/>
                        <a:defRPr/>
                      </a:pPr>
                      <a:endParaRPr lang="en-US" sz="1000" b="0" kern="1200" dirty="0" smtClean="0">
                        <a:solidFill>
                          <a:srgbClr val="002776"/>
                        </a:solidFill>
                        <a:latin typeface="+mn-lt"/>
                        <a:ea typeface="+mn-ea"/>
                        <a:cs typeface="Arial" pitchFamily="34" charset="0"/>
                      </a:endParaRPr>
                    </a:p>
                  </a:txBody>
                  <a:tcPr marL="45720" marR="4572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09538" marR="0" lvl="1" indent="-109538"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CA" sz="900" b="0" kern="1200" dirty="0" smtClean="0">
                        <a:solidFill>
                          <a:schemeClr val="tx1"/>
                        </a:solidFill>
                        <a:latin typeface="+mn-lt"/>
                        <a:ea typeface="+mn-ea"/>
                        <a:cs typeface="+mn-cs"/>
                      </a:endParaRPr>
                    </a:p>
                  </a:txBody>
                  <a:tcPr marL="45720" marR="45720" anchor="ctr">
                    <a:lnL w="12700" cmpd="sng">
                      <a:noFill/>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36299">
                <a:tc>
                  <a:txBody>
                    <a:bodyPr/>
                    <a:lstStyle/>
                    <a:p>
                      <a:pPr marL="0" marR="0" algn="ctr">
                        <a:lnSpc>
                          <a:spcPct val="115000"/>
                        </a:lnSpc>
                        <a:spcBef>
                          <a:spcPts val="0"/>
                        </a:spcBef>
                        <a:spcAft>
                          <a:spcPts val="0"/>
                        </a:spcAft>
                      </a:pPr>
                      <a:r>
                        <a:rPr lang="en-US" sz="1000" b="1" dirty="0" smtClean="0">
                          <a:solidFill>
                            <a:srgbClr val="002776"/>
                          </a:solidFill>
                          <a:latin typeface="+mn-lt"/>
                          <a:ea typeface="Calibri"/>
                          <a:cs typeface="Times New Roman"/>
                        </a:rPr>
                        <a:t>Other ???</a:t>
                      </a:r>
                      <a:endParaRPr lang="en-US" sz="1000" b="1" dirty="0">
                        <a:solidFill>
                          <a:srgbClr val="002776"/>
                        </a:solidFill>
                        <a:latin typeface="+mn-lt"/>
                        <a:ea typeface="Calibri"/>
                        <a:cs typeface="Times New Roman"/>
                      </a:endParaRPr>
                    </a:p>
                  </a:txBody>
                  <a:tcPr marL="45720" marR="4572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000" kern="1200" dirty="0" smtClean="0">
                          <a:solidFill>
                            <a:srgbClr val="002776"/>
                          </a:solidFill>
                          <a:latin typeface="+mn-lt"/>
                          <a:ea typeface="+mn-ea"/>
                          <a:cs typeface="+mn-cs"/>
                        </a:rPr>
                        <a:t>Other skills sets</a:t>
                      </a:r>
                      <a:r>
                        <a:rPr lang="en-US" sz="1000" kern="1200" baseline="0" dirty="0" smtClean="0">
                          <a:solidFill>
                            <a:srgbClr val="002776"/>
                          </a:solidFill>
                          <a:latin typeface="+mn-lt"/>
                          <a:ea typeface="+mn-ea"/>
                          <a:cs typeface="+mn-cs"/>
                        </a:rPr>
                        <a:t> required to augment the increased workforce? (Ex: HR?)</a:t>
                      </a:r>
                      <a:endParaRPr lang="en-US" sz="1000" kern="1200" dirty="0" smtClean="0">
                        <a:solidFill>
                          <a:srgbClr val="002776"/>
                        </a:solidFill>
                        <a:latin typeface="+mn-lt"/>
                        <a:ea typeface="+mn-ea"/>
                        <a:cs typeface="+mn-cs"/>
                      </a:endParaRPr>
                    </a:p>
                  </a:txBody>
                  <a:tcPr marL="45720" marR="4572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7800" marR="0" lvl="1" indent="-177800" algn="l" defTabSz="957083" rtl="0" eaLnBrk="1" fontAlgn="auto" latinLnBrk="0" hangingPunct="1">
                        <a:lnSpc>
                          <a:spcPct val="100000"/>
                        </a:lnSpc>
                        <a:spcBef>
                          <a:spcPts val="0"/>
                        </a:spcBef>
                        <a:spcAft>
                          <a:spcPts val="0"/>
                        </a:spcAft>
                        <a:buClr>
                          <a:schemeClr val="tx2"/>
                        </a:buClr>
                        <a:buSzTx/>
                        <a:buFont typeface="Arial" pitchFamily="34" charset="0"/>
                        <a:buChar char="•"/>
                        <a:tabLst/>
                        <a:defRPr/>
                      </a:pPr>
                      <a:r>
                        <a:rPr lang="en-US" sz="1000" b="0" kern="1200" dirty="0" smtClean="0">
                          <a:solidFill>
                            <a:srgbClr val="002776"/>
                          </a:solidFill>
                          <a:latin typeface="+mn-lt"/>
                          <a:ea typeface="+mn-ea"/>
                          <a:cs typeface="Arial" pitchFamily="34" charset="0"/>
                        </a:rPr>
                        <a:t>???</a:t>
                      </a:r>
                    </a:p>
                  </a:txBody>
                  <a:tcPr marL="45720" marR="4572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09538" marR="0" lvl="1" indent="-109538"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CA" sz="900" b="0" kern="1200" dirty="0" smtClean="0">
                        <a:solidFill>
                          <a:schemeClr val="tx1"/>
                        </a:solidFill>
                        <a:latin typeface="+mn-lt"/>
                        <a:ea typeface="+mn-ea"/>
                        <a:cs typeface="+mn-cs"/>
                      </a:endParaRPr>
                    </a:p>
                  </a:txBody>
                  <a:tcPr marL="45720" marR="45720" anchor="ctr">
                    <a:lnL w="12700" cmpd="sng">
                      <a:noFill/>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5415381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bwMode="gray">
          <a:xfrm>
            <a:off x="414340" y="446047"/>
            <a:ext cx="8330184" cy="333425"/>
          </a:xfrm>
        </p:spPr>
        <p:txBody>
          <a:bodyPr/>
          <a:lstStyle/>
          <a:p>
            <a:r>
              <a:rPr lang="en-US" dirty="0" smtClean="0"/>
              <a:t>Apache Hadoop Core System Components</a:t>
            </a:r>
            <a:endParaRPr lang="en-US" dirty="0"/>
          </a:p>
        </p:txBody>
      </p:sp>
      <p:sp>
        <p:nvSpPr>
          <p:cNvPr id="45" name="Rectangle 44"/>
          <p:cNvSpPr/>
          <p:nvPr/>
        </p:nvSpPr>
        <p:spPr>
          <a:xfrm>
            <a:off x="405873" y="978385"/>
            <a:ext cx="8338652" cy="215444"/>
          </a:xfrm>
          <a:prstGeom prst="rect">
            <a:avLst/>
          </a:prstGeom>
        </p:spPr>
        <p:txBody>
          <a:bodyPr vert="horz" wrap="square" lIns="0" tIns="0" rIns="0" bIns="0" rtlCol="0">
            <a:spAutoFit/>
          </a:bodyPr>
          <a:lstStyle/>
          <a:p>
            <a:pPr algn="l">
              <a:spcBef>
                <a:spcPts val="2200"/>
              </a:spcBef>
              <a:buFont typeface="Arial" pitchFamily="34" charset="0"/>
            </a:pPr>
            <a:r>
              <a:rPr lang="en-US" sz="1400" b="0" dirty="0">
                <a:solidFill>
                  <a:schemeClr val="tx2"/>
                </a:solidFill>
                <a:latin typeface="+mj-lt"/>
              </a:rPr>
              <a:t>The Apache Hadoop Core System consists of two core components – HDFS and MapReduce</a:t>
            </a:r>
          </a:p>
        </p:txBody>
      </p:sp>
      <p:cxnSp>
        <p:nvCxnSpPr>
          <p:cNvPr id="5" name="Straight Connector 4"/>
          <p:cNvCxnSpPr/>
          <p:nvPr/>
        </p:nvCxnSpPr>
        <p:spPr>
          <a:xfrm>
            <a:off x="4682085" y="1507076"/>
            <a:ext cx="0" cy="50122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410544" y="1443269"/>
            <a:ext cx="2467149" cy="256472"/>
          </a:xfrm>
          <a:prstGeom prst="rect">
            <a:avLst/>
          </a:prstGeom>
          <a:solidFill>
            <a:srgbClr val="002776"/>
          </a:solidFill>
          <a:effectLst>
            <a:outerShdw blurRad="50800" dist="38100" dir="2700000" algn="tl" rotWithShape="0">
              <a:prstClr val="black">
                <a:alpha val="40000"/>
              </a:prstClr>
            </a:outerShdw>
          </a:effectLst>
        </p:spPr>
        <p:txBody>
          <a:bodyPr wrap="square" lIns="54783" tIns="35505" rIns="54783" bIns="35505" rtlCol="0">
            <a:spAutoFit/>
          </a:bodyPr>
          <a:lstStyle>
            <a:defPPr>
              <a:defRPr lang="en-US"/>
            </a:defPPr>
            <a:lvl1pPr marL="0" marR="0" algn="ctr">
              <a:lnSpc>
                <a:spcPct val="100000"/>
              </a:lnSpc>
              <a:spcBef>
                <a:spcPts val="0"/>
              </a:spcBef>
              <a:spcAft>
                <a:spcPts val="0"/>
              </a:spcAft>
              <a:tabLst>
                <a:tab pos="114300" algn="l"/>
              </a:tabLst>
              <a:defRPr sz="1000" b="1">
                <a:solidFill>
                  <a:schemeClr val="bg1"/>
                </a:solidFill>
                <a:ea typeface="Calibri"/>
                <a:cs typeface="Times New Roman"/>
              </a:defRPr>
            </a:lvl1pPr>
          </a:lstStyle>
          <a:p>
            <a:r>
              <a:rPr lang="en-US" sz="1200" dirty="0">
                <a:latin typeface="+mj-lt"/>
              </a:rPr>
              <a:t>HDFS</a:t>
            </a:r>
          </a:p>
        </p:txBody>
      </p:sp>
      <p:sp>
        <p:nvSpPr>
          <p:cNvPr id="83" name="TextBox 82"/>
          <p:cNvSpPr txBox="1"/>
          <p:nvPr/>
        </p:nvSpPr>
        <p:spPr>
          <a:xfrm>
            <a:off x="5466071" y="1443269"/>
            <a:ext cx="2467149" cy="256472"/>
          </a:xfrm>
          <a:prstGeom prst="rect">
            <a:avLst/>
          </a:prstGeom>
          <a:solidFill>
            <a:srgbClr val="002776"/>
          </a:solidFill>
          <a:effectLst>
            <a:outerShdw blurRad="50800" dist="38100" dir="2700000" algn="tl" rotWithShape="0">
              <a:prstClr val="black">
                <a:alpha val="40000"/>
              </a:prstClr>
            </a:outerShdw>
          </a:effectLst>
        </p:spPr>
        <p:txBody>
          <a:bodyPr wrap="square" lIns="54783" tIns="35505" rIns="54783" bIns="35505" rtlCol="0">
            <a:spAutoFit/>
          </a:bodyPr>
          <a:lstStyle>
            <a:defPPr>
              <a:defRPr lang="en-US"/>
            </a:defPPr>
            <a:lvl1pPr marL="0" marR="0" algn="ctr">
              <a:lnSpc>
                <a:spcPct val="100000"/>
              </a:lnSpc>
              <a:spcBef>
                <a:spcPts val="0"/>
              </a:spcBef>
              <a:spcAft>
                <a:spcPts val="0"/>
              </a:spcAft>
              <a:tabLst>
                <a:tab pos="114300" algn="l"/>
              </a:tabLst>
              <a:defRPr sz="1000" b="1">
                <a:solidFill>
                  <a:schemeClr val="bg1"/>
                </a:solidFill>
                <a:ea typeface="Calibri"/>
                <a:cs typeface="Times New Roman"/>
              </a:defRPr>
            </a:lvl1pPr>
          </a:lstStyle>
          <a:p>
            <a:r>
              <a:rPr lang="en-US" sz="1200" dirty="0">
                <a:latin typeface="+mj-lt"/>
              </a:rPr>
              <a:t>MapReduce</a:t>
            </a:r>
          </a:p>
        </p:txBody>
      </p:sp>
      <p:sp>
        <p:nvSpPr>
          <p:cNvPr id="9" name="Rectangle 8"/>
          <p:cNvSpPr/>
          <p:nvPr/>
        </p:nvSpPr>
        <p:spPr>
          <a:xfrm>
            <a:off x="287342" y="1824432"/>
            <a:ext cx="4132267" cy="1606458"/>
          </a:xfrm>
          <a:prstGeom prst="rect">
            <a:avLst/>
          </a:prstGeom>
        </p:spPr>
        <p:txBody>
          <a:bodyPr wrap="square" lIns="91308" tIns="45653" rIns="91308" bIns="45653">
            <a:spAutoFit/>
          </a:bodyPr>
          <a:lstStyle/>
          <a:p>
            <a:pPr marL="171205" indent="-171205" algn="l">
              <a:buFont typeface="Wingdings" pitchFamily="2" charset="2"/>
              <a:buChar char="§"/>
            </a:pPr>
            <a:r>
              <a:rPr lang="en-US" sz="1200" b="0" dirty="0"/>
              <a:t>The Hadoop Distributed File System (HDFS) is a distributed file system designed to run on commodity hardware.</a:t>
            </a:r>
          </a:p>
          <a:p>
            <a:pPr marL="171205" indent="-171205" algn="l">
              <a:buFont typeface="Wingdings" pitchFamily="2" charset="2"/>
              <a:buChar char="§"/>
            </a:pPr>
            <a:r>
              <a:rPr lang="en-US" sz="1200" b="0" dirty="0"/>
              <a:t>HDFS is designed to reliably store very large files across machines in a large cluster. It stores each file as a sequence of blocks; all blocks in a file except the last block are the same size. The blocks of a file are replicated for fault tolerance.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829" y="3420533"/>
            <a:ext cx="3794882"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 name="Footer Placeholder 4"/>
          <p:cNvSpPr txBox="1">
            <a:spLocks/>
          </p:cNvSpPr>
          <p:nvPr/>
        </p:nvSpPr>
        <p:spPr>
          <a:xfrm>
            <a:off x="3012399" y="6081136"/>
            <a:ext cx="1669690" cy="307777"/>
          </a:xfrm>
          <a:prstGeom prst="rect">
            <a:avLst/>
          </a:prstGeom>
        </p:spPr>
        <p:txBody>
          <a:bodyPr lIns="91308" tIns="45653" rIns="91308" bIns="45653"/>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defRPr/>
            </a:pPr>
            <a:r>
              <a:rPr lang="en-CA" sz="600" b="0" dirty="0"/>
              <a:t>Source: Apache Foundation</a:t>
            </a:r>
          </a:p>
        </p:txBody>
      </p:sp>
      <p:sp>
        <p:nvSpPr>
          <p:cNvPr id="10" name="Rectangle 9"/>
          <p:cNvSpPr/>
          <p:nvPr/>
        </p:nvSpPr>
        <p:spPr>
          <a:xfrm>
            <a:off x="4825048" y="1824434"/>
            <a:ext cx="3919474" cy="2603654"/>
          </a:xfrm>
          <a:prstGeom prst="rect">
            <a:avLst/>
          </a:prstGeom>
        </p:spPr>
        <p:txBody>
          <a:bodyPr wrap="square" lIns="91308" tIns="45653" rIns="91308" bIns="45653">
            <a:spAutoFit/>
          </a:bodyPr>
          <a:lstStyle/>
          <a:p>
            <a:pPr marL="171205" indent="-171205" algn="l">
              <a:buFont typeface="Wingdings" pitchFamily="2" charset="2"/>
              <a:buChar char="§"/>
            </a:pPr>
            <a:r>
              <a:rPr lang="en-US" sz="1200" b="0" dirty="0"/>
              <a:t>MapReduce is a programming model and software framework for writing applications that rapidly process vast amounts of data in parallel on large clusters of compute nodes.</a:t>
            </a:r>
          </a:p>
          <a:p>
            <a:pPr marL="171205" indent="-171205" algn="l">
              <a:buFont typeface="Wingdings" pitchFamily="2" charset="2"/>
              <a:buChar char="§"/>
            </a:pPr>
            <a:r>
              <a:rPr lang="en-US" sz="1200" b="0" dirty="0"/>
              <a:t>MapReduce is at the hear of Hadoop and consists of two separate and distinct task – </a:t>
            </a:r>
            <a:r>
              <a:rPr lang="en-US" sz="1200" dirty="0"/>
              <a:t>Map and Reduce</a:t>
            </a:r>
            <a:r>
              <a:rPr lang="en-US" sz="1200" b="0" dirty="0"/>
              <a:t>. The map job takes a set of data and converts it into another set of data where individual elements are broken down into tuples (key/value pairs). The reduce job takes the output of map job and combines data tuples into a smaller set of tuples.</a:t>
            </a:r>
          </a:p>
          <a:p>
            <a:pPr marL="171205" indent="-171205" algn="l">
              <a:buFont typeface="Wingdings" pitchFamily="2" charset="2"/>
              <a:buChar char="§"/>
            </a:pPr>
            <a:endParaRPr lang="en-US" sz="1200" b="0" dirty="0"/>
          </a:p>
          <a:p>
            <a:pPr marL="171205" indent="-171205" algn="l">
              <a:buFont typeface="Wingdings" pitchFamily="2" charset="2"/>
              <a:buChar char="§"/>
            </a:pPr>
            <a:endParaRPr lang="en-US" sz="1200" b="0" dirty="0"/>
          </a:p>
        </p:txBody>
      </p:sp>
      <p:sp>
        <p:nvSpPr>
          <p:cNvPr id="89" name="Footer Placeholder 4"/>
          <p:cNvSpPr txBox="1">
            <a:spLocks/>
          </p:cNvSpPr>
          <p:nvPr/>
        </p:nvSpPr>
        <p:spPr>
          <a:xfrm>
            <a:off x="7364262" y="6211576"/>
            <a:ext cx="1669690" cy="307777"/>
          </a:xfrm>
          <a:prstGeom prst="rect">
            <a:avLst/>
          </a:prstGeom>
        </p:spPr>
        <p:txBody>
          <a:bodyPr lIns="91308" tIns="45653" rIns="91308" bIns="45653"/>
          <a:ls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a:lstStyle>
          <a:p>
            <a:pPr>
              <a:defRPr/>
            </a:pPr>
            <a:r>
              <a:rPr lang="en-CA" sz="600" b="0" dirty="0"/>
              <a:t>Source: Apache Foundation</a:t>
            </a:r>
          </a:p>
        </p:txBody>
      </p:sp>
      <p:pic>
        <p:nvPicPr>
          <p:cNvPr id="92" name="Picture 4" descr="http://3.bp.blogspot.com/_48al5BONCn4/SVN15FUdDnI/AAAAAAAAAhM/Cl9A0t0SnNc/s400/mapreduce-proces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04" t="1642" r="1119" b="1862"/>
          <a:stretch/>
        </p:blipFill>
        <p:spPr bwMode="auto">
          <a:xfrm>
            <a:off x="5199324" y="4135794"/>
            <a:ext cx="3241355" cy="206915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127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bwMode="gray">
          <a:xfrm>
            <a:off x="414340" y="446047"/>
            <a:ext cx="8330184" cy="333425"/>
          </a:xfrm>
        </p:spPr>
        <p:txBody>
          <a:bodyPr/>
          <a:lstStyle/>
          <a:p>
            <a:r>
              <a:rPr lang="en-US" dirty="0" smtClean="0"/>
              <a:t>Apache Hadoop Supporting Components</a:t>
            </a:r>
            <a:endParaRPr lang="en-US" dirty="0"/>
          </a:p>
        </p:txBody>
      </p:sp>
      <p:sp>
        <p:nvSpPr>
          <p:cNvPr id="45" name="Rectangle 44"/>
          <p:cNvSpPr/>
          <p:nvPr/>
        </p:nvSpPr>
        <p:spPr>
          <a:xfrm>
            <a:off x="405873" y="978388"/>
            <a:ext cx="8338652" cy="430887"/>
          </a:xfrm>
          <a:prstGeom prst="rect">
            <a:avLst/>
          </a:prstGeom>
        </p:spPr>
        <p:txBody>
          <a:bodyPr vert="horz" wrap="square" lIns="0" tIns="0" rIns="0" bIns="0" rtlCol="0">
            <a:spAutoFit/>
          </a:bodyPr>
          <a:lstStyle/>
          <a:p>
            <a:pPr algn="l">
              <a:spcBef>
                <a:spcPts val="2200"/>
              </a:spcBef>
              <a:buFont typeface="Arial" pitchFamily="34" charset="0"/>
            </a:pPr>
            <a:r>
              <a:rPr lang="en-US" sz="1400" b="0" dirty="0">
                <a:solidFill>
                  <a:schemeClr val="tx2"/>
                </a:solidFill>
                <a:latin typeface="+mj-lt"/>
              </a:rPr>
              <a:t>The Apache Hadoop Core System is supported by a set of components most of which are related Apache projects. </a:t>
            </a:r>
          </a:p>
        </p:txBody>
      </p:sp>
      <p:graphicFrame>
        <p:nvGraphicFramePr>
          <p:cNvPr id="2" name="Table 1"/>
          <p:cNvGraphicFramePr>
            <a:graphicFrameLocks noGrp="1"/>
          </p:cNvGraphicFramePr>
          <p:nvPr>
            <p:extLst>
              <p:ext uri="{D42A27DB-BD31-4B8C-83A1-F6EECF244321}">
                <p14:modId xmlns:p14="http://schemas.microsoft.com/office/powerpoint/2010/main" val="2281513156"/>
              </p:ext>
            </p:extLst>
          </p:nvPr>
        </p:nvGraphicFramePr>
        <p:xfrm>
          <a:off x="393069" y="1684067"/>
          <a:ext cx="8330184" cy="4969154"/>
        </p:xfrm>
        <a:graphic>
          <a:graphicData uri="http://schemas.openxmlformats.org/drawingml/2006/table">
            <a:tbl>
              <a:tblPr firstRow="1" bandRow="1">
                <a:tableStyleId>{5C22544A-7EE6-4342-B048-85BDC9FD1C3A}</a:tableStyleId>
              </a:tblPr>
              <a:tblGrid>
                <a:gridCol w="1542055"/>
                <a:gridCol w="6788129"/>
              </a:tblGrid>
              <a:tr h="844322">
                <a:tc>
                  <a:txBody>
                    <a:bodyPr/>
                    <a:lstStyle/>
                    <a:p>
                      <a:pPr algn="ctr"/>
                      <a:r>
                        <a:rPr lang="en-US" sz="1200" dirty="0" smtClean="0"/>
                        <a:t>Pig and PigLatin</a:t>
                      </a:r>
                      <a:endParaRPr lang="en-US" sz="1200" dirty="0"/>
                    </a:p>
                  </a:txBody>
                  <a:tcPr anchor="ctr">
                    <a:lnB w="12700" cap="flat" cmpd="sng" algn="ctr">
                      <a:solidFill>
                        <a:schemeClr val="bg1"/>
                      </a:solidFill>
                      <a:prstDash val="solid"/>
                      <a:round/>
                      <a:headEnd type="none" w="med" len="med"/>
                      <a:tailEnd type="none" w="med" len="med"/>
                    </a:lnB>
                    <a:solidFill>
                      <a:schemeClr val="tx1"/>
                    </a:solidFill>
                  </a:tcPr>
                </a:tc>
                <a:tc>
                  <a:txBody>
                    <a:bodyPr/>
                    <a:lstStyle/>
                    <a:p>
                      <a:r>
                        <a:rPr lang="en-US" sz="1200" b="0" kern="1200" dirty="0" smtClean="0">
                          <a:solidFill>
                            <a:schemeClr val="tx1"/>
                          </a:solidFill>
                          <a:latin typeface="Arial" pitchFamily="34" charset="0"/>
                          <a:ea typeface="+mn-ea"/>
                          <a:cs typeface="Arial" pitchFamily="34" charset="0"/>
                        </a:rPr>
                        <a:t>Pig is a high-level platform for creating MapReduce programs used with Hadoop. The language for this platform is called Pig Latin. Pig Latin abstracts the programming from the Java MapReduce idiom into a notation which makes MapReduce programming high level, similar to that of SQL for RDBMS systems.</a:t>
                      </a:r>
                      <a:endParaRPr lang="en-US" sz="1200" b="0" kern="1200" dirty="0">
                        <a:solidFill>
                          <a:schemeClr val="tx1"/>
                        </a:solidFill>
                        <a:latin typeface="Arial" pitchFamily="34" charset="0"/>
                        <a:ea typeface="+mn-ea"/>
                        <a:cs typeface="Arial" pitchFamily="34" charset="0"/>
                      </a:endParaRPr>
                    </a:p>
                  </a:txBody>
                  <a:tcPr>
                    <a:lnB w="12700" cap="flat" cmpd="sng" algn="ctr">
                      <a:solidFill>
                        <a:schemeClr val="tx1"/>
                      </a:solidFill>
                      <a:prstDash val="solid"/>
                      <a:round/>
                      <a:headEnd type="none" w="med" len="med"/>
                      <a:tailEnd type="none" w="med" len="med"/>
                    </a:lnB>
                    <a:noFill/>
                  </a:tcPr>
                </a:tc>
              </a:tr>
              <a:tr h="656102">
                <a:tc>
                  <a:txBody>
                    <a:bodyPr/>
                    <a:lstStyle/>
                    <a:p>
                      <a:pPr marL="0" algn="ctr" defTabSz="914400" rtl="0" eaLnBrk="1" latinLnBrk="0" hangingPunct="1"/>
                      <a:r>
                        <a:rPr lang="en-US" sz="1200" b="1" kern="1200" dirty="0" smtClean="0">
                          <a:solidFill>
                            <a:schemeClr val="lt1"/>
                          </a:solidFill>
                          <a:latin typeface="+mn-lt"/>
                          <a:ea typeface="+mn-ea"/>
                          <a:cs typeface="+mn-cs"/>
                        </a:rPr>
                        <a:t>Hive</a:t>
                      </a:r>
                      <a:r>
                        <a:rPr lang="en-US" sz="1200" b="1" kern="1200" baseline="0" dirty="0" smtClean="0">
                          <a:solidFill>
                            <a:schemeClr val="lt1"/>
                          </a:solidFill>
                          <a:latin typeface="+mn-lt"/>
                          <a:ea typeface="+mn-ea"/>
                          <a:cs typeface="+mn-cs"/>
                        </a:rPr>
                        <a:t> and HiveQL</a:t>
                      </a:r>
                      <a:endParaRPr lang="en-US" sz="1200" b="1" kern="1200" dirty="0">
                        <a:solidFill>
                          <a:schemeClr val="lt1"/>
                        </a:solidFill>
                        <a:latin typeface="+mn-lt"/>
                        <a:ea typeface="+mn-ea"/>
                        <a:cs typeface="+mn-cs"/>
                      </a:endParaRPr>
                    </a:p>
                  </a:txBody>
                  <a:tcPr anchor="ctr">
                    <a:lnT w="12700" cap="flat" cmpd="sng" algn="ctr">
                      <a:solidFill>
                        <a:schemeClr val="bg1"/>
                      </a:solidFill>
                      <a:prstDash val="solid"/>
                      <a:round/>
                      <a:headEnd type="none" w="med" len="med"/>
                      <a:tailEnd type="none" w="med" len="med"/>
                    </a:lnT>
                    <a:solidFill>
                      <a:schemeClr val="tx1"/>
                    </a:solidFill>
                  </a:tcPr>
                </a:tc>
                <a:tc>
                  <a:txBody>
                    <a:bodyPr/>
                    <a:lstStyle/>
                    <a:p>
                      <a:r>
                        <a:rPr lang="en-US" sz="1200" dirty="0" smtClean="0"/>
                        <a:t>Hive</a:t>
                      </a:r>
                      <a:r>
                        <a:rPr lang="en-US" sz="1200" baseline="0" dirty="0" smtClean="0"/>
                        <a:t> is a data warehouse infrastructure built on top of Hadoop that provides data summarization, querying and analysis capabilities through a SQL like language called HiveQL.</a:t>
                      </a:r>
                      <a:endParaRPr 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56102">
                <a:tc>
                  <a:txBody>
                    <a:bodyPr/>
                    <a:lstStyle/>
                    <a:p>
                      <a:pPr marL="0" algn="ctr" defTabSz="914400" rtl="0" eaLnBrk="1" latinLnBrk="0" hangingPunct="1"/>
                      <a:r>
                        <a:rPr lang="en-US" sz="1200" b="1" kern="1200" dirty="0" smtClean="0">
                          <a:solidFill>
                            <a:schemeClr val="lt1"/>
                          </a:solidFill>
                          <a:latin typeface="+mn-lt"/>
                          <a:ea typeface="+mn-ea"/>
                          <a:cs typeface="+mn-cs"/>
                        </a:rPr>
                        <a:t>HBase</a:t>
                      </a:r>
                      <a:endParaRPr lang="en-US" sz="1200" b="1" kern="1200" dirty="0">
                        <a:solidFill>
                          <a:schemeClr val="lt1"/>
                        </a:solidFill>
                        <a:latin typeface="+mn-lt"/>
                        <a:ea typeface="+mn-ea"/>
                        <a:cs typeface="+mn-cs"/>
                      </a:endParaRPr>
                    </a:p>
                  </a:txBody>
                  <a:tcPr anchor="ctr">
                    <a:solidFill>
                      <a:schemeClr val="tx1"/>
                    </a:solidFill>
                  </a:tcPr>
                </a:tc>
                <a:tc>
                  <a:txBody>
                    <a:bodyPr/>
                    <a:lstStyle/>
                    <a:p>
                      <a:r>
                        <a:rPr lang="en-US" sz="1200" b="0" dirty="0" smtClean="0"/>
                        <a:t>HBase is </a:t>
                      </a:r>
                      <a:r>
                        <a:rPr lang="en-US" sz="1200" dirty="0" smtClean="0"/>
                        <a:t>an open source, non-relational, distributed database modeled after Google's BigTable and developed as part of Apache Software Foundation's Apache Hadoop project and runs on top of HDFS.</a:t>
                      </a:r>
                      <a:endParaRPr 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56102">
                <a:tc>
                  <a:txBody>
                    <a:bodyPr/>
                    <a:lstStyle/>
                    <a:p>
                      <a:pPr marL="0" algn="ctr" defTabSz="914400" rtl="0" eaLnBrk="1" latinLnBrk="0" hangingPunct="1"/>
                      <a:r>
                        <a:rPr lang="en-US" sz="1200" b="1" kern="1200" dirty="0" smtClean="0">
                          <a:solidFill>
                            <a:schemeClr val="lt1"/>
                          </a:solidFill>
                          <a:latin typeface="+mn-lt"/>
                          <a:ea typeface="+mn-ea"/>
                          <a:cs typeface="+mn-cs"/>
                        </a:rPr>
                        <a:t>Flume</a:t>
                      </a:r>
                      <a:endParaRPr lang="en-US" sz="1200" b="1" kern="1200" dirty="0">
                        <a:solidFill>
                          <a:schemeClr val="lt1"/>
                        </a:solidFill>
                        <a:latin typeface="+mn-lt"/>
                        <a:ea typeface="+mn-ea"/>
                        <a:cs typeface="+mn-cs"/>
                      </a:endParaRPr>
                    </a:p>
                  </a:txBody>
                  <a:tcPr anchor="ctr">
                    <a:solidFill>
                      <a:schemeClr val="tx1"/>
                    </a:solidFill>
                  </a:tcPr>
                </a:tc>
                <a:tc>
                  <a:txBody>
                    <a:bodyPr/>
                    <a:lstStyle/>
                    <a:p>
                      <a:r>
                        <a:rPr lang="en-US" sz="1200" dirty="0" smtClean="0"/>
                        <a:t>Flume is a distributed, fault tolerant and robust</a:t>
                      </a:r>
                      <a:r>
                        <a:rPr lang="en-US" sz="1200" baseline="0" dirty="0" smtClean="0"/>
                        <a:t> system for efficiently collecting aggregating and moving large amounts of data to HDFS. The system is centrally managed and allows for dynamic management.</a:t>
                      </a:r>
                      <a:endParaRPr 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56102">
                <a:tc>
                  <a:txBody>
                    <a:bodyPr/>
                    <a:lstStyle/>
                    <a:p>
                      <a:pPr marL="0" algn="ctr" defTabSz="914400" rtl="0" eaLnBrk="1" latinLnBrk="0" hangingPunct="1"/>
                      <a:r>
                        <a:rPr lang="en-US" sz="1200" b="1" kern="1200" dirty="0" smtClean="0">
                          <a:solidFill>
                            <a:schemeClr val="lt1"/>
                          </a:solidFill>
                          <a:latin typeface="+mn-lt"/>
                          <a:ea typeface="+mn-ea"/>
                          <a:cs typeface="+mn-cs"/>
                        </a:rPr>
                        <a:t>Sqoop</a:t>
                      </a:r>
                      <a:endParaRPr lang="en-US" sz="1200" b="1" kern="1200" dirty="0">
                        <a:solidFill>
                          <a:schemeClr val="lt1"/>
                        </a:solidFill>
                        <a:latin typeface="+mn-lt"/>
                        <a:ea typeface="+mn-ea"/>
                        <a:cs typeface="+mn-cs"/>
                      </a:endParaRPr>
                    </a:p>
                  </a:txBody>
                  <a:tcPr anchor="ctr">
                    <a:solidFill>
                      <a:schemeClr val="tx1"/>
                    </a:solidFill>
                  </a:tcPr>
                </a:tc>
                <a:tc>
                  <a:txBody>
                    <a:bodyPr/>
                    <a:lstStyle/>
                    <a:p>
                      <a:r>
                        <a:rPr lang="en-US" sz="1200" dirty="0" smtClean="0"/>
                        <a:t>Sqoop is a tool to import data in</a:t>
                      </a:r>
                      <a:r>
                        <a:rPr lang="en-US" sz="1200" baseline="0" dirty="0" smtClean="0"/>
                        <a:t> parallel </a:t>
                      </a:r>
                      <a:r>
                        <a:rPr lang="en-US" sz="1200" dirty="0" smtClean="0"/>
                        <a:t>from relational</a:t>
                      </a:r>
                      <a:r>
                        <a:rPr lang="en-US" sz="1200" baseline="0" dirty="0" smtClean="0"/>
                        <a:t> databases into Hadoop using a JDBC connection. For certain databases, such as MySQL, Sqoop provides further enhancements that facilitate both imports and exports.</a:t>
                      </a:r>
                      <a:endParaRPr 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44322">
                <a:tc>
                  <a:txBody>
                    <a:bodyPr/>
                    <a:lstStyle/>
                    <a:p>
                      <a:pPr marL="0" algn="ctr" defTabSz="914400" rtl="0" eaLnBrk="1" latinLnBrk="0" hangingPunct="1"/>
                      <a:r>
                        <a:rPr lang="en-US" sz="1200" b="1" kern="1200" dirty="0" smtClean="0">
                          <a:solidFill>
                            <a:schemeClr val="lt1"/>
                          </a:solidFill>
                          <a:latin typeface="+mn-lt"/>
                          <a:ea typeface="+mn-ea"/>
                          <a:cs typeface="+mn-cs"/>
                        </a:rPr>
                        <a:t>ZooKeeper</a:t>
                      </a:r>
                      <a:endParaRPr lang="en-US" sz="1200" b="1" kern="1200" dirty="0">
                        <a:solidFill>
                          <a:schemeClr val="lt1"/>
                        </a:solidFill>
                        <a:latin typeface="+mn-lt"/>
                        <a:ea typeface="+mn-ea"/>
                        <a:cs typeface="+mn-cs"/>
                      </a:endParaRPr>
                    </a:p>
                  </a:txBody>
                  <a:tcPr anchor="ctr">
                    <a:solidFill>
                      <a:schemeClr val="tx1"/>
                    </a:solidFill>
                  </a:tcPr>
                </a:tc>
                <a:tc>
                  <a:txBody>
                    <a:bodyPr/>
                    <a:lstStyle/>
                    <a:p>
                      <a:r>
                        <a:rPr lang="en-US" sz="1200" dirty="0" smtClean="0"/>
                        <a:t>ZooKeeper</a:t>
                      </a:r>
                      <a:r>
                        <a:rPr lang="en-US" sz="1200" baseline="0" dirty="0" smtClean="0"/>
                        <a:t> is an open source Apache project that provides a centralized infrastructure and services that enable synchronization across cluster. Specific services include distributed configuration service, synchronization service and naming registry for large distributed systems.</a:t>
                      </a:r>
                      <a:endParaRPr 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56102">
                <a:tc>
                  <a:txBody>
                    <a:bodyPr/>
                    <a:lstStyle/>
                    <a:p>
                      <a:pPr marL="0" algn="ctr" defTabSz="914400" rtl="0" eaLnBrk="1" latinLnBrk="0" hangingPunct="1"/>
                      <a:r>
                        <a:rPr lang="en-US" sz="1200" b="1" kern="1200" dirty="0" smtClean="0">
                          <a:solidFill>
                            <a:schemeClr val="lt1"/>
                          </a:solidFill>
                          <a:latin typeface="+mn-lt"/>
                          <a:ea typeface="+mn-ea"/>
                          <a:cs typeface="+mn-cs"/>
                        </a:rPr>
                        <a:t>Oozie</a:t>
                      </a:r>
                      <a:endParaRPr lang="en-US" sz="1200" b="1" kern="1200" dirty="0">
                        <a:solidFill>
                          <a:schemeClr val="lt1"/>
                        </a:solidFill>
                        <a:latin typeface="+mn-lt"/>
                        <a:ea typeface="+mn-ea"/>
                        <a:cs typeface="+mn-cs"/>
                      </a:endParaRPr>
                    </a:p>
                  </a:txBody>
                  <a:tcPr anchor="ctr">
                    <a:solidFill>
                      <a:schemeClr val="tx1"/>
                    </a:solidFill>
                  </a:tcPr>
                </a:tc>
                <a:tc>
                  <a:txBody>
                    <a:bodyPr/>
                    <a:lstStyle/>
                    <a:p>
                      <a:r>
                        <a:rPr lang="en-US" sz="1200" dirty="0" smtClean="0"/>
                        <a:t>Oozie is an open source project</a:t>
                      </a:r>
                      <a:r>
                        <a:rPr lang="en-US" sz="1200" baseline="0" dirty="0" smtClean="0"/>
                        <a:t> that simplifies workflow and coordination between jobs. It provides users with the ability to define actions and dependencies between actions in a job. The job is then scheduled and executed by Oozie.</a:t>
                      </a:r>
                      <a:endParaRPr lang="en-US" sz="1200"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
        <p:nvSpPr>
          <p:cNvPr id="3" name="Rectangle 2"/>
          <p:cNvSpPr/>
          <p:nvPr/>
        </p:nvSpPr>
        <p:spPr>
          <a:xfrm>
            <a:off x="339904" y="6266781"/>
            <a:ext cx="5925020" cy="261610"/>
          </a:xfrm>
          <a:prstGeom prst="rect">
            <a:avLst/>
          </a:prstGeom>
        </p:spPr>
        <p:txBody>
          <a:bodyPr wrap="none" lIns="91308" tIns="45653" rIns="91308" bIns="45653">
            <a:spAutoFit/>
          </a:bodyPr>
          <a:lstStyle/>
          <a:p>
            <a:r>
              <a:rPr lang="en-US" b="0" dirty="0" smtClean="0"/>
              <a:t>Please </a:t>
            </a:r>
            <a:r>
              <a:rPr lang="en-US" b="0" dirty="0"/>
              <a:t>refer to </a:t>
            </a:r>
            <a:r>
              <a:rPr lang="en-US" b="0" dirty="0">
                <a:hlinkClick r:id="rId3"/>
              </a:rPr>
              <a:t>http://</a:t>
            </a:r>
            <a:r>
              <a:rPr lang="en-US" b="0" dirty="0" smtClean="0">
                <a:hlinkClick r:id="rId3"/>
              </a:rPr>
              <a:t>hadoop.apache.org/who.html</a:t>
            </a:r>
            <a:r>
              <a:rPr lang="en-US" b="0" dirty="0" smtClean="0"/>
              <a:t> for a list of other </a:t>
            </a:r>
            <a:r>
              <a:rPr lang="en-US" b="0" dirty="0"/>
              <a:t>H</a:t>
            </a:r>
            <a:r>
              <a:rPr lang="en-US" b="0" dirty="0" smtClean="0"/>
              <a:t>adoop related projects.</a:t>
            </a:r>
            <a:endParaRPr lang="en-US" b="0" dirty="0"/>
          </a:p>
        </p:txBody>
      </p:sp>
    </p:spTree>
    <p:extLst>
      <p:ext uri="{BB962C8B-B14F-4D97-AF65-F5344CB8AC3E}">
        <p14:creationId xmlns:p14="http://schemas.microsoft.com/office/powerpoint/2010/main" val="22782884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3296102" y="2262282"/>
            <a:ext cx="2604977" cy="3277295"/>
          </a:xfrm>
          <a:prstGeom prst="roundRect">
            <a:avLst>
              <a:gd name="adj" fmla="val 4102"/>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653" tIns="0" rIns="45653" bIns="45653" rtlCol="0" anchor="b"/>
          <a:lstStyle/>
          <a:p>
            <a:pPr algn="ctr"/>
            <a:r>
              <a:rPr lang="en-US" dirty="0" smtClean="0">
                <a:solidFill>
                  <a:schemeClr val="tx1">
                    <a:lumMod val="95000"/>
                    <a:lumOff val="5000"/>
                  </a:schemeClr>
                </a:solidFill>
                <a:latin typeface="+mj-lt"/>
                <a:ea typeface="Segoe UI" pitchFamily="34" charset="0"/>
                <a:cs typeface="Segoe UI" pitchFamily="34" charset="0"/>
              </a:rPr>
              <a:t>Infrastructure</a:t>
            </a:r>
          </a:p>
        </p:txBody>
      </p:sp>
      <p:sp>
        <p:nvSpPr>
          <p:cNvPr id="28" name="Rounded Rectangle 27"/>
          <p:cNvSpPr/>
          <p:nvPr/>
        </p:nvSpPr>
        <p:spPr>
          <a:xfrm>
            <a:off x="3434566" y="2446573"/>
            <a:ext cx="2340492" cy="2189222"/>
          </a:xfrm>
          <a:prstGeom prst="roundRect">
            <a:avLst>
              <a:gd name="adj" fmla="val 4102"/>
            </a:avLst>
          </a:prstGeom>
          <a:solidFill>
            <a:schemeClr val="tx2"/>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653" tIns="0" rIns="45653" bIns="45653" rtlCol="0" anchor="b"/>
          <a:lstStyle/>
          <a:p>
            <a:pPr algn="ctr"/>
            <a:endParaRPr lang="en-US" dirty="0" smtClean="0">
              <a:solidFill>
                <a:schemeClr val="tx1">
                  <a:lumMod val="95000"/>
                  <a:lumOff val="5000"/>
                </a:schemeClr>
              </a:solidFill>
              <a:latin typeface="+mj-lt"/>
              <a:ea typeface="Segoe UI" pitchFamily="34" charset="0"/>
              <a:cs typeface="Segoe UI" pitchFamily="34" charset="0"/>
            </a:endParaRPr>
          </a:p>
        </p:txBody>
      </p:sp>
      <p:sp>
        <p:nvSpPr>
          <p:cNvPr id="17" name="Title 16"/>
          <p:cNvSpPr>
            <a:spLocks noGrp="1"/>
          </p:cNvSpPr>
          <p:nvPr>
            <p:ph type="title"/>
          </p:nvPr>
        </p:nvSpPr>
        <p:spPr bwMode="gray">
          <a:xfrm>
            <a:off x="414340" y="446047"/>
            <a:ext cx="8330184" cy="333425"/>
          </a:xfrm>
        </p:spPr>
        <p:txBody>
          <a:bodyPr/>
          <a:lstStyle/>
          <a:p>
            <a:r>
              <a:rPr lang="en-US" dirty="0" smtClean="0"/>
              <a:t>Hadoop Based Products and Services</a:t>
            </a:r>
            <a:endParaRPr lang="en-US" dirty="0"/>
          </a:p>
        </p:txBody>
      </p:sp>
      <p:sp>
        <p:nvSpPr>
          <p:cNvPr id="45" name="Rectangle 44"/>
          <p:cNvSpPr/>
          <p:nvPr/>
        </p:nvSpPr>
        <p:spPr>
          <a:xfrm>
            <a:off x="405869" y="978392"/>
            <a:ext cx="8419153" cy="646331"/>
          </a:xfrm>
          <a:prstGeom prst="rect">
            <a:avLst/>
          </a:prstGeom>
        </p:spPr>
        <p:txBody>
          <a:bodyPr vert="horz" wrap="square" lIns="0" tIns="0" rIns="0" bIns="0" rtlCol="0">
            <a:spAutoFit/>
          </a:bodyPr>
          <a:lstStyle/>
          <a:p>
            <a:pPr algn="l">
              <a:spcBef>
                <a:spcPts val="2200"/>
              </a:spcBef>
              <a:buFont typeface="Arial" pitchFamily="34" charset="0"/>
            </a:pPr>
            <a:r>
              <a:rPr lang="en-US" sz="1400" b="0" dirty="0">
                <a:solidFill>
                  <a:schemeClr val="tx2"/>
                </a:solidFill>
                <a:latin typeface="+mj-lt"/>
              </a:rPr>
              <a:t>The current market offerings for Hadoop based products spans from vanilla open source Apache Hadoop on commodity hardware to specific enterprise ready Hadoop distributions on optimized hardware. A host of complementary solutions have spawned up to make Big Data Analytics on Hadoop more business ready.</a:t>
            </a:r>
          </a:p>
        </p:txBody>
      </p:sp>
      <p:pic>
        <p:nvPicPr>
          <p:cNvPr id="2051"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45199" y="3092748"/>
            <a:ext cx="2340492" cy="2073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487731" y="2797158"/>
            <a:ext cx="2238425" cy="274320"/>
          </a:xfrm>
          <a:prstGeom prst="rect">
            <a:avLst/>
          </a:prstGeom>
          <a:solidFill>
            <a:srgbClr val="72C7E7"/>
          </a:solidFill>
        </p:spPr>
        <p:txBody>
          <a:bodyPr wrap="square" lIns="71011" tIns="35505" rIns="71011" bIns="35505" rtlCol="0" anchor="ctr">
            <a:noAutofit/>
          </a:bodyPr>
          <a:lstStyle/>
          <a:p>
            <a:pPr defTabSz="913081" fontAlgn="auto">
              <a:spcBef>
                <a:spcPts val="0"/>
              </a:spcBef>
              <a:spcAft>
                <a:spcPts val="0"/>
              </a:spcAft>
              <a:defRPr/>
            </a:pPr>
            <a:r>
              <a:rPr lang="en-US" sz="1200" kern="0" dirty="0">
                <a:solidFill>
                  <a:srgbClr val="FFFFFF"/>
                </a:solidFill>
                <a:latin typeface="+mj-lt"/>
              </a:rPr>
              <a:t>Analytics</a:t>
            </a:r>
          </a:p>
        </p:txBody>
      </p:sp>
      <p:sp>
        <p:nvSpPr>
          <p:cNvPr id="9" name="TextBox 8"/>
          <p:cNvSpPr txBox="1"/>
          <p:nvPr/>
        </p:nvSpPr>
        <p:spPr>
          <a:xfrm>
            <a:off x="3487731" y="2484485"/>
            <a:ext cx="2238425" cy="274320"/>
          </a:xfrm>
          <a:prstGeom prst="rect">
            <a:avLst/>
          </a:prstGeom>
          <a:solidFill>
            <a:srgbClr val="7F7F7F"/>
          </a:solidFill>
        </p:spPr>
        <p:txBody>
          <a:bodyPr wrap="square" lIns="71011" tIns="35505" rIns="71011" bIns="35505" rtlCol="0" anchor="ctr">
            <a:noAutofit/>
          </a:bodyPr>
          <a:lstStyle/>
          <a:p>
            <a:pPr defTabSz="913081" fontAlgn="auto">
              <a:spcBef>
                <a:spcPts val="0"/>
              </a:spcBef>
              <a:spcAft>
                <a:spcPts val="0"/>
              </a:spcAft>
              <a:defRPr/>
            </a:pPr>
            <a:r>
              <a:rPr lang="en-US" sz="1200" kern="0" dirty="0">
                <a:solidFill>
                  <a:schemeClr val="bg1"/>
                </a:solidFill>
                <a:latin typeface="+mj-lt"/>
              </a:rPr>
              <a:t>Presentation / Visualizations</a:t>
            </a:r>
          </a:p>
        </p:txBody>
      </p:sp>
      <p:cxnSp>
        <p:nvCxnSpPr>
          <p:cNvPr id="11" name="Straight Arrow Connector 10"/>
          <p:cNvCxnSpPr>
            <a:stCxn id="9" idx="3"/>
          </p:cNvCxnSpPr>
          <p:nvPr/>
        </p:nvCxnSpPr>
        <p:spPr>
          <a:xfrm flipV="1">
            <a:off x="5726156" y="2484485"/>
            <a:ext cx="940458" cy="137160"/>
          </a:xfrm>
          <a:prstGeom prst="straightConnector1">
            <a:avLst/>
          </a:prstGeom>
          <a:ln w="12700">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726156" y="2484485"/>
            <a:ext cx="940458" cy="449834"/>
          </a:xfrm>
          <a:prstGeom prst="straightConnector1">
            <a:avLst/>
          </a:prstGeom>
          <a:ln w="12700">
            <a:solidFill>
              <a:schemeClr val="tx1"/>
            </a:solidFill>
            <a:tailEnd type="diamon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63893" y="2161354"/>
            <a:ext cx="1310960" cy="964358"/>
          </a:xfrm>
          <a:prstGeom prst="rect">
            <a:avLst/>
          </a:prstGeom>
          <a:noFill/>
        </p:spPr>
        <p:txBody>
          <a:bodyPr wrap="square" lIns="71011" tIns="35505" rIns="71011" bIns="35505" rtlCol="0">
            <a:spAutoFit/>
          </a:bodyPr>
          <a:lstStyle/>
          <a:p>
            <a:pPr algn="l"/>
            <a:r>
              <a:rPr lang="en-US" sz="1000" b="0" dirty="0">
                <a:latin typeface="+mj-lt"/>
                <a:ea typeface="Segoe UI" pitchFamily="34" charset="0"/>
                <a:cs typeface="Segoe UI" pitchFamily="34" charset="0"/>
              </a:rPr>
              <a:t>Karmasphere</a:t>
            </a:r>
          </a:p>
          <a:p>
            <a:pPr algn="l"/>
            <a:r>
              <a:rPr lang="en-US" sz="1000" b="0" dirty="0">
                <a:latin typeface="+mj-lt"/>
                <a:ea typeface="Segoe UI" pitchFamily="34" charset="0"/>
                <a:cs typeface="Segoe UI" pitchFamily="34" charset="0"/>
              </a:rPr>
              <a:t>Tableau</a:t>
            </a:r>
          </a:p>
          <a:p>
            <a:pPr algn="l"/>
            <a:r>
              <a:rPr lang="en-US" sz="1000" b="0" dirty="0">
                <a:latin typeface="+mj-lt"/>
                <a:ea typeface="Segoe UI" pitchFamily="34" charset="0"/>
                <a:cs typeface="Segoe UI" pitchFamily="34" charset="0"/>
              </a:rPr>
              <a:t>Datameer</a:t>
            </a:r>
          </a:p>
          <a:p>
            <a:pPr algn="l"/>
            <a:r>
              <a:rPr lang="en-US" sz="1000" b="0" dirty="0">
                <a:latin typeface="+mj-lt"/>
                <a:ea typeface="Segoe UI" pitchFamily="34" charset="0"/>
                <a:cs typeface="Segoe UI" pitchFamily="34" charset="0"/>
              </a:rPr>
              <a:t>EMC Chorus</a:t>
            </a:r>
          </a:p>
          <a:p>
            <a:pPr algn="l"/>
            <a:r>
              <a:rPr lang="en-US" sz="1000" b="0" dirty="0">
                <a:latin typeface="+mj-lt"/>
                <a:ea typeface="Segoe UI" pitchFamily="34" charset="0"/>
                <a:cs typeface="Segoe UI" pitchFamily="34" charset="0"/>
              </a:rPr>
              <a:t>~</a:t>
            </a:r>
          </a:p>
        </p:txBody>
      </p:sp>
      <p:sp>
        <p:nvSpPr>
          <p:cNvPr id="22" name="TextBox 21"/>
          <p:cNvSpPr txBox="1"/>
          <p:nvPr/>
        </p:nvSpPr>
        <p:spPr>
          <a:xfrm>
            <a:off x="6774526" y="3227429"/>
            <a:ext cx="1310960" cy="964255"/>
          </a:xfrm>
          <a:prstGeom prst="rect">
            <a:avLst/>
          </a:prstGeom>
          <a:noFill/>
        </p:spPr>
        <p:txBody>
          <a:bodyPr wrap="square" lIns="71011" tIns="35505" rIns="71011" bIns="35505" rtlCol="0">
            <a:spAutoFit/>
          </a:bodyPr>
          <a:lstStyle>
            <a:defPPr>
              <a:defRPr lang="en-US"/>
            </a:defPPr>
            <a:lvl1pPr algn="l">
              <a:defRPr sz="1000" b="0">
                <a:latin typeface="+mj-lt"/>
                <a:ea typeface="Segoe UI" pitchFamily="34" charset="0"/>
                <a:cs typeface="Segoe UI" pitchFamily="34" charset="0"/>
              </a:defRPr>
            </a:lvl1pPr>
          </a:lstStyle>
          <a:p>
            <a:r>
              <a:rPr lang="en-US" dirty="0"/>
              <a:t>Cloudera</a:t>
            </a:r>
          </a:p>
          <a:p>
            <a:r>
              <a:rPr lang="en-US" dirty="0"/>
              <a:t>MapR</a:t>
            </a:r>
          </a:p>
          <a:p>
            <a:r>
              <a:rPr lang="en-US" dirty="0"/>
              <a:t>Hortonworks</a:t>
            </a:r>
          </a:p>
          <a:p>
            <a:r>
              <a:rPr lang="en-US" dirty="0" smtClean="0"/>
              <a:t>~</a:t>
            </a:r>
            <a:endParaRPr lang="en-US" dirty="0"/>
          </a:p>
          <a:p>
            <a:endParaRPr lang="en-US" dirty="0"/>
          </a:p>
        </p:txBody>
      </p:sp>
      <p:cxnSp>
        <p:nvCxnSpPr>
          <p:cNvPr id="23" name="Straight Arrow Connector 22"/>
          <p:cNvCxnSpPr/>
          <p:nvPr/>
        </p:nvCxnSpPr>
        <p:spPr>
          <a:xfrm>
            <a:off x="5295014" y="3191144"/>
            <a:ext cx="1371600" cy="350049"/>
          </a:xfrm>
          <a:prstGeom prst="straightConnector1">
            <a:avLst/>
          </a:prstGeom>
          <a:ln w="12700">
            <a:solidFill>
              <a:schemeClr val="tx1"/>
            </a:solidFill>
            <a:tailEnd type="diamon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51" idx="3"/>
          </p:cNvCxnSpPr>
          <p:nvPr/>
        </p:nvCxnSpPr>
        <p:spPr>
          <a:xfrm>
            <a:off x="5785696" y="4129257"/>
            <a:ext cx="880923" cy="416889"/>
          </a:xfrm>
          <a:prstGeom prst="straightConnector1">
            <a:avLst/>
          </a:prstGeom>
          <a:ln w="12700">
            <a:solidFill>
              <a:schemeClr val="tx1"/>
            </a:solidFill>
            <a:tailEnd type="diamon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763893" y="4313822"/>
            <a:ext cx="1667726" cy="964255"/>
          </a:xfrm>
          <a:prstGeom prst="rect">
            <a:avLst/>
          </a:prstGeom>
          <a:noFill/>
        </p:spPr>
        <p:txBody>
          <a:bodyPr wrap="square" lIns="71011" tIns="35505" rIns="71011" bIns="35505" rtlCol="0">
            <a:spAutoFit/>
          </a:bodyPr>
          <a:lstStyle>
            <a:defPPr>
              <a:defRPr lang="en-US"/>
            </a:defPPr>
            <a:lvl1pPr algn="l">
              <a:defRPr sz="1000" b="0">
                <a:latin typeface="+mj-lt"/>
                <a:ea typeface="Segoe UI" pitchFamily="34" charset="0"/>
                <a:cs typeface="Segoe UI" pitchFamily="34" charset="0"/>
              </a:defRPr>
            </a:lvl1pPr>
          </a:lstStyle>
          <a:p>
            <a:r>
              <a:rPr lang="en-US" dirty="0" smtClean="0"/>
              <a:t>IBM Big Insights</a:t>
            </a:r>
          </a:p>
          <a:p>
            <a:r>
              <a:rPr lang="en-US" dirty="0" smtClean="0"/>
              <a:t>EMC Greenplum HD </a:t>
            </a:r>
          </a:p>
          <a:p>
            <a:r>
              <a:rPr lang="en-US" dirty="0" smtClean="0"/>
              <a:t>Oracle Big Data Appliance</a:t>
            </a:r>
            <a:endParaRPr lang="en-US" dirty="0"/>
          </a:p>
          <a:p>
            <a:r>
              <a:rPr lang="en-US" dirty="0" smtClean="0"/>
              <a:t>~</a:t>
            </a:r>
            <a:endParaRPr lang="en-US" dirty="0"/>
          </a:p>
          <a:p>
            <a:endParaRPr lang="en-US" dirty="0"/>
          </a:p>
        </p:txBody>
      </p:sp>
      <p:cxnSp>
        <p:nvCxnSpPr>
          <p:cNvPr id="34" name="Straight Arrow Connector 33"/>
          <p:cNvCxnSpPr/>
          <p:nvPr/>
        </p:nvCxnSpPr>
        <p:spPr>
          <a:xfrm>
            <a:off x="5295014" y="4774019"/>
            <a:ext cx="1371600" cy="611200"/>
          </a:xfrm>
          <a:prstGeom prst="straightConnector1">
            <a:avLst/>
          </a:prstGeom>
          <a:ln w="12700">
            <a:solidFill>
              <a:schemeClr val="tx1"/>
            </a:solidFill>
            <a:tailEnd type="diamon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763893" y="5289128"/>
            <a:ext cx="1667726" cy="871923"/>
          </a:xfrm>
          <a:prstGeom prst="rect">
            <a:avLst/>
          </a:prstGeom>
          <a:noFill/>
        </p:spPr>
        <p:txBody>
          <a:bodyPr wrap="square" lIns="71011" tIns="35505" rIns="71011" bIns="35505" rtlCol="0">
            <a:spAutoFit/>
          </a:bodyPr>
          <a:lstStyle>
            <a:defPPr>
              <a:defRPr lang="en-US"/>
            </a:defPPr>
            <a:lvl1pPr algn="l">
              <a:defRPr sz="1000" b="0">
                <a:latin typeface="+mj-lt"/>
                <a:ea typeface="Segoe UI" pitchFamily="34" charset="0"/>
                <a:cs typeface="Segoe UI" pitchFamily="34" charset="0"/>
              </a:defRPr>
            </a:lvl1pPr>
          </a:lstStyle>
          <a:p>
            <a:r>
              <a:rPr lang="en-US" dirty="0" smtClean="0"/>
              <a:t>Major DW vendors provide connectors to Hadoop. e.g. Informatica, Oracle, Teradata </a:t>
            </a:r>
          </a:p>
          <a:p>
            <a:r>
              <a:rPr lang="en-US" dirty="0" smtClean="0"/>
              <a:t>~</a:t>
            </a:r>
            <a:endParaRPr lang="en-US" dirty="0"/>
          </a:p>
        </p:txBody>
      </p:sp>
      <p:sp>
        <p:nvSpPr>
          <p:cNvPr id="38" name="Cloud 37"/>
          <p:cNvSpPr/>
          <p:nvPr/>
        </p:nvSpPr>
        <p:spPr>
          <a:xfrm>
            <a:off x="478138" y="2128700"/>
            <a:ext cx="2057400" cy="1336915"/>
          </a:xfrm>
          <a:prstGeom prst="cloud">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71011" tIns="35505" rIns="71011" bIns="35505" rtlCol="0" anchor="ctr"/>
          <a:lstStyle/>
          <a:p>
            <a:pPr algn="ctr"/>
            <a:endParaRPr lang="en-US" dirty="0">
              <a:latin typeface="Segoe UI Light" pitchFamily="34" charset="0"/>
              <a:ea typeface="Segoe UI" pitchFamily="34" charset="0"/>
              <a:cs typeface="Segoe UI" pitchFamily="34" charset="0"/>
            </a:endParaRPr>
          </a:p>
        </p:txBody>
      </p:sp>
      <p:sp>
        <p:nvSpPr>
          <p:cNvPr id="39" name="TextBox 38"/>
          <p:cNvSpPr txBox="1"/>
          <p:nvPr/>
        </p:nvSpPr>
        <p:spPr>
          <a:xfrm>
            <a:off x="652262" y="2434377"/>
            <a:ext cx="1709148" cy="779693"/>
          </a:xfrm>
          <a:prstGeom prst="rect">
            <a:avLst/>
          </a:prstGeom>
          <a:noFill/>
        </p:spPr>
        <p:txBody>
          <a:bodyPr wrap="square" lIns="71011" tIns="35505" rIns="71011" bIns="35505" rtlCol="0">
            <a:spAutoFit/>
          </a:bodyPr>
          <a:lstStyle/>
          <a:p>
            <a:r>
              <a:rPr lang="en-US" sz="1000" dirty="0">
                <a:latin typeface="+mj-lt"/>
                <a:ea typeface="Segoe UI" pitchFamily="34" charset="0"/>
                <a:cs typeface="Segoe UI" pitchFamily="34" charset="0"/>
              </a:rPr>
              <a:t>Cloud Based Services</a:t>
            </a:r>
          </a:p>
          <a:p>
            <a:r>
              <a:rPr lang="en-US" sz="1000" b="0" dirty="0">
                <a:latin typeface="+mj-lt"/>
                <a:ea typeface="Segoe UI" pitchFamily="34" charset="0"/>
                <a:cs typeface="Segoe UI" pitchFamily="34" charset="0"/>
              </a:rPr>
              <a:t>Amazon</a:t>
            </a:r>
          </a:p>
          <a:p>
            <a:r>
              <a:rPr lang="en-US" sz="1000" b="0" dirty="0">
                <a:latin typeface="+mj-lt"/>
                <a:ea typeface="Segoe UI" pitchFamily="34" charset="0"/>
                <a:cs typeface="Segoe UI" pitchFamily="34" charset="0"/>
              </a:rPr>
              <a:t>Microsoft Azure</a:t>
            </a:r>
          </a:p>
          <a:p>
            <a:endParaRPr lang="en-US" sz="1000" b="0" dirty="0">
              <a:latin typeface="+mj-lt"/>
              <a:ea typeface="Segoe UI" pitchFamily="34" charset="0"/>
              <a:cs typeface="Segoe UI" pitchFamily="34" charset="0"/>
            </a:endParaRPr>
          </a:p>
        </p:txBody>
      </p:sp>
      <p:cxnSp>
        <p:nvCxnSpPr>
          <p:cNvPr id="40" name="Straight Arrow Connector 39"/>
          <p:cNvCxnSpPr>
            <a:stCxn id="10" idx="1"/>
            <a:endCxn id="38" idx="0"/>
          </p:cNvCxnSpPr>
          <p:nvPr/>
        </p:nvCxnSpPr>
        <p:spPr>
          <a:xfrm flipH="1" flipV="1">
            <a:off x="2533822" y="2797167"/>
            <a:ext cx="762271" cy="1103763"/>
          </a:xfrm>
          <a:prstGeom prst="straightConnector1">
            <a:avLst/>
          </a:prstGeom>
          <a:ln w="12700">
            <a:solidFill>
              <a:schemeClr val="tx1"/>
            </a:solidFill>
            <a:tailEnd type="diamon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70548" y="3808507"/>
            <a:ext cx="2057401" cy="1641364"/>
          </a:xfrm>
          <a:prstGeom prst="rect">
            <a:avLst/>
          </a:prstGeom>
          <a:noFill/>
        </p:spPr>
        <p:txBody>
          <a:bodyPr wrap="square" lIns="71011" tIns="35505" rIns="71011" bIns="35505" rtlCol="0">
            <a:spAutoFit/>
          </a:bodyPr>
          <a:lstStyle>
            <a:defPPr>
              <a:defRPr lang="en-US"/>
            </a:defPPr>
            <a:lvl1pPr algn="l">
              <a:defRPr sz="1000" b="0">
                <a:latin typeface="+mj-lt"/>
                <a:ea typeface="Segoe UI" pitchFamily="34" charset="0"/>
                <a:cs typeface="Segoe UI" pitchFamily="34" charset="0"/>
              </a:defRPr>
            </a:lvl1pPr>
          </a:lstStyle>
          <a:p>
            <a:r>
              <a:rPr lang="en-US" b="1" dirty="0"/>
              <a:t>System integration &amp;, implementation consulting services</a:t>
            </a:r>
          </a:p>
          <a:p>
            <a:pPr marL="117307"/>
            <a:r>
              <a:rPr lang="en-US" dirty="0"/>
              <a:t>IBM</a:t>
            </a:r>
          </a:p>
          <a:p>
            <a:pPr marL="117307"/>
            <a:r>
              <a:rPr lang="en-US" dirty="0"/>
              <a:t>EMC</a:t>
            </a:r>
          </a:p>
          <a:p>
            <a:pPr marL="117307"/>
            <a:r>
              <a:rPr lang="en-US" dirty="0"/>
              <a:t>Accenture</a:t>
            </a:r>
          </a:p>
          <a:p>
            <a:pPr marL="117307"/>
            <a:r>
              <a:rPr lang="en-US" dirty="0"/>
              <a:t>Think Big Analytics</a:t>
            </a:r>
          </a:p>
          <a:p>
            <a:pPr marL="117307"/>
            <a:r>
              <a:rPr lang="en-US" dirty="0" smtClean="0"/>
              <a:t>Impetus</a:t>
            </a:r>
          </a:p>
          <a:p>
            <a:pPr marL="117307"/>
            <a:r>
              <a:rPr lang="en-US" dirty="0"/>
              <a:t>~</a:t>
            </a:r>
          </a:p>
        </p:txBody>
      </p:sp>
      <p:cxnSp>
        <p:nvCxnSpPr>
          <p:cNvPr id="46" name="Straight Arrow Connector 45"/>
          <p:cNvCxnSpPr>
            <a:stCxn id="10" idx="1"/>
          </p:cNvCxnSpPr>
          <p:nvPr/>
        </p:nvCxnSpPr>
        <p:spPr>
          <a:xfrm flipH="1" flipV="1">
            <a:off x="2361410" y="3900929"/>
            <a:ext cx="934683" cy="1"/>
          </a:xfrm>
          <a:prstGeom prst="straightConnector1">
            <a:avLst/>
          </a:prstGeom>
          <a:ln w="12700">
            <a:solidFill>
              <a:schemeClr val="tx1"/>
            </a:solidFill>
            <a:tailEnd type="diamon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49286" y="5533476"/>
            <a:ext cx="2338237" cy="779590"/>
          </a:xfrm>
          <a:prstGeom prst="rect">
            <a:avLst/>
          </a:prstGeom>
          <a:noFill/>
        </p:spPr>
        <p:txBody>
          <a:bodyPr wrap="square" lIns="71011" tIns="35505" rIns="71011" bIns="35505" rtlCol="0">
            <a:spAutoFit/>
          </a:bodyPr>
          <a:lstStyle>
            <a:defPPr>
              <a:defRPr lang="en-US"/>
            </a:defPPr>
            <a:lvl1pPr algn="l">
              <a:defRPr sz="1000" b="0">
                <a:latin typeface="+mj-lt"/>
                <a:ea typeface="Segoe UI" pitchFamily="34" charset="0"/>
                <a:cs typeface="Segoe UI" pitchFamily="34" charset="0"/>
              </a:defRPr>
            </a:lvl1pPr>
          </a:lstStyle>
          <a:p>
            <a:r>
              <a:rPr lang="en-US" b="1" dirty="0"/>
              <a:t>Vertical / Industry Based Services</a:t>
            </a:r>
          </a:p>
          <a:p>
            <a:pPr marL="234611" indent="-1588"/>
            <a:r>
              <a:rPr lang="en-US" dirty="0" err="1"/>
              <a:t>Tresata</a:t>
            </a:r>
            <a:endParaRPr lang="en-US" dirty="0"/>
          </a:p>
          <a:p>
            <a:pPr marL="234611" indent="-1588"/>
            <a:r>
              <a:rPr lang="en-US" dirty="0" err="1" smtClean="0"/>
              <a:t>Clickfox</a:t>
            </a:r>
            <a:endParaRPr lang="en-US" dirty="0"/>
          </a:p>
          <a:p>
            <a:pPr marL="234611" indent="-1588"/>
            <a:r>
              <a:rPr lang="en-US" dirty="0"/>
              <a:t>~</a:t>
            </a:r>
            <a:endParaRPr lang="en-US" dirty="0" smtClean="0"/>
          </a:p>
        </p:txBody>
      </p:sp>
      <p:cxnSp>
        <p:nvCxnSpPr>
          <p:cNvPr id="51" name="Straight Arrow Connector 50"/>
          <p:cNvCxnSpPr>
            <a:stCxn id="10" idx="1"/>
          </p:cNvCxnSpPr>
          <p:nvPr/>
        </p:nvCxnSpPr>
        <p:spPr>
          <a:xfrm flipH="1">
            <a:off x="2533822" y="3900921"/>
            <a:ext cx="762271" cy="1579387"/>
          </a:xfrm>
          <a:prstGeom prst="straightConnector1">
            <a:avLst/>
          </a:prstGeom>
          <a:ln w="12700">
            <a:solidFill>
              <a:schemeClr val="tx1"/>
            </a:solidFill>
            <a:tailEnd type="diamond"/>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763893" y="1836274"/>
            <a:ext cx="1310960" cy="241073"/>
          </a:xfrm>
          <a:prstGeom prst="rect">
            <a:avLst/>
          </a:prstGeom>
          <a:noFill/>
        </p:spPr>
        <p:txBody>
          <a:bodyPr wrap="square" lIns="71011" tIns="35505" rIns="71011" bIns="35505" rtlCol="0">
            <a:spAutoFit/>
          </a:bodyPr>
          <a:lstStyle/>
          <a:p>
            <a:pPr algn="l"/>
            <a:r>
              <a:rPr lang="en-US" dirty="0">
                <a:latin typeface="+mj-lt"/>
                <a:ea typeface="Segoe UI" pitchFamily="34" charset="0"/>
                <a:cs typeface="Segoe UI" pitchFamily="34" charset="0"/>
              </a:rPr>
              <a:t>Products</a:t>
            </a:r>
          </a:p>
        </p:txBody>
      </p:sp>
      <p:sp>
        <p:nvSpPr>
          <p:cNvPr id="58" name="TextBox 57"/>
          <p:cNvSpPr txBox="1"/>
          <p:nvPr/>
        </p:nvSpPr>
        <p:spPr>
          <a:xfrm>
            <a:off x="1203258" y="1812114"/>
            <a:ext cx="1310960" cy="241073"/>
          </a:xfrm>
          <a:prstGeom prst="rect">
            <a:avLst/>
          </a:prstGeom>
          <a:noFill/>
        </p:spPr>
        <p:txBody>
          <a:bodyPr wrap="square" lIns="71011" tIns="35505" rIns="71011" bIns="35505" rtlCol="0">
            <a:spAutoFit/>
          </a:bodyPr>
          <a:lstStyle/>
          <a:p>
            <a:pPr algn="l"/>
            <a:r>
              <a:rPr lang="en-US" dirty="0">
                <a:latin typeface="+mj-lt"/>
                <a:ea typeface="Segoe UI" pitchFamily="34" charset="0"/>
                <a:cs typeface="Segoe UI" pitchFamily="34" charset="0"/>
              </a:rPr>
              <a:t>Services</a:t>
            </a:r>
          </a:p>
        </p:txBody>
      </p:sp>
    </p:spTree>
    <p:extLst>
      <p:ext uri="{BB962C8B-B14F-4D97-AF65-F5344CB8AC3E}">
        <p14:creationId xmlns:p14="http://schemas.microsoft.com/office/powerpoint/2010/main" val="7896852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AutoShape 12" descr="http://siliconangle.com/files/2011/06/cloudera-Logo-large.png"/>
          <p:cNvSpPr>
            <a:spLocks noChangeAspect="1" noChangeArrowheads="1"/>
          </p:cNvSpPr>
          <p:nvPr/>
        </p:nvSpPr>
        <p:spPr bwMode="auto">
          <a:xfrm>
            <a:off x="141410" y="-880883"/>
            <a:ext cx="8813563" cy="18401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1922" tIns="40961" rIns="81922" bIns="40961" numCol="1" anchor="t" anchorCtr="0" compatLnSpc="1">
            <a:prstTxWarp prst="textNoShape">
              <a:avLst/>
            </a:prstTxWarp>
          </a:bodyPr>
          <a:lstStyle/>
          <a:p>
            <a:endParaRPr lang="en-US"/>
          </a:p>
        </p:txBody>
      </p:sp>
      <p:sp>
        <p:nvSpPr>
          <p:cNvPr id="83" name="AutoShape 14" descr="http://siliconangle.com/files/2011/06/cloudera-Logo-large.png"/>
          <p:cNvSpPr>
            <a:spLocks noChangeAspect="1" noChangeArrowheads="1"/>
          </p:cNvSpPr>
          <p:nvPr/>
        </p:nvSpPr>
        <p:spPr bwMode="auto">
          <a:xfrm>
            <a:off x="279933" y="-746440"/>
            <a:ext cx="8813563" cy="18401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1922" tIns="40961" rIns="81922" bIns="40961" numCol="1" anchor="t" anchorCtr="0" compatLnSpc="1">
            <a:prstTxWarp prst="textNoShape">
              <a:avLst/>
            </a:prstTxWarp>
          </a:bodyPr>
          <a:lstStyle/>
          <a:p>
            <a:endParaRPr lang="en-US"/>
          </a:p>
        </p:txBody>
      </p:sp>
      <p:sp>
        <p:nvSpPr>
          <p:cNvPr id="84" name="AutoShape 16" descr="http://siliconangle.com/files/2011/06/cloudera-Logo-large.png"/>
          <p:cNvSpPr>
            <a:spLocks noChangeAspect="1" noChangeArrowheads="1"/>
          </p:cNvSpPr>
          <p:nvPr/>
        </p:nvSpPr>
        <p:spPr bwMode="auto">
          <a:xfrm>
            <a:off x="418459" y="-611997"/>
            <a:ext cx="8813563" cy="18401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1922" tIns="40961" rIns="81922" bIns="40961" numCol="1" anchor="t" anchorCtr="0" compatLnSpc="1">
            <a:prstTxWarp prst="textNoShape">
              <a:avLst/>
            </a:prstTxWarp>
          </a:bodyPr>
          <a:lstStyle/>
          <a:p>
            <a:endParaRPr lang="en-US"/>
          </a:p>
        </p:txBody>
      </p:sp>
      <p:sp>
        <p:nvSpPr>
          <p:cNvPr id="86" name="AutoShape 49" descr="http://siliconangle.com/files/2011/09/JasperSoft-logo.jpg"/>
          <p:cNvSpPr>
            <a:spLocks noChangeAspect="1" noChangeArrowheads="1"/>
          </p:cNvSpPr>
          <p:nvPr/>
        </p:nvSpPr>
        <p:spPr bwMode="auto">
          <a:xfrm>
            <a:off x="196242" y="14014"/>
            <a:ext cx="3835372" cy="8318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1922" tIns="40961" rIns="81922" bIns="40961" numCol="1" anchor="t" anchorCtr="0" compatLnSpc="1">
            <a:prstTxWarp prst="textNoShape">
              <a:avLst/>
            </a:prstTxWarp>
          </a:bodyPr>
          <a:lstStyle/>
          <a:p>
            <a:endParaRPr lang="en-US"/>
          </a:p>
        </p:txBody>
      </p:sp>
      <p:sp>
        <p:nvSpPr>
          <p:cNvPr id="78" name="Title 16"/>
          <p:cNvSpPr txBox="1">
            <a:spLocks/>
          </p:cNvSpPr>
          <p:nvPr/>
        </p:nvSpPr>
        <p:spPr bwMode="gray">
          <a:xfrm>
            <a:off x="414340" y="446044"/>
            <a:ext cx="8330184" cy="333425"/>
          </a:xfrm>
          <a:prstGeom prst="rect">
            <a:avLst/>
          </a:prstGeom>
        </p:spPr>
        <p:txBody>
          <a:bodyPr lIns="0" tIns="0" rIns="0" bIns="0" anchor="b" anchorCtr="0">
            <a:spAutoFit/>
          </a:bodyPr>
          <a:lstStyle>
            <a:lvl1pPr algn="l" rtl="0" eaLnBrk="1" fontAlgn="base" hangingPunct="1">
              <a:lnSpc>
                <a:spcPts val="2600"/>
              </a:lnSpc>
              <a:spcBef>
                <a:spcPct val="0"/>
              </a:spcBef>
              <a:spcAft>
                <a:spcPct val="0"/>
              </a:spcAft>
              <a:defRPr kumimoji="0" lang="en-US" sz="2400" b="1" i="0" u="none" strike="noStrike" kern="1200" cap="none" spc="0" normalizeH="0" baseline="0" noProof="0" dirty="0" smtClean="0">
                <a:ln>
                  <a:noFill/>
                </a:ln>
                <a:solidFill>
                  <a:schemeClr val="tx2"/>
                </a:solidFill>
                <a:effectLst/>
                <a:uLnTx/>
                <a:uFillTx/>
                <a:latin typeface="+mj-lt"/>
                <a:ea typeface="+mj-ea"/>
                <a:cs typeface="+mj-cs"/>
              </a:defRPr>
            </a:lvl1pPr>
            <a:lvl2pPr algn="l" rtl="0" eaLnBrk="1" fontAlgn="base" hangingPunct="1">
              <a:lnSpc>
                <a:spcPct val="90000"/>
              </a:lnSpc>
              <a:spcBef>
                <a:spcPct val="0"/>
              </a:spcBef>
              <a:spcAft>
                <a:spcPct val="0"/>
              </a:spcAft>
              <a:defRPr b="1">
                <a:solidFill>
                  <a:schemeClr val="tx1"/>
                </a:solidFill>
                <a:latin typeface="Arial" charset="0"/>
              </a:defRPr>
            </a:lvl2pPr>
            <a:lvl3pPr algn="l" rtl="0" eaLnBrk="1" fontAlgn="base" hangingPunct="1">
              <a:lnSpc>
                <a:spcPct val="90000"/>
              </a:lnSpc>
              <a:spcBef>
                <a:spcPct val="0"/>
              </a:spcBef>
              <a:spcAft>
                <a:spcPct val="0"/>
              </a:spcAft>
              <a:defRPr b="1">
                <a:solidFill>
                  <a:schemeClr val="tx1"/>
                </a:solidFill>
                <a:latin typeface="Arial" charset="0"/>
              </a:defRPr>
            </a:lvl3pPr>
            <a:lvl4pPr algn="l" rtl="0" eaLnBrk="1" fontAlgn="base" hangingPunct="1">
              <a:lnSpc>
                <a:spcPct val="90000"/>
              </a:lnSpc>
              <a:spcBef>
                <a:spcPct val="0"/>
              </a:spcBef>
              <a:spcAft>
                <a:spcPct val="0"/>
              </a:spcAft>
              <a:defRPr b="1">
                <a:solidFill>
                  <a:schemeClr val="tx1"/>
                </a:solidFill>
                <a:latin typeface="Arial" charset="0"/>
              </a:defRPr>
            </a:lvl4pPr>
            <a:lvl5pPr algn="l" rtl="0" eaLnBrk="1" fontAlgn="base" hangingPunct="1">
              <a:lnSpc>
                <a:spcPct val="90000"/>
              </a:lnSpc>
              <a:spcBef>
                <a:spcPct val="0"/>
              </a:spcBef>
              <a:spcAft>
                <a:spcPct val="0"/>
              </a:spcAft>
              <a:defRPr b="1">
                <a:solidFill>
                  <a:schemeClr val="tx1"/>
                </a:solidFill>
                <a:latin typeface="Arial" charset="0"/>
              </a:defRPr>
            </a:lvl5pPr>
            <a:lvl6pPr marL="457200" algn="l" rtl="0" eaLnBrk="1" fontAlgn="base" hangingPunct="1">
              <a:spcBef>
                <a:spcPct val="0"/>
              </a:spcBef>
              <a:spcAft>
                <a:spcPct val="0"/>
              </a:spcAft>
              <a:defRPr sz="2400" b="1">
                <a:solidFill>
                  <a:schemeClr val="accent1"/>
                </a:solidFill>
                <a:latin typeface="Arial" charset="0"/>
              </a:defRPr>
            </a:lvl6pPr>
            <a:lvl7pPr marL="914400" algn="l" rtl="0" eaLnBrk="1" fontAlgn="base" hangingPunct="1">
              <a:spcBef>
                <a:spcPct val="0"/>
              </a:spcBef>
              <a:spcAft>
                <a:spcPct val="0"/>
              </a:spcAft>
              <a:defRPr sz="2400" b="1">
                <a:solidFill>
                  <a:schemeClr val="accent1"/>
                </a:solidFill>
                <a:latin typeface="Arial" charset="0"/>
              </a:defRPr>
            </a:lvl7pPr>
            <a:lvl8pPr marL="1371600" algn="l" rtl="0" eaLnBrk="1" fontAlgn="base" hangingPunct="1">
              <a:spcBef>
                <a:spcPct val="0"/>
              </a:spcBef>
              <a:spcAft>
                <a:spcPct val="0"/>
              </a:spcAft>
              <a:defRPr sz="2400" b="1">
                <a:solidFill>
                  <a:schemeClr val="accent1"/>
                </a:solidFill>
                <a:latin typeface="Arial" charset="0"/>
              </a:defRPr>
            </a:lvl8pPr>
            <a:lvl9pPr marL="1828800" algn="l" rtl="0" eaLnBrk="1" fontAlgn="base" hangingPunct="1">
              <a:spcBef>
                <a:spcPct val="0"/>
              </a:spcBef>
              <a:spcAft>
                <a:spcPct val="0"/>
              </a:spcAft>
              <a:defRPr sz="2400" b="1">
                <a:solidFill>
                  <a:schemeClr val="accent1"/>
                </a:solidFill>
                <a:latin typeface="Arial" charset="0"/>
              </a:defRPr>
            </a:lvl9pPr>
          </a:lstStyle>
          <a:p>
            <a:r>
              <a:rPr lang="en-US" dirty="0" smtClean="0"/>
              <a:t>Integration with </a:t>
            </a:r>
            <a:r>
              <a:rPr lang="en-US" dirty="0"/>
              <a:t>E</a:t>
            </a:r>
            <a:r>
              <a:rPr lang="en-US" dirty="0" smtClean="0"/>
              <a:t>xisting Architecture </a:t>
            </a: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634" y="1593768"/>
            <a:ext cx="8742340" cy="495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Rectangle 141"/>
          <p:cNvSpPr/>
          <p:nvPr/>
        </p:nvSpPr>
        <p:spPr>
          <a:xfrm>
            <a:off x="429310" y="1012754"/>
            <a:ext cx="8215181" cy="430887"/>
          </a:xfrm>
          <a:prstGeom prst="rect">
            <a:avLst/>
          </a:prstGeom>
        </p:spPr>
        <p:txBody>
          <a:bodyPr vert="horz" wrap="square" lIns="0" tIns="0" rIns="0" bIns="0" rtlCol="0">
            <a:spAutoFit/>
          </a:bodyPr>
          <a:lstStyle/>
          <a:p>
            <a:pPr algn="l">
              <a:spcBef>
                <a:spcPts val="2200"/>
              </a:spcBef>
              <a:buFont typeface="Arial" pitchFamily="34" charset="0"/>
            </a:pPr>
            <a:r>
              <a:rPr lang="en-US" sz="1400" b="0" kern="0" spc="-30" dirty="0">
                <a:latin typeface="+mj-lt"/>
              </a:rPr>
              <a:t>Big Data is best used to complement existing information assets — running specialized algorithms on massive data sets and feeding the results into traditional solutions.</a:t>
            </a:r>
            <a:endParaRPr lang="en-US" sz="1400" b="0" dirty="0">
              <a:latin typeface="+mj-lt"/>
            </a:endParaRPr>
          </a:p>
        </p:txBody>
      </p:sp>
    </p:spTree>
    <p:extLst>
      <p:ext uri="{BB962C8B-B14F-4D97-AF65-F5344CB8AC3E}">
        <p14:creationId xmlns:p14="http://schemas.microsoft.com/office/powerpoint/2010/main" val="1391318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07" name="Rectangle 19"/>
          <p:cNvSpPr>
            <a:spLocks noGrp="1"/>
          </p:cNvSpPr>
          <p:nvPr>
            <p:ph type="title"/>
          </p:nvPr>
        </p:nvSpPr>
        <p:spPr bwMode="gray">
          <a:xfrm>
            <a:off x="400049" y="509842"/>
            <a:ext cx="8330184" cy="333425"/>
          </a:xfrm>
        </p:spPr>
        <p:txBody>
          <a:bodyPr/>
          <a:lstStyle/>
          <a:p>
            <a:r>
              <a:rPr lang="en-GB" dirty="0" smtClean="0"/>
              <a:t>Current State of Big Data Initiatives</a:t>
            </a:r>
            <a:endParaRPr lang="en-US" dirty="0" smtClean="0"/>
          </a:p>
        </p:txBody>
      </p:sp>
      <p:sp>
        <p:nvSpPr>
          <p:cNvPr id="3" name="Rectangle 2"/>
          <p:cNvSpPr/>
          <p:nvPr/>
        </p:nvSpPr>
        <p:spPr>
          <a:xfrm>
            <a:off x="326625" y="979219"/>
            <a:ext cx="8330184" cy="523220"/>
          </a:xfrm>
          <a:prstGeom prst="rect">
            <a:avLst/>
          </a:prstGeom>
        </p:spPr>
        <p:txBody>
          <a:bodyPr wrap="square" lIns="91308" tIns="45653" rIns="91308" bIns="45653">
            <a:spAutoFit/>
          </a:bodyPr>
          <a:lstStyle/>
          <a:p>
            <a:pPr algn="l"/>
            <a:r>
              <a:rPr lang="en-US" sz="1400" b="0" dirty="0"/>
              <a:t>Big Data provides new tools and technologies that address problems in multiple functional areas across the enterprise. </a:t>
            </a:r>
          </a:p>
        </p:txBody>
      </p:sp>
      <p:sp>
        <p:nvSpPr>
          <p:cNvPr id="6" name="Text Box 4"/>
          <p:cNvSpPr txBox="1">
            <a:spLocks noChangeArrowheads="1"/>
          </p:cNvSpPr>
          <p:nvPr/>
        </p:nvSpPr>
        <p:spPr bwMode="auto">
          <a:xfrm>
            <a:off x="321487" y="6409588"/>
            <a:ext cx="1985233" cy="223510"/>
          </a:xfrm>
          <a:prstGeom prst="rect">
            <a:avLst/>
          </a:prstGeom>
          <a:noFill/>
          <a:ln w="9525" algn="ctr">
            <a:noFill/>
            <a:miter lim="800000"/>
            <a:headEnd/>
            <a:tailEnd/>
          </a:ln>
          <a:effectLst/>
        </p:spPr>
        <p:txBody>
          <a:bodyPr wrap="none" lIns="95604" tIns="49714" rIns="95604" bIns="49714" anchor="b">
            <a:spAutoFit/>
          </a:bodyPr>
          <a:lstStyle/>
          <a:p>
            <a:pPr>
              <a:spcBef>
                <a:spcPct val="0"/>
              </a:spcBef>
            </a:pPr>
            <a:r>
              <a:rPr lang="en-US" sz="800" dirty="0">
                <a:solidFill>
                  <a:srgbClr val="002576"/>
                </a:solidFill>
                <a:latin typeface="+mj-lt"/>
              </a:rPr>
              <a:t>Source: </a:t>
            </a:r>
            <a:r>
              <a:rPr lang="en-US" sz="800" dirty="0">
                <a:solidFill>
                  <a:srgbClr val="002576"/>
                </a:solidFill>
              </a:rPr>
              <a:t>Deloitte Research, Forrester</a:t>
            </a:r>
            <a:endParaRPr lang="en-US" sz="800" dirty="0">
              <a:solidFill>
                <a:srgbClr val="002576"/>
              </a:solidFill>
              <a:latin typeface="+mj-lt"/>
            </a:endParaRPr>
          </a:p>
        </p:txBody>
      </p:sp>
      <p:sp>
        <p:nvSpPr>
          <p:cNvPr id="28" name="Rectangle 27"/>
          <p:cNvSpPr/>
          <p:nvPr/>
        </p:nvSpPr>
        <p:spPr>
          <a:xfrm>
            <a:off x="8326589" y="3264058"/>
            <a:ext cx="1264503" cy="110841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33" name="Object 32"/>
          <p:cNvGraphicFramePr>
            <a:graphicFrameLocks noGrp="1" noChangeAspect="1"/>
          </p:cNvGraphicFramePr>
          <p:nvPr>
            <p:extLst>
              <p:ext uri="{D42A27DB-BD31-4B8C-83A1-F6EECF244321}">
                <p14:modId xmlns:p14="http://schemas.microsoft.com/office/powerpoint/2010/main" val="3473803866"/>
              </p:ext>
            </p:extLst>
          </p:nvPr>
        </p:nvGraphicFramePr>
        <p:xfrm>
          <a:off x="234958" y="3548779"/>
          <a:ext cx="4360795" cy="2337608"/>
        </p:xfrm>
        <a:graphic>
          <a:graphicData uri="http://schemas.openxmlformats.org/presentationml/2006/ole">
            <mc:AlternateContent xmlns:mc="http://schemas.openxmlformats.org/markup-compatibility/2006">
              <mc:Choice xmlns:v="urn:schemas-microsoft-com:vml" Requires="v">
                <p:oleObj spid="_x0000_s1564" name="Worksheet" r:id="rId5" imgW="6591416" imgH="2495536" progId="Excel.Sheet.8">
                  <p:embed/>
                </p:oleObj>
              </mc:Choice>
              <mc:Fallback>
                <p:oleObj name="Worksheet" r:id="rId5" imgW="6591416" imgH="2495536" progId="Excel.Sheet.8">
                  <p:embed/>
                  <p:pic>
                    <p:nvPicPr>
                      <p:cNvPr id="0" name=""/>
                      <p:cNvPicPr>
                        <a:picLocks noGrp="1" noChangeAspect="1" noChangeArrowheads="1"/>
                      </p:cNvPicPr>
                      <p:nvPr/>
                    </p:nvPicPr>
                    <p:blipFill>
                      <a:blip r:embed="rId6"/>
                      <a:srcRect/>
                      <a:stretch>
                        <a:fillRect/>
                      </a:stretch>
                    </p:blipFill>
                    <p:spPr bwMode="auto">
                      <a:xfrm>
                        <a:off x="234958" y="3548779"/>
                        <a:ext cx="4360795" cy="2337608"/>
                      </a:xfrm>
                      <a:prstGeom prst="rect">
                        <a:avLst/>
                      </a:prstGeom>
                      <a:noFill/>
                      <a:extLst/>
                    </p:spPr>
                  </p:pic>
                </p:oleObj>
              </mc:Fallback>
            </mc:AlternateContent>
          </a:graphicData>
        </a:graphic>
      </p:graphicFrame>
      <p:sp>
        <p:nvSpPr>
          <p:cNvPr id="34" name="Line 96"/>
          <p:cNvSpPr>
            <a:spLocks noChangeShapeType="1"/>
          </p:cNvSpPr>
          <p:nvPr/>
        </p:nvSpPr>
        <p:spPr bwMode="gray">
          <a:xfrm flipH="1">
            <a:off x="626203" y="2945009"/>
            <a:ext cx="0" cy="872828"/>
          </a:xfrm>
          <a:prstGeom prst="line">
            <a:avLst/>
          </a:prstGeom>
          <a:noFill/>
          <a:ln w="38100">
            <a:solidFill>
              <a:srgbClr val="4C689F"/>
            </a:solidFill>
            <a:round/>
            <a:headEnd/>
            <a:tailEnd type="oval" w="med" len="med"/>
          </a:ln>
        </p:spPr>
        <p:txBody>
          <a:bodyPr lIns="0" tIns="0" rIns="0" bIns="0" anchor="ctr"/>
          <a:lstStyle/>
          <a:p>
            <a:endParaRPr lang="en-US" dirty="0"/>
          </a:p>
        </p:txBody>
      </p:sp>
      <p:sp>
        <p:nvSpPr>
          <p:cNvPr id="35" name="AutoShape 93"/>
          <p:cNvSpPr>
            <a:spLocks noChangeArrowheads="1"/>
          </p:cNvSpPr>
          <p:nvPr/>
        </p:nvSpPr>
        <p:spPr bwMode="gray">
          <a:xfrm>
            <a:off x="439157" y="2801471"/>
            <a:ext cx="4156603" cy="672308"/>
          </a:xfrm>
          <a:prstGeom prst="rect">
            <a:avLst/>
          </a:prstGeom>
          <a:solidFill>
            <a:srgbClr val="4C689F"/>
          </a:solidFill>
          <a:ln w="9525" algn="ctr">
            <a:noFill/>
            <a:round/>
            <a:headEnd/>
            <a:tailEnd/>
          </a:ln>
        </p:spPr>
        <p:txBody>
          <a:bodyPr wrap="square" lIns="508281" tIns="81326" rIns="81326" bIns="81326" anchor="ctr">
            <a:spAutoFit/>
          </a:bodyPr>
          <a:lstStyle/>
          <a:p>
            <a:pPr algn="l" eaLnBrk="0" hangingPunct="0"/>
            <a:r>
              <a:rPr lang="en-US" dirty="0">
                <a:solidFill>
                  <a:schemeClr val="bg1"/>
                </a:solidFill>
              </a:rPr>
              <a:t>In traditional BI and DW applications, requirements drive applications. Big data turns this model upside down</a:t>
            </a:r>
            <a:endParaRPr lang="en-US" dirty="0"/>
          </a:p>
        </p:txBody>
      </p:sp>
      <p:sp>
        <p:nvSpPr>
          <p:cNvPr id="36" name="Text Box 15"/>
          <p:cNvSpPr txBox="1">
            <a:spLocks noChangeArrowheads="1"/>
          </p:cNvSpPr>
          <p:nvPr/>
        </p:nvSpPr>
        <p:spPr bwMode="auto">
          <a:xfrm>
            <a:off x="400058" y="1700148"/>
            <a:ext cx="4436099" cy="677108"/>
          </a:xfrm>
          <a:prstGeom prst="rect">
            <a:avLst/>
          </a:prstGeom>
          <a:noFill/>
          <a:ln w="12700" algn="ctr">
            <a:noFill/>
            <a:miter lim="800000"/>
            <a:headEnd/>
            <a:tailEnd/>
          </a:ln>
        </p:spPr>
        <p:txBody>
          <a:bodyPr wrap="square" lIns="0" tIns="0" rIns="0" bIns="0">
            <a:spAutoFit/>
          </a:bodyPr>
          <a:lstStyle/>
          <a:p>
            <a:pPr algn="l" eaLnBrk="0" hangingPunct="0"/>
            <a:r>
              <a:rPr lang="en-US" b="1" dirty="0" smtClean="0">
                <a:solidFill>
                  <a:srgbClr val="002576"/>
                </a:solidFill>
              </a:rPr>
              <a:t>1. What are the main </a:t>
            </a:r>
            <a:r>
              <a:rPr lang="en-US" b="1" dirty="0">
                <a:solidFill>
                  <a:srgbClr val="002576"/>
                </a:solidFill>
              </a:rPr>
              <a:t>business requirements or inadequacies of earlier-generation BI/DW/ETL technologies, applications, and architecture that are causing you to consider or implement big data?</a:t>
            </a:r>
          </a:p>
        </p:txBody>
      </p:sp>
      <p:grpSp>
        <p:nvGrpSpPr>
          <p:cNvPr id="38" name="Group 97"/>
          <p:cNvGrpSpPr>
            <a:grpSpLocks/>
          </p:cNvGrpSpPr>
          <p:nvPr/>
        </p:nvGrpSpPr>
        <p:grpSpPr bwMode="auto">
          <a:xfrm>
            <a:off x="491643" y="2927468"/>
            <a:ext cx="305188" cy="314451"/>
            <a:chOff x="432" y="3216"/>
            <a:chExt cx="220" cy="220"/>
          </a:xfrm>
        </p:grpSpPr>
        <p:sp>
          <p:nvSpPr>
            <p:cNvPr id="39" name="AutoShape 98"/>
            <p:cNvSpPr>
              <a:spLocks noChangeAspect="1" noChangeArrowheads="1" noTextEdit="1"/>
            </p:cNvSpPr>
            <p:nvPr/>
          </p:nvSpPr>
          <p:spPr bwMode="gray">
            <a:xfrm>
              <a:off x="432" y="3216"/>
              <a:ext cx="220" cy="220"/>
            </a:xfrm>
            <a:prstGeom prst="rect">
              <a:avLst/>
            </a:prstGeom>
            <a:noFill/>
            <a:ln w="9525">
              <a:noFill/>
              <a:miter lim="800000"/>
              <a:headEnd/>
              <a:tailEnd/>
            </a:ln>
          </p:spPr>
          <p:txBody>
            <a:bodyPr/>
            <a:lstStyle/>
            <a:p>
              <a:endParaRPr lang="en-US" dirty="0"/>
            </a:p>
          </p:txBody>
        </p:sp>
        <p:sp>
          <p:nvSpPr>
            <p:cNvPr id="40" name="Oval 99"/>
            <p:cNvSpPr>
              <a:spLocks noChangeArrowheads="1"/>
            </p:cNvSpPr>
            <p:nvPr/>
          </p:nvSpPr>
          <p:spPr bwMode="gray">
            <a:xfrm>
              <a:off x="437" y="3223"/>
              <a:ext cx="210" cy="208"/>
            </a:xfrm>
            <a:prstGeom prst="ellipse">
              <a:avLst/>
            </a:prstGeom>
            <a:solidFill>
              <a:srgbClr val="5E7E8E"/>
            </a:solidFill>
            <a:ln w="14288">
              <a:solidFill>
                <a:srgbClr val="FFFFFF"/>
              </a:solidFill>
              <a:miter lim="800000"/>
              <a:headEnd/>
              <a:tailEnd/>
            </a:ln>
          </p:spPr>
          <p:txBody>
            <a:bodyPr/>
            <a:lstStyle/>
            <a:p>
              <a:pPr algn="ctr" eaLnBrk="0" hangingPunct="0"/>
              <a:endParaRPr lang="en-US" dirty="0"/>
            </a:p>
          </p:txBody>
        </p:sp>
        <p:sp>
          <p:nvSpPr>
            <p:cNvPr id="41" name="Oval 100"/>
            <p:cNvSpPr>
              <a:spLocks noChangeArrowheads="1"/>
            </p:cNvSpPr>
            <p:nvPr/>
          </p:nvSpPr>
          <p:spPr bwMode="gray">
            <a:xfrm>
              <a:off x="456" y="3241"/>
              <a:ext cx="168" cy="168"/>
            </a:xfrm>
            <a:prstGeom prst="ellipse">
              <a:avLst/>
            </a:prstGeom>
            <a:solidFill>
              <a:srgbClr val="FFFFFF"/>
            </a:solidFill>
            <a:ln w="9525">
              <a:noFill/>
              <a:round/>
              <a:headEnd/>
              <a:tailEnd/>
            </a:ln>
          </p:spPr>
          <p:txBody>
            <a:bodyPr/>
            <a:lstStyle/>
            <a:p>
              <a:pPr algn="ctr" eaLnBrk="0" hangingPunct="0"/>
              <a:endParaRPr lang="en-US" dirty="0"/>
            </a:p>
          </p:txBody>
        </p:sp>
        <p:sp>
          <p:nvSpPr>
            <p:cNvPr id="42" name="Freeform 101"/>
            <p:cNvSpPr>
              <a:spLocks noEditPoints="1"/>
            </p:cNvSpPr>
            <p:nvPr/>
          </p:nvSpPr>
          <p:spPr bwMode="gray">
            <a:xfrm>
              <a:off x="529" y="3270"/>
              <a:ext cx="26" cy="114"/>
            </a:xfrm>
            <a:custGeom>
              <a:avLst/>
              <a:gdLst>
                <a:gd name="T0" fmla="*/ 28 w 11"/>
                <a:gd name="T1" fmla="*/ 390 h 48"/>
                <a:gd name="T2" fmla="*/ 0 w 11"/>
                <a:gd name="T3" fmla="*/ 0 h 48"/>
                <a:gd name="T4" fmla="*/ 144 w 11"/>
                <a:gd name="T5" fmla="*/ 0 h 48"/>
                <a:gd name="T6" fmla="*/ 118 w 11"/>
                <a:gd name="T7" fmla="*/ 390 h 48"/>
                <a:gd name="T8" fmla="*/ 28 w 11"/>
                <a:gd name="T9" fmla="*/ 390 h 48"/>
                <a:gd name="T10" fmla="*/ 135 w 11"/>
                <a:gd name="T11" fmla="*/ 615 h 48"/>
                <a:gd name="T12" fmla="*/ 66 w 11"/>
                <a:gd name="T13" fmla="*/ 644 h 48"/>
                <a:gd name="T14" fmla="*/ 12 w 11"/>
                <a:gd name="T15" fmla="*/ 615 h 48"/>
                <a:gd name="T16" fmla="*/ 0 w 11"/>
                <a:gd name="T17" fmla="*/ 563 h 48"/>
                <a:gd name="T18" fmla="*/ 12 w 11"/>
                <a:gd name="T19" fmla="*/ 508 h 48"/>
                <a:gd name="T20" fmla="*/ 66 w 11"/>
                <a:gd name="T21" fmla="*/ 484 h 48"/>
                <a:gd name="T22" fmla="*/ 135 w 11"/>
                <a:gd name="T23" fmla="*/ 508 h 48"/>
                <a:gd name="T24" fmla="*/ 144 w 11"/>
                <a:gd name="T25" fmla="*/ 563 h 48"/>
                <a:gd name="T26" fmla="*/ 135 w 11"/>
                <a:gd name="T27" fmla="*/ 615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
                <a:gd name="T43" fmla="*/ 0 h 48"/>
                <a:gd name="T44" fmla="*/ 11 w 11"/>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 h="48">
                  <a:moveTo>
                    <a:pt x="2" y="29"/>
                  </a:moveTo>
                  <a:cubicBezTo>
                    <a:pt x="0" y="0"/>
                    <a:pt x="0" y="0"/>
                    <a:pt x="0" y="0"/>
                  </a:cubicBezTo>
                  <a:cubicBezTo>
                    <a:pt x="11" y="0"/>
                    <a:pt x="11" y="0"/>
                    <a:pt x="11" y="0"/>
                  </a:cubicBezTo>
                  <a:cubicBezTo>
                    <a:pt x="9" y="29"/>
                    <a:pt x="9" y="29"/>
                    <a:pt x="9" y="29"/>
                  </a:cubicBezTo>
                  <a:lnTo>
                    <a:pt x="2" y="29"/>
                  </a:lnTo>
                  <a:close/>
                  <a:moveTo>
                    <a:pt x="10" y="46"/>
                  </a:moveTo>
                  <a:cubicBezTo>
                    <a:pt x="9" y="47"/>
                    <a:pt x="7" y="48"/>
                    <a:pt x="5" y="48"/>
                  </a:cubicBezTo>
                  <a:cubicBezTo>
                    <a:pt x="4" y="48"/>
                    <a:pt x="2" y="47"/>
                    <a:pt x="1" y="46"/>
                  </a:cubicBezTo>
                  <a:cubicBezTo>
                    <a:pt x="0" y="45"/>
                    <a:pt x="0" y="44"/>
                    <a:pt x="0" y="42"/>
                  </a:cubicBezTo>
                  <a:cubicBezTo>
                    <a:pt x="0" y="40"/>
                    <a:pt x="0" y="39"/>
                    <a:pt x="1" y="38"/>
                  </a:cubicBezTo>
                  <a:cubicBezTo>
                    <a:pt x="2" y="37"/>
                    <a:pt x="4" y="36"/>
                    <a:pt x="5" y="36"/>
                  </a:cubicBezTo>
                  <a:cubicBezTo>
                    <a:pt x="7" y="36"/>
                    <a:pt x="9" y="37"/>
                    <a:pt x="10" y="38"/>
                  </a:cubicBezTo>
                  <a:cubicBezTo>
                    <a:pt x="11" y="39"/>
                    <a:pt x="11" y="40"/>
                    <a:pt x="11" y="42"/>
                  </a:cubicBezTo>
                  <a:cubicBezTo>
                    <a:pt x="11" y="44"/>
                    <a:pt x="11" y="45"/>
                    <a:pt x="10" y="46"/>
                  </a:cubicBezTo>
                  <a:close/>
                </a:path>
              </a:pathLst>
            </a:custGeom>
            <a:solidFill>
              <a:srgbClr val="5E7E8E"/>
            </a:solidFill>
            <a:ln w="9525">
              <a:noFill/>
              <a:round/>
              <a:headEnd/>
              <a:tailEnd/>
            </a:ln>
          </p:spPr>
          <p:txBody>
            <a:bodyPr/>
            <a:lstStyle/>
            <a:p>
              <a:endParaRPr lang="en-US" dirty="0"/>
            </a:p>
          </p:txBody>
        </p:sp>
      </p:grpSp>
      <p:graphicFrame>
        <p:nvGraphicFramePr>
          <p:cNvPr id="50" name="Chart 49"/>
          <p:cNvGraphicFramePr/>
          <p:nvPr>
            <p:extLst>
              <p:ext uri="{D42A27DB-BD31-4B8C-83A1-F6EECF244321}">
                <p14:modId xmlns:p14="http://schemas.microsoft.com/office/powerpoint/2010/main" val="3820813684"/>
              </p:ext>
            </p:extLst>
          </p:nvPr>
        </p:nvGraphicFramePr>
        <p:xfrm>
          <a:off x="5233766" y="2103157"/>
          <a:ext cx="3116564" cy="2117315"/>
        </p:xfrm>
        <a:graphic>
          <a:graphicData uri="http://schemas.openxmlformats.org/drawingml/2006/chart">
            <c:chart xmlns:c="http://schemas.openxmlformats.org/drawingml/2006/chart" xmlns:r="http://schemas.openxmlformats.org/officeDocument/2006/relationships" r:id="rId7"/>
          </a:graphicData>
        </a:graphic>
      </p:graphicFrame>
      <p:sp>
        <p:nvSpPr>
          <p:cNvPr id="51" name="TextBox 50"/>
          <p:cNvSpPr txBox="1"/>
          <p:nvPr/>
        </p:nvSpPr>
        <p:spPr bwMode="auto">
          <a:xfrm>
            <a:off x="5170682" y="1685208"/>
            <a:ext cx="4030428" cy="406265"/>
          </a:xfrm>
          <a:prstGeom prst="rect">
            <a:avLst/>
          </a:prstGeom>
          <a:noFill/>
          <a:ln w="12700" cap="sq" algn="ctr">
            <a:noFill/>
            <a:miter lim="800000"/>
            <a:headEnd/>
            <a:tailEnd/>
          </a:ln>
          <a:effectLst/>
        </p:spPr>
        <p:txBody>
          <a:bodyPr wrap="square" lIns="0" tIns="0" rIns="0" bIns="0" rtlCol="0">
            <a:spAutoFit/>
          </a:bodyPr>
          <a:lstStyle/>
          <a:p>
            <a:pPr algn="l">
              <a:lnSpc>
                <a:spcPct val="120000"/>
              </a:lnSpc>
              <a:spcBef>
                <a:spcPts val="1113"/>
              </a:spcBef>
            </a:pPr>
            <a:r>
              <a:rPr lang="en-US" dirty="0" smtClean="0"/>
              <a:t>2. </a:t>
            </a:r>
            <a:r>
              <a:rPr lang="en-US" b="1" dirty="0" smtClean="0"/>
              <a:t>What </a:t>
            </a:r>
            <a:r>
              <a:rPr lang="en-US" b="1" dirty="0"/>
              <a:t>enterprise areas does your big data initiative address</a:t>
            </a:r>
            <a:r>
              <a:rPr lang="en-US" b="1" dirty="0" smtClean="0"/>
              <a:t>?</a:t>
            </a:r>
            <a:endParaRPr lang="en-US" b="1" dirty="0"/>
          </a:p>
        </p:txBody>
      </p:sp>
      <p:graphicFrame>
        <p:nvGraphicFramePr>
          <p:cNvPr id="53" name="Object 3"/>
          <p:cNvGraphicFramePr>
            <a:graphicFrameLocks noGrp="1" noChangeAspect="1"/>
          </p:cNvGraphicFramePr>
          <p:nvPr>
            <p:extLst>
              <p:ext uri="{D42A27DB-BD31-4B8C-83A1-F6EECF244321}">
                <p14:modId xmlns:p14="http://schemas.microsoft.com/office/powerpoint/2010/main" val="2461455927"/>
              </p:ext>
            </p:extLst>
          </p:nvPr>
        </p:nvGraphicFramePr>
        <p:xfrm>
          <a:off x="4963886" y="4494705"/>
          <a:ext cx="3766347" cy="2271940"/>
        </p:xfrm>
        <a:graphic>
          <a:graphicData uri="http://schemas.openxmlformats.org/presentationml/2006/ole">
            <mc:AlternateContent xmlns:mc="http://schemas.openxmlformats.org/markup-compatibility/2006">
              <mc:Choice xmlns:v="urn:schemas-microsoft-com:vml" Requires="v">
                <p:oleObj spid="_x0000_s1565" name="Worksheet" r:id="rId9" imgW="4724505" imgH="3829008" progId="Excel.Sheet.8">
                  <p:embed/>
                </p:oleObj>
              </mc:Choice>
              <mc:Fallback>
                <p:oleObj name="Worksheet" r:id="rId9" imgW="4724505" imgH="3829008" progId="Excel.Sheet.8">
                  <p:embed/>
                  <p:pic>
                    <p:nvPicPr>
                      <p:cNvPr id="0" name=""/>
                      <p:cNvPicPr>
                        <a:picLocks noGrp="1" noChangeAspect="1" noChangeArrowheads="1"/>
                      </p:cNvPicPr>
                      <p:nvPr/>
                    </p:nvPicPr>
                    <p:blipFill>
                      <a:blip r:embed="rId10"/>
                      <a:srcRect/>
                      <a:stretch>
                        <a:fillRect/>
                      </a:stretch>
                    </p:blipFill>
                    <p:spPr bwMode="auto">
                      <a:xfrm>
                        <a:off x="4963886" y="4494705"/>
                        <a:ext cx="3766347" cy="2271940"/>
                      </a:xfrm>
                      <a:prstGeom prst="rect">
                        <a:avLst/>
                      </a:prstGeom>
                      <a:noFill/>
                      <a:extLst/>
                    </p:spPr>
                  </p:pic>
                </p:oleObj>
              </mc:Fallback>
            </mc:AlternateContent>
          </a:graphicData>
        </a:graphic>
      </p:graphicFrame>
      <p:sp>
        <p:nvSpPr>
          <p:cNvPr id="54" name="Text Box 15"/>
          <p:cNvSpPr txBox="1">
            <a:spLocks noChangeArrowheads="1"/>
          </p:cNvSpPr>
          <p:nvPr/>
        </p:nvSpPr>
        <p:spPr bwMode="auto">
          <a:xfrm>
            <a:off x="5170688" y="4310237"/>
            <a:ext cx="3544343" cy="203133"/>
          </a:xfrm>
          <a:prstGeom prst="rect">
            <a:avLst/>
          </a:prstGeom>
          <a:noFill/>
          <a:ln w="12700" cap="sq" algn="ctr">
            <a:noFill/>
            <a:miter lim="800000"/>
            <a:headEnd/>
            <a:tailEnd/>
          </a:ln>
          <a:effectLst/>
        </p:spPr>
        <p:txBody>
          <a:bodyPr wrap="square" lIns="0" tIns="0" rIns="0" bIns="0" rtlCol="0">
            <a:spAutoFit/>
          </a:bodyPr>
          <a:lstStyle>
            <a:defPPr>
              <a:defRPr lang="en-US"/>
            </a:defPPr>
            <a:lvl1pPr algn="ctr">
              <a:lnSpc>
                <a:spcPct val="120000"/>
              </a:lnSpc>
              <a:spcBef>
                <a:spcPts val="1114"/>
              </a:spcBef>
              <a:defRPr sz="1300" b="1"/>
            </a:lvl1pPr>
          </a:lstStyle>
          <a:p>
            <a:pPr algn="l"/>
            <a:r>
              <a:rPr lang="en-US" sz="1100" dirty="0">
                <a:solidFill>
                  <a:srgbClr val="002576"/>
                </a:solidFill>
              </a:rPr>
              <a:t>3. What is the scope of your big data initiative?</a:t>
            </a:r>
          </a:p>
        </p:txBody>
      </p:sp>
      <p:sp>
        <p:nvSpPr>
          <p:cNvPr id="55" name="AutoShape 93"/>
          <p:cNvSpPr>
            <a:spLocks noChangeArrowheads="1"/>
          </p:cNvSpPr>
          <p:nvPr/>
        </p:nvSpPr>
        <p:spPr bwMode="gray">
          <a:xfrm>
            <a:off x="6894667" y="5216335"/>
            <a:ext cx="1780974" cy="533572"/>
          </a:xfrm>
          <a:prstGeom prst="roundRect">
            <a:avLst>
              <a:gd name="adj" fmla="val 0"/>
            </a:avLst>
          </a:prstGeom>
          <a:solidFill>
            <a:srgbClr val="4C689F"/>
          </a:solidFill>
          <a:ln w="9525" algn="ctr">
            <a:noFill/>
            <a:round/>
            <a:headEnd/>
            <a:tailEnd/>
          </a:ln>
        </p:spPr>
        <p:txBody>
          <a:bodyPr wrap="square" lIns="508281" tIns="81326" rIns="81326" bIns="81326" anchor="ctr">
            <a:spAutoFit/>
          </a:bodyPr>
          <a:lstStyle/>
          <a:p>
            <a:pPr algn="l" eaLnBrk="0" hangingPunct="0"/>
            <a:r>
              <a:rPr lang="en-US" sz="1200" dirty="0">
                <a:solidFill>
                  <a:schemeClr val="bg1"/>
                </a:solidFill>
              </a:rPr>
              <a:t>Big data </a:t>
            </a:r>
            <a:r>
              <a:rPr lang="en-US" sz="1200" dirty="0" smtClean="0">
                <a:solidFill>
                  <a:schemeClr val="bg1"/>
                </a:solidFill>
              </a:rPr>
              <a:t>need is enterprise wide</a:t>
            </a:r>
            <a:endParaRPr lang="en-US" sz="1200" dirty="0">
              <a:solidFill>
                <a:schemeClr val="bg1"/>
              </a:solidFill>
            </a:endParaRPr>
          </a:p>
        </p:txBody>
      </p:sp>
      <p:grpSp>
        <p:nvGrpSpPr>
          <p:cNvPr id="56" name="Group 97"/>
          <p:cNvGrpSpPr>
            <a:grpSpLocks/>
          </p:cNvGrpSpPr>
          <p:nvPr/>
        </p:nvGrpSpPr>
        <p:grpSpPr bwMode="auto">
          <a:xfrm>
            <a:off x="7024356" y="5312247"/>
            <a:ext cx="305188" cy="314451"/>
            <a:chOff x="432" y="3216"/>
            <a:chExt cx="220" cy="220"/>
          </a:xfrm>
        </p:grpSpPr>
        <p:sp>
          <p:nvSpPr>
            <p:cNvPr id="57" name="AutoShape 98"/>
            <p:cNvSpPr>
              <a:spLocks noChangeAspect="1" noChangeArrowheads="1" noTextEdit="1"/>
            </p:cNvSpPr>
            <p:nvPr/>
          </p:nvSpPr>
          <p:spPr bwMode="gray">
            <a:xfrm>
              <a:off x="432" y="3216"/>
              <a:ext cx="220" cy="220"/>
            </a:xfrm>
            <a:prstGeom prst="rect">
              <a:avLst/>
            </a:prstGeom>
            <a:noFill/>
            <a:ln w="9525">
              <a:noFill/>
              <a:miter lim="800000"/>
              <a:headEnd/>
              <a:tailEnd/>
            </a:ln>
          </p:spPr>
          <p:txBody>
            <a:bodyPr/>
            <a:lstStyle/>
            <a:p>
              <a:endParaRPr lang="en-US" dirty="0"/>
            </a:p>
          </p:txBody>
        </p:sp>
        <p:sp>
          <p:nvSpPr>
            <p:cNvPr id="58" name="Oval 99"/>
            <p:cNvSpPr>
              <a:spLocks noChangeArrowheads="1"/>
            </p:cNvSpPr>
            <p:nvPr/>
          </p:nvSpPr>
          <p:spPr bwMode="gray">
            <a:xfrm>
              <a:off x="437" y="3223"/>
              <a:ext cx="210" cy="208"/>
            </a:xfrm>
            <a:prstGeom prst="ellipse">
              <a:avLst/>
            </a:prstGeom>
            <a:solidFill>
              <a:srgbClr val="5E7E8E"/>
            </a:solidFill>
            <a:ln w="14288">
              <a:solidFill>
                <a:srgbClr val="FFFFFF"/>
              </a:solidFill>
              <a:miter lim="800000"/>
              <a:headEnd/>
              <a:tailEnd/>
            </a:ln>
          </p:spPr>
          <p:txBody>
            <a:bodyPr/>
            <a:lstStyle/>
            <a:p>
              <a:pPr algn="ctr" eaLnBrk="0" hangingPunct="0"/>
              <a:endParaRPr lang="en-US" dirty="0"/>
            </a:p>
          </p:txBody>
        </p:sp>
        <p:sp>
          <p:nvSpPr>
            <p:cNvPr id="59" name="Oval 100"/>
            <p:cNvSpPr>
              <a:spLocks noChangeArrowheads="1"/>
            </p:cNvSpPr>
            <p:nvPr/>
          </p:nvSpPr>
          <p:spPr bwMode="gray">
            <a:xfrm>
              <a:off x="456" y="3241"/>
              <a:ext cx="168" cy="168"/>
            </a:xfrm>
            <a:prstGeom prst="ellipse">
              <a:avLst/>
            </a:prstGeom>
            <a:solidFill>
              <a:srgbClr val="FFFFFF"/>
            </a:solidFill>
            <a:ln w="9525">
              <a:noFill/>
              <a:round/>
              <a:headEnd/>
              <a:tailEnd/>
            </a:ln>
          </p:spPr>
          <p:txBody>
            <a:bodyPr/>
            <a:lstStyle/>
            <a:p>
              <a:pPr algn="ctr" eaLnBrk="0" hangingPunct="0"/>
              <a:endParaRPr lang="en-US" dirty="0"/>
            </a:p>
          </p:txBody>
        </p:sp>
        <p:sp>
          <p:nvSpPr>
            <p:cNvPr id="60" name="Freeform 101"/>
            <p:cNvSpPr>
              <a:spLocks noEditPoints="1"/>
            </p:cNvSpPr>
            <p:nvPr/>
          </p:nvSpPr>
          <p:spPr bwMode="gray">
            <a:xfrm>
              <a:off x="529" y="3270"/>
              <a:ext cx="26" cy="114"/>
            </a:xfrm>
            <a:custGeom>
              <a:avLst/>
              <a:gdLst>
                <a:gd name="T0" fmla="*/ 28 w 11"/>
                <a:gd name="T1" fmla="*/ 390 h 48"/>
                <a:gd name="T2" fmla="*/ 0 w 11"/>
                <a:gd name="T3" fmla="*/ 0 h 48"/>
                <a:gd name="T4" fmla="*/ 144 w 11"/>
                <a:gd name="T5" fmla="*/ 0 h 48"/>
                <a:gd name="T6" fmla="*/ 118 w 11"/>
                <a:gd name="T7" fmla="*/ 390 h 48"/>
                <a:gd name="T8" fmla="*/ 28 w 11"/>
                <a:gd name="T9" fmla="*/ 390 h 48"/>
                <a:gd name="T10" fmla="*/ 135 w 11"/>
                <a:gd name="T11" fmla="*/ 615 h 48"/>
                <a:gd name="T12" fmla="*/ 66 w 11"/>
                <a:gd name="T13" fmla="*/ 644 h 48"/>
                <a:gd name="T14" fmla="*/ 12 w 11"/>
                <a:gd name="T15" fmla="*/ 615 h 48"/>
                <a:gd name="T16" fmla="*/ 0 w 11"/>
                <a:gd name="T17" fmla="*/ 563 h 48"/>
                <a:gd name="T18" fmla="*/ 12 w 11"/>
                <a:gd name="T19" fmla="*/ 508 h 48"/>
                <a:gd name="T20" fmla="*/ 66 w 11"/>
                <a:gd name="T21" fmla="*/ 484 h 48"/>
                <a:gd name="T22" fmla="*/ 135 w 11"/>
                <a:gd name="T23" fmla="*/ 508 h 48"/>
                <a:gd name="T24" fmla="*/ 144 w 11"/>
                <a:gd name="T25" fmla="*/ 563 h 48"/>
                <a:gd name="T26" fmla="*/ 135 w 11"/>
                <a:gd name="T27" fmla="*/ 615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
                <a:gd name="T43" fmla="*/ 0 h 48"/>
                <a:gd name="T44" fmla="*/ 11 w 11"/>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 h="48">
                  <a:moveTo>
                    <a:pt x="2" y="29"/>
                  </a:moveTo>
                  <a:cubicBezTo>
                    <a:pt x="0" y="0"/>
                    <a:pt x="0" y="0"/>
                    <a:pt x="0" y="0"/>
                  </a:cubicBezTo>
                  <a:cubicBezTo>
                    <a:pt x="11" y="0"/>
                    <a:pt x="11" y="0"/>
                    <a:pt x="11" y="0"/>
                  </a:cubicBezTo>
                  <a:cubicBezTo>
                    <a:pt x="9" y="29"/>
                    <a:pt x="9" y="29"/>
                    <a:pt x="9" y="29"/>
                  </a:cubicBezTo>
                  <a:lnTo>
                    <a:pt x="2" y="29"/>
                  </a:lnTo>
                  <a:close/>
                  <a:moveTo>
                    <a:pt x="10" y="46"/>
                  </a:moveTo>
                  <a:cubicBezTo>
                    <a:pt x="9" y="47"/>
                    <a:pt x="7" y="48"/>
                    <a:pt x="5" y="48"/>
                  </a:cubicBezTo>
                  <a:cubicBezTo>
                    <a:pt x="4" y="48"/>
                    <a:pt x="2" y="47"/>
                    <a:pt x="1" y="46"/>
                  </a:cubicBezTo>
                  <a:cubicBezTo>
                    <a:pt x="0" y="45"/>
                    <a:pt x="0" y="44"/>
                    <a:pt x="0" y="42"/>
                  </a:cubicBezTo>
                  <a:cubicBezTo>
                    <a:pt x="0" y="40"/>
                    <a:pt x="0" y="39"/>
                    <a:pt x="1" y="38"/>
                  </a:cubicBezTo>
                  <a:cubicBezTo>
                    <a:pt x="2" y="37"/>
                    <a:pt x="4" y="36"/>
                    <a:pt x="5" y="36"/>
                  </a:cubicBezTo>
                  <a:cubicBezTo>
                    <a:pt x="7" y="36"/>
                    <a:pt x="9" y="37"/>
                    <a:pt x="10" y="38"/>
                  </a:cubicBezTo>
                  <a:cubicBezTo>
                    <a:pt x="11" y="39"/>
                    <a:pt x="11" y="40"/>
                    <a:pt x="11" y="42"/>
                  </a:cubicBezTo>
                  <a:cubicBezTo>
                    <a:pt x="11" y="44"/>
                    <a:pt x="11" y="45"/>
                    <a:pt x="10" y="46"/>
                  </a:cubicBezTo>
                  <a:close/>
                </a:path>
              </a:pathLst>
            </a:custGeom>
            <a:solidFill>
              <a:srgbClr val="5E7E8E"/>
            </a:solidFill>
            <a:ln w="9525">
              <a:noFill/>
              <a:round/>
              <a:headEnd/>
              <a:tailEnd/>
            </a:ln>
          </p:spPr>
          <p:txBody>
            <a:bodyPr/>
            <a:lstStyle/>
            <a:p>
              <a:endParaRPr lang="en-US" dirty="0"/>
            </a:p>
          </p:txBody>
        </p:sp>
      </p:grpSp>
      <p:sp>
        <p:nvSpPr>
          <p:cNvPr id="61" name="Line 96"/>
          <p:cNvSpPr>
            <a:spLocks noChangeShapeType="1"/>
          </p:cNvSpPr>
          <p:nvPr/>
        </p:nvSpPr>
        <p:spPr bwMode="gray">
          <a:xfrm flipV="1">
            <a:off x="8110764" y="4870862"/>
            <a:ext cx="0" cy="334979"/>
          </a:xfrm>
          <a:prstGeom prst="line">
            <a:avLst/>
          </a:prstGeom>
          <a:noFill/>
          <a:ln w="38100">
            <a:solidFill>
              <a:srgbClr val="4C689F"/>
            </a:solidFill>
            <a:round/>
            <a:headEnd/>
            <a:tailEnd type="oval" w="med" len="med"/>
          </a:ln>
        </p:spPr>
        <p:txBody>
          <a:bodyPr lIns="0" tIns="0" rIns="0" bIns="0" anchor="ctr"/>
          <a:lstStyle/>
          <a:p>
            <a:endParaRPr lang="en-US" dirty="0"/>
          </a:p>
        </p:txBody>
      </p:sp>
    </p:spTree>
    <p:extLst>
      <p:ext uri="{BB962C8B-B14F-4D97-AF65-F5344CB8AC3E}">
        <p14:creationId xmlns:p14="http://schemas.microsoft.com/office/powerpoint/2010/main" val="1278148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Applications of Big Data</a:t>
            </a:r>
            <a:endParaRPr lang="en-US" dirty="0"/>
          </a:p>
        </p:txBody>
      </p:sp>
    </p:spTree>
    <p:extLst>
      <p:ext uri="{BB962C8B-B14F-4D97-AF65-F5344CB8AC3E}">
        <p14:creationId xmlns:p14="http://schemas.microsoft.com/office/powerpoint/2010/main" val="69552488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64898" y="4194978"/>
            <a:ext cx="6237217" cy="235332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653" tIns="45653" rIns="45653" bIns="45653" rtlCol="0" anchor="ctr"/>
          <a:lstStyle/>
          <a:p>
            <a:pPr algn="ctr"/>
            <a:endParaRPr lang="en-US" sz="1800" b="0" dirty="0"/>
          </a:p>
        </p:txBody>
      </p:sp>
      <p:sp>
        <p:nvSpPr>
          <p:cNvPr id="50" name="Rectangle 49"/>
          <p:cNvSpPr/>
          <p:nvPr/>
        </p:nvSpPr>
        <p:spPr>
          <a:xfrm rot="16200000">
            <a:off x="5840258" y="1103438"/>
            <a:ext cx="2298884" cy="304980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08" tIns="45653" rIns="91308" bIns="45653" rtlCol="0" anchor="ctr"/>
          <a:lstStyle/>
          <a:p>
            <a:pPr algn="ctr"/>
            <a:endParaRPr lang="en-US" dirty="0">
              <a:solidFill>
                <a:schemeClr val="bg1"/>
              </a:solidFill>
              <a:latin typeface="+mj-lt"/>
            </a:endParaRPr>
          </a:p>
        </p:txBody>
      </p:sp>
      <p:cxnSp>
        <p:nvCxnSpPr>
          <p:cNvPr id="3" name="Straight Connector 2"/>
          <p:cNvCxnSpPr/>
          <p:nvPr/>
        </p:nvCxnSpPr>
        <p:spPr>
          <a:xfrm>
            <a:off x="5248474" y="1493445"/>
            <a:ext cx="0" cy="2272466"/>
          </a:xfrm>
          <a:prstGeom prst="line">
            <a:avLst/>
          </a:prstGeom>
          <a:ln w="12700">
            <a:solidFill>
              <a:schemeClr val="tx1">
                <a:alpha val="53000"/>
              </a:schemeClr>
            </a:solidFill>
            <a:prstDash val="dash"/>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465477" y="1910143"/>
            <a:ext cx="6187100" cy="1700472"/>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08" tIns="45653" rIns="91308" bIns="45653" rtlCol="0" anchor="ctr"/>
          <a:lstStyle/>
          <a:p>
            <a:pPr algn="ctr"/>
            <a:endParaRPr lang="en-US" b="0">
              <a:latin typeface="+mj-lt"/>
            </a:endParaRPr>
          </a:p>
        </p:txBody>
      </p:sp>
      <p:sp>
        <p:nvSpPr>
          <p:cNvPr id="17" name="Title 16"/>
          <p:cNvSpPr>
            <a:spLocks noGrp="1"/>
          </p:cNvSpPr>
          <p:nvPr>
            <p:ph type="title"/>
          </p:nvPr>
        </p:nvSpPr>
        <p:spPr bwMode="gray">
          <a:xfrm>
            <a:off x="414340" y="446047"/>
            <a:ext cx="8330184" cy="333425"/>
          </a:xfrm>
        </p:spPr>
        <p:txBody>
          <a:bodyPr/>
          <a:lstStyle/>
          <a:p>
            <a:r>
              <a:rPr lang="en-US" dirty="0" smtClean="0"/>
              <a:t>Recognizing a Big Data Problem</a:t>
            </a:r>
            <a:endParaRPr lang="en-US" dirty="0"/>
          </a:p>
        </p:txBody>
      </p:sp>
      <p:sp>
        <p:nvSpPr>
          <p:cNvPr id="6" name="Rectangle 5"/>
          <p:cNvSpPr/>
          <p:nvPr/>
        </p:nvSpPr>
        <p:spPr>
          <a:xfrm>
            <a:off x="422981" y="1030721"/>
            <a:ext cx="8215181" cy="215444"/>
          </a:xfrm>
          <a:prstGeom prst="rect">
            <a:avLst/>
          </a:prstGeom>
        </p:spPr>
        <p:txBody>
          <a:bodyPr vert="horz" wrap="square" lIns="0" tIns="0" rIns="0" bIns="0" rtlCol="0">
            <a:spAutoFit/>
          </a:bodyPr>
          <a:lstStyle/>
          <a:p>
            <a:pPr algn="l">
              <a:spcBef>
                <a:spcPts val="2200"/>
              </a:spcBef>
              <a:buFont typeface="Arial" pitchFamily="34" charset="0"/>
            </a:pPr>
            <a:r>
              <a:rPr lang="en-US" sz="1400" b="0" kern="0" spc="-30" dirty="0">
                <a:latin typeface="+mj-lt"/>
              </a:rPr>
              <a:t>Big Data problems have different characteristics from that of traditional data problems.</a:t>
            </a:r>
            <a:endParaRPr lang="en-US" sz="1400" b="0" dirty="0">
              <a:latin typeface="+mj-lt"/>
            </a:endParaRPr>
          </a:p>
        </p:txBody>
      </p:sp>
      <p:sp>
        <p:nvSpPr>
          <p:cNvPr id="7" name="TextBox 6"/>
          <p:cNvSpPr txBox="1"/>
          <p:nvPr/>
        </p:nvSpPr>
        <p:spPr>
          <a:xfrm>
            <a:off x="1549282" y="4253136"/>
            <a:ext cx="3367107" cy="2338967"/>
          </a:xfrm>
          <a:prstGeom prst="rect">
            <a:avLst/>
          </a:prstGeom>
          <a:noFill/>
          <a:ln>
            <a:noFill/>
          </a:ln>
          <a:effectLst/>
        </p:spPr>
        <p:txBody>
          <a:bodyPr wrap="square" lIns="91308" tIns="45653" rIns="91308" bIns="45653" rtlCol="0">
            <a:spAutoFit/>
          </a:bodyPr>
          <a:lstStyle/>
          <a:p>
            <a:pPr algn="l">
              <a:spcBef>
                <a:spcPts val="600"/>
              </a:spcBef>
            </a:pPr>
            <a:r>
              <a:rPr lang="en-US" dirty="0" smtClean="0">
                <a:latin typeface="+mj-lt"/>
              </a:rPr>
              <a:t>Think Big Data when -</a:t>
            </a:r>
          </a:p>
          <a:p>
            <a:pPr marL="171205" indent="-171205" algn="l">
              <a:spcBef>
                <a:spcPts val="600"/>
              </a:spcBef>
              <a:buFont typeface="Wingdings" pitchFamily="2" charset="2"/>
              <a:buChar char="§"/>
            </a:pPr>
            <a:r>
              <a:rPr lang="en-US" b="0" dirty="0" smtClean="0">
                <a:latin typeface="+mj-lt"/>
              </a:rPr>
              <a:t>Impossible / impractical to perform data analysis with existing technology stack</a:t>
            </a:r>
            <a:endParaRPr lang="en-US" b="0" dirty="0">
              <a:latin typeface="+mj-lt"/>
            </a:endParaRPr>
          </a:p>
          <a:p>
            <a:pPr marL="171205" indent="-171205" algn="l">
              <a:spcBef>
                <a:spcPts val="600"/>
              </a:spcBef>
              <a:buFont typeface="Wingdings" pitchFamily="2" charset="2"/>
              <a:buChar char="§"/>
            </a:pPr>
            <a:r>
              <a:rPr lang="en-US" b="0" dirty="0" smtClean="0">
                <a:latin typeface="+mj-lt"/>
              </a:rPr>
              <a:t>Relevant </a:t>
            </a:r>
            <a:r>
              <a:rPr lang="en-US" b="0" dirty="0">
                <a:latin typeface="+mj-lt"/>
              </a:rPr>
              <a:t>data exists across multiple data sources and various </a:t>
            </a:r>
            <a:r>
              <a:rPr lang="en-US" b="0" dirty="0" smtClean="0">
                <a:latin typeface="+mj-lt"/>
              </a:rPr>
              <a:t>formats</a:t>
            </a:r>
          </a:p>
          <a:p>
            <a:pPr marL="171205" indent="-171205" algn="l">
              <a:spcBef>
                <a:spcPts val="600"/>
              </a:spcBef>
              <a:buFont typeface="Wingdings" pitchFamily="2" charset="2"/>
              <a:buChar char="§"/>
            </a:pPr>
            <a:r>
              <a:rPr lang="en-US" b="0" dirty="0" smtClean="0">
                <a:latin typeface="+mj-lt"/>
              </a:rPr>
              <a:t>Streams of data are being generated, but capture, storage and processing challenges exist</a:t>
            </a:r>
            <a:endParaRPr lang="en-US" b="0" dirty="0">
              <a:latin typeface="+mj-lt"/>
            </a:endParaRPr>
          </a:p>
          <a:p>
            <a:pPr marL="171205" indent="-171205" algn="l">
              <a:spcBef>
                <a:spcPts val="600"/>
              </a:spcBef>
              <a:buFont typeface="Wingdings" pitchFamily="2" charset="2"/>
              <a:buChar char="§"/>
            </a:pPr>
            <a:r>
              <a:rPr lang="en-US" b="0" dirty="0" smtClean="0">
                <a:latin typeface="+mj-lt"/>
              </a:rPr>
              <a:t>Cost-to-scale </a:t>
            </a:r>
            <a:r>
              <a:rPr lang="en-US" b="0" dirty="0">
                <a:latin typeface="+mj-lt"/>
              </a:rPr>
              <a:t>is prohibitively high</a:t>
            </a:r>
          </a:p>
          <a:p>
            <a:pPr marL="171205" indent="-171205" algn="l">
              <a:spcBef>
                <a:spcPts val="600"/>
              </a:spcBef>
              <a:buFont typeface="Wingdings" pitchFamily="2" charset="2"/>
              <a:buChar char="§"/>
            </a:pPr>
            <a:r>
              <a:rPr lang="en-US" b="0" dirty="0" smtClean="0">
                <a:latin typeface="+mj-lt"/>
              </a:rPr>
              <a:t>Large volumes of useful archived data on tapes (unrecoverable after a certain period of time)</a:t>
            </a:r>
            <a:endParaRPr lang="en-US" b="0" dirty="0">
              <a:latin typeface="+mj-lt"/>
            </a:endParaRPr>
          </a:p>
        </p:txBody>
      </p:sp>
      <p:pic>
        <p:nvPicPr>
          <p:cNvPr id="1026" name="Picture 2"/>
          <p:cNvPicPr>
            <a:picLocks noChangeAspect="1" noChangeArrowheads="1"/>
          </p:cNvPicPr>
          <p:nvPr/>
        </p:nvPicPr>
        <p:blipFill>
          <a:blip r:embed="rId3" cstate="print">
            <a:clrChange>
              <a:clrFrom>
                <a:srgbClr val="FFFFFF"/>
              </a:clrFrom>
              <a:clrTo>
                <a:srgbClr val="FFFFFF">
                  <a:alpha val="0"/>
                </a:srgbClr>
              </a:clrTo>
            </a:clrChange>
            <a:duotone>
              <a:prstClr val="black"/>
              <a:schemeClr val="accent1">
                <a:lumMod val="60000"/>
                <a:lumOff val="40000"/>
                <a:tint val="45000"/>
                <a:satMod val="400000"/>
              </a:schemeClr>
            </a:duotone>
            <a:extLst>
              <a:ext uri="{28A0092B-C50C-407E-A947-70E740481C1C}">
                <a14:useLocalDpi xmlns:a14="http://schemas.microsoft.com/office/drawing/2010/main" val="0"/>
              </a:ext>
            </a:extLst>
          </a:blip>
          <a:srcRect/>
          <a:stretch>
            <a:fillRect/>
          </a:stretch>
        </p:blipFill>
        <p:spPr bwMode="auto">
          <a:xfrm>
            <a:off x="4887766" y="4355468"/>
            <a:ext cx="2921224" cy="208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le 29"/>
          <p:cNvSpPr/>
          <p:nvPr/>
        </p:nvSpPr>
        <p:spPr>
          <a:xfrm>
            <a:off x="382583" y="1917890"/>
            <a:ext cx="2082903" cy="1692725"/>
          </a:xfrm>
          <a:prstGeom prst="rect">
            <a:avLst/>
          </a:prstGeom>
          <a:solidFill>
            <a:srgbClr val="4C689F"/>
          </a:solidFill>
          <a:ln>
            <a:solidFill>
              <a:srgbClr val="4C689F"/>
            </a:solidFill>
          </a:ln>
        </p:spPr>
        <p:style>
          <a:lnRef idx="2">
            <a:schemeClr val="accent1">
              <a:shade val="50000"/>
            </a:schemeClr>
          </a:lnRef>
          <a:fillRef idx="1">
            <a:schemeClr val="accent1"/>
          </a:fillRef>
          <a:effectRef idx="0">
            <a:schemeClr val="accent1"/>
          </a:effectRef>
          <a:fontRef idx="minor">
            <a:schemeClr val="lt1"/>
          </a:fontRef>
        </p:style>
        <p:txBody>
          <a:bodyPr lIns="91308" tIns="45653" rIns="91308" bIns="45653" rtlCol="0" anchor="ctr"/>
          <a:lstStyle/>
          <a:p>
            <a:pPr algn="ctr"/>
            <a:endParaRPr lang="en-US" dirty="0">
              <a:solidFill>
                <a:schemeClr val="bg1"/>
              </a:solidFill>
              <a:latin typeface="+mj-lt"/>
            </a:endParaRPr>
          </a:p>
        </p:txBody>
      </p:sp>
      <p:sp>
        <p:nvSpPr>
          <p:cNvPr id="31" name="Rounded Rectangle 30"/>
          <p:cNvSpPr/>
          <p:nvPr/>
        </p:nvSpPr>
        <p:spPr>
          <a:xfrm>
            <a:off x="2762269" y="2796121"/>
            <a:ext cx="5890308" cy="389086"/>
          </a:xfrm>
          <a:prstGeom prst="roundRect">
            <a:avLst>
              <a:gd name="adj" fmla="val 0"/>
            </a:avLst>
          </a:prstGeom>
          <a:noFill/>
          <a:ln>
            <a:gradFill flip="none" rotWithShape="1">
              <a:gsLst>
                <a:gs pos="0">
                  <a:schemeClr val="tx2">
                    <a:alpha val="0"/>
                  </a:schemeClr>
                </a:gs>
                <a:gs pos="50000">
                  <a:schemeClr val="tx2"/>
                </a:gs>
                <a:gs pos="100000">
                  <a:schemeClr val="bg1">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487" tIns="34243" rIns="68487" bIns="34243" numCol="1" rtlCol="0" anchor="ctr" anchorCtr="0" compatLnSpc="1">
            <a:prstTxWarp prst="textNoShape">
              <a:avLst/>
            </a:prstTxWarp>
          </a:bodyPr>
          <a:lstStyle/>
          <a:p>
            <a:pPr defTabSz="684875"/>
            <a:endParaRPr lang="en-US" sz="1400" b="0" dirty="0">
              <a:solidFill>
                <a:srgbClr val="FFFFFF"/>
              </a:solidFill>
              <a:latin typeface="+mj-lt"/>
            </a:endParaRPr>
          </a:p>
        </p:txBody>
      </p:sp>
      <p:sp>
        <p:nvSpPr>
          <p:cNvPr id="32" name="Rounded Rectangle 31"/>
          <p:cNvSpPr/>
          <p:nvPr/>
        </p:nvSpPr>
        <p:spPr>
          <a:xfrm>
            <a:off x="2912683" y="2032905"/>
            <a:ext cx="5739894" cy="372757"/>
          </a:xfrm>
          <a:prstGeom prst="roundRect">
            <a:avLst>
              <a:gd name="adj" fmla="val 0"/>
            </a:avLst>
          </a:prstGeom>
          <a:noFill/>
          <a:ln>
            <a:gradFill flip="none" rotWithShape="1">
              <a:gsLst>
                <a:gs pos="0">
                  <a:schemeClr val="tx2">
                    <a:alpha val="0"/>
                  </a:schemeClr>
                </a:gs>
                <a:gs pos="50000">
                  <a:schemeClr val="tx2"/>
                </a:gs>
                <a:gs pos="100000">
                  <a:schemeClr val="bg1">
                    <a:alpha val="0"/>
                  </a:schemeClr>
                </a:gs>
              </a:gsLst>
              <a:lin ang="10800000" scaled="1"/>
              <a:tileRect/>
            </a:gradFill>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68487" tIns="34243" rIns="68487" bIns="34243" numCol="1" rtlCol="0" anchor="ctr" anchorCtr="0" compatLnSpc="1">
            <a:prstTxWarp prst="textNoShape">
              <a:avLst/>
            </a:prstTxWarp>
          </a:bodyPr>
          <a:lstStyle/>
          <a:p>
            <a:pPr defTabSz="684875"/>
            <a:endParaRPr lang="en-US" sz="1400" b="0" dirty="0">
              <a:solidFill>
                <a:srgbClr val="FFFFFF"/>
              </a:solidFill>
              <a:latin typeface="+mj-lt"/>
            </a:endParaRPr>
          </a:p>
        </p:txBody>
      </p:sp>
      <p:sp>
        <p:nvSpPr>
          <p:cNvPr id="33" name="Rectangle 32"/>
          <p:cNvSpPr/>
          <p:nvPr/>
        </p:nvSpPr>
        <p:spPr bwMode="auto">
          <a:xfrm>
            <a:off x="3729516" y="2960855"/>
            <a:ext cx="1701724" cy="386235"/>
          </a:xfrm>
          <a:prstGeom prst="rect">
            <a:avLst/>
          </a:prstGeom>
          <a:solidFill>
            <a:schemeClr val="bg1"/>
          </a:solidFill>
          <a:ln w="38100" cap="flat" cmpd="sng" algn="ctr">
            <a:noFill/>
            <a:prstDash val="solid"/>
            <a:headEnd type="none" w="med" len="med"/>
            <a:tailEnd type="none" w="med" len="med"/>
          </a:ln>
          <a:effectLst/>
        </p:spPr>
        <p:txBody>
          <a:bodyPr vert="horz" wrap="square" lIns="116417" tIns="136961" rIns="116417" bIns="136961" numCol="1" rtlCol="0" anchor="ctr" anchorCtr="0" compatLnSpc="1">
            <a:prstTxWarp prst="textNoShape">
              <a:avLst/>
            </a:prstTxWarp>
          </a:bodyPr>
          <a:lstStyle/>
          <a:p>
            <a:pPr defTabSz="684578">
              <a:spcBef>
                <a:spcPct val="0"/>
              </a:spcBef>
              <a:defRPr/>
            </a:pPr>
            <a:r>
              <a:rPr lang="en-US" b="0" kern="0" spc="-30" dirty="0">
                <a:solidFill>
                  <a:srgbClr val="000000"/>
                </a:solidFill>
                <a:latin typeface="+mj-lt"/>
              </a:rPr>
              <a:t>File shares, user files</a:t>
            </a:r>
          </a:p>
        </p:txBody>
      </p:sp>
      <p:sp>
        <p:nvSpPr>
          <p:cNvPr id="34" name="Rectangle 33"/>
          <p:cNvSpPr/>
          <p:nvPr/>
        </p:nvSpPr>
        <p:spPr bwMode="auto">
          <a:xfrm>
            <a:off x="6741302" y="2960855"/>
            <a:ext cx="1828800" cy="386235"/>
          </a:xfrm>
          <a:prstGeom prst="rect">
            <a:avLst/>
          </a:prstGeom>
          <a:solidFill>
            <a:schemeClr val="bg1"/>
          </a:solidFill>
          <a:ln w="38100" cap="flat" cmpd="sng" algn="ctr">
            <a:noFill/>
            <a:prstDash val="solid"/>
            <a:headEnd type="none" w="med" len="med"/>
            <a:tailEnd type="none" w="med" len="med"/>
          </a:ln>
          <a:effectLst/>
        </p:spPr>
        <p:txBody>
          <a:bodyPr vert="horz" wrap="square" lIns="116417" tIns="136961" rIns="116417" bIns="136961" numCol="1" rtlCol="0" anchor="ctr" anchorCtr="0" compatLnSpc="1">
            <a:prstTxWarp prst="textNoShape">
              <a:avLst/>
            </a:prstTxWarp>
          </a:bodyPr>
          <a:lstStyle/>
          <a:p>
            <a:pPr defTabSz="684578">
              <a:spcBef>
                <a:spcPct val="0"/>
              </a:spcBef>
              <a:defRPr/>
            </a:pPr>
            <a:r>
              <a:rPr lang="en-US" b="0" kern="0" spc="-30" dirty="0">
                <a:solidFill>
                  <a:srgbClr val="000000"/>
                </a:solidFill>
                <a:latin typeface="+mj-lt"/>
              </a:rPr>
              <a:t>Social media, user reviews</a:t>
            </a:r>
          </a:p>
        </p:txBody>
      </p:sp>
      <p:sp>
        <p:nvSpPr>
          <p:cNvPr id="35" name="Rectangle 34"/>
          <p:cNvSpPr/>
          <p:nvPr/>
        </p:nvSpPr>
        <p:spPr bwMode="auto">
          <a:xfrm>
            <a:off x="2790262" y="2587269"/>
            <a:ext cx="1920240" cy="386235"/>
          </a:xfrm>
          <a:prstGeom prst="rect">
            <a:avLst/>
          </a:prstGeom>
          <a:solidFill>
            <a:schemeClr val="bg1"/>
          </a:solidFill>
          <a:ln w="38100" cap="flat" cmpd="sng" algn="ctr">
            <a:noFill/>
            <a:prstDash val="solid"/>
            <a:headEnd type="none" w="med" len="med"/>
            <a:tailEnd type="none" w="med" len="med"/>
          </a:ln>
          <a:effectLst/>
        </p:spPr>
        <p:txBody>
          <a:bodyPr vert="horz" wrap="square" lIns="116417" tIns="136961" rIns="116417" bIns="136961" numCol="1" rtlCol="0" anchor="ctr" anchorCtr="0" compatLnSpc="1">
            <a:prstTxWarp prst="textNoShape">
              <a:avLst/>
            </a:prstTxWarp>
          </a:bodyPr>
          <a:lstStyle/>
          <a:p>
            <a:pPr defTabSz="684578">
              <a:spcBef>
                <a:spcPct val="0"/>
              </a:spcBef>
              <a:defRPr/>
            </a:pPr>
            <a:r>
              <a:rPr lang="en-US" b="0" kern="0" spc="-30" dirty="0">
                <a:solidFill>
                  <a:srgbClr val="000000"/>
                </a:solidFill>
                <a:latin typeface="+mj-lt"/>
              </a:rPr>
              <a:t>User generated transactions</a:t>
            </a:r>
          </a:p>
        </p:txBody>
      </p:sp>
      <p:sp>
        <p:nvSpPr>
          <p:cNvPr id="36" name="Rectangle 35"/>
          <p:cNvSpPr/>
          <p:nvPr/>
        </p:nvSpPr>
        <p:spPr bwMode="auto">
          <a:xfrm>
            <a:off x="6321614" y="2587269"/>
            <a:ext cx="2248488" cy="386235"/>
          </a:xfrm>
          <a:prstGeom prst="rect">
            <a:avLst/>
          </a:prstGeom>
          <a:solidFill>
            <a:schemeClr val="bg1"/>
          </a:solidFill>
          <a:ln w="38100" cap="flat" cmpd="sng" algn="ctr">
            <a:noFill/>
            <a:prstDash val="solid"/>
            <a:headEnd type="none" w="med" len="med"/>
            <a:tailEnd type="none" w="med" len="med"/>
          </a:ln>
          <a:effectLst/>
        </p:spPr>
        <p:txBody>
          <a:bodyPr vert="horz" wrap="square" lIns="116417" tIns="136961" rIns="116417" bIns="136961" numCol="1" rtlCol="0" anchor="ctr" anchorCtr="0" compatLnSpc="1">
            <a:prstTxWarp prst="textNoShape">
              <a:avLst/>
            </a:prstTxWarp>
          </a:bodyPr>
          <a:lstStyle/>
          <a:p>
            <a:pPr defTabSz="684578">
              <a:spcBef>
                <a:spcPct val="0"/>
              </a:spcBef>
              <a:defRPr/>
            </a:pPr>
            <a:r>
              <a:rPr lang="en-US" b="0" kern="0" spc="-30" dirty="0">
                <a:solidFill>
                  <a:srgbClr val="000000"/>
                </a:solidFill>
                <a:latin typeface="+mj-lt"/>
              </a:rPr>
              <a:t>RFID, Sensor, Machine logs</a:t>
            </a:r>
          </a:p>
        </p:txBody>
      </p:sp>
      <p:sp>
        <p:nvSpPr>
          <p:cNvPr id="37" name="Rectangle 36"/>
          <p:cNvSpPr/>
          <p:nvPr/>
        </p:nvSpPr>
        <p:spPr bwMode="auto">
          <a:xfrm>
            <a:off x="3805422" y="2202577"/>
            <a:ext cx="1294820" cy="406170"/>
          </a:xfrm>
          <a:prstGeom prst="rect">
            <a:avLst/>
          </a:prstGeom>
          <a:solidFill>
            <a:schemeClr val="bg1"/>
          </a:solidFill>
          <a:ln w="38100" cap="flat" cmpd="sng" algn="ctr">
            <a:noFill/>
            <a:prstDash val="solid"/>
            <a:headEnd type="none" w="med" len="med"/>
            <a:tailEnd type="none" w="med" len="med"/>
          </a:ln>
          <a:effectLst/>
        </p:spPr>
        <p:txBody>
          <a:bodyPr vert="horz" wrap="square" lIns="116417" tIns="136961" rIns="116417" bIns="136961" numCol="1" rtlCol="0" anchor="ctr" anchorCtr="0" compatLnSpc="1">
            <a:prstTxWarp prst="textNoShape">
              <a:avLst/>
            </a:prstTxWarp>
          </a:bodyPr>
          <a:lstStyle/>
          <a:p>
            <a:pPr defTabSz="684578">
              <a:spcBef>
                <a:spcPct val="0"/>
              </a:spcBef>
              <a:defRPr/>
            </a:pPr>
            <a:r>
              <a:rPr lang="en-US" b="0" kern="0" spc="-30" dirty="0">
                <a:solidFill>
                  <a:srgbClr val="000000"/>
                </a:solidFill>
                <a:latin typeface="+mj-lt"/>
              </a:rPr>
              <a:t>CRM System</a:t>
            </a:r>
          </a:p>
        </p:txBody>
      </p:sp>
      <p:sp>
        <p:nvSpPr>
          <p:cNvPr id="38" name="Rectangle 37"/>
          <p:cNvSpPr/>
          <p:nvPr/>
        </p:nvSpPr>
        <p:spPr bwMode="auto">
          <a:xfrm>
            <a:off x="5665855" y="2202578"/>
            <a:ext cx="2358923" cy="386234"/>
          </a:xfrm>
          <a:prstGeom prst="rect">
            <a:avLst/>
          </a:prstGeom>
          <a:solidFill>
            <a:schemeClr val="bg1"/>
          </a:solidFill>
          <a:ln w="38100" cap="flat" cmpd="sng" algn="ctr">
            <a:noFill/>
            <a:prstDash val="solid"/>
            <a:headEnd type="none" w="med" len="med"/>
            <a:tailEnd type="none" w="med" len="med"/>
          </a:ln>
          <a:effectLst/>
        </p:spPr>
        <p:txBody>
          <a:bodyPr vert="horz" wrap="square" lIns="116417" tIns="136961" rIns="116417" bIns="136961" numCol="1" rtlCol="0" anchor="ctr" anchorCtr="0" compatLnSpc="1">
            <a:prstTxWarp prst="textNoShape">
              <a:avLst/>
            </a:prstTxWarp>
          </a:bodyPr>
          <a:lstStyle/>
          <a:p>
            <a:pPr defTabSz="684578">
              <a:spcBef>
                <a:spcPct val="0"/>
              </a:spcBef>
              <a:defRPr/>
            </a:pPr>
            <a:r>
              <a:rPr lang="en-US" b="0" kern="0" spc="-30" dirty="0">
                <a:solidFill>
                  <a:srgbClr val="000000"/>
                </a:solidFill>
                <a:latin typeface="+mj-lt"/>
              </a:rPr>
              <a:t>Affiliates, Third party data providers</a:t>
            </a:r>
          </a:p>
        </p:txBody>
      </p:sp>
      <p:sp>
        <p:nvSpPr>
          <p:cNvPr id="39" name="Rectangle 38"/>
          <p:cNvSpPr/>
          <p:nvPr/>
        </p:nvSpPr>
        <p:spPr bwMode="auto">
          <a:xfrm>
            <a:off x="3155342" y="1955870"/>
            <a:ext cx="1280160" cy="207492"/>
          </a:xfrm>
          <a:prstGeom prst="rect">
            <a:avLst/>
          </a:prstGeom>
          <a:solidFill>
            <a:schemeClr val="bg1"/>
          </a:solidFill>
          <a:ln w="38100" cap="flat" cmpd="sng" algn="ctr">
            <a:noFill/>
            <a:prstDash val="solid"/>
            <a:headEnd type="none" w="med" len="med"/>
            <a:tailEnd type="none" w="med" len="med"/>
          </a:ln>
          <a:effectLst/>
        </p:spPr>
        <p:txBody>
          <a:bodyPr vert="horz" wrap="square" lIns="116417" tIns="136961" rIns="116417" bIns="136961" numCol="1" rtlCol="0" anchor="ctr" anchorCtr="0" compatLnSpc="1">
            <a:prstTxWarp prst="textNoShape">
              <a:avLst/>
            </a:prstTxWarp>
          </a:bodyPr>
          <a:lstStyle/>
          <a:p>
            <a:pPr defTabSz="684578">
              <a:spcBef>
                <a:spcPct val="0"/>
              </a:spcBef>
              <a:defRPr/>
            </a:pPr>
            <a:r>
              <a:rPr lang="en-US" b="0" kern="0" spc="-30" dirty="0">
                <a:solidFill>
                  <a:srgbClr val="000000"/>
                </a:solidFill>
                <a:latin typeface="+mj-lt"/>
              </a:rPr>
              <a:t>Call center, email</a:t>
            </a:r>
          </a:p>
        </p:txBody>
      </p:sp>
      <p:sp>
        <p:nvSpPr>
          <p:cNvPr id="40" name="Rectangle 39"/>
          <p:cNvSpPr/>
          <p:nvPr/>
        </p:nvSpPr>
        <p:spPr bwMode="auto">
          <a:xfrm>
            <a:off x="6321614" y="1967747"/>
            <a:ext cx="2286000" cy="159992"/>
          </a:xfrm>
          <a:prstGeom prst="rect">
            <a:avLst/>
          </a:prstGeom>
          <a:solidFill>
            <a:schemeClr val="bg1"/>
          </a:solidFill>
          <a:ln w="38100" cap="flat" cmpd="sng" algn="ctr">
            <a:noFill/>
            <a:prstDash val="solid"/>
            <a:headEnd type="none" w="med" len="med"/>
            <a:tailEnd type="none" w="med" len="med"/>
          </a:ln>
          <a:effectLst/>
        </p:spPr>
        <p:txBody>
          <a:bodyPr vert="horz" wrap="square" lIns="116417" tIns="136961" rIns="116417" bIns="136961" numCol="1" rtlCol="0" anchor="ctr" anchorCtr="0" compatLnSpc="1">
            <a:prstTxWarp prst="textNoShape">
              <a:avLst/>
            </a:prstTxWarp>
          </a:bodyPr>
          <a:lstStyle/>
          <a:p>
            <a:pPr defTabSz="684578">
              <a:spcBef>
                <a:spcPct val="0"/>
              </a:spcBef>
              <a:defRPr/>
            </a:pPr>
            <a:r>
              <a:rPr lang="en-US" b="0" kern="0" spc="-30" dirty="0">
                <a:solidFill>
                  <a:srgbClr val="000000"/>
                </a:solidFill>
                <a:latin typeface="+mj-lt"/>
              </a:rPr>
              <a:t>YouTube, Blogs, Social Sentiment</a:t>
            </a:r>
          </a:p>
        </p:txBody>
      </p:sp>
      <p:sp>
        <p:nvSpPr>
          <p:cNvPr id="41" name="Rectangle 40"/>
          <p:cNvSpPr/>
          <p:nvPr/>
        </p:nvSpPr>
        <p:spPr bwMode="auto">
          <a:xfrm>
            <a:off x="325511" y="1917899"/>
            <a:ext cx="2194560" cy="348445"/>
          </a:xfrm>
          <a:prstGeom prst="rect">
            <a:avLst/>
          </a:prstGeom>
          <a:noFill/>
          <a:ln w="38100" cap="flat" cmpd="sng" algn="ctr">
            <a:noFill/>
            <a:prstDash val="solid"/>
            <a:headEnd type="none" w="med" len="med"/>
            <a:tailEnd type="none" w="med" len="med"/>
          </a:ln>
          <a:effectLst/>
        </p:spPr>
        <p:txBody>
          <a:bodyPr vert="horz" wrap="square" lIns="116417" tIns="136961" rIns="116417" bIns="136961" numCol="1" rtlCol="0" anchor="ctr" anchorCtr="0" compatLnSpc="1">
            <a:prstTxWarp prst="textNoShape">
              <a:avLst/>
            </a:prstTxWarp>
          </a:bodyPr>
          <a:lstStyle/>
          <a:p>
            <a:pPr defTabSz="684578">
              <a:spcBef>
                <a:spcPct val="0"/>
              </a:spcBef>
              <a:defRPr/>
            </a:pPr>
            <a:r>
              <a:rPr lang="en-US" b="0" kern="0" spc="-30" dirty="0">
                <a:solidFill>
                  <a:schemeClr val="bg1"/>
                </a:solidFill>
                <a:latin typeface="+mj-lt"/>
              </a:rPr>
              <a:t>Customer feedback / complaints</a:t>
            </a:r>
          </a:p>
        </p:txBody>
      </p:sp>
      <p:sp>
        <p:nvSpPr>
          <p:cNvPr id="42" name="Rectangle 41"/>
          <p:cNvSpPr/>
          <p:nvPr/>
        </p:nvSpPr>
        <p:spPr bwMode="auto">
          <a:xfrm>
            <a:off x="554113" y="2261772"/>
            <a:ext cx="2011680" cy="348445"/>
          </a:xfrm>
          <a:prstGeom prst="rect">
            <a:avLst/>
          </a:prstGeom>
          <a:noFill/>
          <a:ln w="38100" cap="flat" cmpd="sng" algn="ctr">
            <a:noFill/>
            <a:prstDash val="solid"/>
            <a:headEnd type="none" w="med" len="med"/>
            <a:tailEnd type="none" w="med" len="med"/>
          </a:ln>
          <a:effectLst/>
        </p:spPr>
        <p:txBody>
          <a:bodyPr vert="horz" wrap="square" lIns="116417" tIns="136961" rIns="116417" bIns="136961" numCol="1" rtlCol="0" anchor="ctr" anchorCtr="0" compatLnSpc="1">
            <a:prstTxWarp prst="textNoShape">
              <a:avLst/>
            </a:prstTxWarp>
          </a:bodyPr>
          <a:lstStyle/>
          <a:p>
            <a:pPr defTabSz="684578">
              <a:spcBef>
                <a:spcPct val="0"/>
              </a:spcBef>
              <a:defRPr/>
            </a:pPr>
            <a:r>
              <a:rPr lang="en-US" b="0" kern="0" spc="-30" dirty="0">
                <a:solidFill>
                  <a:schemeClr val="bg1"/>
                </a:solidFill>
                <a:latin typeface="+mj-lt"/>
              </a:rPr>
              <a:t>Customer Profile Information</a:t>
            </a:r>
          </a:p>
        </p:txBody>
      </p:sp>
      <p:sp>
        <p:nvSpPr>
          <p:cNvPr id="43" name="Rectangle 42"/>
          <p:cNvSpPr/>
          <p:nvPr/>
        </p:nvSpPr>
        <p:spPr bwMode="auto">
          <a:xfrm>
            <a:off x="232013" y="2641218"/>
            <a:ext cx="2316949" cy="349446"/>
          </a:xfrm>
          <a:prstGeom prst="rect">
            <a:avLst/>
          </a:prstGeom>
          <a:noFill/>
          <a:ln w="38100" cap="flat" cmpd="sng" algn="ctr">
            <a:noFill/>
            <a:prstDash val="solid"/>
            <a:headEnd type="none" w="med" len="med"/>
            <a:tailEnd type="none" w="med" len="med"/>
          </a:ln>
          <a:effectLst/>
        </p:spPr>
        <p:txBody>
          <a:bodyPr vert="horz" wrap="square" lIns="116417" tIns="136961" rIns="116417" bIns="136961" numCol="1" rtlCol="0" anchor="ctr" anchorCtr="0" compatLnSpc="1">
            <a:prstTxWarp prst="textNoShape">
              <a:avLst/>
            </a:prstTxWarp>
          </a:bodyPr>
          <a:lstStyle/>
          <a:p>
            <a:pPr defTabSz="684578">
              <a:spcBef>
                <a:spcPct val="0"/>
              </a:spcBef>
              <a:defRPr/>
            </a:pPr>
            <a:r>
              <a:rPr lang="en-US" b="0" kern="0" spc="-30" dirty="0">
                <a:solidFill>
                  <a:schemeClr val="bg1"/>
                </a:solidFill>
                <a:latin typeface="+mj-lt"/>
              </a:rPr>
              <a:t>Operational, </a:t>
            </a:r>
            <a:r>
              <a:rPr lang="en-US" b="0" kern="0" spc="-30" dirty="0" smtClean="0">
                <a:solidFill>
                  <a:schemeClr val="bg1"/>
                </a:solidFill>
                <a:latin typeface="+mj-lt"/>
              </a:rPr>
              <a:t>Machine transactions</a:t>
            </a:r>
            <a:endParaRPr lang="en-US" b="0" kern="0" spc="-30" dirty="0">
              <a:solidFill>
                <a:schemeClr val="bg1"/>
              </a:solidFill>
              <a:latin typeface="+mj-lt"/>
            </a:endParaRPr>
          </a:p>
        </p:txBody>
      </p:sp>
      <p:sp>
        <p:nvSpPr>
          <p:cNvPr id="44" name="Rectangle 43"/>
          <p:cNvSpPr/>
          <p:nvPr/>
        </p:nvSpPr>
        <p:spPr bwMode="auto">
          <a:xfrm>
            <a:off x="1163709" y="2973869"/>
            <a:ext cx="1371600" cy="348445"/>
          </a:xfrm>
          <a:prstGeom prst="rect">
            <a:avLst/>
          </a:prstGeom>
          <a:noFill/>
          <a:ln w="38100" cap="flat" cmpd="sng" algn="ctr">
            <a:noFill/>
            <a:prstDash val="solid"/>
            <a:headEnd type="none" w="med" len="med"/>
            <a:tailEnd type="none" w="med" len="med"/>
          </a:ln>
          <a:effectLst/>
        </p:spPr>
        <p:txBody>
          <a:bodyPr vert="horz" wrap="square" lIns="116417" tIns="136961" rIns="116417" bIns="136961" numCol="1" rtlCol="0" anchor="ctr" anchorCtr="0" compatLnSpc="1">
            <a:prstTxWarp prst="textNoShape">
              <a:avLst/>
            </a:prstTxWarp>
          </a:bodyPr>
          <a:lstStyle/>
          <a:p>
            <a:pPr defTabSz="684578">
              <a:spcBef>
                <a:spcPct val="0"/>
              </a:spcBef>
              <a:defRPr/>
            </a:pPr>
            <a:r>
              <a:rPr lang="en-US" b="0" kern="0" spc="-30" dirty="0">
                <a:solidFill>
                  <a:schemeClr val="bg1"/>
                </a:solidFill>
                <a:latin typeface="+mj-lt"/>
              </a:rPr>
              <a:t>Unstructured data</a:t>
            </a:r>
          </a:p>
        </p:txBody>
      </p:sp>
      <p:sp>
        <p:nvSpPr>
          <p:cNvPr id="24" name="Rectangle 23"/>
          <p:cNvSpPr>
            <a:spLocks noChangeArrowheads="1"/>
          </p:cNvSpPr>
          <p:nvPr/>
        </p:nvSpPr>
        <p:spPr bwMode="auto">
          <a:xfrm>
            <a:off x="7100098" y="3216456"/>
            <a:ext cx="506869" cy="400110"/>
          </a:xfrm>
          <a:prstGeom prst="rect">
            <a:avLst/>
          </a:prstGeom>
          <a:noFill/>
          <a:ln>
            <a:noFill/>
          </a:ln>
        </p:spPr>
        <p:txBody>
          <a:bodyPr wrap="none" lIns="91308" tIns="45653" rIns="91308" bIns="45653">
            <a:spAutoFit/>
          </a:bodyPr>
          <a:lstStyle/>
          <a:p>
            <a:pPr algn="ctr"/>
            <a:r>
              <a:rPr lang="en-US" sz="2000" dirty="0">
                <a:latin typeface="Segoe UI" pitchFamily="34" charset="0"/>
                <a:cs typeface="Segoe UI" pitchFamily="34" charset="0"/>
              </a:rPr>
              <a:t>PB</a:t>
            </a:r>
            <a:endParaRPr lang="en-US" sz="100" dirty="0"/>
          </a:p>
        </p:txBody>
      </p:sp>
      <p:sp>
        <p:nvSpPr>
          <p:cNvPr id="25" name="Rectangle 24"/>
          <p:cNvSpPr>
            <a:spLocks noChangeArrowheads="1"/>
          </p:cNvSpPr>
          <p:nvPr/>
        </p:nvSpPr>
        <p:spPr bwMode="auto">
          <a:xfrm>
            <a:off x="5100246" y="3196960"/>
            <a:ext cx="654777" cy="439103"/>
          </a:xfrm>
          <a:prstGeom prst="rect">
            <a:avLst/>
          </a:prstGeom>
          <a:noFill/>
          <a:ln w="38100"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bodyPr>
          <a:lstStyle/>
          <a:p>
            <a:pPr marL="172392" defTabSz="684578"/>
            <a:r>
              <a:rPr lang="en-US" sz="1600" kern="0" dirty="0">
                <a:latin typeface="Segoe UI" pitchFamily="34" charset="0"/>
                <a:ea typeface="Segoe UI" pitchFamily="34" charset="0"/>
                <a:cs typeface="Segoe UI" pitchFamily="34" charset="0"/>
              </a:rPr>
              <a:t>TB</a:t>
            </a:r>
          </a:p>
        </p:txBody>
      </p:sp>
      <p:sp>
        <p:nvSpPr>
          <p:cNvPr id="26" name="Rectangle 25"/>
          <p:cNvSpPr>
            <a:spLocks noChangeArrowheads="1"/>
          </p:cNvSpPr>
          <p:nvPr/>
        </p:nvSpPr>
        <p:spPr bwMode="auto">
          <a:xfrm>
            <a:off x="3440653" y="3278012"/>
            <a:ext cx="393056" cy="276999"/>
          </a:xfrm>
          <a:prstGeom prst="rect">
            <a:avLst/>
          </a:prstGeom>
          <a:noFill/>
          <a:ln>
            <a:noFill/>
          </a:ln>
        </p:spPr>
        <p:txBody>
          <a:bodyPr wrap="none" lIns="91308" tIns="45653" rIns="91308" bIns="45653">
            <a:spAutoFit/>
          </a:bodyPr>
          <a:lstStyle/>
          <a:p>
            <a:pPr algn="ctr"/>
            <a:r>
              <a:rPr lang="en-US" sz="1200" dirty="0">
                <a:latin typeface="Segoe UI" pitchFamily="34" charset="0"/>
                <a:cs typeface="Segoe UI" pitchFamily="34" charset="0"/>
              </a:rPr>
              <a:t>GB</a:t>
            </a:r>
            <a:endParaRPr lang="en-US" sz="200" dirty="0"/>
          </a:p>
        </p:txBody>
      </p:sp>
      <p:sp>
        <p:nvSpPr>
          <p:cNvPr id="27" name="Isosceles Triangle 26"/>
          <p:cNvSpPr>
            <a:spLocks noChangeArrowheads="1"/>
          </p:cNvSpPr>
          <p:nvPr/>
        </p:nvSpPr>
        <p:spPr bwMode="auto">
          <a:xfrm rot="5400000">
            <a:off x="4415148" y="3371412"/>
            <a:ext cx="182880" cy="91440"/>
          </a:xfrm>
          <a:prstGeom prst="triangle">
            <a:avLst>
              <a:gd name="adj" fmla="val 50000"/>
            </a:avLst>
          </a:prstGeom>
          <a:solidFill>
            <a:schemeClr val="tx1"/>
          </a:solidFill>
          <a:ln>
            <a:noFill/>
          </a:ln>
        </p:spPr>
        <p:txBody>
          <a:bodyPr lIns="91308" tIns="45653" rIns="91308" bIns="45653"/>
          <a:lstStyle/>
          <a:p>
            <a:endParaRPr lang="en-US" sz="800"/>
          </a:p>
        </p:txBody>
      </p:sp>
      <p:sp>
        <p:nvSpPr>
          <p:cNvPr id="28" name="Isosceles Triangle 27"/>
          <p:cNvSpPr>
            <a:spLocks noChangeArrowheads="1"/>
          </p:cNvSpPr>
          <p:nvPr/>
        </p:nvSpPr>
        <p:spPr bwMode="auto">
          <a:xfrm rot="5400000">
            <a:off x="6318825" y="3371412"/>
            <a:ext cx="182880" cy="91440"/>
          </a:xfrm>
          <a:prstGeom prst="triangle">
            <a:avLst>
              <a:gd name="adj" fmla="val 50000"/>
            </a:avLst>
          </a:prstGeom>
          <a:solidFill>
            <a:schemeClr val="tx1"/>
          </a:solidFill>
          <a:ln>
            <a:noFill/>
          </a:ln>
        </p:spPr>
        <p:txBody>
          <a:bodyPr lIns="91308" tIns="45653" rIns="91308" bIns="45653"/>
          <a:lstStyle/>
          <a:p>
            <a:endParaRPr lang="en-US" sz="800"/>
          </a:p>
        </p:txBody>
      </p:sp>
      <p:sp>
        <p:nvSpPr>
          <p:cNvPr id="29" name="Rectangle 28"/>
          <p:cNvSpPr/>
          <p:nvPr/>
        </p:nvSpPr>
        <p:spPr>
          <a:xfrm>
            <a:off x="3038687" y="1562030"/>
            <a:ext cx="4561526" cy="276999"/>
          </a:xfrm>
          <a:prstGeom prst="rect">
            <a:avLst/>
          </a:prstGeom>
        </p:spPr>
        <p:txBody>
          <a:bodyPr wrap="square" lIns="91308" tIns="45653" rIns="91308" bIns="45653">
            <a:spAutoFit/>
          </a:bodyPr>
          <a:lstStyle/>
          <a:p>
            <a:pPr marL="233027" lvl="1" algn="l">
              <a:spcBef>
                <a:spcPts val="400"/>
              </a:spcBef>
            </a:pPr>
            <a:r>
              <a:rPr lang="en-US" sz="1200" dirty="0">
                <a:solidFill>
                  <a:schemeClr val="tx2"/>
                </a:solidFill>
              </a:rPr>
              <a:t>Traditional		                  </a:t>
            </a:r>
            <a:r>
              <a:rPr lang="en-US" sz="1200" dirty="0">
                <a:solidFill>
                  <a:schemeClr val="bg1"/>
                </a:solidFill>
              </a:rPr>
              <a:t>Big Data</a:t>
            </a:r>
          </a:p>
        </p:txBody>
      </p:sp>
      <p:sp>
        <p:nvSpPr>
          <p:cNvPr id="48" name="Rectangle 47"/>
          <p:cNvSpPr/>
          <p:nvPr/>
        </p:nvSpPr>
        <p:spPr>
          <a:xfrm rot="16200000">
            <a:off x="4671123" y="1073131"/>
            <a:ext cx="9144" cy="62528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08" tIns="45653" rIns="91308" bIns="45653" rtlCol="0" anchor="ctr"/>
          <a:lstStyle/>
          <a:p>
            <a:pPr algn="ctr"/>
            <a:endParaRPr lang="en-US" dirty="0">
              <a:solidFill>
                <a:schemeClr val="bg1"/>
              </a:solidFill>
              <a:latin typeface="+mj-lt"/>
            </a:endParaRPr>
          </a:p>
        </p:txBody>
      </p:sp>
      <p:sp>
        <p:nvSpPr>
          <p:cNvPr id="49" name="Rectangle 48"/>
          <p:cNvSpPr/>
          <p:nvPr/>
        </p:nvSpPr>
        <p:spPr>
          <a:xfrm>
            <a:off x="7096340" y="3683563"/>
            <a:ext cx="18288" cy="457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08" tIns="45653" rIns="91308" bIns="45653" rtlCol="0" anchor="ctr"/>
          <a:lstStyle/>
          <a:p>
            <a:pPr algn="ctr"/>
            <a:endParaRPr lang="en-US" dirty="0">
              <a:solidFill>
                <a:schemeClr val="bg1"/>
              </a:solidFill>
              <a:latin typeface="+mj-lt"/>
            </a:endParaRPr>
          </a:p>
        </p:txBody>
      </p:sp>
      <p:sp>
        <p:nvSpPr>
          <p:cNvPr id="51" name="Rectangle 50"/>
          <p:cNvSpPr/>
          <p:nvPr/>
        </p:nvSpPr>
        <p:spPr>
          <a:xfrm rot="16200000">
            <a:off x="4671123" y="3417310"/>
            <a:ext cx="9144" cy="62528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08" tIns="45653" rIns="91308" bIns="45653" rtlCol="0" anchor="ctr"/>
          <a:lstStyle/>
          <a:p>
            <a:pPr algn="ctr"/>
            <a:endParaRPr lang="en-US" dirty="0">
              <a:solidFill>
                <a:schemeClr val="bg1"/>
              </a:solidFill>
              <a:latin typeface="+mj-lt"/>
            </a:endParaRPr>
          </a:p>
        </p:txBody>
      </p:sp>
      <p:sp>
        <p:nvSpPr>
          <p:cNvPr id="9" name="Oval 8"/>
          <p:cNvSpPr/>
          <p:nvPr/>
        </p:nvSpPr>
        <p:spPr>
          <a:xfrm>
            <a:off x="7044503" y="4132608"/>
            <a:ext cx="100584" cy="914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653" tIns="45653" rIns="45653" bIns="45653" rtlCol="0" anchor="ctr"/>
          <a:lstStyle/>
          <a:p>
            <a:pPr algn="ctr"/>
            <a:endParaRPr lang="en-US" sz="1800" b="0" dirty="0"/>
          </a:p>
        </p:txBody>
      </p:sp>
    </p:spTree>
    <p:extLst>
      <p:ext uri="{BB962C8B-B14F-4D97-AF65-F5344CB8AC3E}">
        <p14:creationId xmlns:p14="http://schemas.microsoft.com/office/powerpoint/2010/main" val="850483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7" name="Rectangle 15"/>
          <p:cNvSpPr>
            <a:spLocks noGrp="1"/>
          </p:cNvSpPr>
          <p:nvPr>
            <p:ph type="title"/>
          </p:nvPr>
        </p:nvSpPr>
        <p:spPr bwMode="gray">
          <a:xfrm>
            <a:off x="414340" y="446047"/>
            <a:ext cx="8330184" cy="333425"/>
          </a:xfrm>
        </p:spPr>
        <p:txBody>
          <a:bodyPr/>
          <a:lstStyle/>
          <a:p>
            <a:r>
              <a:rPr lang="en-GB" dirty="0" smtClean="0"/>
              <a:t>Case Study Index</a:t>
            </a:r>
            <a:endParaRPr lang="en-US" dirty="0" smtClean="0"/>
          </a:p>
        </p:txBody>
      </p:sp>
      <p:sp>
        <p:nvSpPr>
          <p:cNvPr id="3" name="Rectangle 2"/>
          <p:cNvSpPr/>
          <p:nvPr/>
        </p:nvSpPr>
        <p:spPr>
          <a:xfrm>
            <a:off x="422981" y="992621"/>
            <a:ext cx="8215181" cy="430887"/>
          </a:xfrm>
          <a:prstGeom prst="rect">
            <a:avLst/>
          </a:prstGeom>
        </p:spPr>
        <p:txBody>
          <a:bodyPr vert="horz" wrap="square" lIns="0" tIns="0" rIns="0" bIns="0" rtlCol="0">
            <a:spAutoFit/>
          </a:bodyPr>
          <a:lstStyle/>
          <a:p>
            <a:pPr algn="l">
              <a:spcBef>
                <a:spcPts val="2200"/>
              </a:spcBef>
              <a:buFont typeface="Arial" pitchFamily="34" charset="0"/>
            </a:pPr>
            <a:r>
              <a:rPr lang="en-US" sz="1400" b="0" kern="0" spc="-30" dirty="0" smtClean="0">
                <a:latin typeface="+mj-lt"/>
              </a:rPr>
              <a:t>The subsequent slides provide a set of case studies that demonstrate the use of big data tools and technologies and the associated business impact for each.</a:t>
            </a:r>
            <a:endParaRPr lang="en-US" sz="1400" b="0" dirty="0">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1247499884"/>
              </p:ext>
            </p:extLst>
          </p:nvPr>
        </p:nvGraphicFramePr>
        <p:xfrm>
          <a:off x="452440" y="1610995"/>
          <a:ext cx="8153401" cy="4951730"/>
        </p:xfrm>
        <a:graphic>
          <a:graphicData uri="http://schemas.openxmlformats.org/drawingml/2006/table">
            <a:tbl>
              <a:tblPr firstRow="1" bandRow="1">
                <a:tableStyleId>{5C22544A-7EE6-4342-B048-85BDC9FD1C3A}</a:tableStyleId>
              </a:tblPr>
              <a:tblGrid>
                <a:gridCol w="619126"/>
                <a:gridCol w="4905375"/>
                <a:gridCol w="2628900"/>
              </a:tblGrid>
              <a:tr h="274955">
                <a:tc>
                  <a:txBody>
                    <a:bodyPr/>
                    <a:lstStyle/>
                    <a:p>
                      <a:pPr algn="ctr"/>
                      <a:r>
                        <a:rPr lang="en-US" sz="1200" dirty="0" smtClean="0"/>
                        <a:t>S.No.</a:t>
                      </a:r>
                      <a:endParaRPr lang="en-US" sz="12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C689F"/>
                    </a:solidFill>
                  </a:tcPr>
                </a:tc>
                <a:tc>
                  <a:txBody>
                    <a:bodyPr/>
                    <a:lstStyle/>
                    <a:p>
                      <a:pPr algn="ctr"/>
                      <a:r>
                        <a:rPr lang="en-US" sz="1200" dirty="0" smtClean="0"/>
                        <a:t>Case Study</a:t>
                      </a:r>
                      <a:endParaRPr lang="en-US" sz="1200" dirty="0"/>
                    </a:p>
                  </a:txBody>
                  <a:tcPr anchor="ct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C689F"/>
                    </a:solidFill>
                  </a:tcPr>
                </a:tc>
                <a:tc>
                  <a:txBody>
                    <a:bodyPr/>
                    <a:lstStyle/>
                    <a:p>
                      <a:pPr algn="ctr"/>
                      <a:r>
                        <a:rPr lang="en-US" sz="1200" dirty="0" smtClean="0"/>
                        <a:t>Vendor / Technology</a:t>
                      </a:r>
                      <a:endParaRPr lang="en-US" sz="12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C689F"/>
                    </a:solidFill>
                  </a:tcPr>
                </a:tc>
              </a:tr>
              <a:tr h="392626">
                <a:tc>
                  <a:txBody>
                    <a:bodyPr/>
                    <a:lstStyle/>
                    <a:p>
                      <a:pPr algn="ctr"/>
                      <a:r>
                        <a:rPr lang="en-US" sz="1000" dirty="0" smtClean="0">
                          <a:latin typeface="+mj-lt"/>
                        </a:rPr>
                        <a:t>1</a:t>
                      </a:r>
                      <a:endParaRPr lang="en-US" sz="10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3081"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chemeClr val="tx1"/>
                          </a:solidFill>
                          <a:effectLst/>
                          <a:latin typeface="+mj-lt"/>
                          <a:ea typeface="+mn-ea"/>
                          <a:cs typeface="Arial" pitchFamily="34" charset="0"/>
                        </a:rPr>
                        <a:t>Opower</a:t>
                      </a:r>
                      <a:r>
                        <a:rPr kumimoji="0" lang="en-US" sz="1000" b="0" i="0" u="none" strike="noStrike" kern="1200" cap="none" normalizeH="0" baseline="0" dirty="0" smtClean="0">
                          <a:ln>
                            <a:noFill/>
                          </a:ln>
                          <a:solidFill>
                            <a:schemeClr val="tx1"/>
                          </a:solidFill>
                          <a:effectLst/>
                          <a:latin typeface="+mj-lt"/>
                          <a:ea typeface="+mn-ea"/>
                          <a:cs typeface="Arial" pitchFamily="34" charset="0"/>
                        </a:rPr>
                        <a:t> - Analyzing and delivering energy usage to promote efficiency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kumimoji="0" lang="pt-BR" sz="1000" b="0" i="0" u="none" strike="noStrike" kern="1200" cap="none" normalizeH="0" baseline="0" dirty="0" smtClean="0">
                          <a:ln>
                            <a:noFill/>
                          </a:ln>
                          <a:solidFill>
                            <a:schemeClr val="tx2"/>
                          </a:solidFill>
                          <a:effectLst/>
                          <a:latin typeface="+mj-lt"/>
                          <a:ea typeface="+mn-ea"/>
                          <a:cs typeface="+mn-cs"/>
                        </a:rPr>
                        <a:t>MySQL database, Apache Hadoop, Pentaho, R</a:t>
                      </a:r>
                      <a:endParaRPr kumimoji="0" lang="en-US" sz="1000" b="0" i="0" u="none" strike="noStrike" kern="1200" cap="none" normalizeH="0" baseline="0" dirty="0" smtClean="0">
                        <a:ln>
                          <a:noFill/>
                        </a:ln>
                        <a:solidFill>
                          <a:schemeClr val="tx2"/>
                        </a:solidFill>
                        <a:effectLst/>
                        <a:latin typeface="+mj-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r>
              <a:tr h="392626">
                <a:tc>
                  <a:txBody>
                    <a:bodyPr/>
                    <a:lstStyle/>
                    <a:p>
                      <a:pPr algn="ctr"/>
                      <a:r>
                        <a:rPr kumimoji="0" lang="en-US" sz="1000" b="0" i="0" u="none" strike="noStrike" kern="1200" cap="none" normalizeH="0" baseline="0" dirty="0" smtClean="0">
                          <a:ln>
                            <a:noFill/>
                          </a:ln>
                          <a:solidFill>
                            <a:schemeClr val="tx1"/>
                          </a:solidFill>
                          <a:effectLst/>
                          <a:latin typeface="+mj-lt"/>
                          <a:ea typeface="+mn-ea"/>
                          <a:cs typeface="Arial" pitchFamily="34" charset="0"/>
                        </a:rPr>
                        <a:t>2</a:t>
                      </a:r>
                      <a:endParaRPr kumimoji="0" lang="en-US" sz="1000" b="0" i="0" u="none" strike="noStrike" kern="1200" cap="none" normalizeH="0" baseline="0" dirty="0">
                        <a:ln>
                          <a:noFill/>
                        </a:ln>
                        <a:solidFill>
                          <a:schemeClr val="tx1"/>
                        </a:solidFill>
                        <a:effectLst/>
                        <a:latin typeface="+mj-lt"/>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0" marR="0" lvl="0" indent="0" algn="l" defTabSz="913081"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chemeClr val="tx1"/>
                          </a:solidFill>
                          <a:effectLst/>
                          <a:latin typeface="+mj-lt"/>
                          <a:ea typeface="+mn-ea"/>
                          <a:cs typeface="Arial" pitchFamily="34" charset="0"/>
                        </a:rPr>
                        <a:t>Silver Springs </a:t>
                      </a:r>
                      <a:r>
                        <a:rPr kumimoji="0" lang="en-US" sz="1000" b="0" i="0" u="none" strike="noStrike" kern="1200" cap="none" normalizeH="0" baseline="0" dirty="0" smtClean="0">
                          <a:ln>
                            <a:noFill/>
                          </a:ln>
                          <a:solidFill>
                            <a:schemeClr val="tx1"/>
                          </a:solidFill>
                          <a:effectLst/>
                          <a:latin typeface="+mj-lt"/>
                          <a:ea typeface="+mn-ea"/>
                          <a:cs typeface="Arial" pitchFamily="34" charset="0"/>
                        </a:rPr>
                        <a:t>- Smart Grid Analytics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0" marR="0" lvl="0" indent="0" algn="l" defTabSz="913081" rtl="0" eaLnBrk="1" fontAlgn="auto" latinLnBrk="0" hangingPunct="1">
                        <a:lnSpc>
                          <a:spcPct val="100000"/>
                        </a:lnSpc>
                        <a:spcBef>
                          <a:spcPts val="0"/>
                        </a:spcBef>
                        <a:spcAft>
                          <a:spcPts val="0"/>
                        </a:spcAft>
                        <a:buClrTx/>
                        <a:buSzTx/>
                        <a:buFontTx/>
                        <a:buNone/>
                        <a:tabLst/>
                        <a:defRPr/>
                      </a:pPr>
                      <a:r>
                        <a:rPr kumimoji="0" lang="pt-BR" sz="1000" b="0" i="0" u="none" strike="noStrike" kern="1200" cap="none" normalizeH="0" baseline="0" dirty="0" smtClean="0">
                          <a:ln>
                            <a:noFill/>
                          </a:ln>
                          <a:solidFill>
                            <a:schemeClr val="tx2"/>
                          </a:solidFill>
                          <a:effectLst/>
                          <a:latin typeface="+mj-lt"/>
                          <a:ea typeface="+mn-ea"/>
                          <a:cs typeface="+mn-cs"/>
                        </a:rPr>
                        <a:t>EMC Greenplum Data Computing Appliance (DCA)</a:t>
                      </a:r>
                      <a:endParaRPr kumimoji="0" lang="en-US" sz="1000" b="0" i="0" u="none" strike="noStrike" kern="1200" cap="none" normalizeH="0" baseline="0" dirty="0" smtClean="0">
                        <a:ln>
                          <a:noFill/>
                        </a:ln>
                        <a:solidFill>
                          <a:schemeClr val="tx2"/>
                        </a:solidFill>
                        <a:effectLst/>
                        <a:latin typeface="+mj-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r>
              <a:tr h="392626">
                <a:tc>
                  <a:txBody>
                    <a:bodyPr/>
                    <a:lstStyle/>
                    <a:p>
                      <a:pPr algn="ctr"/>
                      <a:r>
                        <a:rPr kumimoji="0" lang="en-US" sz="1000" b="0" i="0" u="none" strike="noStrike" kern="1200" cap="none" normalizeH="0" baseline="0" dirty="0" smtClean="0">
                          <a:ln>
                            <a:noFill/>
                          </a:ln>
                          <a:solidFill>
                            <a:schemeClr val="tx1"/>
                          </a:solidFill>
                          <a:effectLst/>
                          <a:latin typeface="+mj-lt"/>
                          <a:ea typeface="+mn-ea"/>
                          <a:cs typeface="Arial" pitchFamily="34" charset="0"/>
                        </a:rPr>
                        <a:t>3</a:t>
                      </a:r>
                      <a:endParaRPr kumimoji="0" lang="en-US" sz="1000" b="0" i="0" u="none" strike="noStrike" kern="1200" cap="none" normalizeH="0" baseline="0" dirty="0">
                        <a:ln>
                          <a:noFill/>
                        </a:ln>
                        <a:solidFill>
                          <a:schemeClr val="tx1"/>
                        </a:solidFill>
                        <a:effectLst/>
                        <a:latin typeface="+mj-lt"/>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3081"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chemeClr val="tx1"/>
                          </a:solidFill>
                          <a:effectLst/>
                          <a:latin typeface="+mj-lt"/>
                          <a:ea typeface="+mn-ea"/>
                          <a:cs typeface="Arial" pitchFamily="34" charset="0"/>
                        </a:rPr>
                        <a:t>Vestas </a:t>
                      </a:r>
                      <a:r>
                        <a:rPr kumimoji="0" lang="en-US" sz="1000" b="0" i="0" u="none" strike="noStrike" kern="1200" cap="none" normalizeH="0" baseline="0" dirty="0" smtClean="0">
                          <a:ln>
                            <a:noFill/>
                          </a:ln>
                          <a:solidFill>
                            <a:schemeClr val="tx1"/>
                          </a:solidFill>
                          <a:effectLst/>
                          <a:latin typeface="+mj-lt"/>
                          <a:ea typeface="+mn-ea"/>
                          <a:cs typeface="Arial" pitchFamily="34" charset="0"/>
                        </a:rPr>
                        <a:t>- Turning climate into capital with big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kumimoji="0" lang="pt-BR" sz="1000" b="0" i="0" u="none" strike="noStrike" kern="1200" cap="none" normalizeH="0" baseline="0" dirty="0" smtClean="0">
                          <a:ln>
                            <a:noFill/>
                          </a:ln>
                          <a:solidFill>
                            <a:schemeClr val="tx2"/>
                          </a:solidFill>
                          <a:effectLst/>
                          <a:latin typeface="+mj-lt"/>
                          <a:ea typeface="+mn-ea"/>
                          <a:cs typeface="+mn-cs"/>
                        </a:rPr>
                        <a:t>IBM® InfoSphere® BigInsights on IBM System 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20493">
                <a:tc>
                  <a:txBody>
                    <a:bodyPr/>
                    <a:lstStyle/>
                    <a:p>
                      <a:pPr algn="ctr"/>
                      <a:r>
                        <a:rPr lang="en-US" sz="1000" dirty="0" smtClean="0">
                          <a:latin typeface="+mj-lt"/>
                        </a:rPr>
                        <a:t>4</a:t>
                      </a:r>
                      <a:endParaRPr lang="en-US" sz="10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0" marR="0" lvl="0" indent="0" algn="l" defTabSz="913081"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chemeClr val="tx1"/>
                          </a:solidFill>
                          <a:effectLst/>
                          <a:latin typeface="+mj-lt"/>
                          <a:ea typeface="+mn-ea"/>
                          <a:cs typeface="Arial" pitchFamily="34" charset="0"/>
                        </a:rPr>
                        <a:t>CBS Interactive</a:t>
                      </a:r>
                      <a:r>
                        <a:rPr kumimoji="0" lang="en-US" sz="1000" b="0" i="0" u="none" strike="noStrike" kern="1200" cap="none" normalizeH="0" baseline="0" dirty="0" smtClean="0">
                          <a:ln>
                            <a:noFill/>
                          </a:ln>
                          <a:solidFill>
                            <a:schemeClr val="tx1"/>
                          </a:solidFill>
                          <a:effectLst/>
                          <a:latin typeface="+mj-lt"/>
                          <a:ea typeface="+mn-ea"/>
                          <a:cs typeface="Arial" pitchFamily="34" charset="0"/>
                        </a:rPr>
                        <a:t> - Weblog Processing and Analytics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0" marR="0" lvl="0" indent="0" algn="l" defTabSz="913081" rtl="0" eaLnBrk="1" fontAlgn="auto" latinLnBrk="0" hangingPunct="1">
                        <a:lnSpc>
                          <a:spcPct val="100000"/>
                        </a:lnSpc>
                        <a:spcBef>
                          <a:spcPts val="0"/>
                        </a:spcBef>
                        <a:spcAft>
                          <a:spcPts val="0"/>
                        </a:spcAft>
                        <a:buClrTx/>
                        <a:buSzTx/>
                        <a:buFontTx/>
                        <a:buNone/>
                        <a:tabLst/>
                        <a:defRPr/>
                      </a:pPr>
                      <a:r>
                        <a:rPr kumimoji="0" lang="en-US" sz="1000" b="0" i="0" u="none" strike="noStrike" kern="1200" cap="none" normalizeH="0" baseline="0" dirty="0" smtClean="0">
                          <a:ln>
                            <a:noFill/>
                          </a:ln>
                          <a:solidFill>
                            <a:schemeClr val="tx2"/>
                          </a:solidFill>
                          <a:effectLst/>
                          <a:latin typeface="+mj-lt"/>
                          <a:ea typeface="+mn-ea"/>
                          <a:cs typeface="+mn-cs"/>
                        </a:rPr>
                        <a:t>Apache Hadoop and Python ETL tool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r>
              <a:tr h="320493">
                <a:tc>
                  <a:txBody>
                    <a:bodyPr/>
                    <a:lstStyle/>
                    <a:p>
                      <a:pPr algn="ctr"/>
                      <a:r>
                        <a:rPr lang="en-US" sz="1000" dirty="0" smtClean="0">
                          <a:latin typeface="+mj-lt"/>
                        </a:rPr>
                        <a:t>5</a:t>
                      </a:r>
                      <a:endParaRPr lang="en-US" sz="10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3081"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chemeClr val="tx1"/>
                          </a:solidFill>
                          <a:effectLst/>
                          <a:latin typeface="+mj-lt"/>
                          <a:ea typeface="+mn-ea"/>
                          <a:cs typeface="Arial" pitchFamily="34" charset="0"/>
                        </a:rPr>
                        <a:t>Rackspace</a:t>
                      </a:r>
                      <a:r>
                        <a:rPr kumimoji="0" lang="en-US" sz="1000" b="0" i="0" u="none" strike="noStrike" kern="1200" cap="none" normalizeH="0" baseline="0" dirty="0" smtClean="0">
                          <a:ln>
                            <a:noFill/>
                          </a:ln>
                          <a:solidFill>
                            <a:schemeClr val="tx1"/>
                          </a:solidFill>
                          <a:effectLst/>
                          <a:latin typeface="+mj-lt"/>
                          <a:ea typeface="+mn-ea"/>
                          <a:cs typeface="Arial" pitchFamily="34" charset="0"/>
                        </a:rPr>
                        <a:t> - Querying Terabytes of Log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3081" rtl="0" eaLnBrk="1" fontAlgn="auto" latinLnBrk="0" hangingPunct="1">
                        <a:lnSpc>
                          <a:spcPct val="100000"/>
                        </a:lnSpc>
                        <a:spcBef>
                          <a:spcPts val="0"/>
                        </a:spcBef>
                        <a:spcAft>
                          <a:spcPts val="0"/>
                        </a:spcAft>
                        <a:buClrTx/>
                        <a:buSzTx/>
                        <a:buFontTx/>
                        <a:buNone/>
                        <a:tabLst/>
                        <a:defRPr/>
                      </a:pPr>
                      <a:r>
                        <a:rPr kumimoji="0" lang="en-US" sz="1000" b="0" i="0" u="none" strike="noStrike" kern="1200" cap="none" normalizeH="0" baseline="0" dirty="0" smtClean="0">
                          <a:ln>
                            <a:noFill/>
                          </a:ln>
                          <a:solidFill>
                            <a:schemeClr val="tx2"/>
                          </a:solidFill>
                          <a:effectLst/>
                          <a:latin typeface="+mj-lt"/>
                          <a:ea typeface="+mn-ea"/>
                          <a:cs typeface="+mn-cs"/>
                        </a:rPr>
                        <a:t>Apache Hadoop, Lucene, Solr, Tomcat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20493">
                <a:tc>
                  <a:txBody>
                    <a:bodyPr/>
                    <a:lstStyle/>
                    <a:p>
                      <a:pPr algn="ctr"/>
                      <a:r>
                        <a:rPr lang="en-US" sz="1000" dirty="0" smtClean="0">
                          <a:latin typeface="+mj-lt"/>
                        </a:rPr>
                        <a:t>6</a:t>
                      </a:r>
                      <a:endParaRPr lang="en-US" sz="10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0" marR="0" lvl="0" indent="0" algn="l" defTabSz="913081"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chemeClr val="tx1"/>
                          </a:solidFill>
                          <a:effectLst/>
                          <a:latin typeface="+mj-lt"/>
                          <a:ea typeface="+mn-ea"/>
                          <a:cs typeface="Arial" pitchFamily="34" charset="0"/>
                        </a:rPr>
                        <a:t>A Telco Company </a:t>
                      </a:r>
                      <a:r>
                        <a:rPr kumimoji="0" lang="en-US" sz="1000" b="0" i="0" u="none" strike="noStrike" kern="1200" cap="none" normalizeH="0" baseline="0" dirty="0" smtClean="0">
                          <a:ln>
                            <a:noFill/>
                          </a:ln>
                          <a:solidFill>
                            <a:schemeClr val="tx1"/>
                          </a:solidFill>
                          <a:effectLst/>
                          <a:latin typeface="+mj-lt"/>
                          <a:ea typeface="+mn-ea"/>
                          <a:cs typeface="Arial" pitchFamily="34" charset="0"/>
                        </a:rPr>
                        <a:t>– Reduce churn and increase customer loyalty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0" marR="0" lvl="0" indent="0" algn="l" defTabSz="913081" rtl="0" eaLnBrk="1" fontAlgn="auto" latinLnBrk="0" hangingPunct="1">
                        <a:lnSpc>
                          <a:spcPct val="100000"/>
                        </a:lnSpc>
                        <a:spcBef>
                          <a:spcPts val="0"/>
                        </a:spcBef>
                        <a:spcAft>
                          <a:spcPts val="0"/>
                        </a:spcAft>
                        <a:buClrTx/>
                        <a:buSzTx/>
                        <a:buFontTx/>
                        <a:buNone/>
                        <a:tabLst/>
                        <a:defRPr/>
                      </a:pPr>
                      <a:r>
                        <a:rPr kumimoji="0" lang="en-US" sz="1000" b="0" i="0" u="none" strike="noStrike" kern="1200" cap="none" normalizeH="0" baseline="0" dirty="0" smtClean="0">
                          <a:ln>
                            <a:noFill/>
                          </a:ln>
                          <a:solidFill>
                            <a:schemeClr val="tx2"/>
                          </a:solidFill>
                          <a:effectLst/>
                          <a:latin typeface="+mj-lt"/>
                          <a:ea typeface="+mn-ea"/>
                          <a:cs typeface="+mn-cs"/>
                        </a:rPr>
                        <a:t>Apache Hadoop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r>
              <a:tr h="320493">
                <a:tc>
                  <a:txBody>
                    <a:bodyPr/>
                    <a:lstStyle/>
                    <a:p>
                      <a:pPr algn="ctr"/>
                      <a:r>
                        <a:rPr kumimoji="0" lang="en-US" sz="1000" b="0" i="0" u="none" strike="noStrike" kern="1200" cap="none" normalizeH="0" baseline="0" dirty="0" smtClean="0">
                          <a:ln>
                            <a:noFill/>
                          </a:ln>
                          <a:solidFill>
                            <a:schemeClr val="tx1"/>
                          </a:solidFill>
                          <a:effectLst/>
                          <a:latin typeface="+mj-lt"/>
                          <a:ea typeface="+mn-ea"/>
                          <a:cs typeface="Arial" pitchFamily="34" charset="0"/>
                        </a:rPr>
                        <a:t>7</a:t>
                      </a:r>
                      <a:endParaRPr kumimoji="0" lang="en-US" sz="1000" b="0" i="0" u="none" strike="noStrike" kern="1200" cap="none" normalizeH="0" baseline="0" dirty="0">
                        <a:ln>
                          <a:noFill/>
                        </a:ln>
                        <a:solidFill>
                          <a:schemeClr val="tx1"/>
                        </a:solidFill>
                        <a:effectLst/>
                        <a:latin typeface="+mj-lt"/>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3081"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chemeClr val="tx1"/>
                          </a:solidFill>
                          <a:effectLst/>
                          <a:latin typeface="+mj-lt"/>
                          <a:ea typeface="+mn-ea"/>
                          <a:cs typeface="Arial" pitchFamily="34" charset="0"/>
                        </a:rPr>
                        <a:t>LexisNexis and New York Medicaid</a:t>
                      </a:r>
                      <a:r>
                        <a:rPr kumimoji="0" lang="en-US" sz="1000" b="0" i="0" u="none" strike="noStrike" kern="1200" cap="none" normalizeH="0" baseline="0" dirty="0" smtClean="0">
                          <a:ln>
                            <a:noFill/>
                          </a:ln>
                          <a:solidFill>
                            <a:schemeClr val="tx1"/>
                          </a:solidFill>
                          <a:effectLst/>
                          <a:latin typeface="+mj-lt"/>
                          <a:ea typeface="+mn-ea"/>
                          <a:cs typeface="Arial" pitchFamily="34" charset="0"/>
                        </a:rPr>
                        <a:t> - Detecting fraud using Relationship Analytics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3081" rtl="0" eaLnBrk="1" fontAlgn="auto" latinLnBrk="0" hangingPunct="1">
                        <a:lnSpc>
                          <a:spcPct val="100000"/>
                        </a:lnSpc>
                        <a:spcBef>
                          <a:spcPts val="0"/>
                        </a:spcBef>
                        <a:spcAft>
                          <a:spcPts val="0"/>
                        </a:spcAft>
                        <a:buClrTx/>
                        <a:buSzTx/>
                        <a:buFontTx/>
                        <a:buNone/>
                        <a:tabLst/>
                        <a:defRPr/>
                      </a:pPr>
                      <a:r>
                        <a:rPr kumimoji="0" lang="en-US" sz="1000" b="0" i="0" u="none" strike="noStrike" kern="1200" cap="none" normalizeH="0" baseline="0" dirty="0" smtClean="0">
                          <a:ln>
                            <a:noFill/>
                          </a:ln>
                          <a:solidFill>
                            <a:schemeClr val="tx2"/>
                          </a:solidFill>
                          <a:effectLst/>
                          <a:latin typeface="+mj-lt"/>
                          <a:ea typeface="+mn-ea"/>
                          <a:cs typeface="+mn-cs"/>
                        </a:rPr>
                        <a:t>HPCC system - THOR, ROXIE and ECL.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20493">
                <a:tc>
                  <a:txBody>
                    <a:bodyPr/>
                    <a:lstStyle/>
                    <a:p>
                      <a:pPr algn="ctr"/>
                      <a:r>
                        <a:rPr kumimoji="0" lang="en-US" sz="1000" b="0" i="0" u="none" strike="noStrike" kern="1200" cap="none" normalizeH="0" baseline="0" dirty="0" smtClean="0">
                          <a:ln>
                            <a:noFill/>
                          </a:ln>
                          <a:solidFill>
                            <a:schemeClr val="tx1"/>
                          </a:solidFill>
                          <a:effectLst/>
                          <a:latin typeface="+mj-lt"/>
                          <a:ea typeface="+mn-ea"/>
                          <a:cs typeface="Arial" pitchFamily="34" charset="0"/>
                        </a:rPr>
                        <a:t>8</a:t>
                      </a:r>
                      <a:endParaRPr kumimoji="0" lang="en-US" sz="1000" b="0" i="0" u="none" strike="noStrike" kern="1200" cap="none" normalizeH="0" baseline="0" dirty="0">
                        <a:ln>
                          <a:noFill/>
                        </a:ln>
                        <a:solidFill>
                          <a:schemeClr val="tx1"/>
                        </a:solidFill>
                        <a:effectLst/>
                        <a:latin typeface="+mj-lt"/>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0" marR="0" lvl="0" indent="0" algn="l" defTabSz="913081"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chemeClr val="tx1"/>
                          </a:solidFill>
                          <a:effectLst/>
                          <a:latin typeface="+mj-lt"/>
                          <a:ea typeface="+mn-ea"/>
                          <a:cs typeface="Arial" pitchFamily="34" charset="0"/>
                        </a:rPr>
                        <a:t>Zions Bancorporation </a:t>
                      </a:r>
                      <a:r>
                        <a:rPr kumimoji="0" lang="en-US" sz="1000" b="0" i="0" u="none" strike="noStrike" kern="1200" cap="none" normalizeH="0" baseline="0" dirty="0" smtClean="0">
                          <a:ln>
                            <a:noFill/>
                          </a:ln>
                          <a:solidFill>
                            <a:schemeClr val="tx1"/>
                          </a:solidFill>
                          <a:effectLst/>
                          <a:latin typeface="+mj-lt"/>
                          <a:ea typeface="+mn-ea"/>
                          <a:cs typeface="Arial" pitchFamily="34" charset="0"/>
                        </a:rPr>
                        <a:t>- Better DW better results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kumimoji="0" lang="en-US" sz="1000" b="0" i="0" u="none" strike="noStrike" kern="1200" cap="none" normalizeH="0" baseline="0" dirty="0" smtClean="0">
                          <a:ln>
                            <a:noFill/>
                          </a:ln>
                          <a:solidFill>
                            <a:schemeClr val="tx2"/>
                          </a:solidFill>
                          <a:effectLst/>
                          <a:latin typeface="+mj-lt"/>
                          <a:ea typeface="+mn-ea"/>
                          <a:cs typeface="+mn-cs"/>
                        </a:rPr>
                        <a:t>EMC Greenplum Database, Alpine Miner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r>
              <a:tr h="392626">
                <a:tc>
                  <a:txBody>
                    <a:bodyPr/>
                    <a:lstStyle/>
                    <a:p>
                      <a:pPr algn="ctr"/>
                      <a:r>
                        <a:rPr kumimoji="0" lang="en-US" sz="1000" b="0" i="0" u="none" strike="noStrike" kern="1200" cap="none" normalizeH="0" baseline="0" dirty="0" smtClean="0">
                          <a:ln>
                            <a:noFill/>
                          </a:ln>
                          <a:solidFill>
                            <a:schemeClr val="tx1"/>
                          </a:solidFill>
                          <a:effectLst/>
                          <a:latin typeface="+mj-lt"/>
                          <a:ea typeface="+mn-ea"/>
                          <a:cs typeface="Arial" pitchFamily="34" charset="0"/>
                        </a:rPr>
                        <a:t>9</a:t>
                      </a:r>
                      <a:endParaRPr kumimoji="0" lang="en-US" sz="1000" b="0" i="0" u="none" strike="noStrike" kern="1200" cap="none" normalizeH="0" baseline="0" dirty="0">
                        <a:ln>
                          <a:noFill/>
                        </a:ln>
                        <a:solidFill>
                          <a:schemeClr val="tx1"/>
                        </a:solidFill>
                        <a:effectLst/>
                        <a:latin typeface="+mj-lt"/>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3081"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chemeClr val="tx1"/>
                          </a:solidFill>
                          <a:effectLst/>
                          <a:latin typeface="+mj-lt"/>
                          <a:ea typeface="+mn-ea"/>
                          <a:cs typeface="Arial" pitchFamily="34" charset="0"/>
                        </a:rPr>
                        <a:t>Skybox Imaging </a:t>
                      </a:r>
                      <a:r>
                        <a:rPr kumimoji="0" lang="en-US" sz="1000" b="0" i="0" u="none" strike="noStrike" kern="1200" cap="none" normalizeH="0" baseline="0" dirty="0" smtClean="0">
                          <a:ln>
                            <a:noFill/>
                          </a:ln>
                          <a:solidFill>
                            <a:schemeClr val="tx1"/>
                          </a:solidFill>
                          <a:effectLst/>
                          <a:latin typeface="+mj-lt"/>
                          <a:ea typeface="+mn-ea"/>
                          <a:cs typeface="Arial" pitchFamily="34" charset="0"/>
                        </a:rPr>
                        <a:t>- Large Scale Satellite Image Processing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3081" rtl="0" eaLnBrk="1" fontAlgn="auto" latinLnBrk="0" hangingPunct="1">
                        <a:lnSpc>
                          <a:spcPct val="100000"/>
                        </a:lnSpc>
                        <a:spcBef>
                          <a:spcPts val="0"/>
                        </a:spcBef>
                        <a:spcAft>
                          <a:spcPts val="0"/>
                        </a:spcAft>
                        <a:buClrTx/>
                        <a:buSzTx/>
                        <a:buFontTx/>
                        <a:buNone/>
                        <a:tabLst/>
                        <a:defRPr/>
                      </a:pPr>
                      <a:r>
                        <a:rPr kumimoji="0" lang="en-US" sz="1000" b="0" i="0" u="none" strike="noStrike" kern="1200" cap="none" normalizeH="0" baseline="0" dirty="0" smtClean="0">
                          <a:ln>
                            <a:noFill/>
                          </a:ln>
                          <a:solidFill>
                            <a:schemeClr val="tx2"/>
                          </a:solidFill>
                          <a:effectLst/>
                          <a:latin typeface="+mj-lt"/>
                          <a:ea typeface="+mn-ea"/>
                          <a:cs typeface="+mn-cs"/>
                        </a:rPr>
                        <a:t>Apache Hadoop with custom proprietary components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74925">
                <a:tc>
                  <a:txBody>
                    <a:bodyPr/>
                    <a:lstStyle/>
                    <a:p>
                      <a:pPr algn="ctr"/>
                      <a:r>
                        <a:rPr lang="en-US" sz="1000" dirty="0" smtClean="0">
                          <a:latin typeface="+mj-lt"/>
                        </a:rPr>
                        <a:t>10</a:t>
                      </a:r>
                      <a:endParaRPr lang="en-US" sz="10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0" marR="0" lvl="0" indent="0" algn="l" defTabSz="913081"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chemeClr val="tx1"/>
                          </a:solidFill>
                          <a:effectLst/>
                          <a:latin typeface="+mj-lt"/>
                          <a:ea typeface="+mn-ea"/>
                          <a:cs typeface="Arial" pitchFamily="34" charset="0"/>
                        </a:rPr>
                        <a:t>Wordnik</a:t>
                      </a:r>
                      <a:r>
                        <a:rPr kumimoji="0" lang="en-US" sz="1000" b="0" i="0" u="none" strike="noStrike" kern="1200" cap="none" normalizeH="0" baseline="0" dirty="0" smtClean="0">
                          <a:ln>
                            <a:noFill/>
                          </a:ln>
                          <a:solidFill>
                            <a:schemeClr val="tx1"/>
                          </a:solidFill>
                          <a:effectLst/>
                          <a:latin typeface="+mj-lt"/>
                          <a:ea typeface="+mn-ea"/>
                          <a:cs typeface="Arial" pitchFamily="34" charset="0"/>
                        </a:rPr>
                        <a:t> – Building a big dictionary one word at a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kumimoji="0" lang="it-IT" sz="1000" b="0" i="0" u="none" strike="noStrike" kern="1200" cap="none" normalizeH="0" baseline="0" dirty="0" smtClean="0">
                          <a:ln>
                            <a:noFill/>
                          </a:ln>
                          <a:solidFill>
                            <a:schemeClr val="tx2"/>
                          </a:solidFill>
                          <a:effectLst/>
                          <a:latin typeface="+mj-lt"/>
                          <a:ea typeface="+mn-ea"/>
                          <a:cs typeface="+mn-cs"/>
                        </a:rPr>
                        <a:t>Amazon EC2, MongoDB, Apache Hadoop</a:t>
                      </a:r>
                      <a:endParaRPr kumimoji="0" lang="en-US" sz="1000" b="0" i="0" u="none" strike="noStrike" kern="1200" cap="none" normalizeH="0" baseline="0" dirty="0" smtClean="0">
                        <a:ln>
                          <a:noFill/>
                        </a:ln>
                        <a:solidFill>
                          <a:schemeClr val="tx2"/>
                        </a:solidFill>
                        <a:effectLst/>
                        <a:latin typeface="+mj-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r>
              <a:tr h="320493">
                <a:tc>
                  <a:txBody>
                    <a:bodyPr/>
                    <a:lstStyle/>
                    <a:p>
                      <a:pPr algn="ctr"/>
                      <a:r>
                        <a:rPr lang="en-US" sz="1000" dirty="0" smtClean="0">
                          <a:latin typeface="+mj-lt"/>
                        </a:rPr>
                        <a:t>11</a:t>
                      </a:r>
                      <a:endParaRPr lang="en-US" sz="10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3081"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chemeClr val="tx1"/>
                          </a:solidFill>
                          <a:effectLst/>
                          <a:latin typeface="+mj-lt"/>
                          <a:ea typeface="+mn-ea"/>
                          <a:cs typeface="Arial" pitchFamily="34" charset="0"/>
                        </a:rPr>
                        <a:t>Merkle</a:t>
                      </a:r>
                      <a:r>
                        <a:rPr kumimoji="0" lang="en-US" sz="1000" b="0" i="0" u="none" strike="noStrike" kern="1200" cap="none" normalizeH="0" baseline="0" dirty="0" smtClean="0">
                          <a:ln>
                            <a:noFill/>
                          </a:ln>
                          <a:solidFill>
                            <a:schemeClr val="tx1"/>
                          </a:solidFill>
                          <a:effectLst/>
                          <a:latin typeface="+mj-lt"/>
                          <a:ea typeface="+mn-ea"/>
                          <a:cs typeface="Arial" pitchFamily="34" charset="0"/>
                        </a:rPr>
                        <a:t> - Leveraging Social CRM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kumimoji="0" lang="it-IT" sz="1000" b="0" i="0" u="none" strike="noStrike" kern="1200" cap="none" normalizeH="0" baseline="0" dirty="0" smtClean="0">
                          <a:ln>
                            <a:noFill/>
                          </a:ln>
                          <a:solidFill>
                            <a:schemeClr val="tx2"/>
                          </a:solidFill>
                          <a:effectLst/>
                          <a:latin typeface="+mj-lt"/>
                          <a:ea typeface="+mn-ea"/>
                          <a:cs typeface="+mn-cs"/>
                        </a:rPr>
                        <a:t>IBM® Netezza®, IBM Unica® Enterprise</a:t>
                      </a:r>
                      <a:endParaRPr kumimoji="0" lang="en-US" sz="1000" b="0" i="0" u="none" strike="noStrike" kern="1200" cap="none" normalizeH="0" baseline="0" dirty="0" smtClean="0">
                        <a:ln>
                          <a:noFill/>
                        </a:ln>
                        <a:solidFill>
                          <a:schemeClr val="tx2"/>
                        </a:solidFill>
                        <a:effectLst/>
                        <a:latin typeface="+mj-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92626">
                <a:tc>
                  <a:txBody>
                    <a:bodyPr/>
                    <a:lstStyle/>
                    <a:p>
                      <a:pPr algn="ctr"/>
                      <a:r>
                        <a:rPr lang="en-US" sz="1000" dirty="0" smtClean="0">
                          <a:latin typeface="+mj-lt"/>
                        </a:rPr>
                        <a:t>12</a:t>
                      </a:r>
                      <a:endParaRPr lang="en-US" sz="10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0" marR="0" lvl="0" indent="0" algn="l" defTabSz="913081"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chemeClr val="tx1"/>
                          </a:solidFill>
                          <a:effectLst/>
                          <a:latin typeface="+mj-lt"/>
                          <a:ea typeface="+mn-ea"/>
                          <a:cs typeface="Arial" pitchFamily="34" charset="0"/>
                        </a:rPr>
                        <a:t>Nokia -</a:t>
                      </a:r>
                      <a:r>
                        <a:rPr kumimoji="0" lang="en-US" sz="1000" b="0" i="0" u="none" strike="noStrike" kern="1200" cap="none" normalizeH="0" baseline="0" dirty="0" smtClean="0">
                          <a:ln>
                            <a:noFill/>
                          </a:ln>
                          <a:solidFill>
                            <a:schemeClr val="tx1"/>
                          </a:solidFill>
                          <a:effectLst/>
                          <a:latin typeface="+mj-lt"/>
                          <a:ea typeface="+mn-ea"/>
                          <a:cs typeface="Arial" pitchFamily="34" charset="0"/>
                        </a:rPr>
                        <a:t> Using Big Data to Bridge the Virtual &amp; Physical Worlds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0" marR="0" lvl="0" indent="0" algn="l" defTabSz="914400" rtl="0" eaLnBrk="0" fontAlgn="base" latinLnBrk="0" hangingPunct="0">
                        <a:lnSpc>
                          <a:spcPct val="100000"/>
                        </a:lnSpc>
                        <a:spcBef>
                          <a:spcPts val="0"/>
                        </a:spcBef>
                        <a:spcAft>
                          <a:spcPct val="0"/>
                        </a:spcAft>
                        <a:buClrTx/>
                        <a:buSzTx/>
                        <a:buFont typeface="Wingdings" pitchFamily="2" charset="2"/>
                        <a:buNone/>
                        <a:tabLst/>
                      </a:pPr>
                      <a:r>
                        <a:rPr kumimoji="0" lang="it-IT" sz="1000" b="0" i="0" u="none" strike="noStrike" kern="1200" cap="none" normalizeH="0" baseline="0" dirty="0" smtClean="0">
                          <a:ln>
                            <a:noFill/>
                          </a:ln>
                          <a:solidFill>
                            <a:schemeClr val="tx2"/>
                          </a:solidFill>
                          <a:effectLst/>
                          <a:latin typeface="+mj-lt"/>
                          <a:ea typeface="+mn-ea"/>
                          <a:cs typeface="+mn-cs"/>
                        </a:rPr>
                        <a:t>Apache Hadoop, HBase, HDFS, Scribe, Sqoop, Teradata, Oracle, MySQL</a:t>
                      </a:r>
                      <a:endParaRPr kumimoji="0" lang="en-US" sz="1000" b="0" i="0" u="none" strike="noStrike" kern="1200" cap="none" normalizeH="0" baseline="0" dirty="0" smtClean="0">
                        <a:ln>
                          <a:noFill/>
                        </a:ln>
                        <a:solidFill>
                          <a:schemeClr val="tx2"/>
                        </a:solidFill>
                        <a:effectLst/>
                        <a:latin typeface="+mj-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r>
              <a:tr h="397692">
                <a:tc>
                  <a:txBody>
                    <a:bodyPr/>
                    <a:lstStyle/>
                    <a:p>
                      <a:pPr algn="ctr"/>
                      <a:r>
                        <a:rPr lang="en-US" sz="1000" dirty="0" smtClean="0">
                          <a:latin typeface="+mj-lt"/>
                        </a:rPr>
                        <a:t>13</a:t>
                      </a:r>
                      <a:endParaRPr lang="en-US" sz="10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3081" rtl="0" eaLnBrk="1" fontAlgn="auto" latinLnBrk="0" hangingPunct="1">
                        <a:lnSpc>
                          <a:spcPct val="100000"/>
                        </a:lnSpc>
                        <a:spcBef>
                          <a:spcPts val="0"/>
                        </a:spcBef>
                        <a:spcAft>
                          <a:spcPts val="0"/>
                        </a:spcAft>
                        <a:buClrTx/>
                        <a:buSzTx/>
                        <a:buFontTx/>
                        <a:buNone/>
                        <a:tabLst/>
                        <a:defRPr/>
                      </a:pPr>
                      <a:r>
                        <a:rPr kumimoji="0" lang="en-US" sz="1000" b="1" i="0" u="none" strike="noStrike" kern="1200" cap="none" normalizeH="0" baseline="0" dirty="0" smtClean="0">
                          <a:ln>
                            <a:noFill/>
                          </a:ln>
                          <a:solidFill>
                            <a:schemeClr val="tx1"/>
                          </a:solidFill>
                          <a:effectLst/>
                          <a:latin typeface="+mj-lt"/>
                          <a:ea typeface="+mn-ea"/>
                          <a:cs typeface="Arial" pitchFamily="34" charset="0"/>
                        </a:rPr>
                        <a:t>Mzinga</a:t>
                      </a:r>
                      <a:r>
                        <a:rPr kumimoji="0" lang="en-US" sz="1000" b="0" i="0" u="none" strike="noStrike" kern="1200" cap="none" normalizeH="0" baseline="0" dirty="0" smtClean="0">
                          <a:ln>
                            <a:noFill/>
                          </a:ln>
                          <a:solidFill>
                            <a:schemeClr val="tx1"/>
                          </a:solidFill>
                          <a:effectLst/>
                          <a:latin typeface="+mj-lt"/>
                          <a:ea typeface="+mn-ea"/>
                          <a:cs typeface="Arial" pitchFamily="34" charset="0"/>
                        </a:rPr>
                        <a:t> - A social intelligence platform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3081" rtl="0" eaLnBrk="1" fontAlgn="auto" latinLnBrk="0" hangingPunct="1">
                        <a:lnSpc>
                          <a:spcPct val="100000"/>
                        </a:lnSpc>
                        <a:spcBef>
                          <a:spcPts val="0"/>
                        </a:spcBef>
                        <a:spcAft>
                          <a:spcPts val="0"/>
                        </a:spcAft>
                        <a:buClrTx/>
                        <a:buSzTx/>
                        <a:buFontTx/>
                        <a:buNone/>
                        <a:tabLst/>
                        <a:defRPr/>
                      </a:pPr>
                      <a:r>
                        <a:rPr kumimoji="0" lang="en-US" sz="1000" b="0" i="0" u="none" strike="noStrike" kern="1200" cap="none" normalizeH="0" baseline="0" dirty="0" smtClean="0">
                          <a:ln>
                            <a:noFill/>
                          </a:ln>
                          <a:solidFill>
                            <a:schemeClr val="tx2"/>
                          </a:solidFill>
                          <a:effectLst/>
                          <a:latin typeface="+mj-lt"/>
                          <a:ea typeface="+mn-ea"/>
                          <a:cs typeface="+mn-cs"/>
                        </a:rPr>
                        <a:t>Teradata Aster SQL-MapReduce Platform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849790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loitte Screen (small)">
  <a:themeElements>
    <a:clrScheme name="Custom 1">
      <a:dk1>
        <a:srgbClr val="002776"/>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_Main Master - Deloitte Report (print) US03 Feb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spPr>
      <a:bodyPr lIns="45720" tIns="45720" rIns="45720" rtlCol="0" anchor="ctr"/>
      <a:lstStyle>
        <a:defPPr algn="ctr">
          <a:defRPr sz="1800" b="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Bef>
            <a:spcPts val="600"/>
          </a:spcBef>
          <a:defRPr sz="1800" dirty="0" err="1" smtClean="0"/>
        </a:defPPr>
      </a:lstStyle>
    </a:txDef>
  </a:objectDefaults>
  <a:extraClrSchemeLst/>
</a:theme>
</file>

<file path=ppt/theme/theme2.xml><?xml version="1.0" encoding="utf-8"?>
<a:theme xmlns:a="http://schemas.openxmlformats.org/drawingml/2006/main" name="1_Deloitte Screen (small)">
  <a:themeElements>
    <a:clrScheme name="Custom 1">
      <a:dk1>
        <a:srgbClr val="002776"/>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_Main Master - Deloitte Report (print) US03 Feb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spPr>
      <a:bodyPr lIns="45720" tIns="45720" rIns="45720" rtlCol="0" anchor="ctr"/>
      <a:lstStyle>
        <a:defPPr algn="ctr">
          <a:defRPr sz="1800" b="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Bef>
            <a:spcPts val="600"/>
          </a:spcBef>
          <a:defRPr sz="1800" dirty="0" err="1" smtClean="0"/>
        </a:defPPr>
      </a:lstStyle>
    </a:txDef>
  </a:objectDefaults>
  <a:extraClrSchemeLst/>
</a:theme>
</file>

<file path=ppt/theme/theme3.xml><?xml version="1.0" encoding="utf-8"?>
<a:theme xmlns:a="http://schemas.openxmlformats.org/drawingml/2006/main" name="4_Deloitte Screen (small)">
  <a:themeElements>
    <a:clrScheme name="Custom 1">
      <a:dk1>
        <a:srgbClr val="002776"/>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_Main Master - Deloitte Report (print) US03 Feb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spPr>
      <a:bodyPr lIns="45720" tIns="45720" rIns="45720" rtlCol="0" anchor="ctr"/>
      <a:lstStyle>
        <a:defPPr algn="ctr">
          <a:defRPr sz="1800" b="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Bef>
            <a:spcPts val="600"/>
          </a:spcBef>
          <a:defRPr sz="1800" dirty="0" err="1" smtClean="0"/>
        </a:defPPr>
      </a:lstStyle>
    </a:txDef>
  </a:objectDefaults>
  <a:extraClrSchemeLst/>
</a:theme>
</file>

<file path=ppt/theme/theme4.xml><?xml version="1.0" encoding="utf-8"?>
<a:theme xmlns:a="http://schemas.openxmlformats.org/drawingml/2006/main" name="8_Deloitte Screen (small)">
  <a:themeElements>
    <a:clrScheme name="Custom 1">
      <a:dk1>
        <a:srgbClr val="002776"/>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_Main Master - Deloitte Report (print) US03 Feb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spPr>
      <a:bodyPr lIns="45720" tIns="45720" rIns="45720" rtlCol="0" anchor="ctr"/>
      <a:lstStyle>
        <a:defPPr algn="ctr">
          <a:defRPr sz="1800" b="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Bef>
            <a:spcPts val="600"/>
          </a:spcBef>
          <a:defRPr sz="1800" dirty="0" err="1" smtClean="0"/>
        </a:defPPr>
      </a:lstStyle>
    </a:txDef>
  </a:objectDefaults>
  <a:extraClrSchemeLst/>
</a:theme>
</file>

<file path=ppt/theme/theme5.xml><?xml version="1.0" encoding="utf-8"?>
<a:theme xmlns:a="http://schemas.openxmlformats.org/drawingml/2006/main" name="1_Use me">
  <a:themeElements>
    <a:clrScheme name="Deloitte">
      <a:dk1>
        <a:srgbClr val="000000"/>
      </a:dk1>
      <a:lt1>
        <a:srgbClr val="FFFFFF"/>
      </a:lt1>
      <a:dk2>
        <a:srgbClr val="002776"/>
      </a:dk2>
      <a:lt2>
        <a:srgbClr val="FFFFFF"/>
      </a:lt2>
      <a:accent1>
        <a:srgbClr val="002776"/>
      </a:accent1>
      <a:accent2>
        <a:srgbClr val="92D400"/>
      </a:accent2>
      <a:accent3>
        <a:srgbClr val="00A1DE"/>
      </a:accent3>
      <a:accent4>
        <a:srgbClr val="72C7E7"/>
      </a:accent4>
      <a:accent5>
        <a:srgbClr val="3C8A2E"/>
      </a:accent5>
      <a:accent6>
        <a:srgbClr val="C9DD03"/>
      </a:accent6>
      <a:hlink>
        <a:srgbClr val="001D59"/>
      </a:hlink>
      <a:folHlink>
        <a:srgbClr val="1462FF"/>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es_Deloitte_example_Office2007">
  <a:themeElements>
    <a:clrScheme name="Deloitte">
      <a:dk1>
        <a:srgbClr val="002776"/>
      </a:dk1>
      <a:lt1>
        <a:srgbClr val="FFFFFF"/>
      </a:lt1>
      <a:dk2>
        <a:srgbClr val="002776"/>
      </a:dk2>
      <a:lt2>
        <a:srgbClr val="FFFFFF"/>
      </a:lt2>
      <a:accent1>
        <a:srgbClr val="002776"/>
      </a:accent1>
      <a:accent2>
        <a:srgbClr val="92D400"/>
      </a:accent2>
      <a:accent3>
        <a:srgbClr val="00A1DE"/>
      </a:accent3>
      <a:accent4>
        <a:srgbClr val="3C8A2E"/>
      </a:accent4>
      <a:accent5>
        <a:srgbClr val="0079A6"/>
      </a:accent5>
      <a:accent6>
        <a:srgbClr val="C9DD03"/>
      </a:accent6>
      <a:hlink>
        <a:srgbClr val="00A1DE"/>
      </a:hlink>
      <a:folHlink>
        <a:srgbClr val="4CBDE8"/>
      </a:folHlink>
    </a:clrScheme>
    <a:fontScheme name="Separador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paradores 1">
        <a:dk1>
          <a:srgbClr val="002776"/>
        </a:dk1>
        <a:lt1>
          <a:srgbClr val="FFFFFF"/>
        </a:lt1>
        <a:dk2>
          <a:srgbClr val="002776"/>
        </a:dk2>
        <a:lt2>
          <a:srgbClr val="FFFFFF"/>
        </a:lt2>
        <a:accent1>
          <a:srgbClr val="002776"/>
        </a:accent1>
        <a:accent2>
          <a:srgbClr val="92D400"/>
        </a:accent2>
        <a:accent3>
          <a:srgbClr val="FFFFFF"/>
        </a:accent3>
        <a:accent4>
          <a:srgbClr val="002064"/>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New Document" ma:contentTypeID="0x0101002880177DFDC248C38C745E1D664A5FC5005A06F54836795E42BB2EC0DAAB3ACA6A" ma:contentTypeVersion="50" ma:contentTypeDescription="Create a new Document" ma:contentTypeScope="" ma:versionID="015a8de949fefcfa2b646b3bbd6d196a">
  <xsd:schema xmlns:xsd="http://www.w3.org/2001/XMLSchema" xmlns:xs="http://www.w3.org/2001/XMLSchema" xmlns:p="http://schemas.microsoft.com/office/2006/metadata/properties" xmlns:ns1="http://schemas.microsoft.com/sharepoint/v3" xmlns:ns2="d78f0933-458e-4f0e-8f7e-f2dabe02af94" xmlns:ns3="7AF0C9C1-571A-469E-93FE-640E88AEF1EC" xmlns:ns4="a3273937-55e7-450c-ac1f-0f7de532f690" xmlns:ns5="994E32D3-2E21-4611-87E1-D68FC0813440" xmlns:ns6="8DD08C88-CC4C-4D35-9129-A70DAA36BE5E" xmlns:ns7="83DDB362-4C05-4E52-A8D9-EF2F47978B8D" xmlns:ns8="7D1768DD-F29E-4DC2-9191-F2636B9FA92C" xmlns:ns9="0DBE4740-AD0E-4EAB-9055-8EB1C48284D9" xmlns:ns10="39C40E9B-856B-46A7-8793-65A6FC1828D8" xmlns:ns12="3A0186DE-B11E-4A29-9C82-428D45BCA71F" xmlns:ns13="546D9DE3-080E-4EC6-B7DD-508C11F603C7" xmlns:ns14="5A51C775-C49C-428B-8C1E-2F89178D00F4" targetNamespace="http://schemas.microsoft.com/office/2006/metadata/properties" ma:root="true" ma:fieldsID="02f56e4dd887fe035742de6dfe8de65e" ns1:_="" ns2:_="" ns3:_="" ns4:_="" ns5:_="" ns6:_="" ns7:_="" ns8:_="" ns9:_="" ns10:_="" ns12:_="" ns13:_="" ns14:_="">
    <xsd:import namespace="http://schemas.microsoft.com/sharepoint/v3"/>
    <xsd:import namespace="d78f0933-458e-4f0e-8f7e-f2dabe02af94"/>
    <xsd:import namespace="7AF0C9C1-571A-469E-93FE-640E88AEF1EC"/>
    <xsd:import namespace="a3273937-55e7-450c-ac1f-0f7de532f690"/>
    <xsd:import namespace="994E32D3-2E21-4611-87E1-D68FC0813440"/>
    <xsd:import namespace="8DD08C88-CC4C-4D35-9129-A70DAA36BE5E"/>
    <xsd:import namespace="83DDB362-4C05-4E52-A8D9-EF2F47978B8D"/>
    <xsd:import namespace="7D1768DD-F29E-4DC2-9191-F2636B9FA92C"/>
    <xsd:import namespace="0DBE4740-AD0E-4EAB-9055-8EB1C48284D9"/>
    <xsd:import namespace="39C40E9B-856B-46A7-8793-65A6FC1828D8"/>
    <xsd:import namespace="3A0186DE-B11E-4A29-9C82-428D45BCA71F"/>
    <xsd:import namespace="546D9DE3-080E-4EC6-B7DD-508C11F603C7"/>
    <xsd:import namespace="5A51C775-C49C-428B-8C1E-2F89178D00F4"/>
    <xsd:element name="properties">
      <xsd:complexType>
        <xsd:sequence>
          <xsd:element name="documentManagement">
            <xsd:complexType>
              <xsd:all>
                <xsd:element ref="ns1:DescriptionHTML" minOccurs="0"/>
                <xsd:element ref="ns1:Author_selected" minOccurs="0"/>
                <xsd:element ref="ns3:Global_x0020_Internal_x0020_ServiceTaxHTField0" minOccurs="0"/>
                <xsd:element ref="ns4:TaxCatchAll" minOccurs="0"/>
                <xsd:element ref="ns4:TaxCatchAllLabel" minOccurs="0"/>
                <xsd:element ref="ns5:Geography_x0020_of_x0020_OriginTaxHTField0" minOccurs="0"/>
                <xsd:element ref="ns6:Local_x0020_Content_x0020_TypeTaxHTField0" minOccurs="0"/>
                <xsd:element ref="ns1:Client" minOccurs="0"/>
                <xsd:element ref="ns3:Local_x0020_Internal_x0020_ServiceTaxHTField0" minOccurs="0"/>
                <xsd:element ref="ns6:Global_x0020_Content_x0020_TypeTaxHTField0" minOccurs="0"/>
                <xsd:element ref="ns2:Abstract" minOccurs="0"/>
                <xsd:element ref="ns7:Primary_x0020_Global_x0020_IndustTaxHTField0" minOccurs="0"/>
                <xsd:element ref="ns8:Primary_x0020_Global_x0020_ClientTaxHTField0" minOccurs="0"/>
                <xsd:element ref="ns4:ClientLukup" minOccurs="0"/>
                <xsd:element ref="ns4:ClientID" minOccurs="0"/>
                <xsd:element ref="ns9:IPCO_x0020_DesignationTaxHTField0" minOccurs="0"/>
                <xsd:element ref="ns2:BusinessTitle" minOccurs="0"/>
                <xsd:element ref="ns10:KAM_x0020_LanguageTaxHTField0" minOccurs="0"/>
                <xsd:element ref="ns7:Primary_x0020_Local_x0020_IndustTaxHTField0" minOccurs="0"/>
                <xsd:element ref="ns1:Author_entered" minOccurs="0"/>
                <xsd:element ref="ns4:i67d27b5dd1e4ed29b03622e76ee750b" minOccurs="0"/>
                <xsd:element ref="ns12:Secondary_x0020_Global_x0020_ClieTaxHTField0" minOccurs="0"/>
                <xsd:element ref="ns13:Secondary_x0020_Local_x0020_InduTaxHTField0" minOccurs="0"/>
                <xsd:element ref="ns14:Applicable_x0020_GeographyTaxHTField0" minOccurs="0"/>
                <xsd:element ref="ns1:Contributor" minOccurs="0"/>
                <xsd:element ref="ns8:Primary_x0020_Local_x0020_ClientTaxHTField0" minOccurs="0"/>
                <xsd:element ref="ns13:Secondary_x0020_Global_x0020_InduTaxHTField0" minOccurs="0"/>
                <xsd:element ref="ns12:Secondary_x0020_Local_x0020_ClieTaxHTField0" minOccurs="0"/>
                <xsd:element ref="ns2:ContentDate" minOccurs="0"/>
                <xsd:element ref="ns4:_dlc_DocId" minOccurs="0"/>
                <xsd:element ref="ns4:_dlc_DocIdUrl" minOccurs="0"/>
                <xsd:element ref="ns4: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DescriptionHTML" ma:index="8" nillable="true" ma:displayName="KAM Description" ma:internalName="DescriptionHTML">
      <xsd:simpleType>
        <xsd:restriction base="dms:Unknown"/>
      </xsd:simpleType>
    </xsd:element>
    <xsd:element name="Author_selected" ma:index="10" nillable="true" ma:displayName="KAM Author" ma:list="UserInfo" ma:SharePointGroup="0" ma:internalName="Author_selected"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 ma:index="19" nillable="true" ma:displayName="Client (text)" ma:internalName="Client" ma:readOnly="false">
      <xsd:simpleType>
        <xsd:restriction base="dms:Text">
          <xsd:maxLength value="255"/>
        </xsd:restriction>
      </xsd:simpleType>
    </xsd:element>
    <xsd:element name="Author_entered" ma:index="38" nillable="true" ma:displayName="KAM Author (text)" ma:internalName="Author_entered" ma:readOnly="false">
      <xsd:simpleType>
        <xsd:restriction base="dms:Text">
          <xsd:maxLength value="255"/>
        </xsd:restriction>
      </xsd:simpleType>
    </xsd:element>
    <xsd:element name="Contributor" ma:index="47" nillable="true" ma:displayName="KAM Contributor" ma:list="UserInfo" ma:SharePointGroup="0" ma:internalName="Contribut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78f0933-458e-4f0e-8f7e-f2dabe02af94" elementFormDefault="qualified">
    <xsd:import namespace="http://schemas.microsoft.com/office/2006/documentManagement/types"/>
    <xsd:import namespace="http://schemas.microsoft.com/office/infopath/2007/PartnerControls"/>
    <xsd:element name="Abstract" ma:index="24" nillable="true" ma:displayName="Abstract" ma:internalName="Abstract">
      <xsd:simpleType>
        <xsd:restriction base="dms:Note">
          <xsd:maxLength value="150"/>
        </xsd:restriction>
      </xsd:simpleType>
    </xsd:element>
    <xsd:element name="BusinessTitle" ma:index="33" nillable="true" ma:displayName="Business Title" ma:indexed="true" ma:internalName="BusinessTitle">
      <xsd:simpleType>
        <xsd:restriction base="dms:Text"/>
      </xsd:simpleType>
    </xsd:element>
    <xsd:element name="ContentDate" ma:index="54" nillable="true" ma:displayName="Content Date" ma:format="DateOnly" ma:indexed="true" ma:internalName="Content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AF0C9C1-571A-469E-93FE-640E88AEF1EC" elementFormDefault="qualified">
    <xsd:import namespace="http://schemas.microsoft.com/office/2006/documentManagement/types"/>
    <xsd:import namespace="http://schemas.microsoft.com/office/infopath/2007/PartnerControls"/>
    <xsd:element name="Global_x0020_Internal_x0020_ServiceTaxHTField0" ma:index="11" nillable="true" ma:taxonomy="true" ma:internalName="Global_x0020_Internal_x0020_ServiceTaxHTField" ma:taxonomyFieldName="Global_x0020_Internal_x0020_Service" ma:displayName="Global Internal Service" ma:readOnly="false" ma:default="" ma:fieldId="{78949fba-bdc1-4268-a377-2819f8f8cc22}" ma:taxonomyMulti="true" ma:sspId="155bb128-613e-4099-96fa-4403fd0cc87b" ma:termSetId="2d964c90-0fcb-4b60-9702-531635f17251" ma:anchorId="00000000-0000-0000-0000-000000000000" ma:open="false" ma:isKeyword="false">
      <xsd:complexType>
        <xsd:sequence>
          <xsd:element ref="pc:Terms" minOccurs="0" maxOccurs="1"/>
        </xsd:sequence>
      </xsd:complexType>
    </xsd:element>
    <xsd:element name="Local_x0020_Internal_x0020_ServiceTaxHTField0" ma:index="20" nillable="true" ma:taxonomy="true" ma:internalName="Local_x0020_Internal_x0020_ServiceTaxHTField" ma:taxonomyFieldName="Local_x0020_Internal_x0020_Service" ma:displayName="Local Internal Service" ma:readOnly="false" ma:default="" ma:fieldId="{3c6b9500-9e92-4dc8-ac80-766b07b1a639}" ma:taxonomyMulti="true" ma:sspId="155bb128-613e-4099-96fa-4403fd0cc87b" ma:termSetId="a6913820-b621-4796-b77e-fe7afb08f41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3273937-55e7-450c-ac1f-0f7de532f690" elementFormDefault="qualified">
    <xsd:import namespace="http://schemas.microsoft.com/office/2006/documentManagement/types"/>
    <xsd:import namespace="http://schemas.microsoft.com/office/infopath/2007/PartnerControls"/>
    <xsd:element name="TaxCatchAll" ma:index="12" nillable="true" ma:displayName="Taxonomy Catch All Column" ma:description="" ma:hidden="true" ma:list="{481dc893-09d1-4653-a496-f7e7015033ac}" ma:internalName="TaxCatchAll" ma:showField="CatchAllData" ma:web="3afaf78a-d551-4cba-ac1c-7b1d912b8475">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481dc893-09d1-4653-a496-f7e7015033ac}" ma:internalName="TaxCatchAllLabel" ma:readOnly="true" ma:showField="CatchAllDataLabel" ma:web="3afaf78a-d551-4cba-ac1c-7b1d912b8475">
      <xsd:complexType>
        <xsd:complexContent>
          <xsd:extension base="dms:MultiChoiceLookup">
            <xsd:sequence>
              <xsd:element name="Value" type="dms:Lookup" maxOccurs="unbounded" minOccurs="0" nillable="true"/>
            </xsd:sequence>
          </xsd:extension>
        </xsd:complexContent>
      </xsd:complexType>
    </xsd:element>
    <xsd:element name="ClientLukup" ma:index="29" nillable="true" ma:displayName="Client" ma:internalName="ClientLukup" ma:readOnly="false">
      <xsd:simpleType>
        <xsd:restriction base="dms:Text"/>
      </xsd:simpleType>
    </xsd:element>
    <xsd:element name="ClientID" ma:index="30" nillable="true" ma:displayName="ClientID" ma:internalName="ClientID" ma:readOnly="false">
      <xsd:simpleType>
        <xsd:restriction base="dms:Text"/>
      </xsd:simpleType>
    </xsd:element>
    <xsd:element name="i67d27b5dd1e4ed29b03622e76ee750b" ma:index="39" nillable="true" ma:taxonomy="true" ma:internalName="i67d27b5dd1e4ed29b03622e76ee750b" ma:taxonomyFieldName="Badge" ma:displayName="Badge" ma:fieldId="{267d27b5-dd1e-4ed2-9b03-622e76ee750b}" ma:taxonomyMulti="true" ma:sspId="6fbc8ed7-f359-45a5-bf77-267ed0eb5b96" ma:termSetId="7a48158d-64ca-4430-ad6d-4a8049ec2f54" ma:anchorId="00000000-0000-0000-0000-000000000000" ma:open="false" ma:isKeyword="false">
      <xsd:complexType>
        <xsd:sequence>
          <xsd:element ref="pc:Terms" minOccurs="0" maxOccurs="1"/>
        </xsd:sequence>
      </xsd:complexType>
    </xsd:element>
    <xsd:element name="_dlc_DocId" ma:index="55" nillable="true" ma:displayName="Document ID Value" ma:description="The value of the document ID assigned to this item." ma:indexed="true" ma:internalName="_dlc_DocId" ma:readOnly="true">
      <xsd:simpleType>
        <xsd:restriction base="dms:Text"/>
      </xsd:simpleType>
    </xsd:element>
    <xsd:element name="_dlc_DocIdUrl" ma:index="5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57"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94E32D3-2E21-4611-87E1-D68FC0813440" elementFormDefault="qualified">
    <xsd:import namespace="http://schemas.microsoft.com/office/2006/documentManagement/types"/>
    <xsd:import namespace="http://schemas.microsoft.com/office/infopath/2007/PartnerControls"/>
    <xsd:element name="Geography_x0020_of_x0020_OriginTaxHTField0" ma:index="15" ma:taxonomy="true" ma:internalName="Geography_x0020_of_x0020_OriginT" ma:taxonomyFieldName="Geography_x0020_of_x0020_Origin" ma:displayName="Geography of Origin" ma:indexed="true" ma:readOnly="false" ma:default="" ma:fieldId="{7a66e3fe-fcb6-4ce2-854d-45e09459c5a7}" ma:sspId="155bb128-613e-4099-96fa-4403fd0cc87b" ma:termSetId="e4340256-abf0-49e3-8918-ff7cf781b3ee"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Local_x0020_Content_x0020_TypeTaxHTField0" ma:index="17" ma:taxonomy="true" ma:internalName="Local_x0020_Content_x0020_TypeTa" ma:taxonomyFieldName="Local_x0020_Content_x0020_Type" ma:displayName="Local Content Type" ma:indexed="true" ma:readOnly="false" ma:default="" ma:fieldId="{2366867c-77cd-4933-afd3-42beb1b807cf}" ma:sspId="155bb128-613e-4099-96fa-4403fd0cc87b" ma:termSetId="71325c3c-855f-4016-ae90-48a98c58e6a3" ma:anchorId="00000000-0000-0000-0000-000000000000" ma:open="false" ma:isKeyword="false">
      <xsd:complexType>
        <xsd:sequence>
          <xsd:element ref="pc:Terms" minOccurs="0" maxOccurs="1"/>
        </xsd:sequence>
      </xsd:complexType>
    </xsd:element>
    <xsd:element name="Global_x0020_Content_x0020_TypeTaxHTField0" ma:index="22" ma:taxonomy="true" ma:internalName="Global_x0020_Content_x0020_TypeTa" ma:taxonomyFieldName="Global_x0020_Content_x0020_Type" ma:displayName="Global Content Type" ma:indexed="true" ma:readOnly="false" ma:default="" ma:fieldId="{fcc52b76-f36e-4614-8493-5412b2f37375}" ma:sspId="155bb128-613e-4099-96fa-4403fd0cc87b" ma:termSetId="c1d74e5f-813e-428a-9d1d-e00dfcad3136"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Primary_x0020_Global_x0020_IndustTaxHTField0" ma:index="25" nillable="true" ma:taxonomy="true" ma:internalName="Primary_x0020_Global_x0020_Indust0" ma:taxonomyFieldName="Primary_x0020_Global_x0020_Indust" ma:displayName="Primary Global Industry" ma:indexed="true" ma:readOnly="false" ma:default="" ma:fieldId="{9829ff8e-6819-48cd-ae85-b2213487d9e6}"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Primary_x0020_Local_x0020_IndustTaxHTField0" ma:index="36" nillable="true" ma:taxonomy="true" ma:internalName="Primary_x0020_Local_x0020_Indust0" ma:taxonomyFieldName="Primary_x0020_Local_x0020_Indust" ma:displayName="Primary Local Industry" ma:indexed="true" ma:readOnly="false" ma:default="" ma:fieldId="{6b32ec70-79ed-4643-bd98-fe19e9037b23}"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Primary_x0020_Global_x0020_ClientTaxHTField0" ma:index="27" nillable="true" ma:taxonomy="true" ma:internalName="Primary_x0020_Global_x0020_Client0" ma:taxonomyFieldName="Primary_x0020_Global_x0020_Client" ma:displayName="Primary Global Client Service" ma:indexed="true" ma:readOnly="false" ma:default="" ma:fieldId="{6fa21800-7e1f-46b0-9b6b-749847137ef7}"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Primary_x0020_Local_x0020_ClientTaxHTField0" ma:index="48" nillable="true" ma:taxonomy="true" ma:internalName="Primary_x0020_Local_x0020_Client0" ma:taxonomyFieldName="Primary_x0020_Local_x0020_Client" ma:displayName="Primary Local Client Service" ma:indexed="true" ma:readOnly="false" ma:default="" ma:fieldId="{d67f870b-bb8f-4192-92b2-8d437da53387}"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DBE4740-AD0E-4EAB-9055-8EB1C48284D9" elementFormDefault="qualified">
    <xsd:import namespace="http://schemas.microsoft.com/office/2006/documentManagement/types"/>
    <xsd:import namespace="http://schemas.microsoft.com/office/infopath/2007/PartnerControls"/>
    <xsd:element name="IPCO_x0020_DesignationTaxHTField0" ma:index="31" nillable="true" ma:taxonomy="true" ma:internalName="IPCO_x0020_DesignationTaxHTField" ma:taxonomyFieldName="IPCO_x0020_Designation" ma:displayName="IPCO Designation" ma:fieldId="{310648f3-cc93-44e0-b643-60c4ef2fcc62}" ma:sspId="155bb128-613e-4099-96fa-4403fd0cc87b" ma:termSetId="4cc4a969-8de7-4bb8-953e-ed88518a96ac"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KAM_x0020_LanguageTaxHTField0" ma:index="34" ma:taxonomy="true" ma:internalName="KAM_x0020_LanguageTaxHTField0" ma:taxonomyFieldName="KAM_x0020_Language" ma:displayName="KAM Language" ma:fieldId="{03648da4-bfa7-4bd1-96dc-f553c5e5b276}"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A0186DE-B11E-4A29-9C82-428D45BCA71F" elementFormDefault="qualified">
    <xsd:import namespace="http://schemas.microsoft.com/office/2006/documentManagement/types"/>
    <xsd:import namespace="http://schemas.microsoft.com/office/infopath/2007/PartnerControls"/>
    <xsd:element name="Secondary_x0020_Global_x0020_ClieTaxHTField0" ma:index="41" nillable="true" ma:taxonomy="true" ma:internalName="Secondary_x0020_Global_x0020_Clie0" ma:taxonomyFieldName="Secondary_x0020_Global_x0020_Clie" ma:displayName="Secondary Global Client Service" ma:readOnly="false" ma:default="" ma:fieldId="{936248a3-a03a-4130-81ab-4d29e233dc55}"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Secondary_x0020_Local_x0020_ClieTaxHTField0" ma:index="52" nillable="true" ma:taxonomy="true" ma:internalName="Secondary_x0020_Local_x0020_Clie0" ma:taxonomyFieldName="Secondary_x0020_Local_x0020_Clie" ma:displayName="Secondary Local Client Service" ma:readOnly="false" ma:default="" ma:fieldId="{28eebca6-6196-4823-bbf3-f044ece0fe5d}"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6D9DE3-080E-4EC6-B7DD-508C11F603C7" elementFormDefault="qualified">
    <xsd:import namespace="http://schemas.microsoft.com/office/2006/documentManagement/types"/>
    <xsd:import namespace="http://schemas.microsoft.com/office/infopath/2007/PartnerControls"/>
    <xsd:element name="Secondary_x0020_Local_x0020_InduTaxHTField0" ma:index="43" nillable="true" ma:taxonomy="true" ma:internalName="Secondary_x0020_Local_x0020_Indu0" ma:taxonomyFieldName="Secondary_x0020_Local_x0020_Indu" ma:displayName="Secondary Local Industry" ma:readOnly="false" ma:default="" ma:fieldId="{9d641368-8359-4fe4-aecd-cff6926473b4}"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element name="Secondary_x0020_Global_x0020_InduTaxHTField0" ma:index="50" nillable="true" ma:taxonomy="true" ma:internalName="Secondary_x0020_Global_x0020_Indu0" ma:taxonomyFieldName="Secondary_x0020_Global_x0020_Indu" ma:displayName="Secondary Global Industry" ma:readOnly="false" ma:default="" ma:fieldId="{a5fbaf9d-c649-4b58-88fb-19e85bd08591}"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Applicable_x0020_GeographyTaxHTField0" ma:index="45" ma:taxonomy="true" ma:internalName="Applicable_x0020_GeographyTaxHTF" ma:taxonomyFieldName="Applicable_x0020_Geography" ma:displayName="Applicable Geography" ma:readOnly="false" ma:default="" ma:fieldId="{c7b729d8-9a17-489c-8693-58538765e77f}" ma:taxonomyMulti="true" ma:sspId="155bb128-613e-4099-96fa-4403fd0cc87b" ma:termSetId="2da3d9cd-4380-47c9-85c9-ae2863040828"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362E917BD0362A469661C461A233E2D2" ma:contentTypeVersion="0" ma:contentTypeDescription="Create a new document." ma:contentTypeScope="" ma:versionID="30c316b7462d491cb2a9b887e6f8ca5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913A11-160F-48C1-9993-0B574F8E031D}"/>
</file>

<file path=customXml/itemProps2.xml><?xml version="1.0" encoding="utf-8"?>
<ds:datastoreItem xmlns:ds="http://schemas.openxmlformats.org/officeDocument/2006/customXml" ds:itemID="{46CC2AB1-C8DA-4087-AEE5-B4D46174BA46}"/>
</file>

<file path=customXml/itemProps3.xml><?xml version="1.0" encoding="utf-8"?>
<ds:datastoreItem xmlns:ds="http://schemas.openxmlformats.org/officeDocument/2006/customXml" ds:itemID="{3488E992-F806-4F1F-A6DE-FAF12B833E23}"/>
</file>

<file path=customXml/itemProps4.xml><?xml version="1.0" encoding="utf-8"?>
<ds:datastoreItem xmlns:ds="http://schemas.openxmlformats.org/officeDocument/2006/customXml" ds:itemID="{A13C93BD-A049-4512-968C-1CF150CDCCEA}"/>
</file>

<file path=docProps/app.xml><?xml version="1.0" encoding="utf-8"?>
<Properties xmlns="http://schemas.openxmlformats.org/officeDocument/2006/extended-properties" xmlns:vt="http://schemas.openxmlformats.org/officeDocument/2006/docPropsVTypes">
  <Template>Deloitte Screen (small)</Template>
  <TotalTime>5576</TotalTime>
  <Words>9754</Words>
  <Application>Microsoft Office PowerPoint</Application>
  <PresentationFormat>On-screen Show (4:3)</PresentationFormat>
  <Paragraphs>1639</Paragraphs>
  <Slides>55</Slides>
  <Notes>51</Notes>
  <HiddenSlides>0</HiddenSlides>
  <MMClips>0</MMClips>
  <ScaleCrop>false</ScaleCrop>
  <HeadingPairs>
    <vt:vector size="8" baseType="variant">
      <vt:variant>
        <vt:lpstr>Theme</vt:lpstr>
      </vt:variant>
      <vt:variant>
        <vt:i4>6</vt:i4>
      </vt:variant>
      <vt:variant>
        <vt:lpstr>Links</vt:lpstr>
      </vt:variant>
      <vt:variant>
        <vt:i4>8</vt:i4>
      </vt:variant>
      <vt:variant>
        <vt:lpstr>Embedded OLE Servers</vt:lpstr>
      </vt:variant>
      <vt:variant>
        <vt:i4>2</vt:i4>
      </vt:variant>
      <vt:variant>
        <vt:lpstr>Slide Titles</vt:lpstr>
      </vt:variant>
      <vt:variant>
        <vt:i4>55</vt:i4>
      </vt:variant>
    </vt:vector>
  </HeadingPairs>
  <TitlesOfParts>
    <vt:vector size="71" baseType="lpstr">
      <vt:lpstr>Deloitte Screen (small)</vt:lpstr>
      <vt:lpstr>1_Deloitte Screen (small)</vt:lpstr>
      <vt:lpstr>4_Deloitte Screen (small)</vt:lpstr>
      <vt:lpstr>8_Deloitte Screen (small)</vt:lpstr>
      <vt:lpstr>1_Use me</vt:lpstr>
      <vt:lpstr>es_Deloitte_example_Office2007</vt:lpstr>
      <vt:lpstr>C:\My Work\DAI\Big Data\Content\Data Fusion\Data_Fusion_DataFlow_Architecture_v2.vsd\Drawing\~DM Process\Sheet.18</vt:lpstr>
      <vt:lpstr>C:\My Work\DAI\Big Data\Content\Data Fusion\Data_Fusion_DataFlow_Architecture_v2.vsd\Drawing\~DM Process\Sheet.19</vt:lpstr>
      <vt:lpstr>C:\My Work\DAI\Big Data\Content\Data Fusion\Data_Fusion_DataFlow_Architecture_v2.vsd\Drawing\~DM Process\Sheet.20</vt:lpstr>
      <vt:lpstr>C:\My Work\DAI\Big Data\Content\Data Fusion\Data_Fusion_DataFlow_Architecture_v2.vsd\Drawing\~DM Process\Sheet.61</vt:lpstr>
      <vt:lpstr>C:\My Work\DAI\Big Data\Content\Data Fusion\Data_Fusion_DataFlow_Architecture_v2.vsd\Drawing\~DM Process\Sheet.37</vt:lpstr>
      <vt:lpstr>C:\My Work\DAI\Big Data\Content\Data Fusion\Data_Fusion_DataFlow_Architecture_v2.vsd\Drawing\~DM Process\Sheet.36</vt:lpstr>
      <vt:lpstr>C:\My Work\DAI\Big Data\Content\Data Fusion\Data_Fusion_DataFlow_Architecture_v2.vsd\Drawing\~DM Process\Sheet.17</vt:lpstr>
      <vt:lpstr>C:\My Work\DAI\Big Data\Content\Data Fusion\Data_Fusion_DataFlow_Architecture_v2.vsd\Drawing\~DM Process\Sheet.38</vt:lpstr>
      <vt:lpstr>Worksheet</vt:lpstr>
      <vt:lpstr>Visio</vt:lpstr>
      <vt:lpstr>Big Data Management and Analytics Understanding the Technology Landscape</vt:lpstr>
      <vt:lpstr>Contents</vt:lpstr>
      <vt:lpstr>Big Data Overview</vt:lpstr>
      <vt:lpstr>Big Data and its Dimensions</vt:lpstr>
      <vt:lpstr>Big Data, Information Management and Analytics</vt:lpstr>
      <vt:lpstr>Current State of Big Data Initiatives</vt:lpstr>
      <vt:lpstr>Applications of Big Data</vt:lpstr>
      <vt:lpstr>Recognizing a Big Data Problem</vt:lpstr>
      <vt:lpstr>Case Study Index</vt:lpstr>
      <vt:lpstr>Use Case # 1 – Opower</vt:lpstr>
      <vt:lpstr>Use Case # 2 – Silver Springs</vt:lpstr>
      <vt:lpstr>Use Case # 3 – Vestas</vt:lpstr>
      <vt:lpstr>Use Case # 4 – CBS Interactive</vt:lpstr>
      <vt:lpstr>Use Case # 5 – Rackspace</vt:lpstr>
      <vt:lpstr>Use Case # 6 – A Telco Company</vt:lpstr>
      <vt:lpstr>Use Case # 7 – LexisNexis</vt:lpstr>
      <vt:lpstr>Use Case # 8 – Zions Bancorporation</vt:lpstr>
      <vt:lpstr>Use Case # 9 – Skybox Imaging</vt:lpstr>
      <vt:lpstr>Use Case # 10 – Wordnik</vt:lpstr>
      <vt:lpstr>Use Case # 11 – Merkle</vt:lpstr>
      <vt:lpstr>Use Case # 12 – Nokia</vt:lpstr>
      <vt:lpstr>Use Case # 13 – Mzinga</vt:lpstr>
      <vt:lpstr>Technology Landscape</vt:lpstr>
      <vt:lpstr>Big Data Technology Landscape</vt:lpstr>
      <vt:lpstr>Big Data Storage and Management</vt:lpstr>
      <vt:lpstr>Trade-offs for Relational and Non-Relational stores </vt:lpstr>
      <vt:lpstr>Big Data Processing</vt:lpstr>
      <vt:lpstr>MPP Big Data Solutions</vt:lpstr>
      <vt:lpstr>Distributed Cluster Big Data Solution (Apache Hadoop)</vt:lpstr>
      <vt:lpstr>In-memory Big Data Solutions</vt:lpstr>
      <vt:lpstr>Deployment Options for Big Data Solutions</vt:lpstr>
      <vt:lpstr>Cloud Based Big Data Solutions</vt:lpstr>
      <vt:lpstr>Cloud and Data Marketplaces </vt:lpstr>
      <vt:lpstr>Hybrid Architecture</vt:lpstr>
      <vt:lpstr>Big Data Hybrid Architectures </vt:lpstr>
      <vt:lpstr>PowerPoint Presentation</vt:lpstr>
      <vt:lpstr>PowerPoint Presentation</vt:lpstr>
      <vt:lpstr>PowerPoint Presentation</vt:lpstr>
      <vt:lpstr>Contacts</vt:lpstr>
      <vt:lpstr>PowerPoint Presentation</vt:lpstr>
      <vt:lpstr>Appendix</vt:lpstr>
      <vt:lpstr>Today’s Big Data Challenges</vt:lpstr>
      <vt:lpstr>Asking Relevant Questions to Solve the Challenges</vt:lpstr>
      <vt:lpstr>Big Data Suggested Roadmap</vt:lpstr>
      <vt:lpstr>Pilot and Adopt</vt:lpstr>
      <vt:lpstr>Database Landscape and related Information</vt:lpstr>
      <vt:lpstr>Managing Hybrid Data Architectures </vt:lpstr>
      <vt:lpstr>PowerPoint Presentation</vt:lpstr>
      <vt:lpstr>Data Fusion Platform Architecture</vt:lpstr>
      <vt:lpstr>Data Fusion Data Flow Architecture</vt:lpstr>
      <vt:lpstr>Big Data Analytic Skill Sets</vt:lpstr>
      <vt:lpstr>Apache Hadoop Core System Components</vt:lpstr>
      <vt:lpstr>Apache Hadoop Supporting Components</vt:lpstr>
      <vt:lpstr>Hadoop Based Products and Services</vt:lpstr>
      <vt:lpstr>PowerPoint Presentation</vt:lpstr>
    </vt:vector>
  </TitlesOfParts>
  <Company>Deloitte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Times New Roman 28pt, line spacing .85 Title 2 — Times New Roman</dc:title>
  <dc:creator>Sharma, Prakul</dc:creator>
  <dc:description>US07 3May11</dc:description>
  <cp:lastModifiedBy>Suresh, Divya</cp:lastModifiedBy>
  <cp:revision>542</cp:revision>
  <cp:lastPrinted>2012-04-03T15:36:47Z</cp:lastPrinted>
  <dcterms:created xsi:type="dcterms:W3CDTF">2012-04-02T21:57:34Z</dcterms:created>
  <dcterms:modified xsi:type="dcterms:W3CDTF">2013-01-22T13:11:59Z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0x010100362E917BD0362A469661C461A233E2D2</vt:lpwstr>
  </property>
  <property fmtid="{D5CDD505-2E9C-101B-9397-08002B2CF9AE}" pid="3" name="KAM LanguageTaxHTField0">
    <vt:lpwstr>English (EN) (1787)|b169a262-1aaa-4ccb-9acf-78a36c1d9bab</vt:lpwstr>
  </property>
  <property fmtid="{D5CDD505-2E9C-101B-9397-08002B2CF9AE}" pid="4" name="TaxCatchAll">
    <vt:lpwstr>35;#Global IMO|c725541b-9f49-49c1-9e52-a5296fa481d8;#1;#English (EN) (1787)|b169a262-1aaa-4ccb-9acf-78a36c1d9bab</vt:lpwstr>
  </property>
  <property fmtid="{D5CDD505-2E9C-101B-9397-08002B2CF9AE}" pid="5" name="Content RecommendationTaxH">
    <vt:lpwstr/>
  </property>
  <property fmtid="{D5CDD505-2E9C-101B-9397-08002B2CF9AE}" pid="6" name="Local Content TypeTa">
    <vt:lpwstr/>
  </property>
  <property fmtid="{D5CDD505-2E9C-101B-9397-08002B2CF9AE}" pid="8" name="Secondary Local Indu0">
    <vt:lpwstr/>
  </property>
  <property fmtid="{D5CDD505-2E9C-101B-9397-08002B2CF9AE}" pid="10" name="Applicable GeographyTaxHTF">
    <vt:lpwstr/>
  </property>
  <property fmtid="{D5CDD505-2E9C-101B-9397-08002B2CF9AE}" pid="12" name="Applicable Geography">
    <vt:lpwstr>6;#Global|f12aef73-b423-4016-a43f-15722d3a0a5e</vt:lpwstr>
  </property>
  <property fmtid="{D5CDD505-2E9C-101B-9397-08002B2CF9AE}" pid="13" name="Secondary Local Indu">
    <vt:lpwstr/>
  </property>
  <property fmtid="{D5CDD505-2E9C-101B-9397-08002B2CF9AE}" pid="14" name="Primary Global Client0">
    <vt:lpwstr/>
  </property>
  <property fmtid="{D5CDD505-2E9C-101B-9397-08002B2CF9AE}" pid="15" name="ClassificationTaxHTField0">
    <vt:lpwstr/>
  </property>
  <property fmtid="{D5CDD505-2E9C-101B-9397-08002B2CF9AE}" pid="16" name="Publishing Owning Te0">
    <vt:lpwstr>Global IMO|c725541b-9f49-49c1-9e52-a5296fa481d8</vt:lpwstr>
  </property>
  <property fmtid="{D5CDD505-2E9C-101B-9397-08002B2CF9AE}" pid="18" name="Global Internal ServiceTaxHTField">
    <vt:lpwstr/>
  </property>
  <property fmtid="{D5CDD505-2E9C-101B-9397-08002B2CF9AE}" pid="20" name="KAM Language">
    <vt:lpwstr>7;#English|b169a262-1aaa-4ccb-9acf-78a36c1d9bab</vt:lpwstr>
  </property>
  <property fmtid="{D5CDD505-2E9C-101B-9397-08002B2CF9AE}" pid="21" name="Business Issues">
    <vt:lpwstr/>
  </property>
  <property fmtid="{D5CDD505-2E9C-101B-9397-08002B2CF9AE}" pid="23" name="Local Internal ServiceTaxHTField">
    <vt:lpwstr/>
  </property>
  <property fmtid="{D5CDD505-2E9C-101B-9397-08002B2CF9AE}" pid="24" name="Geography of OriginT">
    <vt:lpwstr/>
  </property>
  <property fmtid="{D5CDD505-2E9C-101B-9397-08002B2CF9AE}" pid="25" name="Global Content TypeTa">
    <vt:lpwstr/>
  </property>
  <property fmtid="{D5CDD505-2E9C-101B-9397-08002B2CF9AE}" pid="26" name="Primary Local Indust0">
    <vt:lpwstr/>
  </property>
  <property fmtid="{D5CDD505-2E9C-101B-9397-08002B2CF9AE}" pid="28" name="Secondary Global Clie0">
    <vt:lpwstr/>
  </property>
  <property fmtid="{D5CDD505-2E9C-101B-9397-08002B2CF9AE}" pid="29" name="Secondary Global Clie">
    <vt:lpwstr/>
  </property>
  <property fmtid="{D5CDD505-2E9C-101B-9397-08002B2CF9AE}" pid="31" name="Secondary Global Indu0">
    <vt:lpwstr/>
  </property>
  <property fmtid="{D5CDD505-2E9C-101B-9397-08002B2CF9AE}" pid="32" name="Secondary Local Clie">
    <vt:lpwstr/>
  </property>
  <property fmtid="{D5CDD505-2E9C-101B-9397-08002B2CF9AE}" pid="33" name="Local Internal Service">
    <vt:lpwstr/>
  </property>
  <property fmtid="{D5CDD505-2E9C-101B-9397-08002B2CF9AE}" pid="34" name="Global Internal Service">
    <vt:lpwstr/>
  </property>
  <property fmtid="{D5CDD505-2E9C-101B-9397-08002B2CF9AE}" pid="35" name="IPCO DesignationTaxHTField">
    <vt:lpwstr/>
  </property>
  <property fmtid="{D5CDD505-2E9C-101B-9397-08002B2CF9AE}" pid="37" name="Secondary Local Clie0">
    <vt:lpwstr/>
  </property>
  <property fmtid="{D5CDD505-2E9C-101B-9397-08002B2CF9AE}" pid="38" name="Classification">
    <vt:lpwstr/>
  </property>
  <property fmtid="{D5CDD505-2E9C-101B-9397-08002B2CF9AE}" pid="39" name="System SourceTaxHTField0">
    <vt:lpwstr/>
  </property>
  <property fmtid="{D5CDD505-2E9C-101B-9397-08002B2CF9AE}" pid="40" name="Primary Local Client0">
    <vt:lpwstr/>
  </property>
  <property fmtid="{D5CDD505-2E9C-101B-9397-08002B2CF9AE}" pid="41" name="Publishing Owning Te">
    <vt:lpwstr>89</vt:lpwstr>
  </property>
  <property fmtid="{D5CDD505-2E9C-101B-9397-08002B2CF9AE}" pid="42" name="Primary Global Indust0">
    <vt:lpwstr/>
  </property>
  <property fmtid="{D5CDD505-2E9C-101B-9397-08002B2CF9AE}" pid="43" name="Secondary Global Indu">
    <vt:lpwstr/>
  </property>
  <property fmtid="{D5CDD505-2E9C-101B-9397-08002B2CF9AE}" pid="44" name="Business IssuesTaxHTField">
    <vt:lpwstr/>
  </property>
  <property fmtid="{D5CDD505-2E9C-101B-9397-08002B2CF9AE}" pid="45" name="odf318f5c2004e70867d193ade101e23">
    <vt:lpwstr/>
  </property>
  <property fmtid="{D5CDD505-2E9C-101B-9397-08002B2CF9AE}" pid="46" name="Tax Specialty Area">
    <vt:lpwstr/>
  </property>
  <property fmtid="{D5CDD505-2E9C-101B-9397-08002B2CF9AE}" pid="47" name="c9de60e3e90d439b9f2e9ff9e9bb3430">
    <vt:lpwstr/>
  </property>
  <property fmtid="{D5CDD505-2E9C-101B-9397-08002B2CF9AE}" pid="48" name="Tax Entity">
    <vt:lpwstr/>
  </property>
  <property fmtid="{D5CDD505-2E9C-101B-9397-08002B2CF9AE}" pid="49" name="Disclaimer">
    <vt:lpwstr/>
  </property>
  <property fmtid="{D5CDD505-2E9C-101B-9397-08002B2CF9AE}" pid="50" name="g90a876a54e747069fde5360881b9933">
    <vt:lpwstr/>
  </property>
  <property fmtid="{D5CDD505-2E9C-101B-9397-08002B2CF9AE}" pid="51" name="Tax Jurisdiction">
    <vt:lpwstr/>
  </property>
  <property fmtid="{D5CDD505-2E9C-101B-9397-08002B2CF9AE}" pid="52" name="Primary Global Indust">
    <vt:lpwstr>202;#Technology, Media and Telecommunications:Technology|431d1370-2525-47b5-8f0b-77da3ee98819</vt:lpwstr>
  </property>
  <property fmtid="{D5CDD505-2E9C-101B-9397-08002B2CF9AE}" pid="53" name="m553fc83c9f3478f9e79d248cf4f343f">
    <vt:lpwstr/>
  </property>
  <property fmtid="{D5CDD505-2E9C-101B-9397-08002B2CF9AE}" pid="54" name="Targeted Audience">
    <vt:lpwstr/>
  </property>
  <property fmtid="{D5CDD505-2E9C-101B-9397-08002B2CF9AE}" pid="55" name="b0201f3937364d799930ae17e15a01ce">
    <vt:lpwstr/>
  </property>
  <property fmtid="{D5CDD505-2E9C-101B-9397-08002B2CF9AE}" pid="57" name="f728aa9b7f954afcaec8cf5ce49c0187">
    <vt:lpwstr/>
  </property>
  <property fmtid="{D5CDD505-2E9C-101B-9397-08002B2CF9AE}" pid="58" name="n78ca540bead4842bdca414d7557030f">
    <vt:lpwstr/>
  </property>
  <property fmtid="{D5CDD505-2E9C-101B-9397-08002B2CF9AE}" pid="59" name="Global Content Type">
    <vt:lpwstr>11;#Research and Publications:Points of View|68e9f77b-af3d-4d74-8679-2df86d4eb75d</vt:lpwstr>
  </property>
  <property fmtid="{D5CDD505-2E9C-101B-9397-08002B2CF9AE}" pid="61" name="External_Organization">
    <vt:lpwstr/>
  </property>
  <property fmtid="{D5CDD505-2E9C-101B-9397-08002B2CF9AE}" pid="62" name="IPCO Designation">
    <vt:lpwstr>8;#May be edited and used internally or externally for any purpose (Category D)|f8400f62-65c9-4658-9900-b0ea185e4722</vt:lpwstr>
  </property>
  <property fmtid="{D5CDD505-2E9C-101B-9397-08002B2CF9AE}" pid="63" name="General Business Topic">
    <vt:lpwstr/>
  </property>
  <property fmtid="{D5CDD505-2E9C-101B-9397-08002B2CF9AE}" pid="64" name="fd6bbc6c2e4940e0b736c9655d0b1c67">
    <vt:lpwstr/>
  </property>
  <property fmtid="{D5CDD505-2E9C-101B-9397-08002B2CF9AE}" pid="65" name="Deloitte Method Task">
    <vt:lpwstr/>
  </property>
  <property fmtid="{D5CDD505-2E9C-101B-9397-08002B2CF9AE}" pid="66" name="Method Discipline">
    <vt:lpwstr/>
  </property>
  <property fmtid="{D5CDD505-2E9C-101B-9397-08002B2CF9AE}" pid="68" name="gf661b68b929437daba08b54bbabff36">
    <vt:lpwstr/>
  </property>
  <property fmtid="{D5CDD505-2E9C-101B-9397-08002B2CF9AE}" pid="69" name="c1e1756b05e942aa8382e8ad470dc923">
    <vt:lpwstr/>
  </property>
  <property fmtid="{D5CDD505-2E9C-101B-9397-08002B2CF9AE}" pid="70" name="b205268b00054b168d473f2c9299ca3f">
    <vt:lpwstr/>
  </property>
  <property fmtid="{D5CDD505-2E9C-101B-9397-08002B2CF9AE}" pid="71" name="_docset_NoMedatataSyncRequired">
    <vt:lpwstr>False</vt:lpwstr>
  </property>
  <property fmtid="{D5CDD505-2E9C-101B-9397-08002B2CF9AE}" pid="73" name="Local Content Type">
    <vt:lpwstr>19;#United States:Research and Publications:Thought Leadership|b6187f31-dc42-4a27-99da-51171ea0a4e4</vt:lpwstr>
  </property>
  <property fmtid="{D5CDD505-2E9C-101B-9397-08002B2CF9AE}" pid="74" name="Primary Local Client">
    <vt:lpwstr>99;#Global:Integrated Market Offerings:Deloitte Analytics (DA)|ced3f0f2-d533-4f92-abff-acf7b5fb6daa</vt:lpwstr>
  </property>
  <property fmtid="{D5CDD505-2E9C-101B-9397-08002B2CF9AE}" pid="76" name="Deloitte Tool">
    <vt:lpwstr/>
  </property>
  <property fmtid="{D5CDD505-2E9C-101B-9397-08002B2CF9AE}" pid="77" name="Badge">
    <vt:lpwstr/>
  </property>
  <property fmtid="{D5CDD505-2E9C-101B-9397-08002B2CF9AE}" pid="78" name="e7ca0883df3147c8a1187500dc55843a">
    <vt:lpwstr/>
  </property>
  <property fmtid="{D5CDD505-2E9C-101B-9397-08002B2CF9AE}" pid="79" name="Primary Local Indust">
    <vt:lpwstr>201;#Global:Technology, Media and Telecommunications:Technology|431d1370-2525-47b5-8f0b-77da3ee98819</vt:lpwstr>
  </property>
  <property fmtid="{D5CDD505-2E9C-101B-9397-08002B2CF9AE}" pid="80" name="Geography of Origin">
    <vt:lpwstr>92;#Global|8669e820-73ba-4720-ae5a-c570850ee0aa</vt:lpwstr>
  </property>
  <property fmtid="{D5CDD505-2E9C-101B-9397-08002B2CF9AE}" pid="81" name="oab0afb743884474a6cbf2d3b310bd05">
    <vt:lpwstr/>
  </property>
  <property fmtid="{D5CDD505-2E9C-101B-9397-08002B2CF9AE}" pid="82" name="Primary Global Client">
    <vt:lpwstr>100;#Integrated Market Offerings:Deloitte Analytics (DA)|ced3f0f2-d533-4f92-abff-acf7b5fb6daa</vt:lpwstr>
  </property>
  <property fmtid="{D5CDD505-2E9C-101B-9397-08002B2CF9AE}" pid="83" name="g72f13cd53d8431d9a1ddb0a8e5a57bc">
    <vt:lpwstr/>
  </property>
  <property fmtid="{D5CDD505-2E9C-101B-9397-08002B2CF9AE}" pid="84" name="Contributor_x0020_Geography">
    <vt:lpwstr/>
  </property>
  <property fmtid="{D5CDD505-2E9C-101B-9397-08002B2CF9AE}" pid="86" name="Method_x0020_Document_x0020_Type">
    <vt:lpwstr/>
  </property>
  <property fmtid="{D5CDD505-2E9C-101B-9397-08002B2CF9AE}" pid="90" name="Method_x0020_Document">
    <vt:lpwstr/>
  </property>
  <property fmtid="{D5CDD505-2E9C-101B-9397-08002B2CF9AE}" pid="94" name="TaxCode">
    <vt:lpwstr/>
  </property>
  <property fmtid="{D5CDD505-2E9C-101B-9397-08002B2CF9AE}" pid="95" name="_dlc_policyId">
    <vt:lpwstr/>
  </property>
  <property fmtid="{D5CDD505-2E9C-101B-9397-08002B2CF9AE}" pid="97" name="m_SourceID">
    <vt:lpwstr/>
  </property>
  <property fmtid="{D5CDD505-2E9C-101B-9397-08002B2CF9AE}" pid="99" name="Contacts">
    <vt:lpwstr/>
  </property>
  <property fmtid="{D5CDD505-2E9C-101B-9397-08002B2CF9AE}" pid="100" name="TextKeyword">
    <vt:lpwstr/>
  </property>
  <property fmtid="{D5CDD505-2E9C-101B-9397-08002B2CF9AE}" pid="101" name="DocumentSetDescription">
    <vt:lpwstr/>
  </property>
  <property fmtid="{D5CDD505-2E9C-101B-9397-08002B2CF9AE}" pid="102" name="_dlc_DocId">
    <vt:lpwstr/>
  </property>
  <property fmtid="{D5CDD505-2E9C-101B-9397-08002B2CF9AE}" pid="103" name="_dlc_Exempt">
    <vt:bool>false</vt:bool>
  </property>
  <property fmtid="{D5CDD505-2E9C-101B-9397-08002B2CF9AE}" pid="104" name="_SourceUrl">
    <vt:lpwstr/>
  </property>
  <property fmtid="{D5CDD505-2E9C-101B-9397-08002B2CF9AE}" pid="105" name="_SharedFileIndex">
    <vt:lpwstr/>
  </property>
  <property fmtid="{D5CDD505-2E9C-101B-9397-08002B2CF9AE}" pid="106" name="ContentManager">
    <vt:lpwstr/>
  </property>
  <property fmtid="{D5CDD505-2E9C-101B-9397-08002B2CF9AE}" pid="108" name="Qualification Text">
    <vt:lpwstr/>
  </property>
  <property fmtid="{D5CDD505-2E9C-101B-9397-08002B2CF9AE}" pid="109" name="RelatedLinksNotes">
    <vt:lpwstr/>
  </property>
  <property fmtid="{D5CDD505-2E9C-101B-9397-08002B2CF9AE}" pid="110" name="RedirectNewWindow">
    <vt:bool>false</vt:bool>
  </property>
  <property fmtid="{D5CDD505-2E9C-101B-9397-08002B2CF9AE}" pid="111" name="WorkingDocumentURL">
    <vt:lpwstr/>
  </property>
  <property fmtid="{D5CDD505-2E9C-101B-9397-08002B2CF9AE}" pid="113" name="m_LastModifiedBy">
    <vt:lpwstr/>
  </property>
  <property fmtid="{D5CDD505-2E9C-101B-9397-08002B2CF9AE}" pid="114" name="KAMThumbnail">
    <vt:lpwstr/>
  </property>
  <property fmtid="{D5CDD505-2E9C-101B-9397-08002B2CF9AE}" pid="115" name="ContactDPNSearchTxt">
    <vt:lpwstr/>
  </property>
  <property fmtid="{D5CDD505-2E9C-101B-9397-08002B2CF9AE}" pid="116" name="IncludeInSearch">
    <vt:bool>false</vt:bool>
  </property>
  <property fmtid="{D5CDD505-2E9C-101B-9397-08002B2CF9AE}" pid="117" name="OriginalDocumentURL">
    <vt:lpwstr/>
  </property>
  <property fmtid="{D5CDD505-2E9C-101B-9397-08002B2CF9AE}" pid="118" name="AuthorDPNSearchTxt">
    <vt:lpwstr/>
  </property>
  <property fmtid="{D5CDD505-2E9C-101B-9397-08002B2CF9AE}" pid="119" name="PublishedDocumentURL">
    <vt:lpwstr/>
  </property>
  <property fmtid="{D5CDD505-2E9C-101B-9397-08002B2CF9AE}" pid="120" name="Qualification">
    <vt:lpwstr/>
  </property>
  <property fmtid="{D5CDD505-2E9C-101B-9397-08002B2CF9AE}" pid="121" name="ArchivalDocumentURL">
    <vt:lpwstr/>
  </property>
  <property fmtid="{D5CDD505-2E9C-101B-9397-08002B2CF9AE}" pid="122" name="ContentApprover">
    <vt:lpwstr/>
  </property>
  <property fmtid="{D5CDD505-2E9C-101B-9397-08002B2CF9AE}" pid="124" name="KAMDisplayFormUrl">
    <vt:lpwstr/>
  </property>
  <property fmtid="{D5CDD505-2E9C-101B-9397-08002B2CF9AE}" pid="125" name="QualID">
    <vt:lpwstr/>
  </property>
  <property fmtid="{D5CDD505-2E9C-101B-9397-08002B2CF9AE}" pid="126" name="ApproverComments">
    <vt:lpwstr/>
  </property>
  <property fmtid="{D5CDD505-2E9C-101B-9397-08002B2CF9AE}" pid="127" name="Status">
    <vt:lpwstr/>
  </property>
  <property fmtid="{D5CDD505-2E9C-101B-9397-08002B2CF9AE}" pid="130" name="TaxCase">
    <vt:lpwstr/>
  </property>
  <property fmtid="{D5CDD505-2E9C-101B-9397-08002B2CF9AE}" pid="131" name="ItemRetentionFormula">
    <vt:lpwstr/>
  </property>
  <property fmtid="{D5CDD505-2E9C-101B-9397-08002B2CF9AE}" pid="134" name="OriginalId">
    <vt:lpwstr/>
  </property>
  <property fmtid="{D5CDD505-2E9C-101B-9397-08002B2CF9AE}" pid="135" name="QAResource">
    <vt:lpwstr/>
  </property>
  <property fmtid="{D5CDD505-2E9C-101B-9397-08002B2CF9AE}" pid="136" name="PublishingNotes">
    <vt:lpwstr/>
  </property>
  <property fmtid="{D5CDD505-2E9C-101B-9397-08002B2CF9AE}" pid="137" name="m_BusinessAreaText">
    <vt:lpwstr/>
  </property>
  <property fmtid="{D5CDD505-2E9C-101B-9397-08002B2CF9AE}" pid="138" name="RedirectAttachment">
    <vt:bool>false</vt:bool>
  </property>
  <property fmtid="{D5CDD505-2E9C-101B-9397-08002B2CF9AE}" pid="140" name="_dlc_DocIdPersistId">
    <vt:bool>false</vt:bool>
  </property>
  <property fmtid="{D5CDD505-2E9C-101B-9397-08002B2CF9AE}" pid="141" name="Redirect URL">
    <vt:lpwstr/>
  </property>
  <property fmtid="{D5CDD505-2E9C-101B-9397-08002B2CF9AE}" pid="142" name="ContentPublisher">
    <vt:lpwstr/>
  </property>
  <property fmtid="{D5CDD505-2E9C-101B-9397-08002B2CF9AE}" pid="143" name="TaxRegulation">
    <vt:lpwstr/>
  </property>
  <property fmtid="{D5CDD505-2E9C-101B-9397-08002B2CF9AE}" pid="146" name="_dlc_DocIdUrl">
    <vt:lpwstr/>
  </property>
  <property fmtid="{D5CDD505-2E9C-101B-9397-08002B2CF9AE}" pid="147" name="ContributorDPNSearchTxt">
    <vt:lpwstr/>
  </property>
  <property fmtid="{D5CDD505-2E9C-101B-9397-08002B2CF9AE}" pid="148" name="Order">
    <vt:r8>46516400</vt:r8>
  </property>
  <property fmtid="{D5CDD505-2E9C-101B-9397-08002B2CF9AE}" pid="149" name="DeloitteCommunity">
    <vt:lpwstr/>
  </property>
  <property fmtid="{D5CDD505-2E9C-101B-9397-08002B2CF9AE}" pid="154" name="Contributor Geography">
    <vt:lpwstr/>
  </property>
  <property fmtid="{D5CDD505-2E9C-101B-9397-08002B2CF9AE}" pid="155" name="Method Document Type">
    <vt:lpwstr/>
  </property>
  <property fmtid="{D5CDD505-2E9C-101B-9397-08002B2CF9AE}" pid="158" name="Method Document">
    <vt:lpwstr/>
  </property>
</Properties>
</file>