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2" r:id="rId3"/>
    <p:sldMasterId id="2147483704" r:id="rId4"/>
    <p:sldMasterId id="2147483748" r:id="rId5"/>
  </p:sldMasterIdLst>
  <p:sldIdLst>
    <p:sldId id="256" r:id="rId6"/>
    <p:sldId id="278" r:id="rId7"/>
    <p:sldId id="277" r:id="rId8"/>
    <p:sldId id="280" r:id="rId9"/>
    <p:sldId id="257" r:id="rId10"/>
    <p:sldId id="279" r:id="rId11"/>
    <p:sldId id="271" r:id="rId12"/>
    <p:sldId id="272" r:id="rId13"/>
    <p:sldId id="273" r:id="rId14"/>
    <p:sldId id="274" r:id="rId15"/>
    <p:sldId id="275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E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fld id="{8480A736-EBC7-4FBF-AFAB-D93720DB7F74}" type="datetimeFigureOut">
              <a:rPr lang="en-IE" smtClean="0"/>
              <a:t>22/01/2019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7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86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94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3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04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556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11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564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6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7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25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64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747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34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8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5184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8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123889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306205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7904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658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980777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658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" y="0"/>
            <a:ext cx="12219925" cy="6876000"/>
          </a:xfrm>
          <a:prstGeom prst="rect">
            <a:avLst/>
          </a:prstGeom>
        </p:spPr>
      </p:pic>
      <p:pic>
        <p:nvPicPr>
          <p:cNvPr id="3" name="Picture 2" descr="Logo v1 white 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5" y="464522"/>
            <a:ext cx="2812408" cy="750563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55324" y="1423495"/>
            <a:ext cx="10475285" cy="1056784"/>
          </a:xfrm>
          <a:prstGeom prst="rect">
            <a:avLst/>
          </a:prstGeom>
        </p:spPr>
        <p:txBody>
          <a:bodyPr anchor="b" anchorCtr="0"/>
          <a:lstStyle>
            <a:lvl1pPr>
              <a:defRPr sz="4000" b="1" i="0">
                <a:solidFill>
                  <a:schemeClr val="tx2"/>
                </a:solidFill>
                <a:latin typeface="St Ryde Medium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9"/>
          <p:cNvSpPr>
            <a:spLocks noGrp="1" noChangeArrowheads="1"/>
          </p:cNvSpPr>
          <p:nvPr>
            <p:ph type="subTitle" idx="1"/>
          </p:nvPr>
        </p:nvSpPr>
        <p:spPr>
          <a:xfrm>
            <a:off x="855324" y="2624637"/>
            <a:ext cx="10475285" cy="574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55324" y="3286098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3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18" y="1374913"/>
            <a:ext cx="10830983" cy="3898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798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278297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6770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56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24701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686308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6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786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502557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267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5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04846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887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638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0881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404798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7557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5801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282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2114890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40330532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69441931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0370404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5561634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80157757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74786481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323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38489040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973859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803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9914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9159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04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97734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866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3213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895170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15863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8329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688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927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562163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041908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3945234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2337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4483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208090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455415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99343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20406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45863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9657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93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2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5561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ESB_Powerpoint_design_background2 150dpi no 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ESB_brandmark_strapline_adobe_rgb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4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56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2pPr>
      <a:lvl3pPr marL="914400" indent="-625475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3pPr>
      <a:lvl4pPr marL="1371600" indent="-75406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4pPr>
      <a:lvl5pPr marL="1828800" indent="-9001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 descr="ESB_Powerpoint_design_background3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13006709-ABBE-49A4-8214-624050AFADE3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</p:spTree>
    <p:extLst>
      <p:ext uri="{BB962C8B-B14F-4D97-AF65-F5344CB8AC3E}">
        <p14:creationId xmlns:p14="http://schemas.microsoft.com/office/powerpoint/2010/main" val="3106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41153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959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260" y="2518479"/>
            <a:ext cx="5384026" cy="619125"/>
          </a:xfrm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Electric Ireland Data Lake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924" y="3858656"/>
            <a:ext cx="8805333" cy="433258"/>
          </a:xfrm>
        </p:spPr>
        <p:txBody>
          <a:bodyPr/>
          <a:lstStyle/>
          <a:p>
            <a:pPr algn="r">
              <a:spcAft>
                <a:spcPts val="0"/>
              </a:spcAft>
            </a:pPr>
            <a:r>
              <a:rPr lang="en-GB" sz="1200" b="0" i="1" dirty="0" smtClean="0"/>
              <a:t>Sandip Mondal</a:t>
            </a:r>
          </a:p>
          <a:p>
            <a:pPr algn="r">
              <a:spcAft>
                <a:spcPts val="0"/>
              </a:spcAft>
            </a:pPr>
            <a:r>
              <a:rPr lang="en-GB" sz="1200" b="0" i="1" dirty="0" smtClean="0"/>
              <a:t>19-11-2018</a:t>
            </a:r>
            <a:endParaRPr lang="en-IE" sz="1200" b="0" i="1" dirty="0"/>
          </a:p>
        </p:txBody>
      </p:sp>
    </p:spTree>
    <p:extLst>
      <p:ext uri="{BB962C8B-B14F-4D97-AF65-F5344CB8AC3E}">
        <p14:creationId xmlns:p14="http://schemas.microsoft.com/office/powerpoint/2010/main" val="25509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of the Data Lake – Dash Boards / Reports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59" y="2567330"/>
            <a:ext cx="3771586" cy="1480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14313" r="4366" b="16541"/>
          <a:stretch/>
        </p:blipFill>
        <p:spPr>
          <a:xfrm>
            <a:off x="4751883" y="1349115"/>
            <a:ext cx="2638269" cy="1019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5" y="1846764"/>
            <a:ext cx="1950949" cy="15310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54621" y="1852716"/>
            <a:ext cx="940080" cy="1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2472" y="1846764"/>
            <a:ext cx="0" cy="765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044" y="1349115"/>
            <a:ext cx="1685925" cy="1495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95812">
            <a:off x="9808063" y="1328556"/>
            <a:ext cx="1647825" cy="1504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92319">
            <a:off x="8848315" y="2799036"/>
            <a:ext cx="1647825" cy="1476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56" y="4475082"/>
            <a:ext cx="2842666" cy="138343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852472" y="4857850"/>
            <a:ext cx="940080" cy="1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52472" y="4092314"/>
            <a:ext cx="0" cy="765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r="23370"/>
          <a:stretch/>
        </p:blipFill>
        <p:spPr>
          <a:xfrm>
            <a:off x="3462453" y="2567217"/>
            <a:ext cx="1405050" cy="1480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Content Placeholder 7"/>
          <p:cNvSpPr txBox="1">
            <a:spLocks/>
          </p:cNvSpPr>
          <p:nvPr/>
        </p:nvSpPr>
        <p:spPr bwMode="auto">
          <a:xfrm>
            <a:off x="6262773" y="4660864"/>
            <a:ext cx="1893535" cy="5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Broker Management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1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of the Data Lake – Modelling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59" y="2537350"/>
            <a:ext cx="3771586" cy="1480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854621" y="1852716"/>
            <a:ext cx="940080" cy="1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2472" y="1846764"/>
            <a:ext cx="0" cy="765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2472" y="4857850"/>
            <a:ext cx="940080" cy="1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52472" y="4092314"/>
            <a:ext cx="0" cy="765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r="23370"/>
          <a:stretch/>
        </p:blipFill>
        <p:spPr>
          <a:xfrm>
            <a:off x="3447463" y="2537237"/>
            <a:ext cx="1405050" cy="1480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0"/>
          <a:stretch/>
        </p:blipFill>
        <p:spPr>
          <a:xfrm>
            <a:off x="4851439" y="1022192"/>
            <a:ext cx="2207834" cy="1606081"/>
          </a:xfrm>
          <a:prstGeom prst="rect">
            <a:avLst/>
          </a:prstGeom>
        </p:spPr>
      </p:pic>
      <p:sp>
        <p:nvSpPr>
          <p:cNvPr id="18" name="Content Placeholder 7"/>
          <p:cNvSpPr txBox="1">
            <a:spLocks/>
          </p:cNvSpPr>
          <p:nvPr/>
        </p:nvSpPr>
        <p:spPr bwMode="auto">
          <a:xfrm>
            <a:off x="7045377" y="1184223"/>
            <a:ext cx="4437089" cy="2128604"/>
          </a:xfrm>
          <a:prstGeom prst="foldedCorner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value provides a focused approach to understanding the target customer in the context of our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tariffs. 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major activities that bear on the revenue and profitability potential of customers: (1) the effort to acquire new customers, (2) the challenge of retaining them, and (3) the various means of increasing their value.</a:t>
            </a:r>
          </a:p>
        </p:txBody>
      </p:sp>
      <p:sp>
        <p:nvSpPr>
          <p:cNvPr id="21" name="Content Placeholder 7"/>
          <p:cNvSpPr txBox="1">
            <a:spLocks/>
          </p:cNvSpPr>
          <p:nvPr/>
        </p:nvSpPr>
        <p:spPr bwMode="auto">
          <a:xfrm>
            <a:off x="3852472" y="1191431"/>
            <a:ext cx="1249395" cy="31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Model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470" y="4022930"/>
            <a:ext cx="1861712" cy="1670065"/>
          </a:xfrm>
          <a:prstGeom prst="rect">
            <a:avLst/>
          </a:prstGeom>
        </p:spPr>
      </p:pic>
      <p:sp>
        <p:nvSpPr>
          <p:cNvPr id="23" name="Content Placeholder 7"/>
          <p:cNvSpPr txBox="1">
            <a:spLocks/>
          </p:cNvSpPr>
          <p:nvPr/>
        </p:nvSpPr>
        <p:spPr bwMode="auto">
          <a:xfrm>
            <a:off x="7058200" y="3564391"/>
            <a:ext cx="4423193" cy="2128604"/>
          </a:xfrm>
          <a:prstGeom prst="foldedCorner">
            <a:avLst/>
          </a:prstGeom>
          <a:noFill/>
          <a:ln w="9525">
            <a:noFill/>
            <a:miter lim="800000"/>
            <a:headEnd type="triangle" w="med" len="med"/>
            <a:tailEnd type="triangle" w="med" len="med"/>
          </a:ln>
          <a:extLst/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Predictive Churn Model is a tool that defines the steps and stages of customer churn, or a customer leaving. Having a predictive churn model gives awareness and quantifiable metrics to fight against in retention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efforts. This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the ability to pattern habits of customers who leave, and step in before they make that decision.</a:t>
            </a:r>
          </a:p>
          <a:p>
            <a:pPr algn="just"/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 bwMode="auto">
          <a:xfrm>
            <a:off x="3848172" y="5043903"/>
            <a:ext cx="1398385" cy="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Churn Model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93" y="2709762"/>
            <a:ext cx="1495634" cy="14384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983250" y="3432747"/>
            <a:ext cx="4423193" cy="0"/>
          </a:xfrm>
          <a:prstGeom prst="line">
            <a:avLst/>
          </a:prstGeom>
          <a:ln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DevOps Integration in the Data Lake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5672" y="1179918"/>
            <a:ext cx="9171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Jenkins is a self-contained, open source automation server which can be used to automate all sorts of tasks related to building, testing, and delivering or deploying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79918"/>
            <a:ext cx="1665272" cy="535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5672" y="2309372"/>
            <a:ext cx="90818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project planning and source code management to CI/CD and monitoring, </a:t>
            </a:r>
            <a:r>
              <a:rPr lang="en-IE" sz="1600" dirty="0" err="1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GitLab</a:t>
            </a:r>
            <a:r>
              <a:rPr lang="en-IE" sz="1600" dirty="0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single application for the entire DevOps lifecycle.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1" y="2195166"/>
            <a:ext cx="1613641" cy="867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445428"/>
            <a:ext cx="1665272" cy="940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5672" y="3531794"/>
            <a:ext cx="917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Ansible is open source software that automates software provisioning, configuration management, and application deployment. Ansible connects via SSH, remote PowerShell or via other remote APIs.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5672" y="4674007"/>
            <a:ext cx="908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003C7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Maven is a build automation tool used primarily for Java projects. Maven addresses two aspects of building software: first, it describes how software is built, and second, it describes its dependencies.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793042"/>
            <a:ext cx="1623692" cy="5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947" y="3368087"/>
            <a:ext cx="1264195" cy="536575"/>
          </a:xfrm>
        </p:spPr>
        <p:txBody>
          <a:bodyPr/>
          <a:lstStyle/>
          <a:p>
            <a:r>
              <a:rPr lang="en-GB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  <a:endParaRPr lang="en-IE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17" y="2063931"/>
            <a:ext cx="8151223" cy="1195594"/>
          </a:xfrm>
        </p:spPr>
        <p:txBody>
          <a:bodyPr/>
          <a:lstStyle/>
          <a:p>
            <a:r>
              <a:rPr lang="en-GB" b="0" dirty="0"/>
              <a:t>Hadoop </a:t>
            </a:r>
            <a:r>
              <a:rPr lang="en-GB" b="0" dirty="0" smtClean="0"/>
              <a:t>Essentials &amp; Cost Benefit Analysis  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6583" y="3673657"/>
            <a:ext cx="3065417" cy="619125"/>
          </a:xfrm>
        </p:spPr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Electric Ireland Data </a:t>
            </a:r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Lake Team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92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657" y="1102542"/>
            <a:ext cx="5312833" cy="4735513"/>
          </a:xfrm>
        </p:spPr>
        <p:txBody>
          <a:bodyPr/>
          <a:lstStyle/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US" sz="1700" b="0" dirty="0" smtClean="0"/>
              <a:t>Introduction</a:t>
            </a:r>
            <a:endParaRPr lang="en-US" sz="1700" b="0" dirty="0"/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Vendor Comparison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Enterprise Data Hub (EDH)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Solution </a:t>
            </a:r>
            <a:r>
              <a:rPr lang="en-IE" sz="1700" b="0" dirty="0" smtClean="0"/>
              <a:t>Architecture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US" sz="1700" b="0" dirty="0"/>
              <a:t>Benefits </a:t>
            </a:r>
            <a:r>
              <a:rPr lang="en-US" sz="1700" b="0" dirty="0" smtClean="0"/>
              <a:t>Realized in ESB &amp; EI </a:t>
            </a:r>
            <a:endParaRPr lang="en-US" sz="1700" b="0" dirty="0"/>
          </a:p>
          <a:p>
            <a:endParaRPr lang="en-IE" b="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5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657" y="1102542"/>
            <a:ext cx="5312833" cy="4735513"/>
          </a:xfrm>
        </p:spPr>
        <p:txBody>
          <a:bodyPr/>
          <a:lstStyle/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US" sz="1700" b="0" dirty="0" smtClean="0"/>
              <a:t>Introduction</a:t>
            </a:r>
            <a:endParaRPr lang="en-US" sz="1700" b="0" dirty="0"/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Vendor Comparison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Enterprise Data Hub (EDH)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IE" sz="1700" b="0" dirty="0"/>
              <a:t>Solution </a:t>
            </a:r>
            <a:r>
              <a:rPr lang="en-IE" sz="1700" b="0" dirty="0" smtClean="0"/>
              <a:t>Architecture</a:t>
            </a:r>
          </a:p>
          <a:p>
            <a:pPr marL="501650" lvl="1" indent="-285750">
              <a:buClrTx/>
              <a:buFont typeface="Arial" panose="020B0604020202020204" pitchFamily="34" charset="0"/>
              <a:buChar char="•"/>
            </a:pPr>
            <a:r>
              <a:rPr lang="en-US" sz="1700" b="0" dirty="0"/>
              <a:t>Benefits </a:t>
            </a:r>
            <a:r>
              <a:rPr lang="en-US" sz="1700" b="0" dirty="0" smtClean="0"/>
              <a:t>Realized in ESB &amp; EI </a:t>
            </a:r>
            <a:endParaRPr lang="en-US" sz="1700" b="0" dirty="0"/>
          </a:p>
          <a:p>
            <a:endParaRPr lang="en-IE" b="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1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2" y="3816445"/>
            <a:ext cx="5229225" cy="20764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6661391" cy="4735513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84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Infrastructure of </a:t>
            </a:r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Electric Ireland Data Lake Environment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019"/>
          <a:stretch/>
        </p:blipFill>
        <p:spPr>
          <a:xfrm>
            <a:off x="397820" y="1242646"/>
            <a:ext cx="5845206" cy="4181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795"/>
          <a:stretch/>
        </p:blipFill>
        <p:spPr>
          <a:xfrm>
            <a:off x="5151312" y="2372146"/>
            <a:ext cx="6291384" cy="2326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57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Architecture of Data Lake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43130" y="3237875"/>
            <a:ext cx="2829869" cy="332792"/>
          </a:xfrm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Layers in the Lake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16407" y="976340"/>
            <a:ext cx="2112779" cy="327805"/>
          </a:xfrm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Data Flow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15430" y="1304145"/>
            <a:ext cx="6314735" cy="222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6963333" y="1296495"/>
            <a:ext cx="4530167" cy="144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Sources for the Lake feed  HDFS or Hive tables which </a:t>
            </a:r>
            <a:r>
              <a:rPr lang="en-GB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then </a:t>
            </a: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cleaned, transformed and ready to be loaded further into Hive, HBase and Impala tables for use by Data Analysts and Data Scientists.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6" y="3532019"/>
            <a:ext cx="5851081" cy="2514320"/>
          </a:xfrm>
          <a:prstGeom prst="rect">
            <a:avLst/>
          </a:prstGeom>
        </p:spPr>
      </p:pic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15431" y="4459420"/>
            <a:ext cx="5130246" cy="144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 1: Process/ Storehouse/ Staging (Raw Data)</a:t>
            </a:r>
          </a:p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 2: ODS/360Customer (Cleaned and Transformed Data)</a:t>
            </a:r>
          </a:p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 3: Application / Reporting ( Data as per specific Business Needs like CM, BrkrMgmt, Smarter Homes)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6655632" y="2705718"/>
            <a:ext cx="1079292" cy="3549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5051686" y="3950250"/>
            <a:ext cx="1069474" cy="3819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Sources of the Data Lake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360432" y="1113265"/>
            <a:ext cx="2147265" cy="848258"/>
          </a:xfrm>
          <a:ln>
            <a:noFill/>
          </a:ln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Traditional Relational Database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 bwMode="auto">
          <a:xfrm>
            <a:off x="660400" y="1787822"/>
            <a:ext cx="1893535" cy="26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CMDM</a:t>
            </a:r>
          </a:p>
          <a:p>
            <a:pPr marL="342900" indent="-342900"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Residential Portal</a:t>
            </a:r>
          </a:p>
          <a:p>
            <a:pPr marL="342900" indent="-342900"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BBS (Trading DB)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9" y="994999"/>
            <a:ext cx="827544" cy="827544"/>
          </a:xfrm>
          <a:prstGeom prst="rect">
            <a:avLst/>
          </a:prstGeom>
        </p:spPr>
      </p:pic>
      <p:sp>
        <p:nvSpPr>
          <p:cNvPr id="18" name="Content Placeholder 7"/>
          <p:cNvSpPr txBox="1">
            <a:spLocks/>
          </p:cNvSpPr>
          <p:nvPr/>
        </p:nvSpPr>
        <p:spPr bwMode="auto">
          <a:xfrm>
            <a:off x="4502135" y="1105628"/>
            <a:ext cx="1104184" cy="29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Flat Files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3579497" y="1772832"/>
            <a:ext cx="2176726" cy="341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SAP (SRP, IRP, CRP, SAP BW)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ABTRAN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ARVATO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LIBERTY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SIEMENS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SNIPP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SMARTPAYG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NETWORKS </a:t>
            </a: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BROKER SOA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GEO DIRECTORY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17" y="1052736"/>
            <a:ext cx="1086006" cy="752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7065" r="18862" b="26942"/>
          <a:stretch/>
        </p:blipFill>
        <p:spPr>
          <a:xfrm>
            <a:off x="4765427" y="5560592"/>
            <a:ext cx="1334124" cy="809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32362"/>
          <a:stretch/>
        </p:blipFill>
        <p:spPr>
          <a:xfrm>
            <a:off x="553446" y="3434744"/>
            <a:ext cx="2000489" cy="719528"/>
          </a:xfrm>
          <a:prstGeom prst="rect">
            <a:avLst/>
          </a:prstGeom>
        </p:spPr>
      </p:pic>
      <p:sp>
        <p:nvSpPr>
          <p:cNvPr id="23" name="Content Placeholder 7"/>
          <p:cNvSpPr>
            <a:spLocks noGrp="1"/>
          </p:cNvSpPr>
          <p:nvPr>
            <p:ph sz="half" idx="1"/>
          </p:nvPr>
        </p:nvSpPr>
        <p:spPr>
          <a:xfrm>
            <a:off x="1525323" y="4528099"/>
            <a:ext cx="1588125" cy="269681"/>
          </a:xfrm>
          <a:ln>
            <a:noFill/>
          </a:ln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Cloud Sources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Content Placeholder 7"/>
          <p:cNvSpPr txBox="1">
            <a:spLocks/>
          </p:cNvSpPr>
          <p:nvPr/>
        </p:nvSpPr>
        <p:spPr bwMode="auto">
          <a:xfrm>
            <a:off x="660399" y="4954683"/>
            <a:ext cx="1893535" cy="134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AWS Hosted by Accenture housing Smarter Home information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1" y="4293252"/>
            <a:ext cx="951148" cy="5944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27152" r="6393" b="26946"/>
          <a:stretch/>
        </p:blipFill>
        <p:spPr>
          <a:xfrm>
            <a:off x="1811511" y="5696212"/>
            <a:ext cx="1245106" cy="3950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64" y="4981611"/>
            <a:ext cx="557698" cy="5576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51" y="1022756"/>
            <a:ext cx="922172" cy="819708"/>
          </a:xfrm>
          <a:prstGeom prst="rect">
            <a:avLst/>
          </a:prstGeom>
        </p:spPr>
      </p:pic>
      <p:sp>
        <p:nvSpPr>
          <p:cNvPr id="31" name="Content Placeholder 7"/>
          <p:cNvSpPr txBox="1">
            <a:spLocks/>
          </p:cNvSpPr>
          <p:nvPr/>
        </p:nvSpPr>
        <p:spPr bwMode="auto">
          <a:xfrm>
            <a:off x="6112226" y="1822543"/>
            <a:ext cx="1893535" cy="26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 </a:t>
            </a:r>
            <a:r>
              <a:rPr lang="en-GB" b="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PayG</a:t>
            </a: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Profile values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7065" r="18862" b="26942"/>
          <a:stretch/>
        </p:blipFill>
        <p:spPr>
          <a:xfrm>
            <a:off x="6114723" y="2368652"/>
            <a:ext cx="1334124" cy="809469"/>
          </a:xfrm>
          <a:prstGeom prst="rect">
            <a:avLst/>
          </a:prstGeom>
        </p:spPr>
      </p:pic>
      <p:sp>
        <p:nvSpPr>
          <p:cNvPr id="33" name="Content Placeholder 7"/>
          <p:cNvSpPr txBox="1">
            <a:spLocks/>
          </p:cNvSpPr>
          <p:nvPr/>
        </p:nvSpPr>
        <p:spPr bwMode="auto">
          <a:xfrm>
            <a:off x="7083298" y="1143395"/>
            <a:ext cx="1835849" cy="31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Semi-Structured Files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5" name="Content Placeholder 7"/>
          <p:cNvSpPr txBox="1">
            <a:spLocks/>
          </p:cNvSpPr>
          <p:nvPr/>
        </p:nvSpPr>
        <p:spPr bwMode="auto">
          <a:xfrm>
            <a:off x="9104183" y="2368356"/>
            <a:ext cx="1835849" cy="31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 Files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48" name="Picture 20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97" y="2724412"/>
            <a:ext cx="1672194" cy="1672194"/>
          </a:xfrm>
          <a:prstGeom prst="rect">
            <a:avLst/>
          </a:prstGeom>
        </p:spPr>
      </p:pic>
      <p:pic>
        <p:nvPicPr>
          <p:cNvPr id="2050" name="Picture 20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942">
            <a:off x="8400778" y="2944463"/>
            <a:ext cx="1406811" cy="1265440"/>
          </a:xfrm>
          <a:prstGeom prst="rect">
            <a:avLst/>
          </a:prstGeom>
        </p:spPr>
      </p:pic>
      <p:sp>
        <p:nvSpPr>
          <p:cNvPr id="39" name="Content Placeholder 7"/>
          <p:cNvSpPr txBox="1">
            <a:spLocks/>
          </p:cNvSpPr>
          <p:nvPr/>
        </p:nvSpPr>
        <p:spPr bwMode="auto">
          <a:xfrm>
            <a:off x="9960670" y="4209580"/>
            <a:ext cx="1536783" cy="63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 algn="l" defTabSz="889000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defRPr sz="1600" b="1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1pPr>
            <a:lvl2pPr marL="215900" indent="-214313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500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2pPr>
            <a:lvl3pPr marL="506413" indent="-2174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–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3pPr>
            <a:lvl4pPr marL="796925" indent="-1793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4pPr>
            <a:lvl5pPr marL="1082675" indent="-153988" algn="l" defTabSz="889000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3333"/>
              </a:buClr>
              <a:buChar char="-"/>
              <a:defRPr sz="1200" kern="1200">
                <a:solidFill>
                  <a:srgbClr val="003C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Call recordings from ARVATO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1" t="11585" r="22578" b="36175"/>
          <a:stretch/>
        </p:blipFill>
        <p:spPr>
          <a:xfrm>
            <a:off x="8288477" y="2109539"/>
            <a:ext cx="806972" cy="8036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7065" r="18862" b="26942"/>
          <a:stretch/>
        </p:blipFill>
        <p:spPr>
          <a:xfrm>
            <a:off x="8911853" y="4549948"/>
            <a:ext cx="1334124" cy="809469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4680"/>
          <a:stretch/>
        </p:blipFill>
        <p:spPr>
          <a:xfrm>
            <a:off x="6863062" y="5052118"/>
            <a:ext cx="5238750" cy="614597"/>
          </a:xfrm>
          <a:prstGeom prst="rect">
            <a:avLst/>
          </a:prstGeom>
        </p:spPr>
      </p:pic>
      <p:pic>
        <p:nvPicPr>
          <p:cNvPr id="2055" name="Picture 205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110416"/>
            <a:ext cx="1471068" cy="7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of the Data Lake – Data Extracts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77263"/>
            <a:ext cx="8168807" cy="4871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00" y="2668250"/>
            <a:ext cx="902185" cy="5846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88" y="2053668"/>
            <a:ext cx="614582" cy="61458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48" y="1436023"/>
            <a:ext cx="614582" cy="614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4" y="2762202"/>
            <a:ext cx="3771586" cy="1480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r="23370"/>
          <a:stretch/>
        </p:blipFill>
        <p:spPr>
          <a:xfrm>
            <a:off x="3210550" y="2758190"/>
            <a:ext cx="1405050" cy="1480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93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2.xml><?xml version="1.0" encoding="utf-8"?>
<a:theme xmlns:a="http://schemas.openxmlformats.org/drawingml/2006/main" name="2_Breaker Slide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reaker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reak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328507DE-C2E5-4184-B0DE-E32BB6576D35}"/>
    </a:ext>
  </a:extLst>
</a:theme>
</file>

<file path=ppt/theme/theme3.xml><?xml version="1.0" encoding="utf-8"?>
<a:theme xmlns:a="http://schemas.openxmlformats.org/drawingml/2006/main" name="2_Blank Header &amp; Content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lank Header &amp; Conte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Header &amp;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544BDF31-109D-4984-83F2-BC35F799A47C}"/>
    </a:ext>
  </a:extLst>
</a:theme>
</file>

<file path=ppt/theme/theme4.xml><?xml version="1.0" encoding="utf-8"?>
<a:theme xmlns:a="http://schemas.openxmlformats.org/drawingml/2006/main" name="1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5.xml><?xml version="1.0" encoding="utf-8"?>
<a:theme xmlns:a="http://schemas.openxmlformats.org/drawingml/2006/main" name="2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4490</TotalTime>
  <Words>499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St Ryde Medium</vt:lpstr>
      <vt:lpstr>Wingdings</vt:lpstr>
      <vt:lpstr>Theme1</vt:lpstr>
      <vt:lpstr>2_Breaker Slide</vt:lpstr>
      <vt:lpstr>2_Blank Header &amp; Content</vt:lpstr>
      <vt:lpstr>1_Theme1</vt:lpstr>
      <vt:lpstr>2_Theme1</vt:lpstr>
      <vt:lpstr>Electric Ireland Data Lake</vt:lpstr>
      <vt:lpstr>Hadoop Essentials &amp; Cost Benefit Analysis  </vt:lpstr>
      <vt:lpstr>Overview</vt:lpstr>
      <vt:lpstr>Introduction</vt:lpstr>
      <vt:lpstr>Overview</vt:lpstr>
      <vt:lpstr>Infrastructure of Electric Ireland Data Lake Environment</vt:lpstr>
      <vt:lpstr>Architecture of Data Lake</vt:lpstr>
      <vt:lpstr>Sources of the Data Lake</vt:lpstr>
      <vt:lpstr>Applications of the Data Lake – Data Extracts</vt:lpstr>
      <vt:lpstr>Applications of the Data Lake – Dash Boards / Reports</vt:lpstr>
      <vt:lpstr>Applications of the Data Lake – Modelling</vt:lpstr>
      <vt:lpstr>DevOps Integration in the Data Lake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MPF Claim Cost Prediction (Part 1)</dc:title>
  <dc:creator>Boodoo. Kalianee (Business Service Centre)</dc:creator>
  <cp:lastModifiedBy>Gatti  . Sumanth (Business Service Centre)</cp:lastModifiedBy>
  <cp:revision>142</cp:revision>
  <dcterms:created xsi:type="dcterms:W3CDTF">2018-08-01T07:46:58Z</dcterms:created>
  <dcterms:modified xsi:type="dcterms:W3CDTF">2019-01-22T11:32:45Z</dcterms:modified>
</cp:coreProperties>
</file>