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"/>
  </p:notesMasterIdLst>
  <p:sldIdLst>
    <p:sldId id="32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B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1C692-152C-4F14-AE41-A9A3FC29DDD4}" type="datetimeFigureOut">
              <a:rPr lang="en-IE" smtClean="0"/>
              <a:t>25/08/2020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1B4A1-AE11-47F1-8F0E-3F3BC80C03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4912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2.xml"/><Relationship Id="rId7" Type="http://schemas.openxmlformats.org/officeDocument/2006/relationships/image" Target="../media/image6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ESB_Powerpoint_design_background1 150dpi no logo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ESB_brandmark_strapline_adobe_rgb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5434" y="544513"/>
            <a:ext cx="30691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500800" y="2503489"/>
            <a:ext cx="8805333" cy="619125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2500800" y="3133726"/>
            <a:ext cx="8805333" cy="619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500800" y="4978800"/>
            <a:ext cx="3858683" cy="1984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fld id="{8480A736-EBC7-4FBF-AFAB-D93720DB7F74}" type="datetimeFigureOut">
              <a:rPr lang="en-IE" smtClean="0"/>
              <a:t>25/08/2020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91875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2518" y="12747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62518" y="36369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>
          <a:xfrm>
            <a:off x="6178551" y="1274763"/>
            <a:ext cx="5314949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1229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2518" y="12747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78551" y="12747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62518" y="3636963"/>
            <a:ext cx="1083098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54536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62518" y="1274763"/>
            <a:ext cx="10830983" cy="45720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IE" noProof="0" dirty="0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94104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2518" y="1274763"/>
            <a:ext cx="1083098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518" y="3636963"/>
            <a:ext cx="1083098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67710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2518" y="1274763"/>
            <a:ext cx="5312833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8551" y="1274763"/>
            <a:ext cx="5314949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0592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2518" y="1274763"/>
            <a:ext cx="5312833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78551" y="12747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78551" y="36369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50032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62518" y="1274763"/>
            <a:ext cx="10830983" cy="457200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en-IE" noProof="0" dirty="0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90986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2518" y="1274763"/>
            <a:ext cx="5312833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8551" y="1274763"/>
            <a:ext cx="5314949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60007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2518" y="1274763"/>
            <a:ext cx="5312833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6178551" y="1274763"/>
            <a:ext cx="5314949" cy="4572000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  <a:endParaRPr lang="en-IE" noProof="0" dirty="0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9393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9005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44463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Layout No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74431" y="1273995"/>
            <a:ext cx="10918927" cy="4572000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63730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tandard Single Column Slide (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09955" y="288924"/>
            <a:ext cx="9119779" cy="432000"/>
          </a:xfrm>
        </p:spPr>
        <p:txBody>
          <a:bodyPr wrap="square" lIns="0" rIns="0" anchor="ctr" anchorCtr="0">
            <a:noAutofit/>
          </a:bodyPr>
          <a:lstStyle>
            <a:lvl1pPr marL="0" indent="0">
              <a:buNone/>
              <a:defRPr sz="1799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&lt;&lt; Insert Slide Title </a:t>
            </a:r>
            <a:r>
              <a:rPr lang="en-US" dirty="0"/>
              <a:t>(Calibri size 24) </a:t>
            </a:r>
            <a:r>
              <a:rPr lang="en-GB" dirty="0"/>
              <a:t>&gt;&gt;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509957" y="749299"/>
            <a:ext cx="11162321" cy="561916"/>
          </a:xfrm>
        </p:spPr>
        <p:txBody>
          <a:bodyPr wrap="square" lIns="0" rIns="0">
            <a:noAutofit/>
          </a:bodyPr>
          <a:lstStyle>
            <a:lvl1pPr marL="0" marR="0" indent="0" algn="l" defTabSz="685371" rtl="0" eaLnBrk="1" fontAlgn="auto" latinLnBrk="0" hangingPunct="1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Clr>
                <a:schemeClr val="tx2"/>
              </a:buClr>
              <a:buSzTx/>
              <a:buFont typeface="Wingdings 3" panose="05040102010807070707" pitchFamily="18" charset="2"/>
              <a:buNone/>
              <a:tabLst/>
              <a:defRPr sz="1349" baseline="0">
                <a:solidFill>
                  <a:srgbClr val="0084C2"/>
                </a:solidFill>
              </a:defRPr>
            </a:lvl1pPr>
          </a:lstStyle>
          <a:p>
            <a:pPr marL="0" marR="0" lvl="0" indent="0" algn="l" defTabSz="685371" rtl="0" eaLnBrk="1" fontAlgn="auto" latinLnBrk="0" hangingPunct="1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Clr>
                <a:schemeClr val="tx2"/>
              </a:buClr>
              <a:buSzTx/>
              <a:buFont typeface="Wingdings 3" panose="05040102010807070707" pitchFamily="18" charset="2"/>
              <a:buNone/>
              <a:tabLst/>
              <a:defRPr/>
            </a:pPr>
            <a:r>
              <a:rPr lang="en-GB" dirty="0"/>
              <a:t>&lt;&lt; Insert slide headline (Calibri size 18) &gt;&gt;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119" y="6254750"/>
            <a:ext cx="488949" cy="363538"/>
          </a:xfrm>
          <a:prstGeom prst="rect">
            <a:avLst/>
          </a:prstGeom>
        </p:spPr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1872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B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956" y="1588"/>
          <a:ext cx="1956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think-cell Slide" r:id="rId6" imgW="415" imgH="416" progId="TCLayout.ActiveDocument.1">
                  <p:embed/>
                </p:oleObj>
              </mc:Choice>
              <mc:Fallback>
                <p:oleObj name="think-cell Slide" r:id="rId6" imgW="415" imgH="4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56" y="1588"/>
                        <a:ext cx="1956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9551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en-GB" sz="2600" b="1" i="0" baseline="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61" y="360000"/>
            <a:ext cx="9492362" cy="360000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270000" indent="-270000">
              <a:buFontTx/>
              <a:buBlip>
                <a:blip r:embed="rId8"/>
              </a:buBlip>
              <a:defRPr>
                <a:solidFill>
                  <a:schemeClr val="bg2"/>
                </a:solidFill>
              </a:defRPr>
            </a:lvl1pPr>
            <a:lvl2pPr indent="-180000">
              <a:spcBef>
                <a:spcPts val="400"/>
              </a:spcBef>
              <a:defRPr>
                <a:solidFill>
                  <a:schemeClr val="bg2"/>
                </a:solidFill>
              </a:defRPr>
            </a:lvl2pPr>
            <a:lvl3pPr indent="-180000">
              <a:spcBef>
                <a:spcPts val="400"/>
              </a:spcBef>
              <a:defRPr>
                <a:solidFill>
                  <a:schemeClr val="bg2"/>
                </a:solidFill>
              </a:defRPr>
            </a:lvl3pPr>
            <a:lvl4pPr marL="1170000" indent="-180000">
              <a:spcBef>
                <a:spcPts val="400"/>
              </a:spcBef>
              <a:defRPr>
                <a:solidFill>
                  <a:schemeClr val="bg2"/>
                </a:solidFill>
              </a:defRPr>
            </a:lvl4pPr>
            <a:lvl5pPr indent="-180000">
              <a:spcBef>
                <a:spcPts val="400"/>
              </a:spcBef>
              <a:defRPr>
                <a:solidFill>
                  <a:schemeClr val="bg2"/>
                </a:solidFill>
              </a:defRPr>
            </a:lvl5pPr>
            <a:lvl6pPr indent="-180000">
              <a:spcBef>
                <a:spcPts val="400"/>
              </a:spcBef>
              <a:defRPr baseline="0">
                <a:solidFill>
                  <a:schemeClr val="bg2"/>
                </a:solidFill>
              </a:defRPr>
            </a:lvl6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43808" y="792000"/>
            <a:ext cx="11305709" cy="360362"/>
          </a:xfrm>
        </p:spPr>
        <p:txBody>
          <a:bodyPr>
            <a:noAutofit/>
          </a:bodyPr>
          <a:lstStyle>
            <a:lvl1pPr marL="0" indent="0">
              <a:buNone/>
              <a:defRPr sz="1800" b="0" i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Baringa_Confidential"/>
          <p:cNvSpPr txBox="1"/>
          <p:nvPr userDrawn="1">
            <p:custDataLst>
              <p:tags r:id="rId4"/>
            </p:custDataLst>
          </p:nvPr>
        </p:nvSpPr>
        <p:spPr>
          <a:xfrm>
            <a:off x="332368" y="6612383"/>
            <a:ext cx="1568615" cy="20005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just"/>
            <a:r>
              <a:rPr lang="en-GB" sz="700" dirty="0">
                <a:solidFill>
                  <a:srgbClr val="000000"/>
                </a:solidFill>
                <a:latin typeface="Calibri" panose="020F0502020204030204" pitchFamily="34" charset="0"/>
              </a:rPr>
              <a:t>Baringa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9584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ESB_Powerpoint_design_background2 150dpi no logo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ESB_brandmark_strapline_adobe_rgb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6151" y="487364"/>
            <a:ext cx="165946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500800" y="2503489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18"/>
          <p:cNvSpPr>
            <a:spLocks noGrp="1" noChangeArrowheads="1"/>
          </p:cNvSpPr>
          <p:nvPr>
            <p:ph idx="1"/>
          </p:nvPr>
        </p:nvSpPr>
        <p:spPr bwMode="auto">
          <a:xfrm>
            <a:off x="2500800" y="3133726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015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517" y="1465794"/>
            <a:ext cx="1083098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517" y="4345519"/>
            <a:ext cx="1083098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1961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2518" y="1111250"/>
            <a:ext cx="5312833" cy="4735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8551" y="1111250"/>
            <a:ext cx="5314949" cy="4735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172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518" y="160868"/>
            <a:ext cx="9136239" cy="812801"/>
          </a:xfr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518" y="1116013"/>
            <a:ext cx="531283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518" y="1939925"/>
            <a:ext cx="5312833" cy="390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551" y="1116013"/>
            <a:ext cx="531494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551" y="1939925"/>
            <a:ext cx="5314949" cy="390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73599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880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943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2518" y="12747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78551" y="12747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62518" y="36369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551" y="36369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900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6" descr="ESB_Powerpoint_design_background3.jpg"/>
          <p:cNvPicPr>
            <a:picLocks noChangeAspect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98464"/>
            <a:ext cx="91694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59454" rIns="118909" bIns="594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1028" name="Picture 47" descr="ESB_brandmark_strapline_adobe_rgb.jpg"/>
          <p:cNvPicPr>
            <a:picLocks noChangeAspect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6151" y="487364"/>
            <a:ext cx="165946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2518" y="1111250"/>
            <a:ext cx="10830983" cy="473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4489" rIns="88977" bIns="444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Click to edit Master text styles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410060" name="Text Box 12"/>
          <p:cNvSpPr txBox="1">
            <a:spLocks noChangeArrowheads="1"/>
          </p:cNvSpPr>
          <p:nvPr/>
        </p:nvSpPr>
        <p:spPr bwMode="auto">
          <a:xfrm>
            <a:off x="80434" y="6523038"/>
            <a:ext cx="582084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/>
            </a:pPr>
            <a:fld id="{DBD2DFD5-10D2-4B25-9000-3702DC33C19A}" type="slidenum">
              <a:rPr lang="en-US" sz="1000" smtClean="0">
                <a:solidFill>
                  <a:srgbClr val="FFFFFF"/>
                </a:solidFill>
              </a:rPr>
              <a:pPr algn="ctr">
                <a:lnSpc>
                  <a:spcPct val="90000"/>
                </a:lnSpc>
                <a:spcAft>
                  <a:spcPct val="50000"/>
                </a:spcAft>
                <a:buClr>
                  <a:schemeClr val="bg1"/>
                </a:buClr>
                <a:buSzPct val="25000"/>
                <a:buFont typeface="Wingdings" panose="05000000000000000000" pitchFamily="2" charset="2"/>
                <a:buNone/>
                <a:defRPr/>
              </a:pPr>
              <a:t>‹#›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3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 sz="100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54" name="Footer Placeholder 50"/>
          <p:cNvSpPr txBox="1">
            <a:spLocks/>
          </p:cNvSpPr>
          <p:nvPr/>
        </p:nvSpPr>
        <p:spPr>
          <a:xfrm>
            <a:off x="10615085" y="6454776"/>
            <a:ext cx="1246716" cy="365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/>
            </a:pPr>
            <a:r>
              <a:rPr lang="en-IE" sz="1000" b="1" dirty="0">
                <a:solidFill>
                  <a:srgbClr val="FFFFFF"/>
                </a:solidFill>
              </a:rPr>
              <a:t> esb.ie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62518" y="976313"/>
            <a:ext cx="10830983" cy="42862"/>
          </a:xfrm>
          <a:prstGeom prst="rect">
            <a:avLst/>
          </a:prstGeom>
          <a:gradFill rotWithShape="0">
            <a:gsLst>
              <a:gs pos="0">
                <a:srgbClr val="110352"/>
              </a:gs>
              <a:gs pos="12000">
                <a:srgbClr val="110352"/>
              </a:gs>
              <a:gs pos="100000">
                <a:srgbClr val="00B2EF"/>
              </a:gs>
            </a:gsLst>
            <a:lin ang="18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/>
            </a:pPr>
            <a:endParaRPr lang="en-IE" sz="1000" dirty="0"/>
          </a:p>
        </p:txBody>
      </p:sp>
    </p:spTree>
    <p:extLst>
      <p:ext uri="{BB962C8B-B14F-4D97-AF65-F5344CB8AC3E}">
        <p14:creationId xmlns:p14="http://schemas.microsoft.com/office/powerpoint/2010/main" val="262305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defTabSz="889000" rtl="0" eaLnBrk="1" fontAlgn="base" hangingPunct="1">
        <a:spcBef>
          <a:spcPct val="0"/>
        </a:spcBef>
        <a:spcAft>
          <a:spcPts val="1200"/>
        </a:spcAft>
        <a:buClr>
          <a:schemeClr val="bg2"/>
        </a:buClr>
        <a:buSzPct val="100000"/>
        <a:buFont typeface="Arial" panose="020B0604020202020204" pitchFamily="34" charset="0"/>
        <a:defRPr sz="1600" b="1" kern="1200">
          <a:solidFill>
            <a:srgbClr val="003C71"/>
          </a:solidFill>
          <a:latin typeface="+mn-lt"/>
          <a:ea typeface="+mn-ea"/>
          <a:cs typeface="+mn-cs"/>
        </a:defRPr>
      </a:lvl1pPr>
      <a:lvl2pPr marL="215900" indent="-214313" algn="l" defTabSz="889000" rtl="0" eaLnBrk="1" fontAlgn="base" hangingPunct="1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●"/>
        <a:defRPr sz="1500" kern="1200">
          <a:solidFill>
            <a:srgbClr val="336699"/>
          </a:solidFill>
          <a:latin typeface="+mn-lt"/>
          <a:ea typeface="+mn-ea"/>
          <a:cs typeface="+mn-cs"/>
        </a:defRPr>
      </a:lvl2pPr>
      <a:lvl3pPr marL="506413" indent="-217488" algn="l" defTabSz="889000" rtl="0" eaLnBrk="1" fontAlgn="base" hangingPunct="1">
        <a:spcBef>
          <a:spcPct val="0"/>
        </a:spcBef>
        <a:spcAft>
          <a:spcPct val="50000"/>
        </a:spcAft>
        <a:buClr>
          <a:srgbClr val="333333"/>
        </a:buClr>
        <a:buChar char="–"/>
        <a:defRPr sz="1200" kern="1200">
          <a:solidFill>
            <a:srgbClr val="003C71"/>
          </a:solidFill>
          <a:latin typeface="+mn-lt"/>
          <a:ea typeface="+mn-ea"/>
          <a:cs typeface="+mn-cs"/>
        </a:defRPr>
      </a:lvl3pPr>
      <a:lvl4pPr marL="796925" indent="-179388" algn="l" defTabSz="889000" rtl="0" eaLnBrk="1" fontAlgn="base" hangingPunct="1">
        <a:spcBef>
          <a:spcPct val="0"/>
        </a:spcBef>
        <a:spcAft>
          <a:spcPct val="50000"/>
        </a:spcAft>
        <a:buClr>
          <a:srgbClr val="333333"/>
        </a:buClr>
        <a:buFont typeface="Wingdings" panose="05000000000000000000" pitchFamily="2" charset="2"/>
        <a:buChar char="§"/>
        <a:defRPr sz="1200" kern="1200">
          <a:solidFill>
            <a:srgbClr val="003C71"/>
          </a:solidFill>
          <a:latin typeface="+mn-lt"/>
          <a:ea typeface="+mn-ea"/>
          <a:cs typeface="+mn-cs"/>
        </a:defRPr>
      </a:lvl4pPr>
      <a:lvl5pPr marL="1082675" indent="-153988" algn="l" defTabSz="889000" rtl="0" eaLnBrk="1" fontAlgn="base" hangingPunct="1">
        <a:spcBef>
          <a:spcPct val="0"/>
        </a:spcBef>
        <a:spcAft>
          <a:spcPct val="50000"/>
        </a:spcAft>
        <a:buClr>
          <a:srgbClr val="333333"/>
        </a:buClr>
        <a:buChar char="-"/>
        <a:defRPr sz="1200" kern="1200">
          <a:solidFill>
            <a:srgbClr val="003C7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>
            <a:extLst>
              <a:ext uri="{FF2B5EF4-FFF2-40B4-BE49-F238E27FC236}">
                <a16:creationId xmlns:a16="http://schemas.microsoft.com/office/drawing/2014/main" id="{FFDC0E97-E6FC-493C-8C3D-114718BB6C5C}"/>
              </a:ext>
            </a:extLst>
          </p:cNvPr>
          <p:cNvSpPr txBox="1">
            <a:spLocks/>
          </p:cNvSpPr>
          <p:nvPr/>
        </p:nvSpPr>
        <p:spPr>
          <a:xfrm>
            <a:off x="158872" y="175607"/>
            <a:ext cx="4929175" cy="3867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High Level Timeline: Sprint </a:t>
            </a:r>
            <a:r>
              <a:rPr kumimoji="0" lang="en-GB" sz="6000" b="0" i="0" u="none" strike="noStrike" kern="1200" cap="none" spc="0" normalizeH="0" baseline="0" noProof="0" dirty="0" err="1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xxxxx</a:t>
            </a:r>
            <a:endParaRPr kumimoji="0" lang="en-GB" sz="6000" b="0" i="0" u="none" strike="noStrike" kern="120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5BD59B1-C732-4F42-9847-7623D277D325}"/>
              </a:ext>
            </a:extLst>
          </p:cNvPr>
          <p:cNvSpPr/>
          <p:nvPr/>
        </p:nvSpPr>
        <p:spPr bwMode="auto">
          <a:xfrm>
            <a:off x="1901239" y="5514358"/>
            <a:ext cx="2354804" cy="899479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36000" numCol="1" rtlCol="0" anchor="t" anchorCtr="0" compatLnSpc="1">
            <a:prstTxWarp prst="textNoShape">
              <a:avLst/>
            </a:prstTxWarp>
          </a:bodyPr>
          <a:lstStyle/>
          <a:p>
            <a:pPr marL="87313" marR="0" lvl="0" indent="-87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/>
              </a:rPr>
              <a:t>Agree objectives</a:t>
            </a:r>
          </a:p>
          <a:p>
            <a:pPr marL="87313" marR="0" lvl="0" indent="-87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/>
              </a:rPr>
              <a:t>Gather existing Governance materials for as-is mapping</a:t>
            </a:r>
          </a:p>
          <a:p>
            <a:pPr marL="87313" marR="0" lvl="0" indent="-87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/>
              </a:rPr>
              <a:t>Conduct as-is mapping</a:t>
            </a:r>
          </a:p>
        </p:txBody>
      </p:sp>
      <p:graphicFrame>
        <p:nvGraphicFramePr>
          <p:cNvPr id="121" name="Group 3">
            <a:extLst>
              <a:ext uri="{FF2B5EF4-FFF2-40B4-BE49-F238E27FC236}">
                <a16:creationId xmlns:a16="http://schemas.microsoft.com/office/drawing/2014/main" id="{28A20498-F6F1-4D15-9115-6D31E3CD6374}"/>
              </a:ext>
            </a:extLst>
          </p:cNvPr>
          <p:cNvGraphicFramePr>
            <a:graphicFrameLocks noGrp="1"/>
          </p:cNvGraphicFramePr>
          <p:nvPr/>
        </p:nvGraphicFramePr>
        <p:xfrm>
          <a:off x="158872" y="684264"/>
          <a:ext cx="11803831" cy="5998129"/>
        </p:xfrm>
        <a:graphic>
          <a:graphicData uri="http://schemas.openxmlformats.org/drawingml/2006/table">
            <a:tbl>
              <a:tblPr/>
              <a:tblGrid>
                <a:gridCol w="909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5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5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5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15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156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521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Week</a:t>
                      </a:r>
                    </a:p>
                  </a:txBody>
                  <a:tcPr marL="0" marR="0" marT="46800" marB="46800" vert="vert27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48000">
                          <a:schemeClr val="accent2">
                            <a:lumMod val="97000"/>
                            <a:lumOff val="3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W1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48000">
                          <a:schemeClr val="accent2">
                            <a:lumMod val="97000"/>
                            <a:lumOff val="3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W2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48000">
                          <a:schemeClr val="accent2">
                            <a:lumMod val="97000"/>
                            <a:lumOff val="3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W3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48000">
                          <a:schemeClr val="accent2">
                            <a:lumMod val="97000"/>
                            <a:lumOff val="3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W4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48000">
                          <a:schemeClr val="accent2">
                            <a:lumMod val="97000"/>
                            <a:lumOff val="3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W5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48000">
                          <a:schemeClr val="accent2">
                            <a:lumMod val="97000"/>
                            <a:lumOff val="3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W6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48000">
                          <a:schemeClr val="accent2">
                            <a:lumMod val="97000"/>
                            <a:lumOff val="3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599">
                <a:tc vMerge="1"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baseline="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Date </a:t>
                      </a:r>
                      <a:endParaRPr lang="en-GB" sz="10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baseline="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Date </a:t>
                      </a:r>
                      <a:endParaRPr lang="en-GB" sz="10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baseline="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Date </a:t>
                      </a:r>
                      <a:endParaRPr lang="en-GB" sz="10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baseline="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Date </a:t>
                      </a:r>
                      <a:endParaRPr lang="en-GB" sz="10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baseline="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Date </a:t>
                      </a:r>
                      <a:endParaRPr lang="en-GB" sz="10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baseline="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Date </a:t>
                      </a:r>
                      <a:endParaRPr lang="en-GB" sz="10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8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Stakeholder</a:t>
                      </a: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 </a:t>
                      </a: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Engagement</a:t>
                      </a:r>
                    </a:p>
                  </a:txBody>
                  <a:tcPr marL="18000" marR="18000" marT="18000" marB="18000" vert="vert27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48000">
                          <a:schemeClr val="accent2">
                            <a:lumMod val="97000"/>
                            <a:lumOff val="3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Arial" charset="0"/>
                      </a:endParaRPr>
                    </a:p>
                  </a:txBody>
                  <a:tcPr marL="97500" marR="195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  <a:cs typeface="Arial" charset="0"/>
                      </a:endParaRPr>
                    </a:p>
                  </a:txBody>
                  <a:tcPr marL="97500" marR="195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  <a:cs typeface="Arial" charset="0"/>
                      </a:endParaRPr>
                    </a:p>
                  </a:txBody>
                  <a:tcPr marL="97500" marR="195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316D9F"/>
                        </a:solidFill>
                        <a:effectLst/>
                        <a:latin typeface="Calibri" panose="020F0502020204030204" pitchFamily="34" charset="0"/>
                        <a:cs typeface="Arial" charset="0"/>
                      </a:endParaRPr>
                    </a:p>
                  </a:txBody>
                  <a:tcPr marL="97500" marR="195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316D9F"/>
                        </a:solidFill>
                        <a:effectLst/>
                        <a:latin typeface="Calibri" panose="020F0502020204030204" pitchFamily="34" charset="0"/>
                        <a:cs typeface="Arial" charset="0"/>
                      </a:endParaRPr>
                    </a:p>
                  </a:txBody>
                  <a:tcPr marL="97500" marR="195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316D9F"/>
                        </a:solidFill>
                        <a:effectLst/>
                        <a:latin typeface="Calibri" panose="020F0502020204030204" pitchFamily="34" charset="0"/>
                        <a:cs typeface="Arial" charset="0"/>
                      </a:endParaRPr>
                    </a:p>
                  </a:txBody>
                  <a:tcPr marL="97500" marR="195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84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Approach</a:t>
                      </a:r>
                    </a:p>
                  </a:txBody>
                  <a:tcPr marL="18000" marR="18000" marT="18000" marB="18000" vert="vert27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48000">
                          <a:schemeClr val="accent2">
                            <a:lumMod val="97000"/>
                            <a:lumOff val="3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  <a:cs typeface="Arial" charset="0"/>
                      </a:endParaRPr>
                    </a:p>
                  </a:txBody>
                  <a:tcPr marL="97500" marR="195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  <a:cs typeface="Arial" charset="0"/>
                      </a:endParaRPr>
                    </a:p>
                  </a:txBody>
                  <a:tcPr marL="97500" marR="195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  <a:cs typeface="Arial" charset="0"/>
                      </a:endParaRPr>
                    </a:p>
                  </a:txBody>
                  <a:tcPr marL="97500" marR="195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316D9F"/>
                        </a:solidFill>
                        <a:effectLst/>
                        <a:latin typeface="Calibri" panose="020F0502020204030204" pitchFamily="34" charset="0"/>
                        <a:cs typeface="Arial" charset="0"/>
                      </a:endParaRPr>
                    </a:p>
                  </a:txBody>
                  <a:tcPr marL="97500" marR="195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316D9F"/>
                        </a:solidFill>
                        <a:effectLst/>
                        <a:latin typeface="Calibri" panose="020F0502020204030204" pitchFamily="34" charset="0"/>
                        <a:cs typeface="Arial" charset="0"/>
                      </a:endParaRPr>
                    </a:p>
                  </a:txBody>
                  <a:tcPr marL="97500" marR="195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316D9F"/>
                        </a:solidFill>
                        <a:effectLst/>
                        <a:latin typeface="Calibri" panose="020F0502020204030204" pitchFamily="34" charset="0"/>
                        <a:cs typeface="Arial" charset="0"/>
                      </a:endParaRPr>
                    </a:p>
                  </a:txBody>
                  <a:tcPr marL="97500" marR="195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363029"/>
                  </a:ext>
                </a:extLst>
              </a:tr>
              <a:tr h="17428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Activities</a:t>
                      </a:r>
                    </a:p>
                  </a:txBody>
                  <a:tcPr marL="18000" marR="18000" marT="18000" marB="18000" vert="vert27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48000">
                          <a:schemeClr val="accent2">
                            <a:lumMod val="97000"/>
                            <a:lumOff val="3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  <a:cs typeface="Arial" charset="0"/>
                      </a:endParaRPr>
                    </a:p>
                  </a:txBody>
                  <a:tcPr marL="97500" marR="195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  <a:cs typeface="Arial" charset="0"/>
                      </a:endParaRPr>
                    </a:p>
                  </a:txBody>
                  <a:tcPr marL="97500" marR="195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  <a:cs typeface="Arial" charset="0"/>
                      </a:endParaRPr>
                    </a:p>
                  </a:txBody>
                  <a:tcPr marL="97500" marR="195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316D9F"/>
                        </a:solidFill>
                        <a:effectLst/>
                        <a:latin typeface="Calibri" panose="020F0502020204030204" pitchFamily="34" charset="0"/>
                        <a:cs typeface="Arial" charset="0"/>
                      </a:endParaRPr>
                    </a:p>
                  </a:txBody>
                  <a:tcPr marL="97500" marR="195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316D9F"/>
                        </a:solidFill>
                        <a:effectLst/>
                        <a:latin typeface="Calibri" panose="020F0502020204030204" pitchFamily="34" charset="0"/>
                        <a:cs typeface="Arial" charset="0"/>
                      </a:endParaRPr>
                    </a:p>
                  </a:txBody>
                  <a:tcPr marL="97500" marR="195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316D9F"/>
                        </a:solidFill>
                        <a:effectLst/>
                        <a:latin typeface="Calibri" panose="020F0502020204030204" pitchFamily="34" charset="0"/>
                        <a:cs typeface="Arial" charset="0"/>
                      </a:endParaRPr>
                    </a:p>
                  </a:txBody>
                  <a:tcPr marL="97500" marR="195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0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Output/ Deliverables</a:t>
                      </a:r>
                    </a:p>
                  </a:txBody>
                  <a:tcPr marL="18000" marR="18000" marT="18000" marB="18000" vert="vert27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48000">
                          <a:schemeClr val="accent2">
                            <a:lumMod val="97000"/>
                            <a:lumOff val="3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  <a:cs typeface="Arial" charset="0"/>
                      </a:endParaRPr>
                    </a:p>
                  </a:txBody>
                  <a:tcPr marL="97500" marR="195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  <a:cs typeface="Arial" charset="0"/>
                      </a:endParaRPr>
                    </a:p>
                  </a:txBody>
                  <a:tcPr marL="97500" marR="195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  <a:cs typeface="Arial" charset="0"/>
                      </a:endParaRPr>
                    </a:p>
                  </a:txBody>
                  <a:tcPr marL="97500" marR="195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316D9F"/>
                        </a:solidFill>
                        <a:effectLst/>
                        <a:latin typeface="Calibri" panose="020F0502020204030204" pitchFamily="34" charset="0"/>
                        <a:cs typeface="Arial" charset="0"/>
                      </a:endParaRPr>
                    </a:p>
                  </a:txBody>
                  <a:tcPr marL="97500" marR="195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316D9F"/>
                        </a:solidFill>
                        <a:effectLst/>
                        <a:latin typeface="Calibri" panose="020F0502020204030204" pitchFamily="34" charset="0"/>
                        <a:cs typeface="Arial" charset="0"/>
                      </a:endParaRPr>
                    </a:p>
                  </a:txBody>
                  <a:tcPr marL="97500" marR="195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316D9F"/>
                        </a:solidFill>
                        <a:effectLst/>
                        <a:latin typeface="Calibri" panose="020F0502020204030204" pitchFamily="34" charset="0"/>
                        <a:cs typeface="Arial" charset="0"/>
                      </a:endParaRPr>
                    </a:p>
                  </a:txBody>
                  <a:tcPr marL="97500" marR="195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8EC3628-4C8C-4614-BE12-15EBFB8B97EB}"/>
              </a:ext>
            </a:extLst>
          </p:cNvPr>
          <p:cNvGrpSpPr/>
          <p:nvPr/>
        </p:nvGrpSpPr>
        <p:grpSpPr>
          <a:xfrm>
            <a:off x="928303" y="1724979"/>
            <a:ext cx="749916" cy="355441"/>
            <a:chOff x="99037" y="1607697"/>
            <a:chExt cx="841371" cy="475446"/>
          </a:xfrm>
        </p:grpSpPr>
        <p:sp>
          <p:nvSpPr>
            <p:cNvPr id="142" name="Isosceles Triangle 141">
              <a:extLst>
                <a:ext uri="{FF2B5EF4-FFF2-40B4-BE49-F238E27FC236}">
                  <a16:creationId xmlns:a16="http://schemas.microsoft.com/office/drawing/2014/main" id="{1BDB5902-C013-4229-915F-C3DFE5657009}"/>
                </a:ext>
              </a:extLst>
            </p:cNvPr>
            <p:cNvSpPr/>
            <p:nvPr/>
          </p:nvSpPr>
          <p:spPr bwMode="auto">
            <a:xfrm>
              <a:off x="395536" y="1607697"/>
              <a:ext cx="252000" cy="21600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66700" marR="0" lvl="0" indent="-26670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ABCD3027-F192-4B31-90EF-9C1B2205596D}"/>
                </a:ext>
              </a:extLst>
            </p:cNvPr>
            <p:cNvSpPr txBox="1"/>
            <p:nvPr/>
          </p:nvSpPr>
          <p:spPr>
            <a:xfrm>
              <a:off x="99037" y="1827890"/>
              <a:ext cx="841371" cy="255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Arial"/>
                </a:rPr>
                <a:t>Kick-Off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A8C137D-B613-46A5-8235-E63115835D10}"/>
              </a:ext>
            </a:extLst>
          </p:cNvPr>
          <p:cNvGrpSpPr/>
          <p:nvPr/>
        </p:nvGrpSpPr>
        <p:grpSpPr>
          <a:xfrm>
            <a:off x="11335284" y="1681506"/>
            <a:ext cx="822791" cy="607001"/>
            <a:chOff x="1574713" y="1605570"/>
            <a:chExt cx="927280" cy="685310"/>
          </a:xfrm>
        </p:grpSpPr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7DF9EFCF-3BA3-4127-A2AC-DC7CA9B5BAC1}"/>
                </a:ext>
              </a:extLst>
            </p:cNvPr>
            <p:cNvSpPr/>
            <p:nvPr/>
          </p:nvSpPr>
          <p:spPr bwMode="auto">
            <a:xfrm>
              <a:off x="1912353" y="1605570"/>
              <a:ext cx="252000" cy="21600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66700" marR="0" lvl="0" indent="-26670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76727B2-7DD9-4E5F-8B40-14EEC5FCF26A}"/>
                </a:ext>
              </a:extLst>
            </p:cNvPr>
            <p:cNvSpPr txBox="1"/>
            <p:nvPr/>
          </p:nvSpPr>
          <p:spPr>
            <a:xfrm>
              <a:off x="1574713" y="1829215"/>
              <a:ext cx="927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Arial"/>
                </a:rPr>
                <a:t>Handover,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Arial"/>
                </a:rPr>
                <a:t>Final Presentation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7401430-FED9-4AAC-9A45-71F1540FFD35}"/>
              </a:ext>
            </a:extLst>
          </p:cNvPr>
          <p:cNvGrpSpPr/>
          <p:nvPr/>
        </p:nvGrpSpPr>
        <p:grpSpPr>
          <a:xfrm>
            <a:off x="1422626" y="1482792"/>
            <a:ext cx="2086346" cy="258189"/>
            <a:chOff x="447058" y="2285330"/>
            <a:chExt cx="1793128" cy="291498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D8E9768-B5CE-4DB1-90A7-A6188B9EFBFE}"/>
                </a:ext>
              </a:extLst>
            </p:cNvPr>
            <p:cNvSpPr txBox="1"/>
            <p:nvPr/>
          </p:nvSpPr>
          <p:spPr>
            <a:xfrm>
              <a:off x="447058" y="2361384"/>
              <a:ext cx="17931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Arial"/>
                </a:rPr>
                <a:t>Meetings With Stakeholders</a:t>
              </a:r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13D02BF9-AEC9-417C-9648-8F52B15D824D}"/>
                </a:ext>
              </a:extLst>
            </p:cNvPr>
            <p:cNvGrpSpPr/>
            <p:nvPr/>
          </p:nvGrpSpPr>
          <p:grpSpPr>
            <a:xfrm>
              <a:off x="829828" y="2285330"/>
              <a:ext cx="1016336" cy="108000"/>
              <a:chOff x="829828" y="2285330"/>
              <a:chExt cx="1016336" cy="108000"/>
            </a:xfrm>
          </p:grpSpPr>
          <p:sp>
            <p:nvSpPr>
              <p:cNvPr id="150" name="Isosceles Triangle 149">
                <a:extLst>
                  <a:ext uri="{FF2B5EF4-FFF2-40B4-BE49-F238E27FC236}">
                    <a16:creationId xmlns:a16="http://schemas.microsoft.com/office/drawing/2014/main" id="{E8273DF5-248B-4D93-BEDD-0E3E71B25DDA}"/>
                  </a:ext>
                </a:extLst>
              </p:cNvPr>
              <p:cNvSpPr/>
              <p:nvPr/>
            </p:nvSpPr>
            <p:spPr bwMode="auto">
              <a:xfrm>
                <a:off x="829828" y="2285330"/>
                <a:ext cx="108000" cy="108000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266700" marR="0" lvl="0" indent="-2667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/>
                </a:endParaRPr>
              </a:p>
            </p:txBody>
          </p:sp>
          <p:sp>
            <p:nvSpPr>
              <p:cNvPr id="151" name="Isosceles Triangle 150">
                <a:extLst>
                  <a:ext uri="{FF2B5EF4-FFF2-40B4-BE49-F238E27FC236}">
                    <a16:creationId xmlns:a16="http://schemas.microsoft.com/office/drawing/2014/main" id="{B9E49678-DEAA-44ED-87FB-33A37A60DD5B}"/>
                  </a:ext>
                </a:extLst>
              </p:cNvPr>
              <p:cNvSpPr/>
              <p:nvPr/>
            </p:nvSpPr>
            <p:spPr bwMode="auto">
              <a:xfrm>
                <a:off x="982228" y="2285330"/>
                <a:ext cx="108000" cy="108000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266700" marR="0" lvl="0" indent="-2667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/>
                </a:endParaRPr>
              </a:p>
            </p:txBody>
          </p:sp>
          <p:sp>
            <p:nvSpPr>
              <p:cNvPr id="152" name="Isosceles Triangle 151">
                <a:extLst>
                  <a:ext uri="{FF2B5EF4-FFF2-40B4-BE49-F238E27FC236}">
                    <a16:creationId xmlns:a16="http://schemas.microsoft.com/office/drawing/2014/main" id="{1AD39E17-174E-401F-B20A-ED2B60A031C4}"/>
                  </a:ext>
                </a:extLst>
              </p:cNvPr>
              <p:cNvSpPr/>
              <p:nvPr/>
            </p:nvSpPr>
            <p:spPr bwMode="auto">
              <a:xfrm>
                <a:off x="1134628" y="2285330"/>
                <a:ext cx="108000" cy="108000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266700" marR="0" lvl="0" indent="-2667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/>
                </a:endParaRPr>
              </a:p>
            </p:txBody>
          </p:sp>
          <p:sp>
            <p:nvSpPr>
              <p:cNvPr id="153" name="Isosceles Triangle 152">
                <a:extLst>
                  <a:ext uri="{FF2B5EF4-FFF2-40B4-BE49-F238E27FC236}">
                    <a16:creationId xmlns:a16="http://schemas.microsoft.com/office/drawing/2014/main" id="{1E644885-EC39-46AA-B171-ACB4C6CEB56C}"/>
                  </a:ext>
                </a:extLst>
              </p:cNvPr>
              <p:cNvSpPr/>
              <p:nvPr/>
            </p:nvSpPr>
            <p:spPr bwMode="auto">
              <a:xfrm>
                <a:off x="1287264" y="2285330"/>
                <a:ext cx="108000" cy="108000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266700" marR="0" lvl="0" indent="-2667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/>
                </a:endParaRPr>
              </a:p>
            </p:txBody>
          </p:sp>
          <p:sp>
            <p:nvSpPr>
              <p:cNvPr id="154" name="Isosceles Triangle 153">
                <a:extLst>
                  <a:ext uri="{FF2B5EF4-FFF2-40B4-BE49-F238E27FC236}">
                    <a16:creationId xmlns:a16="http://schemas.microsoft.com/office/drawing/2014/main" id="{29C186C6-35C8-452B-B269-FA4B3BD1F1CA}"/>
                  </a:ext>
                </a:extLst>
              </p:cNvPr>
              <p:cNvSpPr/>
              <p:nvPr/>
            </p:nvSpPr>
            <p:spPr bwMode="auto">
              <a:xfrm>
                <a:off x="1439664" y="2285330"/>
                <a:ext cx="108000" cy="108000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266700" marR="0" lvl="0" indent="-2667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/>
                </a:endParaRPr>
              </a:p>
            </p:txBody>
          </p:sp>
          <p:sp>
            <p:nvSpPr>
              <p:cNvPr id="155" name="Isosceles Triangle 154">
                <a:extLst>
                  <a:ext uri="{FF2B5EF4-FFF2-40B4-BE49-F238E27FC236}">
                    <a16:creationId xmlns:a16="http://schemas.microsoft.com/office/drawing/2014/main" id="{8DF02B5C-CFAB-454E-9313-8C08BCACBEF3}"/>
                  </a:ext>
                </a:extLst>
              </p:cNvPr>
              <p:cNvSpPr/>
              <p:nvPr/>
            </p:nvSpPr>
            <p:spPr bwMode="auto">
              <a:xfrm>
                <a:off x="1585764" y="2285330"/>
                <a:ext cx="108000" cy="108000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266700" marR="0" lvl="0" indent="-2667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/>
                </a:endParaRPr>
              </a:p>
            </p:txBody>
          </p:sp>
          <p:sp>
            <p:nvSpPr>
              <p:cNvPr id="157" name="Isosceles Triangle 156">
                <a:extLst>
                  <a:ext uri="{FF2B5EF4-FFF2-40B4-BE49-F238E27FC236}">
                    <a16:creationId xmlns:a16="http://schemas.microsoft.com/office/drawing/2014/main" id="{85A0B597-659B-4791-88BE-8177FF82EB28}"/>
                  </a:ext>
                </a:extLst>
              </p:cNvPr>
              <p:cNvSpPr/>
              <p:nvPr/>
            </p:nvSpPr>
            <p:spPr bwMode="auto">
              <a:xfrm>
                <a:off x="1738164" y="2285330"/>
                <a:ext cx="108000" cy="108000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266700" marR="0" lvl="0" indent="-2667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/>
                </a:endParaRPr>
              </a:p>
            </p:txBody>
          </p:sp>
        </p:grpSp>
      </p:grp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91692F3-8203-4653-8C76-7FDA28C87727}"/>
              </a:ext>
            </a:extLst>
          </p:cNvPr>
          <p:cNvSpPr/>
          <p:nvPr/>
        </p:nvSpPr>
        <p:spPr bwMode="auto">
          <a:xfrm>
            <a:off x="1192573" y="3586494"/>
            <a:ext cx="3274233" cy="149174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87313" marR="0" lvl="0" indent="-87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/>
              </a:rPr>
              <a:t>Meetings with key stakeholders</a:t>
            </a:r>
          </a:p>
          <a:p>
            <a:pPr marL="87313" marR="0" lvl="0" indent="-87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/>
              </a:rPr>
              <a:t>Agree list of key impactful questions</a:t>
            </a:r>
          </a:p>
          <a:p>
            <a:pPr marL="87313" marR="0" lvl="0" indent="-87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/>
              </a:rPr>
              <a:t>Initial data exploration including availability and quality</a:t>
            </a:r>
          </a:p>
          <a:p>
            <a:pPr marL="87313" marR="0" lvl="0" indent="-87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/>
              </a:rPr>
              <a:t>Review some of initial impactful questions to understand opportunity for depth and breadth of analysis</a:t>
            </a:r>
          </a:p>
          <a:p>
            <a:pPr marL="87313" marR="0" lvl="0" indent="-87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/>
              </a:rPr>
              <a:t>Design of solution</a:t>
            </a:r>
          </a:p>
          <a:p>
            <a:pPr marL="87313" marR="0" lvl="0" indent="-87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/>
              </a:rPr>
              <a:t>Agree key data items</a:t>
            </a:r>
          </a:p>
          <a:p>
            <a:pPr marL="87313" marR="0" lvl="0" indent="-87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/>
              </a:rPr>
              <a:t>Agree rough format of Tableau dashboards</a:t>
            </a:r>
          </a:p>
          <a:p>
            <a:pPr marL="87313" marR="0" lvl="0" indent="-87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/>
              </a:rPr>
              <a:t>Get permanent access to all systems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/>
            </a:endParaRPr>
          </a:p>
          <a:p>
            <a:pPr marL="87313" marR="0" lvl="0" indent="-87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B2032AC-C349-4E56-A9E3-C644867C0C9E}"/>
              </a:ext>
            </a:extLst>
          </p:cNvPr>
          <p:cNvSpPr/>
          <p:nvPr/>
        </p:nvSpPr>
        <p:spPr bwMode="auto">
          <a:xfrm>
            <a:off x="8214979" y="157337"/>
            <a:ext cx="2733558" cy="5554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Stakeholder engagement shown here is estimated; we’ll flex as required and ensure regular updates and sessions to gain approval</a:t>
            </a:r>
          </a:p>
        </p:txBody>
      </p:sp>
      <p:sp>
        <p:nvSpPr>
          <p:cNvPr id="160" name="Pentagon 41">
            <a:extLst>
              <a:ext uri="{FF2B5EF4-FFF2-40B4-BE49-F238E27FC236}">
                <a16:creationId xmlns:a16="http://schemas.microsoft.com/office/drawing/2014/main" id="{4F8F1A20-5CC1-460E-B0A0-C56B6F1AFAD6}"/>
              </a:ext>
            </a:extLst>
          </p:cNvPr>
          <p:cNvSpPr/>
          <p:nvPr/>
        </p:nvSpPr>
        <p:spPr bwMode="auto">
          <a:xfrm>
            <a:off x="1192574" y="2206271"/>
            <a:ext cx="3830374" cy="246866"/>
          </a:xfrm>
          <a:prstGeom prst="homePlate">
            <a:avLst>
              <a:gd name="adj" fmla="val 14080"/>
            </a:avLst>
          </a:prstGeom>
          <a:solidFill>
            <a:srgbClr val="D1BF9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ヒラギノ角ゴ Pro W3" pitchFamily="-96" charset="-128"/>
                <a:cs typeface="Calibri" pitchFamily="34" charset="0"/>
              </a:rPr>
              <a:t>Data led scoping &amp; exploration</a:t>
            </a:r>
          </a:p>
        </p:txBody>
      </p:sp>
      <p:sp>
        <p:nvSpPr>
          <p:cNvPr id="161" name="Pentagon 42">
            <a:extLst>
              <a:ext uri="{FF2B5EF4-FFF2-40B4-BE49-F238E27FC236}">
                <a16:creationId xmlns:a16="http://schemas.microsoft.com/office/drawing/2014/main" id="{E7CAE4BA-572E-4E01-B03F-68EA592AB5DC}"/>
              </a:ext>
            </a:extLst>
          </p:cNvPr>
          <p:cNvSpPr/>
          <p:nvPr/>
        </p:nvSpPr>
        <p:spPr bwMode="auto">
          <a:xfrm>
            <a:off x="4346901" y="2567615"/>
            <a:ext cx="3960118" cy="246617"/>
          </a:xfrm>
          <a:prstGeom prst="homePlate">
            <a:avLst>
              <a:gd name="adj" fmla="val 14080"/>
            </a:avLst>
          </a:prstGeom>
          <a:solidFill>
            <a:srgbClr val="D1BF9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ヒラギノ角ゴ Pro W3" pitchFamily="-96" charset="-128"/>
                <a:cs typeface="Calibri" pitchFamily="34" charset="0"/>
              </a:rPr>
              <a:t>Develop the solution</a:t>
            </a:r>
          </a:p>
        </p:txBody>
      </p:sp>
      <p:sp>
        <p:nvSpPr>
          <p:cNvPr id="163" name="Pentagon 43">
            <a:extLst>
              <a:ext uri="{FF2B5EF4-FFF2-40B4-BE49-F238E27FC236}">
                <a16:creationId xmlns:a16="http://schemas.microsoft.com/office/drawing/2014/main" id="{1582880B-712B-4719-BE09-282452795335}"/>
              </a:ext>
            </a:extLst>
          </p:cNvPr>
          <p:cNvSpPr/>
          <p:nvPr/>
        </p:nvSpPr>
        <p:spPr bwMode="auto">
          <a:xfrm>
            <a:off x="7634866" y="2882729"/>
            <a:ext cx="2059505" cy="262053"/>
          </a:xfrm>
          <a:prstGeom prst="homePlate">
            <a:avLst>
              <a:gd name="adj" fmla="val 14080"/>
            </a:avLst>
          </a:prstGeom>
          <a:solidFill>
            <a:srgbClr val="D1BF9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ヒラギノ角ゴ Pro W3" pitchFamily="-96" charset="-128"/>
                <a:cs typeface="Calibri" pitchFamily="34" charset="0"/>
              </a:rPr>
              <a:t>Test and refine the solution</a:t>
            </a:r>
          </a:p>
        </p:txBody>
      </p:sp>
      <p:sp>
        <p:nvSpPr>
          <p:cNvPr id="166" name="Pentagon 44">
            <a:extLst>
              <a:ext uri="{FF2B5EF4-FFF2-40B4-BE49-F238E27FC236}">
                <a16:creationId xmlns:a16="http://schemas.microsoft.com/office/drawing/2014/main" id="{5910CE0D-6373-4F77-9C06-9A58B1B7684B}"/>
              </a:ext>
            </a:extLst>
          </p:cNvPr>
          <p:cNvSpPr/>
          <p:nvPr/>
        </p:nvSpPr>
        <p:spPr bwMode="auto">
          <a:xfrm>
            <a:off x="9028308" y="3180671"/>
            <a:ext cx="2830173" cy="248117"/>
          </a:xfrm>
          <a:prstGeom prst="homePlate">
            <a:avLst>
              <a:gd name="adj" fmla="val 14080"/>
            </a:avLst>
          </a:prstGeom>
          <a:solidFill>
            <a:srgbClr val="D1BF9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ヒラギノ角ゴ Pro W3" pitchFamily="-96" charset="-128"/>
                <a:cs typeface="Calibri" pitchFamily="34" charset="0"/>
              </a:rPr>
              <a:t>Handover</a:t>
            </a:r>
          </a:p>
        </p:txBody>
      </p:sp>
      <p:sp>
        <p:nvSpPr>
          <p:cNvPr id="167" name="Rounded Rectangle 45">
            <a:extLst>
              <a:ext uri="{FF2B5EF4-FFF2-40B4-BE49-F238E27FC236}">
                <a16:creationId xmlns:a16="http://schemas.microsoft.com/office/drawing/2014/main" id="{8091BA22-47B8-4148-8E47-B3CBB4E7726C}"/>
              </a:ext>
            </a:extLst>
          </p:cNvPr>
          <p:cNvSpPr/>
          <p:nvPr/>
        </p:nvSpPr>
        <p:spPr bwMode="auto">
          <a:xfrm>
            <a:off x="1192573" y="5377381"/>
            <a:ext cx="2993957" cy="1122680"/>
          </a:xfrm>
          <a:prstGeom prst="roundRect">
            <a:avLst>
              <a:gd name="adj" fmla="val 1109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87313" marR="0" lvl="0" indent="-87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/>
              </a:rPr>
              <a:t>Scope and success criteria</a:t>
            </a:r>
          </a:p>
          <a:p>
            <a:pPr marL="87313" marR="0" lvl="0" indent="-87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/>
              </a:rPr>
              <a:t>Key data requirements &amp; review of current state</a:t>
            </a:r>
          </a:p>
          <a:p>
            <a:pPr marL="87313" marR="0" lvl="0" indent="-87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/>
              </a:rPr>
              <a:t>Scoping document</a:t>
            </a:r>
          </a:p>
          <a:p>
            <a:pPr marL="87313" marR="0" lvl="0" indent="-87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E" sz="10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/>
              </a:rPr>
              <a:t>Time boxing </a:t>
            </a:r>
          </a:p>
          <a:p>
            <a:pPr marL="87313" marR="0" lvl="0" indent="-87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E" sz="10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/>
              </a:rPr>
              <a:t>Estimation of tasks</a:t>
            </a:r>
          </a:p>
          <a:p>
            <a:pPr marL="87313" marR="0" lvl="0" indent="-87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/>
            </a:endParaRPr>
          </a:p>
          <a:p>
            <a:pPr marL="87313" marR="0" lvl="0" indent="-87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C7208FF-F960-4351-8603-4723067D7185}"/>
              </a:ext>
            </a:extLst>
          </p:cNvPr>
          <p:cNvSpPr/>
          <p:nvPr/>
        </p:nvSpPr>
        <p:spPr bwMode="auto">
          <a:xfrm>
            <a:off x="4805069" y="3603308"/>
            <a:ext cx="3274233" cy="14749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87313" marR="0" lvl="0" indent="-87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/>
              </a:rPr>
              <a:t>Data preparation including full data quality checks, cleanse activities, scaling and joining.</a:t>
            </a:r>
          </a:p>
          <a:p>
            <a:pPr marL="87313" marR="0" lvl="0" indent="-87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/>
              </a:rPr>
              <a:t>Feature engineering </a:t>
            </a:r>
          </a:p>
          <a:p>
            <a:pPr marL="87313" marR="0" lvl="0" indent="-87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/>
              </a:rPr>
              <a:t>Develop links between  Tableau and Database</a:t>
            </a:r>
          </a:p>
          <a:p>
            <a:pPr marL="87313" marR="0" lvl="0" indent="-87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/>
              </a:rPr>
              <a:t>Develop Tableau Dashboard</a:t>
            </a:r>
          </a:p>
          <a:p>
            <a:pPr marL="87313" marR="0" lvl="0" indent="-87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/>
            </a:endParaRPr>
          </a:p>
        </p:txBody>
      </p:sp>
      <p:sp>
        <p:nvSpPr>
          <p:cNvPr id="169" name="Rounded Rectangle 47">
            <a:extLst>
              <a:ext uri="{FF2B5EF4-FFF2-40B4-BE49-F238E27FC236}">
                <a16:creationId xmlns:a16="http://schemas.microsoft.com/office/drawing/2014/main" id="{DCCA7892-7213-457C-B0EC-7A0A677CDF66}"/>
              </a:ext>
            </a:extLst>
          </p:cNvPr>
          <p:cNvSpPr/>
          <p:nvPr/>
        </p:nvSpPr>
        <p:spPr bwMode="auto">
          <a:xfrm>
            <a:off x="4773958" y="5376657"/>
            <a:ext cx="3274232" cy="1122680"/>
          </a:xfrm>
          <a:prstGeom prst="roundRect">
            <a:avLst>
              <a:gd name="adj" fmla="val 1109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87313" marR="0" lvl="0" indent="-87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/>
              </a:rPr>
              <a:t>Cleansed dataset for analysis &amp; log of data quality issues</a:t>
            </a:r>
          </a:p>
          <a:p>
            <a:pPr marL="87313" marR="0" lvl="0" indent="-87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/>
              </a:rPr>
              <a:t>Model selection assessment </a:t>
            </a:r>
          </a:p>
          <a:p>
            <a:pPr marL="87313" marR="0" lvl="0" indent="-87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/>
              </a:rPr>
              <a:t>Model output and visualization</a:t>
            </a:r>
          </a:p>
          <a:p>
            <a:pPr marL="87313" marR="0" lvl="0" indent="-87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/>
              </a:rPr>
              <a:t>Sales/Operational data features database</a:t>
            </a:r>
          </a:p>
          <a:p>
            <a:pPr marL="87313" marR="0" lvl="0" indent="-87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/>
              </a:rPr>
              <a:t>Sales/Operational dashboard</a:t>
            </a:r>
          </a:p>
          <a:p>
            <a:pPr marL="87313" marR="0" lvl="0" indent="-87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/>
              </a:rPr>
              <a:t>Data quality assessment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/>
            </a:endParaRPr>
          </a:p>
          <a:p>
            <a:pPr marL="87313" marR="0" lvl="0" indent="-87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2395371F-9CCC-4726-A341-CEECEBC2A70E}"/>
              </a:ext>
            </a:extLst>
          </p:cNvPr>
          <p:cNvSpPr/>
          <p:nvPr/>
        </p:nvSpPr>
        <p:spPr bwMode="auto">
          <a:xfrm>
            <a:off x="8382066" y="3586494"/>
            <a:ext cx="1696912" cy="1491745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36000" numCol="1" rtlCol="0" anchor="t" anchorCtr="0" compatLnSpc="1">
            <a:prstTxWarp prst="textNoShape">
              <a:avLst/>
            </a:prstTxWarp>
          </a:bodyPr>
          <a:lstStyle/>
          <a:p>
            <a:pPr marL="87313" marR="0" lvl="0" indent="-87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/>
              </a:rPr>
              <a:t>Communicate opportunities identified</a:t>
            </a:r>
          </a:p>
          <a:p>
            <a:pPr marL="87313" marR="0" lvl="0" indent="-87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/>
              </a:rPr>
              <a:t>Deep-dive and validate opportunities</a:t>
            </a:r>
          </a:p>
          <a:p>
            <a:pPr marL="87313" marR="0" lvl="0" indent="-87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/>
              </a:rPr>
              <a:t>Extend model / analysis as needed</a:t>
            </a:r>
          </a:p>
          <a:p>
            <a:pPr marL="87313" marR="0" lvl="0" indent="-87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/>
              </a:rPr>
              <a:t>Review potential business recommendations</a:t>
            </a:r>
          </a:p>
          <a:p>
            <a:pPr marL="87313" marR="0" lvl="0" indent="-87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/>
              </a:rPr>
              <a:t>Develop Tableau Dashboard</a:t>
            </a:r>
          </a:p>
          <a:p>
            <a:pPr marL="87313" marR="0" lvl="0" indent="-87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/>
            </a:endParaRPr>
          </a:p>
        </p:txBody>
      </p:sp>
      <p:sp>
        <p:nvSpPr>
          <p:cNvPr id="171" name="Rounded Rectangle 49">
            <a:extLst>
              <a:ext uri="{FF2B5EF4-FFF2-40B4-BE49-F238E27FC236}">
                <a16:creationId xmlns:a16="http://schemas.microsoft.com/office/drawing/2014/main" id="{7165404C-C024-4E90-8B38-20E9B14B9A93}"/>
              </a:ext>
            </a:extLst>
          </p:cNvPr>
          <p:cNvSpPr/>
          <p:nvPr/>
        </p:nvSpPr>
        <p:spPr bwMode="auto">
          <a:xfrm>
            <a:off x="8382066" y="5376657"/>
            <a:ext cx="1741555" cy="1122680"/>
          </a:xfrm>
          <a:prstGeom prst="roundRect">
            <a:avLst>
              <a:gd name="adj" fmla="val 1109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87313" marR="0" lvl="0" indent="-87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/>
              </a:rPr>
              <a:t>List of opportunities and recommendations</a:t>
            </a:r>
          </a:p>
          <a:p>
            <a:pPr marL="87313" marR="0" lvl="0" indent="-87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/>
              </a:rPr>
              <a:t>Documented tool</a:t>
            </a:r>
          </a:p>
          <a:p>
            <a:pPr marL="87313" marR="0" lvl="0" indent="-87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/>
              </a:rPr>
              <a:t>Credit Control data features database</a:t>
            </a:r>
          </a:p>
          <a:p>
            <a:pPr marL="87313" marR="0" lvl="0" indent="-87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/>
              </a:rPr>
              <a:t>Credit Control dashboard</a:t>
            </a:r>
          </a:p>
          <a:p>
            <a:pPr marL="87313" marR="0" lvl="0" indent="-87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/>
            </a:endParaRPr>
          </a:p>
          <a:p>
            <a:pPr marL="87313" marR="0" lvl="0" indent="-87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9005369-6E27-444E-A861-2108A9526DC8}"/>
              </a:ext>
            </a:extLst>
          </p:cNvPr>
          <p:cNvSpPr/>
          <p:nvPr/>
        </p:nvSpPr>
        <p:spPr bwMode="auto">
          <a:xfrm>
            <a:off x="10270411" y="3591232"/>
            <a:ext cx="1647046" cy="14870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87313" marR="0" lvl="0" indent="-87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/>
              </a:rPr>
              <a:t>Handover code including a demo run </a:t>
            </a:r>
          </a:p>
          <a:p>
            <a:pPr marL="87313" marR="0" lvl="0" indent="-87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/>
              </a:rPr>
              <a:t>Handover documentation to agreed point of contact</a:t>
            </a:r>
          </a:p>
          <a:p>
            <a:pPr marL="87313" marR="0" lvl="0" indent="-87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/>
              </a:rPr>
              <a:t>Handover database and dashboard</a:t>
            </a:r>
          </a:p>
          <a:p>
            <a:pPr marL="87313" marR="0" lvl="0" indent="-87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/>
              </a:rPr>
              <a:t>Walk business through two dashboards</a:t>
            </a:r>
          </a:p>
          <a:p>
            <a:pPr marL="87313" marR="0" lvl="0" indent="-87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/>
            </a:endParaRPr>
          </a:p>
        </p:txBody>
      </p:sp>
      <p:sp>
        <p:nvSpPr>
          <p:cNvPr id="173" name="Rounded Rectangle 51">
            <a:extLst>
              <a:ext uri="{FF2B5EF4-FFF2-40B4-BE49-F238E27FC236}">
                <a16:creationId xmlns:a16="http://schemas.microsoft.com/office/drawing/2014/main" id="{EF5C9A93-7C00-4191-B9DC-1F2DFE4DDFA1}"/>
              </a:ext>
            </a:extLst>
          </p:cNvPr>
          <p:cNvSpPr/>
          <p:nvPr/>
        </p:nvSpPr>
        <p:spPr bwMode="auto">
          <a:xfrm>
            <a:off x="10270411" y="5361787"/>
            <a:ext cx="1647046" cy="1137550"/>
          </a:xfrm>
          <a:prstGeom prst="roundRect">
            <a:avLst>
              <a:gd name="adj" fmla="val 1109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87313" marR="0" lvl="0" indent="-87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/>
              </a:rPr>
              <a:t>Documented tool, data &amp; recommendations</a:t>
            </a:r>
          </a:p>
          <a:p>
            <a:pPr marL="87313" marR="0" lvl="0" indent="-87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/>
              </a:rPr>
              <a:t>Handover documentation</a:t>
            </a:r>
          </a:p>
          <a:p>
            <a:pPr marL="87313" marR="0" lvl="0" indent="-87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B8441B59-B236-4B5B-AAF1-57890D176AE4}"/>
              </a:ext>
            </a:extLst>
          </p:cNvPr>
          <p:cNvGrpSpPr/>
          <p:nvPr/>
        </p:nvGrpSpPr>
        <p:grpSpPr>
          <a:xfrm>
            <a:off x="9377597" y="1668235"/>
            <a:ext cx="908171" cy="398340"/>
            <a:chOff x="1648202" y="1605570"/>
            <a:chExt cx="950414" cy="449729"/>
          </a:xfrm>
        </p:grpSpPr>
        <p:sp>
          <p:nvSpPr>
            <p:cNvPr id="176" name="Isosceles Triangle 175">
              <a:extLst>
                <a:ext uri="{FF2B5EF4-FFF2-40B4-BE49-F238E27FC236}">
                  <a16:creationId xmlns:a16="http://schemas.microsoft.com/office/drawing/2014/main" id="{EBB62B99-CEDD-48F3-88F9-A7349E69F6B9}"/>
                </a:ext>
              </a:extLst>
            </p:cNvPr>
            <p:cNvSpPr/>
            <p:nvPr/>
          </p:nvSpPr>
          <p:spPr bwMode="auto">
            <a:xfrm>
              <a:off x="1979712" y="1605570"/>
              <a:ext cx="252000" cy="21600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66700" marR="0" lvl="0" indent="-26670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7AC50966-689A-4525-A40F-23FA1CC4935F}"/>
                </a:ext>
              </a:extLst>
            </p:cNvPr>
            <p:cNvSpPr txBox="1"/>
            <p:nvPr/>
          </p:nvSpPr>
          <p:spPr>
            <a:xfrm>
              <a:off x="1648202" y="1839855"/>
              <a:ext cx="9504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Arial"/>
                </a:rPr>
                <a:t>Model sign-off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945E74E0-298C-4F5C-80E2-5C3AE788087B}"/>
              </a:ext>
            </a:extLst>
          </p:cNvPr>
          <p:cNvGrpSpPr/>
          <p:nvPr/>
        </p:nvGrpSpPr>
        <p:grpSpPr>
          <a:xfrm>
            <a:off x="3954417" y="1617158"/>
            <a:ext cx="908171" cy="497958"/>
            <a:chOff x="1628139" y="1605570"/>
            <a:chExt cx="950414" cy="562199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69F45600-36D7-4A6A-82CE-8D6DC1F3A72B}"/>
                </a:ext>
              </a:extLst>
            </p:cNvPr>
            <p:cNvSpPr/>
            <p:nvPr/>
          </p:nvSpPr>
          <p:spPr bwMode="auto">
            <a:xfrm>
              <a:off x="1979712" y="1605570"/>
              <a:ext cx="252000" cy="21600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66700" marR="0" lvl="0" indent="-26670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AA0D2D37-AC9D-4487-A94D-C8C28AD206E3}"/>
                </a:ext>
              </a:extLst>
            </p:cNvPr>
            <p:cNvSpPr txBox="1"/>
            <p:nvPr/>
          </p:nvSpPr>
          <p:spPr>
            <a:xfrm>
              <a:off x="1628139" y="1829215"/>
              <a:ext cx="9504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Arial"/>
                </a:rPr>
                <a:t>Requirement Sign-Off </a:t>
              </a: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AC506FBF-FDC9-49AE-A8FE-BBC4B708E664}"/>
              </a:ext>
            </a:extLst>
          </p:cNvPr>
          <p:cNvGrpSpPr/>
          <p:nvPr/>
        </p:nvGrpSpPr>
        <p:grpSpPr>
          <a:xfrm>
            <a:off x="7203760" y="1459568"/>
            <a:ext cx="2086346" cy="258189"/>
            <a:chOff x="447058" y="2285330"/>
            <a:chExt cx="1793128" cy="291498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12FDA174-0E98-418F-8C4D-7902D139B82D}"/>
                </a:ext>
              </a:extLst>
            </p:cNvPr>
            <p:cNvSpPr txBox="1"/>
            <p:nvPr/>
          </p:nvSpPr>
          <p:spPr>
            <a:xfrm>
              <a:off x="447058" y="2361384"/>
              <a:ext cx="17931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Arial"/>
                </a:rPr>
                <a:t>Meetings With Stakeholders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8B356707-1B1D-4AA3-B451-932AFEE75501}"/>
                </a:ext>
              </a:extLst>
            </p:cNvPr>
            <p:cNvGrpSpPr/>
            <p:nvPr/>
          </p:nvGrpSpPr>
          <p:grpSpPr>
            <a:xfrm>
              <a:off x="829828" y="2285330"/>
              <a:ext cx="1016336" cy="108000"/>
              <a:chOff x="829828" y="2285330"/>
              <a:chExt cx="1016336" cy="108000"/>
            </a:xfrm>
          </p:grpSpPr>
          <p:sp>
            <p:nvSpPr>
              <p:cNvPr id="184" name="Isosceles Triangle 183">
                <a:extLst>
                  <a:ext uri="{FF2B5EF4-FFF2-40B4-BE49-F238E27FC236}">
                    <a16:creationId xmlns:a16="http://schemas.microsoft.com/office/drawing/2014/main" id="{E2581B87-C111-48BB-8F12-DE774E7C186E}"/>
                  </a:ext>
                </a:extLst>
              </p:cNvPr>
              <p:cNvSpPr/>
              <p:nvPr/>
            </p:nvSpPr>
            <p:spPr bwMode="auto">
              <a:xfrm>
                <a:off x="829828" y="2285330"/>
                <a:ext cx="108000" cy="108000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266700" marR="0" lvl="0" indent="-2667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/>
                </a:endParaRPr>
              </a:p>
            </p:txBody>
          </p:sp>
          <p:sp>
            <p:nvSpPr>
              <p:cNvPr id="185" name="Isosceles Triangle 184">
                <a:extLst>
                  <a:ext uri="{FF2B5EF4-FFF2-40B4-BE49-F238E27FC236}">
                    <a16:creationId xmlns:a16="http://schemas.microsoft.com/office/drawing/2014/main" id="{CA781935-3732-46B1-BC48-D57D312BEF5B}"/>
                  </a:ext>
                </a:extLst>
              </p:cNvPr>
              <p:cNvSpPr/>
              <p:nvPr/>
            </p:nvSpPr>
            <p:spPr bwMode="auto">
              <a:xfrm>
                <a:off x="982228" y="2285330"/>
                <a:ext cx="108000" cy="108000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266700" marR="0" lvl="0" indent="-2667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/>
                </a:endParaRPr>
              </a:p>
            </p:txBody>
          </p:sp>
          <p:sp>
            <p:nvSpPr>
              <p:cNvPr id="186" name="Isosceles Triangle 185">
                <a:extLst>
                  <a:ext uri="{FF2B5EF4-FFF2-40B4-BE49-F238E27FC236}">
                    <a16:creationId xmlns:a16="http://schemas.microsoft.com/office/drawing/2014/main" id="{C989AE0F-5622-431C-9A21-35CB7662EB27}"/>
                  </a:ext>
                </a:extLst>
              </p:cNvPr>
              <p:cNvSpPr/>
              <p:nvPr/>
            </p:nvSpPr>
            <p:spPr bwMode="auto">
              <a:xfrm>
                <a:off x="1134628" y="2285330"/>
                <a:ext cx="108000" cy="108000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266700" marR="0" lvl="0" indent="-2667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/>
                </a:endParaRPr>
              </a:p>
            </p:txBody>
          </p:sp>
          <p:sp>
            <p:nvSpPr>
              <p:cNvPr id="187" name="Isosceles Triangle 186">
                <a:extLst>
                  <a:ext uri="{FF2B5EF4-FFF2-40B4-BE49-F238E27FC236}">
                    <a16:creationId xmlns:a16="http://schemas.microsoft.com/office/drawing/2014/main" id="{12A0212A-7BC3-4488-A9B1-F41D4798E0EE}"/>
                  </a:ext>
                </a:extLst>
              </p:cNvPr>
              <p:cNvSpPr/>
              <p:nvPr/>
            </p:nvSpPr>
            <p:spPr bwMode="auto">
              <a:xfrm>
                <a:off x="1287264" y="2285330"/>
                <a:ext cx="108000" cy="108000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266700" marR="0" lvl="0" indent="-2667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/>
                </a:endParaRPr>
              </a:p>
            </p:txBody>
          </p:sp>
          <p:sp>
            <p:nvSpPr>
              <p:cNvPr id="188" name="Isosceles Triangle 187">
                <a:extLst>
                  <a:ext uri="{FF2B5EF4-FFF2-40B4-BE49-F238E27FC236}">
                    <a16:creationId xmlns:a16="http://schemas.microsoft.com/office/drawing/2014/main" id="{84E60522-0553-4EE5-93FB-8695FEF15037}"/>
                  </a:ext>
                </a:extLst>
              </p:cNvPr>
              <p:cNvSpPr/>
              <p:nvPr/>
            </p:nvSpPr>
            <p:spPr bwMode="auto">
              <a:xfrm>
                <a:off x="1439664" y="2285330"/>
                <a:ext cx="108000" cy="108000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266700" marR="0" lvl="0" indent="-2667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/>
                </a:endParaRPr>
              </a:p>
            </p:txBody>
          </p:sp>
          <p:sp>
            <p:nvSpPr>
              <p:cNvPr id="189" name="Isosceles Triangle 188">
                <a:extLst>
                  <a:ext uri="{FF2B5EF4-FFF2-40B4-BE49-F238E27FC236}">
                    <a16:creationId xmlns:a16="http://schemas.microsoft.com/office/drawing/2014/main" id="{C46B3A0C-C3BE-4710-9621-79F079F6C317}"/>
                  </a:ext>
                </a:extLst>
              </p:cNvPr>
              <p:cNvSpPr/>
              <p:nvPr/>
            </p:nvSpPr>
            <p:spPr bwMode="auto">
              <a:xfrm>
                <a:off x="1585764" y="2285330"/>
                <a:ext cx="108000" cy="108000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266700" marR="0" lvl="0" indent="-2667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/>
                </a:endParaRPr>
              </a:p>
            </p:txBody>
          </p:sp>
          <p:sp>
            <p:nvSpPr>
              <p:cNvPr id="190" name="Isosceles Triangle 189">
                <a:extLst>
                  <a:ext uri="{FF2B5EF4-FFF2-40B4-BE49-F238E27FC236}">
                    <a16:creationId xmlns:a16="http://schemas.microsoft.com/office/drawing/2014/main" id="{1E8BC73B-D5A5-4A65-A044-D36BF1BA54DC}"/>
                  </a:ext>
                </a:extLst>
              </p:cNvPr>
              <p:cNvSpPr/>
              <p:nvPr/>
            </p:nvSpPr>
            <p:spPr bwMode="auto">
              <a:xfrm>
                <a:off x="1738164" y="2285330"/>
                <a:ext cx="108000" cy="108000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266700" marR="0" lvl="0" indent="-2667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9927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8SEL7p5AQqZCAEmvBUk6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Baringa_Confidential"/>
</p:tagLst>
</file>

<file path=ppt/theme/theme1.xml><?xml version="1.0" encoding="utf-8"?>
<a:theme xmlns:a="http://schemas.openxmlformats.org/drawingml/2006/main" name="Theme1">
  <a:themeElements>
    <a:clrScheme name="ESB Corporate i">
      <a:dk1>
        <a:srgbClr val="336699"/>
      </a:dk1>
      <a:lt1>
        <a:srgbClr val="A59D95"/>
      </a:lt1>
      <a:dk2>
        <a:srgbClr val="FFFFFF"/>
      </a:dk2>
      <a:lt2>
        <a:srgbClr val="B6BF00"/>
      </a:lt2>
      <a:accent1>
        <a:srgbClr val="003C71"/>
      </a:accent1>
      <a:accent2>
        <a:srgbClr val="009FDF"/>
      </a:accent2>
      <a:accent3>
        <a:srgbClr val="ECC200"/>
      </a:accent3>
      <a:accent4>
        <a:srgbClr val="63666A"/>
      </a:accent4>
      <a:accent5>
        <a:srgbClr val="00A599"/>
      </a:accent5>
      <a:accent6>
        <a:srgbClr val="58A618"/>
      </a:accent6>
      <a:hlink>
        <a:srgbClr val="009FDF"/>
      </a:hlink>
      <a:folHlink>
        <a:srgbClr val="6E267B"/>
      </a:folHlink>
    </a:clrScheme>
    <a:fontScheme name="ESB corporate PPT 2003 18-04-201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SB corporate PPT 2003 18-04-201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13">
        <a:dk1>
          <a:srgbClr val="336699"/>
        </a:dk1>
        <a:lt1>
          <a:srgbClr val="FFFFFF"/>
        </a:lt1>
        <a:dk2>
          <a:srgbClr val="58A618"/>
        </a:dk2>
        <a:lt2>
          <a:srgbClr val="00A599"/>
        </a:lt2>
        <a:accent1>
          <a:srgbClr val="003C71"/>
        </a:accent1>
        <a:accent2>
          <a:srgbClr val="009FDF"/>
        </a:accent2>
        <a:accent3>
          <a:srgbClr val="FFFFFF"/>
        </a:accent3>
        <a:accent4>
          <a:srgbClr val="2A5682"/>
        </a:accent4>
        <a:accent5>
          <a:srgbClr val="AAAFBB"/>
        </a:accent5>
        <a:accent6>
          <a:srgbClr val="0090CA"/>
        </a:accent6>
        <a:hlink>
          <a:srgbClr val="ECC200"/>
        </a:hlink>
        <a:folHlink>
          <a:srgbClr val="63666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C52FCCC2-7162-4423-BDDB-3DB0EBE19002}" vid="{1DE5F42E-98FB-4C97-AE5F-CD787CD776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SB Corporate i">
    <a:dk1>
      <a:srgbClr val="336699"/>
    </a:dk1>
    <a:lt1>
      <a:srgbClr val="A59D95"/>
    </a:lt1>
    <a:dk2>
      <a:srgbClr val="FFFFFF"/>
    </a:dk2>
    <a:lt2>
      <a:srgbClr val="B6BF00"/>
    </a:lt2>
    <a:accent1>
      <a:srgbClr val="003C71"/>
    </a:accent1>
    <a:accent2>
      <a:srgbClr val="009FDF"/>
    </a:accent2>
    <a:accent3>
      <a:srgbClr val="ECC200"/>
    </a:accent3>
    <a:accent4>
      <a:srgbClr val="63666A"/>
    </a:accent4>
    <a:accent5>
      <a:srgbClr val="00A599"/>
    </a:accent5>
    <a:accent6>
      <a:srgbClr val="58A618"/>
    </a:accent6>
    <a:hlink>
      <a:srgbClr val="009FDF"/>
    </a:hlink>
    <a:folHlink>
      <a:srgbClr val="6E267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278</Words>
  <Application>Microsoft Office PowerPoint</Application>
  <PresentationFormat>Widescreen</PresentationFormat>
  <Paragraphs>71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Wingdings</vt:lpstr>
      <vt:lpstr>Wingdings 3</vt:lpstr>
      <vt:lpstr>Theme1</vt:lpstr>
      <vt:lpstr>think-cell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 &amp; Analytics</dc:title>
  <dc:creator>Lynch. Valerie (Enterprise Services)</dc:creator>
  <cp:lastModifiedBy>Gatti. Sumanth (Contractor - Tata Consultancy Services Ltd)</cp:lastModifiedBy>
  <cp:revision>11</cp:revision>
  <dcterms:created xsi:type="dcterms:W3CDTF">2019-11-28T14:46:25Z</dcterms:created>
  <dcterms:modified xsi:type="dcterms:W3CDTF">2020-08-25T14:43:39Z</dcterms:modified>
</cp:coreProperties>
</file>