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71C0-8BEE-4F2C-9BA2-9663CC719E28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771B-BEB5-4FB3-B61F-E76DEDD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9A4A-20DB-4C13-9C25-10139B0F9F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9A4A-20DB-4C13-9C25-10139B0F9F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A272-1B98-7756-B21D-54AAC768F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5F1B-4535-A2CC-2E76-4C3E08AB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326F-9633-C770-4B8F-7702EBEF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5CEE-93A8-E77E-6149-12E0B72E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CE0A-13B3-E099-E264-C749A7B6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DEF5-A1E3-0C1C-2C6E-142BA12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5151-E340-3CEB-4AFA-7C5714CDE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8C60-E7E8-81EA-A947-47256BC3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A804-05B2-EE20-D132-C0DECA6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8010-95BD-A089-B2CF-B4AF734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232CA-53A0-450B-6F51-AB548EF16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6648-C986-9603-5B32-52BCDD9F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A637-E232-A575-29D6-B4EEDF7A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9487-326B-7ECC-D7A1-7BE136C0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CB21-880F-CDC8-E646-6D4260DE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1EDA-F949-7762-7345-3EC6336A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A73D-C754-E2B5-B616-EE148043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5502-7739-DABC-1D3C-EC9EE6EF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C613-DEAF-0DBB-2AA4-0A2804E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A365-36F6-273A-E85F-BE3BCFAA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CC3A-3FE1-0608-AF69-62F314B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BFE7-64BF-F955-094B-CA2D54AD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B074-72EE-75D3-1713-81A7286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CCFA-1C8C-CAA4-A448-D1FD6D9D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3996-BA9A-1D0B-135F-621431AB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90F-9551-239D-5BE0-BB7D7E6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0743-FEC6-B634-E47C-2987E9236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011FE-B5BC-2B1A-0E68-A1AA8903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F7494-671A-302E-FF25-F0539C40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0D23-4063-0C13-5F2E-5877DB79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5E66-F455-7267-A757-23F63A21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B620-4238-7450-B7BC-8A6EA49F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7683-D4EF-2932-696B-91C26373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3E9DB-B890-C5C4-54FD-A2AB329D6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FCF46-E11B-100C-6B4F-FB77397B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BEB23-E520-032B-ECF0-C43E6673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C44EB-328B-4AD2-5360-ECDFC497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424E9-59CD-981C-46F0-CC55DFE5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DAEA-7228-8F58-41E8-8B79C6E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3E66-949C-AC89-6293-B7A652B9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3521A-E520-485D-AD89-7160A045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2267-8C95-AF4C-3D24-656E66D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2F4F-E0A7-505D-B933-0946FE1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4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EEB1B-8DB2-5E31-79ED-CDE4854D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6A68-F836-43CF-B9BA-0517B5F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9473-7CFF-9FF1-EBDE-A4075A96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FF25-1B80-BD56-5515-20E9EE0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CBF-D5F2-3396-AB47-A27716D1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07F9-5A0E-F62C-4DA1-4DCB33A1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B421-A61B-A0DB-D6D7-311EE5A1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CE3C-D57C-0257-F894-2D6A0B8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D095-FCD1-90DA-7B92-6409F2C0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142A-5BB7-2BA1-A4F3-94EB9E8B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38CC8-3D10-819F-0FB9-BEF0A1036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9A2A6-26B8-2245-BD02-03BC123E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E48A9-22F3-816D-263C-E6D870E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A7162-128A-A367-07B3-7EE66B6D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A55A-9700-199B-4EAC-4DA03BE5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16AD6-6273-F245-1B4D-3F28F5ED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F935-570D-F9DE-AA2F-2A8E4ECB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F35A-7F0F-1AC4-4E86-1D90A0E7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0F70-53CE-49CD-B891-B37EF8D7894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8B0D-38BA-D763-AE90-58B9068CB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6088-B3A2-F26B-E57E-9062E9421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0E0-096E-4EF8-9A40-A5C3D29F0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76E-8DAD-6730-42AF-16D46B969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Airlines Call Center Optimization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015F-B2D4-B19B-0042-89659684D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AHT and AST Analysis</a:t>
            </a:r>
          </a:p>
        </p:txBody>
      </p:sp>
    </p:spTree>
    <p:extLst>
      <p:ext uri="{BB962C8B-B14F-4D97-AF65-F5344CB8AC3E}">
        <p14:creationId xmlns:p14="http://schemas.microsoft.com/office/powerpoint/2010/main" val="213019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4236" y="1260558"/>
            <a:ext cx="10875600" cy="2583654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Overview</a:t>
            </a:r>
            <a:r>
              <a:rPr lang="en-US" sz="2400" dirty="0"/>
              <a:t>: Briefly state the problem United Airlines faces with </a:t>
            </a:r>
            <a:r>
              <a:rPr lang="en-US" sz="2400" b="1" dirty="0"/>
              <a:t>high Average Handle Time (AHT)</a:t>
            </a:r>
            <a:r>
              <a:rPr lang="en-US" sz="2400" dirty="0"/>
              <a:t> and </a:t>
            </a:r>
            <a:r>
              <a:rPr lang="en-US" sz="2400" b="1" dirty="0"/>
              <a:t>Average Speed to Answer (AST)</a:t>
            </a:r>
            <a:r>
              <a:rPr lang="en-US" sz="2400" dirty="0"/>
              <a:t> in their call center.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Challenges</a:t>
            </a:r>
            <a:r>
              <a:rPr lang="en-US" sz="2400" dirty="0"/>
              <a:t>: Discuss how these inefficiencies affect customer satisfaction and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Delays in answering customer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Prolonged conversations reducing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Impact on customer experience.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495360" y="446561"/>
            <a:ext cx="11201040" cy="57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3200" b="1" dirty="0"/>
              <a:t>Problem Statement</a:t>
            </a:r>
            <a:endParaRPr lang="en-US" sz="3200" b="1" strike="noStrike" spc="-1" dirty="0">
              <a:solidFill>
                <a:srgbClr val="6366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370960" y="6432480"/>
            <a:ext cx="329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2D94C85-2365-49DA-BCD4-70B3431B4E03}" type="slidenum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2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52E87FF5-7F64-4B48-8509-4F9009C639D9}" type="datetime3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D3205-9740-8A34-617E-A7D041E3FA2F}"/>
              </a:ext>
            </a:extLst>
          </p:cNvPr>
          <p:cNvSpPr txBox="1"/>
          <p:nvPr/>
        </p:nvSpPr>
        <p:spPr>
          <a:xfrm>
            <a:off x="474236" y="401099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Objectives</a:t>
            </a: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CFE0F138-52E5-C695-6989-F4801A97451A}"/>
              </a:ext>
            </a:extLst>
          </p:cNvPr>
          <p:cNvSpPr txBox="1"/>
          <p:nvPr/>
        </p:nvSpPr>
        <p:spPr>
          <a:xfrm>
            <a:off x="474236" y="4735389"/>
            <a:ext cx="10875600" cy="1930117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Reducing AHT and 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customer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Streamlining call center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any additional objectives like enhancing self-service through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Voice Response (IVR).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199" y="1061990"/>
            <a:ext cx="10468378" cy="5161528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New Features Created</a:t>
            </a:r>
            <a:r>
              <a:rPr lang="en-US" sz="1600"/>
              <a:t>:</a:t>
            </a:r>
            <a:r>
              <a:rPr lang="en-US" sz="1600" b="1"/>
              <a:t>Call Duration</a:t>
            </a:r>
            <a:r>
              <a:rPr lang="en-US" sz="1600"/>
              <a:t>: Time spent on each 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Wait Time</a:t>
            </a:r>
            <a:r>
              <a:rPr lang="en-US" sz="1600"/>
              <a:t>: Time before an agent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Sentiment-Based Features</a:t>
            </a:r>
            <a:r>
              <a:rPr lang="en-US" sz="1600"/>
              <a:t>: Scores extracted from call transcripts reflecting customer tone.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453788" y="373936"/>
            <a:ext cx="10447319" cy="448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200" b="1" dirty="0"/>
              <a:t>Feature Engineering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11370960" y="6432480"/>
            <a:ext cx="329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B7DB07-F122-4776-9FDC-659BDAA8ED09}" type="slidenum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3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A1334763-60F7-45E6-AFA4-4D4C3BD1CFC5}" type="datetime3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4C6F1-D525-44C2-0662-9B3E4B594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7" y="2202024"/>
            <a:ext cx="4926702" cy="3765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50F94-C5F0-6763-ABFE-C9AD3A6FA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47" y="2203724"/>
            <a:ext cx="4760625" cy="3592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97808" y="1025616"/>
            <a:ext cx="10866913" cy="5005989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 marL="457200" indent="-4572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i="1" spc="-1" dirty="0">
              <a:solidFill>
                <a:srgbClr val="63666A"/>
              </a:solidFill>
              <a:latin typeface="GE Inspira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95360" y="250426"/>
            <a:ext cx="11201040" cy="57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3200" b="1" dirty="0"/>
              <a:t>AHT Analysis</a:t>
            </a:r>
            <a:endParaRPr lang="en-US" sz="3200" b="1" strike="noStrike" spc="-1" dirty="0">
              <a:solidFill>
                <a:srgbClr val="6366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1370960" y="6432480"/>
            <a:ext cx="329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585DC05-A314-46F0-B650-3AAE9FF55CEC}" type="slidenum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4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BE3947DD-1D76-410A-847F-37A2DB0FDD8D}" type="datetime3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0DE6-F765-53EC-D1E2-EF9D1C83A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7" y="1225141"/>
            <a:ext cx="5701274" cy="4407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A935B-0549-0DF0-DFE2-52C30D1A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/>
          <a:stretch/>
        </p:blipFill>
        <p:spPr>
          <a:xfrm>
            <a:off x="6269400" y="1225141"/>
            <a:ext cx="4995320" cy="440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2"/>
          <p:cNvSpPr txBox="1"/>
          <p:nvPr/>
        </p:nvSpPr>
        <p:spPr>
          <a:xfrm>
            <a:off x="495360" y="269280"/>
            <a:ext cx="11201040" cy="57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800" b="1" dirty="0"/>
              <a:t>AST Analysis</a:t>
            </a:r>
            <a:endParaRPr lang="en-US" sz="2800" b="1" strike="noStrike" spc="-1" dirty="0">
              <a:solidFill>
                <a:srgbClr val="63666A"/>
              </a:solidFill>
              <a:latin typeface="GE Inspira Sans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41CB5-519F-4DB2-9CC9-E6B26775E2B1}" type="datetime3">
              <a:rPr lang="en-US" sz="9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" name="TextShape 4">
            <a:extLst>
              <a:ext uri="{FF2B5EF4-FFF2-40B4-BE49-F238E27FC236}">
                <a16:creationId xmlns:a16="http://schemas.microsoft.com/office/drawing/2014/main" id="{7D315A83-C8AE-42BD-A631-6DEB0D5DC2CB}"/>
              </a:ext>
            </a:extLst>
          </p:cNvPr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41CB5-519F-4DB2-9CC9-E6B26775E2B1}" type="datetime3">
              <a:rPr lang="en-US" sz="9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27E1EC15-D34E-4C87-95A7-CA15B3F848E5}"/>
              </a:ext>
            </a:extLst>
          </p:cNvPr>
          <p:cNvSpPr txBox="1"/>
          <p:nvPr/>
        </p:nvSpPr>
        <p:spPr>
          <a:xfrm>
            <a:off x="495360" y="965515"/>
            <a:ext cx="10866913" cy="5005989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 marL="91440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1" spc="-1" dirty="0">
                <a:solidFill>
                  <a:srgbClr val="63666A"/>
                </a:solidFill>
                <a:latin typeface="GE Inspira Sans"/>
              </a:rPr>
              <a:t>Highlight any information/references that would help to understand the problem/solution better.</a:t>
            </a:r>
          </a:p>
          <a:p>
            <a:pPr marL="91440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1" spc="-1" dirty="0">
                <a:solidFill>
                  <a:srgbClr val="63666A"/>
                </a:solidFill>
                <a:latin typeface="GE Inspira Sans"/>
              </a:rPr>
              <a:t>Any architecture to explain the Solution’s feasibility can add value</a:t>
            </a:r>
          </a:p>
          <a:p>
            <a:pPr marL="91440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1" strike="noStrike" spc="-1" dirty="0">
              <a:solidFill>
                <a:srgbClr val="63666A"/>
              </a:solidFill>
              <a:latin typeface="GE Inspira Sans"/>
            </a:endParaRPr>
          </a:p>
        </p:txBody>
      </p:sp>
      <p:sp>
        <p:nvSpPr>
          <p:cNvPr id="31" name="TextShape 3">
            <a:extLst>
              <a:ext uri="{FF2B5EF4-FFF2-40B4-BE49-F238E27FC236}">
                <a16:creationId xmlns:a16="http://schemas.microsoft.com/office/drawing/2014/main" id="{345C4CAC-2FE8-41B0-A9AB-E8C00E5F5D6F}"/>
              </a:ext>
            </a:extLst>
          </p:cNvPr>
          <p:cNvSpPr txBox="1"/>
          <p:nvPr/>
        </p:nvSpPr>
        <p:spPr>
          <a:xfrm>
            <a:off x="11370960" y="6432480"/>
            <a:ext cx="329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585DC05-A314-46F0-B650-3AAE9FF55CEC}" type="slidenum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5</a:t>
            </a:fld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954A9-0AF5-8E16-E593-F2AB9441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3" y="965515"/>
            <a:ext cx="5138063" cy="4926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4A4DC-BEB8-1D25-C51C-F9529AB24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0" y="965516"/>
            <a:ext cx="5635690" cy="492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199" y="1061990"/>
            <a:ext cx="10468378" cy="5161528"/>
          </a:xfrm>
          <a:prstGeom prst="rect">
            <a:avLst/>
          </a:prstGeom>
          <a:solidFill>
            <a:srgbClr val="FFFFFF"/>
          </a:solidFill>
          <a:ln w="10800">
            <a:solidFill>
              <a:srgbClr val="005EB8"/>
            </a:solidFill>
            <a:round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Staffing Adjustments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staffing during peak hours to reduce 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Self-Service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frequent call types like seating and booking changes through IVR.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training for agents to handle frustrated and angry customers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Call Routing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sentiment analysis and call reason prediction to better route calls to specialized agents.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9" name="TextShape 2"/>
          <p:cNvSpPr txBox="1"/>
          <p:nvPr/>
        </p:nvSpPr>
        <p:spPr>
          <a:xfrm>
            <a:off x="453788" y="373936"/>
            <a:ext cx="10447319" cy="448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200" b="1" dirty="0"/>
              <a:t>Recommendations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11370960" y="6432480"/>
            <a:ext cx="329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B7DB07-F122-4776-9FDC-659BDAA8ED09}" type="slidenum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6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598640" y="6432480"/>
            <a:ext cx="167076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A1334763-60F7-45E6-AFA4-4D4C3BD1CFC5}" type="datetime3">
              <a:rPr lang="en-US" sz="1000" b="0" strike="noStrike" spc="-1">
                <a:solidFill>
                  <a:srgbClr val="63666A"/>
                </a:solidFill>
                <a:latin typeface="GE Inspira Sans"/>
              </a:rPr>
              <a:t>9 October 2024</a:t>
            </a:fld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AAD70-A5E0-5834-DDA9-97C8209DF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9" y="4226767"/>
            <a:ext cx="9518123" cy="17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8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244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 Inspira Sans</vt:lpstr>
      <vt:lpstr>Times New Roman</vt:lpstr>
      <vt:lpstr>Office Theme</vt:lpstr>
      <vt:lpstr>United Airlines Call Center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Care Challenge 2023</dc:title>
  <dc:creator>Sailesh, Surekha (GE HealthCare)</dc:creator>
  <cp:lastModifiedBy>sumit kumar</cp:lastModifiedBy>
  <cp:revision>2</cp:revision>
  <dcterms:created xsi:type="dcterms:W3CDTF">2023-07-11T13:48:39Z</dcterms:created>
  <dcterms:modified xsi:type="dcterms:W3CDTF">2024-10-09T16:20:05Z</dcterms:modified>
</cp:coreProperties>
</file>