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55"/>
  </p:notesMasterIdLst>
  <p:sldIdLst>
    <p:sldId id="256" r:id="rId2"/>
    <p:sldId id="308" r:id="rId3"/>
    <p:sldId id="291" r:id="rId4"/>
    <p:sldId id="290" r:id="rId5"/>
    <p:sldId id="293" r:id="rId6"/>
    <p:sldId id="292" r:id="rId7"/>
    <p:sldId id="298" r:id="rId8"/>
    <p:sldId id="297" r:id="rId9"/>
    <p:sldId id="257" r:id="rId10"/>
    <p:sldId id="307" r:id="rId11"/>
    <p:sldId id="300" r:id="rId12"/>
    <p:sldId id="260" r:id="rId13"/>
    <p:sldId id="302" r:id="rId14"/>
    <p:sldId id="303" r:id="rId15"/>
    <p:sldId id="304" r:id="rId16"/>
    <p:sldId id="305" r:id="rId17"/>
    <p:sldId id="306" r:id="rId18"/>
    <p:sldId id="261" r:id="rId19"/>
    <p:sldId id="259" r:id="rId20"/>
    <p:sldId id="262" r:id="rId21"/>
    <p:sldId id="263" r:id="rId22"/>
    <p:sldId id="264" r:id="rId23"/>
    <p:sldId id="265" r:id="rId24"/>
    <p:sldId id="266" r:id="rId25"/>
    <p:sldId id="268" r:id="rId26"/>
    <p:sldId id="269" r:id="rId27"/>
    <p:sldId id="270" r:id="rId28"/>
    <p:sldId id="272" r:id="rId29"/>
    <p:sldId id="271" r:id="rId30"/>
    <p:sldId id="273" r:id="rId31"/>
    <p:sldId id="276" r:id="rId32"/>
    <p:sldId id="278" r:id="rId33"/>
    <p:sldId id="279" r:id="rId34"/>
    <p:sldId id="280" r:id="rId35"/>
    <p:sldId id="281" r:id="rId36"/>
    <p:sldId id="284" r:id="rId37"/>
    <p:sldId id="285" r:id="rId38"/>
    <p:sldId id="286" r:id="rId39"/>
    <p:sldId id="287" r:id="rId40"/>
    <p:sldId id="309" r:id="rId41"/>
    <p:sldId id="320" r:id="rId42"/>
    <p:sldId id="310" r:id="rId43"/>
    <p:sldId id="311" r:id="rId44"/>
    <p:sldId id="312" r:id="rId45"/>
    <p:sldId id="313" r:id="rId46"/>
    <p:sldId id="314" r:id="rId47"/>
    <p:sldId id="315" r:id="rId48"/>
    <p:sldId id="316" r:id="rId49"/>
    <p:sldId id="317" r:id="rId50"/>
    <p:sldId id="318" r:id="rId51"/>
    <p:sldId id="319" r:id="rId52"/>
    <p:sldId id="323" r:id="rId53"/>
    <p:sldId id="32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95441" autoAdjust="0"/>
  </p:normalViewPr>
  <p:slideViewPr>
    <p:cSldViewPr>
      <p:cViewPr>
        <p:scale>
          <a:sx n="100" d="100"/>
          <a:sy n="100" d="100"/>
        </p:scale>
        <p:origin x="-332" y="1104"/>
      </p:cViewPr>
      <p:guideLst>
        <p:guide orient="horz" pos="2160"/>
        <p:guide pos="2880"/>
      </p:guideLst>
    </p:cSldViewPr>
  </p:slideViewPr>
  <p:outlineViewPr>
    <p:cViewPr>
      <p:scale>
        <a:sx n="33" d="100"/>
        <a:sy n="33" d="100"/>
      </p:scale>
      <p:origin x="0" y="6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2.2222222222222199E-2"/>
          <c:y val="0.118356947554424"/>
          <c:w val="0.81405351414406502"/>
          <c:h val="0.78051127801643705"/>
        </c:manualLayout>
      </c:layout>
      <c:lineChart>
        <c:grouping val="standard"/>
        <c:varyColors val="0"/>
        <c:ser>
          <c:idx val="0"/>
          <c:order val="0"/>
          <c:tx>
            <c:strRef>
              <c:f>Sheet1!$B$1</c:f>
              <c:strCache>
                <c:ptCount val="1"/>
                <c:pt idx="0">
                  <c:v>S&amp;P 500</c:v>
                </c:pt>
              </c:strCache>
            </c:strRef>
          </c:tx>
          <c:marker>
            <c:symbol val="none"/>
          </c:marker>
          <c:cat>
            <c:numRef>
              <c:f>Sheet1!$C$2:$C$1068</c:f>
              <c:numCache>
                <c:formatCode>General</c:formatCode>
                <c:ptCount val="1067"/>
                <c:pt idx="0">
                  <c:v>1928</c:v>
                </c:pt>
                <c:pt idx="1">
                  <c:v>1928</c:v>
                </c:pt>
                <c:pt idx="2">
                  <c:v>1928</c:v>
                </c:pt>
                <c:pt idx="3">
                  <c:v>1928</c:v>
                </c:pt>
                <c:pt idx="4">
                  <c:v>1928</c:v>
                </c:pt>
                <c:pt idx="5">
                  <c:v>1928</c:v>
                </c:pt>
                <c:pt idx="6">
                  <c:v>1928</c:v>
                </c:pt>
                <c:pt idx="7">
                  <c:v>1928</c:v>
                </c:pt>
                <c:pt idx="8">
                  <c:v>1928</c:v>
                </c:pt>
                <c:pt idx="9">
                  <c:v>1928</c:v>
                </c:pt>
                <c:pt idx="10">
                  <c:v>1928</c:v>
                </c:pt>
                <c:pt idx="11">
                  <c:v>1928</c:v>
                </c:pt>
                <c:pt idx="12">
                  <c:v>1929</c:v>
                </c:pt>
                <c:pt idx="13">
                  <c:v>1929</c:v>
                </c:pt>
                <c:pt idx="14">
                  <c:v>1929</c:v>
                </c:pt>
                <c:pt idx="15">
                  <c:v>1929</c:v>
                </c:pt>
                <c:pt idx="16">
                  <c:v>1929</c:v>
                </c:pt>
                <c:pt idx="17">
                  <c:v>1929</c:v>
                </c:pt>
                <c:pt idx="18">
                  <c:v>1929</c:v>
                </c:pt>
                <c:pt idx="19">
                  <c:v>1929</c:v>
                </c:pt>
                <c:pt idx="20">
                  <c:v>1929</c:v>
                </c:pt>
                <c:pt idx="21">
                  <c:v>1929</c:v>
                </c:pt>
                <c:pt idx="22">
                  <c:v>1929</c:v>
                </c:pt>
                <c:pt idx="23">
                  <c:v>1929</c:v>
                </c:pt>
                <c:pt idx="24">
                  <c:v>1930</c:v>
                </c:pt>
                <c:pt idx="25">
                  <c:v>1930</c:v>
                </c:pt>
                <c:pt idx="26">
                  <c:v>1930</c:v>
                </c:pt>
                <c:pt idx="27">
                  <c:v>1930</c:v>
                </c:pt>
                <c:pt idx="28">
                  <c:v>1930</c:v>
                </c:pt>
                <c:pt idx="29">
                  <c:v>1930</c:v>
                </c:pt>
                <c:pt idx="30">
                  <c:v>1930</c:v>
                </c:pt>
                <c:pt idx="31">
                  <c:v>1930</c:v>
                </c:pt>
                <c:pt idx="32">
                  <c:v>1930</c:v>
                </c:pt>
                <c:pt idx="33">
                  <c:v>1930</c:v>
                </c:pt>
                <c:pt idx="34">
                  <c:v>1930</c:v>
                </c:pt>
                <c:pt idx="35">
                  <c:v>1930</c:v>
                </c:pt>
                <c:pt idx="36">
                  <c:v>1931</c:v>
                </c:pt>
                <c:pt idx="37">
                  <c:v>1931</c:v>
                </c:pt>
                <c:pt idx="38">
                  <c:v>1931</c:v>
                </c:pt>
                <c:pt idx="39">
                  <c:v>1931</c:v>
                </c:pt>
                <c:pt idx="40">
                  <c:v>1931</c:v>
                </c:pt>
                <c:pt idx="41">
                  <c:v>1931</c:v>
                </c:pt>
                <c:pt idx="42">
                  <c:v>1931</c:v>
                </c:pt>
                <c:pt idx="43">
                  <c:v>1931</c:v>
                </c:pt>
                <c:pt idx="44">
                  <c:v>1931</c:v>
                </c:pt>
                <c:pt idx="45">
                  <c:v>1931</c:v>
                </c:pt>
                <c:pt idx="46">
                  <c:v>1931</c:v>
                </c:pt>
                <c:pt idx="47">
                  <c:v>1931</c:v>
                </c:pt>
                <c:pt idx="48">
                  <c:v>1932</c:v>
                </c:pt>
                <c:pt idx="49">
                  <c:v>1932</c:v>
                </c:pt>
                <c:pt idx="50">
                  <c:v>1932</c:v>
                </c:pt>
                <c:pt idx="51">
                  <c:v>1932</c:v>
                </c:pt>
                <c:pt idx="52">
                  <c:v>1932</c:v>
                </c:pt>
                <c:pt idx="53">
                  <c:v>1932</c:v>
                </c:pt>
                <c:pt idx="54">
                  <c:v>1932</c:v>
                </c:pt>
                <c:pt idx="55">
                  <c:v>1932</c:v>
                </c:pt>
                <c:pt idx="56">
                  <c:v>1932</c:v>
                </c:pt>
                <c:pt idx="57">
                  <c:v>1932</c:v>
                </c:pt>
                <c:pt idx="58">
                  <c:v>1932</c:v>
                </c:pt>
                <c:pt idx="59">
                  <c:v>1932</c:v>
                </c:pt>
                <c:pt idx="60">
                  <c:v>1933</c:v>
                </c:pt>
                <c:pt idx="61">
                  <c:v>1933</c:v>
                </c:pt>
                <c:pt idx="62">
                  <c:v>1933</c:v>
                </c:pt>
                <c:pt idx="63">
                  <c:v>1933</c:v>
                </c:pt>
                <c:pt idx="64">
                  <c:v>1933</c:v>
                </c:pt>
                <c:pt idx="65">
                  <c:v>1933</c:v>
                </c:pt>
                <c:pt idx="66">
                  <c:v>1933</c:v>
                </c:pt>
                <c:pt idx="67">
                  <c:v>1933</c:v>
                </c:pt>
                <c:pt idx="68">
                  <c:v>1933</c:v>
                </c:pt>
                <c:pt idx="69">
                  <c:v>1933</c:v>
                </c:pt>
                <c:pt idx="70">
                  <c:v>1933</c:v>
                </c:pt>
                <c:pt idx="71">
                  <c:v>1933</c:v>
                </c:pt>
                <c:pt idx="72">
                  <c:v>1934</c:v>
                </c:pt>
                <c:pt idx="73">
                  <c:v>1934</c:v>
                </c:pt>
                <c:pt idx="74">
                  <c:v>1934</c:v>
                </c:pt>
                <c:pt idx="75">
                  <c:v>1934</c:v>
                </c:pt>
                <c:pt idx="76">
                  <c:v>1934</c:v>
                </c:pt>
                <c:pt idx="77">
                  <c:v>1934</c:v>
                </c:pt>
                <c:pt idx="78">
                  <c:v>1934</c:v>
                </c:pt>
                <c:pt idx="79">
                  <c:v>1934</c:v>
                </c:pt>
                <c:pt idx="80">
                  <c:v>1934</c:v>
                </c:pt>
                <c:pt idx="81">
                  <c:v>1934</c:v>
                </c:pt>
                <c:pt idx="82">
                  <c:v>1934</c:v>
                </c:pt>
                <c:pt idx="83">
                  <c:v>1934</c:v>
                </c:pt>
                <c:pt idx="84">
                  <c:v>1935</c:v>
                </c:pt>
                <c:pt idx="85">
                  <c:v>1935</c:v>
                </c:pt>
                <c:pt idx="86">
                  <c:v>1935</c:v>
                </c:pt>
                <c:pt idx="87">
                  <c:v>1935</c:v>
                </c:pt>
                <c:pt idx="88">
                  <c:v>1935</c:v>
                </c:pt>
                <c:pt idx="89">
                  <c:v>1935</c:v>
                </c:pt>
                <c:pt idx="90">
                  <c:v>1935</c:v>
                </c:pt>
                <c:pt idx="91">
                  <c:v>1935</c:v>
                </c:pt>
                <c:pt idx="92">
                  <c:v>1935</c:v>
                </c:pt>
                <c:pt idx="93">
                  <c:v>1935</c:v>
                </c:pt>
                <c:pt idx="94">
                  <c:v>1935</c:v>
                </c:pt>
                <c:pt idx="95">
                  <c:v>1935</c:v>
                </c:pt>
                <c:pt idx="96">
                  <c:v>1936</c:v>
                </c:pt>
                <c:pt idx="97">
                  <c:v>1936</c:v>
                </c:pt>
                <c:pt idx="98">
                  <c:v>1936</c:v>
                </c:pt>
                <c:pt idx="99">
                  <c:v>1936</c:v>
                </c:pt>
                <c:pt idx="100">
                  <c:v>1936</c:v>
                </c:pt>
                <c:pt idx="101">
                  <c:v>1936</c:v>
                </c:pt>
                <c:pt idx="102">
                  <c:v>1936</c:v>
                </c:pt>
                <c:pt idx="103">
                  <c:v>1936</c:v>
                </c:pt>
                <c:pt idx="104">
                  <c:v>1936</c:v>
                </c:pt>
                <c:pt idx="105">
                  <c:v>1936</c:v>
                </c:pt>
                <c:pt idx="106">
                  <c:v>1936</c:v>
                </c:pt>
                <c:pt idx="107">
                  <c:v>1936</c:v>
                </c:pt>
                <c:pt idx="108">
                  <c:v>1937</c:v>
                </c:pt>
                <c:pt idx="109">
                  <c:v>1937</c:v>
                </c:pt>
                <c:pt idx="110">
                  <c:v>1937</c:v>
                </c:pt>
                <c:pt idx="111">
                  <c:v>1937</c:v>
                </c:pt>
                <c:pt idx="112">
                  <c:v>1937</c:v>
                </c:pt>
                <c:pt idx="113">
                  <c:v>1937</c:v>
                </c:pt>
                <c:pt idx="114">
                  <c:v>1937</c:v>
                </c:pt>
                <c:pt idx="115">
                  <c:v>1937</c:v>
                </c:pt>
                <c:pt idx="116">
                  <c:v>1937</c:v>
                </c:pt>
                <c:pt idx="117">
                  <c:v>1937</c:v>
                </c:pt>
                <c:pt idx="118">
                  <c:v>1937</c:v>
                </c:pt>
                <c:pt idx="119">
                  <c:v>1937</c:v>
                </c:pt>
                <c:pt idx="120">
                  <c:v>1938</c:v>
                </c:pt>
                <c:pt idx="121">
                  <c:v>1938</c:v>
                </c:pt>
                <c:pt idx="122">
                  <c:v>1938</c:v>
                </c:pt>
                <c:pt idx="123">
                  <c:v>1938</c:v>
                </c:pt>
                <c:pt idx="124">
                  <c:v>1938</c:v>
                </c:pt>
                <c:pt idx="125">
                  <c:v>1938</c:v>
                </c:pt>
                <c:pt idx="126">
                  <c:v>1938</c:v>
                </c:pt>
                <c:pt idx="127">
                  <c:v>1938</c:v>
                </c:pt>
                <c:pt idx="128">
                  <c:v>1938</c:v>
                </c:pt>
                <c:pt idx="129">
                  <c:v>1938</c:v>
                </c:pt>
                <c:pt idx="130">
                  <c:v>1938</c:v>
                </c:pt>
                <c:pt idx="131">
                  <c:v>1938</c:v>
                </c:pt>
                <c:pt idx="132">
                  <c:v>1939</c:v>
                </c:pt>
                <c:pt idx="133">
                  <c:v>1939</c:v>
                </c:pt>
                <c:pt idx="134">
                  <c:v>1939</c:v>
                </c:pt>
                <c:pt idx="135">
                  <c:v>1939</c:v>
                </c:pt>
                <c:pt idx="136">
                  <c:v>1939</c:v>
                </c:pt>
                <c:pt idx="137">
                  <c:v>1939</c:v>
                </c:pt>
                <c:pt idx="138">
                  <c:v>1939</c:v>
                </c:pt>
                <c:pt idx="139">
                  <c:v>1939</c:v>
                </c:pt>
                <c:pt idx="140">
                  <c:v>1939</c:v>
                </c:pt>
                <c:pt idx="141">
                  <c:v>1939</c:v>
                </c:pt>
                <c:pt idx="142">
                  <c:v>1939</c:v>
                </c:pt>
                <c:pt idx="143">
                  <c:v>1939</c:v>
                </c:pt>
                <c:pt idx="144">
                  <c:v>1940</c:v>
                </c:pt>
                <c:pt idx="145">
                  <c:v>1940</c:v>
                </c:pt>
                <c:pt idx="146">
                  <c:v>1940</c:v>
                </c:pt>
                <c:pt idx="147">
                  <c:v>1940</c:v>
                </c:pt>
                <c:pt idx="148">
                  <c:v>1940</c:v>
                </c:pt>
                <c:pt idx="149">
                  <c:v>1940</c:v>
                </c:pt>
                <c:pt idx="150">
                  <c:v>1940</c:v>
                </c:pt>
                <c:pt idx="151">
                  <c:v>1940</c:v>
                </c:pt>
                <c:pt idx="152">
                  <c:v>1940</c:v>
                </c:pt>
                <c:pt idx="153">
                  <c:v>1940</c:v>
                </c:pt>
                <c:pt idx="154">
                  <c:v>1940</c:v>
                </c:pt>
                <c:pt idx="155">
                  <c:v>1940</c:v>
                </c:pt>
                <c:pt idx="156">
                  <c:v>1941</c:v>
                </c:pt>
                <c:pt idx="157">
                  <c:v>1941</c:v>
                </c:pt>
                <c:pt idx="158">
                  <c:v>1941</c:v>
                </c:pt>
                <c:pt idx="159">
                  <c:v>1941</c:v>
                </c:pt>
                <c:pt idx="160">
                  <c:v>1941</c:v>
                </c:pt>
                <c:pt idx="161">
                  <c:v>1941</c:v>
                </c:pt>
                <c:pt idx="162">
                  <c:v>1941</c:v>
                </c:pt>
                <c:pt idx="163">
                  <c:v>1941</c:v>
                </c:pt>
                <c:pt idx="164">
                  <c:v>1941</c:v>
                </c:pt>
                <c:pt idx="165">
                  <c:v>1941</c:v>
                </c:pt>
                <c:pt idx="166">
                  <c:v>1941</c:v>
                </c:pt>
                <c:pt idx="167">
                  <c:v>1941</c:v>
                </c:pt>
                <c:pt idx="168">
                  <c:v>1942</c:v>
                </c:pt>
                <c:pt idx="169">
                  <c:v>1942</c:v>
                </c:pt>
                <c:pt idx="170">
                  <c:v>1942</c:v>
                </c:pt>
                <c:pt idx="171">
                  <c:v>1942</c:v>
                </c:pt>
                <c:pt idx="172">
                  <c:v>1942</c:v>
                </c:pt>
                <c:pt idx="173">
                  <c:v>1942</c:v>
                </c:pt>
                <c:pt idx="174">
                  <c:v>1942</c:v>
                </c:pt>
                <c:pt idx="175">
                  <c:v>1942</c:v>
                </c:pt>
                <c:pt idx="176">
                  <c:v>1942</c:v>
                </c:pt>
                <c:pt idx="177">
                  <c:v>1942</c:v>
                </c:pt>
                <c:pt idx="178">
                  <c:v>1942</c:v>
                </c:pt>
                <c:pt idx="179">
                  <c:v>1942</c:v>
                </c:pt>
                <c:pt idx="180">
                  <c:v>1943</c:v>
                </c:pt>
                <c:pt idx="181">
                  <c:v>1943</c:v>
                </c:pt>
                <c:pt idx="182">
                  <c:v>1943</c:v>
                </c:pt>
                <c:pt idx="183">
                  <c:v>1943</c:v>
                </c:pt>
                <c:pt idx="184">
                  <c:v>1943</c:v>
                </c:pt>
                <c:pt idx="185">
                  <c:v>1943</c:v>
                </c:pt>
                <c:pt idx="186">
                  <c:v>1943</c:v>
                </c:pt>
                <c:pt idx="187">
                  <c:v>1943</c:v>
                </c:pt>
                <c:pt idx="188">
                  <c:v>1943</c:v>
                </c:pt>
                <c:pt idx="189">
                  <c:v>1943</c:v>
                </c:pt>
                <c:pt idx="190">
                  <c:v>1943</c:v>
                </c:pt>
                <c:pt idx="191">
                  <c:v>1943</c:v>
                </c:pt>
                <c:pt idx="192">
                  <c:v>1944</c:v>
                </c:pt>
                <c:pt idx="193">
                  <c:v>1944</c:v>
                </c:pt>
                <c:pt idx="194">
                  <c:v>1944</c:v>
                </c:pt>
                <c:pt idx="195">
                  <c:v>1944</c:v>
                </c:pt>
                <c:pt idx="196">
                  <c:v>1944</c:v>
                </c:pt>
                <c:pt idx="197">
                  <c:v>1944</c:v>
                </c:pt>
                <c:pt idx="198">
                  <c:v>1944</c:v>
                </c:pt>
                <c:pt idx="199">
                  <c:v>1944</c:v>
                </c:pt>
                <c:pt idx="200">
                  <c:v>1944</c:v>
                </c:pt>
                <c:pt idx="201">
                  <c:v>1944</c:v>
                </c:pt>
                <c:pt idx="202">
                  <c:v>1944</c:v>
                </c:pt>
                <c:pt idx="203">
                  <c:v>1944</c:v>
                </c:pt>
                <c:pt idx="204">
                  <c:v>1945</c:v>
                </c:pt>
                <c:pt idx="205">
                  <c:v>1945</c:v>
                </c:pt>
                <c:pt idx="206">
                  <c:v>1945</c:v>
                </c:pt>
                <c:pt idx="207">
                  <c:v>1945</c:v>
                </c:pt>
                <c:pt idx="208">
                  <c:v>1945</c:v>
                </c:pt>
                <c:pt idx="209">
                  <c:v>1945</c:v>
                </c:pt>
                <c:pt idx="210">
                  <c:v>1945</c:v>
                </c:pt>
                <c:pt idx="211">
                  <c:v>1945</c:v>
                </c:pt>
                <c:pt idx="212">
                  <c:v>1945</c:v>
                </c:pt>
                <c:pt idx="213">
                  <c:v>1945</c:v>
                </c:pt>
                <c:pt idx="214">
                  <c:v>1945</c:v>
                </c:pt>
                <c:pt idx="215">
                  <c:v>1945</c:v>
                </c:pt>
                <c:pt idx="216">
                  <c:v>1946</c:v>
                </c:pt>
                <c:pt idx="217">
                  <c:v>1946</c:v>
                </c:pt>
                <c:pt idx="218">
                  <c:v>1946</c:v>
                </c:pt>
                <c:pt idx="219">
                  <c:v>1946</c:v>
                </c:pt>
                <c:pt idx="220">
                  <c:v>1946</c:v>
                </c:pt>
                <c:pt idx="221">
                  <c:v>1946</c:v>
                </c:pt>
                <c:pt idx="222">
                  <c:v>1946</c:v>
                </c:pt>
                <c:pt idx="223">
                  <c:v>1946</c:v>
                </c:pt>
                <c:pt idx="224">
                  <c:v>1946</c:v>
                </c:pt>
                <c:pt idx="225">
                  <c:v>1946</c:v>
                </c:pt>
                <c:pt idx="226">
                  <c:v>1946</c:v>
                </c:pt>
                <c:pt idx="227">
                  <c:v>1946</c:v>
                </c:pt>
                <c:pt idx="228">
                  <c:v>1947</c:v>
                </c:pt>
                <c:pt idx="229">
                  <c:v>1947</c:v>
                </c:pt>
                <c:pt idx="230">
                  <c:v>1947</c:v>
                </c:pt>
                <c:pt idx="231">
                  <c:v>1947</c:v>
                </c:pt>
                <c:pt idx="232">
                  <c:v>1947</c:v>
                </c:pt>
                <c:pt idx="233">
                  <c:v>1947</c:v>
                </c:pt>
                <c:pt idx="234">
                  <c:v>1947</c:v>
                </c:pt>
                <c:pt idx="235">
                  <c:v>1947</c:v>
                </c:pt>
                <c:pt idx="236">
                  <c:v>1947</c:v>
                </c:pt>
                <c:pt idx="237">
                  <c:v>1947</c:v>
                </c:pt>
                <c:pt idx="238">
                  <c:v>1947</c:v>
                </c:pt>
                <c:pt idx="239">
                  <c:v>1947</c:v>
                </c:pt>
                <c:pt idx="240">
                  <c:v>1948</c:v>
                </c:pt>
                <c:pt idx="241">
                  <c:v>1948</c:v>
                </c:pt>
                <c:pt idx="242">
                  <c:v>1948</c:v>
                </c:pt>
                <c:pt idx="243">
                  <c:v>1948</c:v>
                </c:pt>
                <c:pt idx="244">
                  <c:v>1948</c:v>
                </c:pt>
                <c:pt idx="245">
                  <c:v>1948</c:v>
                </c:pt>
                <c:pt idx="246">
                  <c:v>1948</c:v>
                </c:pt>
                <c:pt idx="247">
                  <c:v>1948</c:v>
                </c:pt>
                <c:pt idx="248">
                  <c:v>1948</c:v>
                </c:pt>
                <c:pt idx="249">
                  <c:v>1948</c:v>
                </c:pt>
                <c:pt idx="250">
                  <c:v>1948</c:v>
                </c:pt>
                <c:pt idx="251">
                  <c:v>1948</c:v>
                </c:pt>
                <c:pt idx="252">
                  <c:v>1949</c:v>
                </c:pt>
                <c:pt idx="253">
                  <c:v>1949</c:v>
                </c:pt>
                <c:pt idx="254">
                  <c:v>1949</c:v>
                </c:pt>
                <c:pt idx="255">
                  <c:v>1949</c:v>
                </c:pt>
                <c:pt idx="256">
                  <c:v>1949</c:v>
                </c:pt>
                <c:pt idx="257">
                  <c:v>1949</c:v>
                </c:pt>
                <c:pt idx="258">
                  <c:v>1949</c:v>
                </c:pt>
                <c:pt idx="259">
                  <c:v>1949</c:v>
                </c:pt>
                <c:pt idx="260">
                  <c:v>1949</c:v>
                </c:pt>
                <c:pt idx="261">
                  <c:v>1949</c:v>
                </c:pt>
                <c:pt idx="262">
                  <c:v>1949</c:v>
                </c:pt>
                <c:pt idx="263">
                  <c:v>1949</c:v>
                </c:pt>
                <c:pt idx="264">
                  <c:v>1950</c:v>
                </c:pt>
                <c:pt idx="265">
                  <c:v>1950</c:v>
                </c:pt>
                <c:pt idx="266">
                  <c:v>1950</c:v>
                </c:pt>
                <c:pt idx="267">
                  <c:v>1950</c:v>
                </c:pt>
                <c:pt idx="268">
                  <c:v>1950</c:v>
                </c:pt>
                <c:pt idx="269">
                  <c:v>1950</c:v>
                </c:pt>
                <c:pt idx="270">
                  <c:v>1950</c:v>
                </c:pt>
                <c:pt idx="271">
                  <c:v>1950</c:v>
                </c:pt>
                <c:pt idx="272">
                  <c:v>1950</c:v>
                </c:pt>
                <c:pt idx="273">
                  <c:v>1950</c:v>
                </c:pt>
                <c:pt idx="274">
                  <c:v>1950</c:v>
                </c:pt>
                <c:pt idx="275">
                  <c:v>1950</c:v>
                </c:pt>
                <c:pt idx="276">
                  <c:v>1951</c:v>
                </c:pt>
                <c:pt idx="277">
                  <c:v>1951</c:v>
                </c:pt>
                <c:pt idx="278">
                  <c:v>1951</c:v>
                </c:pt>
                <c:pt idx="279">
                  <c:v>1951</c:v>
                </c:pt>
                <c:pt idx="280">
                  <c:v>1951</c:v>
                </c:pt>
                <c:pt idx="281">
                  <c:v>1951</c:v>
                </c:pt>
                <c:pt idx="282">
                  <c:v>1951</c:v>
                </c:pt>
                <c:pt idx="283">
                  <c:v>1951</c:v>
                </c:pt>
                <c:pt idx="284">
                  <c:v>1951</c:v>
                </c:pt>
                <c:pt idx="285">
                  <c:v>1951</c:v>
                </c:pt>
                <c:pt idx="286">
                  <c:v>1951</c:v>
                </c:pt>
                <c:pt idx="287">
                  <c:v>1951</c:v>
                </c:pt>
                <c:pt idx="288">
                  <c:v>1952</c:v>
                </c:pt>
                <c:pt idx="289">
                  <c:v>1952</c:v>
                </c:pt>
                <c:pt idx="290">
                  <c:v>1952</c:v>
                </c:pt>
                <c:pt idx="291">
                  <c:v>1952</c:v>
                </c:pt>
                <c:pt idx="292">
                  <c:v>1952</c:v>
                </c:pt>
                <c:pt idx="293">
                  <c:v>1952</c:v>
                </c:pt>
                <c:pt idx="294">
                  <c:v>1952</c:v>
                </c:pt>
                <c:pt idx="295">
                  <c:v>1952</c:v>
                </c:pt>
                <c:pt idx="296">
                  <c:v>1952</c:v>
                </c:pt>
                <c:pt idx="297">
                  <c:v>1952</c:v>
                </c:pt>
                <c:pt idx="298">
                  <c:v>1952</c:v>
                </c:pt>
                <c:pt idx="299">
                  <c:v>1952</c:v>
                </c:pt>
                <c:pt idx="300">
                  <c:v>1953</c:v>
                </c:pt>
                <c:pt idx="301">
                  <c:v>1953</c:v>
                </c:pt>
                <c:pt idx="302">
                  <c:v>1953</c:v>
                </c:pt>
                <c:pt idx="303">
                  <c:v>1953</c:v>
                </c:pt>
                <c:pt idx="304">
                  <c:v>1953</c:v>
                </c:pt>
                <c:pt idx="305">
                  <c:v>1953</c:v>
                </c:pt>
                <c:pt idx="306">
                  <c:v>1953</c:v>
                </c:pt>
                <c:pt idx="307">
                  <c:v>1953</c:v>
                </c:pt>
                <c:pt idx="308">
                  <c:v>1953</c:v>
                </c:pt>
                <c:pt idx="309">
                  <c:v>1953</c:v>
                </c:pt>
                <c:pt idx="310">
                  <c:v>1953</c:v>
                </c:pt>
                <c:pt idx="311">
                  <c:v>1953</c:v>
                </c:pt>
                <c:pt idx="312">
                  <c:v>1954</c:v>
                </c:pt>
                <c:pt idx="313">
                  <c:v>1954</c:v>
                </c:pt>
                <c:pt idx="314">
                  <c:v>1954</c:v>
                </c:pt>
                <c:pt idx="315">
                  <c:v>1954</c:v>
                </c:pt>
                <c:pt idx="316">
                  <c:v>1954</c:v>
                </c:pt>
                <c:pt idx="317">
                  <c:v>1954</c:v>
                </c:pt>
                <c:pt idx="318">
                  <c:v>1954</c:v>
                </c:pt>
                <c:pt idx="319">
                  <c:v>1954</c:v>
                </c:pt>
                <c:pt idx="320">
                  <c:v>1954</c:v>
                </c:pt>
                <c:pt idx="321">
                  <c:v>1954</c:v>
                </c:pt>
                <c:pt idx="322">
                  <c:v>1954</c:v>
                </c:pt>
                <c:pt idx="323">
                  <c:v>1954</c:v>
                </c:pt>
                <c:pt idx="324">
                  <c:v>1955</c:v>
                </c:pt>
                <c:pt idx="325">
                  <c:v>1955</c:v>
                </c:pt>
                <c:pt idx="326">
                  <c:v>1955</c:v>
                </c:pt>
                <c:pt idx="327">
                  <c:v>1955</c:v>
                </c:pt>
                <c:pt idx="328">
                  <c:v>1955</c:v>
                </c:pt>
                <c:pt idx="329">
                  <c:v>1955</c:v>
                </c:pt>
                <c:pt idx="330">
                  <c:v>1955</c:v>
                </c:pt>
                <c:pt idx="331">
                  <c:v>1955</c:v>
                </c:pt>
                <c:pt idx="332">
                  <c:v>1955</c:v>
                </c:pt>
                <c:pt idx="333">
                  <c:v>1955</c:v>
                </c:pt>
                <c:pt idx="334">
                  <c:v>1955</c:v>
                </c:pt>
                <c:pt idx="335">
                  <c:v>1955</c:v>
                </c:pt>
                <c:pt idx="336">
                  <c:v>1956</c:v>
                </c:pt>
                <c:pt idx="337">
                  <c:v>1956</c:v>
                </c:pt>
                <c:pt idx="338">
                  <c:v>1956</c:v>
                </c:pt>
                <c:pt idx="339">
                  <c:v>1956</c:v>
                </c:pt>
                <c:pt idx="340">
                  <c:v>1956</c:v>
                </c:pt>
                <c:pt idx="341">
                  <c:v>1956</c:v>
                </c:pt>
                <c:pt idx="342">
                  <c:v>1956</c:v>
                </c:pt>
                <c:pt idx="343">
                  <c:v>1956</c:v>
                </c:pt>
                <c:pt idx="344">
                  <c:v>1956</c:v>
                </c:pt>
                <c:pt idx="345">
                  <c:v>1956</c:v>
                </c:pt>
                <c:pt idx="346">
                  <c:v>1956</c:v>
                </c:pt>
                <c:pt idx="347">
                  <c:v>1956</c:v>
                </c:pt>
                <c:pt idx="348">
                  <c:v>1957</c:v>
                </c:pt>
                <c:pt idx="349">
                  <c:v>1957</c:v>
                </c:pt>
                <c:pt idx="350">
                  <c:v>1957</c:v>
                </c:pt>
                <c:pt idx="351">
                  <c:v>1957</c:v>
                </c:pt>
                <c:pt idx="352">
                  <c:v>1957</c:v>
                </c:pt>
                <c:pt idx="353">
                  <c:v>1957</c:v>
                </c:pt>
                <c:pt idx="354">
                  <c:v>1957</c:v>
                </c:pt>
                <c:pt idx="355">
                  <c:v>1957</c:v>
                </c:pt>
                <c:pt idx="356">
                  <c:v>1957</c:v>
                </c:pt>
                <c:pt idx="357">
                  <c:v>1957</c:v>
                </c:pt>
                <c:pt idx="358">
                  <c:v>1957</c:v>
                </c:pt>
                <c:pt idx="359">
                  <c:v>1957</c:v>
                </c:pt>
                <c:pt idx="360">
                  <c:v>1958</c:v>
                </c:pt>
                <c:pt idx="361">
                  <c:v>1958</c:v>
                </c:pt>
                <c:pt idx="362">
                  <c:v>1958</c:v>
                </c:pt>
                <c:pt idx="363">
                  <c:v>1958</c:v>
                </c:pt>
                <c:pt idx="364">
                  <c:v>1958</c:v>
                </c:pt>
                <c:pt idx="365">
                  <c:v>1958</c:v>
                </c:pt>
                <c:pt idx="366">
                  <c:v>1958</c:v>
                </c:pt>
                <c:pt idx="367">
                  <c:v>1958</c:v>
                </c:pt>
                <c:pt idx="368">
                  <c:v>1958</c:v>
                </c:pt>
                <c:pt idx="369">
                  <c:v>1958</c:v>
                </c:pt>
                <c:pt idx="370">
                  <c:v>1958</c:v>
                </c:pt>
                <c:pt idx="371">
                  <c:v>1958</c:v>
                </c:pt>
                <c:pt idx="372">
                  <c:v>1959</c:v>
                </c:pt>
                <c:pt idx="373">
                  <c:v>1959</c:v>
                </c:pt>
                <c:pt idx="374">
                  <c:v>1959</c:v>
                </c:pt>
                <c:pt idx="375">
                  <c:v>1959</c:v>
                </c:pt>
                <c:pt idx="376">
                  <c:v>1959</c:v>
                </c:pt>
                <c:pt idx="377">
                  <c:v>1959</c:v>
                </c:pt>
                <c:pt idx="378">
                  <c:v>1959</c:v>
                </c:pt>
                <c:pt idx="379">
                  <c:v>1959</c:v>
                </c:pt>
                <c:pt idx="380">
                  <c:v>1959</c:v>
                </c:pt>
                <c:pt idx="381">
                  <c:v>1959</c:v>
                </c:pt>
                <c:pt idx="382">
                  <c:v>1959</c:v>
                </c:pt>
                <c:pt idx="383">
                  <c:v>1959</c:v>
                </c:pt>
                <c:pt idx="384">
                  <c:v>1960</c:v>
                </c:pt>
                <c:pt idx="385">
                  <c:v>1960</c:v>
                </c:pt>
                <c:pt idx="386">
                  <c:v>1960</c:v>
                </c:pt>
                <c:pt idx="387">
                  <c:v>1960</c:v>
                </c:pt>
                <c:pt idx="388">
                  <c:v>1960</c:v>
                </c:pt>
                <c:pt idx="389">
                  <c:v>1960</c:v>
                </c:pt>
                <c:pt idx="390">
                  <c:v>1960</c:v>
                </c:pt>
                <c:pt idx="391">
                  <c:v>1960</c:v>
                </c:pt>
                <c:pt idx="392">
                  <c:v>1960</c:v>
                </c:pt>
                <c:pt idx="393">
                  <c:v>1960</c:v>
                </c:pt>
                <c:pt idx="394">
                  <c:v>1960</c:v>
                </c:pt>
                <c:pt idx="395">
                  <c:v>1960</c:v>
                </c:pt>
                <c:pt idx="396">
                  <c:v>1961</c:v>
                </c:pt>
                <c:pt idx="397">
                  <c:v>1961</c:v>
                </c:pt>
                <c:pt idx="398">
                  <c:v>1961</c:v>
                </c:pt>
                <c:pt idx="399">
                  <c:v>1961</c:v>
                </c:pt>
                <c:pt idx="400">
                  <c:v>1961</c:v>
                </c:pt>
                <c:pt idx="401">
                  <c:v>1961</c:v>
                </c:pt>
                <c:pt idx="402">
                  <c:v>1961</c:v>
                </c:pt>
                <c:pt idx="403">
                  <c:v>1961</c:v>
                </c:pt>
                <c:pt idx="404">
                  <c:v>1961</c:v>
                </c:pt>
                <c:pt idx="405">
                  <c:v>1961</c:v>
                </c:pt>
                <c:pt idx="406">
                  <c:v>1961</c:v>
                </c:pt>
                <c:pt idx="407">
                  <c:v>1961</c:v>
                </c:pt>
                <c:pt idx="408">
                  <c:v>1962</c:v>
                </c:pt>
                <c:pt idx="409">
                  <c:v>1962</c:v>
                </c:pt>
                <c:pt idx="410">
                  <c:v>1962</c:v>
                </c:pt>
                <c:pt idx="411">
                  <c:v>1962</c:v>
                </c:pt>
                <c:pt idx="412">
                  <c:v>1962</c:v>
                </c:pt>
                <c:pt idx="413">
                  <c:v>1962</c:v>
                </c:pt>
                <c:pt idx="414">
                  <c:v>1962</c:v>
                </c:pt>
                <c:pt idx="415">
                  <c:v>1962</c:v>
                </c:pt>
                <c:pt idx="416">
                  <c:v>1962</c:v>
                </c:pt>
                <c:pt idx="417">
                  <c:v>1962</c:v>
                </c:pt>
                <c:pt idx="418">
                  <c:v>1962</c:v>
                </c:pt>
                <c:pt idx="419">
                  <c:v>1962</c:v>
                </c:pt>
                <c:pt idx="420">
                  <c:v>1963</c:v>
                </c:pt>
                <c:pt idx="421">
                  <c:v>1963</c:v>
                </c:pt>
                <c:pt idx="422">
                  <c:v>1963</c:v>
                </c:pt>
                <c:pt idx="423">
                  <c:v>1963</c:v>
                </c:pt>
                <c:pt idx="424">
                  <c:v>1963</c:v>
                </c:pt>
                <c:pt idx="425">
                  <c:v>1963</c:v>
                </c:pt>
                <c:pt idx="426">
                  <c:v>1963</c:v>
                </c:pt>
                <c:pt idx="427">
                  <c:v>1963</c:v>
                </c:pt>
                <c:pt idx="428">
                  <c:v>1963</c:v>
                </c:pt>
                <c:pt idx="429">
                  <c:v>1963</c:v>
                </c:pt>
                <c:pt idx="430">
                  <c:v>1963</c:v>
                </c:pt>
                <c:pt idx="431">
                  <c:v>1963</c:v>
                </c:pt>
                <c:pt idx="432">
                  <c:v>1964</c:v>
                </c:pt>
                <c:pt idx="433">
                  <c:v>1964</c:v>
                </c:pt>
                <c:pt idx="434">
                  <c:v>1964</c:v>
                </c:pt>
                <c:pt idx="435">
                  <c:v>1964</c:v>
                </c:pt>
                <c:pt idx="436">
                  <c:v>1964</c:v>
                </c:pt>
                <c:pt idx="437">
                  <c:v>1964</c:v>
                </c:pt>
                <c:pt idx="438">
                  <c:v>1964</c:v>
                </c:pt>
                <c:pt idx="439">
                  <c:v>1964</c:v>
                </c:pt>
                <c:pt idx="440">
                  <c:v>1964</c:v>
                </c:pt>
                <c:pt idx="441">
                  <c:v>1964</c:v>
                </c:pt>
                <c:pt idx="442">
                  <c:v>1964</c:v>
                </c:pt>
                <c:pt idx="443">
                  <c:v>1964</c:v>
                </c:pt>
                <c:pt idx="444">
                  <c:v>1965</c:v>
                </c:pt>
                <c:pt idx="445">
                  <c:v>1965</c:v>
                </c:pt>
                <c:pt idx="446">
                  <c:v>1965</c:v>
                </c:pt>
                <c:pt idx="447">
                  <c:v>1965</c:v>
                </c:pt>
                <c:pt idx="448">
                  <c:v>1965</c:v>
                </c:pt>
                <c:pt idx="449">
                  <c:v>1965</c:v>
                </c:pt>
                <c:pt idx="450">
                  <c:v>1965</c:v>
                </c:pt>
                <c:pt idx="451">
                  <c:v>1965</c:v>
                </c:pt>
                <c:pt idx="452">
                  <c:v>1965</c:v>
                </c:pt>
                <c:pt idx="453">
                  <c:v>1965</c:v>
                </c:pt>
                <c:pt idx="454">
                  <c:v>1965</c:v>
                </c:pt>
                <c:pt idx="455">
                  <c:v>1965</c:v>
                </c:pt>
                <c:pt idx="456">
                  <c:v>1966</c:v>
                </c:pt>
                <c:pt idx="457">
                  <c:v>1966</c:v>
                </c:pt>
                <c:pt idx="458">
                  <c:v>1966</c:v>
                </c:pt>
                <c:pt idx="459">
                  <c:v>1966</c:v>
                </c:pt>
                <c:pt idx="460">
                  <c:v>1966</c:v>
                </c:pt>
                <c:pt idx="461">
                  <c:v>1966</c:v>
                </c:pt>
                <c:pt idx="462">
                  <c:v>1966</c:v>
                </c:pt>
                <c:pt idx="463">
                  <c:v>1966</c:v>
                </c:pt>
                <c:pt idx="464">
                  <c:v>1966</c:v>
                </c:pt>
                <c:pt idx="465">
                  <c:v>1966</c:v>
                </c:pt>
                <c:pt idx="466">
                  <c:v>1966</c:v>
                </c:pt>
                <c:pt idx="467">
                  <c:v>1966</c:v>
                </c:pt>
                <c:pt idx="468">
                  <c:v>1967</c:v>
                </c:pt>
                <c:pt idx="469">
                  <c:v>1967</c:v>
                </c:pt>
                <c:pt idx="470">
                  <c:v>1967</c:v>
                </c:pt>
                <c:pt idx="471">
                  <c:v>1967</c:v>
                </c:pt>
                <c:pt idx="472">
                  <c:v>1967</c:v>
                </c:pt>
                <c:pt idx="473">
                  <c:v>1967</c:v>
                </c:pt>
                <c:pt idx="474">
                  <c:v>1967</c:v>
                </c:pt>
                <c:pt idx="475">
                  <c:v>1967</c:v>
                </c:pt>
                <c:pt idx="476">
                  <c:v>1967</c:v>
                </c:pt>
                <c:pt idx="477">
                  <c:v>1967</c:v>
                </c:pt>
                <c:pt idx="478">
                  <c:v>1967</c:v>
                </c:pt>
                <c:pt idx="479">
                  <c:v>1967</c:v>
                </c:pt>
                <c:pt idx="480">
                  <c:v>1968</c:v>
                </c:pt>
                <c:pt idx="481">
                  <c:v>1968</c:v>
                </c:pt>
                <c:pt idx="482">
                  <c:v>1968</c:v>
                </c:pt>
                <c:pt idx="483">
                  <c:v>1968</c:v>
                </c:pt>
                <c:pt idx="484">
                  <c:v>1968</c:v>
                </c:pt>
                <c:pt idx="485">
                  <c:v>1968</c:v>
                </c:pt>
                <c:pt idx="486">
                  <c:v>1968</c:v>
                </c:pt>
                <c:pt idx="487">
                  <c:v>1968</c:v>
                </c:pt>
                <c:pt idx="488">
                  <c:v>1968</c:v>
                </c:pt>
                <c:pt idx="489">
                  <c:v>1968</c:v>
                </c:pt>
                <c:pt idx="490">
                  <c:v>1968</c:v>
                </c:pt>
                <c:pt idx="491">
                  <c:v>1968</c:v>
                </c:pt>
                <c:pt idx="492">
                  <c:v>1969</c:v>
                </c:pt>
                <c:pt idx="493">
                  <c:v>1969</c:v>
                </c:pt>
                <c:pt idx="494">
                  <c:v>1969</c:v>
                </c:pt>
                <c:pt idx="495">
                  <c:v>1969</c:v>
                </c:pt>
                <c:pt idx="496">
                  <c:v>1969</c:v>
                </c:pt>
                <c:pt idx="497">
                  <c:v>1969</c:v>
                </c:pt>
                <c:pt idx="498">
                  <c:v>1969</c:v>
                </c:pt>
                <c:pt idx="499">
                  <c:v>1969</c:v>
                </c:pt>
                <c:pt idx="500">
                  <c:v>1969</c:v>
                </c:pt>
                <c:pt idx="501">
                  <c:v>1969</c:v>
                </c:pt>
                <c:pt idx="502">
                  <c:v>1969</c:v>
                </c:pt>
                <c:pt idx="503">
                  <c:v>1969</c:v>
                </c:pt>
                <c:pt idx="504">
                  <c:v>1970</c:v>
                </c:pt>
                <c:pt idx="505">
                  <c:v>1970</c:v>
                </c:pt>
                <c:pt idx="506">
                  <c:v>1970</c:v>
                </c:pt>
                <c:pt idx="507">
                  <c:v>1970</c:v>
                </c:pt>
                <c:pt idx="508">
                  <c:v>1970</c:v>
                </c:pt>
                <c:pt idx="509">
                  <c:v>1970</c:v>
                </c:pt>
                <c:pt idx="510">
                  <c:v>1970</c:v>
                </c:pt>
                <c:pt idx="511">
                  <c:v>1970</c:v>
                </c:pt>
                <c:pt idx="512">
                  <c:v>1970</c:v>
                </c:pt>
                <c:pt idx="513">
                  <c:v>1970</c:v>
                </c:pt>
                <c:pt idx="514">
                  <c:v>1970</c:v>
                </c:pt>
                <c:pt idx="515">
                  <c:v>1970</c:v>
                </c:pt>
                <c:pt idx="516">
                  <c:v>1971</c:v>
                </c:pt>
                <c:pt idx="517">
                  <c:v>1971</c:v>
                </c:pt>
                <c:pt idx="518">
                  <c:v>1971</c:v>
                </c:pt>
                <c:pt idx="519">
                  <c:v>1971</c:v>
                </c:pt>
                <c:pt idx="520">
                  <c:v>1971</c:v>
                </c:pt>
                <c:pt idx="521">
                  <c:v>1971</c:v>
                </c:pt>
                <c:pt idx="522">
                  <c:v>1971</c:v>
                </c:pt>
                <c:pt idx="523">
                  <c:v>1971</c:v>
                </c:pt>
                <c:pt idx="524">
                  <c:v>1971</c:v>
                </c:pt>
                <c:pt idx="525">
                  <c:v>1971</c:v>
                </c:pt>
                <c:pt idx="526">
                  <c:v>1971</c:v>
                </c:pt>
                <c:pt idx="527">
                  <c:v>1971</c:v>
                </c:pt>
                <c:pt idx="528">
                  <c:v>1972</c:v>
                </c:pt>
                <c:pt idx="529">
                  <c:v>1972</c:v>
                </c:pt>
                <c:pt idx="530">
                  <c:v>1972</c:v>
                </c:pt>
                <c:pt idx="531">
                  <c:v>1972</c:v>
                </c:pt>
                <c:pt idx="532">
                  <c:v>1972</c:v>
                </c:pt>
                <c:pt idx="533">
                  <c:v>1972</c:v>
                </c:pt>
                <c:pt idx="534">
                  <c:v>1972</c:v>
                </c:pt>
                <c:pt idx="535">
                  <c:v>1972</c:v>
                </c:pt>
                <c:pt idx="536">
                  <c:v>1972</c:v>
                </c:pt>
                <c:pt idx="537">
                  <c:v>1972</c:v>
                </c:pt>
                <c:pt idx="538">
                  <c:v>1972</c:v>
                </c:pt>
                <c:pt idx="539">
                  <c:v>1972</c:v>
                </c:pt>
                <c:pt idx="540">
                  <c:v>1973</c:v>
                </c:pt>
                <c:pt idx="541">
                  <c:v>1973</c:v>
                </c:pt>
                <c:pt idx="542">
                  <c:v>1973</c:v>
                </c:pt>
                <c:pt idx="543">
                  <c:v>1973</c:v>
                </c:pt>
                <c:pt idx="544">
                  <c:v>1973</c:v>
                </c:pt>
                <c:pt idx="545">
                  <c:v>1973</c:v>
                </c:pt>
                <c:pt idx="546">
                  <c:v>1973</c:v>
                </c:pt>
                <c:pt idx="547">
                  <c:v>1973</c:v>
                </c:pt>
                <c:pt idx="548">
                  <c:v>1973</c:v>
                </c:pt>
                <c:pt idx="549">
                  <c:v>1973</c:v>
                </c:pt>
                <c:pt idx="550">
                  <c:v>1973</c:v>
                </c:pt>
                <c:pt idx="551">
                  <c:v>1973</c:v>
                </c:pt>
                <c:pt idx="552">
                  <c:v>1974</c:v>
                </c:pt>
                <c:pt idx="553">
                  <c:v>1974</c:v>
                </c:pt>
                <c:pt idx="554">
                  <c:v>1974</c:v>
                </c:pt>
                <c:pt idx="555">
                  <c:v>1974</c:v>
                </c:pt>
                <c:pt idx="556">
                  <c:v>1974</c:v>
                </c:pt>
                <c:pt idx="557">
                  <c:v>1974</c:v>
                </c:pt>
                <c:pt idx="558">
                  <c:v>1974</c:v>
                </c:pt>
                <c:pt idx="559">
                  <c:v>1974</c:v>
                </c:pt>
                <c:pt idx="560">
                  <c:v>1974</c:v>
                </c:pt>
                <c:pt idx="561">
                  <c:v>1974</c:v>
                </c:pt>
                <c:pt idx="562">
                  <c:v>1974</c:v>
                </c:pt>
                <c:pt idx="563">
                  <c:v>1974</c:v>
                </c:pt>
                <c:pt idx="564">
                  <c:v>1975</c:v>
                </c:pt>
                <c:pt idx="565">
                  <c:v>1975</c:v>
                </c:pt>
                <c:pt idx="566">
                  <c:v>1975</c:v>
                </c:pt>
                <c:pt idx="567">
                  <c:v>1975</c:v>
                </c:pt>
                <c:pt idx="568">
                  <c:v>1975</c:v>
                </c:pt>
                <c:pt idx="569">
                  <c:v>1975</c:v>
                </c:pt>
                <c:pt idx="570">
                  <c:v>1975</c:v>
                </c:pt>
                <c:pt idx="571">
                  <c:v>1975</c:v>
                </c:pt>
                <c:pt idx="572">
                  <c:v>1975</c:v>
                </c:pt>
                <c:pt idx="573">
                  <c:v>1975</c:v>
                </c:pt>
                <c:pt idx="574">
                  <c:v>1975</c:v>
                </c:pt>
                <c:pt idx="575">
                  <c:v>1975</c:v>
                </c:pt>
                <c:pt idx="576">
                  <c:v>1976</c:v>
                </c:pt>
                <c:pt idx="577">
                  <c:v>1976</c:v>
                </c:pt>
                <c:pt idx="578">
                  <c:v>1976</c:v>
                </c:pt>
                <c:pt idx="579">
                  <c:v>1976</c:v>
                </c:pt>
                <c:pt idx="580">
                  <c:v>1976</c:v>
                </c:pt>
                <c:pt idx="581">
                  <c:v>1976</c:v>
                </c:pt>
                <c:pt idx="582">
                  <c:v>1976</c:v>
                </c:pt>
                <c:pt idx="583">
                  <c:v>1976</c:v>
                </c:pt>
                <c:pt idx="584">
                  <c:v>1976</c:v>
                </c:pt>
                <c:pt idx="585">
                  <c:v>1976</c:v>
                </c:pt>
                <c:pt idx="586">
                  <c:v>1976</c:v>
                </c:pt>
                <c:pt idx="587">
                  <c:v>1976</c:v>
                </c:pt>
                <c:pt idx="588">
                  <c:v>1977</c:v>
                </c:pt>
                <c:pt idx="589">
                  <c:v>1977</c:v>
                </c:pt>
                <c:pt idx="590">
                  <c:v>1977</c:v>
                </c:pt>
                <c:pt idx="591">
                  <c:v>1977</c:v>
                </c:pt>
                <c:pt idx="592">
                  <c:v>1977</c:v>
                </c:pt>
                <c:pt idx="593">
                  <c:v>1977</c:v>
                </c:pt>
                <c:pt idx="594">
                  <c:v>1977</c:v>
                </c:pt>
                <c:pt idx="595">
                  <c:v>1977</c:v>
                </c:pt>
                <c:pt idx="596">
                  <c:v>1977</c:v>
                </c:pt>
                <c:pt idx="597">
                  <c:v>1977</c:v>
                </c:pt>
                <c:pt idx="598">
                  <c:v>1977</c:v>
                </c:pt>
                <c:pt idx="599">
                  <c:v>1977</c:v>
                </c:pt>
                <c:pt idx="600">
                  <c:v>1978</c:v>
                </c:pt>
                <c:pt idx="601">
                  <c:v>1978</c:v>
                </c:pt>
                <c:pt idx="602">
                  <c:v>1978</c:v>
                </c:pt>
                <c:pt idx="603">
                  <c:v>1978</c:v>
                </c:pt>
                <c:pt idx="604">
                  <c:v>1978</c:v>
                </c:pt>
                <c:pt idx="605">
                  <c:v>1978</c:v>
                </c:pt>
                <c:pt idx="606">
                  <c:v>1978</c:v>
                </c:pt>
                <c:pt idx="607">
                  <c:v>1978</c:v>
                </c:pt>
                <c:pt idx="608">
                  <c:v>1978</c:v>
                </c:pt>
                <c:pt idx="609">
                  <c:v>1978</c:v>
                </c:pt>
                <c:pt idx="610">
                  <c:v>1978</c:v>
                </c:pt>
                <c:pt idx="611">
                  <c:v>1978</c:v>
                </c:pt>
                <c:pt idx="612">
                  <c:v>1979</c:v>
                </c:pt>
                <c:pt idx="613">
                  <c:v>1979</c:v>
                </c:pt>
                <c:pt idx="614">
                  <c:v>1979</c:v>
                </c:pt>
                <c:pt idx="615">
                  <c:v>1979</c:v>
                </c:pt>
                <c:pt idx="616">
                  <c:v>1979</c:v>
                </c:pt>
                <c:pt idx="617">
                  <c:v>1979</c:v>
                </c:pt>
                <c:pt idx="618">
                  <c:v>1979</c:v>
                </c:pt>
                <c:pt idx="619">
                  <c:v>1979</c:v>
                </c:pt>
                <c:pt idx="620">
                  <c:v>1979</c:v>
                </c:pt>
                <c:pt idx="621">
                  <c:v>1979</c:v>
                </c:pt>
                <c:pt idx="622">
                  <c:v>1979</c:v>
                </c:pt>
                <c:pt idx="623">
                  <c:v>1979</c:v>
                </c:pt>
                <c:pt idx="624">
                  <c:v>1980</c:v>
                </c:pt>
                <c:pt idx="625">
                  <c:v>1980</c:v>
                </c:pt>
                <c:pt idx="626">
                  <c:v>1980</c:v>
                </c:pt>
                <c:pt idx="627">
                  <c:v>1980</c:v>
                </c:pt>
                <c:pt idx="628">
                  <c:v>1980</c:v>
                </c:pt>
                <c:pt idx="629">
                  <c:v>1980</c:v>
                </c:pt>
                <c:pt idx="630">
                  <c:v>1980</c:v>
                </c:pt>
                <c:pt idx="631">
                  <c:v>1980</c:v>
                </c:pt>
                <c:pt idx="632">
                  <c:v>1980</c:v>
                </c:pt>
                <c:pt idx="633">
                  <c:v>1980</c:v>
                </c:pt>
                <c:pt idx="634">
                  <c:v>1980</c:v>
                </c:pt>
                <c:pt idx="635">
                  <c:v>1980</c:v>
                </c:pt>
                <c:pt idx="636">
                  <c:v>1981</c:v>
                </c:pt>
                <c:pt idx="637">
                  <c:v>1981</c:v>
                </c:pt>
                <c:pt idx="638">
                  <c:v>1981</c:v>
                </c:pt>
                <c:pt idx="639">
                  <c:v>1981</c:v>
                </c:pt>
                <c:pt idx="640">
                  <c:v>1981</c:v>
                </c:pt>
                <c:pt idx="641">
                  <c:v>1981</c:v>
                </c:pt>
                <c:pt idx="642">
                  <c:v>1981</c:v>
                </c:pt>
                <c:pt idx="643">
                  <c:v>1981</c:v>
                </c:pt>
                <c:pt idx="644">
                  <c:v>1981</c:v>
                </c:pt>
                <c:pt idx="645">
                  <c:v>1981</c:v>
                </c:pt>
                <c:pt idx="646">
                  <c:v>1981</c:v>
                </c:pt>
                <c:pt idx="647">
                  <c:v>1981</c:v>
                </c:pt>
                <c:pt idx="648">
                  <c:v>1982</c:v>
                </c:pt>
                <c:pt idx="649">
                  <c:v>1982</c:v>
                </c:pt>
                <c:pt idx="650">
                  <c:v>1982</c:v>
                </c:pt>
                <c:pt idx="651">
                  <c:v>1982</c:v>
                </c:pt>
                <c:pt idx="652">
                  <c:v>1982</c:v>
                </c:pt>
                <c:pt idx="653">
                  <c:v>1982</c:v>
                </c:pt>
                <c:pt idx="654">
                  <c:v>1982</c:v>
                </c:pt>
                <c:pt idx="655">
                  <c:v>1982</c:v>
                </c:pt>
                <c:pt idx="656">
                  <c:v>1982</c:v>
                </c:pt>
                <c:pt idx="657">
                  <c:v>1982</c:v>
                </c:pt>
                <c:pt idx="658">
                  <c:v>1982</c:v>
                </c:pt>
                <c:pt idx="659">
                  <c:v>1982</c:v>
                </c:pt>
                <c:pt idx="660">
                  <c:v>1983</c:v>
                </c:pt>
                <c:pt idx="661">
                  <c:v>1983</c:v>
                </c:pt>
                <c:pt idx="662">
                  <c:v>1983</c:v>
                </c:pt>
                <c:pt idx="663">
                  <c:v>1983</c:v>
                </c:pt>
                <c:pt idx="664">
                  <c:v>1983</c:v>
                </c:pt>
                <c:pt idx="665">
                  <c:v>1983</c:v>
                </c:pt>
                <c:pt idx="666">
                  <c:v>1983</c:v>
                </c:pt>
                <c:pt idx="667">
                  <c:v>1983</c:v>
                </c:pt>
                <c:pt idx="668">
                  <c:v>1983</c:v>
                </c:pt>
                <c:pt idx="669">
                  <c:v>1983</c:v>
                </c:pt>
                <c:pt idx="670">
                  <c:v>1983</c:v>
                </c:pt>
                <c:pt idx="671">
                  <c:v>1983</c:v>
                </c:pt>
                <c:pt idx="672">
                  <c:v>1984</c:v>
                </c:pt>
                <c:pt idx="673">
                  <c:v>1984</c:v>
                </c:pt>
                <c:pt idx="674">
                  <c:v>1984</c:v>
                </c:pt>
                <c:pt idx="675">
                  <c:v>1984</c:v>
                </c:pt>
                <c:pt idx="676">
                  <c:v>1984</c:v>
                </c:pt>
                <c:pt idx="677">
                  <c:v>1984</c:v>
                </c:pt>
                <c:pt idx="678">
                  <c:v>1984</c:v>
                </c:pt>
                <c:pt idx="679">
                  <c:v>1984</c:v>
                </c:pt>
                <c:pt idx="680">
                  <c:v>1984</c:v>
                </c:pt>
                <c:pt idx="681">
                  <c:v>1984</c:v>
                </c:pt>
                <c:pt idx="682">
                  <c:v>1984</c:v>
                </c:pt>
                <c:pt idx="683">
                  <c:v>1984</c:v>
                </c:pt>
                <c:pt idx="684">
                  <c:v>1985</c:v>
                </c:pt>
                <c:pt idx="685">
                  <c:v>1985</c:v>
                </c:pt>
                <c:pt idx="686">
                  <c:v>1985</c:v>
                </c:pt>
                <c:pt idx="687">
                  <c:v>1985</c:v>
                </c:pt>
                <c:pt idx="688">
                  <c:v>1985</c:v>
                </c:pt>
                <c:pt idx="689">
                  <c:v>1985</c:v>
                </c:pt>
                <c:pt idx="690">
                  <c:v>1985</c:v>
                </c:pt>
                <c:pt idx="691">
                  <c:v>1985</c:v>
                </c:pt>
                <c:pt idx="692">
                  <c:v>1985</c:v>
                </c:pt>
                <c:pt idx="693">
                  <c:v>1985</c:v>
                </c:pt>
                <c:pt idx="694">
                  <c:v>1985</c:v>
                </c:pt>
                <c:pt idx="695">
                  <c:v>1985</c:v>
                </c:pt>
                <c:pt idx="696">
                  <c:v>1986</c:v>
                </c:pt>
                <c:pt idx="697">
                  <c:v>1986</c:v>
                </c:pt>
                <c:pt idx="698">
                  <c:v>1986</c:v>
                </c:pt>
                <c:pt idx="699">
                  <c:v>1986</c:v>
                </c:pt>
                <c:pt idx="700">
                  <c:v>1986</c:v>
                </c:pt>
                <c:pt idx="701">
                  <c:v>1986</c:v>
                </c:pt>
                <c:pt idx="702">
                  <c:v>1986</c:v>
                </c:pt>
                <c:pt idx="703">
                  <c:v>1986</c:v>
                </c:pt>
                <c:pt idx="704">
                  <c:v>1986</c:v>
                </c:pt>
                <c:pt idx="705">
                  <c:v>1986</c:v>
                </c:pt>
                <c:pt idx="706">
                  <c:v>1986</c:v>
                </c:pt>
                <c:pt idx="707">
                  <c:v>1986</c:v>
                </c:pt>
                <c:pt idx="708">
                  <c:v>1987</c:v>
                </c:pt>
                <c:pt idx="709">
                  <c:v>1987</c:v>
                </c:pt>
                <c:pt idx="710">
                  <c:v>1987</c:v>
                </c:pt>
                <c:pt idx="711">
                  <c:v>1987</c:v>
                </c:pt>
                <c:pt idx="712">
                  <c:v>1987</c:v>
                </c:pt>
                <c:pt idx="713">
                  <c:v>1987</c:v>
                </c:pt>
                <c:pt idx="714">
                  <c:v>1987</c:v>
                </c:pt>
                <c:pt idx="715">
                  <c:v>1987</c:v>
                </c:pt>
                <c:pt idx="716">
                  <c:v>1987</c:v>
                </c:pt>
                <c:pt idx="717">
                  <c:v>1987</c:v>
                </c:pt>
                <c:pt idx="718">
                  <c:v>1987</c:v>
                </c:pt>
                <c:pt idx="719">
                  <c:v>1987</c:v>
                </c:pt>
                <c:pt idx="720">
                  <c:v>1988</c:v>
                </c:pt>
                <c:pt idx="721">
                  <c:v>1988</c:v>
                </c:pt>
                <c:pt idx="722">
                  <c:v>1988</c:v>
                </c:pt>
                <c:pt idx="723">
                  <c:v>1988</c:v>
                </c:pt>
                <c:pt idx="724">
                  <c:v>1988</c:v>
                </c:pt>
                <c:pt idx="725">
                  <c:v>1988</c:v>
                </c:pt>
                <c:pt idx="726">
                  <c:v>1988</c:v>
                </c:pt>
                <c:pt idx="727">
                  <c:v>1988</c:v>
                </c:pt>
                <c:pt idx="728">
                  <c:v>1988</c:v>
                </c:pt>
                <c:pt idx="729">
                  <c:v>1988</c:v>
                </c:pt>
                <c:pt idx="730">
                  <c:v>1988</c:v>
                </c:pt>
                <c:pt idx="731">
                  <c:v>1988</c:v>
                </c:pt>
                <c:pt idx="732">
                  <c:v>1989</c:v>
                </c:pt>
                <c:pt idx="733">
                  <c:v>1989</c:v>
                </c:pt>
                <c:pt idx="734">
                  <c:v>1989</c:v>
                </c:pt>
                <c:pt idx="735">
                  <c:v>1989</c:v>
                </c:pt>
                <c:pt idx="736">
                  <c:v>1989</c:v>
                </c:pt>
                <c:pt idx="737">
                  <c:v>1989</c:v>
                </c:pt>
                <c:pt idx="738">
                  <c:v>1989</c:v>
                </c:pt>
                <c:pt idx="739">
                  <c:v>1989</c:v>
                </c:pt>
                <c:pt idx="740">
                  <c:v>1989</c:v>
                </c:pt>
                <c:pt idx="741">
                  <c:v>1989</c:v>
                </c:pt>
                <c:pt idx="742">
                  <c:v>1989</c:v>
                </c:pt>
                <c:pt idx="743">
                  <c:v>1989</c:v>
                </c:pt>
                <c:pt idx="744">
                  <c:v>1990</c:v>
                </c:pt>
                <c:pt idx="745">
                  <c:v>1990</c:v>
                </c:pt>
                <c:pt idx="746">
                  <c:v>1990</c:v>
                </c:pt>
                <c:pt idx="747">
                  <c:v>1990</c:v>
                </c:pt>
                <c:pt idx="748">
                  <c:v>1990</c:v>
                </c:pt>
                <c:pt idx="749">
                  <c:v>1990</c:v>
                </c:pt>
                <c:pt idx="750">
                  <c:v>1990</c:v>
                </c:pt>
                <c:pt idx="751">
                  <c:v>1990</c:v>
                </c:pt>
                <c:pt idx="752">
                  <c:v>1990</c:v>
                </c:pt>
                <c:pt idx="753">
                  <c:v>1990</c:v>
                </c:pt>
                <c:pt idx="754">
                  <c:v>1990</c:v>
                </c:pt>
                <c:pt idx="755">
                  <c:v>1990</c:v>
                </c:pt>
                <c:pt idx="756">
                  <c:v>1991</c:v>
                </c:pt>
                <c:pt idx="757">
                  <c:v>1991</c:v>
                </c:pt>
                <c:pt idx="758">
                  <c:v>1991</c:v>
                </c:pt>
                <c:pt idx="759">
                  <c:v>1991</c:v>
                </c:pt>
                <c:pt idx="760">
                  <c:v>1991</c:v>
                </c:pt>
                <c:pt idx="761">
                  <c:v>1991</c:v>
                </c:pt>
                <c:pt idx="762">
                  <c:v>1991</c:v>
                </c:pt>
                <c:pt idx="763">
                  <c:v>1991</c:v>
                </c:pt>
                <c:pt idx="764">
                  <c:v>1991</c:v>
                </c:pt>
                <c:pt idx="765">
                  <c:v>1991</c:v>
                </c:pt>
                <c:pt idx="766">
                  <c:v>1991</c:v>
                </c:pt>
                <c:pt idx="767">
                  <c:v>1991</c:v>
                </c:pt>
                <c:pt idx="768">
                  <c:v>1992</c:v>
                </c:pt>
                <c:pt idx="769">
                  <c:v>1992</c:v>
                </c:pt>
                <c:pt idx="770">
                  <c:v>1992</c:v>
                </c:pt>
                <c:pt idx="771">
                  <c:v>1992</c:v>
                </c:pt>
                <c:pt idx="772">
                  <c:v>1992</c:v>
                </c:pt>
                <c:pt idx="773">
                  <c:v>1992</c:v>
                </c:pt>
                <c:pt idx="774">
                  <c:v>1992</c:v>
                </c:pt>
                <c:pt idx="775">
                  <c:v>1992</c:v>
                </c:pt>
                <c:pt idx="776">
                  <c:v>1992</c:v>
                </c:pt>
                <c:pt idx="777">
                  <c:v>1992</c:v>
                </c:pt>
                <c:pt idx="778">
                  <c:v>1992</c:v>
                </c:pt>
                <c:pt idx="779">
                  <c:v>1992</c:v>
                </c:pt>
                <c:pt idx="780">
                  <c:v>1993</c:v>
                </c:pt>
                <c:pt idx="781">
                  <c:v>1993</c:v>
                </c:pt>
                <c:pt idx="782">
                  <c:v>1993</c:v>
                </c:pt>
                <c:pt idx="783">
                  <c:v>1993</c:v>
                </c:pt>
                <c:pt idx="784">
                  <c:v>1993</c:v>
                </c:pt>
                <c:pt idx="785">
                  <c:v>1993</c:v>
                </c:pt>
                <c:pt idx="786">
                  <c:v>1993</c:v>
                </c:pt>
                <c:pt idx="787">
                  <c:v>1993</c:v>
                </c:pt>
                <c:pt idx="788">
                  <c:v>1993</c:v>
                </c:pt>
                <c:pt idx="789">
                  <c:v>1993</c:v>
                </c:pt>
                <c:pt idx="790">
                  <c:v>1993</c:v>
                </c:pt>
                <c:pt idx="791">
                  <c:v>1993</c:v>
                </c:pt>
                <c:pt idx="792">
                  <c:v>1994</c:v>
                </c:pt>
                <c:pt idx="793">
                  <c:v>1994</c:v>
                </c:pt>
                <c:pt idx="794">
                  <c:v>1994</c:v>
                </c:pt>
                <c:pt idx="795">
                  <c:v>1994</c:v>
                </c:pt>
                <c:pt idx="796">
                  <c:v>1994</c:v>
                </c:pt>
                <c:pt idx="797">
                  <c:v>1994</c:v>
                </c:pt>
                <c:pt idx="798">
                  <c:v>1994</c:v>
                </c:pt>
                <c:pt idx="799">
                  <c:v>1994</c:v>
                </c:pt>
                <c:pt idx="800">
                  <c:v>1994</c:v>
                </c:pt>
                <c:pt idx="801">
                  <c:v>1994</c:v>
                </c:pt>
                <c:pt idx="802">
                  <c:v>1994</c:v>
                </c:pt>
                <c:pt idx="803">
                  <c:v>1994</c:v>
                </c:pt>
                <c:pt idx="804">
                  <c:v>1995</c:v>
                </c:pt>
                <c:pt idx="805">
                  <c:v>1995</c:v>
                </c:pt>
                <c:pt idx="806">
                  <c:v>1995</c:v>
                </c:pt>
                <c:pt idx="807">
                  <c:v>1995</c:v>
                </c:pt>
                <c:pt idx="808">
                  <c:v>1995</c:v>
                </c:pt>
                <c:pt idx="809">
                  <c:v>1995</c:v>
                </c:pt>
                <c:pt idx="810">
                  <c:v>1995</c:v>
                </c:pt>
                <c:pt idx="811">
                  <c:v>1995</c:v>
                </c:pt>
                <c:pt idx="812">
                  <c:v>1995</c:v>
                </c:pt>
                <c:pt idx="813">
                  <c:v>1995</c:v>
                </c:pt>
                <c:pt idx="814">
                  <c:v>1995</c:v>
                </c:pt>
                <c:pt idx="815">
                  <c:v>1995</c:v>
                </c:pt>
                <c:pt idx="816">
                  <c:v>1996</c:v>
                </c:pt>
                <c:pt idx="817">
                  <c:v>1996</c:v>
                </c:pt>
                <c:pt idx="818">
                  <c:v>1996</c:v>
                </c:pt>
                <c:pt idx="819">
                  <c:v>1996</c:v>
                </c:pt>
                <c:pt idx="820">
                  <c:v>1996</c:v>
                </c:pt>
                <c:pt idx="821">
                  <c:v>1996</c:v>
                </c:pt>
                <c:pt idx="822">
                  <c:v>1996</c:v>
                </c:pt>
                <c:pt idx="823">
                  <c:v>1996</c:v>
                </c:pt>
                <c:pt idx="824">
                  <c:v>1996</c:v>
                </c:pt>
                <c:pt idx="825">
                  <c:v>1996</c:v>
                </c:pt>
                <c:pt idx="826">
                  <c:v>1996</c:v>
                </c:pt>
                <c:pt idx="827">
                  <c:v>1996</c:v>
                </c:pt>
                <c:pt idx="828">
                  <c:v>1997</c:v>
                </c:pt>
                <c:pt idx="829">
                  <c:v>1997</c:v>
                </c:pt>
                <c:pt idx="830">
                  <c:v>1997</c:v>
                </c:pt>
                <c:pt idx="831">
                  <c:v>1997</c:v>
                </c:pt>
                <c:pt idx="832">
                  <c:v>1997</c:v>
                </c:pt>
                <c:pt idx="833">
                  <c:v>1997</c:v>
                </c:pt>
                <c:pt idx="834">
                  <c:v>1997</c:v>
                </c:pt>
                <c:pt idx="835">
                  <c:v>1997</c:v>
                </c:pt>
                <c:pt idx="836">
                  <c:v>1997</c:v>
                </c:pt>
                <c:pt idx="837">
                  <c:v>1997</c:v>
                </c:pt>
                <c:pt idx="838">
                  <c:v>1997</c:v>
                </c:pt>
                <c:pt idx="839">
                  <c:v>1997</c:v>
                </c:pt>
                <c:pt idx="840">
                  <c:v>1998</c:v>
                </c:pt>
                <c:pt idx="841">
                  <c:v>1998</c:v>
                </c:pt>
                <c:pt idx="842">
                  <c:v>1998</c:v>
                </c:pt>
                <c:pt idx="843">
                  <c:v>1998</c:v>
                </c:pt>
                <c:pt idx="844">
                  <c:v>1998</c:v>
                </c:pt>
                <c:pt idx="845">
                  <c:v>1998</c:v>
                </c:pt>
                <c:pt idx="846">
                  <c:v>1998</c:v>
                </c:pt>
                <c:pt idx="847">
                  <c:v>1998</c:v>
                </c:pt>
                <c:pt idx="848">
                  <c:v>1998</c:v>
                </c:pt>
                <c:pt idx="849">
                  <c:v>1998</c:v>
                </c:pt>
                <c:pt idx="850">
                  <c:v>1998</c:v>
                </c:pt>
                <c:pt idx="851">
                  <c:v>1998</c:v>
                </c:pt>
                <c:pt idx="852">
                  <c:v>1999</c:v>
                </c:pt>
                <c:pt idx="853">
                  <c:v>1999</c:v>
                </c:pt>
                <c:pt idx="854">
                  <c:v>1999</c:v>
                </c:pt>
                <c:pt idx="855">
                  <c:v>1999</c:v>
                </c:pt>
                <c:pt idx="856">
                  <c:v>1999</c:v>
                </c:pt>
                <c:pt idx="857">
                  <c:v>1999</c:v>
                </c:pt>
                <c:pt idx="858">
                  <c:v>1999</c:v>
                </c:pt>
                <c:pt idx="859">
                  <c:v>1999</c:v>
                </c:pt>
                <c:pt idx="860">
                  <c:v>1999</c:v>
                </c:pt>
                <c:pt idx="861">
                  <c:v>1999</c:v>
                </c:pt>
                <c:pt idx="862">
                  <c:v>1999</c:v>
                </c:pt>
                <c:pt idx="863">
                  <c:v>1999</c:v>
                </c:pt>
                <c:pt idx="864">
                  <c:v>2000</c:v>
                </c:pt>
                <c:pt idx="865">
                  <c:v>2000</c:v>
                </c:pt>
                <c:pt idx="866">
                  <c:v>2000</c:v>
                </c:pt>
                <c:pt idx="867">
                  <c:v>2000</c:v>
                </c:pt>
                <c:pt idx="868">
                  <c:v>2000</c:v>
                </c:pt>
                <c:pt idx="869">
                  <c:v>2000</c:v>
                </c:pt>
                <c:pt idx="870">
                  <c:v>2000</c:v>
                </c:pt>
                <c:pt idx="871">
                  <c:v>2000</c:v>
                </c:pt>
                <c:pt idx="872">
                  <c:v>2000</c:v>
                </c:pt>
                <c:pt idx="873">
                  <c:v>2000</c:v>
                </c:pt>
                <c:pt idx="874">
                  <c:v>2000</c:v>
                </c:pt>
                <c:pt idx="875">
                  <c:v>2000</c:v>
                </c:pt>
                <c:pt idx="876">
                  <c:v>2001</c:v>
                </c:pt>
                <c:pt idx="877">
                  <c:v>2001</c:v>
                </c:pt>
                <c:pt idx="878">
                  <c:v>2001</c:v>
                </c:pt>
                <c:pt idx="879">
                  <c:v>2001</c:v>
                </c:pt>
                <c:pt idx="880">
                  <c:v>2001</c:v>
                </c:pt>
                <c:pt idx="881">
                  <c:v>2001</c:v>
                </c:pt>
                <c:pt idx="882">
                  <c:v>2001</c:v>
                </c:pt>
                <c:pt idx="883">
                  <c:v>2001</c:v>
                </c:pt>
                <c:pt idx="884">
                  <c:v>2001</c:v>
                </c:pt>
                <c:pt idx="885">
                  <c:v>2001</c:v>
                </c:pt>
                <c:pt idx="886">
                  <c:v>2001</c:v>
                </c:pt>
                <c:pt idx="887">
                  <c:v>2001</c:v>
                </c:pt>
                <c:pt idx="888">
                  <c:v>2002</c:v>
                </c:pt>
                <c:pt idx="889">
                  <c:v>2002</c:v>
                </c:pt>
                <c:pt idx="890">
                  <c:v>2002</c:v>
                </c:pt>
                <c:pt idx="891">
                  <c:v>2002</c:v>
                </c:pt>
                <c:pt idx="892">
                  <c:v>2002</c:v>
                </c:pt>
                <c:pt idx="893">
                  <c:v>2002</c:v>
                </c:pt>
                <c:pt idx="894">
                  <c:v>2002</c:v>
                </c:pt>
                <c:pt idx="895">
                  <c:v>2002</c:v>
                </c:pt>
                <c:pt idx="896">
                  <c:v>2002</c:v>
                </c:pt>
                <c:pt idx="897">
                  <c:v>2002</c:v>
                </c:pt>
                <c:pt idx="898">
                  <c:v>2002</c:v>
                </c:pt>
                <c:pt idx="899">
                  <c:v>2002</c:v>
                </c:pt>
                <c:pt idx="900">
                  <c:v>2003</c:v>
                </c:pt>
                <c:pt idx="901">
                  <c:v>2003</c:v>
                </c:pt>
                <c:pt idx="902">
                  <c:v>2003</c:v>
                </c:pt>
                <c:pt idx="903">
                  <c:v>2003</c:v>
                </c:pt>
                <c:pt idx="904">
                  <c:v>2003</c:v>
                </c:pt>
                <c:pt idx="905">
                  <c:v>2003</c:v>
                </c:pt>
                <c:pt idx="906">
                  <c:v>2003</c:v>
                </c:pt>
                <c:pt idx="907">
                  <c:v>2003</c:v>
                </c:pt>
                <c:pt idx="908">
                  <c:v>2003</c:v>
                </c:pt>
                <c:pt idx="909">
                  <c:v>2003</c:v>
                </c:pt>
                <c:pt idx="910">
                  <c:v>2003</c:v>
                </c:pt>
                <c:pt idx="911">
                  <c:v>2003</c:v>
                </c:pt>
                <c:pt idx="912">
                  <c:v>2004</c:v>
                </c:pt>
                <c:pt idx="913">
                  <c:v>2004</c:v>
                </c:pt>
                <c:pt idx="914">
                  <c:v>2004</c:v>
                </c:pt>
                <c:pt idx="915">
                  <c:v>2004</c:v>
                </c:pt>
                <c:pt idx="916">
                  <c:v>2004</c:v>
                </c:pt>
                <c:pt idx="917">
                  <c:v>2004</c:v>
                </c:pt>
                <c:pt idx="918">
                  <c:v>2004</c:v>
                </c:pt>
                <c:pt idx="919">
                  <c:v>2004</c:v>
                </c:pt>
                <c:pt idx="920">
                  <c:v>2004</c:v>
                </c:pt>
                <c:pt idx="921">
                  <c:v>2004</c:v>
                </c:pt>
                <c:pt idx="922">
                  <c:v>2004</c:v>
                </c:pt>
                <c:pt idx="923">
                  <c:v>2004</c:v>
                </c:pt>
                <c:pt idx="924">
                  <c:v>2005</c:v>
                </c:pt>
                <c:pt idx="925">
                  <c:v>2005</c:v>
                </c:pt>
                <c:pt idx="926">
                  <c:v>2005</c:v>
                </c:pt>
                <c:pt idx="927">
                  <c:v>2005</c:v>
                </c:pt>
                <c:pt idx="928">
                  <c:v>2005</c:v>
                </c:pt>
                <c:pt idx="929">
                  <c:v>2005</c:v>
                </c:pt>
                <c:pt idx="930">
                  <c:v>2005</c:v>
                </c:pt>
                <c:pt idx="931">
                  <c:v>2005</c:v>
                </c:pt>
                <c:pt idx="932">
                  <c:v>2005</c:v>
                </c:pt>
                <c:pt idx="933">
                  <c:v>2005</c:v>
                </c:pt>
                <c:pt idx="934">
                  <c:v>2005</c:v>
                </c:pt>
                <c:pt idx="935">
                  <c:v>2005</c:v>
                </c:pt>
                <c:pt idx="936">
                  <c:v>2006</c:v>
                </c:pt>
                <c:pt idx="937">
                  <c:v>2006</c:v>
                </c:pt>
                <c:pt idx="938">
                  <c:v>2006</c:v>
                </c:pt>
                <c:pt idx="939">
                  <c:v>2006</c:v>
                </c:pt>
                <c:pt idx="940">
                  <c:v>2006</c:v>
                </c:pt>
                <c:pt idx="941">
                  <c:v>2006</c:v>
                </c:pt>
                <c:pt idx="942">
                  <c:v>2006</c:v>
                </c:pt>
                <c:pt idx="943">
                  <c:v>2006</c:v>
                </c:pt>
                <c:pt idx="944">
                  <c:v>2006</c:v>
                </c:pt>
                <c:pt idx="945">
                  <c:v>2006</c:v>
                </c:pt>
                <c:pt idx="946">
                  <c:v>2006</c:v>
                </c:pt>
                <c:pt idx="947">
                  <c:v>2006</c:v>
                </c:pt>
                <c:pt idx="948">
                  <c:v>2007</c:v>
                </c:pt>
                <c:pt idx="949">
                  <c:v>2007</c:v>
                </c:pt>
                <c:pt idx="950">
                  <c:v>2007</c:v>
                </c:pt>
                <c:pt idx="951">
                  <c:v>2007</c:v>
                </c:pt>
                <c:pt idx="952">
                  <c:v>2007</c:v>
                </c:pt>
                <c:pt idx="953">
                  <c:v>2007</c:v>
                </c:pt>
                <c:pt idx="954">
                  <c:v>2007</c:v>
                </c:pt>
                <c:pt idx="955">
                  <c:v>2007</c:v>
                </c:pt>
                <c:pt idx="956">
                  <c:v>2007</c:v>
                </c:pt>
                <c:pt idx="957">
                  <c:v>2007</c:v>
                </c:pt>
                <c:pt idx="958">
                  <c:v>2007</c:v>
                </c:pt>
                <c:pt idx="959">
                  <c:v>2007</c:v>
                </c:pt>
                <c:pt idx="960">
                  <c:v>2008</c:v>
                </c:pt>
                <c:pt idx="961">
                  <c:v>2008</c:v>
                </c:pt>
                <c:pt idx="962">
                  <c:v>2008</c:v>
                </c:pt>
                <c:pt idx="963">
                  <c:v>2008</c:v>
                </c:pt>
                <c:pt idx="964">
                  <c:v>2008</c:v>
                </c:pt>
                <c:pt idx="965">
                  <c:v>2008</c:v>
                </c:pt>
                <c:pt idx="966">
                  <c:v>2008</c:v>
                </c:pt>
                <c:pt idx="967">
                  <c:v>2008</c:v>
                </c:pt>
                <c:pt idx="968">
                  <c:v>2008</c:v>
                </c:pt>
                <c:pt idx="969">
                  <c:v>2008</c:v>
                </c:pt>
                <c:pt idx="970">
                  <c:v>2008</c:v>
                </c:pt>
                <c:pt idx="971">
                  <c:v>2008</c:v>
                </c:pt>
                <c:pt idx="972">
                  <c:v>2009</c:v>
                </c:pt>
                <c:pt idx="973">
                  <c:v>2009</c:v>
                </c:pt>
                <c:pt idx="974">
                  <c:v>2009</c:v>
                </c:pt>
                <c:pt idx="975">
                  <c:v>2009</c:v>
                </c:pt>
                <c:pt idx="976">
                  <c:v>2009</c:v>
                </c:pt>
                <c:pt idx="977">
                  <c:v>2009</c:v>
                </c:pt>
                <c:pt idx="978">
                  <c:v>2009</c:v>
                </c:pt>
                <c:pt idx="979">
                  <c:v>2009</c:v>
                </c:pt>
                <c:pt idx="980">
                  <c:v>2009</c:v>
                </c:pt>
                <c:pt idx="981">
                  <c:v>2009</c:v>
                </c:pt>
                <c:pt idx="982">
                  <c:v>2009</c:v>
                </c:pt>
                <c:pt idx="983">
                  <c:v>2009</c:v>
                </c:pt>
                <c:pt idx="984">
                  <c:v>2010</c:v>
                </c:pt>
                <c:pt idx="985">
                  <c:v>2010</c:v>
                </c:pt>
                <c:pt idx="986">
                  <c:v>2010</c:v>
                </c:pt>
                <c:pt idx="987">
                  <c:v>2010</c:v>
                </c:pt>
                <c:pt idx="988">
                  <c:v>2010</c:v>
                </c:pt>
                <c:pt idx="989">
                  <c:v>2010</c:v>
                </c:pt>
                <c:pt idx="990">
                  <c:v>2010</c:v>
                </c:pt>
                <c:pt idx="991">
                  <c:v>2010</c:v>
                </c:pt>
                <c:pt idx="992">
                  <c:v>2010</c:v>
                </c:pt>
                <c:pt idx="993">
                  <c:v>2010</c:v>
                </c:pt>
                <c:pt idx="994">
                  <c:v>2010</c:v>
                </c:pt>
                <c:pt idx="995">
                  <c:v>2010</c:v>
                </c:pt>
                <c:pt idx="996">
                  <c:v>2011</c:v>
                </c:pt>
                <c:pt idx="997">
                  <c:v>2011</c:v>
                </c:pt>
                <c:pt idx="998">
                  <c:v>2011</c:v>
                </c:pt>
                <c:pt idx="999">
                  <c:v>2011</c:v>
                </c:pt>
                <c:pt idx="1000">
                  <c:v>2011</c:v>
                </c:pt>
                <c:pt idx="1001">
                  <c:v>2011</c:v>
                </c:pt>
                <c:pt idx="1002">
                  <c:v>2011</c:v>
                </c:pt>
                <c:pt idx="1003">
                  <c:v>2011</c:v>
                </c:pt>
                <c:pt idx="1004">
                  <c:v>2011</c:v>
                </c:pt>
                <c:pt idx="1005">
                  <c:v>2011</c:v>
                </c:pt>
                <c:pt idx="1006">
                  <c:v>2011</c:v>
                </c:pt>
                <c:pt idx="1007">
                  <c:v>2011</c:v>
                </c:pt>
                <c:pt idx="1008">
                  <c:v>2012</c:v>
                </c:pt>
                <c:pt idx="1009">
                  <c:v>2012</c:v>
                </c:pt>
                <c:pt idx="1010">
                  <c:v>2012</c:v>
                </c:pt>
                <c:pt idx="1011">
                  <c:v>2012</c:v>
                </c:pt>
                <c:pt idx="1012">
                  <c:v>2012</c:v>
                </c:pt>
                <c:pt idx="1013">
                  <c:v>2012</c:v>
                </c:pt>
                <c:pt idx="1014">
                  <c:v>2012</c:v>
                </c:pt>
                <c:pt idx="1015">
                  <c:v>2012</c:v>
                </c:pt>
                <c:pt idx="1016">
                  <c:v>2012</c:v>
                </c:pt>
                <c:pt idx="1017">
                  <c:v>2012</c:v>
                </c:pt>
                <c:pt idx="1018">
                  <c:v>2012</c:v>
                </c:pt>
                <c:pt idx="1019">
                  <c:v>2012</c:v>
                </c:pt>
                <c:pt idx="1020">
                  <c:v>2013</c:v>
                </c:pt>
                <c:pt idx="1021">
                  <c:v>2013</c:v>
                </c:pt>
                <c:pt idx="1022">
                  <c:v>2013</c:v>
                </c:pt>
                <c:pt idx="1023">
                  <c:v>2013</c:v>
                </c:pt>
                <c:pt idx="1024">
                  <c:v>2013</c:v>
                </c:pt>
                <c:pt idx="1025">
                  <c:v>2013</c:v>
                </c:pt>
                <c:pt idx="1026">
                  <c:v>2013</c:v>
                </c:pt>
                <c:pt idx="1027">
                  <c:v>2013</c:v>
                </c:pt>
                <c:pt idx="1028">
                  <c:v>2013</c:v>
                </c:pt>
                <c:pt idx="1029">
                  <c:v>2013</c:v>
                </c:pt>
                <c:pt idx="1030">
                  <c:v>2013</c:v>
                </c:pt>
                <c:pt idx="1031">
                  <c:v>2013</c:v>
                </c:pt>
                <c:pt idx="1032">
                  <c:v>2014</c:v>
                </c:pt>
                <c:pt idx="1033">
                  <c:v>2014</c:v>
                </c:pt>
                <c:pt idx="1034">
                  <c:v>2014</c:v>
                </c:pt>
                <c:pt idx="1035">
                  <c:v>2014</c:v>
                </c:pt>
                <c:pt idx="1036">
                  <c:v>2014</c:v>
                </c:pt>
                <c:pt idx="1037">
                  <c:v>2014</c:v>
                </c:pt>
                <c:pt idx="1038">
                  <c:v>2014</c:v>
                </c:pt>
                <c:pt idx="1039">
                  <c:v>2014</c:v>
                </c:pt>
                <c:pt idx="1040">
                  <c:v>2014</c:v>
                </c:pt>
                <c:pt idx="1041">
                  <c:v>2014</c:v>
                </c:pt>
                <c:pt idx="1042">
                  <c:v>2014</c:v>
                </c:pt>
                <c:pt idx="1043">
                  <c:v>2014</c:v>
                </c:pt>
                <c:pt idx="1044">
                  <c:v>2015</c:v>
                </c:pt>
                <c:pt idx="1045">
                  <c:v>2015</c:v>
                </c:pt>
                <c:pt idx="1046">
                  <c:v>2015</c:v>
                </c:pt>
                <c:pt idx="1047">
                  <c:v>2015</c:v>
                </c:pt>
                <c:pt idx="1048">
                  <c:v>2015</c:v>
                </c:pt>
                <c:pt idx="1049">
                  <c:v>2015</c:v>
                </c:pt>
                <c:pt idx="1050">
                  <c:v>2015</c:v>
                </c:pt>
                <c:pt idx="1051">
                  <c:v>2015</c:v>
                </c:pt>
                <c:pt idx="1052">
                  <c:v>2015</c:v>
                </c:pt>
                <c:pt idx="1053">
                  <c:v>2015</c:v>
                </c:pt>
                <c:pt idx="1054">
                  <c:v>2015</c:v>
                </c:pt>
                <c:pt idx="1055">
                  <c:v>2015</c:v>
                </c:pt>
                <c:pt idx="1056">
                  <c:v>2016</c:v>
                </c:pt>
                <c:pt idx="1057">
                  <c:v>2016</c:v>
                </c:pt>
                <c:pt idx="1058">
                  <c:v>2016</c:v>
                </c:pt>
                <c:pt idx="1059">
                  <c:v>2016</c:v>
                </c:pt>
                <c:pt idx="1060">
                  <c:v>2016</c:v>
                </c:pt>
                <c:pt idx="1061">
                  <c:v>2016</c:v>
                </c:pt>
                <c:pt idx="1062">
                  <c:v>2016</c:v>
                </c:pt>
                <c:pt idx="1063">
                  <c:v>2016</c:v>
                </c:pt>
                <c:pt idx="1064">
                  <c:v>2016</c:v>
                </c:pt>
                <c:pt idx="1065">
                  <c:v>2016</c:v>
                </c:pt>
                <c:pt idx="1066">
                  <c:v>2016</c:v>
                </c:pt>
              </c:numCache>
            </c:numRef>
          </c:cat>
          <c:val>
            <c:numRef>
              <c:f>Sheet1!$B$2:$B$1068</c:f>
              <c:numCache>
                <c:formatCode>_(* #,##0_);_(* \(#,##0\);_(* "-"??_);_(@_)</c:formatCode>
                <c:ptCount val="1067"/>
                <c:pt idx="0">
                  <c:v>17.57</c:v>
                </c:pt>
                <c:pt idx="1">
                  <c:v>17.260000000000002</c:v>
                </c:pt>
                <c:pt idx="2">
                  <c:v>19.13</c:v>
                </c:pt>
                <c:pt idx="3">
                  <c:v>19.75</c:v>
                </c:pt>
                <c:pt idx="4">
                  <c:v>20</c:v>
                </c:pt>
                <c:pt idx="5">
                  <c:v>19.190000000000001</c:v>
                </c:pt>
                <c:pt idx="6">
                  <c:v>19.43</c:v>
                </c:pt>
                <c:pt idx="7">
                  <c:v>20.87</c:v>
                </c:pt>
                <c:pt idx="8">
                  <c:v>21.37</c:v>
                </c:pt>
                <c:pt idx="9">
                  <c:v>21.68</c:v>
                </c:pt>
                <c:pt idx="10">
                  <c:v>24.28</c:v>
                </c:pt>
                <c:pt idx="11">
                  <c:v>24.35</c:v>
                </c:pt>
                <c:pt idx="12">
                  <c:v>25.74</c:v>
                </c:pt>
                <c:pt idx="13">
                  <c:v>25.59</c:v>
                </c:pt>
                <c:pt idx="14">
                  <c:v>25.53</c:v>
                </c:pt>
                <c:pt idx="15">
                  <c:v>25.94</c:v>
                </c:pt>
                <c:pt idx="16">
                  <c:v>24.83</c:v>
                </c:pt>
                <c:pt idx="17">
                  <c:v>27.62</c:v>
                </c:pt>
                <c:pt idx="18">
                  <c:v>28.88</c:v>
                </c:pt>
                <c:pt idx="19">
                  <c:v>31.71</c:v>
                </c:pt>
                <c:pt idx="20">
                  <c:v>30.16</c:v>
                </c:pt>
                <c:pt idx="21">
                  <c:v>24.15</c:v>
                </c:pt>
                <c:pt idx="22">
                  <c:v>20.92</c:v>
                </c:pt>
                <c:pt idx="23">
                  <c:v>21.45</c:v>
                </c:pt>
                <c:pt idx="24">
                  <c:v>22.79</c:v>
                </c:pt>
                <c:pt idx="25">
                  <c:v>23.28</c:v>
                </c:pt>
                <c:pt idx="26">
                  <c:v>25.14</c:v>
                </c:pt>
                <c:pt idx="27">
                  <c:v>24.9</c:v>
                </c:pt>
                <c:pt idx="28">
                  <c:v>24.49</c:v>
                </c:pt>
                <c:pt idx="29">
                  <c:v>20.46</c:v>
                </c:pt>
                <c:pt idx="30">
                  <c:v>21.21</c:v>
                </c:pt>
                <c:pt idx="31">
                  <c:v>21.37</c:v>
                </c:pt>
                <c:pt idx="32">
                  <c:v>18.59</c:v>
                </c:pt>
                <c:pt idx="33">
                  <c:v>16.940000000000001</c:v>
                </c:pt>
                <c:pt idx="34">
                  <c:v>16.57</c:v>
                </c:pt>
                <c:pt idx="35">
                  <c:v>15.34</c:v>
                </c:pt>
                <c:pt idx="36">
                  <c:v>16.09</c:v>
                </c:pt>
                <c:pt idx="37">
                  <c:v>17.93</c:v>
                </c:pt>
                <c:pt idx="38">
                  <c:v>16.690000000000001</c:v>
                </c:pt>
                <c:pt idx="39">
                  <c:v>15.09</c:v>
                </c:pt>
                <c:pt idx="40">
                  <c:v>13.02</c:v>
                </c:pt>
                <c:pt idx="41">
                  <c:v>14.83</c:v>
                </c:pt>
                <c:pt idx="42">
                  <c:v>13.73</c:v>
                </c:pt>
                <c:pt idx="43">
                  <c:v>13.86</c:v>
                </c:pt>
                <c:pt idx="44">
                  <c:v>9.7100000000000009</c:v>
                </c:pt>
                <c:pt idx="45">
                  <c:v>10.53</c:v>
                </c:pt>
                <c:pt idx="46">
                  <c:v>9.5</c:v>
                </c:pt>
                <c:pt idx="47">
                  <c:v>8.120000000000001</c:v>
                </c:pt>
                <c:pt idx="48">
                  <c:v>7.89</c:v>
                </c:pt>
                <c:pt idx="49">
                  <c:v>8.2900000000000009</c:v>
                </c:pt>
                <c:pt idx="50">
                  <c:v>7.31</c:v>
                </c:pt>
                <c:pt idx="51">
                  <c:v>5.83</c:v>
                </c:pt>
                <c:pt idx="52">
                  <c:v>4.47</c:v>
                </c:pt>
                <c:pt idx="53">
                  <c:v>4.43</c:v>
                </c:pt>
                <c:pt idx="54">
                  <c:v>6.1</c:v>
                </c:pt>
                <c:pt idx="55">
                  <c:v>8.39</c:v>
                </c:pt>
                <c:pt idx="56">
                  <c:v>8.08</c:v>
                </c:pt>
                <c:pt idx="57">
                  <c:v>6.96</c:v>
                </c:pt>
                <c:pt idx="58">
                  <c:v>6.55</c:v>
                </c:pt>
                <c:pt idx="59">
                  <c:v>6.89</c:v>
                </c:pt>
                <c:pt idx="60">
                  <c:v>6.94</c:v>
                </c:pt>
                <c:pt idx="61">
                  <c:v>5.6599999999999993</c:v>
                </c:pt>
                <c:pt idx="62">
                  <c:v>5.85</c:v>
                </c:pt>
                <c:pt idx="63">
                  <c:v>8.32</c:v>
                </c:pt>
                <c:pt idx="64">
                  <c:v>9.6399999999999988</c:v>
                </c:pt>
                <c:pt idx="65">
                  <c:v>10.91</c:v>
                </c:pt>
                <c:pt idx="66">
                  <c:v>9.9499999999999993</c:v>
                </c:pt>
                <c:pt idx="67">
                  <c:v>11.09</c:v>
                </c:pt>
                <c:pt idx="68">
                  <c:v>9.83</c:v>
                </c:pt>
                <c:pt idx="69">
                  <c:v>8.9600000000000026</c:v>
                </c:pt>
                <c:pt idx="70">
                  <c:v>9.8800000000000008</c:v>
                </c:pt>
                <c:pt idx="71">
                  <c:v>10.1</c:v>
                </c:pt>
                <c:pt idx="72">
                  <c:v>11.17</c:v>
                </c:pt>
                <c:pt idx="73">
                  <c:v>10.76</c:v>
                </c:pt>
                <c:pt idx="74">
                  <c:v>10.75</c:v>
                </c:pt>
                <c:pt idx="75">
                  <c:v>10.46</c:v>
                </c:pt>
                <c:pt idx="76">
                  <c:v>9.61</c:v>
                </c:pt>
                <c:pt idx="77">
                  <c:v>9.81</c:v>
                </c:pt>
                <c:pt idx="78">
                  <c:v>8.68</c:v>
                </c:pt>
                <c:pt idx="79">
                  <c:v>9.15</c:v>
                </c:pt>
                <c:pt idx="80">
                  <c:v>9.1</c:v>
                </c:pt>
                <c:pt idx="81">
                  <c:v>8.81</c:v>
                </c:pt>
                <c:pt idx="82">
                  <c:v>9.5400000000000009</c:v>
                </c:pt>
                <c:pt idx="83">
                  <c:v>9.5</c:v>
                </c:pt>
                <c:pt idx="84">
                  <c:v>9.1</c:v>
                </c:pt>
                <c:pt idx="85">
                  <c:v>8.7399999999999984</c:v>
                </c:pt>
                <c:pt idx="86">
                  <c:v>8.4700000000000006</c:v>
                </c:pt>
                <c:pt idx="87">
                  <c:v>9.2800000000000011</c:v>
                </c:pt>
                <c:pt idx="88">
                  <c:v>9.58</c:v>
                </c:pt>
                <c:pt idx="89">
                  <c:v>10.23</c:v>
                </c:pt>
                <c:pt idx="90">
                  <c:v>11.08</c:v>
                </c:pt>
                <c:pt idx="91">
                  <c:v>11.32</c:v>
                </c:pt>
                <c:pt idx="92">
                  <c:v>11.59</c:v>
                </c:pt>
                <c:pt idx="93">
                  <c:v>12.46</c:v>
                </c:pt>
                <c:pt idx="94">
                  <c:v>12.95</c:v>
                </c:pt>
                <c:pt idx="95">
                  <c:v>13.43</c:v>
                </c:pt>
                <c:pt idx="96">
                  <c:v>14.31</c:v>
                </c:pt>
                <c:pt idx="97">
                  <c:v>14.55</c:v>
                </c:pt>
                <c:pt idx="98">
                  <c:v>14.92</c:v>
                </c:pt>
                <c:pt idx="99">
                  <c:v>13.77</c:v>
                </c:pt>
                <c:pt idx="100">
                  <c:v>14.4</c:v>
                </c:pt>
                <c:pt idx="101">
                  <c:v>14.84</c:v>
                </c:pt>
                <c:pt idx="102">
                  <c:v>15.85</c:v>
                </c:pt>
                <c:pt idx="103">
                  <c:v>15.99</c:v>
                </c:pt>
                <c:pt idx="104">
                  <c:v>16.010000000000009</c:v>
                </c:pt>
                <c:pt idx="105">
                  <c:v>17.21</c:v>
                </c:pt>
                <c:pt idx="106">
                  <c:v>17.28</c:v>
                </c:pt>
                <c:pt idx="107">
                  <c:v>17.18</c:v>
                </c:pt>
                <c:pt idx="108">
                  <c:v>17.829999999999991</c:v>
                </c:pt>
                <c:pt idx="109">
                  <c:v>18.09</c:v>
                </c:pt>
                <c:pt idx="110">
                  <c:v>17.920000000000002</c:v>
                </c:pt>
                <c:pt idx="111">
                  <c:v>16.43</c:v>
                </c:pt>
                <c:pt idx="112">
                  <c:v>16.260000000000002</c:v>
                </c:pt>
                <c:pt idx="113">
                  <c:v>15.4</c:v>
                </c:pt>
                <c:pt idx="114">
                  <c:v>16.98</c:v>
                </c:pt>
                <c:pt idx="115">
                  <c:v>16.04</c:v>
                </c:pt>
                <c:pt idx="116">
                  <c:v>13.76</c:v>
                </c:pt>
                <c:pt idx="117">
                  <c:v>12.36</c:v>
                </c:pt>
                <c:pt idx="118">
                  <c:v>11.11</c:v>
                </c:pt>
                <c:pt idx="119">
                  <c:v>10.55</c:v>
                </c:pt>
                <c:pt idx="120">
                  <c:v>10.69</c:v>
                </c:pt>
                <c:pt idx="121">
                  <c:v>11.34</c:v>
                </c:pt>
                <c:pt idx="122">
                  <c:v>8.5</c:v>
                </c:pt>
                <c:pt idx="123">
                  <c:v>9.7000000000000011</c:v>
                </c:pt>
                <c:pt idx="124">
                  <c:v>9.27</c:v>
                </c:pt>
                <c:pt idx="125">
                  <c:v>11.56</c:v>
                </c:pt>
                <c:pt idx="126">
                  <c:v>12.4</c:v>
                </c:pt>
                <c:pt idx="127">
                  <c:v>12.06</c:v>
                </c:pt>
                <c:pt idx="128">
                  <c:v>12.24</c:v>
                </c:pt>
                <c:pt idx="129">
                  <c:v>13.17</c:v>
                </c:pt>
                <c:pt idx="130">
                  <c:v>12.73</c:v>
                </c:pt>
                <c:pt idx="131">
                  <c:v>13.21</c:v>
                </c:pt>
                <c:pt idx="132">
                  <c:v>12.3</c:v>
                </c:pt>
                <c:pt idx="133">
                  <c:v>12.7</c:v>
                </c:pt>
                <c:pt idx="134">
                  <c:v>10.98</c:v>
                </c:pt>
                <c:pt idx="135">
                  <c:v>10.92</c:v>
                </c:pt>
                <c:pt idx="136">
                  <c:v>11.6</c:v>
                </c:pt>
                <c:pt idx="137">
                  <c:v>10.86</c:v>
                </c:pt>
                <c:pt idx="138">
                  <c:v>12.04</c:v>
                </c:pt>
                <c:pt idx="139">
                  <c:v>11.18</c:v>
                </c:pt>
                <c:pt idx="140">
                  <c:v>13.02</c:v>
                </c:pt>
                <c:pt idx="141">
                  <c:v>12.83</c:v>
                </c:pt>
                <c:pt idx="142">
                  <c:v>12.2</c:v>
                </c:pt>
                <c:pt idx="143">
                  <c:v>12.49</c:v>
                </c:pt>
                <c:pt idx="144">
                  <c:v>12.05</c:v>
                </c:pt>
                <c:pt idx="145">
                  <c:v>12.13</c:v>
                </c:pt>
                <c:pt idx="146">
                  <c:v>12.25</c:v>
                </c:pt>
                <c:pt idx="147">
                  <c:v>12.19</c:v>
                </c:pt>
                <c:pt idx="148">
                  <c:v>9.27</c:v>
                </c:pt>
                <c:pt idx="149">
                  <c:v>9.98</c:v>
                </c:pt>
                <c:pt idx="150">
                  <c:v>10.29</c:v>
                </c:pt>
                <c:pt idx="151">
                  <c:v>10.56</c:v>
                </c:pt>
                <c:pt idx="152">
                  <c:v>10.66</c:v>
                </c:pt>
                <c:pt idx="153">
                  <c:v>11.08</c:v>
                </c:pt>
                <c:pt idx="154">
                  <c:v>10.61</c:v>
                </c:pt>
                <c:pt idx="155">
                  <c:v>10.58</c:v>
                </c:pt>
                <c:pt idx="156">
                  <c:v>10.07</c:v>
                </c:pt>
                <c:pt idx="157">
                  <c:v>9.92</c:v>
                </c:pt>
                <c:pt idx="158">
                  <c:v>9.9600000000000026</c:v>
                </c:pt>
                <c:pt idx="159">
                  <c:v>9.31</c:v>
                </c:pt>
                <c:pt idx="160">
                  <c:v>9.3800000000000008</c:v>
                </c:pt>
                <c:pt idx="161">
                  <c:v>9.85</c:v>
                </c:pt>
                <c:pt idx="162">
                  <c:v>10.39</c:v>
                </c:pt>
                <c:pt idx="163">
                  <c:v>10.28</c:v>
                </c:pt>
                <c:pt idx="164">
                  <c:v>10.199999999999999</c:v>
                </c:pt>
                <c:pt idx="165">
                  <c:v>9.5</c:v>
                </c:pt>
                <c:pt idx="166">
                  <c:v>9.120000000000001</c:v>
                </c:pt>
                <c:pt idx="167">
                  <c:v>8.69</c:v>
                </c:pt>
                <c:pt idx="168">
                  <c:v>8.85</c:v>
                </c:pt>
                <c:pt idx="169">
                  <c:v>8.59</c:v>
                </c:pt>
                <c:pt idx="170">
                  <c:v>8.01</c:v>
                </c:pt>
                <c:pt idx="171">
                  <c:v>7.6599999999999993</c:v>
                </c:pt>
                <c:pt idx="172">
                  <c:v>8.15</c:v>
                </c:pt>
                <c:pt idx="173">
                  <c:v>8.3000000000000007</c:v>
                </c:pt>
                <c:pt idx="174">
                  <c:v>8.56</c:v>
                </c:pt>
                <c:pt idx="175">
                  <c:v>8.620000000000001</c:v>
                </c:pt>
                <c:pt idx="176">
                  <c:v>8.85</c:v>
                </c:pt>
                <c:pt idx="177">
                  <c:v>9.36</c:v>
                </c:pt>
                <c:pt idx="178">
                  <c:v>9.2900000000000009</c:v>
                </c:pt>
                <c:pt idx="179">
                  <c:v>9.77</c:v>
                </c:pt>
                <c:pt idx="180">
                  <c:v>10.44</c:v>
                </c:pt>
                <c:pt idx="181">
                  <c:v>10.97</c:v>
                </c:pt>
                <c:pt idx="182">
                  <c:v>11.58</c:v>
                </c:pt>
                <c:pt idx="183">
                  <c:v>11.59</c:v>
                </c:pt>
                <c:pt idx="184">
                  <c:v>12.05</c:v>
                </c:pt>
                <c:pt idx="185">
                  <c:v>12.35</c:v>
                </c:pt>
                <c:pt idx="186">
                  <c:v>11.85</c:v>
                </c:pt>
                <c:pt idx="187">
                  <c:v>11.8</c:v>
                </c:pt>
                <c:pt idx="188">
                  <c:v>12.08</c:v>
                </c:pt>
                <c:pt idx="189">
                  <c:v>11.91</c:v>
                </c:pt>
                <c:pt idx="190">
                  <c:v>11.02</c:v>
                </c:pt>
                <c:pt idx="191">
                  <c:v>11.67</c:v>
                </c:pt>
                <c:pt idx="192">
                  <c:v>11.85</c:v>
                </c:pt>
                <c:pt idx="193">
                  <c:v>11.82</c:v>
                </c:pt>
                <c:pt idx="194">
                  <c:v>12.02</c:v>
                </c:pt>
                <c:pt idx="195">
                  <c:v>11.87</c:v>
                </c:pt>
                <c:pt idx="196">
                  <c:v>12.35</c:v>
                </c:pt>
                <c:pt idx="197">
                  <c:v>12.98</c:v>
                </c:pt>
                <c:pt idx="198">
                  <c:v>12.71</c:v>
                </c:pt>
                <c:pt idx="199">
                  <c:v>12.82</c:v>
                </c:pt>
                <c:pt idx="200">
                  <c:v>12.74</c:v>
                </c:pt>
                <c:pt idx="201">
                  <c:v>12.78</c:v>
                </c:pt>
                <c:pt idx="202">
                  <c:v>12.83</c:v>
                </c:pt>
                <c:pt idx="203">
                  <c:v>13.28</c:v>
                </c:pt>
                <c:pt idx="204">
                  <c:v>13.47</c:v>
                </c:pt>
                <c:pt idx="205">
                  <c:v>14.3</c:v>
                </c:pt>
                <c:pt idx="206">
                  <c:v>13.61</c:v>
                </c:pt>
                <c:pt idx="207">
                  <c:v>14.84</c:v>
                </c:pt>
                <c:pt idx="208">
                  <c:v>15.01</c:v>
                </c:pt>
                <c:pt idx="209">
                  <c:v>14.87</c:v>
                </c:pt>
                <c:pt idx="210">
                  <c:v>14.66</c:v>
                </c:pt>
                <c:pt idx="211">
                  <c:v>15.51</c:v>
                </c:pt>
                <c:pt idx="212">
                  <c:v>16.05</c:v>
                </c:pt>
                <c:pt idx="213">
                  <c:v>16.649999999999999</c:v>
                </c:pt>
                <c:pt idx="214">
                  <c:v>17.190000000000001</c:v>
                </c:pt>
                <c:pt idx="215">
                  <c:v>17.36</c:v>
                </c:pt>
                <c:pt idx="216">
                  <c:v>18.57</c:v>
                </c:pt>
                <c:pt idx="217">
                  <c:v>17.28</c:v>
                </c:pt>
                <c:pt idx="218">
                  <c:v>18.04</c:v>
                </c:pt>
                <c:pt idx="219">
                  <c:v>18.760000000000002</c:v>
                </c:pt>
                <c:pt idx="220">
                  <c:v>19.18</c:v>
                </c:pt>
                <c:pt idx="221">
                  <c:v>18.43</c:v>
                </c:pt>
                <c:pt idx="222">
                  <c:v>17.96</c:v>
                </c:pt>
                <c:pt idx="223">
                  <c:v>16.649999999999999</c:v>
                </c:pt>
                <c:pt idx="224">
                  <c:v>14.96</c:v>
                </c:pt>
                <c:pt idx="225">
                  <c:v>14.84</c:v>
                </c:pt>
                <c:pt idx="226">
                  <c:v>14.68</c:v>
                </c:pt>
                <c:pt idx="227">
                  <c:v>15.3</c:v>
                </c:pt>
                <c:pt idx="228">
                  <c:v>15.66</c:v>
                </c:pt>
                <c:pt idx="229">
                  <c:v>15.43</c:v>
                </c:pt>
                <c:pt idx="230">
                  <c:v>15.17</c:v>
                </c:pt>
                <c:pt idx="231">
                  <c:v>14.58</c:v>
                </c:pt>
                <c:pt idx="232">
                  <c:v>14.45</c:v>
                </c:pt>
                <c:pt idx="233">
                  <c:v>15.21</c:v>
                </c:pt>
                <c:pt idx="234">
                  <c:v>15.76</c:v>
                </c:pt>
                <c:pt idx="235">
                  <c:v>15.32</c:v>
                </c:pt>
                <c:pt idx="236">
                  <c:v>15.11</c:v>
                </c:pt>
                <c:pt idx="237">
                  <c:v>15.43</c:v>
                </c:pt>
                <c:pt idx="238">
                  <c:v>14.98</c:v>
                </c:pt>
                <c:pt idx="239">
                  <c:v>15.3</c:v>
                </c:pt>
                <c:pt idx="240">
                  <c:v>14.69</c:v>
                </c:pt>
                <c:pt idx="241">
                  <c:v>14</c:v>
                </c:pt>
                <c:pt idx="242">
                  <c:v>15.08</c:v>
                </c:pt>
                <c:pt idx="243">
                  <c:v>15.48</c:v>
                </c:pt>
                <c:pt idx="244">
                  <c:v>16.690000000000001</c:v>
                </c:pt>
                <c:pt idx="245">
                  <c:v>16.739999999999991</c:v>
                </c:pt>
                <c:pt idx="246">
                  <c:v>15.85</c:v>
                </c:pt>
                <c:pt idx="247">
                  <c:v>15.97</c:v>
                </c:pt>
                <c:pt idx="248">
                  <c:v>15.49</c:v>
                </c:pt>
                <c:pt idx="249">
                  <c:v>16.54</c:v>
                </c:pt>
                <c:pt idx="250">
                  <c:v>14.75</c:v>
                </c:pt>
                <c:pt idx="251">
                  <c:v>15.2</c:v>
                </c:pt>
                <c:pt idx="252">
                  <c:v>15.22</c:v>
                </c:pt>
                <c:pt idx="253">
                  <c:v>14.62</c:v>
                </c:pt>
                <c:pt idx="254">
                  <c:v>15.06</c:v>
                </c:pt>
                <c:pt idx="255">
                  <c:v>14.74</c:v>
                </c:pt>
                <c:pt idx="256">
                  <c:v>14.19</c:v>
                </c:pt>
                <c:pt idx="257">
                  <c:v>14.16</c:v>
                </c:pt>
                <c:pt idx="258">
                  <c:v>15.04</c:v>
                </c:pt>
                <c:pt idx="259">
                  <c:v>15.22</c:v>
                </c:pt>
                <c:pt idx="260">
                  <c:v>15.58</c:v>
                </c:pt>
                <c:pt idx="261">
                  <c:v>16.04</c:v>
                </c:pt>
                <c:pt idx="262">
                  <c:v>16.059999999999999</c:v>
                </c:pt>
                <c:pt idx="263">
                  <c:v>16.760000000000002</c:v>
                </c:pt>
                <c:pt idx="264">
                  <c:v>17.05</c:v>
                </c:pt>
                <c:pt idx="265">
                  <c:v>17.22</c:v>
                </c:pt>
                <c:pt idx="266">
                  <c:v>17.29</c:v>
                </c:pt>
                <c:pt idx="267">
                  <c:v>18.07</c:v>
                </c:pt>
                <c:pt idx="268">
                  <c:v>18.78</c:v>
                </c:pt>
                <c:pt idx="269">
                  <c:v>17.690000000000001</c:v>
                </c:pt>
                <c:pt idx="270">
                  <c:v>17.84</c:v>
                </c:pt>
                <c:pt idx="271">
                  <c:v>18.420000000000002</c:v>
                </c:pt>
                <c:pt idx="272">
                  <c:v>19.45</c:v>
                </c:pt>
                <c:pt idx="273">
                  <c:v>19.53</c:v>
                </c:pt>
                <c:pt idx="274">
                  <c:v>19.510000000000009</c:v>
                </c:pt>
                <c:pt idx="275">
                  <c:v>20.41</c:v>
                </c:pt>
                <c:pt idx="276">
                  <c:v>21.66</c:v>
                </c:pt>
                <c:pt idx="277">
                  <c:v>21.8</c:v>
                </c:pt>
                <c:pt idx="278">
                  <c:v>21.4</c:v>
                </c:pt>
                <c:pt idx="279">
                  <c:v>22.43</c:v>
                </c:pt>
                <c:pt idx="280">
                  <c:v>21.52</c:v>
                </c:pt>
                <c:pt idx="281">
                  <c:v>20.96</c:v>
                </c:pt>
                <c:pt idx="282">
                  <c:v>22.4</c:v>
                </c:pt>
                <c:pt idx="283">
                  <c:v>23.28</c:v>
                </c:pt>
                <c:pt idx="284">
                  <c:v>23.26</c:v>
                </c:pt>
                <c:pt idx="285">
                  <c:v>22.94</c:v>
                </c:pt>
                <c:pt idx="286">
                  <c:v>22.88</c:v>
                </c:pt>
                <c:pt idx="287">
                  <c:v>23.77</c:v>
                </c:pt>
                <c:pt idx="288">
                  <c:v>24.14</c:v>
                </c:pt>
                <c:pt idx="289">
                  <c:v>23.26</c:v>
                </c:pt>
                <c:pt idx="290">
                  <c:v>24.37</c:v>
                </c:pt>
                <c:pt idx="291">
                  <c:v>23.32</c:v>
                </c:pt>
                <c:pt idx="292">
                  <c:v>23.86</c:v>
                </c:pt>
                <c:pt idx="293">
                  <c:v>24.96</c:v>
                </c:pt>
                <c:pt idx="294">
                  <c:v>25.4</c:v>
                </c:pt>
                <c:pt idx="295">
                  <c:v>25.03</c:v>
                </c:pt>
                <c:pt idx="296">
                  <c:v>24.54</c:v>
                </c:pt>
                <c:pt idx="297">
                  <c:v>24.52</c:v>
                </c:pt>
                <c:pt idx="298">
                  <c:v>25.66</c:v>
                </c:pt>
                <c:pt idx="299">
                  <c:v>26.57</c:v>
                </c:pt>
                <c:pt idx="300">
                  <c:v>26.38</c:v>
                </c:pt>
                <c:pt idx="301">
                  <c:v>25.9</c:v>
                </c:pt>
                <c:pt idx="302">
                  <c:v>25.29</c:v>
                </c:pt>
                <c:pt idx="303">
                  <c:v>24.62</c:v>
                </c:pt>
                <c:pt idx="304">
                  <c:v>24.54</c:v>
                </c:pt>
                <c:pt idx="305">
                  <c:v>24.14</c:v>
                </c:pt>
                <c:pt idx="306">
                  <c:v>24.75</c:v>
                </c:pt>
                <c:pt idx="307">
                  <c:v>23.32</c:v>
                </c:pt>
                <c:pt idx="308">
                  <c:v>23.35</c:v>
                </c:pt>
                <c:pt idx="309">
                  <c:v>24.54</c:v>
                </c:pt>
                <c:pt idx="310">
                  <c:v>24.76</c:v>
                </c:pt>
                <c:pt idx="311">
                  <c:v>24.81</c:v>
                </c:pt>
                <c:pt idx="312">
                  <c:v>26.08</c:v>
                </c:pt>
                <c:pt idx="313">
                  <c:v>26.15</c:v>
                </c:pt>
                <c:pt idx="314">
                  <c:v>26.94</c:v>
                </c:pt>
                <c:pt idx="315">
                  <c:v>28.26</c:v>
                </c:pt>
                <c:pt idx="316">
                  <c:v>29.19</c:v>
                </c:pt>
                <c:pt idx="317">
                  <c:v>29.21</c:v>
                </c:pt>
                <c:pt idx="318">
                  <c:v>30.88</c:v>
                </c:pt>
                <c:pt idx="319">
                  <c:v>29.83</c:v>
                </c:pt>
                <c:pt idx="320">
                  <c:v>32.31</c:v>
                </c:pt>
                <c:pt idx="321">
                  <c:v>31.68</c:v>
                </c:pt>
                <c:pt idx="322">
                  <c:v>34.24</c:v>
                </c:pt>
                <c:pt idx="323">
                  <c:v>35.979999999999997</c:v>
                </c:pt>
                <c:pt idx="324">
                  <c:v>36.630000000000003</c:v>
                </c:pt>
                <c:pt idx="325">
                  <c:v>36.76</c:v>
                </c:pt>
                <c:pt idx="326">
                  <c:v>36.58</c:v>
                </c:pt>
                <c:pt idx="327">
                  <c:v>37.96</c:v>
                </c:pt>
                <c:pt idx="328">
                  <c:v>37.909999999999997</c:v>
                </c:pt>
                <c:pt idx="329">
                  <c:v>41.03</c:v>
                </c:pt>
                <c:pt idx="330">
                  <c:v>43.52</c:v>
                </c:pt>
                <c:pt idx="331">
                  <c:v>43.18</c:v>
                </c:pt>
                <c:pt idx="332">
                  <c:v>43.67</c:v>
                </c:pt>
                <c:pt idx="333">
                  <c:v>42.34</c:v>
                </c:pt>
                <c:pt idx="334">
                  <c:v>45.51</c:v>
                </c:pt>
                <c:pt idx="335">
                  <c:v>45.48</c:v>
                </c:pt>
                <c:pt idx="336">
                  <c:v>43.82</c:v>
                </c:pt>
                <c:pt idx="337">
                  <c:v>45.34</c:v>
                </c:pt>
                <c:pt idx="338">
                  <c:v>48.48</c:v>
                </c:pt>
                <c:pt idx="339">
                  <c:v>48.38</c:v>
                </c:pt>
                <c:pt idx="340">
                  <c:v>45.2</c:v>
                </c:pt>
                <c:pt idx="341">
                  <c:v>46.97</c:v>
                </c:pt>
                <c:pt idx="342">
                  <c:v>49.39</c:v>
                </c:pt>
                <c:pt idx="343">
                  <c:v>47.51</c:v>
                </c:pt>
                <c:pt idx="344">
                  <c:v>45.35</c:v>
                </c:pt>
                <c:pt idx="345">
                  <c:v>45.58</c:v>
                </c:pt>
                <c:pt idx="346">
                  <c:v>45.08</c:v>
                </c:pt>
                <c:pt idx="347">
                  <c:v>46.67</c:v>
                </c:pt>
                <c:pt idx="348">
                  <c:v>44.72</c:v>
                </c:pt>
                <c:pt idx="349">
                  <c:v>43.26</c:v>
                </c:pt>
                <c:pt idx="350">
                  <c:v>44.11</c:v>
                </c:pt>
                <c:pt idx="351">
                  <c:v>45.74</c:v>
                </c:pt>
                <c:pt idx="352">
                  <c:v>47.43</c:v>
                </c:pt>
                <c:pt idx="353">
                  <c:v>47.37</c:v>
                </c:pt>
                <c:pt idx="354">
                  <c:v>47.91</c:v>
                </c:pt>
                <c:pt idx="355">
                  <c:v>45.22</c:v>
                </c:pt>
                <c:pt idx="356">
                  <c:v>42.42</c:v>
                </c:pt>
                <c:pt idx="357">
                  <c:v>41.06</c:v>
                </c:pt>
                <c:pt idx="358">
                  <c:v>41.72</c:v>
                </c:pt>
                <c:pt idx="359">
                  <c:v>39.99</c:v>
                </c:pt>
                <c:pt idx="360">
                  <c:v>41.7</c:v>
                </c:pt>
                <c:pt idx="361">
                  <c:v>40.840000000000003</c:v>
                </c:pt>
                <c:pt idx="362">
                  <c:v>42.1</c:v>
                </c:pt>
                <c:pt idx="363">
                  <c:v>43.44</c:v>
                </c:pt>
                <c:pt idx="364">
                  <c:v>44.09</c:v>
                </c:pt>
                <c:pt idx="365">
                  <c:v>45.24</c:v>
                </c:pt>
                <c:pt idx="366">
                  <c:v>47.19</c:v>
                </c:pt>
                <c:pt idx="367">
                  <c:v>47.75</c:v>
                </c:pt>
                <c:pt idx="368">
                  <c:v>50.06</c:v>
                </c:pt>
                <c:pt idx="369">
                  <c:v>51.33</c:v>
                </c:pt>
                <c:pt idx="370">
                  <c:v>52.48</c:v>
                </c:pt>
                <c:pt idx="371">
                  <c:v>55.21</c:v>
                </c:pt>
                <c:pt idx="372">
                  <c:v>55.42</c:v>
                </c:pt>
                <c:pt idx="373">
                  <c:v>55.41</c:v>
                </c:pt>
                <c:pt idx="374">
                  <c:v>55.44</c:v>
                </c:pt>
                <c:pt idx="375">
                  <c:v>57.59</c:v>
                </c:pt>
                <c:pt idx="376">
                  <c:v>58.68</c:v>
                </c:pt>
                <c:pt idx="377">
                  <c:v>58.47</c:v>
                </c:pt>
                <c:pt idx="378">
                  <c:v>60.51</c:v>
                </c:pt>
                <c:pt idx="379">
                  <c:v>59.6</c:v>
                </c:pt>
                <c:pt idx="380">
                  <c:v>56.88</c:v>
                </c:pt>
                <c:pt idx="381">
                  <c:v>57.52</c:v>
                </c:pt>
                <c:pt idx="382">
                  <c:v>58.28</c:v>
                </c:pt>
                <c:pt idx="383">
                  <c:v>59.89</c:v>
                </c:pt>
                <c:pt idx="384">
                  <c:v>55.61</c:v>
                </c:pt>
                <c:pt idx="385">
                  <c:v>56.12</c:v>
                </c:pt>
                <c:pt idx="386">
                  <c:v>55.34</c:v>
                </c:pt>
                <c:pt idx="387">
                  <c:v>54.37</c:v>
                </c:pt>
                <c:pt idx="388">
                  <c:v>55.83</c:v>
                </c:pt>
                <c:pt idx="389">
                  <c:v>56.92</c:v>
                </c:pt>
                <c:pt idx="390">
                  <c:v>55.51</c:v>
                </c:pt>
                <c:pt idx="391">
                  <c:v>56.96</c:v>
                </c:pt>
                <c:pt idx="392">
                  <c:v>53.52</c:v>
                </c:pt>
                <c:pt idx="393">
                  <c:v>53.39</c:v>
                </c:pt>
                <c:pt idx="394">
                  <c:v>55.54</c:v>
                </c:pt>
                <c:pt idx="395">
                  <c:v>58.11</c:v>
                </c:pt>
                <c:pt idx="396">
                  <c:v>61.78</c:v>
                </c:pt>
                <c:pt idx="397">
                  <c:v>63.44</c:v>
                </c:pt>
                <c:pt idx="398">
                  <c:v>65.06</c:v>
                </c:pt>
                <c:pt idx="399">
                  <c:v>65.31</c:v>
                </c:pt>
                <c:pt idx="400">
                  <c:v>66.56</c:v>
                </c:pt>
                <c:pt idx="401">
                  <c:v>64.64</c:v>
                </c:pt>
                <c:pt idx="402">
                  <c:v>66.760000000000005</c:v>
                </c:pt>
                <c:pt idx="403">
                  <c:v>68.069999999999993</c:v>
                </c:pt>
                <c:pt idx="404">
                  <c:v>66.73</c:v>
                </c:pt>
                <c:pt idx="405">
                  <c:v>68.62</c:v>
                </c:pt>
                <c:pt idx="406">
                  <c:v>71.319999999999993</c:v>
                </c:pt>
                <c:pt idx="407">
                  <c:v>71.55</c:v>
                </c:pt>
                <c:pt idx="408">
                  <c:v>68.84</c:v>
                </c:pt>
                <c:pt idx="409">
                  <c:v>69.959999999999994</c:v>
                </c:pt>
                <c:pt idx="410">
                  <c:v>69.55</c:v>
                </c:pt>
                <c:pt idx="411">
                  <c:v>65.239999999999995</c:v>
                </c:pt>
                <c:pt idx="412">
                  <c:v>59.63</c:v>
                </c:pt>
                <c:pt idx="413">
                  <c:v>54.75</c:v>
                </c:pt>
                <c:pt idx="414">
                  <c:v>58.23</c:v>
                </c:pt>
                <c:pt idx="415">
                  <c:v>59.12</c:v>
                </c:pt>
                <c:pt idx="416">
                  <c:v>56.27</c:v>
                </c:pt>
                <c:pt idx="417">
                  <c:v>56.52</c:v>
                </c:pt>
                <c:pt idx="418">
                  <c:v>62.26</c:v>
                </c:pt>
                <c:pt idx="419">
                  <c:v>63.1</c:v>
                </c:pt>
                <c:pt idx="420">
                  <c:v>66.2</c:v>
                </c:pt>
                <c:pt idx="421">
                  <c:v>64.290000000000006</c:v>
                </c:pt>
                <c:pt idx="422">
                  <c:v>66.569999999999993</c:v>
                </c:pt>
                <c:pt idx="423">
                  <c:v>69.8</c:v>
                </c:pt>
                <c:pt idx="424">
                  <c:v>70.8</c:v>
                </c:pt>
                <c:pt idx="425">
                  <c:v>69.37</c:v>
                </c:pt>
                <c:pt idx="426">
                  <c:v>69.13</c:v>
                </c:pt>
                <c:pt idx="427">
                  <c:v>72.5</c:v>
                </c:pt>
                <c:pt idx="428">
                  <c:v>71.7</c:v>
                </c:pt>
                <c:pt idx="429">
                  <c:v>74.010000000000005</c:v>
                </c:pt>
                <c:pt idx="430">
                  <c:v>73.23</c:v>
                </c:pt>
                <c:pt idx="431">
                  <c:v>75.02</c:v>
                </c:pt>
                <c:pt idx="432">
                  <c:v>77.040000000000006</c:v>
                </c:pt>
                <c:pt idx="433">
                  <c:v>77.8</c:v>
                </c:pt>
                <c:pt idx="434">
                  <c:v>78.98</c:v>
                </c:pt>
                <c:pt idx="435">
                  <c:v>79.459999999999994</c:v>
                </c:pt>
                <c:pt idx="436">
                  <c:v>80.37</c:v>
                </c:pt>
                <c:pt idx="437">
                  <c:v>81.69</c:v>
                </c:pt>
                <c:pt idx="438">
                  <c:v>83.179999999999993</c:v>
                </c:pt>
                <c:pt idx="439">
                  <c:v>81.83</c:v>
                </c:pt>
                <c:pt idx="440">
                  <c:v>84.179999999999993</c:v>
                </c:pt>
                <c:pt idx="441">
                  <c:v>84.86</c:v>
                </c:pt>
                <c:pt idx="442">
                  <c:v>84.42</c:v>
                </c:pt>
                <c:pt idx="443">
                  <c:v>84.75</c:v>
                </c:pt>
                <c:pt idx="444">
                  <c:v>87.56</c:v>
                </c:pt>
                <c:pt idx="445">
                  <c:v>87.43</c:v>
                </c:pt>
                <c:pt idx="446">
                  <c:v>86.16</c:v>
                </c:pt>
                <c:pt idx="447">
                  <c:v>89.11</c:v>
                </c:pt>
                <c:pt idx="448">
                  <c:v>88.42</c:v>
                </c:pt>
                <c:pt idx="449">
                  <c:v>84.12</c:v>
                </c:pt>
                <c:pt idx="450">
                  <c:v>85.25</c:v>
                </c:pt>
                <c:pt idx="451">
                  <c:v>87.169999999999973</c:v>
                </c:pt>
                <c:pt idx="452">
                  <c:v>89.96</c:v>
                </c:pt>
                <c:pt idx="453">
                  <c:v>92.42</c:v>
                </c:pt>
                <c:pt idx="454">
                  <c:v>91.61</c:v>
                </c:pt>
                <c:pt idx="455">
                  <c:v>92.43</c:v>
                </c:pt>
                <c:pt idx="456">
                  <c:v>92.88</c:v>
                </c:pt>
                <c:pt idx="457">
                  <c:v>91.22</c:v>
                </c:pt>
                <c:pt idx="458">
                  <c:v>89.23</c:v>
                </c:pt>
                <c:pt idx="459">
                  <c:v>91.06</c:v>
                </c:pt>
                <c:pt idx="460">
                  <c:v>86.13</c:v>
                </c:pt>
                <c:pt idx="461">
                  <c:v>84.74</c:v>
                </c:pt>
                <c:pt idx="462">
                  <c:v>83.6</c:v>
                </c:pt>
                <c:pt idx="463">
                  <c:v>77.099999999999994</c:v>
                </c:pt>
                <c:pt idx="464">
                  <c:v>76.56</c:v>
                </c:pt>
                <c:pt idx="465">
                  <c:v>80.2</c:v>
                </c:pt>
                <c:pt idx="466">
                  <c:v>80.45</c:v>
                </c:pt>
                <c:pt idx="467">
                  <c:v>80.33</c:v>
                </c:pt>
                <c:pt idx="468">
                  <c:v>86.61</c:v>
                </c:pt>
                <c:pt idx="469">
                  <c:v>86.78</c:v>
                </c:pt>
                <c:pt idx="470">
                  <c:v>90.2</c:v>
                </c:pt>
                <c:pt idx="471">
                  <c:v>94.01</c:v>
                </c:pt>
                <c:pt idx="472">
                  <c:v>89.08</c:v>
                </c:pt>
                <c:pt idx="473">
                  <c:v>90.64</c:v>
                </c:pt>
                <c:pt idx="474">
                  <c:v>94.75</c:v>
                </c:pt>
                <c:pt idx="475">
                  <c:v>93.64</c:v>
                </c:pt>
                <c:pt idx="476">
                  <c:v>96.71</c:v>
                </c:pt>
                <c:pt idx="477">
                  <c:v>93.9</c:v>
                </c:pt>
                <c:pt idx="478">
                  <c:v>94</c:v>
                </c:pt>
                <c:pt idx="479">
                  <c:v>96.47</c:v>
                </c:pt>
                <c:pt idx="480">
                  <c:v>92.24</c:v>
                </c:pt>
                <c:pt idx="481">
                  <c:v>89.36</c:v>
                </c:pt>
                <c:pt idx="482">
                  <c:v>90.2</c:v>
                </c:pt>
                <c:pt idx="483">
                  <c:v>97.59</c:v>
                </c:pt>
                <c:pt idx="484">
                  <c:v>98.679999999999993</c:v>
                </c:pt>
                <c:pt idx="485">
                  <c:v>99.58</c:v>
                </c:pt>
                <c:pt idx="486">
                  <c:v>97.74</c:v>
                </c:pt>
                <c:pt idx="487">
                  <c:v>98.86</c:v>
                </c:pt>
                <c:pt idx="488">
                  <c:v>102.67</c:v>
                </c:pt>
                <c:pt idx="489">
                  <c:v>103.41</c:v>
                </c:pt>
                <c:pt idx="490">
                  <c:v>108.37</c:v>
                </c:pt>
                <c:pt idx="491">
                  <c:v>103.86</c:v>
                </c:pt>
                <c:pt idx="492">
                  <c:v>103.01</c:v>
                </c:pt>
                <c:pt idx="493">
                  <c:v>98.13</c:v>
                </c:pt>
                <c:pt idx="494">
                  <c:v>101.51</c:v>
                </c:pt>
                <c:pt idx="495">
                  <c:v>103.69</c:v>
                </c:pt>
                <c:pt idx="496">
                  <c:v>103.46</c:v>
                </c:pt>
                <c:pt idx="497">
                  <c:v>97.71</c:v>
                </c:pt>
                <c:pt idx="498">
                  <c:v>91.83</c:v>
                </c:pt>
                <c:pt idx="499">
                  <c:v>95.51</c:v>
                </c:pt>
                <c:pt idx="500">
                  <c:v>93.2</c:v>
                </c:pt>
                <c:pt idx="501">
                  <c:v>97.24</c:v>
                </c:pt>
                <c:pt idx="502">
                  <c:v>93.81</c:v>
                </c:pt>
                <c:pt idx="503">
                  <c:v>92.06</c:v>
                </c:pt>
                <c:pt idx="504">
                  <c:v>85.02</c:v>
                </c:pt>
                <c:pt idx="505">
                  <c:v>89.5</c:v>
                </c:pt>
                <c:pt idx="506">
                  <c:v>89.63</c:v>
                </c:pt>
                <c:pt idx="507">
                  <c:v>81.52</c:v>
                </c:pt>
                <c:pt idx="508">
                  <c:v>76.55</c:v>
                </c:pt>
                <c:pt idx="509">
                  <c:v>72.72</c:v>
                </c:pt>
                <c:pt idx="510">
                  <c:v>78.05</c:v>
                </c:pt>
                <c:pt idx="511">
                  <c:v>81.52</c:v>
                </c:pt>
                <c:pt idx="512">
                  <c:v>84.21</c:v>
                </c:pt>
                <c:pt idx="513">
                  <c:v>83.25</c:v>
                </c:pt>
                <c:pt idx="514">
                  <c:v>87.2</c:v>
                </c:pt>
                <c:pt idx="515">
                  <c:v>92.15</c:v>
                </c:pt>
                <c:pt idx="516">
                  <c:v>95.88</c:v>
                </c:pt>
                <c:pt idx="517">
                  <c:v>96.75</c:v>
                </c:pt>
                <c:pt idx="518">
                  <c:v>100.31</c:v>
                </c:pt>
                <c:pt idx="519">
                  <c:v>103.95</c:v>
                </c:pt>
                <c:pt idx="520">
                  <c:v>99.63</c:v>
                </c:pt>
                <c:pt idx="521">
                  <c:v>99.7</c:v>
                </c:pt>
                <c:pt idx="522">
                  <c:v>95.58</c:v>
                </c:pt>
                <c:pt idx="523">
                  <c:v>99.03</c:v>
                </c:pt>
                <c:pt idx="524">
                  <c:v>98.34</c:v>
                </c:pt>
                <c:pt idx="525">
                  <c:v>94.23</c:v>
                </c:pt>
                <c:pt idx="526">
                  <c:v>93.99</c:v>
                </c:pt>
                <c:pt idx="527">
                  <c:v>102.09</c:v>
                </c:pt>
                <c:pt idx="528">
                  <c:v>103.94</c:v>
                </c:pt>
                <c:pt idx="529">
                  <c:v>106.57</c:v>
                </c:pt>
                <c:pt idx="530">
                  <c:v>107.2</c:v>
                </c:pt>
                <c:pt idx="531">
                  <c:v>107.67</c:v>
                </c:pt>
                <c:pt idx="532">
                  <c:v>109.53</c:v>
                </c:pt>
                <c:pt idx="533">
                  <c:v>107.14</c:v>
                </c:pt>
                <c:pt idx="534">
                  <c:v>107.39</c:v>
                </c:pt>
                <c:pt idx="535">
                  <c:v>111.09</c:v>
                </c:pt>
                <c:pt idx="536">
                  <c:v>110.55</c:v>
                </c:pt>
                <c:pt idx="537">
                  <c:v>111.58</c:v>
                </c:pt>
                <c:pt idx="538">
                  <c:v>116.67</c:v>
                </c:pt>
                <c:pt idx="539">
                  <c:v>118.05</c:v>
                </c:pt>
                <c:pt idx="540">
                  <c:v>116.03</c:v>
                </c:pt>
                <c:pt idx="541">
                  <c:v>111.68</c:v>
                </c:pt>
                <c:pt idx="542">
                  <c:v>111.52</c:v>
                </c:pt>
                <c:pt idx="543">
                  <c:v>106.97</c:v>
                </c:pt>
                <c:pt idx="544">
                  <c:v>104.95</c:v>
                </c:pt>
                <c:pt idx="545">
                  <c:v>104.26</c:v>
                </c:pt>
                <c:pt idx="546">
                  <c:v>108.22</c:v>
                </c:pt>
                <c:pt idx="547">
                  <c:v>104.25</c:v>
                </c:pt>
                <c:pt idx="548">
                  <c:v>108.43</c:v>
                </c:pt>
                <c:pt idx="549">
                  <c:v>108.29</c:v>
                </c:pt>
                <c:pt idx="550">
                  <c:v>95.96</c:v>
                </c:pt>
                <c:pt idx="551">
                  <c:v>97.55</c:v>
                </c:pt>
                <c:pt idx="552">
                  <c:v>96.57</c:v>
                </c:pt>
                <c:pt idx="553">
                  <c:v>96.22</c:v>
                </c:pt>
                <c:pt idx="554">
                  <c:v>93.98</c:v>
                </c:pt>
                <c:pt idx="555">
                  <c:v>90.31</c:v>
                </c:pt>
                <c:pt idx="556">
                  <c:v>87.28</c:v>
                </c:pt>
                <c:pt idx="557">
                  <c:v>86</c:v>
                </c:pt>
                <c:pt idx="558">
                  <c:v>79.31</c:v>
                </c:pt>
                <c:pt idx="559">
                  <c:v>72.150000000000006</c:v>
                </c:pt>
                <c:pt idx="560">
                  <c:v>63.54</c:v>
                </c:pt>
                <c:pt idx="561">
                  <c:v>73.900000000000006</c:v>
                </c:pt>
                <c:pt idx="562">
                  <c:v>69.97</c:v>
                </c:pt>
                <c:pt idx="563">
                  <c:v>68.56</c:v>
                </c:pt>
                <c:pt idx="564">
                  <c:v>76.98</c:v>
                </c:pt>
                <c:pt idx="565">
                  <c:v>81.59</c:v>
                </c:pt>
                <c:pt idx="566">
                  <c:v>83.36</c:v>
                </c:pt>
                <c:pt idx="567">
                  <c:v>87.3</c:v>
                </c:pt>
                <c:pt idx="568">
                  <c:v>91.15</c:v>
                </c:pt>
                <c:pt idx="569">
                  <c:v>95.19</c:v>
                </c:pt>
                <c:pt idx="570">
                  <c:v>88.75</c:v>
                </c:pt>
                <c:pt idx="571">
                  <c:v>86.88</c:v>
                </c:pt>
                <c:pt idx="572">
                  <c:v>83.87</c:v>
                </c:pt>
                <c:pt idx="573">
                  <c:v>89.04</c:v>
                </c:pt>
                <c:pt idx="574">
                  <c:v>91.24</c:v>
                </c:pt>
                <c:pt idx="575">
                  <c:v>90.19</c:v>
                </c:pt>
                <c:pt idx="576">
                  <c:v>100.86</c:v>
                </c:pt>
                <c:pt idx="577">
                  <c:v>99.71</c:v>
                </c:pt>
                <c:pt idx="578">
                  <c:v>102.77</c:v>
                </c:pt>
                <c:pt idx="579">
                  <c:v>101.64</c:v>
                </c:pt>
                <c:pt idx="580">
                  <c:v>100.18</c:v>
                </c:pt>
                <c:pt idx="581">
                  <c:v>104.28</c:v>
                </c:pt>
                <c:pt idx="582">
                  <c:v>103.44</c:v>
                </c:pt>
                <c:pt idx="583">
                  <c:v>102.91</c:v>
                </c:pt>
                <c:pt idx="584">
                  <c:v>105.24</c:v>
                </c:pt>
                <c:pt idx="585">
                  <c:v>102.9</c:v>
                </c:pt>
                <c:pt idx="586">
                  <c:v>102.1</c:v>
                </c:pt>
                <c:pt idx="587">
                  <c:v>107.46</c:v>
                </c:pt>
                <c:pt idx="588">
                  <c:v>102.03</c:v>
                </c:pt>
                <c:pt idx="589">
                  <c:v>99.82</c:v>
                </c:pt>
                <c:pt idx="590">
                  <c:v>98.42</c:v>
                </c:pt>
                <c:pt idx="591">
                  <c:v>98.44</c:v>
                </c:pt>
                <c:pt idx="592">
                  <c:v>96.12</c:v>
                </c:pt>
                <c:pt idx="593">
                  <c:v>100.48</c:v>
                </c:pt>
                <c:pt idx="594">
                  <c:v>98.85</c:v>
                </c:pt>
                <c:pt idx="595">
                  <c:v>96.77</c:v>
                </c:pt>
                <c:pt idx="596">
                  <c:v>96.53</c:v>
                </c:pt>
                <c:pt idx="597">
                  <c:v>92.34</c:v>
                </c:pt>
                <c:pt idx="598">
                  <c:v>94.83</c:v>
                </c:pt>
                <c:pt idx="599">
                  <c:v>95.1</c:v>
                </c:pt>
                <c:pt idx="600">
                  <c:v>89.25</c:v>
                </c:pt>
                <c:pt idx="601">
                  <c:v>87.04</c:v>
                </c:pt>
                <c:pt idx="602">
                  <c:v>89.21</c:v>
                </c:pt>
                <c:pt idx="603">
                  <c:v>96.83</c:v>
                </c:pt>
                <c:pt idx="604">
                  <c:v>97.24</c:v>
                </c:pt>
                <c:pt idx="605">
                  <c:v>95.53</c:v>
                </c:pt>
                <c:pt idx="606">
                  <c:v>100.68</c:v>
                </c:pt>
                <c:pt idx="607">
                  <c:v>103.29</c:v>
                </c:pt>
                <c:pt idx="608">
                  <c:v>102.54</c:v>
                </c:pt>
                <c:pt idx="609">
                  <c:v>93.15</c:v>
                </c:pt>
                <c:pt idx="610">
                  <c:v>94.7</c:v>
                </c:pt>
                <c:pt idx="611">
                  <c:v>96.11</c:v>
                </c:pt>
                <c:pt idx="612">
                  <c:v>99.93</c:v>
                </c:pt>
                <c:pt idx="613">
                  <c:v>96.28</c:v>
                </c:pt>
                <c:pt idx="614">
                  <c:v>101.59</c:v>
                </c:pt>
                <c:pt idx="615">
                  <c:v>101.76</c:v>
                </c:pt>
                <c:pt idx="616">
                  <c:v>99.08</c:v>
                </c:pt>
                <c:pt idx="617">
                  <c:v>102.91</c:v>
                </c:pt>
                <c:pt idx="618">
                  <c:v>103.81</c:v>
                </c:pt>
                <c:pt idx="619">
                  <c:v>109.32</c:v>
                </c:pt>
                <c:pt idx="620">
                  <c:v>109.32</c:v>
                </c:pt>
                <c:pt idx="621">
                  <c:v>101.82</c:v>
                </c:pt>
                <c:pt idx="622">
                  <c:v>106.16</c:v>
                </c:pt>
                <c:pt idx="623">
                  <c:v>107.94</c:v>
                </c:pt>
                <c:pt idx="624">
                  <c:v>114.16</c:v>
                </c:pt>
                <c:pt idx="625">
                  <c:v>113.66</c:v>
                </c:pt>
                <c:pt idx="626">
                  <c:v>102.09</c:v>
                </c:pt>
                <c:pt idx="627">
                  <c:v>106.29</c:v>
                </c:pt>
                <c:pt idx="628">
                  <c:v>111.24</c:v>
                </c:pt>
                <c:pt idx="629">
                  <c:v>114.24</c:v>
                </c:pt>
                <c:pt idx="630">
                  <c:v>121.67</c:v>
                </c:pt>
                <c:pt idx="631">
                  <c:v>122.38</c:v>
                </c:pt>
                <c:pt idx="632">
                  <c:v>125.46</c:v>
                </c:pt>
                <c:pt idx="633">
                  <c:v>127.47</c:v>
                </c:pt>
                <c:pt idx="634">
                  <c:v>140.52000000000001</c:v>
                </c:pt>
                <c:pt idx="635">
                  <c:v>135.76</c:v>
                </c:pt>
                <c:pt idx="636">
                  <c:v>129.55000000000001</c:v>
                </c:pt>
                <c:pt idx="637">
                  <c:v>131.27000000000001</c:v>
                </c:pt>
                <c:pt idx="638">
                  <c:v>136</c:v>
                </c:pt>
                <c:pt idx="639">
                  <c:v>132.81</c:v>
                </c:pt>
                <c:pt idx="640">
                  <c:v>132.59</c:v>
                </c:pt>
                <c:pt idx="641">
                  <c:v>131.21</c:v>
                </c:pt>
                <c:pt idx="642">
                  <c:v>130.91999999999999</c:v>
                </c:pt>
                <c:pt idx="643">
                  <c:v>122.79</c:v>
                </c:pt>
                <c:pt idx="644">
                  <c:v>116.18</c:v>
                </c:pt>
                <c:pt idx="645">
                  <c:v>121.89</c:v>
                </c:pt>
                <c:pt idx="646">
                  <c:v>126.35</c:v>
                </c:pt>
                <c:pt idx="647">
                  <c:v>122.55</c:v>
                </c:pt>
                <c:pt idx="648">
                  <c:v>120.4</c:v>
                </c:pt>
                <c:pt idx="649">
                  <c:v>113.11</c:v>
                </c:pt>
                <c:pt idx="650">
                  <c:v>111.96</c:v>
                </c:pt>
                <c:pt idx="651">
                  <c:v>116.44</c:v>
                </c:pt>
                <c:pt idx="652">
                  <c:v>111.88</c:v>
                </c:pt>
                <c:pt idx="653">
                  <c:v>109.61</c:v>
                </c:pt>
                <c:pt idx="654">
                  <c:v>107.09</c:v>
                </c:pt>
                <c:pt idx="655">
                  <c:v>119.51</c:v>
                </c:pt>
                <c:pt idx="656">
                  <c:v>120.42</c:v>
                </c:pt>
                <c:pt idx="657">
                  <c:v>133.71</c:v>
                </c:pt>
                <c:pt idx="658">
                  <c:v>138.54</c:v>
                </c:pt>
                <c:pt idx="659">
                  <c:v>140.63999999999999</c:v>
                </c:pt>
                <c:pt idx="660">
                  <c:v>145.30000000000001</c:v>
                </c:pt>
                <c:pt idx="661">
                  <c:v>148.06</c:v>
                </c:pt>
                <c:pt idx="662">
                  <c:v>152.96</c:v>
                </c:pt>
                <c:pt idx="663">
                  <c:v>164.42</c:v>
                </c:pt>
                <c:pt idx="664">
                  <c:v>162.38999999999999</c:v>
                </c:pt>
                <c:pt idx="665">
                  <c:v>168.11</c:v>
                </c:pt>
                <c:pt idx="666">
                  <c:v>162.56</c:v>
                </c:pt>
                <c:pt idx="667">
                  <c:v>164.4</c:v>
                </c:pt>
                <c:pt idx="668">
                  <c:v>166.07</c:v>
                </c:pt>
                <c:pt idx="669">
                  <c:v>163.55000000000001</c:v>
                </c:pt>
                <c:pt idx="670">
                  <c:v>166.4</c:v>
                </c:pt>
                <c:pt idx="671">
                  <c:v>164.93</c:v>
                </c:pt>
                <c:pt idx="672">
                  <c:v>163.41</c:v>
                </c:pt>
                <c:pt idx="673">
                  <c:v>157.06</c:v>
                </c:pt>
                <c:pt idx="674">
                  <c:v>159.18</c:v>
                </c:pt>
                <c:pt idx="675">
                  <c:v>160.05000000000001</c:v>
                </c:pt>
                <c:pt idx="676">
                  <c:v>150.55000000000001</c:v>
                </c:pt>
                <c:pt idx="677">
                  <c:v>153.18</c:v>
                </c:pt>
                <c:pt idx="678">
                  <c:v>150.66</c:v>
                </c:pt>
                <c:pt idx="679">
                  <c:v>166.68</c:v>
                </c:pt>
                <c:pt idx="680">
                  <c:v>166.1</c:v>
                </c:pt>
                <c:pt idx="681">
                  <c:v>166.09</c:v>
                </c:pt>
                <c:pt idx="682">
                  <c:v>163.58000000000001</c:v>
                </c:pt>
                <c:pt idx="683">
                  <c:v>167.24</c:v>
                </c:pt>
                <c:pt idx="684">
                  <c:v>179.63</c:v>
                </c:pt>
                <c:pt idx="685">
                  <c:v>181.18</c:v>
                </c:pt>
                <c:pt idx="686">
                  <c:v>180.66</c:v>
                </c:pt>
                <c:pt idx="687">
                  <c:v>179.83</c:v>
                </c:pt>
                <c:pt idx="688">
                  <c:v>189.55</c:v>
                </c:pt>
                <c:pt idx="689">
                  <c:v>191.85</c:v>
                </c:pt>
                <c:pt idx="690">
                  <c:v>190.92</c:v>
                </c:pt>
                <c:pt idx="691">
                  <c:v>188.63</c:v>
                </c:pt>
                <c:pt idx="692">
                  <c:v>182.08</c:v>
                </c:pt>
                <c:pt idx="693">
                  <c:v>189.82</c:v>
                </c:pt>
                <c:pt idx="694">
                  <c:v>202.17</c:v>
                </c:pt>
                <c:pt idx="695">
                  <c:v>211.28</c:v>
                </c:pt>
                <c:pt idx="696">
                  <c:v>211.78</c:v>
                </c:pt>
                <c:pt idx="697">
                  <c:v>226.92</c:v>
                </c:pt>
                <c:pt idx="698">
                  <c:v>238.9</c:v>
                </c:pt>
                <c:pt idx="699">
                  <c:v>235.52</c:v>
                </c:pt>
                <c:pt idx="700">
                  <c:v>247.35</c:v>
                </c:pt>
                <c:pt idx="701">
                  <c:v>250.84</c:v>
                </c:pt>
                <c:pt idx="702">
                  <c:v>236.12</c:v>
                </c:pt>
                <c:pt idx="703">
                  <c:v>252.93</c:v>
                </c:pt>
                <c:pt idx="704">
                  <c:v>231.32</c:v>
                </c:pt>
                <c:pt idx="705">
                  <c:v>243.98</c:v>
                </c:pt>
                <c:pt idx="706">
                  <c:v>249.22</c:v>
                </c:pt>
                <c:pt idx="707">
                  <c:v>242.17</c:v>
                </c:pt>
                <c:pt idx="708">
                  <c:v>274.08</c:v>
                </c:pt>
                <c:pt idx="709">
                  <c:v>284.2</c:v>
                </c:pt>
                <c:pt idx="710">
                  <c:v>291.7</c:v>
                </c:pt>
                <c:pt idx="711">
                  <c:v>288.36</c:v>
                </c:pt>
                <c:pt idx="712">
                  <c:v>290.10000000000002</c:v>
                </c:pt>
                <c:pt idx="713">
                  <c:v>304</c:v>
                </c:pt>
                <c:pt idx="714">
                  <c:v>318.66000000000008</c:v>
                </c:pt>
                <c:pt idx="715">
                  <c:v>329.8</c:v>
                </c:pt>
                <c:pt idx="716">
                  <c:v>321.83</c:v>
                </c:pt>
                <c:pt idx="717">
                  <c:v>251.79</c:v>
                </c:pt>
                <c:pt idx="718">
                  <c:v>230.3</c:v>
                </c:pt>
                <c:pt idx="719">
                  <c:v>247.08</c:v>
                </c:pt>
                <c:pt idx="720">
                  <c:v>257.07</c:v>
                </c:pt>
                <c:pt idx="721">
                  <c:v>267.82</c:v>
                </c:pt>
                <c:pt idx="722">
                  <c:v>258.89</c:v>
                </c:pt>
                <c:pt idx="723">
                  <c:v>261.33</c:v>
                </c:pt>
                <c:pt idx="724">
                  <c:v>262.16000000000008</c:v>
                </c:pt>
                <c:pt idx="725">
                  <c:v>273.5</c:v>
                </c:pt>
                <c:pt idx="726">
                  <c:v>272.02</c:v>
                </c:pt>
                <c:pt idx="727">
                  <c:v>261.52</c:v>
                </c:pt>
                <c:pt idx="728">
                  <c:v>271.91000000000003</c:v>
                </c:pt>
                <c:pt idx="729">
                  <c:v>278.97000000000003</c:v>
                </c:pt>
                <c:pt idx="730">
                  <c:v>273.7</c:v>
                </c:pt>
                <c:pt idx="731">
                  <c:v>277.72000000000003</c:v>
                </c:pt>
                <c:pt idx="732">
                  <c:v>297.47000000000003</c:v>
                </c:pt>
                <c:pt idx="733">
                  <c:v>288.86</c:v>
                </c:pt>
                <c:pt idx="734">
                  <c:v>294.87</c:v>
                </c:pt>
                <c:pt idx="735">
                  <c:v>309.64</c:v>
                </c:pt>
                <c:pt idx="736">
                  <c:v>320.52</c:v>
                </c:pt>
                <c:pt idx="737">
                  <c:v>317.98</c:v>
                </c:pt>
                <c:pt idx="738">
                  <c:v>346.08</c:v>
                </c:pt>
                <c:pt idx="739">
                  <c:v>351.45</c:v>
                </c:pt>
                <c:pt idx="740">
                  <c:v>349.15</c:v>
                </c:pt>
                <c:pt idx="741">
                  <c:v>340.36</c:v>
                </c:pt>
                <c:pt idx="742">
                  <c:v>345.99</c:v>
                </c:pt>
                <c:pt idx="743">
                  <c:v>353.4</c:v>
                </c:pt>
                <c:pt idx="744">
                  <c:v>329.08</c:v>
                </c:pt>
                <c:pt idx="745">
                  <c:v>331.89</c:v>
                </c:pt>
                <c:pt idx="746">
                  <c:v>339.94</c:v>
                </c:pt>
                <c:pt idx="747">
                  <c:v>330.8</c:v>
                </c:pt>
                <c:pt idx="748">
                  <c:v>361.23</c:v>
                </c:pt>
                <c:pt idx="749">
                  <c:v>358.02</c:v>
                </c:pt>
                <c:pt idx="750">
                  <c:v>356.15</c:v>
                </c:pt>
                <c:pt idx="751">
                  <c:v>322.56</c:v>
                </c:pt>
                <c:pt idx="752">
                  <c:v>306.05</c:v>
                </c:pt>
                <c:pt idx="753">
                  <c:v>304</c:v>
                </c:pt>
                <c:pt idx="754">
                  <c:v>322.22000000000003</c:v>
                </c:pt>
                <c:pt idx="755">
                  <c:v>330.22</c:v>
                </c:pt>
                <c:pt idx="756">
                  <c:v>343.92999999999989</c:v>
                </c:pt>
                <c:pt idx="757">
                  <c:v>367.07</c:v>
                </c:pt>
                <c:pt idx="758">
                  <c:v>375.22</c:v>
                </c:pt>
                <c:pt idx="759">
                  <c:v>375.35</c:v>
                </c:pt>
                <c:pt idx="760">
                  <c:v>389.83</c:v>
                </c:pt>
                <c:pt idx="761">
                  <c:v>371.16</c:v>
                </c:pt>
                <c:pt idx="762">
                  <c:v>387.81</c:v>
                </c:pt>
                <c:pt idx="763">
                  <c:v>395.42999999999989</c:v>
                </c:pt>
                <c:pt idx="764">
                  <c:v>387.86</c:v>
                </c:pt>
                <c:pt idx="765">
                  <c:v>392.46</c:v>
                </c:pt>
                <c:pt idx="766">
                  <c:v>375.22</c:v>
                </c:pt>
                <c:pt idx="767">
                  <c:v>417.09</c:v>
                </c:pt>
                <c:pt idx="768">
                  <c:v>408.79</c:v>
                </c:pt>
                <c:pt idx="769">
                  <c:v>412.7</c:v>
                </c:pt>
                <c:pt idx="770">
                  <c:v>403.69</c:v>
                </c:pt>
                <c:pt idx="771">
                  <c:v>414.95</c:v>
                </c:pt>
                <c:pt idx="772">
                  <c:v>415.35</c:v>
                </c:pt>
                <c:pt idx="773">
                  <c:v>408.14</c:v>
                </c:pt>
                <c:pt idx="774">
                  <c:v>424.21</c:v>
                </c:pt>
                <c:pt idx="775">
                  <c:v>414.03</c:v>
                </c:pt>
                <c:pt idx="776">
                  <c:v>417.8</c:v>
                </c:pt>
                <c:pt idx="777">
                  <c:v>418.68</c:v>
                </c:pt>
                <c:pt idx="778">
                  <c:v>431.35</c:v>
                </c:pt>
                <c:pt idx="779">
                  <c:v>435.71</c:v>
                </c:pt>
                <c:pt idx="780">
                  <c:v>438.78</c:v>
                </c:pt>
                <c:pt idx="781">
                  <c:v>443.38</c:v>
                </c:pt>
                <c:pt idx="782">
                  <c:v>451.67</c:v>
                </c:pt>
                <c:pt idx="783">
                  <c:v>440.19</c:v>
                </c:pt>
                <c:pt idx="784">
                  <c:v>450.19</c:v>
                </c:pt>
                <c:pt idx="785">
                  <c:v>450.53</c:v>
                </c:pt>
                <c:pt idx="786">
                  <c:v>448.13</c:v>
                </c:pt>
                <c:pt idx="787">
                  <c:v>463.56</c:v>
                </c:pt>
                <c:pt idx="788">
                  <c:v>458.92999999999989</c:v>
                </c:pt>
                <c:pt idx="789">
                  <c:v>467.83</c:v>
                </c:pt>
                <c:pt idx="790">
                  <c:v>461.79</c:v>
                </c:pt>
                <c:pt idx="791">
                  <c:v>466.45</c:v>
                </c:pt>
                <c:pt idx="792">
                  <c:v>481.61</c:v>
                </c:pt>
                <c:pt idx="793">
                  <c:v>467.14</c:v>
                </c:pt>
                <c:pt idx="794">
                  <c:v>445.77</c:v>
                </c:pt>
                <c:pt idx="795">
                  <c:v>450.91</c:v>
                </c:pt>
                <c:pt idx="796">
                  <c:v>456.5</c:v>
                </c:pt>
                <c:pt idx="797">
                  <c:v>444.27</c:v>
                </c:pt>
                <c:pt idx="798">
                  <c:v>458.26</c:v>
                </c:pt>
                <c:pt idx="799">
                  <c:v>475.49</c:v>
                </c:pt>
                <c:pt idx="800">
                  <c:v>462.69</c:v>
                </c:pt>
                <c:pt idx="801">
                  <c:v>472.35</c:v>
                </c:pt>
                <c:pt idx="802">
                  <c:v>453.69</c:v>
                </c:pt>
                <c:pt idx="803">
                  <c:v>459.27</c:v>
                </c:pt>
                <c:pt idx="804">
                  <c:v>470.42</c:v>
                </c:pt>
                <c:pt idx="805">
                  <c:v>487.39</c:v>
                </c:pt>
                <c:pt idx="806">
                  <c:v>500.71</c:v>
                </c:pt>
                <c:pt idx="807">
                  <c:v>514.71</c:v>
                </c:pt>
                <c:pt idx="808">
                  <c:v>533.4</c:v>
                </c:pt>
                <c:pt idx="809">
                  <c:v>544.75</c:v>
                </c:pt>
                <c:pt idx="810">
                  <c:v>562.05999999999983</c:v>
                </c:pt>
                <c:pt idx="811">
                  <c:v>561.88</c:v>
                </c:pt>
                <c:pt idx="812">
                  <c:v>584.41</c:v>
                </c:pt>
                <c:pt idx="813">
                  <c:v>581.5</c:v>
                </c:pt>
                <c:pt idx="814">
                  <c:v>605.37</c:v>
                </c:pt>
                <c:pt idx="815">
                  <c:v>615.92999999999984</c:v>
                </c:pt>
                <c:pt idx="816">
                  <c:v>636.02</c:v>
                </c:pt>
                <c:pt idx="817">
                  <c:v>640.42999999999984</c:v>
                </c:pt>
                <c:pt idx="818">
                  <c:v>645.5</c:v>
                </c:pt>
                <c:pt idx="819">
                  <c:v>654.16999999999996</c:v>
                </c:pt>
                <c:pt idx="820">
                  <c:v>669.12</c:v>
                </c:pt>
                <c:pt idx="821">
                  <c:v>670.63</c:v>
                </c:pt>
                <c:pt idx="822">
                  <c:v>639.94999999999993</c:v>
                </c:pt>
                <c:pt idx="823">
                  <c:v>651.99</c:v>
                </c:pt>
                <c:pt idx="824">
                  <c:v>687.31</c:v>
                </c:pt>
                <c:pt idx="825">
                  <c:v>705.27</c:v>
                </c:pt>
                <c:pt idx="826">
                  <c:v>757.02</c:v>
                </c:pt>
                <c:pt idx="827">
                  <c:v>740.74</c:v>
                </c:pt>
                <c:pt idx="828">
                  <c:v>786.16</c:v>
                </c:pt>
                <c:pt idx="829">
                  <c:v>790.81999999999994</c:v>
                </c:pt>
                <c:pt idx="830">
                  <c:v>757.12</c:v>
                </c:pt>
                <c:pt idx="831">
                  <c:v>801.33999999999992</c:v>
                </c:pt>
                <c:pt idx="832">
                  <c:v>848.28</c:v>
                </c:pt>
                <c:pt idx="833">
                  <c:v>885.14</c:v>
                </c:pt>
                <c:pt idx="834">
                  <c:v>954.29</c:v>
                </c:pt>
                <c:pt idx="835">
                  <c:v>899.47</c:v>
                </c:pt>
                <c:pt idx="836">
                  <c:v>947.28</c:v>
                </c:pt>
                <c:pt idx="837">
                  <c:v>914.62</c:v>
                </c:pt>
                <c:pt idx="838">
                  <c:v>955.4</c:v>
                </c:pt>
                <c:pt idx="839">
                  <c:v>970.43</c:v>
                </c:pt>
                <c:pt idx="840">
                  <c:v>980.28</c:v>
                </c:pt>
                <c:pt idx="841">
                  <c:v>1049.3399999999999</c:v>
                </c:pt>
                <c:pt idx="842">
                  <c:v>1101.75</c:v>
                </c:pt>
                <c:pt idx="843">
                  <c:v>1111.75</c:v>
                </c:pt>
                <c:pt idx="844">
                  <c:v>1090.82</c:v>
                </c:pt>
                <c:pt idx="845">
                  <c:v>1133.8399999999999</c:v>
                </c:pt>
                <c:pt idx="846">
                  <c:v>1120.67</c:v>
                </c:pt>
                <c:pt idx="847">
                  <c:v>957.28</c:v>
                </c:pt>
                <c:pt idx="848">
                  <c:v>1017.01</c:v>
                </c:pt>
                <c:pt idx="849">
                  <c:v>1098.67</c:v>
                </c:pt>
                <c:pt idx="850">
                  <c:v>1163.6300000000001</c:v>
                </c:pt>
                <c:pt idx="851">
                  <c:v>1229.23</c:v>
                </c:pt>
                <c:pt idx="852">
                  <c:v>1279.6400000000001</c:v>
                </c:pt>
                <c:pt idx="853">
                  <c:v>1238.33</c:v>
                </c:pt>
                <c:pt idx="854">
                  <c:v>1286.3699999999999</c:v>
                </c:pt>
                <c:pt idx="855">
                  <c:v>1335.18</c:v>
                </c:pt>
                <c:pt idx="856">
                  <c:v>1301.8399999999999</c:v>
                </c:pt>
                <c:pt idx="857">
                  <c:v>1372.71</c:v>
                </c:pt>
                <c:pt idx="858">
                  <c:v>1328.72</c:v>
                </c:pt>
                <c:pt idx="859">
                  <c:v>1320.41</c:v>
                </c:pt>
                <c:pt idx="860">
                  <c:v>1282.71</c:v>
                </c:pt>
                <c:pt idx="861">
                  <c:v>1362.93</c:v>
                </c:pt>
                <c:pt idx="862">
                  <c:v>1388.91</c:v>
                </c:pt>
                <c:pt idx="863">
                  <c:v>1469.25</c:v>
                </c:pt>
                <c:pt idx="864">
                  <c:v>1394.46</c:v>
                </c:pt>
                <c:pt idx="865">
                  <c:v>1366.42</c:v>
                </c:pt>
                <c:pt idx="866">
                  <c:v>1498.58</c:v>
                </c:pt>
                <c:pt idx="867">
                  <c:v>1452.43</c:v>
                </c:pt>
                <c:pt idx="868">
                  <c:v>1420.6</c:v>
                </c:pt>
                <c:pt idx="869">
                  <c:v>1454.6</c:v>
                </c:pt>
                <c:pt idx="870">
                  <c:v>1430.83</c:v>
                </c:pt>
                <c:pt idx="871">
                  <c:v>1517.68</c:v>
                </c:pt>
                <c:pt idx="872">
                  <c:v>1436.51</c:v>
                </c:pt>
                <c:pt idx="873">
                  <c:v>1429.4</c:v>
                </c:pt>
                <c:pt idx="874">
                  <c:v>1314.95</c:v>
                </c:pt>
                <c:pt idx="875">
                  <c:v>1320.28</c:v>
                </c:pt>
                <c:pt idx="876">
                  <c:v>1366.01</c:v>
                </c:pt>
                <c:pt idx="877">
                  <c:v>1239.94</c:v>
                </c:pt>
                <c:pt idx="878">
                  <c:v>1160.33</c:v>
                </c:pt>
                <c:pt idx="879">
                  <c:v>1249.46</c:v>
                </c:pt>
                <c:pt idx="880">
                  <c:v>1255.82</c:v>
                </c:pt>
                <c:pt idx="881">
                  <c:v>1224.42</c:v>
                </c:pt>
                <c:pt idx="882">
                  <c:v>1211.23</c:v>
                </c:pt>
                <c:pt idx="883">
                  <c:v>1133.58</c:v>
                </c:pt>
                <c:pt idx="884">
                  <c:v>1040.94</c:v>
                </c:pt>
                <c:pt idx="885">
                  <c:v>1059.78</c:v>
                </c:pt>
                <c:pt idx="886">
                  <c:v>1139.45</c:v>
                </c:pt>
                <c:pt idx="887">
                  <c:v>1148.08</c:v>
                </c:pt>
                <c:pt idx="888">
                  <c:v>1130.2</c:v>
                </c:pt>
                <c:pt idx="889">
                  <c:v>1106.73</c:v>
                </c:pt>
                <c:pt idx="890">
                  <c:v>1147.3900000000001</c:v>
                </c:pt>
                <c:pt idx="891">
                  <c:v>1076.92</c:v>
                </c:pt>
                <c:pt idx="892">
                  <c:v>1067.1400000000001</c:v>
                </c:pt>
                <c:pt idx="893">
                  <c:v>989.81</c:v>
                </c:pt>
                <c:pt idx="894">
                  <c:v>911.62</c:v>
                </c:pt>
                <c:pt idx="895">
                  <c:v>916.07</c:v>
                </c:pt>
                <c:pt idx="896">
                  <c:v>815.28</c:v>
                </c:pt>
                <c:pt idx="897">
                  <c:v>885.76</c:v>
                </c:pt>
                <c:pt idx="898">
                  <c:v>936.31</c:v>
                </c:pt>
                <c:pt idx="899">
                  <c:v>879.81999999999994</c:v>
                </c:pt>
                <c:pt idx="900">
                  <c:v>855.7</c:v>
                </c:pt>
                <c:pt idx="901">
                  <c:v>841.15</c:v>
                </c:pt>
                <c:pt idx="902">
                  <c:v>848.18</c:v>
                </c:pt>
                <c:pt idx="903">
                  <c:v>916.92</c:v>
                </c:pt>
                <c:pt idx="904">
                  <c:v>963.59</c:v>
                </c:pt>
                <c:pt idx="905">
                  <c:v>974.5</c:v>
                </c:pt>
                <c:pt idx="906">
                  <c:v>990.31</c:v>
                </c:pt>
                <c:pt idx="907">
                  <c:v>1008.01</c:v>
                </c:pt>
                <c:pt idx="908">
                  <c:v>995.97</c:v>
                </c:pt>
                <c:pt idx="909">
                  <c:v>1050.71</c:v>
                </c:pt>
                <c:pt idx="910">
                  <c:v>1058.2</c:v>
                </c:pt>
                <c:pt idx="911">
                  <c:v>1111.92</c:v>
                </c:pt>
                <c:pt idx="912">
                  <c:v>1131.1300000000001</c:v>
                </c:pt>
                <c:pt idx="913">
                  <c:v>1144.94</c:v>
                </c:pt>
                <c:pt idx="914">
                  <c:v>1126.21</c:v>
                </c:pt>
                <c:pt idx="915">
                  <c:v>1107.3</c:v>
                </c:pt>
                <c:pt idx="916">
                  <c:v>1120.68</c:v>
                </c:pt>
                <c:pt idx="917">
                  <c:v>1140.8399999999999</c:v>
                </c:pt>
                <c:pt idx="918">
                  <c:v>1101.72</c:v>
                </c:pt>
                <c:pt idx="919">
                  <c:v>1104.24</c:v>
                </c:pt>
                <c:pt idx="920">
                  <c:v>1114.58</c:v>
                </c:pt>
                <c:pt idx="921">
                  <c:v>1130.2</c:v>
                </c:pt>
                <c:pt idx="922">
                  <c:v>1173.82</c:v>
                </c:pt>
                <c:pt idx="923">
                  <c:v>1211.92</c:v>
                </c:pt>
                <c:pt idx="924">
                  <c:v>1181.27</c:v>
                </c:pt>
                <c:pt idx="925">
                  <c:v>1203.5999999999999</c:v>
                </c:pt>
                <c:pt idx="926">
                  <c:v>1180.5899999999999</c:v>
                </c:pt>
                <c:pt idx="927">
                  <c:v>1156.8499999999999</c:v>
                </c:pt>
                <c:pt idx="928">
                  <c:v>1191.5</c:v>
                </c:pt>
                <c:pt idx="929">
                  <c:v>1191.33</c:v>
                </c:pt>
                <c:pt idx="930">
                  <c:v>1234.18</c:v>
                </c:pt>
                <c:pt idx="931">
                  <c:v>1220.33</c:v>
                </c:pt>
                <c:pt idx="932">
                  <c:v>1228.81</c:v>
                </c:pt>
                <c:pt idx="933">
                  <c:v>1207.01</c:v>
                </c:pt>
                <c:pt idx="934">
                  <c:v>1249.48</c:v>
                </c:pt>
                <c:pt idx="935">
                  <c:v>1248.29</c:v>
                </c:pt>
                <c:pt idx="936">
                  <c:v>1280.08</c:v>
                </c:pt>
                <c:pt idx="937">
                  <c:v>1280.6600000000001</c:v>
                </c:pt>
                <c:pt idx="938">
                  <c:v>1294.83</c:v>
                </c:pt>
                <c:pt idx="939">
                  <c:v>1310.6099999999999</c:v>
                </c:pt>
                <c:pt idx="940">
                  <c:v>1270.0899999999999</c:v>
                </c:pt>
                <c:pt idx="941">
                  <c:v>1270.2</c:v>
                </c:pt>
                <c:pt idx="942">
                  <c:v>1276.6600000000001</c:v>
                </c:pt>
                <c:pt idx="943">
                  <c:v>1303.82</c:v>
                </c:pt>
                <c:pt idx="944">
                  <c:v>1335.85</c:v>
                </c:pt>
                <c:pt idx="945">
                  <c:v>1377.94</c:v>
                </c:pt>
                <c:pt idx="946">
                  <c:v>1400.63</c:v>
                </c:pt>
                <c:pt idx="947">
                  <c:v>1418.3</c:v>
                </c:pt>
                <c:pt idx="948">
                  <c:v>1438.24</c:v>
                </c:pt>
                <c:pt idx="949">
                  <c:v>1406.82</c:v>
                </c:pt>
                <c:pt idx="950">
                  <c:v>1420.86</c:v>
                </c:pt>
                <c:pt idx="951">
                  <c:v>1482.37</c:v>
                </c:pt>
                <c:pt idx="952">
                  <c:v>1530.62</c:v>
                </c:pt>
                <c:pt idx="953">
                  <c:v>1503.35</c:v>
                </c:pt>
                <c:pt idx="954">
                  <c:v>1455.27</c:v>
                </c:pt>
                <c:pt idx="955">
                  <c:v>1473.99</c:v>
                </c:pt>
                <c:pt idx="956">
                  <c:v>1526.75</c:v>
                </c:pt>
                <c:pt idx="957">
                  <c:v>1549.38</c:v>
                </c:pt>
                <c:pt idx="958">
                  <c:v>1481.14</c:v>
                </c:pt>
                <c:pt idx="959">
                  <c:v>1468.36</c:v>
                </c:pt>
                <c:pt idx="960">
                  <c:v>1378.55</c:v>
                </c:pt>
                <c:pt idx="961">
                  <c:v>1330.63</c:v>
                </c:pt>
                <c:pt idx="962">
                  <c:v>1322.7</c:v>
                </c:pt>
                <c:pt idx="963">
                  <c:v>1385.59</c:v>
                </c:pt>
                <c:pt idx="964">
                  <c:v>1400.38</c:v>
                </c:pt>
                <c:pt idx="965">
                  <c:v>1280</c:v>
                </c:pt>
                <c:pt idx="966">
                  <c:v>1267.3800000000001</c:v>
                </c:pt>
                <c:pt idx="967">
                  <c:v>1282.83</c:v>
                </c:pt>
                <c:pt idx="968">
                  <c:v>1166.3599999999999</c:v>
                </c:pt>
                <c:pt idx="969">
                  <c:v>968.75</c:v>
                </c:pt>
                <c:pt idx="970">
                  <c:v>896.24</c:v>
                </c:pt>
                <c:pt idx="971">
                  <c:v>903.25</c:v>
                </c:pt>
                <c:pt idx="972">
                  <c:v>825.88</c:v>
                </c:pt>
                <c:pt idx="973">
                  <c:v>735.09</c:v>
                </c:pt>
                <c:pt idx="974">
                  <c:v>797.87</c:v>
                </c:pt>
                <c:pt idx="975">
                  <c:v>872.81</c:v>
                </c:pt>
                <c:pt idx="976">
                  <c:v>919.14</c:v>
                </c:pt>
                <c:pt idx="977">
                  <c:v>919.31999999999994</c:v>
                </c:pt>
                <c:pt idx="978">
                  <c:v>987.48</c:v>
                </c:pt>
                <c:pt idx="979">
                  <c:v>1020.62</c:v>
                </c:pt>
                <c:pt idx="980">
                  <c:v>1057.08</c:v>
                </c:pt>
                <c:pt idx="981">
                  <c:v>1036.19</c:v>
                </c:pt>
                <c:pt idx="982">
                  <c:v>1095.6300000000001</c:v>
                </c:pt>
                <c:pt idx="983">
                  <c:v>1115.0999999999999</c:v>
                </c:pt>
                <c:pt idx="984">
                  <c:v>1073.8699999999999</c:v>
                </c:pt>
                <c:pt idx="985">
                  <c:v>1104.49</c:v>
                </c:pt>
                <c:pt idx="986">
                  <c:v>1169.43</c:v>
                </c:pt>
                <c:pt idx="987">
                  <c:v>1186.69</c:v>
                </c:pt>
                <c:pt idx="988">
                  <c:v>1089.4100000000001</c:v>
                </c:pt>
                <c:pt idx="989">
                  <c:v>1030.71</c:v>
                </c:pt>
                <c:pt idx="990">
                  <c:v>1101.5999999999999</c:v>
                </c:pt>
                <c:pt idx="991">
                  <c:v>1049.33</c:v>
                </c:pt>
                <c:pt idx="992">
                  <c:v>1141.2</c:v>
                </c:pt>
                <c:pt idx="993">
                  <c:v>1183.26</c:v>
                </c:pt>
                <c:pt idx="994">
                  <c:v>1180.55</c:v>
                </c:pt>
                <c:pt idx="995">
                  <c:v>1257.6400000000001</c:v>
                </c:pt>
                <c:pt idx="996">
                  <c:v>1286.1199999999999</c:v>
                </c:pt>
                <c:pt idx="997">
                  <c:v>1327.22</c:v>
                </c:pt>
                <c:pt idx="998">
                  <c:v>1325.83</c:v>
                </c:pt>
                <c:pt idx="999">
                  <c:v>1363.61</c:v>
                </c:pt>
                <c:pt idx="1000">
                  <c:v>1345.2</c:v>
                </c:pt>
                <c:pt idx="1001">
                  <c:v>1320.64</c:v>
                </c:pt>
                <c:pt idx="1002">
                  <c:v>1292.28</c:v>
                </c:pt>
                <c:pt idx="1003">
                  <c:v>1218.8900000000001</c:v>
                </c:pt>
                <c:pt idx="1004">
                  <c:v>1131.42</c:v>
                </c:pt>
                <c:pt idx="1005">
                  <c:v>1253.3</c:v>
                </c:pt>
                <c:pt idx="1006">
                  <c:v>1246.96</c:v>
                </c:pt>
                <c:pt idx="1007">
                  <c:v>1257.5999999999999</c:v>
                </c:pt>
                <c:pt idx="1008">
                  <c:v>1312.41</c:v>
                </c:pt>
                <c:pt idx="1009">
                  <c:v>1365.68</c:v>
                </c:pt>
                <c:pt idx="1010">
                  <c:v>1408.47</c:v>
                </c:pt>
                <c:pt idx="1011">
                  <c:v>1397.91</c:v>
                </c:pt>
                <c:pt idx="1012">
                  <c:v>1310.33</c:v>
                </c:pt>
                <c:pt idx="1013">
                  <c:v>1362.16</c:v>
                </c:pt>
                <c:pt idx="1014">
                  <c:v>1379.32</c:v>
                </c:pt>
                <c:pt idx="1015">
                  <c:v>1406.58</c:v>
                </c:pt>
                <c:pt idx="1016">
                  <c:v>1440.67</c:v>
                </c:pt>
                <c:pt idx="1017">
                  <c:v>1412.16</c:v>
                </c:pt>
                <c:pt idx="1018">
                  <c:v>1416.18</c:v>
                </c:pt>
                <c:pt idx="1019">
                  <c:v>1426.19</c:v>
                </c:pt>
                <c:pt idx="1020">
                  <c:v>1498.11</c:v>
                </c:pt>
                <c:pt idx="1021">
                  <c:v>1514.68</c:v>
                </c:pt>
                <c:pt idx="1022">
                  <c:v>1569.19</c:v>
                </c:pt>
                <c:pt idx="1023">
                  <c:v>1597.57</c:v>
                </c:pt>
                <c:pt idx="1024">
                  <c:v>1630.74</c:v>
                </c:pt>
                <c:pt idx="1025">
                  <c:v>1606.28</c:v>
                </c:pt>
                <c:pt idx="1026">
                  <c:v>1685.73</c:v>
                </c:pt>
                <c:pt idx="1027">
                  <c:v>1632.97</c:v>
                </c:pt>
                <c:pt idx="1028">
                  <c:v>1681.55</c:v>
                </c:pt>
                <c:pt idx="1029">
                  <c:v>1756.54</c:v>
                </c:pt>
                <c:pt idx="1030">
                  <c:v>1805.81</c:v>
                </c:pt>
                <c:pt idx="1031">
                  <c:v>1848.36</c:v>
                </c:pt>
                <c:pt idx="1032">
                  <c:v>1782.59</c:v>
                </c:pt>
                <c:pt idx="1033">
                  <c:v>1859.45</c:v>
                </c:pt>
                <c:pt idx="1034">
                  <c:v>1872.34</c:v>
                </c:pt>
                <c:pt idx="1035">
                  <c:v>1883.95</c:v>
                </c:pt>
                <c:pt idx="1036">
                  <c:v>1923.57</c:v>
                </c:pt>
                <c:pt idx="1037">
                  <c:v>1960.23</c:v>
                </c:pt>
                <c:pt idx="1038">
                  <c:v>1930.67</c:v>
                </c:pt>
                <c:pt idx="1039">
                  <c:v>2003.37</c:v>
                </c:pt>
                <c:pt idx="1040">
                  <c:v>1972.29</c:v>
                </c:pt>
                <c:pt idx="1041">
                  <c:v>2018.05</c:v>
                </c:pt>
                <c:pt idx="1042">
                  <c:v>2067.56</c:v>
                </c:pt>
                <c:pt idx="1043">
                  <c:v>2058.9</c:v>
                </c:pt>
                <c:pt idx="1044">
                  <c:v>1994.99</c:v>
                </c:pt>
                <c:pt idx="1045">
                  <c:v>2104.5</c:v>
                </c:pt>
                <c:pt idx="1046">
                  <c:v>2067.89</c:v>
                </c:pt>
                <c:pt idx="1047">
                  <c:v>2085.5100000000002</c:v>
                </c:pt>
                <c:pt idx="1048">
                  <c:v>2107.39</c:v>
                </c:pt>
                <c:pt idx="1049">
                  <c:v>2063.11</c:v>
                </c:pt>
                <c:pt idx="1050">
                  <c:v>2103.84</c:v>
                </c:pt>
                <c:pt idx="1051">
                  <c:v>1972.18</c:v>
                </c:pt>
                <c:pt idx="1052">
                  <c:v>1920.03</c:v>
                </c:pt>
                <c:pt idx="1053">
                  <c:v>2079.36</c:v>
                </c:pt>
                <c:pt idx="1054">
                  <c:v>2080.41</c:v>
                </c:pt>
                <c:pt idx="1055">
                  <c:v>2043.94</c:v>
                </c:pt>
                <c:pt idx="1056">
                  <c:v>1940.24</c:v>
                </c:pt>
                <c:pt idx="1057">
                  <c:v>1932.23</c:v>
                </c:pt>
                <c:pt idx="1058">
                  <c:v>2059.7399999999998</c:v>
                </c:pt>
                <c:pt idx="1059">
                  <c:v>2065.3000000000002</c:v>
                </c:pt>
                <c:pt idx="1060">
                  <c:v>2096.96</c:v>
                </c:pt>
                <c:pt idx="1061">
                  <c:v>2098.86</c:v>
                </c:pt>
                <c:pt idx="1062">
                  <c:v>2173.6</c:v>
                </c:pt>
                <c:pt idx="1063">
                  <c:v>2170.9499999999998</c:v>
                </c:pt>
                <c:pt idx="1064">
                  <c:v>2168.27</c:v>
                </c:pt>
                <c:pt idx="1065">
                  <c:v>2126.15</c:v>
                </c:pt>
                <c:pt idx="1066">
                  <c:v>2181.9</c:v>
                </c:pt>
              </c:numCache>
            </c:numRef>
          </c:val>
          <c:smooth val="0"/>
          <c:extLst xmlns:c16r2="http://schemas.microsoft.com/office/drawing/2015/06/chart">
            <c:ext xmlns:c16="http://schemas.microsoft.com/office/drawing/2014/chart" uri="{C3380CC4-5D6E-409C-BE32-E72D297353CC}">
              <c16:uniqueId val="{00000000-3118-4B57-97F3-4E584F5B950E}"/>
            </c:ext>
          </c:extLst>
        </c:ser>
        <c:dLbls>
          <c:showLegendKey val="0"/>
          <c:showVal val="0"/>
          <c:showCatName val="0"/>
          <c:showSerName val="0"/>
          <c:showPercent val="0"/>
          <c:showBubbleSize val="0"/>
        </c:dLbls>
        <c:marker val="1"/>
        <c:smooth val="0"/>
        <c:axId val="162215424"/>
        <c:axId val="162216960"/>
      </c:lineChart>
      <c:catAx>
        <c:axId val="162215424"/>
        <c:scaling>
          <c:orientation val="minMax"/>
        </c:scaling>
        <c:delete val="0"/>
        <c:axPos val="b"/>
        <c:numFmt formatCode="General" sourceLinked="1"/>
        <c:majorTickMark val="out"/>
        <c:minorTickMark val="none"/>
        <c:tickLblPos val="nextTo"/>
        <c:crossAx val="162216960"/>
        <c:crosses val="autoZero"/>
        <c:auto val="1"/>
        <c:lblAlgn val="ctr"/>
        <c:lblOffset val="100"/>
        <c:noMultiLvlLbl val="0"/>
      </c:catAx>
      <c:valAx>
        <c:axId val="162216960"/>
        <c:scaling>
          <c:orientation val="minMax"/>
        </c:scaling>
        <c:delete val="0"/>
        <c:axPos val="l"/>
        <c:numFmt formatCode="_(* #,##0_);_(* \(#,##0\);_(* &quot;-&quot;??_);_(@_)" sourceLinked="1"/>
        <c:majorTickMark val="out"/>
        <c:minorTickMark val="none"/>
        <c:tickLblPos val="nextTo"/>
        <c:crossAx val="162215424"/>
        <c:crosses val="autoZero"/>
        <c:crossBetween val="between"/>
      </c:valAx>
      <c:spPr>
        <a:noFill/>
        <a:ln w="25400">
          <a:noFill/>
        </a:ln>
      </c:spPr>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211B23-45F4-43C0-AD6A-375E3B0582B1}" type="datetimeFigureOut">
              <a:rPr lang="en-US" smtClean="0"/>
              <a:t>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76E4F0-7B45-49AE-9AE6-6767C0C3F56D}" type="slidenum">
              <a:rPr lang="en-US" smtClean="0"/>
              <a:t>‹#›</a:t>
            </a:fld>
            <a:endParaRPr lang="en-US"/>
          </a:p>
        </p:txBody>
      </p:sp>
    </p:spTree>
    <p:extLst>
      <p:ext uri="{BB962C8B-B14F-4D97-AF65-F5344CB8AC3E}">
        <p14:creationId xmlns:p14="http://schemas.microsoft.com/office/powerpoint/2010/main" val="326605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76E4F0-7B45-49AE-9AE6-6767C0C3F56D}" type="slidenum">
              <a:rPr lang="en-US" smtClean="0"/>
              <a:t>1</a:t>
            </a:fld>
            <a:endParaRPr lang="en-US"/>
          </a:p>
        </p:txBody>
      </p:sp>
    </p:spTree>
    <p:extLst>
      <p:ext uri="{BB962C8B-B14F-4D97-AF65-F5344CB8AC3E}">
        <p14:creationId xmlns:p14="http://schemas.microsoft.com/office/powerpoint/2010/main" val="96850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D5BCF4-435A-421F-8AB1-2FD02D2A1B3F}" type="datetimeFigureOut">
              <a:rPr lang="en-US" smtClean="0"/>
              <a:t>1/5/2017</a:t>
            </a:fld>
            <a:endParaRPr lang="en-US"/>
          </a:p>
        </p:txBody>
      </p:sp>
      <p:sp>
        <p:nvSpPr>
          <p:cNvPr id="8" name="Slide Number Placeholder 7"/>
          <p:cNvSpPr>
            <a:spLocks noGrp="1"/>
          </p:cNvSpPr>
          <p:nvPr>
            <p:ph type="sldNum" sz="quarter" idx="11"/>
          </p:nvPr>
        </p:nvSpPr>
        <p:spPr/>
        <p:txBody>
          <a:bodyPr/>
          <a:lstStyle/>
          <a:p>
            <a:fld id="{61ADEC3B-53A3-4A60-8319-F59C60C3AE7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BCF4-435A-421F-8AB1-2FD02D2A1B3F}"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BCF4-435A-421F-8AB1-2FD02D2A1B3F}"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5BCF4-435A-421F-8AB1-2FD02D2A1B3F}"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5BCF4-435A-421F-8AB1-2FD02D2A1B3F}"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3D5BCF4-435A-421F-8AB1-2FD02D2A1B3F}"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DEC3B-53A3-4A60-8319-F59C60C3AE74}"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D5BCF4-435A-421F-8AB1-2FD02D2A1B3F}"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ADEC3B-53A3-4A60-8319-F59C60C3AE74}"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5BCF4-435A-421F-8AB1-2FD02D2A1B3F}"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BCF4-435A-421F-8AB1-2FD02D2A1B3F}"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BCF4-435A-421F-8AB1-2FD02D2A1B3F}"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BCF4-435A-421F-8AB1-2FD02D2A1B3F}"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DEC3B-53A3-4A60-8319-F59C60C3AE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3D5BCF4-435A-421F-8AB1-2FD02D2A1B3F}" type="datetimeFigureOut">
              <a:rPr lang="en-US" smtClean="0"/>
              <a:t>1/5/2017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DEC3B-53A3-4A60-8319-F59C60C3AE74}"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Unemployment_in_the_United_Stat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statisticssolutions.com/assumptions-of-multiple-linear-regression/"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data.library.virginia.edu/diagnostic-plo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onlinecourses.science.psu.edu/stat501/node/318"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blog.minitab.com/blog/adventures-in-statistics/what-are-the-effects-of-multicollinearity-and-when-can-i-ignore-the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hyperlink" Target="http://support.minitab.com/en-us/minitab/17/topic-library/modeling-statistics/regression-and-correlation/model-assumptions/what-is-a-variance-inflation-factor-vi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www.tc.umn.edu/~ryoox001/images/DurbinWatson_test.pdf" TargetMode="External"/><Relationship Id="rId5" Type="http://schemas.openxmlformats.org/officeDocument/2006/relationships/hyperlink" Target="https://www1.udel.edu/htr/Statistics/Notes816/class20.PDF" TargetMode="Externa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hyperlink" Target="https://www1.udel.edu/htr/Statistics/Notes816/class20.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investopedia.com/articles/economics/12/okuns-law.as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nber.org/cycles/cyclesmain.html" TargetMode="External"/><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hyperlink" Target="https://fred.stlouisfed.org/series/USREC"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data.library.virginia.edu/diagnostic-plots/" TargetMode="External"/><Relationship Id="rId2" Type="http://schemas.openxmlformats.org/officeDocument/2006/relationships/hyperlink" Target="http://www.statisticssolutions.com/assumptions-of-multiple-linear-regression/" TargetMode="Externa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onlinecourses.science.psu.edu/stat501/node/318"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data.library.virginia.edu/diagnostic-plots/" TargetMode="External"/><Relationship Id="rId2" Type="http://schemas.openxmlformats.org/officeDocument/2006/relationships/hyperlink" Target="http://www.statisticssolutions.com/assumptions-of-multiple-linear-regression/"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blog.minitab.com/blog/adventures-in-statistics/what-are-the-effects-of-multicollinearity-and-when-can-i-ignore-them" TargetMode="Externa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hyperlink" Target="http://www.tc.umn.edu/~ryoox001/images/DurbinWatson_test.pdf" TargetMode="External"/><Relationship Id="rId7" Type="http://schemas.openxmlformats.org/officeDocument/2006/relationships/image" Target="../media/image75.png"/><Relationship Id="rId2" Type="http://schemas.openxmlformats.org/officeDocument/2006/relationships/hyperlink" Target="https://www1.udel.edu/htr/Statistics/Notes816/class20.PDF"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Economic and Political Indicators &amp; the Unemployment Rate</a:t>
            </a:r>
            <a:br>
              <a:rPr lang="en-US" dirty="0" smtClean="0"/>
            </a:br>
            <a:r>
              <a:rPr lang="en-US" dirty="0" smtClean="0"/>
              <a:t>1989 - 2016</a:t>
            </a:r>
            <a:endParaRPr lang="en-US" dirty="0"/>
          </a:p>
        </p:txBody>
      </p:sp>
      <p:sp>
        <p:nvSpPr>
          <p:cNvPr id="3" name="Subtitle 2"/>
          <p:cNvSpPr>
            <a:spLocks noGrp="1"/>
          </p:cNvSpPr>
          <p:nvPr>
            <p:ph type="subTitle" idx="1"/>
          </p:nvPr>
        </p:nvSpPr>
        <p:spPr/>
        <p:txBody>
          <a:bodyPr>
            <a:normAutofit/>
          </a:bodyPr>
          <a:lstStyle/>
          <a:p>
            <a:r>
              <a:rPr lang="en-US" dirty="0" smtClean="0"/>
              <a:t>Sumi Choudhury</a:t>
            </a:r>
          </a:p>
          <a:p>
            <a:r>
              <a:rPr lang="en-US" dirty="0"/>
              <a:t>Carlos </a:t>
            </a:r>
            <a:r>
              <a:rPr lang="en-US" dirty="0" err="1"/>
              <a:t>Tabernilla</a:t>
            </a:r>
            <a:endParaRPr lang="en-US" dirty="0"/>
          </a:p>
          <a:p>
            <a:endParaRPr lang="en-US" dirty="0"/>
          </a:p>
        </p:txBody>
      </p:sp>
    </p:spTree>
    <p:extLst>
      <p:ext uri="{BB962C8B-B14F-4D97-AF65-F5344CB8AC3E}">
        <p14:creationId xmlns:p14="http://schemas.microsoft.com/office/powerpoint/2010/main" val="1397022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sz="3600" dirty="0" smtClean="0"/>
              <a:t>Explanatory Variables</a:t>
            </a:r>
            <a:endParaRPr lang="en-US" sz="3600" dirty="0"/>
          </a:p>
        </p:txBody>
      </p:sp>
      <p:sp>
        <p:nvSpPr>
          <p:cNvPr id="3" name="Content Placeholder 2"/>
          <p:cNvSpPr>
            <a:spLocks noGrp="1"/>
          </p:cNvSpPr>
          <p:nvPr>
            <p:ph idx="1"/>
          </p:nvPr>
        </p:nvSpPr>
        <p:spPr>
          <a:xfrm>
            <a:off x="914400" y="1828800"/>
            <a:ext cx="7315200" cy="3539527"/>
          </a:xfrm>
        </p:spPr>
        <p:txBody>
          <a:bodyPr>
            <a:normAutofit lnSpcReduction="10000"/>
          </a:bodyPr>
          <a:lstStyle/>
          <a:p>
            <a:r>
              <a:rPr lang="en-US" sz="2400" dirty="0" smtClean="0"/>
              <a:t>Economic Indicators</a:t>
            </a:r>
          </a:p>
          <a:p>
            <a:r>
              <a:rPr lang="en-US" sz="2400" dirty="0" smtClean="0"/>
              <a:t>Interest Rates</a:t>
            </a:r>
          </a:p>
          <a:p>
            <a:r>
              <a:rPr lang="en-US" sz="2400" dirty="0" smtClean="0"/>
              <a:t>Commodities</a:t>
            </a:r>
          </a:p>
          <a:p>
            <a:r>
              <a:rPr lang="en-US" sz="2400" dirty="0" smtClean="0"/>
              <a:t>Currencies</a:t>
            </a:r>
          </a:p>
          <a:p>
            <a:r>
              <a:rPr lang="en-US" sz="2400" dirty="0" smtClean="0"/>
              <a:t>Political Parties in Office</a:t>
            </a:r>
          </a:p>
          <a:p>
            <a:r>
              <a:rPr lang="en-US" sz="2400" dirty="0" smtClean="0"/>
              <a:t>Sources</a:t>
            </a:r>
          </a:p>
          <a:p>
            <a:pPr lvl="1"/>
            <a:r>
              <a:rPr lang="en-US" sz="2200" dirty="0" smtClean="0"/>
              <a:t>BLS, ECB, Thompson Reuters, Oxford Economics, The Conference Board, U.S. Census, University of Michigan</a:t>
            </a:r>
          </a:p>
          <a:p>
            <a:endParaRPr lang="en-US" sz="2400" dirty="0" smtClean="0"/>
          </a:p>
        </p:txBody>
      </p:sp>
    </p:spTree>
    <p:extLst>
      <p:ext uri="{BB962C8B-B14F-4D97-AF65-F5344CB8AC3E}">
        <p14:creationId xmlns:p14="http://schemas.microsoft.com/office/powerpoint/2010/main" val="87938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315200" cy="1154097"/>
          </a:xfrm>
        </p:spPr>
        <p:txBody>
          <a:bodyPr/>
          <a:lstStyle/>
          <a:p>
            <a:r>
              <a:rPr lang="en-US" dirty="0"/>
              <a:t>Issues in </a:t>
            </a:r>
            <a:r>
              <a:rPr lang="en-US" dirty="0" smtClean="0"/>
              <a:t>Predicting </a:t>
            </a:r>
            <a:r>
              <a:rPr lang="en-US" dirty="0"/>
              <a:t>S&amp;P 500</a:t>
            </a:r>
          </a:p>
        </p:txBody>
      </p:sp>
      <p:sp>
        <p:nvSpPr>
          <p:cNvPr id="3" name="Content Placeholder 2"/>
          <p:cNvSpPr>
            <a:spLocks noGrp="1"/>
          </p:cNvSpPr>
          <p:nvPr>
            <p:ph idx="1"/>
          </p:nvPr>
        </p:nvSpPr>
        <p:spPr>
          <a:xfrm>
            <a:off x="914400" y="2514600"/>
            <a:ext cx="7315200" cy="3539527"/>
          </a:xfrm>
        </p:spPr>
        <p:txBody>
          <a:bodyPr/>
          <a:lstStyle/>
          <a:p>
            <a:r>
              <a:rPr lang="en-US" dirty="0"/>
              <a:t>After a series of steps in running our regression model, by checking the assumptions and conducting all necessary transformations to our dependent and predictor variables, we found that the assumptions were not </a:t>
            </a:r>
            <a:r>
              <a:rPr lang="en-US" dirty="0" smtClean="0"/>
              <a:t>strong</a:t>
            </a:r>
          </a:p>
          <a:p>
            <a:r>
              <a:rPr lang="en-US" dirty="0"/>
              <a:t>I</a:t>
            </a:r>
            <a:r>
              <a:rPr lang="en-US" dirty="0" smtClean="0"/>
              <a:t>t </a:t>
            </a:r>
            <a:r>
              <a:rPr lang="en-US" dirty="0"/>
              <a:t>appeared to be a weak </a:t>
            </a:r>
            <a:r>
              <a:rPr lang="en-US" dirty="0" smtClean="0"/>
              <a:t>model</a:t>
            </a:r>
          </a:p>
          <a:p>
            <a:r>
              <a:rPr lang="en-US" dirty="0" smtClean="0"/>
              <a:t>We </a:t>
            </a:r>
            <a:r>
              <a:rPr lang="en-US" dirty="0"/>
              <a:t>believe that the strong autocorrelation presented in our data made it very difficult to isolate the true impact which our predictor variables had on our dependent variable, the S&amp;P 500 index</a:t>
            </a:r>
          </a:p>
          <a:p>
            <a:endParaRPr lang="en-US" dirty="0"/>
          </a:p>
        </p:txBody>
      </p:sp>
    </p:spTree>
    <p:extLst>
      <p:ext uri="{BB962C8B-B14F-4D97-AF65-F5344CB8AC3E}">
        <p14:creationId xmlns:p14="http://schemas.microsoft.com/office/powerpoint/2010/main" val="244740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smtClean="0"/>
              <a:t>Issues in Predicting S&amp;P 500</a:t>
            </a:r>
            <a:endParaRPr lang="en-US" dirty="0"/>
          </a:p>
        </p:txBody>
      </p:sp>
      <p:sp>
        <p:nvSpPr>
          <p:cNvPr id="3" name="Content Placeholder 2"/>
          <p:cNvSpPr>
            <a:spLocks noGrp="1"/>
          </p:cNvSpPr>
          <p:nvPr>
            <p:ph idx="1"/>
          </p:nvPr>
        </p:nvSpPr>
        <p:spPr>
          <a:xfrm>
            <a:off x="914400" y="1600200"/>
            <a:ext cx="7315200" cy="4419600"/>
          </a:xfrm>
        </p:spPr>
        <p:txBody>
          <a:bodyPr>
            <a:normAutofit/>
          </a:bodyPr>
          <a:lstStyle/>
          <a:p>
            <a:r>
              <a:rPr lang="en-US" dirty="0" smtClean="0"/>
              <a:t>Linearity, Constant Variance, and Normality - Violated</a:t>
            </a:r>
          </a:p>
          <a:p>
            <a:endParaRPr lang="en-US" dirty="0" smtClean="0"/>
          </a:p>
          <a:p>
            <a:r>
              <a:rPr lang="en-US" dirty="0" smtClean="0"/>
              <a:t>Performed Log Transformations – Assumptions remained violated</a:t>
            </a:r>
          </a:p>
          <a:p>
            <a:endParaRPr lang="en-US" dirty="0" smtClean="0"/>
          </a:p>
          <a:p>
            <a:r>
              <a:rPr lang="en-US" dirty="0" smtClean="0"/>
              <a:t>Observed Scatter Plot Matrix; Observed high multicollinearity amongst predictor variables</a:t>
            </a:r>
          </a:p>
          <a:p>
            <a:endParaRPr lang="en-US" dirty="0" smtClean="0"/>
          </a:p>
          <a:p>
            <a:r>
              <a:rPr lang="en-US" dirty="0" smtClean="0"/>
              <a:t>Discovered strong relationships between Unemployment rate amongst other X variables</a:t>
            </a:r>
            <a:endParaRPr lang="en-US" dirty="0"/>
          </a:p>
        </p:txBody>
      </p:sp>
    </p:spTree>
    <p:extLst>
      <p:ext uri="{BB962C8B-B14F-4D97-AF65-F5344CB8AC3E}">
        <p14:creationId xmlns:p14="http://schemas.microsoft.com/office/powerpoint/2010/main" val="2020551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15200" cy="1154097"/>
          </a:xfrm>
        </p:spPr>
        <p:txBody>
          <a:bodyPr>
            <a:normAutofit fontScale="90000"/>
          </a:bodyPr>
          <a:lstStyle/>
          <a:p>
            <a:r>
              <a:rPr lang="en-US" dirty="0" smtClean="0"/>
              <a:t>Correlation between S&amp;P 500</a:t>
            </a:r>
            <a:br>
              <a:rPr lang="en-US" dirty="0" smtClean="0"/>
            </a:br>
            <a:r>
              <a:rPr lang="en-US" dirty="0" smtClean="0"/>
              <a:t>and Predictor Variables</a:t>
            </a:r>
            <a:endParaRPr lang="en-US"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166" y="2057400"/>
            <a:ext cx="7884634"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11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S&amp;P 500 Log Transformed</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5679254" cy="373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27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S&amp;P 500 Log Transformed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5943600" cy="391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92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S&amp;P </a:t>
            </a:r>
            <a:r>
              <a:rPr lang="en-US" dirty="0" smtClean="0"/>
              <a:t>500 Log &amp; Differencing</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656" y="2743200"/>
            <a:ext cx="5954144"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96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S&amp;P 500 Log &amp; Differencing</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5943599" cy="375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970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smtClean="0"/>
              <a:t>Predicting Unemployment</a:t>
            </a:r>
            <a:endParaRPr lang="en-US" dirty="0"/>
          </a:p>
        </p:txBody>
      </p:sp>
      <p:sp>
        <p:nvSpPr>
          <p:cNvPr id="3" name="Content Placeholder 2"/>
          <p:cNvSpPr>
            <a:spLocks noGrp="1"/>
          </p:cNvSpPr>
          <p:nvPr>
            <p:ph idx="1"/>
          </p:nvPr>
        </p:nvSpPr>
        <p:spPr>
          <a:xfrm>
            <a:off x="914400" y="1600200"/>
            <a:ext cx="7315200" cy="4419600"/>
          </a:xfrm>
        </p:spPr>
        <p:txBody>
          <a:bodyPr>
            <a:normAutofit/>
          </a:bodyPr>
          <a:lstStyle/>
          <a:p>
            <a:endParaRPr lang="en-US" sz="2400" dirty="0" smtClean="0"/>
          </a:p>
          <a:p>
            <a:endParaRPr lang="en-US" sz="2400" dirty="0" smtClean="0"/>
          </a:p>
          <a:p>
            <a:endParaRPr lang="en-US" sz="2400" dirty="0" smtClean="0"/>
          </a:p>
        </p:txBody>
      </p:sp>
      <p:sp>
        <p:nvSpPr>
          <p:cNvPr id="4" name="Content Placeholder 2"/>
          <p:cNvSpPr txBox="1">
            <a:spLocks/>
          </p:cNvSpPr>
          <p:nvPr/>
        </p:nvSpPr>
        <p:spPr>
          <a:xfrm>
            <a:off x="1066800" y="1752600"/>
            <a:ext cx="7315200" cy="4419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Explanatory Variables remain the same</a:t>
            </a:r>
          </a:p>
          <a:p>
            <a:endParaRPr lang="en-US" dirty="0" smtClean="0"/>
          </a:p>
          <a:p>
            <a:r>
              <a:rPr lang="en-US" dirty="0" smtClean="0"/>
              <a:t>Unemployment is a key figure to health of the economy</a:t>
            </a:r>
          </a:p>
          <a:p>
            <a:endParaRPr lang="en-US" dirty="0" smtClean="0"/>
          </a:p>
          <a:p>
            <a:r>
              <a:rPr lang="en-US" dirty="0" smtClean="0"/>
              <a:t>Understanding drivers of employment – helps understand drivers of economy</a:t>
            </a:r>
          </a:p>
          <a:p>
            <a:endParaRPr lang="en-US" dirty="0" smtClean="0"/>
          </a:p>
          <a:p>
            <a:r>
              <a:rPr lang="en-US" dirty="0" smtClean="0"/>
              <a:t>Economy and Unemployment have an inverse relationship</a:t>
            </a:r>
          </a:p>
          <a:p>
            <a:endParaRPr lang="en-US" dirty="0"/>
          </a:p>
          <a:p>
            <a:r>
              <a:rPr lang="en-US" dirty="0" smtClean="0"/>
              <a:t>How will Republican (President/House/Senate) fair?</a:t>
            </a:r>
          </a:p>
        </p:txBody>
      </p:sp>
    </p:spTree>
    <p:extLst>
      <p:ext uri="{BB962C8B-B14F-4D97-AF65-F5344CB8AC3E}">
        <p14:creationId xmlns:p14="http://schemas.microsoft.com/office/powerpoint/2010/main" val="2434856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15200" cy="1154097"/>
          </a:xfrm>
        </p:spPr>
        <p:txBody>
          <a:bodyPr/>
          <a:lstStyle/>
          <a:p>
            <a:r>
              <a:rPr lang="en-US" dirty="0" smtClean="0"/>
              <a:t>Arriving to Data Set</a:t>
            </a:r>
            <a:endParaRPr lang="en-US" dirty="0"/>
          </a:p>
        </p:txBody>
      </p:sp>
      <p:pic>
        <p:nvPicPr>
          <p:cNvPr id="3" name="Picture 2"/>
          <p:cNvPicPr/>
          <p:nvPr/>
        </p:nvPicPr>
        <p:blipFill rotWithShape="1">
          <a:blip r:embed="rId2"/>
          <a:srcRect t="3226"/>
          <a:stretch/>
        </p:blipFill>
        <p:spPr bwMode="auto">
          <a:xfrm>
            <a:off x="895350" y="1828800"/>
            <a:ext cx="7353300" cy="3733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1515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smtClean="0"/>
              <a:t/>
            </a:r>
            <a:br>
              <a:rPr lang="en-US" dirty="0" smtClean="0"/>
            </a:br>
            <a:r>
              <a:rPr lang="en-US" dirty="0" smtClean="0"/>
              <a:t>Unemployment in the US </a:t>
            </a:r>
            <a:endParaRPr lang="en-US" dirty="0"/>
          </a:p>
        </p:txBody>
      </p:sp>
      <p:sp>
        <p:nvSpPr>
          <p:cNvPr id="3" name="Content Placeholder 2"/>
          <p:cNvSpPr>
            <a:spLocks noGrp="1"/>
          </p:cNvSpPr>
          <p:nvPr>
            <p:ph idx="1"/>
          </p:nvPr>
        </p:nvSpPr>
        <p:spPr>
          <a:xfrm>
            <a:off x="914400" y="1600200"/>
            <a:ext cx="7315200" cy="4419600"/>
          </a:xfrm>
        </p:spPr>
        <p:txBody>
          <a:bodyPr>
            <a:normAutofit fontScale="92500" lnSpcReduction="20000"/>
          </a:bodyPr>
          <a:lstStyle/>
          <a:p>
            <a:r>
              <a:rPr lang="en-US" sz="2400" dirty="0" smtClean="0"/>
              <a:t>US Dept of Labor (Bureau of Labor Statistics) began gathering data in the 1940’s</a:t>
            </a:r>
          </a:p>
          <a:p>
            <a:r>
              <a:rPr lang="en-US" sz="2400" dirty="0" smtClean="0"/>
              <a:t>Has varied as low as 1% WWI as high as 25% Great Depression</a:t>
            </a:r>
          </a:p>
          <a:p>
            <a:r>
              <a:rPr lang="en-US" sz="2400" dirty="0" smtClean="0"/>
              <a:t>Has an inverse relationship to the economy</a:t>
            </a:r>
          </a:p>
          <a:p>
            <a:r>
              <a:rPr lang="en-US" sz="2400" dirty="0" smtClean="0"/>
              <a:t>Thus responds to both fiscal and monetary policy</a:t>
            </a:r>
          </a:p>
          <a:p>
            <a:r>
              <a:rPr lang="en-US" sz="2400" dirty="0" smtClean="0"/>
              <a:t>Federal Reserve has a mandate to achieve full employment while maintaining a low rate of inflation</a:t>
            </a:r>
          </a:p>
          <a:p>
            <a:r>
              <a:rPr lang="en-US" sz="2400" dirty="0" smtClean="0"/>
              <a:t>Topic of political debate (Liberals government action &amp; Conservatives free market solutions)</a:t>
            </a:r>
            <a:endParaRPr lang="en-US" sz="2400" dirty="0"/>
          </a:p>
          <a:p>
            <a:r>
              <a:rPr lang="en-US" sz="2400" dirty="0" smtClean="0"/>
              <a:t>Who is unemployed?</a:t>
            </a:r>
          </a:p>
          <a:p>
            <a:pPr lvl="1"/>
            <a:r>
              <a:rPr lang="en-US" sz="2200" dirty="0" smtClean="0"/>
              <a:t>Do not have a job – have looked in the last 4 weeks – are available to work</a:t>
            </a:r>
          </a:p>
          <a:p>
            <a:pPr lvl="1"/>
            <a:r>
              <a:rPr lang="en-US" sz="2200" dirty="0" smtClean="0"/>
              <a:t>Workers expecting to be recalled from layoff</a:t>
            </a:r>
          </a:p>
          <a:p>
            <a:pPr lvl="1"/>
            <a:endParaRPr lang="en-US" sz="2200" dirty="0" smtClean="0"/>
          </a:p>
        </p:txBody>
      </p:sp>
      <p:sp>
        <p:nvSpPr>
          <p:cNvPr id="4" name="TextBox 3"/>
          <p:cNvSpPr txBox="1"/>
          <p:nvPr/>
        </p:nvSpPr>
        <p:spPr>
          <a:xfrm>
            <a:off x="171450" y="6172884"/>
            <a:ext cx="8991600" cy="1384995"/>
          </a:xfrm>
          <a:prstGeom prst="rect">
            <a:avLst/>
          </a:prstGeom>
          <a:noFill/>
        </p:spPr>
        <p:txBody>
          <a:bodyPr wrap="square" rtlCol="0">
            <a:spAutoFit/>
          </a:bodyPr>
          <a:lstStyle/>
          <a:p>
            <a:r>
              <a:rPr lang="en-US" sz="1200" i="1" dirty="0" smtClean="0"/>
              <a:t>Link: </a:t>
            </a:r>
            <a:r>
              <a:rPr lang="en-US" sz="1200" i="1" dirty="0" smtClean="0">
                <a:hlinkClick r:id="rId2"/>
              </a:rPr>
              <a:t>https</a:t>
            </a:r>
            <a:r>
              <a:rPr lang="en-US" sz="1200" i="1" dirty="0">
                <a:hlinkClick r:id="rId2"/>
              </a:rPr>
              <a:t>://</a:t>
            </a:r>
            <a:r>
              <a:rPr lang="en-US" sz="1200" i="1" dirty="0" smtClean="0">
                <a:hlinkClick r:id="rId2"/>
              </a:rPr>
              <a:t>en.wikipedia.org/wiki/Unemployment_in_the_United_States</a:t>
            </a:r>
            <a:endParaRPr lang="en-US" sz="1200" i="1" dirty="0" smtClean="0"/>
          </a:p>
          <a:p>
            <a:endParaRPr lang="en-US" sz="1200" i="1" dirty="0" smtClean="0"/>
          </a:p>
          <a:p>
            <a:endParaRPr lang="en-US" sz="1200" i="1" dirty="0" smtClean="0"/>
          </a:p>
          <a:p>
            <a:endParaRPr lang="en-US" sz="1200" i="1" dirty="0" smtClean="0"/>
          </a:p>
          <a:p>
            <a:endParaRPr lang="en-US" sz="1200" i="1" dirty="0" smtClean="0"/>
          </a:p>
          <a:p>
            <a:endParaRPr lang="en-US" sz="1200" i="1" dirty="0" smtClean="0"/>
          </a:p>
          <a:p>
            <a:endParaRPr lang="en-US" sz="1200" i="1" dirty="0" smtClean="0"/>
          </a:p>
        </p:txBody>
      </p:sp>
    </p:spTree>
    <p:extLst>
      <p:ext uri="{BB962C8B-B14F-4D97-AF65-F5344CB8AC3E}">
        <p14:creationId xmlns:p14="http://schemas.microsoft.com/office/powerpoint/2010/main" val="2163798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52800" y="247650"/>
            <a:ext cx="4800600" cy="819150"/>
          </a:xfrm>
          <a:prstGeom prst="rect">
            <a:avLst/>
          </a:prstGeom>
        </p:spPr>
      </p:pic>
      <p:pic>
        <p:nvPicPr>
          <p:cNvPr id="3" name="Picture 2"/>
          <p:cNvPicPr/>
          <p:nvPr/>
        </p:nvPicPr>
        <p:blipFill>
          <a:blip r:embed="rId3"/>
          <a:stretch>
            <a:fillRect/>
          </a:stretch>
        </p:blipFill>
        <p:spPr>
          <a:xfrm>
            <a:off x="3352800" y="1129990"/>
            <a:ext cx="4800600" cy="5715000"/>
          </a:xfrm>
          <a:prstGeom prst="rect">
            <a:avLst/>
          </a:prstGeom>
        </p:spPr>
      </p:pic>
      <p:sp>
        <p:nvSpPr>
          <p:cNvPr id="5" name="Title 1"/>
          <p:cNvSpPr txBox="1">
            <a:spLocks/>
          </p:cNvSpPr>
          <p:nvPr/>
        </p:nvSpPr>
        <p:spPr>
          <a:xfrm>
            <a:off x="228600" y="609600"/>
            <a:ext cx="2971800" cy="5943600"/>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First Model</a:t>
            </a:r>
          </a:p>
          <a:p>
            <a:endParaRPr lang="en-US" sz="2400" dirty="0" smtClean="0"/>
          </a:p>
          <a:p>
            <a:pPr marL="342900" indent="-342900">
              <a:buFontTx/>
              <a:buChar char="-"/>
            </a:pPr>
            <a:r>
              <a:rPr lang="en-US" sz="1800" dirty="0" smtClean="0"/>
              <a:t>Coefficients (difficult to interpret)</a:t>
            </a:r>
          </a:p>
          <a:p>
            <a:endParaRPr lang="en-US" sz="1800" dirty="0" smtClean="0"/>
          </a:p>
          <a:p>
            <a:pPr marL="342900" indent="-342900">
              <a:buFontTx/>
              <a:buChar char="-"/>
            </a:pPr>
            <a:r>
              <a:rPr lang="en-US" sz="1600" dirty="0" smtClean="0"/>
              <a:t>P Values</a:t>
            </a:r>
          </a:p>
          <a:p>
            <a:pPr marL="342900" indent="-342900">
              <a:buFontTx/>
              <a:buChar char="-"/>
            </a:pPr>
            <a:endParaRPr lang="en-US" sz="1600" dirty="0" smtClean="0"/>
          </a:p>
          <a:p>
            <a:pPr marL="342900" indent="-342900">
              <a:buFontTx/>
              <a:buChar char="-"/>
            </a:pPr>
            <a:r>
              <a:rPr lang="en-US" sz="1600" dirty="0" smtClean="0"/>
              <a:t>R ^2 (meaningless)</a:t>
            </a:r>
          </a:p>
          <a:p>
            <a:endParaRPr lang="en-US" sz="2000" dirty="0" smtClean="0"/>
          </a:p>
          <a:p>
            <a:r>
              <a:rPr lang="en-US" sz="2000" i="1" dirty="0" smtClean="0"/>
              <a:t>* We observe plots to see if assumptions have been met</a:t>
            </a:r>
            <a:endParaRPr lang="en-US" sz="2000" i="1" dirty="0"/>
          </a:p>
        </p:txBody>
      </p:sp>
    </p:spTree>
    <p:extLst>
      <p:ext uri="{BB962C8B-B14F-4D97-AF65-F5344CB8AC3E}">
        <p14:creationId xmlns:p14="http://schemas.microsoft.com/office/powerpoint/2010/main" val="4285500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7315200" cy="773097"/>
          </a:xfrm>
        </p:spPr>
        <p:txBody>
          <a:bodyPr/>
          <a:lstStyle/>
          <a:p>
            <a:r>
              <a:rPr lang="en-US" dirty="0" smtClean="0"/>
              <a:t>Assumptions violated</a:t>
            </a:r>
            <a:endParaRPr lang="en-US" dirty="0"/>
          </a:p>
        </p:txBody>
      </p:sp>
      <p:pic>
        <p:nvPicPr>
          <p:cNvPr id="4" name="Content Placeholder 3"/>
          <p:cNvPicPr>
            <a:picLocks noGrp="1"/>
          </p:cNvPicPr>
          <p:nvPr>
            <p:ph idx="1"/>
          </p:nvPr>
        </p:nvPicPr>
        <p:blipFill>
          <a:blip r:embed="rId2"/>
          <a:stretch>
            <a:fillRect/>
          </a:stretch>
        </p:blipFill>
        <p:spPr>
          <a:xfrm>
            <a:off x="3352800" y="1905000"/>
            <a:ext cx="5372100" cy="4114801"/>
          </a:xfrm>
          <a:prstGeom prst="rect">
            <a:avLst/>
          </a:prstGeom>
          <a:ln>
            <a:solidFill>
              <a:schemeClr val="tx1"/>
            </a:solidFill>
          </a:ln>
        </p:spPr>
      </p:pic>
      <p:sp>
        <p:nvSpPr>
          <p:cNvPr id="5" name="Title 1"/>
          <p:cNvSpPr txBox="1">
            <a:spLocks/>
          </p:cNvSpPr>
          <p:nvPr/>
        </p:nvSpPr>
        <p:spPr>
          <a:xfrm>
            <a:off x="228600" y="11540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First Model</a:t>
            </a:r>
          </a:p>
          <a:p>
            <a:endParaRPr lang="en-US" sz="2400" dirty="0" smtClean="0"/>
          </a:p>
          <a:p>
            <a:pPr marL="342900" indent="-342900">
              <a:buAutoNum type="arabicPeriod"/>
            </a:pPr>
            <a:r>
              <a:rPr lang="en-US" sz="1400" dirty="0" smtClean="0"/>
              <a:t>Linear relationship</a:t>
            </a:r>
          </a:p>
          <a:p>
            <a:pPr marL="342900" indent="-342900">
              <a:buAutoNum type="arabicPeriod"/>
            </a:pPr>
            <a:r>
              <a:rPr lang="en-US" sz="1400" dirty="0" smtClean="0"/>
              <a:t>Multivariate normality</a:t>
            </a:r>
          </a:p>
          <a:p>
            <a:pPr marL="342900" indent="-342900">
              <a:buAutoNum type="arabicPeriod"/>
            </a:pPr>
            <a:r>
              <a:rPr lang="en-US" sz="1400" dirty="0" smtClean="0"/>
              <a:t>No or little </a:t>
            </a:r>
            <a:r>
              <a:rPr lang="en-US" sz="1400" dirty="0" err="1" smtClean="0"/>
              <a:t>multicollinearity</a:t>
            </a:r>
            <a:endParaRPr lang="en-US" sz="1400" dirty="0"/>
          </a:p>
          <a:p>
            <a:pPr marL="342900" indent="-342900">
              <a:buAutoNum type="arabicPeriod"/>
            </a:pPr>
            <a:r>
              <a:rPr lang="en-US" sz="1400" dirty="0" smtClean="0"/>
              <a:t>No auto-correlation</a:t>
            </a:r>
          </a:p>
          <a:p>
            <a:pPr marL="342900" indent="-342900">
              <a:buAutoNum type="arabicPeriod"/>
            </a:pPr>
            <a:r>
              <a:rPr lang="en-US" sz="1400" dirty="0" smtClean="0"/>
              <a:t>Homoscedasticity</a:t>
            </a:r>
          </a:p>
          <a:p>
            <a:pPr marL="342900" indent="-342900">
              <a:buFontTx/>
              <a:buChar char="-"/>
            </a:pPr>
            <a:endParaRPr lang="en-US" sz="1400" dirty="0"/>
          </a:p>
          <a:p>
            <a:pPr marL="342900" indent="-342900">
              <a:buFontTx/>
              <a:buChar char="-"/>
            </a:pPr>
            <a:r>
              <a:rPr lang="en-US" sz="1400" dirty="0" smtClean="0"/>
              <a:t>Plot #1: Relationship appears non-linear</a:t>
            </a:r>
          </a:p>
          <a:p>
            <a:pPr marL="342900" indent="-342900">
              <a:buFontTx/>
              <a:buChar char="-"/>
            </a:pPr>
            <a:endParaRPr lang="en-US" sz="1400" dirty="0" smtClean="0"/>
          </a:p>
          <a:p>
            <a:pPr marL="342900" indent="-342900">
              <a:buFontTx/>
              <a:buChar char="-"/>
            </a:pPr>
            <a:r>
              <a:rPr lang="en-US" sz="1400" dirty="0" smtClean="0"/>
              <a:t>Plot#2: Residuals look ok, indication of fat tails</a:t>
            </a:r>
          </a:p>
          <a:p>
            <a:pPr marL="342900" indent="-342900">
              <a:buFontTx/>
              <a:buChar char="-"/>
            </a:pPr>
            <a:endParaRPr lang="en-US" sz="1400" dirty="0" smtClean="0"/>
          </a:p>
          <a:p>
            <a:pPr marL="342900" indent="-342900">
              <a:buFontTx/>
              <a:buChar char="-"/>
            </a:pPr>
            <a:r>
              <a:rPr lang="en-US" sz="1400" dirty="0" smtClean="0"/>
              <a:t>Plot #3: Residuals are spread fairly evenly</a:t>
            </a:r>
          </a:p>
          <a:p>
            <a:pPr marL="342900" indent="-342900">
              <a:buFontTx/>
              <a:buChar char="-"/>
            </a:pPr>
            <a:endParaRPr lang="en-US" sz="1400" dirty="0" smtClean="0"/>
          </a:p>
          <a:p>
            <a:pPr marL="342900" indent="-342900">
              <a:buFontTx/>
              <a:buChar char="-"/>
            </a:pPr>
            <a:r>
              <a:rPr lang="en-US" sz="1400" dirty="0" smtClean="0"/>
              <a:t>Plot#4: None of the outliers are outside Cook’s distance of 0.5</a:t>
            </a:r>
            <a:endParaRPr lang="en-US" sz="2000" dirty="0"/>
          </a:p>
        </p:txBody>
      </p:sp>
      <p:sp>
        <p:nvSpPr>
          <p:cNvPr id="6" name="TextBox 5"/>
          <p:cNvSpPr txBox="1"/>
          <p:nvPr/>
        </p:nvSpPr>
        <p:spPr>
          <a:xfrm>
            <a:off x="381000" y="6324600"/>
            <a:ext cx="8343900" cy="646331"/>
          </a:xfrm>
          <a:prstGeom prst="rect">
            <a:avLst/>
          </a:prstGeom>
          <a:noFill/>
        </p:spPr>
        <p:txBody>
          <a:bodyPr wrap="square" rtlCol="0">
            <a:spAutoFit/>
          </a:bodyPr>
          <a:lstStyle/>
          <a:p>
            <a:r>
              <a:rPr lang="en-US" sz="1200" i="1" dirty="0" smtClean="0"/>
              <a:t>Link: </a:t>
            </a:r>
            <a:r>
              <a:rPr lang="en-US" sz="1200" i="1" dirty="0">
                <a:hlinkClick r:id="rId3"/>
              </a:rPr>
              <a:t>http://www.statisticssolutions.com/assumptions-of-multiple-linear-regression</a:t>
            </a:r>
            <a:r>
              <a:rPr lang="en-US" sz="1200" i="1" dirty="0" smtClean="0">
                <a:hlinkClick r:id="rId3"/>
              </a:rPr>
              <a:t>/</a:t>
            </a:r>
            <a:endParaRPr lang="en-US" sz="1200" i="1" dirty="0" smtClean="0"/>
          </a:p>
          <a:p>
            <a:r>
              <a:rPr lang="en-US" sz="1200" i="1" dirty="0"/>
              <a:t>Link: </a:t>
            </a:r>
            <a:r>
              <a:rPr lang="en-US" sz="1200" i="1" dirty="0">
                <a:hlinkClick r:id="rId4"/>
              </a:rPr>
              <a:t>http://data.library.virginia.edu/diagnostic-plots</a:t>
            </a:r>
            <a:r>
              <a:rPr lang="en-US" sz="1200" i="1" dirty="0" smtClean="0">
                <a:hlinkClick r:id="rId4"/>
              </a:rPr>
              <a:t>/</a:t>
            </a:r>
            <a:endParaRPr lang="en-US" sz="1200" i="1" dirty="0" smtClean="0"/>
          </a:p>
          <a:p>
            <a:endParaRPr lang="en-US" sz="1200" i="1" dirty="0" smtClean="0"/>
          </a:p>
        </p:txBody>
      </p:sp>
    </p:spTree>
    <p:extLst>
      <p:ext uri="{BB962C8B-B14F-4D97-AF65-F5344CB8AC3E}">
        <p14:creationId xmlns:p14="http://schemas.microsoft.com/office/powerpoint/2010/main" val="3900519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lstStyle/>
          <a:p>
            <a:r>
              <a:rPr lang="en-US" dirty="0" smtClean="0"/>
              <a:t>Log Transformation</a:t>
            </a:r>
            <a:endParaRPr lang="en-US" dirty="0"/>
          </a:p>
        </p:txBody>
      </p:sp>
      <p:pic>
        <p:nvPicPr>
          <p:cNvPr id="4" name="Content Placeholder 3"/>
          <p:cNvPicPr>
            <a:picLocks noGrp="1"/>
          </p:cNvPicPr>
          <p:nvPr>
            <p:ph idx="1"/>
          </p:nvPr>
        </p:nvPicPr>
        <p:blipFill>
          <a:blip r:embed="rId2"/>
          <a:stretch>
            <a:fillRect/>
          </a:stretch>
        </p:blipFill>
        <p:spPr>
          <a:xfrm>
            <a:off x="3276600" y="2057400"/>
            <a:ext cx="5638800" cy="4114800"/>
          </a:xfrm>
          <a:prstGeom prst="rect">
            <a:avLst/>
          </a:prstGeom>
        </p:spPr>
      </p:pic>
      <p:sp>
        <p:nvSpPr>
          <p:cNvPr id="5" name="TextBox 4"/>
          <p:cNvSpPr txBox="1"/>
          <p:nvPr/>
        </p:nvSpPr>
        <p:spPr>
          <a:xfrm>
            <a:off x="381000" y="6324600"/>
            <a:ext cx="8343900" cy="646331"/>
          </a:xfrm>
          <a:prstGeom prst="rect">
            <a:avLst/>
          </a:prstGeom>
          <a:noFill/>
        </p:spPr>
        <p:txBody>
          <a:bodyPr wrap="square" rtlCol="0">
            <a:spAutoFit/>
          </a:bodyPr>
          <a:lstStyle/>
          <a:p>
            <a:r>
              <a:rPr lang="en-US" sz="1200" i="1" dirty="0"/>
              <a:t>Link: </a:t>
            </a:r>
            <a:r>
              <a:rPr lang="en-US" sz="1200" i="1" dirty="0">
                <a:hlinkClick r:id="rId3"/>
              </a:rPr>
              <a:t>https://</a:t>
            </a:r>
            <a:r>
              <a:rPr lang="en-US" sz="1200" i="1" dirty="0" smtClean="0">
                <a:hlinkClick r:id="rId3"/>
              </a:rPr>
              <a:t>onlinecourses.science.psu.edu/stat501/node/318</a:t>
            </a:r>
            <a:endParaRPr lang="en-US" sz="1200" i="1" dirty="0" smtClean="0"/>
          </a:p>
          <a:p>
            <a:endParaRPr lang="en-US" sz="1200" i="1" dirty="0" smtClean="0"/>
          </a:p>
          <a:p>
            <a:endParaRPr lang="en-US" sz="1200" i="1" dirty="0" smtClean="0"/>
          </a:p>
        </p:txBody>
      </p:sp>
      <p:sp>
        <p:nvSpPr>
          <p:cNvPr id="6" name="Title 1"/>
          <p:cNvSpPr txBox="1">
            <a:spLocks/>
          </p:cNvSpPr>
          <p:nvPr/>
        </p:nvSpPr>
        <p:spPr>
          <a:xfrm>
            <a:off x="152400" y="1649396"/>
            <a:ext cx="2971800" cy="4484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smtClean="0"/>
          </a:p>
          <a:p>
            <a:pPr marL="342900" indent="-342900">
              <a:buFontTx/>
              <a:buChar char="-"/>
            </a:pPr>
            <a:r>
              <a:rPr lang="en-US" sz="1600" dirty="0" smtClean="0"/>
              <a:t>Transforming x values appropriate when non-linearity is the only problem</a:t>
            </a:r>
          </a:p>
          <a:p>
            <a:pPr marL="342900" indent="-342900">
              <a:buFontTx/>
              <a:buChar char="-"/>
            </a:pPr>
            <a:endParaRPr lang="en-US" sz="1600" dirty="0"/>
          </a:p>
          <a:p>
            <a:pPr marL="342900" indent="-342900">
              <a:buFontTx/>
              <a:buChar char="-"/>
            </a:pPr>
            <a:r>
              <a:rPr lang="en-US" sz="1600" dirty="0" smtClean="0"/>
              <a:t>Transforming y values appropriate when non-normality and/or unequal variances are problems</a:t>
            </a:r>
          </a:p>
          <a:p>
            <a:pPr marL="342900" indent="-342900">
              <a:buFontTx/>
              <a:buChar char="-"/>
            </a:pPr>
            <a:endParaRPr lang="en-US" sz="1600" dirty="0"/>
          </a:p>
          <a:p>
            <a:pPr marL="342900" indent="-342900">
              <a:buFontTx/>
              <a:buChar char="-"/>
            </a:pPr>
            <a:r>
              <a:rPr lang="en-US" sz="1600" dirty="0" smtClean="0"/>
              <a:t>Transforming x and y – when everything seems wrong – not linear – errors not normal – unequal variances</a:t>
            </a:r>
            <a:endParaRPr lang="en-US" sz="2400" dirty="0"/>
          </a:p>
        </p:txBody>
      </p:sp>
    </p:spTree>
    <p:extLst>
      <p:ext uri="{BB962C8B-B14F-4D97-AF65-F5344CB8AC3E}">
        <p14:creationId xmlns:p14="http://schemas.microsoft.com/office/powerpoint/2010/main" val="2472596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3200399" y="304800"/>
            <a:ext cx="5130799" cy="762000"/>
          </a:xfrm>
          <a:prstGeom prst="rect">
            <a:avLst/>
          </a:prstGeom>
        </p:spPr>
      </p:pic>
      <p:pic>
        <p:nvPicPr>
          <p:cNvPr id="7" name="Picture 6"/>
          <p:cNvPicPr/>
          <p:nvPr/>
        </p:nvPicPr>
        <p:blipFill rotWithShape="1">
          <a:blip r:embed="rId3"/>
          <a:srcRect l="1088"/>
          <a:stretch/>
        </p:blipFill>
        <p:spPr>
          <a:xfrm>
            <a:off x="3225800" y="1193180"/>
            <a:ext cx="5105399" cy="5360020"/>
          </a:xfrm>
          <a:prstGeom prst="rect">
            <a:avLst/>
          </a:prstGeom>
        </p:spPr>
      </p:pic>
      <p:sp>
        <p:nvSpPr>
          <p:cNvPr id="8" name="Title 1"/>
          <p:cNvSpPr txBox="1">
            <a:spLocks/>
          </p:cNvSpPr>
          <p:nvPr/>
        </p:nvSpPr>
        <p:spPr>
          <a:xfrm>
            <a:off x="254000" y="685800"/>
            <a:ext cx="2971800" cy="5943600"/>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First Log Model</a:t>
            </a:r>
          </a:p>
          <a:p>
            <a:endParaRPr lang="en-US" sz="2400" dirty="0" smtClean="0"/>
          </a:p>
          <a:p>
            <a:pPr marL="342900" indent="-342900">
              <a:buFontTx/>
              <a:buChar char="-"/>
            </a:pPr>
            <a:r>
              <a:rPr lang="en-US" sz="1800" dirty="0" smtClean="0"/>
              <a:t>Coefficients (make more sense – some still question logic)</a:t>
            </a:r>
          </a:p>
          <a:p>
            <a:pPr marL="342900" indent="-342900">
              <a:buFontTx/>
              <a:buChar char="-"/>
            </a:pPr>
            <a:endParaRPr lang="en-US" sz="1800" dirty="0"/>
          </a:p>
          <a:p>
            <a:pPr marL="342900" indent="-342900">
              <a:buFontTx/>
              <a:buChar char="-"/>
            </a:pPr>
            <a:r>
              <a:rPr lang="en-US" sz="1800" dirty="0" smtClean="0"/>
              <a:t>Example: Consumer sentiment and Consumer Confidence (similar) should have same signs?</a:t>
            </a:r>
          </a:p>
          <a:p>
            <a:endParaRPr lang="en-US" sz="1800" dirty="0" smtClean="0"/>
          </a:p>
          <a:p>
            <a:pPr marL="342900" indent="-342900">
              <a:buFontTx/>
              <a:buChar char="-"/>
            </a:pPr>
            <a:r>
              <a:rPr lang="en-US" sz="1600" dirty="0" smtClean="0"/>
              <a:t>P Values</a:t>
            </a:r>
          </a:p>
          <a:p>
            <a:pPr marL="342900" indent="-342900">
              <a:buFontTx/>
              <a:buChar char="-"/>
            </a:pPr>
            <a:endParaRPr lang="en-US" sz="1600" dirty="0" smtClean="0"/>
          </a:p>
          <a:p>
            <a:pPr marL="342900" indent="-342900">
              <a:buFontTx/>
              <a:buChar char="-"/>
            </a:pPr>
            <a:r>
              <a:rPr lang="en-US" sz="1600" dirty="0" smtClean="0"/>
              <a:t>R ^2 (meaningless)</a:t>
            </a:r>
          </a:p>
          <a:p>
            <a:endParaRPr lang="en-US" sz="2000" dirty="0" smtClean="0"/>
          </a:p>
          <a:p>
            <a:r>
              <a:rPr lang="en-US" sz="2000" i="1" dirty="0" smtClean="0"/>
              <a:t>* We observe plots to see if assumptions have been met</a:t>
            </a:r>
            <a:endParaRPr lang="en-US" sz="2000" i="1" dirty="0"/>
          </a:p>
        </p:txBody>
      </p:sp>
    </p:spTree>
    <p:extLst>
      <p:ext uri="{BB962C8B-B14F-4D97-AF65-F5344CB8AC3E}">
        <p14:creationId xmlns:p14="http://schemas.microsoft.com/office/powerpoint/2010/main" val="2739933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7315200" cy="773097"/>
          </a:xfrm>
        </p:spPr>
        <p:txBody>
          <a:bodyPr/>
          <a:lstStyle/>
          <a:p>
            <a:r>
              <a:rPr lang="en-US" dirty="0" smtClean="0"/>
              <a:t>Assumptions Improved</a:t>
            </a:r>
            <a:endParaRPr lang="en-US" dirty="0"/>
          </a:p>
        </p:txBody>
      </p:sp>
      <p:pic>
        <p:nvPicPr>
          <p:cNvPr id="5" name="Picture 4"/>
          <p:cNvPicPr/>
          <p:nvPr/>
        </p:nvPicPr>
        <p:blipFill>
          <a:blip r:embed="rId2"/>
          <a:stretch>
            <a:fillRect/>
          </a:stretch>
        </p:blipFill>
        <p:spPr>
          <a:xfrm>
            <a:off x="3429000" y="2057400"/>
            <a:ext cx="5486400" cy="4572000"/>
          </a:xfrm>
          <a:prstGeom prst="rect">
            <a:avLst/>
          </a:prstGeom>
          <a:ln>
            <a:solidFill>
              <a:schemeClr val="tx1"/>
            </a:solidFill>
          </a:ln>
        </p:spPr>
      </p:pic>
      <p:sp>
        <p:nvSpPr>
          <p:cNvPr id="4" name="Title 1"/>
          <p:cNvSpPr txBox="1">
            <a:spLocks/>
          </p:cNvSpPr>
          <p:nvPr/>
        </p:nvSpPr>
        <p:spPr>
          <a:xfrm>
            <a:off x="228600" y="11540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Log Model</a:t>
            </a:r>
          </a:p>
          <a:p>
            <a:endParaRPr lang="en-US" sz="2400" dirty="0" smtClean="0"/>
          </a:p>
          <a:p>
            <a:pPr marL="342900" indent="-342900">
              <a:buFontTx/>
              <a:buChar char="-"/>
            </a:pPr>
            <a:r>
              <a:rPr lang="en-US" sz="1400" dirty="0" smtClean="0"/>
              <a:t>Linear relationship</a:t>
            </a:r>
          </a:p>
          <a:p>
            <a:pPr marL="342900" indent="-342900">
              <a:buFontTx/>
              <a:buChar char="-"/>
            </a:pPr>
            <a:r>
              <a:rPr lang="en-US" sz="1400" dirty="0" smtClean="0"/>
              <a:t>Multivariate normality</a:t>
            </a:r>
          </a:p>
          <a:p>
            <a:pPr marL="342900" indent="-342900">
              <a:buFontTx/>
              <a:buChar char="-"/>
            </a:pPr>
            <a:r>
              <a:rPr lang="en-US" sz="1400" dirty="0" smtClean="0"/>
              <a:t>No or little </a:t>
            </a:r>
            <a:r>
              <a:rPr lang="en-US" sz="1400" dirty="0" err="1" smtClean="0"/>
              <a:t>multicollinearity</a:t>
            </a:r>
            <a:endParaRPr lang="en-US" sz="1400" dirty="0" smtClean="0"/>
          </a:p>
          <a:p>
            <a:pPr marL="342900" indent="-342900">
              <a:buFontTx/>
              <a:buChar char="-"/>
            </a:pPr>
            <a:r>
              <a:rPr lang="en-US" sz="1400" dirty="0" smtClean="0"/>
              <a:t>No auto-correlation</a:t>
            </a:r>
          </a:p>
          <a:p>
            <a:pPr marL="342900" indent="-342900">
              <a:buFontTx/>
              <a:buChar char="-"/>
            </a:pPr>
            <a:r>
              <a:rPr lang="en-US" sz="1400" dirty="0" smtClean="0"/>
              <a:t>Homoscedasticity</a:t>
            </a:r>
          </a:p>
          <a:p>
            <a:pPr marL="342900" indent="-342900">
              <a:buFontTx/>
              <a:buChar char="-"/>
            </a:pPr>
            <a:endParaRPr lang="en-US" sz="1400" dirty="0"/>
          </a:p>
          <a:p>
            <a:pPr marL="342900" indent="-342900">
              <a:buFontTx/>
              <a:buChar char="-"/>
            </a:pPr>
            <a:r>
              <a:rPr lang="en-US" sz="1400" dirty="0" smtClean="0"/>
              <a:t>Plot #1: Relationship appears linear</a:t>
            </a:r>
          </a:p>
          <a:p>
            <a:pPr marL="342900" indent="-342900">
              <a:buFontTx/>
              <a:buChar char="-"/>
            </a:pPr>
            <a:r>
              <a:rPr lang="en-US" sz="1400" dirty="0" smtClean="0"/>
              <a:t>Plot#2: Residuals are normally distributed </a:t>
            </a:r>
          </a:p>
          <a:p>
            <a:pPr marL="342900" indent="-342900">
              <a:buFontTx/>
              <a:buChar char="-"/>
            </a:pPr>
            <a:r>
              <a:rPr lang="en-US" sz="1400" dirty="0" smtClean="0"/>
              <a:t>Plot #3: Residuals are spread fairly evenly</a:t>
            </a:r>
          </a:p>
          <a:p>
            <a:pPr marL="342900" indent="-342900">
              <a:buFontTx/>
              <a:buChar char="-"/>
            </a:pPr>
            <a:r>
              <a:rPr lang="en-US" sz="1400" dirty="0" smtClean="0"/>
              <a:t>Plot#4: Observation 235 is outside Cook’s distance of 0.5</a:t>
            </a:r>
            <a:endParaRPr lang="en-US" sz="2000" dirty="0"/>
          </a:p>
        </p:txBody>
      </p:sp>
    </p:spTree>
    <p:extLst>
      <p:ext uri="{BB962C8B-B14F-4D97-AF65-F5344CB8AC3E}">
        <p14:creationId xmlns:p14="http://schemas.microsoft.com/office/powerpoint/2010/main" val="1788024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985" y="191470"/>
            <a:ext cx="7315200" cy="773097"/>
          </a:xfrm>
        </p:spPr>
        <p:txBody>
          <a:bodyPr>
            <a:normAutofit/>
          </a:bodyPr>
          <a:lstStyle/>
          <a:p>
            <a:r>
              <a:rPr lang="en-US" sz="3200" dirty="0" smtClean="0"/>
              <a:t>Misinterpretation – Multi collinearity</a:t>
            </a:r>
            <a:endParaRPr lang="en-US" sz="3200" dirty="0"/>
          </a:p>
        </p:txBody>
      </p:sp>
      <p:pic>
        <p:nvPicPr>
          <p:cNvPr id="4" name="Picture 3"/>
          <p:cNvPicPr/>
          <p:nvPr/>
        </p:nvPicPr>
        <p:blipFill>
          <a:blip r:embed="rId2"/>
          <a:stretch>
            <a:fillRect/>
          </a:stretch>
        </p:blipFill>
        <p:spPr>
          <a:xfrm>
            <a:off x="3352800" y="3124200"/>
            <a:ext cx="5410201" cy="3200400"/>
          </a:xfrm>
          <a:prstGeom prst="rect">
            <a:avLst/>
          </a:prstGeom>
          <a:ln>
            <a:solidFill>
              <a:schemeClr val="tx1"/>
            </a:solidFill>
          </a:ln>
        </p:spPr>
      </p:pic>
      <p:pic>
        <p:nvPicPr>
          <p:cNvPr id="6" name="Picture 5"/>
          <p:cNvPicPr/>
          <p:nvPr/>
        </p:nvPicPr>
        <p:blipFill>
          <a:blip r:embed="rId3"/>
          <a:stretch>
            <a:fillRect/>
          </a:stretch>
        </p:blipFill>
        <p:spPr>
          <a:xfrm>
            <a:off x="3352801" y="1421766"/>
            <a:ext cx="5410200" cy="1522095"/>
          </a:xfrm>
          <a:prstGeom prst="rect">
            <a:avLst/>
          </a:prstGeom>
        </p:spPr>
      </p:pic>
      <p:sp>
        <p:nvSpPr>
          <p:cNvPr id="7" name="TextBox 6"/>
          <p:cNvSpPr txBox="1"/>
          <p:nvPr/>
        </p:nvSpPr>
        <p:spPr>
          <a:xfrm>
            <a:off x="152400" y="6477000"/>
            <a:ext cx="8991600" cy="646331"/>
          </a:xfrm>
          <a:prstGeom prst="rect">
            <a:avLst/>
          </a:prstGeom>
          <a:noFill/>
        </p:spPr>
        <p:txBody>
          <a:bodyPr wrap="square" rtlCol="0">
            <a:spAutoFit/>
          </a:bodyPr>
          <a:lstStyle/>
          <a:p>
            <a:r>
              <a:rPr lang="en-US" sz="1200" i="1" dirty="0"/>
              <a:t>Link: </a:t>
            </a:r>
            <a:r>
              <a:rPr lang="en-US" sz="1200" i="1" dirty="0">
                <a:hlinkClick r:id="rId4"/>
              </a:rPr>
              <a:t>http://</a:t>
            </a:r>
            <a:r>
              <a:rPr lang="en-US" sz="1200" i="1" dirty="0" smtClean="0">
                <a:hlinkClick r:id="rId4"/>
              </a:rPr>
              <a:t>blog.minitab.com/blog/adventures-in-statistics/what-are-the-effects-of-multicollinearity-and-when-can-i-ignore-them</a:t>
            </a:r>
            <a:endParaRPr lang="en-US" sz="1200" i="1" dirty="0" smtClean="0"/>
          </a:p>
          <a:p>
            <a:endParaRPr lang="en-US" sz="1200" i="1" dirty="0" smtClean="0"/>
          </a:p>
          <a:p>
            <a:endParaRPr lang="en-US" sz="1200" i="1" dirty="0" smtClean="0"/>
          </a:p>
        </p:txBody>
      </p:sp>
      <p:sp>
        <p:nvSpPr>
          <p:cNvPr id="8" name="Title 1"/>
          <p:cNvSpPr txBox="1">
            <a:spLocks/>
          </p:cNvSpPr>
          <p:nvPr/>
        </p:nvSpPr>
        <p:spPr>
          <a:xfrm>
            <a:off x="381000" y="13064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Log Model</a:t>
            </a:r>
          </a:p>
          <a:p>
            <a:endParaRPr lang="en-US" sz="2400" dirty="0" smtClean="0"/>
          </a:p>
          <a:p>
            <a:pPr marL="342900" indent="-342900">
              <a:buFontTx/>
              <a:buChar char="-"/>
            </a:pPr>
            <a:r>
              <a:rPr lang="en-US" sz="1600" i="1" dirty="0" smtClean="0"/>
              <a:t>Problems:</a:t>
            </a:r>
          </a:p>
          <a:p>
            <a:pPr marL="342900" indent="-342900">
              <a:buFontTx/>
              <a:buChar char="-"/>
            </a:pPr>
            <a:r>
              <a:rPr lang="en-US" sz="1200" dirty="0" smtClean="0"/>
              <a:t>Can increase variance of coefficient estimates</a:t>
            </a:r>
          </a:p>
          <a:p>
            <a:pPr marL="342900" indent="-342900">
              <a:buFontTx/>
              <a:buChar char="-"/>
            </a:pPr>
            <a:r>
              <a:rPr lang="en-US" sz="1200" dirty="0" smtClean="0"/>
              <a:t>Estimates can be sensitive to minor changes in model</a:t>
            </a:r>
          </a:p>
          <a:p>
            <a:pPr marL="342900" indent="-342900">
              <a:buFontTx/>
              <a:buChar char="-"/>
            </a:pPr>
            <a:r>
              <a:rPr lang="en-US" sz="1200" dirty="0" smtClean="0"/>
              <a:t>Coefficients unstable and difficult to interpret</a:t>
            </a:r>
          </a:p>
          <a:p>
            <a:pPr marL="342900" indent="-342900">
              <a:buFontTx/>
              <a:buChar char="-"/>
            </a:pPr>
            <a:endParaRPr lang="en-US" sz="1400" dirty="0"/>
          </a:p>
          <a:p>
            <a:pPr marL="342900" indent="-342900">
              <a:buFontTx/>
              <a:buChar char="-"/>
            </a:pPr>
            <a:r>
              <a:rPr lang="en-US" sz="1600" i="1" dirty="0" smtClean="0"/>
              <a:t>Should we fix it?</a:t>
            </a:r>
          </a:p>
          <a:p>
            <a:pPr marL="342900" indent="-342900">
              <a:buFontTx/>
              <a:buChar char="-"/>
            </a:pPr>
            <a:r>
              <a:rPr lang="en-US" sz="1200" dirty="0" smtClean="0"/>
              <a:t>Can make choosing predictors difficult</a:t>
            </a:r>
          </a:p>
          <a:p>
            <a:pPr marL="342900" indent="-342900">
              <a:buFontTx/>
              <a:buChar char="-"/>
            </a:pPr>
            <a:r>
              <a:rPr lang="en-US" sz="1200" dirty="0" smtClean="0"/>
              <a:t>It doesn’t affect the fit of the model</a:t>
            </a:r>
          </a:p>
          <a:p>
            <a:pPr marL="342900" indent="-342900">
              <a:buFontTx/>
              <a:buChar char="-"/>
            </a:pPr>
            <a:endParaRPr lang="en-US" sz="1400" dirty="0"/>
          </a:p>
          <a:p>
            <a:pPr marL="342900" indent="-342900">
              <a:buFontTx/>
              <a:buChar char="-"/>
            </a:pPr>
            <a:r>
              <a:rPr lang="en-US" sz="1600" i="1" dirty="0" smtClean="0"/>
              <a:t>How do we look for it?</a:t>
            </a:r>
          </a:p>
          <a:p>
            <a:pPr marL="342900" indent="-342900">
              <a:buFontTx/>
              <a:buChar char="-"/>
            </a:pPr>
            <a:r>
              <a:rPr lang="en-US" sz="1200" dirty="0" smtClean="0"/>
              <a:t>Pairs scatter plot matrix</a:t>
            </a:r>
            <a:endParaRPr lang="en-US" sz="1800" dirty="0"/>
          </a:p>
        </p:txBody>
      </p:sp>
    </p:spTree>
    <p:extLst>
      <p:ext uri="{BB962C8B-B14F-4D97-AF65-F5344CB8AC3E}">
        <p14:creationId xmlns:p14="http://schemas.microsoft.com/office/powerpoint/2010/main" val="945711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92098"/>
            <a:ext cx="6858000" cy="819386"/>
          </a:xfrm>
        </p:spPr>
        <p:txBody>
          <a:bodyPr>
            <a:noAutofit/>
          </a:bodyPr>
          <a:lstStyle/>
          <a:p>
            <a:r>
              <a:rPr lang="en-US" sz="3600" dirty="0" smtClean="0"/>
              <a:t>Variance Inflation Factors (VIF)</a:t>
            </a:r>
            <a:r>
              <a:rPr lang="en-US" dirty="0" smtClean="0"/>
              <a:t/>
            </a:r>
            <a:br>
              <a:rPr lang="en-US" dirty="0" smtClean="0"/>
            </a:br>
            <a:endParaRPr lang="en-US" sz="2000" dirty="0"/>
          </a:p>
        </p:txBody>
      </p:sp>
      <p:pic>
        <p:nvPicPr>
          <p:cNvPr id="5" name="Picture 4"/>
          <p:cNvPicPr/>
          <p:nvPr/>
        </p:nvPicPr>
        <p:blipFill>
          <a:blip r:embed="rId2"/>
          <a:stretch>
            <a:fillRect/>
          </a:stretch>
        </p:blipFill>
        <p:spPr>
          <a:xfrm>
            <a:off x="3035300" y="4198383"/>
            <a:ext cx="5943600" cy="1981201"/>
          </a:xfrm>
          <a:prstGeom prst="rect">
            <a:avLst/>
          </a:prstGeom>
        </p:spPr>
      </p:pic>
      <p:pic>
        <p:nvPicPr>
          <p:cNvPr id="6" name="Picture 5"/>
          <p:cNvPicPr/>
          <p:nvPr/>
        </p:nvPicPr>
        <p:blipFill>
          <a:blip r:embed="rId3"/>
          <a:stretch>
            <a:fillRect/>
          </a:stretch>
        </p:blipFill>
        <p:spPr>
          <a:xfrm>
            <a:off x="3035300" y="2590800"/>
            <a:ext cx="5943600" cy="1512570"/>
          </a:xfrm>
          <a:prstGeom prst="rect">
            <a:avLst/>
          </a:prstGeom>
        </p:spPr>
      </p:pic>
      <p:sp>
        <p:nvSpPr>
          <p:cNvPr id="7" name="TextBox 6"/>
          <p:cNvSpPr txBox="1"/>
          <p:nvPr/>
        </p:nvSpPr>
        <p:spPr>
          <a:xfrm>
            <a:off x="152400" y="6400800"/>
            <a:ext cx="8991600" cy="923330"/>
          </a:xfrm>
          <a:prstGeom prst="rect">
            <a:avLst/>
          </a:prstGeom>
          <a:noFill/>
        </p:spPr>
        <p:txBody>
          <a:bodyPr wrap="square" rtlCol="0">
            <a:spAutoFit/>
          </a:bodyPr>
          <a:lstStyle/>
          <a:p>
            <a:r>
              <a:rPr lang="en-US" sz="1000" i="1" dirty="0"/>
              <a:t>Link: </a:t>
            </a:r>
            <a:r>
              <a:rPr lang="en-US" sz="1000" i="1" dirty="0">
                <a:hlinkClick r:id="rId4"/>
              </a:rPr>
              <a:t>http://support.minitab.com/en-us/minitab/17/topic-library/modeling-statistics/regression-and-correlation/model-assumptions/what-is-a-variance-inflation-factor-vif</a:t>
            </a:r>
            <a:r>
              <a:rPr lang="en-US" sz="1000" i="1" dirty="0" smtClean="0">
                <a:hlinkClick r:id="rId4"/>
              </a:rPr>
              <a:t>/</a:t>
            </a:r>
            <a:endParaRPr lang="en-US" sz="1000" i="1" dirty="0" smtClean="0"/>
          </a:p>
          <a:p>
            <a:endParaRPr lang="en-US" sz="1000" i="1" dirty="0" smtClean="0"/>
          </a:p>
          <a:p>
            <a:endParaRPr lang="en-US" sz="1200" i="1" dirty="0" smtClean="0"/>
          </a:p>
          <a:p>
            <a:endParaRPr lang="en-US" sz="1200" i="1" dirty="0" smtClean="0"/>
          </a:p>
        </p:txBody>
      </p:sp>
      <p:sp>
        <p:nvSpPr>
          <p:cNvPr id="9" name="Title 1"/>
          <p:cNvSpPr txBox="1">
            <a:spLocks/>
          </p:cNvSpPr>
          <p:nvPr/>
        </p:nvSpPr>
        <p:spPr>
          <a:xfrm>
            <a:off x="76200" y="13064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Log Model</a:t>
            </a:r>
          </a:p>
          <a:p>
            <a:endParaRPr lang="en-US" sz="2400" dirty="0" smtClean="0"/>
          </a:p>
          <a:p>
            <a:pPr marL="342900" indent="-342900">
              <a:buFontTx/>
              <a:buChar char="-"/>
            </a:pPr>
            <a:r>
              <a:rPr lang="en-US" sz="1600" i="1" dirty="0" smtClean="0"/>
              <a:t>To what extent </a:t>
            </a:r>
            <a:r>
              <a:rPr lang="en-US" sz="1600" i="1" dirty="0" err="1" smtClean="0"/>
              <a:t>multicollinearity</a:t>
            </a:r>
            <a:r>
              <a:rPr lang="en-US" sz="1600" i="1" dirty="0" smtClean="0"/>
              <a:t> is present in regression analysis</a:t>
            </a:r>
          </a:p>
          <a:p>
            <a:pPr marL="342900" indent="-342900">
              <a:buFontTx/>
              <a:buChar char="-"/>
            </a:pPr>
            <a:endParaRPr lang="en-US" sz="1600" i="1" dirty="0" smtClean="0"/>
          </a:p>
          <a:p>
            <a:pPr marL="342900" indent="-342900">
              <a:buFontTx/>
              <a:buChar char="-"/>
            </a:pPr>
            <a:r>
              <a:rPr lang="en-US" sz="1200" dirty="0" smtClean="0"/>
              <a:t>VIF = 1 Not Correlated</a:t>
            </a:r>
          </a:p>
          <a:p>
            <a:pPr marL="342900" indent="-342900">
              <a:buFontTx/>
              <a:buChar char="-"/>
            </a:pPr>
            <a:r>
              <a:rPr lang="en-US" sz="1200" dirty="0" smtClean="0"/>
              <a:t>1&lt; VIF &lt;5 Moderately Correlated</a:t>
            </a:r>
          </a:p>
          <a:p>
            <a:pPr marL="342900" indent="-342900">
              <a:buFontTx/>
              <a:buChar char="-"/>
            </a:pPr>
            <a:r>
              <a:rPr lang="en-US" sz="1200" dirty="0" smtClean="0"/>
              <a:t>VIF&gt;=5 to 10 Highly Correlated</a:t>
            </a:r>
          </a:p>
          <a:p>
            <a:pPr marL="342900" indent="-342900">
              <a:buFontTx/>
              <a:buChar char="-"/>
            </a:pPr>
            <a:endParaRPr lang="en-US" sz="1200" dirty="0"/>
          </a:p>
          <a:p>
            <a:pPr marL="342900" indent="-342900">
              <a:buFontTx/>
              <a:buChar char="-"/>
            </a:pPr>
            <a:r>
              <a:rPr lang="en-US" sz="1200" dirty="0" smtClean="0"/>
              <a:t>Suitable:</a:t>
            </a:r>
          </a:p>
          <a:p>
            <a:pPr marL="342900" indent="-342900">
              <a:buFontTx/>
              <a:buChar char="-"/>
            </a:pPr>
            <a:r>
              <a:rPr lang="en-US" sz="1200" dirty="0" smtClean="0"/>
              <a:t>Trade Balance</a:t>
            </a:r>
          </a:p>
          <a:p>
            <a:pPr marL="342900" indent="-342900">
              <a:buFontTx/>
              <a:buChar char="-"/>
            </a:pPr>
            <a:r>
              <a:rPr lang="en-US" sz="1200" dirty="0" smtClean="0"/>
              <a:t>Dem President</a:t>
            </a:r>
          </a:p>
          <a:p>
            <a:pPr marL="342900" indent="-342900">
              <a:buFontTx/>
              <a:buChar char="-"/>
            </a:pPr>
            <a:r>
              <a:rPr lang="en-US" sz="1200" dirty="0" smtClean="0"/>
              <a:t>Dem Senate</a:t>
            </a:r>
          </a:p>
          <a:p>
            <a:pPr marL="342900" indent="-342900">
              <a:buFontTx/>
              <a:buChar char="-"/>
            </a:pPr>
            <a:r>
              <a:rPr lang="en-US" sz="1200" dirty="0" smtClean="0"/>
              <a:t>Dem House</a:t>
            </a:r>
          </a:p>
          <a:p>
            <a:pPr marL="342900" indent="-342900">
              <a:buFontTx/>
              <a:buChar char="-"/>
            </a:pPr>
            <a:r>
              <a:rPr lang="en-US" sz="1200" dirty="0" smtClean="0"/>
              <a:t>Seasonality</a:t>
            </a:r>
          </a:p>
        </p:txBody>
      </p:sp>
    </p:spTree>
    <p:extLst>
      <p:ext uri="{BB962C8B-B14F-4D97-AF65-F5344CB8AC3E}">
        <p14:creationId xmlns:p14="http://schemas.microsoft.com/office/powerpoint/2010/main" val="282463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48" y="381000"/>
            <a:ext cx="7315200" cy="827270"/>
          </a:xfrm>
        </p:spPr>
        <p:txBody>
          <a:bodyPr>
            <a:normAutofit/>
          </a:bodyPr>
          <a:lstStyle/>
          <a:p>
            <a:r>
              <a:rPr lang="en-US" sz="3200" dirty="0" smtClean="0"/>
              <a:t>Running Partial Models – to find best fit</a:t>
            </a:r>
            <a:endParaRPr lang="en-US" sz="3200" dirty="0"/>
          </a:p>
        </p:txBody>
      </p:sp>
      <p:pic>
        <p:nvPicPr>
          <p:cNvPr id="3" name="Picture 2"/>
          <p:cNvPicPr/>
          <p:nvPr/>
        </p:nvPicPr>
        <p:blipFill>
          <a:blip r:embed="rId2"/>
          <a:stretch>
            <a:fillRect/>
          </a:stretch>
        </p:blipFill>
        <p:spPr>
          <a:xfrm>
            <a:off x="678366" y="2455907"/>
            <a:ext cx="6945350" cy="658630"/>
          </a:xfrm>
          <a:prstGeom prst="rect">
            <a:avLst/>
          </a:prstGeom>
        </p:spPr>
      </p:pic>
      <p:pic>
        <p:nvPicPr>
          <p:cNvPr id="4" name="Picture 3"/>
          <p:cNvPicPr/>
          <p:nvPr/>
        </p:nvPicPr>
        <p:blipFill>
          <a:blip r:embed="rId3"/>
          <a:stretch>
            <a:fillRect/>
          </a:stretch>
        </p:blipFill>
        <p:spPr>
          <a:xfrm>
            <a:off x="665351" y="3344725"/>
            <a:ext cx="6945352" cy="1150875"/>
          </a:xfrm>
          <a:prstGeom prst="rect">
            <a:avLst/>
          </a:prstGeom>
        </p:spPr>
      </p:pic>
      <p:pic>
        <p:nvPicPr>
          <p:cNvPr id="5" name="Picture 4"/>
          <p:cNvPicPr/>
          <p:nvPr/>
        </p:nvPicPr>
        <p:blipFill>
          <a:blip r:embed="rId4"/>
          <a:stretch>
            <a:fillRect/>
          </a:stretch>
        </p:blipFill>
        <p:spPr>
          <a:xfrm>
            <a:off x="674648" y="4648200"/>
            <a:ext cx="6945351" cy="1631004"/>
          </a:xfrm>
          <a:prstGeom prst="rect">
            <a:avLst/>
          </a:prstGeom>
        </p:spPr>
      </p:pic>
      <p:sp>
        <p:nvSpPr>
          <p:cNvPr id="6" name="Rectangle 5"/>
          <p:cNvSpPr/>
          <p:nvPr/>
        </p:nvSpPr>
        <p:spPr>
          <a:xfrm>
            <a:off x="665351" y="1459996"/>
            <a:ext cx="7315200" cy="523220"/>
          </a:xfrm>
          <a:prstGeom prst="rect">
            <a:avLst/>
          </a:prstGeom>
        </p:spPr>
        <p:txBody>
          <a:bodyPr wrap="square">
            <a:spAutoFit/>
          </a:bodyPr>
          <a:lstStyle/>
          <a:p>
            <a:r>
              <a:rPr lang="en-US" sz="1400" dirty="0"/>
              <a:t>Partial </a:t>
            </a:r>
            <a:r>
              <a:rPr lang="en-US" sz="1400" dirty="0" smtClean="0"/>
              <a:t>models: We </a:t>
            </a:r>
            <a:r>
              <a:rPr lang="en-US" sz="1400" dirty="0"/>
              <a:t>learned – fix </a:t>
            </a:r>
            <a:r>
              <a:rPr lang="en-US" sz="1400" dirty="0" err="1"/>
              <a:t>multicollinearity</a:t>
            </a:r>
            <a:r>
              <a:rPr lang="en-US" sz="1400" dirty="0"/>
              <a:t> – </a:t>
            </a:r>
            <a:r>
              <a:rPr lang="en-US" sz="1400" i="1" u="sng" dirty="0" smtClean="0"/>
              <a:t>but</a:t>
            </a:r>
            <a:r>
              <a:rPr lang="en-US" sz="1400" dirty="0" smtClean="0"/>
              <a:t> could </a:t>
            </a:r>
            <a:r>
              <a:rPr lang="en-US" sz="1400" dirty="0"/>
              <a:t>jeopardize linearity and normality</a:t>
            </a:r>
          </a:p>
        </p:txBody>
      </p:sp>
    </p:spTree>
    <p:extLst>
      <p:ext uri="{BB962C8B-B14F-4D97-AF65-F5344CB8AC3E}">
        <p14:creationId xmlns:p14="http://schemas.microsoft.com/office/powerpoint/2010/main" val="3874485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28600"/>
            <a:ext cx="3428998" cy="1597263"/>
          </a:xfrm>
        </p:spPr>
        <p:txBody>
          <a:bodyPr>
            <a:noAutofit/>
          </a:bodyPr>
          <a:lstStyle/>
          <a:p>
            <a:r>
              <a:rPr lang="en-US" sz="1400" dirty="0" smtClean="0"/>
              <a:t>Model Log 2</a:t>
            </a:r>
            <a:br>
              <a:rPr lang="en-US" sz="1400" dirty="0" smtClean="0"/>
            </a:br>
            <a:r>
              <a:rPr lang="en-US" sz="1400" dirty="0" smtClean="0"/>
              <a:t/>
            </a:r>
            <a:br>
              <a:rPr lang="en-US" sz="1400" dirty="0" smtClean="0"/>
            </a:br>
            <a:r>
              <a:rPr lang="en-US" sz="1050" dirty="0"/>
              <a:t>Remove Dollar &amp; Oil</a:t>
            </a:r>
            <a:r>
              <a:rPr lang="en-US" sz="1200" dirty="0" smtClean="0"/>
              <a:t/>
            </a:r>
            <a:br>
              <a:rPr lang="en-US" sz="1200" dirty="0" smtClean="0"/>
            </a:br>
            <a:r>
              <a:rPr lang="en-US" sz="1200" dirty="0" smtClean="0"/>
              <a:t/>
            </a:r>
            <a:br>
              <a:rPr lang="en-US" sz="1200" dirty="0" smtClean="0"/>
            </a:br>
            <a:r>
              <a:rPr lang="en-US" sz="1050" dirty="0" smtClean="0"/>
              <a:t>Improvement in VIF Factors</a:t>
            </a:r>
            <a:br>
              <a:rPr lang="en-US" sz="1050" dirty="0" smtClean="0"/>
            </a:br>
            <a:r>
              <a:rPr lang="en-US" sz="1050" dirty="0" smtClean="0"/>
              <a:t/>
            </a:r>
            <a:br>
              <a:rPr lang="en-US" sz="1050" dirty="0" smtClean="0"/>
            </a:br>
            <a:r>
              <a:rPr lang="en-US" sz="1050" dirty="0" smtClean="0"/>
              <a:t>Maintaining R^2 </a:t>
            </a:r>
            <a:br>
              <a:rPr lang="en-US" sz="1050" dirty="0" smtClean="0"/>
            </a:br>
            <a:r>
              <a:rPr lang="en-US" sz="1050" dirty="0"/>
              <a:t/>
            </a:r>
            <a:br>
              <a:rPr lang="en-US" sz="1050" dirty="0"/>
            </a:br>
            <a:r>
              <a:rPr lang="en-US" sz="1050" dirty="0" smtClean="0"/>
              <a:t>Assumptions still hold</a:t>
            </a:r>
            <a:endParaRPr lang="en-US" sz="1400" dirty="0"/>
          </a:p>
        </p:txBody>
      </p:sp>
      <p:pic>
        <p:nvPicPr>
          <p:cNvPr id="6" name="Picture 5"/>
          <p:cNvPicPr/>
          <p:nvPr/>
        </p:nvPicPr>
        <p:blipFill>
          <a:blip r:embed="rId2"/>
          <a:stretch>
            <a:fillRect/>
          </a:stretch>
        </p:blipFill>
        <p:spPr>
          <a:xfrm>
            <a:off x="396240" y="1066800"/>
            <a:ext cx="3657600" cy="3810000"/>
          </a:xfrm>
          <a:prstGeom prst="rect">
            <a:avLst/>
          </a:prstGeom>
        </p:spPr>
      </p:pic>
      <p:pic>
        <p:nvPicPr>
          <p:cNvPr id="9" name="Picture 8"/>
          <p:cNvPicPr/>
          <p:nvPr/>
        </p:nvPicPr>
        <p:blipFill>
          <a:blip r:embed="rId3"/>
          <a:stretch>
            <a:fillRect/>
          </a:stretch>
        </p:blipFill>
        <p:spPr>
          <a:xfrm>
            <a:off x="396240" y="5181600"/>
            <a:ext cx="8046720" cy="1457093"/>
          </a:xfrm>
          <a:prstGeom prst="rect">
            <a:avLst/>
          </a:prstGeom>
        </p:spPr>
      </p:pic>
      <p:pic>
        <p:nvPicPr>
          <p:cNvPr id="10" name="Picture 9"/>
          <p:cNvPicPr/>
          <p:nvPr/>
        </p:nvPicPr>
        <p:blipFill>
          <a:blip r:embed="rId4"/>
          <a:stretch>
            <a:fillRect/>
          </a:stretch>
        </p:blipFill>
        <p:spPr>
          <a:xfrm>
            <a:off x="4800600" y="2007989"/>
            <a:ext cx="4175388" cy="3020060"/>
          </a:xfrm>
          <a:prstGeom prst="rect">
            <a:avLst/>
          </a:prstGeom>
          <a:ln>
            <a:solidFill>
              <a:schemeClr val="tx1"/>
            </a:solidFill>
          </a:ln>
        </p:spPr>
      </p:pic>
      <p:pic>
        <p:nvPicPr>
          <p:cNvPr id="7" name="Picture 6"/>
          <p:cNvPicPr/>
          <p:nvPr/>
        </p:nvPicPr>
        <p:blipFill>
          <a:blip r:embed="rId5"/>
          <a:stretch>
            <a:fillRect/>
          </a:stretch>
        </p:blipFill>
        <p:spPr>
          <a:xfrm>
            <a:off x="386715" y="571500"/>
            <a:ext cx="3667125" cy="381000"/>
          </a:xfrm>
          <a:prstGeom prst="rect">
            <a:avLst/>
          </a:prstGeom>
        </p:spPr>
      </p:pic>
    </p:spTree>
    <p:extLst>
      <p:ext uri="{BB962C8B-B14F-4D97-AF65-F5344CB8AC3E}">
        <p14:creationId xmlns:p14="http://schemas.microsoft.com/office/powerpoint/2010/main" val="33740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rotWithShape="1">
          <a:blip r:embed="rId2"/>
          <a:srcRect l="1282" r="3080"/>
          <a:stretch/>
        </p:blipFill>
        <p:spPr>
          <a:xfrm>
            <a:off x="457200" y="952644"/>
            <a:ext cx="3886200" cy="4038024"/>
          </a:xfrm>
          <a:prstGeom prst="rect">
            <a:avLst/>
          </a:prstGeom>
        </p:spPr>
      </p:pic>
      <p:pic>
        <p:nvPicPr>
          <p:cNvPr id="12" name="Picture 11"/>
          <p:cNvPicPr/>
          <p:nvPr/>
        </p:nvPicPr>
        <p:blipFill>
          <a:blip r:embed="rId3"/>
          <a:stretch>
            <a:fillRect/>
          </a:stretch>
        </p:blipFill>
        <p:spPr>
          <a:xfrm>
            <a:off x="4800600" y="1790821"/>
            <a:ext cx="4224655" cy="3057525"/>
          </a:xfrm>
          <a:prstGeom prst="rect">
            <a:avLst/>
          </a:prstGeom>
          <a:ln>
            <a:solidFill>
              <a:schemeClr val="tx1"/>
            </a:solidFill>
          </a:ln>
        </p:spPr>
      </p:pic>
      <p:pic>
        <p:nvPicPr>
          <p:cNvPr id="13" name="Picture 12"/>
          <p:cNvPicPr/>
          <p:nvPr/>
        </p:nvPicPr>
        <p:blipFill>
          <a:blip r:embed="rId4"/>
          <a:stretch>
            <a:fillRect/>
          </a:stretch>
        </p:blipFill>
        <p:spPr>
          <a:xfrm>
            <a:off x="457200" y="5105400"/>
            <a:ext cx="7625575" cy="1381481"/>
          </a:xfrm>
          <a:prstGeom prst="rect">
            <a:avLst/>
          </a:prstGeom>
        </p:spPr>
      </p:pic>
      <p:sp>
        <p:nvSpPr>
          <p:cNvPr id="15" name="Title 1"/>
          <p:cNvSpPr>
            <a:spLocks noGrp="1"/>
          </p:cNvSpPr>
          <p:nvPr>
            <p:ph type="title"/>
          </p:nvPr>
        </p:nvSpPr>
        <p:spPr>
          <a:xfrm>
            <a:off x="4800600" y="76200"/>
            <a:ext cx="3428998" cy="1600199"/>
          </a:xfrm>
        </p:spPr>
        <p:txBody>
          <a:bodyPr>
            <a:noAutofit/>
          </a:bodyPr>
          <a:lstStyle/>
          <a:p>
            <a:r>
              <a:rPr lang="en-US" sz="1050" dirty="0" smtClean="0"/>
              <a:t>Model Log 3</a:t>
            </a:r>
            <a:br>
              <a:rPr lang="en-US" sz="1050" dirty="0" smtClean="0"/>
            </a:br>
            <a:r>
              <a:rPr lang="en-US" sz="1050" dirty="0" smtClean="0"/>
              <a:t/>
            </a:r>
            <a:br>
              <a:rPr lang="en-US" sz="1050" dirty="0" smtClean="0"/>
            </a:br>
            <a:r>
              <a:rPr lang="en-US" sz="900" dirty="0" smtClean="0"/>
              <a:t>Keep Consumer Confidence New Home Sales Private construction Dem Pres &amp; Seasonality</a:t>
            </a:r>
            <a:r>
              <a:rPr lang="en-US" sz="1050" dirty="0"/>
              <a:t/>
            </a:r>
            <a:br>
              <a:rPr lang="en-US" sz="1050" dirty="0"/>
            </a:br>
            <a:r>
              <a:rPr lang="en-US" sz="1050" dirty="0" smtClean="0"/>
              <a:t/>
            </a:r>
            <a:br>
              <a:rPr lang="en-US" sz="1050" dirty="0" smtClean="0"/>
            </a:br>
            <a:r>
              <a:rPr lang="en-US" sz="900" dirty="0" smtClean="0"/>
              <a:t>Significant improvement in VIF Factors</a:t>
            </a:r>
            <a:br>
              <a:rPr lang="en-US" sz="900" dirty="0" smtClean="0"/>
            </a:br>
            <a:r>
              <a:rPr lang="en-US" sz="900" dirty="0" smtClean="0"/>
              <a:t/>
            </a:r>
            <a:br>
              <a:rPr lang="en-US" sz="900" dirty="0" smtClean="0"/>
            </a:br>
            <a:r>
              <a:rPr lang="en-US" sz="900" dirty="0" smtClean="0"/>
              <a:t>R^2 reduced but still strong</a:t>
            </a:r>
            <a:br>
              <a:rPr lang="en-US" sz="900" dirty="0" smtClean="0"/>
            </a:br>
            <a:r>
              <a:rPr lang="en-US" sz="900" dirty="0"/>
              <a:t/>
            </a:r>
            <a:br>
              <a:rPr lang="en-US" sz="900" dirty="0"/>
            </a:br>
            <a:r>
              <a:rPr lang="en-US" sz="900" dirty="0" smtClean="0"/>
              <a:t>Now assumptions are broken</a:t>
            </a:r>
            <a:endParaRPr lang="en-US" sz="1050" dirty="0"/>
          </a:p>
        </p:txBody>
      </p:sp>
      <p:pic>
        <p:nvPicPr>
          <p:cNvPr id="6" name="Picture 5"/>
          <p:cNvPicPr/>
          <p:nvPr/>
        </p:nvPicPr>
        <p:blipFill>
          <a:blip r:embed="rId5"/>
          <a:stretch>
            <a:fillRect/>
          </a:stretch>
        </p:blipFill>
        <p:spPr>
          <a:xfrm>
            <a:off x="457200" y="304800"/>
            <a:ext cx="3733800" cy="533112"/>
          </a:xfrm>
          <a:prstGeom prst="rect">
            <a:avLst/>
          </a:prstGeom>
        </p:spPr>
      </p:pic>
    </p:spTree>
    <p:extLst>
      <p:ext uri="{BB962C8B-B14F-4D97-AF65-F5344CB8AC3E}">
        <p14:creationId xmlns:p14="http://schemas.microsoft.com/office/powerpoint/2010/main" val="779512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00"/>
            <a:ext cx="7315200" cy="1154097"/>
          </a:xfrm>
        </p:spPr>
        <p:txBody>
          <a:bodyPr>
            <a:noAutofit/>
          </a:bodyPr>
          <a:lstStyle/>
          <a:p>
            <a:pPr algn="ctr"/>
            <a:r>
              <a:rPr lang="en-US" sz="4800" dirty="0" smtClean="0"/>
              <a:t>Three Main Types of Unemployment</a:t>
            </a:r>
            <a:endParaRPr lang="en-US" sz="4800" dirty="0"/>
          </a:p>
        </p:txBody>
      </p:sp>
    </p:spTree>
    <p:extLst>
      <p:ext uri="{BB962C8B-B14F-4D97-AF65-F5344CB8AC3E}">
        <p14:creationId xmlns:p14="http://schemas.microsoft.com/office/powerpoint/2010/main" val="141868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r="11539"/>
          <a:stretch/>
        </p:blipFill>
        <p:spPr>
          <a:xfrm>
            <a:off x="76200" y="381000"/>
            <a:ext cx="4114800" cy="3886200"/>
          </a:xfrm>
          <a:prstGeom prst="rect">
            <a:avLst/>
          </a:prstGeom>
        </p:spPr>
      </p:pic>
      <p:pic>
        <p:nvPicPr>
          <p:cNvPr id="11" name="Picture 10"/>
          <p:cNvPicPr/>
          <p:nvPr/>
        </p:nvPicPr>
        <p:blipFill>
          <a:blip r:embed="rId3"/>
          <a:stretch>
            <a:fillRect/>
          </a:stretch>
        </p:blipFill>
        <p:spPr>
          <a:xfrm>
            <a:off x="4343400" y="1769745"/>
            <a:ext cx="4649470" cy="3259455"/>
          </a:xfrm>
          <a:prstGeom prst="rect">
            <a:avLst/>
          </a:prstGeom>
          <a:ln>
            <a:solidFill>
              <a:schemeClr val="tx1"/>
            </a:solidFill>
          </a:ln>
        </p:spPr>
      </p:pic>
      <p:pic>
        <p:nvPicPr>
          <p:cNvPr id="12" name="Picture 11"/>
          <p:cNvPicPr/>
          <p:nvPr/>
        </p:nvPicPr>
        <p:blipFill>
          <a:blip r:embed="rId4"/>
          <a:stretch>
            <a:fillRect/>
          </a:stretch>
        </p:blipFill>
        <p:spPr>
          <a:xfrm>
            <a:off x="993140" y="5181600"/>
            <a:ext cx="6700520" cy="1222375"/>
          </a:xfrm>
          <a:prstGeom prst="rect">
            <a:avLst/>
          </a:prstGeom>
        </p:spPr>
      </p:pic>
      <p:sp>
        <p:nvSpPr>
          <p:cNvPr id="13" name="Title 1"/>
          <p:cNvSpPr txBox="1">
            <a:spLocks/>
          </p:cNvSpPr>
          <p:nvPr/>
        </p:nvSpPr>
        <p:spPr>
          <a:xfrm>
            <a:off x="4800600" y="457200"/>
            <a:ext cx="3428998" cy="1219199"/>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50" dirty="0" smtClean="0"/>
              <a:t>Model Log 4</a:t>
            </a:r>
            <a:br>
              <a:rPr lang="en-US" sz="1050" dirty="0" smtClean="0"/>
            </a:br>
            <a:endParaRPr lang="en-US" sz="1050" dirty="0" smtClean="0"/>
          </a:p>
          <a:p>
            <a:r>
              <a:rPr lang="en-US" sz="1050" dirty="0" smtClean="0"/>
              <a:t>Keep Consumer Confidence Private Construction Dem Pres &amp; Seasonality</a:t>
            </a:r>
          </a:p>
          <a:p>
            <a:r>
              <a:rPr lang="en-US" sz="1050" dirty="0" smtClean="0"/>
              <a:t/>
            </a:r>
            <a:br>
              <a:rPr lang="en-US" sz="1050" dirty="0" smtClean="0"/>
            </a:br>
            <a:r>
              <a:rPr lang="en-US" sz="900" dirty="0" smtClean="0"/>
              <a:t>VIF Factors similar to Model Log 3</a:t>
            </a:r>
            <a:br>
              <a:rPr lang="en-US" sz="900" dirty="0" smtClean="0"/>
            </a:br>
            <a:r>
              <a:rPr lang="en-US" sz="900" dirty="0" smtClean="0"/>
              <a:t/>
            </a:r>
            <a:br>
              <a:rPr lang="en-US" sz="900" dirty="0" smtClean="0"/>
            </a:br>
            <a:r>
              <a:rPr lang="en-US" sz="900" dirty="0" smtClean="0"/>
              <a:t>R^2 in line with Model Log 3</a:t>
            </a:r>
            <a:br>
              <a:rPr lang="en-US" sz="900" dirty="0" smtClean="0"/>
            </a:br>
            <a:r>
              <a:rPr lang="en-US" sz="900" dirty="0" smtClean="0"/>
              <a:t/>
            </a:r>
            <a:br>
              <a:rPr lang="en-US" sz="900" dirty="0" smtClean="0"/>
            </a:br>
            <a:r>
              <a:rPr lang="en-US" sz="900" dirty="0" smtClean="0"/>
              <a:t>Assumptions continue broken</a:t>
            </a:r>
            <a:endParaRPr lang="en-US" sz="1050" dirty="0"/>
          </a:p>
        </p:txBody>
      </p:sp>
    </p:spTree>
    <p:extLst>
      <p:ext uri="{BB962C8B-B14F-4D97-AF65-F5344CB8AC3E}">
        <p14:creationId xmlns:p14="http://schemas.microsoft.com/office/powerpoint/2010/main" val="1301083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985" y="311818"/>
            <a:ext cx="7315200" cy="618189"/>
          </a:xfrm>
        </p:spPr>
        <p:txBody>
          <a:bodyPr>
            <a:noAutofit/>
          </a:bodyPr>
          <a:lstStyle/>
          <a:p>
            <a:r>
              <a:rPr lang="en-US" sz="2400" dirty="0"/>
              <a:t>Assumption #4 Independence (Autocorrelation)</a:t>
            </a:r>
          </a:p>
        </p:txBody>
      </p:sp>
      <p:pic>
        <p:nvPicPr>
          <p:cNvPr id="7" name="Picture 6"/>
          <p:cNvPicPr/>
          <p:nvPr/>
        </p:nvPicPr>
        <p:blipFill>
          <a:blip r:embed="rId2"/>
          <a:stretch>
            <a:fillRect/>
          </a:stretch>
        </p:blipFill>
        <p:spPr>
          <a:xfrm>
            <a:off x="4800600" y="3181350"/>
            <a:ext cx="4161263" cy="2971800"/>
          </a:xfrm>
          <a:prstGeom prst="rect">
            <a:avLst/>
          </a:prstGeom>
          <a:ln>
            <a:solidFill>
              <a:schemeClr val="tx1"/>
            </a:solidFill>
          </a:ln>
        </p:spPr>
      </p:pic>
      <p:pic>
        <p:nvPicPr>
          <p:cNvPr id="10" name="Picture 9"/>
          <p:cNvPicPr/>
          <p:nvPr/>
        </p:nvPicPr>
        <p:blipFill>
          <a:blip r:embed="rId3"/>
          <a:stretch>
            <a:fillRect/>
          </a:stretch>
        </p:blipFill>
        <p:spPr>
          <a:xfrm>
            <a:off x="120805" y="3581400"/>
            <a:ext cx="4469780" cy="895350"/>
          </a:xfrm>
          <a:prstGeom prst="rect">
            <a:avLst/>
          </a:prstGeom>
        </p:spPr>
      </p:pic>
      <p:pic>
        <p:nvPicPr>
          <p:cNvPr id="11" name="Picture 10"/>
          <p:cNvPicPr/>
          <p:nvPr/>
        </p:nvPicPr>
        <p:blipFill>
          <a:blip r:embed="rId4"/>
          <a:stretch>
            <a:fillRect/>
          </a:stretch>
        </p:blipFill>
        <p:spPr>
          <a:xfrm>
            <a:off x="139390" y="4667250"/>
            <a:ext cx="4451195" cy="1200150"/>
          </a:xfrm>
          <a:prstGeom prst="rect">
            <a:avLst/>
          </a:prstGeom>
        </p:spPr>
      </p:pic>
      <p:sp>
        <p:nvSpPr>
          <p:cNvPr id="12" name="Title 1"/>
          <p:cNvSpPr txBox="1">
            <a:spLocks/>
          </p:cNvSpPr>
          <p:nvPr/>
        </p:nvSpPr>
        <p:spPr>
          <a:xfrm>
            <a:off x="130097" y="1464941"/>
            <a:ext cx="4469780" cy="158799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50" dirty="0" smtClean="0"/>
              <a:t>Errors Plot – Residuals look Ok</a:t>
            </a:r>
          </a:p>
          <a:p>
            <a:r>
              <a:rPr lang="en-US" sz="1050" dirty="0" smtClean="0"/>
              <a:t>DW Test: </a:t>
            </a:r>
          </a:p>
          <a:p>
            <a:r>
              <a:rPr lang="en-US" sz="1050" dirty="0" smtClean="0"/>
              <a:t>P &lt; Alpha = Rho &gt; 0 = Autocorrelation Exists</a:t>
            </a:r>
          </a:p>
          <a:p>
            <a:r>
              <a:rPr lang="en-US" sz="1050" dirty="0" smtClean="0"/>
              <a:t>DW &lt;2 = Positive serial correlation</a:t>
            </a:r>
          </a:p>
          <a:p>
            <a:endParaRPr lang="en-US" sz="1050" dirty="0"/>
          </a:p>
          <a:p>
            <a:r>
              <a:rPr lang="en-US" sz="1050" i="1" dirty="0" smtClean="0"/>
              <a:t>Consequences?</a:t>
            </a:r>
          </a:p>
          <a:p>
            <a:r>
              <a:rPr lang="en-US" sz="1050" dirty="0" smtClean="0"/>
              <a:t>Positive serial correlation deflates the size of the standard error. </a:t>
            </a:r>
          </a:p>
          <a:p>
            <a:r>
              <a:rPr lang="en-US" sz="1050" dirty="0" smtClean="0"/>
              <a:t>Observed t values will be too large</a:t>
            </a:r>
          </a:p>
          <a:p>
            <a:r>
              <a:rPr lang="en-US" sz="1050" dirty="0" smtClean="0"/>
              <a:t>Leads one to reject null hypothesis </a:t>
            </a:r>
            <a:endParaRPr lang="en-US" sz="1050" dirty="0"/>
          </a:p>
        </p:txBody>
      </p:sp>
      <p:sp>
        <p:nvSpPr>
          <p:cNvPr id="8" name="TextBox 7"/>
          <p:cNvSpPr txBox="1"/>
          <p:nvPr/>
        </p:nvSpPr>
        <p:spPr>
          <a:xfrm>
            <a:off x="76200" y="6172200"/>
            <a:ext cx="8991600" cy="1077218"/>
          </a:xfrm>
          <a:prstGeom prst="rect">
            <a:avLst/>
          </a:prstGeom>
          <a:noFill/>
        </p:spPr>
        <p:txBody>
          <a:bodyPr wrap="square" rtlCol="0">
            <a:spAutoFit/>
          </a:bodyPr>
          <a:lstStyle/>
          <a:p>
            <a:r>
              <a:rPr lang="en-US" sz="1000" i="1" dirty="0"/>
              <a:t>Link: </a:t>
            </a:r>
            <a:r>
              <a:rPr lang="en-US" sz="1000" i="1" dirty="0">
                <a:hlinkClick r:id="rId5"/>
              </a:rPr>
              <a:t>https://</a:t>
            </a:r>
            <a:r>
              <a:rPr lang="en-US" sz="1000" i="1" dirty="0" smtClean="0">
                <a:hlinkClick r:id="rId5"/>
              </a:rPr>
              <a:t>www1.udel.edu/htr/Statistics/Notes816/class20.PDF</a:t>
            </a:r>
            <a:endParaRPr lang="en-US" sz="1000" i="1" dirty="0" smtClean="0"/>
          </a:p>
          <a:p>
            <a:r>
              <a:rPr lang="en-US" sz="1000" i="1" dirty="0"/>
              <a:t>Link: </a:t>
            </a:r>
            <a:r>
              <a:rPr lang="en-US" sz="1000" i="1" dirty="0">
                <a:hlinkClick r:id="rId6"/>
              </a:rPr>
              <a:t>http://www.tc.umn.edu/~</a:t>
            </a:r>
            <a:r>
              <a:rPr lang="en-US" sz="1000" i="1" dirty="0" smtClean="0">
                <a:hlinkClick r:id="rId6"/>
              </a:rPr>
              <a:t>ryoox001/images/DurbinWatson_test.pdf</a:t>
            </a:r>
            <a:endParaRPr lang="en-US" sz="1000" i="1" dirty="0" smtClean="0"/>
          </a:p>
          <a:p>
            <a:endParaRPr lang="en-US" sz="1000" i="1" dirty="0" smtClean="0"/>
          </a:p>
          <a:p>
            <a:endParaRPr lang="en-US" sz="1000" i="1" dirty="0" smtClean="0"/>
          </a:p>
          <a:p>
            <a:endParaRPr lang="en-US" sz="1200" i="1" dirty="0" smtClean="0"/>
          </a:p>
          <a:p>
            <a:endParaRPr lang="en-US" sz="1200" i="1" dirty="0" smtClean="0"/>
          </a:p>
        </p:txBody>
      </p:sp>
    </p:spTree>
    <p:extLst>
      <p:ext uri="{BB962C8B-B14F-4D97-AF65-F5344CB8AC3E}">
        <p14:creationId xmlns:p14="http://schemas.microsoft.com/office/powerpoint/2010/main" val="369010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620697"/>
          </a:xfrm>
        </p:spPr>
        <p:txBody>
          <a:bodyPr>
            <a:normAutofit fontScale="90000"/>
          </a:bodyPr>
          <a:lstStyle/>
          <a:p>
            <a:r>
              <a:rPr lang="en-US" sz="2400" dirty="0" smtClean="0"/>
              <a:t>Adjusting for autocorrelation (positive serial correlation)</a:t>
            </a:r>
            <a:endParaRPr lang="en-US" sz="2400" dirty="0"/>
          </a:p>
        </p:txBody>
      </p:sp>
      <p:pic>
        <p:nvPicPr>
          <p:cNvPr id="4" name="Picture 3"/>
          <p:cNvPicPr/>
          <p:nvPr/>
        </p:nvPicPr>
        <p:blipFill>
          <a:blip r:embed="rId2"/>
          <a:stretch>
            <a:fillRect/>
          </a:stretch>
        </p:blipFill>
        <p:spPr>
          <a:xfrm>
            <a:off x="3560606" y="2068497"/>
            <a:ext cx="5438775" cy="2133600"/>
          </a:xfrm>
          <a:prstGeom prst="rect">
            <a:avLst/>
          </a:prstGeom>
        </p:spPr>
      </p:pic>
      <p:pic>
        <p:nvPicPr>
          <p:cNvPr id="5" name="Picture 4"/>
          <p:cNvPicPr/>
          <p:nvPr/>
        </p:nvPicPr>
        <p:blipFill>
          <a:blip r:embed="rId3"/>
          <a:stretch>
            <a:fillRect/>
          </a:stretch>
        </p:blipFill>
        <p:spPr>
          <a:xfrm>
            <a:off x="3560606" y="4343400"/>
            <a:ext cx="5446209" cy="2438400"/>
          </a:xfrm>
          <a:prstGeom prst="rect">
            <a:avLst/>
          </a:prstGeom>
        </p:spPr>
      </p:pic>
      <p:sp>
        <p:nvSpPr>
          <p:cNvPr id="6" name="Title 1"/>
          <p:cNvSpPr txBox="1">
            <a:spLocks/>
          </p:cNvSpPr>
          <p:nvPr/>
        </p:nvSpPr>
        <p:spPr>
          <a:xfrm>
            <a:off x="304800" y="1698594"/>
            <a:ext cx="3428998" cy="143670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We take the first differences</a:t>
            </a:r>
            <a:br>
              <a:rPr lang="en-US" sz="1800" dirty="0" smtClean="0"/>
            </a:br>
            <a:r>
              <a:rPr lang="en-US" sz="1800" dirty="0" smtClean="0"/>
              <a:t/>
            </a:r>
            <a:br>
              <a:rPr lang="en-US" sz="1800" dirty="0" smtClean="0"/>
            </a:br>
            <a:r>
              <a:rPr lang="en-US" sz="1400" dirty="0" smtClean="0"/>
              <a:t>Failure to do so:</a:t>
            </a:r>
          </a:p>
          <a:p>
            <a:endParaRPr lang="en-US" sz="1100" dirty="0"/>
          </a:p>
          <a:p>
            <a:pPr marL="171450" indent="-171450">
              <a:buFontTx/>
              <a:buChar char="-"/>
            </a:pPr>
            <a:r>
              <a:rPr lang="en-US" sz="1100" dirty="0" smtClean="0"/>
              <a:t>Overstated R^2</a:t>
            </a:r>
            <a:endParaRPr lang="en-US" sz="1400" dirty="0" smtClean="0"/>
          </a:p>
          <a:p>
            <a:pPr marL="171450" indent="-171450">
              <a:buFontTx/>
              <a:buChar char="-"/>
            </a:pPr>
            <a:r>
              <a:rPr lang="en-US" sz="1100" dirty="0"/>
              <a:t>Fit will be exaggerated</a:t>
            </a:r>
          </a:p>
          <a:p>
            <a:pPr marL="171450" indent="-171450">
              <a:buFontTx/>
              <a:buChar char="-"/>
            </a:pPr>
            <a:r>
              <a:rPr lang="en-US" sz="1100" dirty="0"/>
              <a:t>Variances will be biased</a:t>
            </a:r>
          </a:p>
        </p:txBody>
      </p:sp>
      <p:sp>
        <p:nvSpPr>
          <p:cNvPr id="7" name="TextBox 6"/>
          <p:cNvSpPr txBox="1"/>
          <p:nvPr/>
        </p:nvSpPr>
        <p:spPr>
          <a:xfrm>
            <a:off x="76200" y="6172200"/>
            <a:ext cx="3200400" cy="1384995"/>
          </a:xfrm>
          <a:prstGeom prst="rect">
            <a:avLst/>
          </a:prstGeom>
          <a:noFill/>
        </p:spPr>
        <p:txBody>
          <a:bodyPr wrap="square" rtlCol="0">
            <a:spAutoFit/>
          </a:bodyPr>
          <a:lstStyle/>
          <a:p>
            <a:r>
              <a:rPr lang="en-US" sz="1000" i="1" dirty="0"/>
              <a:t>Link: </a:t>
            </a:r>
            <a:r>
              <a:rPr lang="en-US" sz="1000" b="1" i="1" dirty="0">
                <a:hlinkClick r:id="rId4"/>
              </a:rPr>
              <a:t>https://</a:t>
            </a:r>
            <a:r>
              <a:rPr lang="en-US" sz="1000" b="1" i="1" dirty="0" smtClean="0">
                <a:hlinkClick r:id="rId4"/>
              </a:rPr>
              <a:t>www1.udel.edu/htr/Statistics/Notes816/class20.PDF</a:t>
            </a:r>
            <a:endParaRPr lang="en-US" sz="1000" b="1" i="1" dirty="0" smtClean="0"/>
          </a:p>
          <a:p>
            <a:endParaRPr lang="en-US" sz="1000" i="1" dirty="0" smtClean="0"/>
          </a:p>
          <a:p>
            <a:endParaRPr lang="en-US" sz="1000" i="1" dirty="0" smtClean="0"/>
          </a:p>
          <a:p>
            <a:endParaRPr lang="en-US" sz="1000" i="1" dirty="0" smtClean="0"/>
          </a:p>
          <a:p>
            <a:endParaRPr lang="en-US" sz="1200" i="1" dirty="0" smtClean="0"/>
          </a:p>
          <a:p>
            <a:endParaRPr lang="en-US" sz="1200" i="1" dirty="0" smtClean="0"/>
          </a:p>
        </p:txBody>
      </p:sp>
    </p:spTree>
    <p:extLst>
      <p:ext uri="{BB962C8B-B14F-4D97-AF65-F5344CB8AC3E}">
        <p14:creationId xmlns:p14="http://schemas.microsoft.com/office/powerpoint/2010/main" val="2498803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424389"/>
            <a:ext cx="3428998" cy="1219199"/>
          </a:xfrm>
        </p:spPr>
        <p:txBody>
          <a:bodyPr>
            <a:noAutofit/>
          </a:bodyPr>
          <a:lstStyle/>
          <a:p>
            <a:r>
              <a:rPr lang="en-US" sz="2000" dirty="0" smtClean="0"/>
              <a:t>Model First Differences</a:t>
            </a:r>
            <a:br>
              <a:rPr lang="en-US" sz="2000" dirty="0" smtClean="0"/>
            </a:br>
            <a:r>
              <a:rPr lang="en-US" sz="1400" dirty="0" smtClean="0"/>
              <a:t/>
            </a:r>
            <a:br>
              <a:rPr lang="en-US" sz="1400" dirty="0" smtClean="0"/>
            </a:br>
            <a:endParaRPr lang="en-US" sz="1400" dirty="0"/>
          </a:p>
        </p:txBody>
      </p:sp>
      <p:pic>
        <p:nvPicPr>
          <p:cNvPr id="7" name="Picture 6"/>
          <p:cNvPicPr/>
          <p:nvPr/>
        </p:nvPicPr>
        <p:blipFill>
          <a:blip r:embed="rId2"/>
          <a:stretch>
            <a:fillRect/>
          </a:stretch>
        </p:blipFill>
        <p:spPr>
          <a:xfrm>
            <a:off x="152400" y="717590"/>
            <a:ext cx="4495800" cy="925998"/>
          </a:xfrm>
          <a:prstGeom prst="rect">
            <a:avLst/>
          </a:prstGeom>
        </p:spPr>
      </p:pic>
      <p:pic>
        <p:nvPicPr>
          <p:cNvPr id="8" name="Picture 7"/>
          <p:cNvPicPr/>
          <p:nvPr/>
        </p:nvPicPr>
        <p:blipFill>
          <a:blip r:embed="rId3"/>
          <a:stretch>
            <a:fillRect/>
          </a:stretch>
        </p:blipFill>
        <p:spPr>
          <a:xfrm>
            <a:off x="152400" y="1752600"/>
            <a:ext cx="4495800" cy="4929713"/>
          </a:xfrm>
          <a:prstGeom prst="rect">
            <a:avLst/>
          </a:prstGeom>
        </p:spPr>
      </p:pic>
      <p:pic>
        <p:nvPicPr>
          <p:cNvPr id="11" name="Picture 10"/>
          <p:cNvPicPr/>
          <p:nvPr/>
        </p:nvPicPr>
        <p:blipFill>
          <a:blip r:embed="rId4"/>
          <a:stretch>
            <a:fillRect/>
          </a:stretch>
        </p:blipFill>
        <p:spPr>
          <a:xfrm>
            <a:off x="4724400" y="3047999"/>
            <a:ext cx="4335966" cy="3634313"/>
          </a:xfrm>
          <a:prstGeom prst="rect">
            <a:avLst/>
          </a:prstGeom>
          <a:ln>
            <a:solidFill>
              <a:schemeClr val="tx1"/>
            </a:solidFill>
          </a:ln>
        </p:spPr>
      </p:pic>
    </p:spTree>
    <p:extLst>
      <p:ext uri="{BB962C8B-B14F-4D97-AF65-F5344CB8AC3E}">
        <p14:creationId xmlns:p14="http://schemas.microsoft.com/office/powerpoint/2010/main" val="1735935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1827780"/>
            <a:ext cx="3428998" cy="2449995"/>
          </a:xfrm>
        </p:spPr>
        <p:txBody>
          <a:bodyPr>
            <a:noAutofit/>
          </a:bodyPr>
          <a:lstStyle/>
          <a:p>
            <a:r>
              <a:rPr lang="en-US" sz="2000" dirty="0" smtClean="0"/>
              <a:t/>
            </a:r>
            <a:br>
              <a:rPr lang="en-US" sz="2000" dirty="0" smtClean="0"/>
            </a:br>
            <a:r>
              <a:rPr lang="en-US" sz="2000" dirty="0" smtClean="0"/>
              <a:t/>
            </a:r>
            <a:br>
              <a:rPr lang="en-US" sz="2000" dirty="0" smtClean="0"/>
            </a:br>
            <a:r>
              <a:rPr lang="en-US" sz="1600" dirty="0" smtClean="0"/>
              <a:t>R^2 = 80%</a:t>
            </a:r>
            <a:br>
              <a:rPr lang="en-US" sz="1600" dirty="0" smtClean="0"/>
            </a:br>
            <a:r>
              <a:rPr lang="en-US" sz="1600" dirty="0"/>
              <a:t/>
            </a:r>
            <a:br>
              <a:rPr lang="en-US" sz="1600" dirty="0"/>
            </a:br>
            <a:r>
              <a:rPr lang="en-US" sz="1600" dirty="0" smtClean="0"/>
              <a:t>VIF all under 5</a:t>
            </a:r>
            <a:br>
              <a:rPr lang="en-US" sz="1600" dirty="0" smtClean="0"/>
            </a:br>
            <a:r>
              <a:rPr lang="en-US" sz="1600" dirty="0"/>
              <a:t/>
            </a:r>
            <a:br>
              <a:rPr lang="en-US" sz="1600" dirty="0"/>
            </a:br>
            <a:r>
              <a:rPr lang="en-US" sz="1600" dirty="0" smtClean="0"/>
              <a:t>DW = 2.32 No Serial Correlation</a:t>
            </a:r>
            <a:br>
              <a:rPr lang="en-US" sz="1600" dirty="0" smtClean="0"/>
            </a:br>
            <a:r>
              <a:rPr lang="en-US" sz="1600" dirty="0"/>
              <a:t/>
            </a:r>
            <a:br>
              <a:rPr lang="en-US" sz="1600" dirty="0"/>
            </a:br>
            <a:r>
              <a:rPr lang="en-US" sz="1600" dirty="0" smtClean="0"/>
              <a:t>P &gt; .05 = rho = zero no autocorrelation</a:t>
            </a:r>
            <a:r>
              <a:rPr lang="en-US" sz="1400" dirty="0" smtClean="0"/>
              <a:t/>
            </a:r>
            <a:br>
              <a:rPr lang="en-US" sz="1400" dirty="0" smtClean="0"/>
            </a:br>
            <a:endParaRPr lang="en-US" sz="1400" dirty="0"/>
          </a:p>
        </p:txBody>
      </p:sp>
      <p:pic>
        <p:nvPicPr>
          <p:cNvPr id="6" name="Picture 5"/>
          <p:cNvPicPr/>
          <p:nvPr/>
        </p:nvPicPr>
        <p:blipFill>
          <a:blip r:embed="rId2"/>
          <a:stretch>
            <a:fillRect/>
          </a:stretch>
        </p:blipFill>
        <p:spPr>
          <a:xfrm>
            <a:off x="152400" y="4648200"/>
            <a:ext cx="7543800" cy="1676400"/>
          </a:xfrm>
          <a:prstGeom prst="rect">
            <a:avLst/>
          </a:prstGeom>
        </p:spPr>
      </p:pic>
      <p:pic>
        <p:nvPicPr>
          <p:cNvPr id="9" name="Picture 8"/>
          <p:cNvPicPr/>
          <p:nvPr/>
        </p:nvPicPr>
        <p:blipFill rotWithShape="1">
          <a:blip r:embed="rId3"/>
          <a:srcRect t="4020"/>
          <a:stretch/>
        </p:blipFill>
        <p:spPr>
          <a:xfrm>
            <a:off x="154259" y="3091388"/>
            <a:ext cx="5097966" cy="1371600"/>
          </a:xfrm>
          <a:prstGeom prst="rect">
            <a:avLst/>
          </a:prstGeom>
        </p:spPr>
      </p:pic>
      <p:pic>
        <p:nvPicPr>
          <p:cNvPr id="10" name="Picture 9"/>
          <p:cNvPicPr/>
          <p:nvPr/>
        </p:nvPicPr>
        <p:blipFill>
          <a:blip r:embed="rId4"/>
          <a:stretch>
            <a:fillRect/>
          </a:stretch>
        </p:blipFill>
        <p:spPr>
          <a:xfrm>
            <a:off x="185854" y="1827780"/>
            <a:ext cx="5029200" cy="1078396"/>
          </a:xfrm>
          <a:prstGeom prst="rect">
            <a:avLst/>
          </a:prstGeom>
        </p:spPr>
      </p:pic>
      <p:sp>
        <p:nvSpPr>
          <p:cNvPr id="14" name="Title 1"/>
          <p:cNvSpPr txBox="1">
            <a:spLocks/>
          </p:cNvSpPr>
          <p:nvPr/>
        </p:nvSpPr>
        <p:spPr>
          <a:xfrm>
            <a:off x="2819400" y="304800"/>
            <a:ext cx="3200400" cy="773097"/>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Model First Differences</a:t>
            </a:r>
          </a:p>
        </p:txBody>
      </p:sp>
    </p:spTree>
    <p:extLst>
      <p:ext uri="{BB962C8B-B14F-4D97-AF65-F5344CB8AC3E}">
        <p14:creationId xmlns:p14="http://schemas.microsoft.com/office/powerpoint/2010/main" val="151752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870" y="304800"/>
            <a:ext cx="7554952" cy="990600"/>
          </a:xfrm>
        </p:spPr>
        <p:txBody>
          <a:bodyPr>
            <a:noAutofit/>
          </a:bodyPr>
          <a:lstStyle/>
          <a:p>
            <a:r>
              <a:rPr lang="en-US" sz="2800" dirty="0" smtClean="0"/>
              <a:t>Running Partial First Differences Models – to find best fit</a:t>
            </a:r>
            <a:endParaRPr lang="en-US" sz="2800" dirty="0"/>
          </a:p>
        </p:txBody>
      </p:sp>
      <p:pic>
        <p:nvPicPr>
          <p:cNvPr id="6" name="Picture 5"/>
          <p:cNvPicPr/>
          <p:nvPr/>
        </p:nvPicPr>
        <p:blipFill>
          <a:blip r:embed="rId2"/>
          <a:stretch>
            <a:fillRect/>
          </a:stretch>
        </p:blipFill>
        <p:spPr>
          <a:xfrm>
            <a:off x="951571" y="1782337"/>
            <a:ext cx="6706530" cy="1998995"/>
          </a:xfrm>
          <a:prstGeom prst="rect">
            <a:avLst/>
          </a:prstGeom>
        </p:spPr>
      </p:pic>
      <p:pic>
        <p:nvPicPr>
          <p:cNvPr id="7" name="Picture 6"/>
          <p:cNvPicPr/>
          <p:nvPr/>
        </p:nvPicPr>
        <p:blipFill>
          <a:blip r:embed="rId3"/>
          <a:stretch>
            <a:fillRect/>
          </a:stretch>
        </p:blipFill>
        <p:spPr>
          <a:xfrm>
            <a:off x="951571" y="3886200"/>
            <a:ext cx="6706530" cy="1053000"/>
          </a:xfrm>
          <a:prstGeom prst="rect">
            <a:avLst/>
          </a:prstGeom>
        </p:spPr>
      </p:pic>
      <p:pic>
        <p:nvPicPr>
          <p:cNvPr id="8" name="Picture 7"/>
          <p:cNvPicPr/>
          <p:nvPr/>
        </p:nvPicPr>
        <p:blipFill>
          <a:blip r:embed="rId4"/>
          <a:stretch>
            <a:fillRect/>
          </a:stretch>
        </p:blipFill>
        <p:spPr>
          <a:xfrm>
            <a:off x="990600" y="5029200"/>
            <a:ext cx="6678652" cy="1402848"/>
          </a:xfrm>
          <a:prstGeom prst="rect">
            <a:avLst/>
          </a:prstGeom>
        </p:spPr>
      </p:pic>
    </p:spTree>
    <p:extLst>
      <p:ext uri="{BB962C8B-B14F-4D97-AF65-F5344CB8AC3E}">
        <p14:creationId xmlns:p14="http://schemas.microsoft.com/office/powerpoint/2010/main" val="3961030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00600" y="457200"/>
            <a:ext cx="3428998" cy="1219199"/>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t>Model FD </a:t>
            </a:r>
            <a:r>
              <a:rPr lang="en-US" sz="1400" dirty="0"/>
              <a:t>5</a:t>
            </a:r>
            <a:r>
              <a:rPr lang="en-US" sz="1400" dirty="0" smtClean="0"/>
              <a:t/>
            </a:r>
            <a:br>
              <a:rPr lang="en-US" sz="1400" dirty="0" smtClean="0"/>
            </a:br>
            <a:r>
              <a:rPr lang="en-US" sz="1400" dirty="0" smtClean="0"/>
              <a:t/>
            </a:r>
            <a:br>
              <a:rPr lang="en-US" sz="1400" dirty="0" smtClean="0"/>
            </a:br>
            <a:r>
              <a:rPr lang="en-US" sz="1100" dirty="0" smtClean="0"/>
              <a:t>Removed insignificant variables</a:t>
            </a:r>
          </a:p>
          <a:p>
            <a:endParaRPr lang="en-US" sz="1100" dirty="0"/>
          </a:p>
          <a:p>
            <a:r>
              <a:rPr lang="en-US" sz="1100" dirty="0" smtClean="0"/>
              <a:t>R^2 &amp; coefficients remain almost same</a:t>
            </a:r>
            <a:endParaRPr lang="en-US" sz="1400" dirty="0"/>
          </a:p>
        </p:txBody>
      </p:sp>
      <p:pic>
        <p:nvPicPr>
          <p:cNvPr id="6" name="Picture 5"/>
          <p:cNvPicPr/>
          <p:nvPr/>
        </p:nvPicPr>
        <p:blipFill>
          <a:blip r:embed="rId2"/>
          <a:stretch>
            <a:fillRect/>
          </a:stretch>
        </p:blipFill>
        <p:spPr>
          <a:xfrm>
            <a:off x="107795" y="362848"/>
            <a:ext cx="4267200" cy="3581400"/>
          </a:xfrm>
          <a:prstGeom prst="rect">
            <a:avLst/>
          </a:prstGeom>
        </p:spPr>
      </p:pic>
      <p:pic>
        <p:nvPicPr>
          <p:cNvPr id="7" name="Picture 6"/>
          <p:cNvPicPr/>
          <p:nvPr/>
        </p:nvPicPr>
        <p:blipFill>
          <a:blip r:embed="rId3"/>
          <a:stretch>
            <a:fillRect/>
          </a:stretch>
        </p:blipFill>
        <p:spPr>
          <a:xfrm>
            <a:off x="4785732" y="2057400"/>
            <a:ext cx="4038598" cy="3004820"/>
          </a:xfrm>
          <a:prstGeom prst="rect">
            <a:avLst/>
          </a:prstGeom>
          <a:ln>
            <a:solidFill>
              <a:schemeClr val="tx1"/>
            </a:solidFill>
          </a:ln>
        </p:spPr>
      </p:pic>
      <p:pic>
        <p:nvPicPr>
          <p:cNvPr id="9" name="Picture 8"/>
          <p:cNvPicPr/>
          <p:nvPr/>
        </p:nvPicPr>
        <p:blipFill rotWithShape="1">
          <a:blip r:embed="rId4"/>
          <a:srcRect l="750"/>
          <a:stretch/>
        </p:blipFill>
        <p:spPr>
          <a:xfrm>
            <a:off x="107795" y="5308568"/>
            <a:ext cx="5898995" cy="805180"/>
          </a:xfrm>
          <a:prstGeom prst="rect">
            <a:avLst/>
          </a:prstGeom>
        </p:spPr>
      </p:pic>
      <p:pic>
        <p:nvPicPr>
          <p:cNvPr id="10" name="Picture 9"/>
          <p:cNvPicPr/>
          <p:nvPr/>
        </p:nvPicPr>
        <p:blipFill>
          <a:blip r:embed="rId5"/>
          <a:stretch>
            <a:fillRect/>
          </a:stretch>
        </p:blipFill>
        <p:spPr>
          <a:xfrm>
            <a:off x="107795" y="4190596"/>
            <a:ext cx="4401015" cy="798676"/>
          </a:xfrm>
          <a:prstGeom prst="rect">
            <a:avLst/>
          </a:prstGeom>
        </p:spPr>
      </p:pic>
    </p:spTree>
    <p:extLst>
      <p:ext uri="{BB962C8B-B14F-4D97-AF65-F5344CB8AC3E}">
        <p14:creationId xmlns:p14="http://schemas.microsoft.com/office/powerpoint/2010/main" val="126177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00600" y="457200"/>
            <a:ext cx="3428998" cy="1219199"/>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t>Model FD 6</a:t>
            </a:r>
            <a:br>
              <a:rPr lang="en-US" sz="1400" dirty="0" smtClean="0"/>
            </a:br>
            <a:r>
              <a:rPr lang="en-US" sz="1400" dirty="0" smtClean="0"/>
              <a:t/>
            </a:r>
            <a:br>
              <a:rPr lang="en-US" sz="1400" dirty="0" smtClean="0"/>
            </a:br>
            <a:r>
              <a:rPr lang="en-US" sz="1100" dirty="0" smtClean="0"/>
              <a:t>Removed only Oil &amp; Dollar </a:t>
            </a:r>
          </a:p>
          <a:p>
            <a:endParaRPr lang="en-US" sz="1100" dirty="0"/>
          </a:p>
          <a:p>
            <a:r>
              <a:rPr lang="en-US" sz="1100" dirty="0" smtClean="0"/>
              <a:t>R^2 and coefficients remain almost same</a:t>
            </a:r>
            <a:endParaRPr lang="en-US" sz="1400" dirty="0"/>
          </a:p>
        </p:txBody>
      </p:sp>
      <p:pic>
        <p:nvPicPr>
          <p:cNvPr id="8" name="Picture 7"/>
          <p:cNvPicPr/>
          <p:nvPr/>
        </p:nvPicPr>
        <p:blipFill rotWithShape="1">
          <a:blip r:embed="rId2"/>
          <a:srcRect l="1059" r="10831"/>
          <a:stretch/>
        </p:blipFill>
        <p:spPr>
          <a:xfrm>
            <a:off x="133815" y="160360"/>
            <a:ext cx="4572000" cy="4676916"/>
          </a:xfrm>
          <a:prstGeom prst="rect">
            <a:avLst/>
          </a:prstGeom>
        </p:spPr>
      </p:pic>
      <p:pic>
        <p:nvPicPr>
          <p:cNvPr id="11" name="Picture 10"/>
          <p:cNvPicPr/>
          <p:nvPr/>
        </p:nvPicPr>
        <p:blipFill>
          <a:blip r:embed="rId3"/>
          <a:stretch>
            <a:fillRect/>
          </a:stretch>
        </p:blipFill>
        <p:spPr>
          <a:xfrm>
            <a:off x="4800600" y="1905000"/>
            <a:ext cx="4262384" cy="3385820"/>
          </a:xfrm>
          <a:prstGeom prst="rect">
            <a:avLst/>
          </a:prstGeom>
          <a:ln>
            <a:solidFill>
              <a:schemeClr val="tx1"/>
            </a:solidFill>
          </a:ln>
        </p:spPr>
      </p:pic>
      <p:pic>
        <p:nvPicPr>
          <p:cNvPr id="12" name="Picture 11"/>
          <p:cNvPicPr/>
          <p:nvPr/>
        </p:nvPicPr>
        <p:blipFill>
          <a:blip r:embed="rId4"/>
          <a:stretch>
            <a:fillRect/>
          </a:stretch>
        </p:blipFill>
        <p:spPr>
          <a:xfrm>
            <a:off x="133815" y="4870298"/>
            <a:ext cx="3752385" cy="649123"/>
          </a:xfrm>
          <a:prstGeom prst="rect">
            <a:avLst/>
          </a:prstGeom>
        </p:spPr>
      </p:pic>
      <p:pic>
        <p:nvPicPr>
          <p:cNvPr id="14" name="Picture 13"/>
          <p:cNvPicPr/>
          <p:nvPr/>
        </p:nvPicPr>
        <p:blipFill>
          <a:blip r:embed="rId5"/>
          <a:stretch>
            <a:fillRect/>
          </a:stretch>
        </p:blipFill>
        <p:spPr>
          <a:xfrm>
            <a:off x="124522" y="5552443"/>
            <a:ext cx="5943600" cy="1140460"/>
          </a:xfrm>
          <a:prstGeom prst="rect">
            <a:avLst/>
          </a:prstGeom>
        </p:spPr>
      </p:pic>
    </p:spTree>
    <p:extLst>
      <p:ext uri="{BB962C8B-B14F-4D97-AF65-F5344CB8AC3E}">
        <p14:creationId xmlns:p14="http://schemas.microsoft.com/office/powerpoint/2010/main" val="132812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00600" y="381000"/>
            <a:ext cx="3428998" cy="1219199"/>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t>Model FD </a:t>
            </a:r>
            <a:r>
              <a:rPr lang="en-US" sz="1400" dirty="0"/>
              <a:t>7</a:t>
            </a:r>
            <a:r>
              <a:rPr lang="en-US" sz="1400" dirty="0" smtClean="0"/>
              <a:t/>
            </a:r>
            <a:br>
              <a:rPr lang="en-US" sz="1400" dirty="0" smtClean="0"/>
            </a:br>
            <a:r>
              <a:rPr lang="en-US" sz="1400" dirty="0" smtClean="0"/>
              <a:t/>
            </a:r>
            <a:br>
              <a:rPr lang="en-US" sz="1400" dirty="0" smtClean="0"/>
            </a:br>
            <a:r>
              <a:rPr lang="en-US" sz="1100" dirty="0" smtClean="0"/>
              <a:t>Removing seasonal dummy variables </a:t>
            </a:r>
          </a:p>
          <a:p>
            <a:endParaRPr lang="en-US" sz="1100" dirty="0"/>
          </a:p>
          <a:p>
            <a:r>
              <a:rPr lang="en-US" sz="1100" dirty="0" smtClean="0"/>
              <a:t>R^2 declines to 3%!</a:t>
            </a:r>
          </a:p>
          <a:p>
            <a:endParaRPr lang="en-US" sz="1100" dirty="0"/>
          </a:p>
          <a:p>
            <a:r>
              <a:rPr lang="en-US" sz="1100" dirty="0" smtClean="0"/>
              <a:t>Indicating significance of seasonality</a:t>
            </a:r>
            <a:endParaRPr lang="en-US" sz="1400" dirty="0"/>
          </a:p>
        </p:txBody>
      </p:sp>
      <p:pic>
        <p:nvPicPr>
          <p:cNvPr id="7" name="Picture 6"/>
          <p:cNvPicPr/>
          <p:nvPr/>
        </p:nvPicPr>
        <p:blipFill rotWithShape="1">
          <a:blip r:embed="rId2"/>
          <a:srcRect r="18543"/>
          <a:stretch/>
        </p:blipFill>
        <p:spPr>
          <a:xfrm>
            <a:off x="133815" y="477125"/>
            <a:ext cx="4209585" cy="2246148"/>
          </a:xfrm>
          <a:prstGeom prst="rect">
            <a:avLst/>
          </a:prstGeom>
        </p:spPr>
      </p:pic>
      <p:pic>
        <p:nvPicPr>
          <p:cNvPr id="9" name="Picture 8"/>
          <p:cNvPicPr/>
          <p:nvPr/>
        </p:nvPicPr>
        <p:blipFill>
          <a:blip r:embed="rId3"/>
          <a:stretch>
            <a:fillRect/>
          </a:stretch>
        </p:blipFill>
        <p:spPr>
          <a:xfrm>
            <a:off x="4495800" y="2057400"/>
            <a:ext cx="4474256" cy="3342643"/>
          </a:xfrm>
          <a:prstGeom prst="rect">
            <a:avLst/>
          </a:prstGeom>
          <a:ln>
            <a:solidFill>
              <a:schemeClr val="tx1"/>
            </a:solidFill>
          </a:ln>
        </p:spPr>
      </p:pic>
      <p:pic>
        <p:nvPicPr>
          <p:cNvPr id="10" name="Picture 9"/>
          <p:cNvPicPr/>
          <p:nvPr/>
        </p:nvPicPr>
        <p:blipFill rotWithShape="1">
          <a:blip r:embed="rId4"/>
          <a:srcRect t="1" r="17242" b="-9091"/>
          <a:stretch/>
        </p:blipFill>
        <p:spPr>
          <a:xfrm>
            <a:off x="135673" y="3972247"/>
            <a:ext cx="3657600" cy="457200"/>
          </a:xfrm>
          <a:prstGeom prst="rect">
            <a:avLst/>
          </a:prstGeom>
        </p:spPr>
      </p:pic>
      <p:pic>
        <p:nvPicPr>
          <p:cNvPr id="15" name="Picture 14"/>
          <p:cNvPicPr/>
          <p:nvPr/>
        </p:nvPicPr>
        <p:blipFill>
          <a:blip r:embed="rId5"/>
          <a:stretch>
            <a:fillRect/>
          </a:stretch>
        </p:blipFill>
        <p:spPr>
          <a:xfrm>
            <a:off x="133814" y="2934474"/>
            <a:ext cx="4209585" cy="834006"/>
          </a:xfrm>
          <a:prstGeom prst="rect">
            <a:avLst/>
          </a:prstGeom>
        </p:spPr>
      </p:pic>
    </p:spTree>
    <p:extLst>
      <p:ext uri="{BB962C8B-B14F-4D97-AF65-F5344CB8AC3E}">
        <p14:creationId xmlns:p14="http://schemas.microsoft.com/office/powerpoint/2010/main" val="3227854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5200" cy="1154097"/>
          </a:xfrm>
        </p:spPr>
        <p:txBody>
          <a:bodyPr>
            <a:normAutofit/>
          </a:bodyPr>
          <a:lstStyle/>
          <a:p>
            <a:r>
              <a:rPr lang="en-US" dirty="0" smtClean="0"/>
              <a:t>Confidence Interval</a:t>
            </a:r>
            <a:endParaRPr lang="en-US" dirty="0"/>
          </a:p>
        </p:txBody>
      </p:sp>
      <p:sp>
        <p:nvSpPr>
          <p:cNvPr id="3" name="Content Placeholder 2"/>
          <p:cNvSpPr>
            <a:spLocks noGrp="1"/>
          </p:cNvSpPr>
          <p:nvPr>
            <p:ph idx="1"/>
          </p:nvPr>
        </p:nvSpPr>
        <p:spPr>
          <a:xfrm>
            <a:off x="838200" y="1600200"/>
            <a:ext cx="7315200" cy="735367"/>
          </a:xfrm>
        </p:spPr>
        <p:txBody>
          <a:bodyPr>
            <a:normAutofit lnSpcReduction="10000"/>
          </a:bodyPr>
          <a:lstStyle/>
          <a:p>
            <a:r>
              <a:rPr lang="en-US" dirty="0" smtClean="0"/>
              <a:t>Log Transformed</a:t>
            </a:r>
          </a:p>
          <a:p>
            <a:r>
              <a:rPr lang="en-US" dirty="0" smtClean="0"/>
              <a:t>First Differences</a:t>
            </a:r>
            <a:endParaRPr lang="en-US" dirty="0"/>
          </a:p>
        </p:txBody>
      </p:sp>
      <p:pic>
        <p:nvPicPr>
          <p:cNvPr id="4" name="Picture 3"/>
          <p:cNvPicPr>
            <a:picLocks noChangeAspect="1"/>
          </p:cNvPicPr>
          <p:nvPr/>
        </p:nvPicPr>
        <p:blipFill>
          <a:blip r:embed="rId2"/>
          <a:stretch>
            <a:fillRect/>
          </a:stretch>
        </p:blipFill>
        <p:spPr>
          <a:xfrm>
            <a:off x="819615" y="2370945"/>
            <a:ext cx="8135596" cy="1219200"/>
          </a:xfrm>
          <a:prstGeom prst="rect">
            <a:avLst/>
          </a:prstGeom>
        </p:spPr>
      </p:pic>
      <p:pic>
        <p:nvPicPr>
          <p:cNvPr id="5" name="Picture 4"/>
          <p:cNvPicPr>
            <a:picLocks noChangeAspect="1"/>
          </p:cNvPicPr>
          <p:nvPr/>
        </p:nvPicPr>
        <p:blipFill rotWithShape="1">
          <a:blip r:embed="rId3"/>
          <a:srcRect l="1538"/>
          <a:stretch/>
        </p:blipFill>
        <p:spPr>
          <a:xfrm>
            <a:off x="819615" y="3733800"/>
            <a:ext cx="4876800" cy="2488883"/>
          </a:xfrm>
          <a:prstGeom prst="rect">
            <a:avLst/>
          </a:prstGeom>
        </p:spPr>
      </p:pic>
    </p:spTree>
    <p:extLst>
      <p:ext uri="{BB962C8B-B14F-4D97-AF65-F5344CB8AC3E}">
        <p14:creationId xmlns:p14="http://schemas.microsoft.com/office/powerpoint/2010/main" val="185124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Frictional </a:t>
            </a:r>
            <a:r>
              <a:rPr lang="en-US" b="1" dirty="0"/>
              <a:t>Unemployment</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Is </a:t>
            </a:r>
            <a:r>
              <a:rPr lang="en-US" dirty="0"/>
              <a:t>defined as the unemployment that occurs because of people moving or changing </a:t>
            </a:r>
            <a:r>
              <a:rPr lang="en-US" dirty="0" smtClean="0"/>
              <a:t>occupations</a:t>
            </a:r>
          </a:p>
          <a:p>
            <a:r>
              <a:rPr lang="en-US" dirty="0" smtClean="0"/>
              <a:t>Demographic </a:t>
            </a:r>
            <a:r>
              <a:rPr lang="en-US" dirty="0"/>
              <a:t>change can also play a role in this type of unemployment since young or first-time workers tend to have higher-than-normal turnover rates as they settle into a long-term </a:t>
            </a:r>
            <a:r>
              <a:rPr lang="en-US" dirty="0" smtClean="0"/>
              <a:t>occupation</a:t>
            </a:r>
          </a:p>
          <a:p>
            <a:r>
              <a:rPr lang="en-US" dirty="0" smtClean="0"/>
              <a:t>An </a:t>
            </a:r>
            <a:r>
              <a:rPr lang="en-US" dirty="0"/>
              <a:t>important distinguishing feature of this type of unemployment, unlike the two that follow it, is that it is voluntary on the part of the </a:t>
            </a:r>
            <a:r>
              <a:rPr lang="en-US" dirty="0" smtClean="0"/>
              <a:t>worker</a:t>
            </a:r>
            <a:endParaRPr lang="en-US" dirty="0"/>
          </a:p>
        </p:txBody>
      </p:sp>
    </p:spTree>
    <p:extLst>
      <p:ext uri="{BB962C8B-B14F-4D97-AF65-F5344CB8AC3E}">
        <p14:creationId xmlns:p14="http://schemas.microsoft.com/office/powerpoint/2010/main" val="209334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
            <a:ext cx="7696200" cy="1154097"/>
          </a:xfrm>
        </p:spPr>
        <p:txBody>
          <a:bodyPr>
            <a:noAutofit/>
          </a:bodyPr>
          <a:lstStyle/>
          <a:p>
            <a:r>
              <a:rPr lang="en-US" sz="2800" dirty="0" smtClean="0"/>
              <a:t/>
            </a:r>
            <a:br>
              <a:rPr lang="en-US" sz="2800" dirty="0" smtClean="0"/>
            </a:br>
            <a:r>
              <a:rPr lang="en-US" sz="2800" dirty="0" smtClean="0"/>
              <a:t>Empirical Evidence:</a:t>
            </a:r>
            <a:br>
              <a:rPr lang="en-US" sz="2800" dirty="0" smtClean="0"/>
            </a:br>
            <a:r>
              <a:rPr lang="en-US" sz="2800" dirty="0" err="1" smtClean="0"/>
              <a:t>Okun’s</a:t>
            </a:r>
            <a:r>
              <a:rPr lang="en-US" sz="2800" dirty="0" smtClean="0"/>
              <a:t> Law: Unemployment &amp; GDP </a:t>
            </a:r>
            <a:endParaRPr lang="en-US" sz="2800" dirty="0"/>
          </a:p>
        </p:txBody>
      </p:sp>
      <p:sp>
        <p:nvSpPr>
          <p:cNvPr id="3" name="Content Placeholder 2"/>
          <p:cNvSpPr>
            <a:spLocks noGrp="1"/>
          </p:cNvSpPr>
          <p:nvPr>
            <p:ph idx="1"/>
          </p:nvPr>
        </p:nvSpPr>
        <p:spPr>
          <a:xfrm>
            <a:off x="914400" y="1600200"/>
            <a:ext cx="7315200" cy="4419600"/>
          </a:xfrm>
        </p:spPr>
        <p:txBody>
          <a:bodyPr>
            <a:normAutofit fontScale="62500" lnSpcReduction="20000"/>
          </a:bodyPr>
          <a:lstStyle/>
          <a:p>
            <a:r>
              <a:rPr lang="en-US" sz="2400" dirty="0" smtClean="0"/>
              <a:t>Arthur </a:t>
            </a:r>
            <a:r>
              <a:rPr lang="en-US" sz="2400" dirty="0" err="1" smtClean="0"/>
              <a:t>Okun</a:t>
            </a:r>
            <a:r>
              <a:rPr lang="en-US" sz="2400" dirty="0" smtClean="0"/>
              <a:t> published his findings in the early 1960’s</a:t>
            </a:r>
          </a:p>
          <a:p>
            <a:endParaRPr lang="en-US" sz="2400" dirty="0"/>
          </a:p>
          <a:p>
            <a:r>
              <a:rPr lang="en-US" sz="2400" dirty="0" smtClean="0"/>
              <a:t>Statistical relationship between unemployment rate and growth rate of the economy</a:t>
            </a:r>
          </a:p>
          <a:p>
            <a:endParaRPr lang="en-US" sz="2400" dirty="0" smtClean="0"/>
          </a:p>
          <a:p>
            <a:r>
              <a:rPr lang="en-US" sz="2400" dirty="0" smtClean="0"/>
              <a:t>The underlying belief, “Output depends on the amount of labor used in the production process, so there is a positive relationship between output and employment (and thus a negative relationship between output and unemployment)</a:t>
            </a:r>
          </a:p>
          <a:p>
            <a:endParaRPr lang="en-US" sz="2400" dirty="0"/>
          </a:p>
          <a:p>
            <a:r>
              <a:rPr lang="en-US" sz="2400" dirty="0" smtClean="0"/>
              <a:t>Fed Reserve Chairman, Ben </a:t>
            </a:r>
            <a:r>
              <a:rPr lang="en-US" sz="2400" dirty="0" err="1" smtClean="0"/>
              <a:t>Bernake</a:t>
            </a:r>
            <a:r>
              <a:rPr lang="en-US" sz="2400" dirty="0" smtClean="0"/>
              <a:t>, “… because ongoing increases in the size of the labor force and in the level of productivity, real GDP growth close to the rate of growth of its potential is normally required, just to hold the unemployment rate steady. To reduce the unemployment rate, therefore the economy must grow at a pace above its potential.”</a:t>
            </a:r>
          </a:p>
          <a:p>
            <a:endParaRPr lang="en-US" sz="2400" dirty="0"/>
          </a:p>
          <a:p>
            <a:r>
              <a:rPr lang="en-US" sz="2400" dirty="0" smtClean="0"/>
              <a:t>Findings: </a:t>
            </a:r>
            <a:r>
              <a:rPr lang="en-US" sz="2400" dirty="0" err="1" smtClean="0"/>
              <a:t>Okun’s</a:t>
            </a:r>
            <a:r>
              <a:rPr lang="en-US" sz="2400" dirty="0" smtClean="0"/>
              <a:t> law has stated very simply that a one point increase in the unemployment rate is associated with two percentage points of negative growth in GDP</a:t>
            </a:r>
          </a:p>
          <a:p>
            <a:endParaRPr lang="en-US" sz="2400" dirty="0"/>
          </a:p>
          <a:p>
            <a:pPr marL="45720" indent="0">
              <a:buNone/>
            </a:pPr>
            <a:endParaRPr lang="en-US" sz="2400" dirty="0" smtClean="0"/>
          </a:p>
          <a:p>
            <a:pPr marL="45720" indent="0">
              <a:buNone/>
            </a:pPr>
            <a:endParaRPr lang="en-US" sz="2200" dirty="0" smtClean="0"/>
          </a:p>
        </p:txBody>
      </p:sp>
      <p:sp>
        <p:nvSpPr>
          <p:cNvPr id="4" name="TextBox 3"/>
          <p:cNvSpPr txBox="1"/>
          <p:nvPr/>
        </p:nvSpPr>
        <p:spPr>
          <a:xfrm>
            <a:off x="171450" y="6172884"/>
            <a:ext cx="8991600" cy="830997"/>
          </a:xfrm>
          <a:prstGeom prst="rect">
            <a:avLst/>
          </a:prstGeom>
          <a:noFill/>
        </p:spPr>
        <p:txBody>
          <a:bodyPr wrap="square" rtlCol="0">
            <a:spAutoFit/>
          </a:bodyPr>
          <a:lstStyle/>
          <a:p>
            <a:r>
              <a:rPr lang="en-US" sz="1200" i="1" dirty="0"/>
              <a:t>Link: </a:t>
            </a:r>
            <a:r>
              <a:rPr lang="en-US" sz="1200" i="1" dirty="0">
                <a:hlinkClick r:id="rId2"/>
              </a:rPr>
              <a:t>http://</a:t>
            </a:r>
            <a:r>
              <a:rPr lang="en-US" sz="1200" i="1" dirty="0" smtClean="0">
                <a:hlinkClick r:id="rId2"/>
              </a:rPr>
              <a:t>www.investopedia.com/articles/economics/12/okuns-law.asp</a:t>
            </a:r>
            <a:endParaRPr lang="en-US" sz="1200" i="1" dirty="0" smtClean="0"/>
          </a:p>
          <a:p>
            <a:endParaRPr lang="en-US" sz="1200" i="1" dirty="0" smtClean="0"/>
          </a:p>
          <a:p>
            <a:endParaRPr lang="en-US" sz="1200" i="1" dirty="0" smtClean="0"/>
          </a:p>
          <a:p>
            <a:endParaRPr lang="en-US" sz="1200" i="1" dirty="0" smtClean="0"/>
          </a:p>
        </p:txBody>
      </p:sp>
    </p:spTree>
    <p:extLst>
      <p:ext uri="{BB962C8B-B14F-4D97-AF65-F5344CB8AC3E}">
        <p14:creationId xmlns:p14="http://schemas.microsoft.com/office/powerpoint/2010/main" val="1894887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315200" cy="1154097"/>
          </a:xfrm>
        </p:spPr>
        <p:txBody>
          <a:bodyPr/>
          <a:lstStyle/>
          <a:p>
            <a:pPr algn="ctr"/>
            <a:r>
              <a:rPr lang="en-US" b="1" dirty="0" err="1"/>
              <a:t>Okun’s</a:t>
            </a:r>
            <a:r>
              <a:rPr lang="en-US" dirty="0"/>
              <a:t> </a:t>
            </a:r>
            <a:r>
              <a:rPr lang="en-US" b="1" dirty="0"/>
              <a:t>Law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286000"/>
            <a:ext cx="6302180" cy="4090358"/>
          </a:xfrm>
        </p:spPr>
      </p:pic>
      <p:sp>
        <p:nvSpPr>
          <p:cNvPr id="6" name="TextBox 5"/>
          <p:cNvSpPr txBox="1"/>
          <p:nvPr/>
        </p:nvSpPr>
        <p:spPr>
          <a:xfrm>
            <a:off x="1600200" y="6477000"/>
            <a:ext cx="6172200" cy="369332"/>
          </a:xfrm>
          <a:prstGeom prst="rect">
            <a:avLst/>
          </a:prstGeom>
          <a:noFill/>
        </p:spPr>
        <p:txBody>
          <a:bodyPr wrap="square" rtlCol="0">
            <a:spAutoFit/>
          </a:bodyPr>
          <a:lstStyle/>
          <a:p>
            <a:r>
              <a:rPr lang="en-US" i="1" dirty="0" smtClean="0"/>
              <a:t>Source: Wikipedia</a:t>
            </a:r>
            <a:endParaRPr lang="en-US" i="1" dirty="0"/>
          </a:p>
        </p:txBody>
      </p:sp>
    </p:spTree>
    <p:extLst>
      <p:ext uri="{BB962C8B-B14F-4D97-AF65-F5344CB8AC3E}">
        <p14:creationId xmlns:p14="http://schemas.microsoft.com/office/powerpoint/2010/main" val="2725951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23" y="304800"/>
            <a:ext cx="7696200" cy="620697"/>
          </a:xfrm>
        </p:spPr>
        <p:txBody>
          <a:bodyPr>
            <a:noAutofit/>
          </a:bodyPr>
          <a:lstStyle/>
          <a:p>
            <a:r>
              <a:rPr lang="en-US" sz="2800" dirty="0" smtClean="0"/>
              <a:t/>
            </a:r>
            <a:br>
              <a:rPr lang="en-US" sz="2800" dirty="0" smtClean="0"/>
            </a:br>
            <a:r>
              <a:rPr lang="en-US" sz="2800" dirty="0" smtClean="0"/>
              <a:t>Accounting for US Business Cycle Expansions </a:t>
            </a:r>
            <a:endParaRPr lang="en-US" sz="2800" dirty="0"/>
          </a:p>
        </p:txBody>
      </p:sp>
      <p:sp>
        <p:nvSpPr>
          <p:cNvPr id="3" name="Content Placeholder 2"/>
          <p:cNvSpPr>
            <a:spLocks noGrp="1"/>
          </p:cNvSpPr>
          <p:nvPr>
            <p:ph idx="1"/>
          </p:nvPr>
        </p:nvSpPr>
        <p:spPr>
          <a:xfrm>
            <a:off x="1009650" y="1219200"/>
            <a:ext cx="7315200" cy="1905000"/>
          </a:xfrm>
        </p:spPr>
        <p:txBody>
          <a:bodyPr>
            <a:normAutofit fontScale="85000" lnSpcReduction="20000"/>
          </a:bodyPr>
          <a:lstStyle/>
          <a:p>
            <a:r>
              <a:rPr lang="en-US" sz="2400" dirty="0" smtClean="0"/>
              <a:t>Data from  NBER (National Bureau of Economic Research)</a:t>
            </a:r>
          </a:p>
          <a:p>
            <a:r>
              <a:rPr lang="en-US" sz="2400" dirty="0" smtClean="0"/>
              <a:t>Interpreted by FRED (Federal Reserve Bank of St. Louis)</a:t>
            </a:r>
          </a:p>
          <a:p>
            <a:r>
              <a:rPr lang="en-US" sz="2400" dirty="0" smtClean="0"/>
              <a:t>Dummy variables represent periods of expansion and recession</a:t>
            </a:r>
          </a:p>
          <a:p>
            <a:r>
              <a:rPr lang="en-US" sz="2400" dirty="0" smtClean="0"/>
              <a:t>Value of 1 is a recessionary period</a:t>
            </a:r>
          </a:p>
          <a:p>
            <a:r>
              <a:rPr lang="en-US" sz="2400" dirty="0" smtClean="0"/>
              <a:t>Value of 0 is an expansionary period</a:t>
            </a:r>
            <a:endParaRPr lang="en-US" sz="2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820" y="3294529"/>
            <a:ext cx="6444860" cy="274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1450" y="6172884"/>
            <a:ext cx="8991600" cy="1200329"/>
          </a:xfrm>
          <a:prstGeom prst="rect">
            <a:avLst/>
          </a:prstGeom>
          <a:noFill/>
        </p:spPr>
        <p:txBody>
          <a:bodyPr wrap="square" rtlCol="0">
            <a:spAutoFit/>
          </a:bodyPr>
          <a:lstStyle/>
          <a:p>
            <a:r>
              <a:rPr lang="en-US" sz="1200" i="1" dirty="0" smtClean="0"/>
              <a:t>Link: </a:t>
            </a:r>
            <a:r>
              <a:rPr lang="en-US" sz="1200" i="1" dirty="0" smtClean="0">
                <a:hlinkClick r:id="rId3"/>
              </a:rPr>
              <a:t>http</a:t>
            </a:r>
            <a:r>
              <a:rPr lang="en-US" sz="1200" i="1" dirty="0">
                <a:hlinkClick r:id="rId3"/>
              </a:rPr>
              <a:t>://</a:t>
            </a:r>
            <a:r>
              <a:rPr lang="en-US" sz="1200" i="1" dirty="0" smtClean="0">
                <a:hlinkClick r:id="rId3"/>
              </a:rPr>
              <a:t>www.nber.org/cycles/cyclesmain.html</a:t>
            </a:r>
            <a:endParaRPr lang="en-US" sz="1200" i="1" dirty="0" smtClean="0"/>
          </a:p>
          <a:p>
            <a:r>
              <a:rPr lang="en-US" sz="1200" i="1" dirty="0"/>
              <a:t>Link: </a:t>
            </a:r>
            <a:r>
              <a:rPr lang="en-US" sz="1200" i="1" dirty="0">
                <a:hlinkClick r:id="rId4"/>
              </a:rPr>
              <a:t>https://</a:t>
            </a:r>
            <a:r>
              <a:rPr lang="en-US" sz="1200" i="1" dirty="0" smtClean="0">
                <a:hlinkClick r:id="rId4"/>
              </a:rPr>
              <a:t>fred.stlouisfed.org/series/USREC</a:t>
            </a:r>
            <a:endParaRPr lang="en-US" sz="1200" i="1" dirty="0" smtClean="0"/>
          </a:p>
          <a:p>
            <a:endParaRPr lang="en-US" sz="1200" i="1" dirty="0" smtClean="0"/>
          </a:p>
          <a:p>
            <a:endParaRPr lang="en-US" sz="1200" i="1" dirty="0" smtClean="0"/>
          </a:p>
          <a:p>
            <a:endParaRPr lang="en-US" sz="1200" i="1" dirty="0" smtClean="0"/>
          </a:p>
          <a:p>
            <a:endParaRPr lang="en-US" sz="1200" i="1" dirty="0" smtClean="0"/>
          </a:p>
        </p:txBody>
      </p:sp>
    </p:spTree>
    <p:extLst>
      <p:ext uri="{BB962C8B-B14F-4D97-AF65-F5344CB8AC3E}">
        <p14:creationId xmlns:p14="http://schemas.microsoft.com/office/powerpoint/2010/main" val="1651030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609600"/>
            <a:ext cx="2971800" cy="5943600"/>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First Model</a:t>
            </a:r>
          </a:p>
          <a:p>
            <a:endParaRPr lang="en-US" sz="2400" dirty="0" smtClean="0"/>
          </a:p>
          <a:p>
            <a:pPr marL="342900" indent="-342900">
              <a:buFontTx/>
              <a:buChar char="-"/>
            </a:pPr>
            <a:r>
              <a:rPr lang="en-US" sz="1800" dirty="0" smtClean="0"/>
              <a:t>Coefficients (GDP should be negative)</a:t>
            </a:r>
          </a:p>
          <a:p>
            <a:endParaRPr lang="en-US" sz="1800" dirty="0" smtClean="0"/>
          </a:p>
          <a:p>
            <a:pPr marL="342900" indent="-342900">
              <a:buFontTx/>
              <a:buChar char="-"/>
            </a:pPr>
            <a:r>
              <a:rPr lang="en-US" sz="1600" dirty="0" smtClean="0"/>
              <a:t>R^2 .10</a:t>
            </a:r>
          </a:p>
          <a:p>
            <a:pPr marL="342900" indent="-342900">
              <a:buFontTx/>
              <a:buChar char="-"/>
            </a:pPr>
            <a:endParaRPr lang="en-US" sz="1600" dirty="0" smtClean="0"/>
          </a:p>
          <a:p>
            <a:endParaRPr lang="en-US" sz="2000" dirty="0" smtClean="0"/>
          </a:p>
          <a:p>
            <a:r>
              <a:rPr lang="en-US" sz="2000" i="1" dirty="0" smtClean="0"/>
              <a:t>* We observe plots to see if assumptions have been met</a:t>
            </a:r>
            <a:endParaRPr lang="en-US" sz="20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66850"/>
            <a:ext cx="4790798"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67871"/>
            <a:ext cx="4790798" cy="737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765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7315200" cy="773097"/>
          </a:xfrm>
        </p:spPr>
        <p:txBody>
          <a:bodyPr/>
          <a:lstStyle/>
          <a:p>
            <a:r>
              <a:rPr lang="en-US" dirty="0" smtClean="0"/>
              <a:t>Assumptions violated</a:t>
            </a:r>
            <a:endParaRPr lang="en-US" dirty="0"/>
          </a:p>
        </p:txBody>
      </p:sp>
      <p:sp>
        <p:nvSpPr>
          <p:cNvPr id="5" name="Title 1"/>
          <p:cNvSpPr txBox="1">
            <a:spLocks/>
          </p:cNvSpPr>
          <p:nvPr/>
        </p:nvSpPr>
        <p:spPr>
          <a:xfrm>
            <a:off x="228600" y="11540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First Model</a:t>
            </a:r>
          </a:p>
          <a:p>
            <a:endParaRPr lang="en-US" sz="2400" dirty="0" smtClean="0"/>
          </a:p>
          <a:p>
            <a:pPr marL="342900" indent="-342900">
              <a:buAutoNum type="arabicPeriod"/>
            </a:pPr>
            <a:r>
              <a:rPr lang="en-US" sz="1400" dirty="0" smtClean="0"/>
              <a:t>Linear relationship</a:t>
            </a:r>
          </a:p>
          <a:p>
            <a:pPr marL="342900" indent="-342900">
              <a:buAutoNum type="arabicPeriod"/>
            </a:pPr>
            <a:r>
              <a:rPr lang="en-US" sz="1400" dirty="0" smtClean="0"/>
              <a:t>Multivariate normality</a:t>
            </a:r>
          </a:p>
          <a:p>
            <a:pPr marL="342900" indent="-342900">
              <a:buAutoNum type="arabicPeriod"/>
            </a:pPr>
            <a:r>
              <a:rPr lang="en-US" sz="1400" dirty="0" smtClean="0"/>
              <a:t>No or little </a:t>
            </a:r>
            <a:r>
              <a:rPr lang="en-US" sz="1400" dirty="0" err="1" smtClean="0"/>
              <a:t>multicollinearity</a:t>
            </a:r>
            <a:endParaRPr lang="en-US" sz="1400" dirty="0"/>
          </a:p>
          <a:p>
            <a:pPr marL="342900" indent="-342900">
              <a:buAutoNum type="arabicPeriod"/>
            </a:pPr>
            <a:r>
              <a:rPr lang="en-US" sz="1400" dirty="0" smtClean="0"/>
              <a:t>No auto-correlation</a:t>
            </a:r>
          </a:p>
          <a:p>
            <a:pPr marL="342900" indent="-342900">
              <a:buAutoNum type="arabicPeriod"/>
            </a:pPr>
            <a:r>
              <a:rPr lang="en-US" sz="1400" dirty="0" smtClean="0"/>
              <a:t>Homoscedasticity</a:t>
            </a:r>
          </a:p>
          <a:p>
            <a:pPr marL="342900" indent="-342900">
              <a:buFontTx/>
              <a:buChar char="-"/>
            </a:pPr>
            <a:endParaRPr lang="en-US" sz="1400" dirty="0"/>
          </a:p>
          <a:p>
            <a:pPr marL="342900" indent="-342900">
              <a:buFontTx/>
              <a:buChar char="-"/>
            </a:pPr>
            <a:r>
              <a:rPr lang="en-US" sz="1400" dirty="0" smtClean="0"/>
              <a:t>Plot #1: Relationship appears non-linear</a:t>
            </a:r>
          </a:p>
          <a:p>
            <a:pPr marL="342900" indent="-342900">
              <a:buFontTx/>
              <a:buChar char="-"/>
            </a:pPr>
            <a:endParaRPr lang="en-US" sz="1400" dirty="0" smtClean="0"/>
          </a:p>
          <a:p>
            <a:pPr marL="342900" indent="-342900">
              <a:buFontTx/>
              <a:buChar char="-"/>
            </a:pPr>
            <a:r>
              <a:rPr lang="en-US" sz="1400" dirty="0" smtClean="0"/>
              <a:t>Plot#2: Normal distribution skewed</a:t>
            </a:r>
          </a:p>
          <a:p>
            <a:pPr marL="342900" indent="-342900">
              <a:buFontTx/>
              <a:buChar char="-"/>
            </a:pPr>
            <a:endParaRPr lang="en-US" sz="1400" dirty="0" smtClean="0"/>
          </a:p>
          <a:p>
            <a:pPr marL="342900" indent="-342900">
              <a:buFontTx/>
              <a:buChar char="-"/>
            </a:pPr>
            <a:r>
              <a:rPr lang="en-US" sz="1400" dirty="0" smtClean="0"/>
              <a:t>Plot #3: Residuals are spread fairly evenly</a:t>
            </a:r>
          </a:p>
          <a:p>
            <a:pPr marL="342900" indent="-342900">
              <a:buFontTx/>
              <a:buChar char="-"/>
            </a:pPr>
            <a:endParaRPr lang="en-US" sz="1400" dirty="0" smtClean="0"/>
          </a:p>
          <a:p>
            <a:pPr marL="342900" indent="-342900">
              <a:buFontTx/>
              <a:buChar char="-"/>
            </a:pPr>
            <a:r>
              <a:rPr lang="en-US" sz="1400" dirty="0" smtClean="0"/>
              <a:t>Plot#4: Does not appear that our outliers affect results of the regression</a:t>
            </a:r>
            <a:endParaRPr lang="en-US" sz="2000" dirty="0"/>
          </a:p>
        </p:txBody>
      </p:sp>
      <p:sp>
        <p:nvSpPr>
          <p:cNvPr id="6" name="TextBox 5"/>
          <p:cNvSpPr txBox="1"/>
          <p:nvPr/>
        </p:nvSpPr>
        <p:spPr>
          <a:xfrm>
            <a:off x="381000" y="6324600"/>
            <a:ext cx="8343900" cy="646331"/>
          </a:xfrm>
          <a:prstGeom prst="rect">
            <a:avLst/>
          </a:prstGeom>
          <a:noFill/>
        </p:spPr>
        <p:txBody>
          <a:bodyPr wrap="square" rtlCol="0">
            <a:spAutoFit/>
          </a:bodyPr>
          <a:lstStyle/>
          <a:p>
            <a:r>
              <a:rPr lang="en-US" sz="1200" i="1" dirty="0" smtClean="0"/>
              <a:t>Link: </a:t>
            </a:r>
            <a:r>
              <a:rPr lang="en-US" sz="1200" i="1" dirty="0">
                <a:hlinkClick r:id="rId2"/>
              </a:rPr>
              <a:t>http://www.statisticssolutions.com/assumptions-of-multiple-linear-regression</a:t>
            </a:r>
            <a:r>
              <a:rPr lang="en-US" sz="1200" i="1" dirty="0" smtClean="0">
                <a:hlinkClick r:id="rId2"/>
              </a:rPr>
              <a:t>/</a:t>
            </a:r>
            <a:endParaRPr lang="en-US" sz="1200" i="1" dirty="0" smtClean="0"/>
          </a:p>
          <a:p>
            <a:r>
              <a:rPr lang="en-US" sz="1200" i="1" dirty="0"/>
              <a:t>Link: </a:t>
            </a:r>
            <a:r>
              <a:rPr lang="en-US" sz="1200" i="1" dirty="0">
                <a:hlinkClick r:id="rId3"/>
              </a:rPr>
              <a:t>http://data.library.virginia.edu/diagnostic-plots</a:t>
            </a:r>
            <a:r>
              <a:rPr lang="en-US" sz="1200" i="1" dirty="0" smtClean="0">
                <a:hlinkClick r:id="rId3"/>
              </a:rPr>
              <a:t>/</a:t>
            </a:r>
            <a:endParaRPr lang="en-US" sz="1200" i="1" dirty="0" smtClean="0"/>
          </a:p>
          <a:p>
            <a:endParaRPr lang="en-US" sz="1200" i="1" dirty="0" smtClean="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69" y="2300717"/>
            <a:ext cx="5335560" cy="327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476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lstStyle/>
          <a:p>
            <a:r>
              <a:rPr lang="en-US" dirty="0" smtClean="0"/>
              <a:t>Log Transformation</a:t>
            </a:r>
            <a:endParaRPr lang="en-US" dirty="0"/>
          </a:p>
        </p:txBody>
      </p:sp>
      <p:sp>
        <p:nvSpPr>
          <p:cNvPr id="5" name="TextBox 4"/>
          <p:cNvSpPr txBox="1"/>
          <p:nvPr/>
        </p:nvSpPr>
        <p:spPr>
          <a:xfrm>
            <a:off x="381000" y="6324600"/>
            <a:ext cx="8343900" cy="646331"/>
          </a:xfrm>
          <a:prstGeom prst="rect">
            <a:avLst/>
          </a:prstGeom>
          <a:noFill/>
        </p:spPr>
        <p:txBody>
          <a:bodyPr wrap="square" rtlCol="0">
            <a:spAutoFit/>
          </a:bodyPr>
          <a:lstStyle/>
          <a:p>
            <a:r>
              <a:rPr lang="en-US" sz="1200" i="1" dirty="0"/>
              <a:t>Link: </a:t>
            </a:r>
            <a:r>
              <a:rPr lang="en-US" sz="1200" i="1" dirty="0">
                <a:hlinkClick r:id="rId2"/>
              </a:rPr>
              <a:t>https://</a:t>
            </a:r>
            <a:r>
              <a:rPr lang="en-US" sz="1200" i="1" dirty="0" smtClean="0">
                <a:hlinkClick r:id="rId2"/>
              </a:rPr>
              <a:t>onlinecourses.science.psu.edu/stat501/node/318</a:t>
            </a:r>
            <a:endParaRPr lang="en-US" sz="1200" i="1" dirty="0" smtClean="0"/>
          </a:p>
          <a:p>
            <a:endParaRPr lang="en-US" sz="1200" i="1" dirty="0" smtClean="0"/>
          </a:p>
          <a:p>
            <a:endParaRPr lang="en-US" sz="1200" i="1" dirty="0" smtClean="0"/>
          </a:p>
        </p:txBody>
      </p:sp>
      <p:sp>
        <p:nvSpPr>
          <p:cNvPr id="6" name="Title 1"/>
          <p:cNvSpPr txBox="1">
            <a:spLocks/>
          </p:cNvSpPr>
          <p:nvPr/>
        </p:nvSpPr>
        <p:spPr>
          <a:xfrm>
            <a:off x="152400" y="1649396"/>
            <a:ext cx="2971800" cy="4484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smtClean="0"/>
          </a:p>
          <a:p>
            <a:pPr marL="342900" indent="-342900">
              <a:buFontTx/>
              <a:buChar char="-"/>
            </a:pPr>
            <a:r>
              <a:rPr lang="en-US" sz="1600" dirty="0" smtClean="0"/>
              <a:t>Transforming x values appropriate when non-linearity is the only problem</a:t>
            </a:r>
          </a:p>
          <a:p>
            <a:pPr marL="342900" indent="-342900">
              <a:buFontTx/>
              <a:buChar char="-"/>
            </a:pPr>
            <a:endParaRPr lang="en-US" sz="1600" dirty="0"/>
          </a:p>
          <a:p>
            <a:pPr marL="342900" indent="-342900">
              <a:buFontTx/>
              <a:buChar char="-"/>
            </a:pPr>
            <a:r>
              <a:rPr lang="en-US" sz="1600" dirty="0" smtClean="0"/>
              <a:t>Transforming y values appropriate when non-normality and/or unequal variances are problems</a:t>
            </a:r>
          </a:p>
          <a:p>
            <a:pPr marL="342900" indent="-342900">
              <a:buFontTx/>
              <a:buChar char="-"/>
            </a:pPr>
            <a:endParaRPr lang="en-US" sz="1600" dirty="0"/>
          </a:p>
          <a:p>
            <a:pPr marL="342900" indent="-342900">
              <a:buFontTx/>
              <a:buChar char="-"/>
            </a:pPr>
            <a:r>
              <a:rPr lang="en-US" sz="1600" dirty="0" smtClean="0"/>
              <a:t>Transforming x and y – when everything seems wrong – not linear – errors not normal – unequal variances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116" y="2133600"/>
            <a:ext cx="563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813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28600" y="685800"/>
            <a:ext cx="2971800" cy="5943600"/>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Log Model</a:t>
            </a:r>
          </a:p>
          <a:p>
            <a:endParaRPr lang="en-US" sz="2400" dirty="0" smtClean="0"/>
          </a:p>
          <a:p>
            <a:pPr marL="342900" indent="-342900">
              <a:buFontTx/>
              <a:buChar char="-"/>
            </a:pPr>
            <a:r>
              <a:rPr lang="en-US" sz="1800" dirty="0" smtClean="0"/>
              <a:t>Coefficients are still not logical (GDP/Unemployment inverse relationship)</a:t>
            </a:r>
          </a:p>
          <a:p>
            <a:endParaRPr lang="en-US" sz="1600" dirty="0" smtClean="0"/>
          </a:p>
          <a:p>
            <a:pPr marL="342900" indent="-342900">
              <a:buFontTx/>
              <a:buChar char="-"/>
            </a:pPr>
            <a:r>
              <a:rPr lang="en-US" sz="1600" dirty="0" smtClean="0"/>
              <a:t>R ^2 is worse! @ .07</a:t>
            </a:r>
          </a:p>
          <a:p>
            <a:endParaRPr lang="en-US" sz="2000" dirty="0" smtClean="0"/>
          </a:p>
          <a:p>
            <a:r>
              <a:rPr lang="en-US" sz="2000" i="1" dirty="0" smtClean="0"/>
              <a:t>* We observe plots to see if assumptions have been met</a:t>
            </a:r>
            <a:endParaRPr lang="en-US" sz="2000"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789" y="962155"/>
            <a:ext cx="5141494" cy="55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46"/>
          <a:stretch/>
        </p:blipFill>
        <p:spPr bwMode="auto">
          <a:xfrm>
            <a:off x="3217778" y="1648326"/>
            <a:ext cx="514550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150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7315200" cy="773097"/>
          </a:xfrm>
        </p:spPr>
        <p:txBody>
          <a:bodyPr/>
          <a:lstStyle/>
          <a:p>
            <a:r>
              <a:rPr lang="en-US" dirty="0" smtClean="0"/>
              <a:t>Assumptions violated</a:t>
            </a:r>
            <a:endParaRPr lang="en-US" dirty="0"/>
          </a:p>
        </p:txBody>
      </p:sp>
      <p:sp>
        <p:nvSpPr>
          <p:cNvPr id="5" name="Title 1"/>
          <p:cNvSpPr txBox="1">
            <a:spLocks/>
          </p:cNvSpPr>
          <p:nvPr/>
        </p:nvSpPr>
        <p:spPr>
          <a:xfrm>
            <a:off x="228600" y="1154097"/>
            <a:ext cx="2971800" cy="4865704"/>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Log Model</a:t>
            </a:r>
          </a:p>
          <a:p>
            <a:endParaRPr lang="en-US" sz="2400" dirty="0" smtClean="0"/>
          </a:p>
          <a:p>
            <a:pPr marL="342900" indent="-342900">
              <a:buAutoNum type="arabicPeriod"/>
            </a:pPr>
            <a:r>
              <a:rPr lang="en-US" sz="1400" dirty="0" smtClean="0"/>
              <a:t>Linear relationship</a:t>
            </a:r>
          </a:p>
          <a:p>
            <a:pPr marL="342900" indent="-342900">
              <a:buAutoNum type="arabicPeriod"/>
            </a:pPr>
            <a:r>
              <a:rPr lang="en-US" sz="1400" dirty="0" smtClean="0"/>
              <a:t>Multivariate normality</a:t>
            </a:r>
          </a:p>
          <a:p>
            <a:pPr marL="342900" indent="-342900">
              <a:buAutoNum type="arabicPeriod"/>
            </a:pPr>
            <a:r>
              <a:rPr lang="en-US" sz="1400" dirty="0" smtClean="0"/>
              <a:t>No or little </a:t>
            </a:r>
            <a:r>
              <a:rPr lang="en-US" sz="1400" dirty="0" err="1" smtClean="0"/>
              <a:t>multicollinearity</a:t>
            </a:r>
            <a:endParaRPr lang="en-US" sz="1400" dirty="0"/>
          </a:p>
          <a:p>
            <a:pPr marL="342900" indent="-342900">
              <a:buAutoNum type="arabicPeriod"/>
            </a:pPr>
            <a:r>
              <a:rPr lang="en-US" sz="1400" dirty="0" smtClean="0"/>
              <a:t>No auto-correlation</a:t>
            </a:r>
          </a:p>
          <a:p>
            <a:pPr marL="342900" indent="-342900">
              <a:buAutoNum type="arabicPeriod"/>
            </a:pPr>
            <a:r>
              <a:rPr lang="en-US" sz="1400" dirty="0" smtClean="0"/>
              <a:t>Homoscedasticity</a:t>
            </a:r>
          </a:p>
          <a:p>
            <a:pPr marL="342900" indent="-342900">
              <a:buFontTx/>
              <a:buChar char="-"/>
            </a:pPr>
            <a:endParaRPr lang="en-US" sz="1400" dirty="0"/>
          </a:p>
          <a:p>
            <a:pPr marL="342900" indent="-342900">
              <a:buFontTx/>
              <a:buChar char="-"/>
            </a:pPr>
            <a:r>
              <a:rPr lang="en-US" sz="1400" dirty="0" smtClean="0"/>
              <a:t>Plot #1: Relationship appears non-linear</a:t>
            </a:r>
          </a:p>
          <a:p>
            <a:pPr marL="342900" indent="-342900">
              <a:buFontTx/>
              <a:buChar char="-"/>
            </a:pPr>
            <a:endParaRPr lang="en-US" sz="1400" dirty="0" smtClean="0"/>
          </a:p>
          <a:p>
            <a:pPr marL="342900" indent="-342900">
              <a:buFontTx/>
              <a:buChar char="-"/>
            </a:pPr>
            <a:r>
              <a:rPr lang="en-US" sz="1400" dirty="0" smtClean="0"/>
              <a:t>Plot#2: Normal distribution has worsened</a:t>
            </a:r>
          </a:p>
          <a:p>
            <a:pPr marL="342900" indent="-342900">
              <a:buFontTx/>
              <a:buChar char="-"/>
            </a:pPr>
            <a:endParaRPr lang="en-US" sz="1400" dirty="0" smtClean="0"/>
          </a:p>
          <a:p>
            <a:pPr marL="342900" indent="-342900">
              <a:buFontTx/>
              <a:buChar char="-"/>
            </a:pPr>
            <a:r>
              <a:rPr lang="en-US" sz="1400" dirty="0" smtClean="0"/>
              <a:t>Plot #3: Residuals are spread fairly evenly</a:t>
            </a:r>
          </a:p>
          <a:p>
            <a:pPr marL="342900" indent="-342900">
              <a:buFontTx/>
              <a:buChar char="-"/>
            </a:pPr>
            <a:endParaRPr lang="en-US" sz="1400" dirty="0" smtClean="0"/>
          </a:p>
          <a:p>
            <a:pPr marL="342900" indent="-342900">
              <a:buFontTx/>
              <a:buChar char="-"/>
            </a:pPr>
            <a:r>
              <a:rPr lang="en-US" sz="1400" dirty="0" smtClean="0"/>
              <a:t>Plot#4: Does not appear that our outliers affect results of the regression</a:t>
            </a:r>
            <a:endParaRPr lang="en-US" sz="2000" dirty="0"/>
          </a:p>
        </p:txBody>
      </p:sp>
      <p:sp>
        <p:nvSpPr>
          <p:cNvPr id="6" name="TextBox 5"/>
          <p:cNvSpPr txBox="1"/>
          <p:nvPr/>
        </p:nvSpPr>
        <p:spPr>
          <a:xfrm>
            <a:off x="381000" y="6324600"/>
            <a:ext cx="8343900" cy="646331"/>
          </a:xfrm>
          <a:prstGeom prst="rect">
            <a:avLst/>
          </a:prstGeom>
          <a:noFill/>
        </p:spPr>
        <p:txBody>
          <a:bodyPr wrap="square" rtlCol="0">
            <a:spAutoFit/>
          </a:bodyPr>
          <a:lstStyle/>
          <a:p>
            <a:r>
              <a:rPr lang="en-US" sz="1200" i="1" dirty="0" smtClean="0"/>
              <a:t>Link: </a:t>
            </a:r>
            <a:r>
              <a:rPr lang="en-US" sz="1200" i="1" dirty="0">
                <a:hlinkClick r:id="rId2"/>
              </a:rPr>
              <a:t>http://www.statisticssolutions.com/assumptions-of-multiple-linear-regression</a:t>
            </a:r>
            <a:r>
              <a:rPr lang="en-US" sz="1200" i="1" dirty="0" smtClean="0">
                <a:hlinkClick r:id="rId2"/>
              </a:rPr>
              <a:t>/</a:t>
            </a:r>
            <a:endParaRPr lang="en-US" sz="1200" i="1" dirty="0" smtClean="0"/>
          </a:p>
          <a:p>
            <a:r>
              <a:rPr lang="en-US" sz="1200" i="1" dirty="0"/>
              <a:t>Link: </a:t>
            </a:r>
            <a:r>
              <a:rPr lang="en-US" sz="1200" i="1" dirty="0">
                <a:hlinkClick r:id="rId3"/>
              </a:rPr>
              <a:t>http://data.library.virginia.edu/diagnostic-plots</a:t>
            </a:r>
            <a:r>
              <a:rPr lang="en-US" sz="1200" i="1" dirty="0" smtClean="0">
                <a:hlinkClick r:id="rId3"/>
              </a:rPr>
              <a:t>/</a:t>
            </a:r>
            <a:endParaRPr lang="en-US" sz="1200" i="1" dirty="0" smtClean="0"/>
          </a:p>
          <a:p>
            <a:endParaRPr lang="en-US" sz="1200" i="1"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687" y="2362200"/>
            <a:ext cx="5562600" cy="341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105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985" y="191470"/>
            <a:ext cx="7315200" cy="773097"/>
          </a:xfrm>
        </p:spPr>
        <p:txBody>
          <a:bodyPr>
            <a:normAutofit/>
          </a:bodyPr>
          <a:lstStyle/>
          <a:p>
            <a:r>
              <a:rPr lang="en-US" sz="3200" dirty="0" smtClean="0"/>
              <a:t>Test for Multi collinearity</a:t>
            </a:r>
            <a:endParaRPr lang="en-US" sz="3200" dirty="0"/>
          </a:p>
        </p:txBody>
      </p:sp>
      <p:sp>
        <p:nvSpPr>
          <p:cNvPr id="7" name="TextBox 6"/>
          <p:cNvSpPr txBox="1"/>
          <p:nvPr/>
        </p:nvSpPr>
        <p:spPr>
          <a:xfrm>
            <a:off x="152400" y="6477000"/>
            <a:ext cx="8991600" cy="646331"/>
          </a:xfrm>
          <a:prstGeom prst="rect">
            <a:avLst/>
          </a:prstGeom>
          <a:noFill/>
        </p:spPr>
        <p:txBody>
          <a:bodyPr wrap="square" rtlCol="0">
            <a:spAutoFit/>
          </a:bodyPr>
          <a:lstStyle/>
          <a:p>
            <a:r>
              <a:rPr lang="en-US" sz="1200" i="1" dirty="0"/>
              <a:t>Link: </a:t>
            </a:r>
            <a:r>
              <a:rPr lang="en-US" sz="1200" i="1" dirty="0">
                <a:hlinkClick r:id="rId2"/>
              </a:rPr>
              <a:t>http://</a:t>
            </a:r>
            <a:r>
              <a:rPr lang="en-US" sz="1200" i="1" dirty="0" smtClean="0">
                <a:hlinkClick r:id="rId2"/>
              </a:rPr>
              <a:t>blog.minitab.com/blog/adventures-in-statistics/what-are-the-effects-of-multicollinearity-and-when-can-i-ignore-them</a:t>
            </a:r>
            <a:endParaRPr lang="en-US" sz="1200" i="1" dirty="0" smtClean="0"/>
          </a:p>
          <a:p>
            <a:endParaRPr lang="en-US" sz="1200" i="1" dirty="0" smtClean="0"/>
          </a:p>
          <a:p>
            <a:endParaRPr lang="en-US" sz="1200" i="1" dirty="0" smtClean="0"/>
          </a:p>
        </p:txBody>
      </p:sp>
      <p:sp>
        <p:nvSpPr>
          <p:cNvPr id="8" name="Title 1"/>
          <p:cNvSpPr txBox="1">
            <a:spLocks/>
          </p:cNvSpPr>
          <p:nvPr/>
        </p:nvSpPr>
        <p:spPr>
          <a:xfrm>
            <a:off x="381000" y="1306497"/>
            <a:ext cx="2743200" cy="3951303"/>
          </a:xfrm>
          <a:prstGeom prst="rect">
            <a:avLst/>
          </a:prstGeom>
        </p:spPr>
        <p:txBody>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Log Model</a:t>
            </a:r>
          </a:p>
          <a:p>
            <a:endParaRPr lang="en-US" sz="2400" dirty="0" smtClean="0"/>
          </a:p>
          <a:p>
            <a:pPr marL="342900" indent="-342900">
              <a:buFontTx/>
              <a:buChar char="-"/>
            </a:pPr>
            <a:r>
              <a:rPr lang="en-US" sz="1600" i="1" dirty="0" smtClean="0"/>
              <a:t>Problems:</a:t>
            </a:r>
          </a:p>
          <a:p>
            <a:pPr marL="342900" indent="-342900">
              <a:buFontTx/>
              <a:buChar char="-"/>
            </a:pPr>
            <a:r>
              <a:rPr lang="en-US" sz="1200" dirty="0" smtClean="0"/>
              <a:t>Can increase variance of coefficient estimates</a:t>
            </a:r>
          </a:p>
          <a:p>
            <a:pPr marL="342900" indent="-342900">
              <a:buFontTx/>
              <a:buChar char="-"/>
            </a:pPr>
            <a:r>
              <a:rPr lang="en-US" sz="1200" dirty="0" smtClean="0"/>
              <a:t>Estimates can be sensitive to minor changes in model</a:t>
            </a:r>
          </a:p>
          <a:p>
            <a:pPr marL="342900" indent="-342900">
              <a:buFontTx/>
              <a:buChar char="-"/>
            </a:pPr>
            <a:r>
              <a:rPr lang="en-US" sz="1200" dirty="0" smtClean="0"/>
              <a:t>Coefficients unstable and difficult to interpret</a:t>
            </a:r>
          </a:p>
          <a:p>
            <a:pPr marL="342900" indent="-342900">
              <a:buFontTx/>
              <a:buChar char="-"/>
            </a:pPr>
            <a:endParaRPr lang="en-US" sz="1400" dirty="0"/>
          </a:p>
          <a:p>
            <a:pPr marL="342900" indent="-342900">
              <a:buFontTx/>
              <a:buChar char="-"/>
            </a:pPr>
            <a:r>
              <a:rPr lang="en-US" sz="1600" i="1" dirty="0" smtClean="0"/>
              <a:t>No Multi </a:t>
            </a:r>
            <a:r>
              <a:rPr lang="en-US" sz="1600" i="1" dirty="0" err="1" smtClean="0"/>
              <a:t>collinearity</a:t>
            </a:r>
            <a:r>
              <a:rPr lang="en-US" sz="1600" i="1" dirty="0" smtClean="0"/>
              <a:t> present</a:t>
            </a:r>
            <a:endParaRPr lang="en-US" sz="1200" dirty="0" smtClean="0"/>
          </a:p>
          <a:p>
            <a:pPr marL="342900" indent="-342900">
              <a:buFontTx/>
              <a:buChar char="-"/>
            </a:pPr>
            <a:endParaRPr lang="en-US" sz="1400" dirty="0"/>
          </a:p>
          <a:p>
            <a:pPr marL="342900" indent="-342900">
              <a:buFontTx/>
              <a:buChar char="-"/>
            </a:pPr>
            <a:r>
              <a:rPr lang="en-US" sz="1600" i="1" dirty="0" smtClean="0"/>
              <a:t>How do we look for it?</a:t>
            </a:r>
          </a:p>
          <a:p>
            <a:pPr marL="342900" indent="-342900">
              <a:buFontTx/>
              <a:buChar char="-"/>
            </a:pPr>
            <a:r>
              <a:rPr lang="en-US" sz="1200" dirty="0" smtClean="0"/>
              <a:t>Pairs scatter plot matrix</a:t>
            </a:r>
          </a:p>
          <a:p>
            <a:pPr marL="342900" indent="-342900">
              <a:buFontTx/>
              <a:buChar char="-"/>
            </a:pPr>
            <a:r>
              <a:rPr lang="en-US" sz="1200" dirty="0" smtClean="0"/>
              <a:t>VIF</a:t>
            </a:r>
          </a:p>
          <a:p>
            <a:pPr marL="342900" indent="-342900">
              <a:buFontTx/>
              <a:buChar char="-"/>
            </a:pPr>
            <a:endParaRPr lang="en-US" sz="1200" dirty="0" smtClean="0"/>
          </a:p>
          <a:p>
            <a:pPr marL="342900" indent="-342900">
              <a:buFontTx/>
              <a:buChar char="-"/>
            </a:pPr>
            <a:endParaRPr lang="en-U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613" y="1306497"/>
            <a:ext cx="54864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8930" y="3962400"/>
            <a:ext cx="2318083" cy="142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9358"/>
          <a:stretch/>
        </p:blipFill>
        <p:spPr bwMode="auto">
          <a:xfrm>
            <a:off x="2041360" y="5562600"/>
            <a:ext cx="6725653"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439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267" y="376705"/>
            <a:ext cx="4419600" cy="618189"/>
          </a:xfrm>
        </p:spPr>
        <p:txBody>
          <a:bodyPr>
            <a:noAutofit/>
          </a:bodyPr>
          <a:lstStyle/>
          <a:p>
            <a:r>
              <a:rPr lang="en-US" sz="2400" dirty="0"/>
              <a:t>Assumption #4 Independence (Autocorrelation)</a:t>
            </a:r>
          </a:p>
        </p:txBody>
      </p:sp>
      <p:sp>
        <p:nvSpPr>
          <p:cNvPr id="12" name="Title 1"/>
          <p:cNvSpPr txBox="1">
            <a:spLocks/>
          </p:cNvSpPr>
          <p:nvPr/>
        </p:nvSpPr>
        <p:spPr>
          <a:xfrm>
            <a:off x="228600" y="685800"/>
            <a:ext cx="3021980" cy="3357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t>Errors Plot – Residuals look Ok</a:t>
            </a:r>
          </a:p>
          <a:p>
            <a:r>
              <a:rPr lang="en-US" sz="1200" dirty="0" smtClean="0"/>
              <a:t>DW Test: </a:t>
            </a:r>
          </a:p>
          <a:p>
            <a:r>
              <a:rPr lang="en-US" sz="1200" dirty="0" smtClean="0"/>
              <a:t>P &lt; Alpha = Rho &gt; 0 = Autocorrelation Exists</a:t>
            </a:r>
          </a:p>
          <a:p>
            <a:r>
              <a:rPr lang="en-US" sz="1200" dirty="0" smtClean="0"/>
              <a:t>DW &lt;2 = Positive serial correlation</a:t>
            </a:r>
          </a:p>
          <a:p>
            <a:endParaRPr lang="en-US" sz="1200" dirty="0"/>
          </a:p>
          <a:p>
            <a:r>
              <a:rPr lang="en-US" sz="1200" i="1" dirty="0" smtClean="0"/>
              <a:t>Consequences?</a:t>
            </a:r>
          </a:p>
          <a:p>
            <a:r>
              <a:rPr lang="en-US" sz="1200" dirty="0" smtClean="0"/>
              <a:t>Positive serial correlation deflates the size of the standard error. </a:t>
            </a:r>
          </a:p>
          <a:p>
            <a:r>
              <a:rPr lang="en-US" sz="1200" dirty="0" smtClean="0"/>
              <a:t>Observed t values will be too large</a:t>
            </a:r>
          </a:p>
          <a:p>
            <a:r>
              <a:rPr lang="en-US" sz="1200" dirty="0" smtClean="0"/>
              <a:t>Leads one to reject null hypothesis </a:t>
            </a:r>
          </a:p>
          <a:p>
            <a:endParaRPr lang="en-US" sz="1200" dirty="0"/>
          </a:p>
          <a:p>
            <a:r>
              <a:rPr lang="en-US" sz="1200" dirty="0"/>
              <a:t>We take the first differences</a:t>
            </a:r>
            <a:br>
              <a:rPr lang="en-US" sz="1200" dirty="0"/>
            </a:br>
            <a:r>
              <a:rPr lang="en-US" sz="1200" dirty="0"/>
              <a:t/>
            </a:r>
            <a:br>
              <a:rPr lang="en-US" sz="1200" dirty="0"/>
            </a:br>
            <a:r>
              <a:rPr lang="en-US" sz="1200" dirty="0"/>
              <a:t>Failure to do so:</a:t>
            </a:r>
          </a:p>
          <a:p>
            <a:endParaRPr lang="en-US" sz="1200" dirty="0"/>
          </a:p>
          <a:p>
            <a:pPr marL="171450" indent="-171450">
              <a:buFontTx/>
              <a:buChar char="-"/>
            </a:pPr>
            <a:r>
              <a:rPr lang="en-US" sz="1200" dirty="0"/>
              <a:t>Overstated R^2</a:t>
            </a:r>
          </a:p>
          <a:p>
            <a:pPr marL="171450" indent="-171450">
              <a:buFontTx/>
              <a:buChar char="-"/>
            </a:pPr>
            <a:r>
              <a:rPr lang="en-US" sz="1200" dirty="0"/>
              <a:t>Fit will be exaggerated</a:t>
            </a:r>
          </a:p>
          <a:p>
            <a:pPr marL="171450" indent="-171450">
              <a:buFontTx/>
              <a:buChar char="-"/>
            </a:pPr>
            <a:r>
              <a:rPr lang="en-US" sz="1200" dirty="0"/>
              <a:t>Variances will be biased</a:t>
            </a:r>
          </a:p>
          <a:p>
            <a:endParaRPr lang="en-US" sz="1050" dirty="0"/>
          </a:p>
        </p:txBody>
      </p:sp>
      <p:sp>
        <p:nvSpPr>
          <p:cNvPr id="8" name="TextBox 7"/>
          <p:cNvSpPr txBox="1"/>
          <p:nvPr/>
        </p:nvSpPr>
        <p:spPr>
          <a:xfrm>
            <a:off x="76200" y="6172200"/>
            <a:ext cx="8991600" cy="1077218"/>
          </a:xfrm>
          <a:prstGeom prst="rect">
            <a:avLst/>
          </a:prstGeom>
          <a:noFill/>
        </p:spPr>
        <p:txBody>
          <a:bodyPr wrap="square" rtlCol="0">
            <a:spAutoFit/>
          </a:bodyPr>
          <a:lstStyle/>
          <a:p>
            <a:r>
              <a:rPr lang="en-US" sz="1000" i="1" dirty="0"/>
              <a:t>Link: </a:t>
            </a:r>
            <a:r>
              <a:rPr lang="en-US" sz="1000" i="1" dirty="0">
                <a:hlinkClick r:id="rId2"/>
              </a:rPr>
              <a:t>https://</a:t>
            </a:r>
            <a:r>
              <a:rPr lang="en-US" sz="1000" i="1" dirty="0" smtClean="0">
                <a:hlinkClick r:id="rId2"/>
              </a:rPr>
              <a:t>www1.udel.edu/htr/Statistics/Notes816/class20.PDF</a:t>
            </a:r>
            <a:endParaRPr lang="en-US" sz="1000" i="1" dirty="0" smtClean="0"/>
          </a:p>
          <a:p>
            <a:r>
              <a:rPr lang="en-US" sz="1000" i="1" dirty="0"/>
              <a:t>Link: </a:t>
            </a:r>
            <a:r>
              <a:rPr lang="en-US" sz="1000" i="1" dirty="0">
                <a:hlinkClick r:id="rId3"/>
              </a:rPr>
              <a:t>http://www.tc.umn.edu/~</a:t>
            </a:r>
            <a:r>
              <a:rPr lang="en-US" sz="1000" i="1" dirty="0" smtClean="0">
                <a:hlinkClick r:id="rId3"/>
              </a:rPr>
              <a:t>ryoox001/images/DurbinWatson_test.pdf</a:t>
            </a:r>
            <a:endParaRPr lang="en-US" sz="1000" i="1" dirty="0" smtClean="0"/>
          </a:p>
          <a:p>
            <a:endParaRPr lang="en-US" sz="1000" i="1" dirty="0" smtClean="0"/>
          </a:p>
          <a:p>
            <a:endParaRPr lang="en-US" sz="1000" i="1" dirty="0" smtClean="0"/>
          </a:p>
          <a:p>
            <a:endParaRPr lang="en-US" sz="1200" i="1" dirty="0" smtClean="0"/>
          </a:p>
          <a:p>
            <a:endParaRPr lang="en-US" sz="1200" i="1"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017372"/>
            <a:ext cx="3136373" cy="61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01"/>
          <a:stretch/>
        </p:blipFill>
        <p:spPr bwMode="auto">
          <a:xfrm>
            <a:off x="228600" y="4684507"/>
            <a:ext cx="3136373" cy="64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91000" y="1141187"/>
            <a:ext cx="3988020" cy="2446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110" y="4017372"/>
            <a:ext cx="5257800" cy="170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36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315200" cy="1154097"/>
          </a:xfrm>
        </p:spPr>
        <p:txBody>
          <a:bodyPr/>
          <a:lstStyle/>
          <a:p>
            <a:r>
              <a:rPr lang="en-US" sz="3600" b="1" dirty="0"/>
              <a:t>Cyclical</a:t>
            </a:r>
            <a:r>
              <a:rPr lang="en-US" dirty="0" smtClean="0"/>
              <a:t> </a:t>
            </a:r>
            <a:r>
              <a:rPr lang="en-US" sz="3600" b="1" dirty="0"/>
              <a:t>Unemployment</a:t>
            </a:r>
          </a:p>
        </p:txBody>
      </p:sp>
      <p:sp>
        <p:nvSpPr>
          <p:cNvPr id="3" name="Content Placeholder 2"/>
          <p:cNvSpPr>
            <a:spLocks noGrp="1"/>
          </p:cNvSpPr>
          <p:nvPr>
            <p:ph idx="1"/>
          </p:nvPr>
        </p:nvSpPr>
        <p:spPr/>
        <p:txBody>
          <a:bodyPr>
            <a:normAutofit/>
          </a:bodyPr>
          <a:lstStyle/>
          <a:p>
            <a:r>
              <a:rPr lang="en-US" dirty="0"/>
              <a:t>I</a:t>
            </a:r>
            <a:r>
              <a:rPr lang="en-US" dirty="0" smtClean="0"/>
              <a:t>s </a:t>
            </a:r>
            <a:r>
              <a:rPr lang="en-US" dirty="0"/>
              <a:t>defined as workers losing their jobs due to business cycle fluctuations in output, i.e. the normal up and down movements in the </a:t>
            </a:r>
            <a:r>
              <a:rPr lang="en-US" dirty="0" smtClean="0"/>
              <a:t>economy </a:t>
            </a:r>
            <a:r>
              <a:rPr lang="en-US" dirty="0"/>
              <a:t>as it cycles through booms and recessions over </a:t>
            </a:r>
            <a:r>
              <a:rPr lang="en-US" dirty="0" smtClean="0"/>
              <a:t>time</a:t>
            </a:r>
          </a:p>
          <a:p>
            <a:r>
              <a:rPr lang="en-US" dirty="0" smtClean="0"/>
              <a:t>It </a:t>
            </a:r>
            <a:r>
              <a:rPr lang="en-US" dirty="0"/>
              <a:t>occurs when the gross domestic product (GDP) falls and the economy enters a phase of </a:t>
            </a:r>
            <a:r>
              <a:rPr lang="en-US" dirty="0" smtClean="0"/>
              <a:t>contraction</a:t>
            </a:r>
            <a:endParaRPr lang="en-US" dirty="0"/>
          </a:p>
          <a:p>
            <a:r>
              <a:rPr lang="en-US" dirty="0"/>
              <a:t>C</a:t>
            </a:r>
            <a:r>
              <a:rPr lang="en-US" dirty="0" smtClean="0"/>
              <a:t>yclical </a:t>
            </a:r>
            <a:r>
              <a:rPr lang="en-US" dirty="0"/>
              <a:t>unemployment is caused by the lack of demand that is a consequence of business cycle downturns</a:t>
            </a:r>
            <a:br>
              <a:rPr lang="en-US" dirty="0"/>
            </a:br>
            <a:r>
              <a:rPr lang="en-US" dirty="0"/>
              <a:t/>
            </a:r>
            <a:br>
              <a:rPr lang="en-US" dirty="0"/>
            </a:br>
            <a:endParaRPr lang="en-US" dirty="0"/>
          </a:p>
        </p:txBody>
      </p:sp>
    </p:spTree>
    <p:extLst>
      <p:ext uri="{BB962C8B-B14F-4D97-AF65-F5344CB8AC3E}">
        <p14:creationId xmlns:p14="http://schemas.microsoft.com/office/powerpoint/2010/main" val="4064184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8521" y="1654988"/>
            <a:ext cx="3428998" cy="1088212"/>
          </a:xfrm>
        </p:spPr>
        <p:txBody>
          <a:bodyPr>
            <a:noAutofit/>
          </a:bodyPr>
          <a:lstStyle/>
          <a:p>
            <a:r>
              <a:rPr lang="en-US" sz="2000" dirty="0" smtClean="0"/>
              <a:t/>
            </a:r>
            <a:br>
              <a:rPr lang="en-US" sz="2000" dirty="0" smtClean="0"/>
            </a:br>
            <a:r>
              <a:rPr lang="en-US" sz="2000" dirty="0" smtClean="0"/>
              <a:t/>
            </a:r>
            <a:br>
              <a:rPr lang="en-US" sz="2000" dirty="0" smtClean="0"/>
            </a:br>
            <a:r>
              <a:rPr lang="en-US" sz="1600" dirty="0" smtClean="0"/>
              <a:t>- </a:t>
            </a:r>
            <a:r>
              <a:rPr lang="en-US" sz="1050" dirty="0" smtClean="0"/>
              <a:t>R^2 = 80%</a:t>
            </a:r>
            <a:br>
              <a:rPr lang="en-US" sz="1050" dirty="0" smtClean="0"/>
            </a:br>
            <a:r>
              <a:rPr lang="en-US" sz="1050" dirty="0" smtClean="0"/>
              <a:t>- VIF all under 5</a:t>
            </a:r>
            <a:br>
              <a:rPr lang="en-US" sz="1050" dirty="0" smtClean="0"/>
            </a:br>
            <a:r>
              <a:rPr lang="en-US" sz="1050" dirty="0" smtClean="0"/>
              <a:t>- DW = 2.47 No Serial Correlation</a:t>
            </a:r>
            <a:br>
              <a:rPr lang="en-US" sz="1050" dirty="0" smtClean="0"/>
            </a:br>
            <a:r>
              <a:rPr lang="en-US" sz="1050" dirty="0" smtClean="0"/>
              <a:t>- P &gt; .05 = rho = zero no autocorrelation</a:t>
            </a:r>
            <a:br>
              <a:rPr lang="en-US" sz="1050" dirty="0" smtClean="0"/>
            </a:br>
            <a:r>
              <a:rPr lang="en-US" sz="1050" dirty="0"/>
              <a:t/>
            </a:r>
            <a:br>
              <a:rPr lang="en-US" sz="1050" dirty="0"/>
            </a:br>
            <a:r>
              <a:rPr lang="en-US" sz="1050" dirty="0" smtClean="0"/>
              <a:t>- Plots much improved with linearity and normality</a:t>
            </a:r>
            <a:br>
              <a:rPr lang="en-US" sz="1050" dirty="0" smtClean="0"/>
            </a:br>
            <a:r>
              <a:rPr lang="en-US" sz="1050" dirty="0" smtClean="0"/>
              <a:t>- Still no outliers affecting the results of the residuals</a:t>
            </a:r>
            <a:r>
              <a:rPr lang="en-US" sz="1400" dirty="0" smtClean="0"/>
              <a:t/>
            </a:r>
            <a:br>
              <a:rPr lang="en-US" sz="1400" dirty="0" smtClean="0"/>
            </a:br>
            <a:endParaRPr lang="en-US" sz="1400" dirty="0"/>
          </a:p>
        </p:txBody>
      </p:sp>
      <p:sp>
        <p:nvSpPr>
          <p:cNvPr id="14" name="Title 1"/>
          <p:cNvSpPr txBox="1">
            <a:spLocks/>
          </p:cNvSpPr>
          <p:nvPr/>
        </p:nvSpPr>
        <p:spPr>
          <a:xfrm>
            <a:off x="4698521" y="545851"/>
            <a:ext cx="3200400" cy="620697"/>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Model First Differences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1" y="1185081"/>
            <a:ext cx="3742660" cy="139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91" y="2743200"/>
            <a:ext cx="37338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2958" y="3155950"/>
            <a:ext cx="4491525" cy="275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391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5200" cy="1154097"/>
          </a:xfrm>
        </p:spPr>
        <p:txBody>
          <a:bodyPr>
            <a:normAutofit/>
          </a:bodyPr>
          <a:lstStyle/>
          <a:p>
            <a:r>
              <a:rPr lang="en-US" dirty="0" smtClean="0"/>
              <a:t>Confidence Interval</a:t>
            </a:r>
            <a:endParaRPr lang="en-US" dirty="0"/>
          </a:p>
        </p:txBody>
      </p:sp>
      <p:sp>
        <p:nvSpPr>
          <p:cNvPr id="3" name="Content Placeholder 2"/>
          <p:cNvSpPr>
            <a:spLocks noGrp="1"/>
          </p:cNvSpPr>
          <p:nvPr>
            <p:ph idx="1"/>
          </p:nvPr>
        </p:nvSpPr>
        <p:spPr>
          <a:xfrm>
            <a:off x="838200" y="1600200"/>
            <a:ext cx="7315200" cy="735367"/>
          </a:xfrm>
        </p:spPr>
        <p:txBody>
          <a:bodyPr>
            <a:normAutofit/>
          </a:bodyPr>
          <a:lstStyle/>
          <a:p>
            <a:r>
              <a:rPr lang="en-US" dirty="0" smtClean="0"/>
              <a:t>First Differences</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2009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424"/>
          <a:stretch/>
        </p:blipFill>
        <p:spPr bwMode="auto">
          <a:xfrm>
            <a:off x="533400" y="3403080"/>
            <a:ext cx="3600450" cy="288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470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(GDP)</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In </a:t>
            </a:r>
            <a:r>
              <a:rPr lang="en-US" dirty="0"/>
              <a:t>instances where both the dependent variable and independent variable(s) are log-transformed variables, the relationship is commonly referred to as elastic in econometrics. In a regression setting, we'd interpret the elasticity as the percent change in y (the dependent variable), while x (the independent variable) increases by one percent</a:t>
            </a:r>
            <a:r>
              <a:rPr lang="en-US" dirty="0" smtClean="0"/>
              <a:t>.</a:t>
            </a:r>
            <a:endParaRPr lang="en-US" dirty="0"/>
          </a:p>
        </p:txBody>
      </p:sp>
      <p:sp>
        <p:nvSpPr>
          <p:cNvPr id="4" name="Content Placeholder 3"/>
          <p:cNvSpPr>
            <a:spLocks noGrp="1"/>
          </p:cNvSpPr>
          <p:nvPr>
            <p:ph sz="quarter" idx="14"/>
          </p:nvPr>
        </p:nvSpPr>
        <p:spPr/>
        <p:txBody>
          <a:bodyPr>
            <a:normAutofit/>
          </a:bodyPr>
          <a:lstStyle/>
          <a:p>
            <a:r>
              <a:rPr lang="en-US" dirty="0" smtClean="0"/>
              <a:t>Our interpretation of chosen model with x predictor variables and y response variable: </a:t>
            </a:r>
          </a:p>
          <a:p>
            <a:r>
              <a:rPr lang="en-US" dirty="0" smtClean="0"/>
              <a:t>Holding all else constant, each positive 1% change in GDP, on average, results in a negative 0.035% change in the Unemployment Rate</a:t>
            </a:r>
          </a:p>
        </p:txBody>
      </p:sp>
    </p:spTree>
    <p:extLst>
      <p:ext uri="{BB962C8B-B14F-4D97-AF65-F5344CB8AC3E}">
        <p14:creationId xmlns:p14="http://schemas.microsoft.com/office/powerpoint/2010/main" val="639118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(Cycles)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In </a:t>
            </a:r>
            <a:r>
              <a:rPr lang="en-US" dirty="0"/>
              <a:t>such models where the dependent variable has been log-transformed and the predictors have not, the format for interpretation is that </a:t>
            </a:r>
            <a:r>
              <a:rPr lang="en-US" dirty="0" smtClean="0"/>
              <a:t>the dependent </a:t>
            </a:r>
            <a:r>
              <a:rPr lang="en-US" dirty="0"/>
              <a:t>variable changes by 100*(coefficient) percent for a one unit increase in the independent variable while all other variable in the model are held constant.</a:t>
            </a:r>
          </a:p>
        </p:txBody>
      </p:sp>
      <p:sp>
        <p:nvSpPr>
          <p:cNvPr id="4" name="Content Placeholder 3"/>
          <p:cNvSpPr>
            <a:spLocks noGrp="1"/>
          </p:cNvSpPr>
          <p:nvPr>
            <p:ph sz="quarter" idx="14"/>
          </p:nvPr>
        </p:nvSpPr>
        <p:spPr/>
        <p:txBody>
          <a:bodyPr/>
          <a:lstStyle/>
          <a:p>
            <a:r>
              <a:rPr lang="en-US" dirty="0"/>
              <a:t>Our interpretation of chosen model with x predictor variables and y response </a:t>
            </a:r>
            <a:r>
              <a:rPr lang="en-US" dirty="0" smtClean="0"/>
              <a:t>variable: </a:t>
            </a:r>
            <a:endParaRPr lang="en-US" dirty="0"/>
          </a:p>
          <a:p>
            <a:r>
              <a:rPr lang="en-US" dirty="0"/>
              <a:t>Holding all else </a:t>
            </a:r>
            <a:r>
              <a:rPr lang="en-US" dirty="0" smtClean="0"/>
              <a:t>constant, for each </a:t>
            </a:r>
            <a:r>
              <a:rPr lang="en-US" dirty="0"/>
              <a:t>recession </a:t>
            </a:r>
            <a:r>
              <a:rPr lang="en-US" dirty="0" smtClean="0"/>
              <a:t>cycle, on average, Unemployment Rate has a positive 100*(.03) or 3% change </a:t>
            </a:r>
            <a:endParaRPr lang="en-US" dirty="0"/>
          </a:p>
        </p:txBody>
      </p:sp>
    </p:spTree>
    <p:extLst>
      <p:ext uri="{BB962C8B-B14F-4D97-AF65-F5344CB8AC3E}">
        <p14:creationId xmlns:p14="http://schemas.microsoft.com/office/powerpoint/2010/main" val="398592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7315200" cy="1154097"/>
          </a:xfrm>
        </p:spPr>
        <p:txBody>
          <a:bodyPr/>
          <a:lstStyle/>
          <a:p>
            <a:r>
              <a:rPr lang="en-US" sz="3600" b="1" dirty="0"/>
              <a:t>Structural</a:t>
            </a:r>
            <a:r>
              <a:rPr lang="en-US" i="1" dirty="0"/>
              <a:t> </a:t>
            </a:r>
            <a:r>
              <a:rPr lang="en-US" sz="3600" b="1" dirty="0"/>
              <a:t>U</a:t>
            </a:r>
            <a:r>
              <a:rPr lang="en-US" sz="3600" b="1" dirty="0" smtClean="0"/>
              <a:t>nemployment</a:t>
            </a:r>
            <a:endParaRPr lang="en-US" sz="3600" b="1" dirty="0"/>
          </a:p>
        </p:txBody>
      </p:sp>
      <p:sp>
        <p:nvSpPr>
          <p:cNvPr id="3" name="Content Placeholder 2"/>
          <p:cNvSpPr>
            <a:spLocks noGrp="1"/>
          </p:cNvSpPr>
          <p:nvPr>
            <p:ph idx="1"/>
          </p:nvPr>
        </p:nvSpPr>
        <p:spPr>
          <a:xfrm>
            <a:off x="914400" y="2590800"/>
            <a:ext cx="7315200" cy="3539527"/>
          </a:xfrm>
        </p:spPr>
        <p:txBody>
          <a:bodyPr>
            <a:normAutofit fontScale="92500"/>
          </a:bodyPr>
          <a:lstStyle/>
          <a:p>
            <a:r>
              <a:rPr lang="en-US" dirty="0" smtClean="0"/>
              <a:t>Is </a:t>
            </a:r>
            <a:r>
              <a:rPr lang="en-US" dirty="0"/>
              <a:t>defined as unemployment arising from technical change such as automation, or from changes in the composition of output due to variations in the types of products people </a:t>
            </a:r>
            <a:r>
              <a:rPr lang="en-US" dirty="0" smtClean="0"/>
              <a:t>demand</a:t>
            </a:r>
          </a:p>
          <a:p>
            <a:r>
              <a:rPr lang="en-US" dirty="0" smtClean="0"/>
              <a:t>For </a:t>
            </a:r>
            <a:r>
              <a:rPr lang="en-US" dirty="0"/>
              <a:t>example, a decline in the demand for typewriters would lead to structurally unemployed workers in the typewriter </a:t>
            </a:r>
            <a:r>
              <a:rPr lang="en-US" dirty="0" smtClean="0"/>
              <a:t>industry</a:t>
            </a:r>
          </a:p>
          <a:p>
            <a:r>
              <a:rPr lang="en-US" dirty="0"/>
              <a:t>Seasonal unemployment is actually a type of structural unemployment, as the structure of the economy changes on a seasonal basis and demand for workers changes </a:t>
            </a:r>
            <a:r>
              <a:rPr lang="en-US" dirty="0" smtClean="0"/>
              <a:t>accordingly</a:t>
            </a:r>
          </a:p>
          <a:p>
            <a:r>
              <a:rPr lang="en-US" dirty="0"/>
              <a:t>Unlike cyclical unemployment, seasonal unemployment occurs on a more or less fixed and predictable basis, as it is caused by shifts in demand that depend on the time of </a:t>
            </a:r>
            <a:r>
              <a:rPr lang="en-US" dirty="0" smtClean="0"/>
              <a:t>year</a:t>
            </a:r>
            <a:endParaRPr lang="en-US" dirty="0"/>
          </a:p>
        </p:txBody>
      </p:sp>
    </p:spTree>
    <p:extLst>
      <p:ext uri="{BB962C8B-B14F-4D97-AF65-F5344CB8AC3E}">
        <p14:creationId xmlns:p14="http://schemas.microsoft.com/office/powerpoint/2010/main" val="5463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15200" cy="1154097"/>
          </a:xfrm>
        </p:spPr>
        <p:txBody>
          <a:bodyPr/>
          <a:lstStyle/>
          <a:p>
            <a:pPr algn="ctr"/>
            <a:r>
              <a:rPr lang="en-US" sz="3600" b="1" dirty="0"/>
              <a:t>Unemployment</a:t>
            </a:r>
            <a:r>
              <a:rPr lang="en-US" dirty="0" smtClean="0"/>
              <a:t> </a:t>
            </a:r>
            <a:r>
              <a:rPr lang="en-US" sz="3600" b="1" dirty="0"/>
              <a:t>1890 - 2010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81200"/>
            <a:ext cx="7772400" cy="4609560"/>
          </a:xfrm>
        </p:spPr>
      </p:pic>
      <p:sp>
        <p:nvSpPr>
          <p:cNvPr id="5" name="TextBox 4"/>
          <p:cNvSpPr txBox="1"/>
          <p:nvPr/>
        </p:nvSpPr>
        <p:spPr>
          <a:xfrm>
            <a:off x="685800" y="6505601"/>
            <a:ext cx="7848600" cy="369332"/>
          </a:xfrm>
          <a:prstGeom prst="rect">
            <a:avLst/>
          </a:prstGeom>
          <a:noFill/>
        </p:spPr>
        <p:txBody>
          <a:bodyPr wrap="square" rtlCol="0">
            <a:spAutoFit/>
          </a:bodyPr>
          <a:lstStyle/>
          <a:p>
            <a:r>
              <a:rPr lang="en-US" i="1" dirty="0" smtClean="0"/>
              <a:t>Source: Wikipedia</a:t>
            </a:r>
            <a:endParaRPr lang="en-US" i="1" dirty="0"/>
          </a:p>
        </p:txBody>
      </p:sp>
    </p:spTree>
    <p:extLst>
      <p:ext uri="{BB962C8B-B14F-4D97-AF65-F5344CB8AC3E}">
        <p14:creationId xmlns:p14="http://schemas.microsoft.com/office/powerpoint/2010/main" val="366369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315200" cy="1154097"/>
          </a:xfrm>
        </p:spPr>
        <p:txBody>
          <a:bodyPr>
            <a:normAutofit fontScale="90000"/>
          </a:bodyPr>
          <a:lstStyle/>
          <a:p>
            <a:pPr algn="ctr"/>
            <a:r>
              <a:rPr lang="en-US" b="1" dirty="0"/>
              <a:t>History</a:t>
            </a:r>
            <a:r>
              <a:rPr lang="en-US" dirty="0" smtClean="0"/>
              <a:t> </a:t>
            </a:r>
            <a:r>
              <a:rPr lang="en-US" b="1" dirty="0"/>
              <a:t>of Fifty </a:t>
            </a:r>
            <a:r>
              <a:rPr lang="en-US" b="1" dirty="0" smtClean="0"/>
              <a:t>States</a:t>
            </a:r>
            <a:br>
              <a:rPr lang="en-US" b="1" dirty="0" smtClean="0"/>
            </a:br>
            <a:r>
              <a:rPr lang="en-US" sz="3100" b="1" dirty="0"/>
              <a:t>Unemployment</a:t>
            </a:r>
            <a:r>
              <a:rPr lang="en-US" b="1" dirty="0" smtClean="0"/>
              <a:t> </a:t>
            </a:r>
            <a:r>
              <a:rPr lang="en-US" sz="3100" b="1" dirty="0" smtClean="0"/>
              <a:t>Seasonally Adjusted </a:t>
            </a:r>
            <a:endParaRPr lang="en-US" sz="31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905000"/>
            <a:ext cx="7467600" cy="4572000"/>
          </a:xfrm>
        </p:spPr>
      </p:pic>
      <p:sp>
        <p:nvSpPr>
          <p:cNvPr id="5" name="TextBox 4"/>
          <p:cNvSpPr txBox="1"/>
          <p:nvPr/>
        </p:nvSpPr>
        <p:spPr>
          <a:xfrm>
            <a:off x="1028700" y="6579632"/>
            <a:ext cx="7086600" cy="369332"/>
          </a:xfrm>
          <a:prstGeom prst="rect">
            <a:avLst/>
          </a:prstGeom>
          <a:noFill/>
        </p:spPr>
        <p:txBody>
          <a:bodyPr wrap="square" rtlCol="0">
            <a:spAutoFit/>
          </a:bodyPr>
          <a:lstStyle/>
          <a:p>
            <a:r>
              <a:rPr lang="en-US" i="1" dirty="0" smtClean="0"/>
              <a:t>Source: Bureau of Labor Statistics</a:t>
            </a:r>
            <a:endParaRPr lang="en-US" i="1" dirty="0"/>
          </a:p>
        </p:txBody>
      </p:sp>
    </p:spTree>
    <p:extLst>
      <p:ext uri="{BB962C8B-B14F-4D97-AF65-F5344CB8AC3E}">
        <p14:creationId xmlns:p14="http://schemas.microsoft.com/office/powerpoint/2010/main" val="121907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smtClean="0"/>
              <a:t>Reason for Researching this Topic</a:t>
            </a:r>
            <a:endParaRPr lang="en-US" dirty="0"/>
          </a:p>
        </p:txBody>
      </p:sp>
      <p:sp>
        <p:nvSpPr>
          <p:cNvPr id="3" name="Content Placeholder 2"/>
          <p:cNvSpPr>
            <a:spLocks noGrp="1"/>
          </p:cNvSpPr>
          <p:nvPr>
            <p:ph idx="1"/>
          </p:nvPr>
        </p:nvSpPr>
        <p:spPr>
          <a:xfrm>
            <a:off x="914400" y="1154097"/>
            <a:ext cx="7315200" cy="4419600"/>
          </a:xfrm>
        </p:spPr>
        <p:txBody>
          <a:bodyPr>
            <a:normAutofit/>
          </a:bodyPr>
          <a:lstStyle/>
          <a:p>
            <a:r>
              <a:rPr lang="en-US" sz="1800" dirty="0" smtClean="0"/>
              <a:t>Initially, we sought out to research Economic and Political Indicators which affect the S&amp;P 500 American Stock </a:t>
            </a:r>
            <a:r>
              <a:rPr lang="en-US" sz="1800" dirty="0"/>
              <a:t>M</a:t>
            </a:r>
            <a:r>
              <a:rPr lang="en-US" sz="1800" dirty="0" smtClean="0"/>
              <a:t>arket Index</a:t>
            </a:r>
          </a:p>
          <a:p>
            <a:r>
              <a:rPr lang="en-US" sz="1800" dirty="0" smtClean="0"/>
              <a:t>We used predictor variables such as GDP, Consumer Price Index, Consumer Sentiment, Trade Balance, Dollar, Oil, 10 Year Yield, Truck Sales, Private Construction, Presidential Party</a:t>
            </a:r>
            <a:r>
              <a:rPr lang="en-US" sz="1800" dirty="0"/>
              <a:t> </a:t>
            </a:r>
            <a:r>
              <a:rPr lang="en-US" sz="1800" dirty="0" smtClean="0"/>
              <a:t>&amp; Seasonality</a:t>
            </a:r>
          </a:p>
          <a:p>
            <a:endParaRPr lang="en-US" sz="2400" dirty="0" smtClean="0"/>
          </a:p>
        </p:txBody>
      </p:sp>
      <p:graphicFrame>
        <p:nvGraphicFramePr>
          <p:cNvPr id="4" name="Chart 3"/>
          <p:cNvGraphicFramePr>
            <a:graphicFrameLocks/>
          </p:cNvGraphicFramePr>
          <p:nvPr>
            <p:extLst>
              <p:ext uri="{D42A27DB-BD31-4B8C-83A1-F6EECF244321}">
                <p14:modId xmlns:p14="http://schemas.microsoft.com/office/powerpoint/2010/main" val="4083482973"/>
              </p:ext>
            </p:extLst>
          </p:nvPr>
        </p:nvGraphicFramePr>
        <p:xfrm>
          <a:off x="1143000" y="2667000"/>
          <a:ext cx="69342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81000" y="6324600"/>
            <a:ext cx="8343900" cy="338554"/>
          </a:xfrm>
          <a:prstGeom prst="rect">
            <a:avLst/>
          </a:prstGeom>
          <a:noFill/>
        </p:spPr>
        <p:txBody>
          <a:bodyPr wrap="square" rtlCol="0">
            <a:spAutoFit/>
          </a:bodyPr>
          <a:lstStyle/>
          <a:p>
            <a:r>
              <a:rPr lang="en-US" sz="1600" i="1" dirty="0" smtClean="0"/>
              <a:t>Source: Reuters EIKON</a:t>
            </a:r>
            <a:endParaRPr lang="en-US" sz="1600" i="1" dirty="0"/>
          </a:p>
        </p:txBody>
      </p:sp>
    </p:spTree>
    <p:extLst>
      <p:ext uri="{BB962C8B-B14F-4D97-AF65-F5344CB8AC3E}">
        <p14:creationId xmlns:p14="http://schemas.microsoft.com/office/powerpoint/2010/main" val="4132080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1551</TotalTime>
  <Words>1885</Words>
  <Application>Microsoft Office PowerPoint</Application>
  <PresentationFormat>On-screen Show (4:3)</PresentationFormat>
  <Paragraphs>348</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Perspective</vt:lpstr>
      <vt:lpstr>Economic and Political Indicators &amp; the Unemployment Rate 1989 - 2016</vt:lpstr>
      <vt:lpstr> Unemployment in the US </vt:lpstr>
      <vt:lpstr>Three Main Types of Unemployment</vt:lpstr>
      <vt:lpstr>Frictional Unemployment </vt:lpstr>
      <vt:lpstr>Cyclical Unemployment</vt:lpstr>
      <vt:lpstr>Structural Unemployment</vt:lpstr>
      <vt:lpstr>Unemployment 1890 - 2010 </vt:lpstr>
      <vt:lpstr>History of Fifty States Unemployment Seasonally Adjusted </vt:lpstr>
      <vt:lpstr>Reason for Researching this Topic</vt:lpstr>
      <vt:lpstr>Explanatory Variables</vt:lpstr>
      <vt:lpstr>Issues in Predicting S&amp;P 500</vt:lpstr>
      <vt:lpstr>Issues in Predicting S&amp;P 500</vt:lpstr>
      <vt:lpstr>Correlation between S&amp;P 500 and Predictor Variables</vt:lpstr>
      <vt:lpstr>S&amp;P 500 Log Transformed</vt:lpstr>
      <vt:lpstr>S&amp;P 500 Log Transformed</vt:lpstr>
      <vt:lpstr>S&amp;P 500 Log &amp; Differencing</vt:lpstr>
      <vt:lpstr>S&amp;P 500 Log &amp; Differencing</vt:lpstr>
      <vt:lpstr>Predicting Unemployment</vt:lpstr>
      <vt:lpstr>Arriving to Data Set</vt:lpstr>
      <vt:lpstr>PowerPoint Presentation</vt:lpstr>
      <vt:lpstr>Assumptions violated</vt:lpstr>
      <vt:lpstr>Log Transformation</vt:lpstr>
      <vt:lpstr>PowerPoint Presentation</vt:lpstr>
      <vt:lpstr>Assumptions Improved</vt:lpstr>
      <vt:lpstr>Misinterpretation – Multi collinearity</vt:lpstr>
      <vt:lpstr>Variance Inflation Factors (VIF) </vt:lpstr>
      <vt:lpstr>Running Partial Models – to find best fit</vt:lpstr>
      <vt:lpstr>Model Log 2  Remove Dollar &amp; Oil  Improvement in VIF Factors  Maintaining R^2   Assumptions still hold</vt:lpstr>
      <vt:lpstr>Model Log 3  Keep Consumer Confidence New Home Sales Private construction Dem Pres &amp; Seasonality  Significant improvement in VIF Factors  R^2 reduced but still strong  Now assumptions are broken</vt:lpstr>
      <vt:lpstr>PowerPoint Presentation</vt:lpstr>
      <vt:lpstr>Assumption #4 Independence (Autocorrelation)</vt:lpstr>
      <vt:lpstr>Adjusting for autocorrelation (positive serial correlation)</vt:lpstr>
      <vt:lpstr>Model First Differences  </vt:lpstr>
      <vt:lpstr>  R^2 = 80%  VIF all under 5  DW = 2.32 No Serial Correlation  P &gt; .05 = rho = zero no autocorrelation </vt:lpstr>
      <vt:lpstr>Running Partial First Differences Models – to find best fit</vt:lpstr>
      <vt:lpstr>PowerPoint Presentation</vt:lpstr>
      <vt:lpstr>PowerPoint Presentation</vt:lpstr>
      <vt:lpstr>PowerPoint Presentation</vt:lpstr>
      <vt:lpstr>Confidence Interval</vt:lpstr>
      <vt:lpstr> Empirical Evidence: Okun’s Law: Unemployment &amp; GDP </vt:lpstr>
      <vt:lpstr>Okun’s Law</vt:lpstr>
      <vt:lpstr> Accounting for US Business Cycle Expansions </vt:lpstr>
      <vt:lpstr>PowerPoint Presentation</vt:lpstr>
      <vt:lpstr>Assumptions violated</vt:lpstr>
      <vt:lpstr>Log Transformation</vt:lpstr>
      <vt:lpstr>PowerPoint Presentation</vt:lpstr>
      <vt:lpstr>Assumptions violated</vt:lpstr>
      <vt:lpstr>Test for Multi collinearity</vt:lpstr>
      <vt:lpstr>Assumption #4 Independence (Autocorrelation)</vt:lpstr>
      <vt:lpstr>  - R^2 = 80% - VIF all under 5 - DW = 2.47 No Serial Correlation - P &gt; .05 = rho = zero no autocorrelation  - Plots much improved with linearity and normality - Still no outliers affecting the results of the residuals </vt:lpstr>
      <vt:lpstr>Confidence Interval</vt:lpstr>
      <vt:lpstr>Interpretation (GDP)</vt:lpstr>
      <vt:lpstr>Interpretation (Cycles)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&amp; P 500 Key Economic &amp; Political Indicators 1989 - 2016</dc:title>
  <dc:creator>Sumi</dc:creator>
  <cp:lastModifiedBy>Sumi</cp:lastModifiedBy>
  <cp:revision>88</cp:revision>
  <dcterms:created xsi:type="dcterms:W3CDTF">2016-11-19T08:10:14Z</dcterms:created>
  <dcterms:modified xsi:type="dcterms:W3CDTF">2017-01-05T06:28:16Z</dcterms:modified>
</cp:coreProperties>
</file>