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Noto Sans Symbols"/>
      <p:regular r:id="rId26"/>
      <p:bold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otoSansSymbols-regular.fntdata"/><Relationship Id="rId25" Type="http://schemas.openxmlformats.org/officeDocument/2006/relationships/slide" Target="slides/slide21.xml"/><Relationship Id="rId28" Type="http://schemas.openxmlformats.org/officeDocument/2006/relationships/font" Target="fonts/GillSans-regular.fntdata"/><Relationship Id="rId27" Type="http://schemas.openxmlformats.org/officeDocument/2006/relationships/font" Target="fonts/NotoSansSymbol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title"/>
          </p:nvPr>
        </p:nvSpPr>
        <p:spPr>
          <a:xfrm>
            <a:off x="2417778" y="802297"/>
            <a:ext cx="8637075" cy="25414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Gill Sans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2417778" y="3531203"/>
            <a:ext cx="8637074" cy="9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 cap="none"/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 cap="none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 cap="none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 cap="none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 cap="none"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417779" y="3528541"/>
            <a:ext cx="8637073" cy="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749009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1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" name="Google Shape;83;p11"/>
          <p:cNvGrpSpPr/>
          <p:nvPr/>
        </p:nvGrpSpPr>
        <p:grpSpPr>
          <a:xfrm>
            <a:off x="7477384" y="482168"/>
            <a:ext cx="4074540" cy="5149105"/>
            <a:chOff x="-1" y="-1"/>
            <a:chExt cx="4074538" cy="5149103"/>
          </a:xfrm>
        </p:grpSpPr>
        <p:sp>
          <p:nvSpPr>
            <p:cNvPr id="84" name="Google Shape;84;p11"/>
            <p:cNvSpPr/>
            <p:nvPr/>
          </p:nvSpPr>
          <p:spPr>
            <a:xfrm>
              <a:off x="-1" y="-1"/>
              <a:ext cx="4074538" cy="514910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rotWithShape="0" dir="4740000" dist="228600">
                <a:srgbClr val="000000">
                  <a:alpha val="33725"/>
                </a:srgbClr>
              </a:outerShdw>
            </a:effectLst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ill San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313059" y="330335"/>
              <a:ext cx="3450292" cy="4466454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ill San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6" name="Google Shape;86;p11"/>
          <p:cNvSpPr txBox="1"/>
          <p:nvPr>
            <p:ph type="title"/>
          </p:nvPr>
        </p:nvSpPr>
        <p:spPr>
          <a:xfrm>
            <a:off x="1451205" y="1129513"/>
            <a:ext cx="5532330" cy="18305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8124389" y="1122542"/>
            <a:ext cx="2791173" cy="3866329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450329" y="3145992"/>
            <a:ext cx="5524404" cy="2003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89" name="Google Shape;89;p11"/>
          <p:cNvCxnSpPr/>
          <p:nvPr/>
        </p:nvCxnSpPr>
        <p:spPr>
          <a:xfrm>
            <a:off x="1447382" y="3143605"/>
            <a:ext cx="5527351" cy="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3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451579" y="2015732"/>
            <a:ext cx="9603276" cy="34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4" cy="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51579" y="2015732"/>
            <a:ext cx="9603276" cy="34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35" name="Google Shape;35;p4"/>
          <p:cNvCxnSpPr/>
          <p:nvPr/>
        </p:nvCxnSpPr>
        <p:spPr>
          <a:xfrm>
            <a:off x="1453896" y="1847088"/>
            <a:ext cx="9607524" cy="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5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454239" y="1756130"/>
            <a:ext cx="8643154" cy="1887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54239" y="3806195"/>
            <a:ext cx="8630447" cy="1012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1454239" y="3804985"/>
            <a:ext cx="8630447" cy="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6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1449215" y="804889"/>
            <a:ext cx="9605638" cy="1059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51" name="Google Shape;51;p6"/>
          <p:cNvCxnSpPr/>
          <p:nvPr/>
        </p:nvCxnSpPr>
        <p:spPr>
          <a:xfrm>
            <a:off x="1453896" y="1847088"/>
            <a:ext cx="9607524" cy="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7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7"/>
          <p:cNvSpPr txBox="1"/>
          <p:nvPr>
            <p:ph type="title"/>
          </p:nvPr>
        </p:nvSpPr>
        <p:spPr>
          <a:xfrm>
            <a:off x="1447191" y="804162"/>
            <a:ext cx="9607661" cy="105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ill Sans"/>
              <a:buNone/>
              <a:defRPr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ill Sans"/>
              <a:buNone/>
              <a:defRPr sz="2200" cap="none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ill Sans"/>
              <a:buNone/>
              <a:defRPr sz="2200" cap="none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ill Sans"/>
              <a:buNone/>
              <a:defRPr sz="2200" cap="none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ill Sans"/>
              <a:buNone/>
              <a:defRPr sz="2200" cap="none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6412362" y="2023003"/>
            <a:ext cx="4645153" cy="8022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60" name="Google Shape;60;p7"/>
          <p:cNvCxnSpPr/>
          <p:nvPr/>
        </p:nvCxnSpPr>
        <p:spPr>
          <a:xfrm>
            <a:off x="1453896" y="1847088"/>
            <a:ext cx="9607524" cy="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9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0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0"/>
          <p:cNvSpPr txBox="1"/>
          <p:nvPr>
            <p:ph type="title"/>
          </p:nvPr>
        </p:nvSpPr>
        <p:spPr>
          <a:xfrm>
            <a:off x="1444671" y="798972"/>
            <a:ext cx="3273100" cy="2247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5043713" y="798974"/>
            <a:ext cx="6012472" cy="4658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1444671" y="3205489"/>
            <a:ext cx="3275015" cy="224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10"/>
          <p:cNvCxnSpPr/>
          <p:nvPr/>
        </p:nvCxnSpPr>
        <p:spPr>
          <a:xfrm>
            <a:off x="1448280" y="3205489"/>
            <a:ext cx="3269490" cy="3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4"/>
            <a:ext cx="12192000" cy="4105944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icture 6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1538"/>
          <a:stretch/>
        </p:blipFill>
        <p:spPr>
          <a:xfrm>
            <a:off x="0" y="6126480"/>
            <a:ext cx="12192000" cy="73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"/>
          <p:cNvCxnSpPr/>
          <p:nvPr/>
        </p:nvCxnSpPr>
        <p:spPr>
          <a:xfrm>
            <a:off x="-1" y="6128413"/>
            <a:ext cx="12192001" cy="1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10" name="Google Shape;10;p1"/>
          <p:cNvCxnSpPr/>
          <p:nvPr/>
        </p:nvCxnSpPr>
        <p:spPr>
          <a:xfrm>
            <a:off x="1453896" y="1847088"/>
            <a:ext cx="9607524" cy="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4294967295" type="ctrTitle"/>
          </p:nvPr>
        </p:nvSpPr>
        <p:spPr>
          <a:xfrm>
            <a:off x="1705661" y="54428"/>
            <a:ext cx="9809248" cy="34986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</a:pPr>
            <a:b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INDIAN INSTITUTE OF INFORMATION TECHNOLOGY,  ALLAHABAD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SOFTWARE ENGINEERING (SE)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i="0" lang="en-US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BIG DATA ANALYTICS LAB</a:t>
            </a:r>
            <a:br>
              <a:rPr b="1" i="0" lang="en-US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1" i="0" lang="en-US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baseline="3000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SEMESTER C3 MINI PROJECT</a:t>
            </a:r>
            <a:endParaRPr/>
          </a:p>
        </p:txBody>
      </p:sp>
      <p:sp>
        <p:nvSpPr>
          <p:cNvPr id="96" name="Google Shape;96;p12"/>
          <p:cNvSpPr txBox="1"/>
          <p:nvPr>
            <p:ph idx="4294967295" type="subTitle"/>
          </p:nvPr>
        </p:nvSpPr>
        <p:spPr>
          <a:xfrm>
            <a:off x="1191567" y="3336090"/>
            <a:ext cx="11089497" cy="2532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    </a:t>
            </a:r>
            <a:endParaRPr/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1.  IIT2021131 - HARSH SHARMA                                                                                                                          SUBMITTED TO - DR. SONALI AGARWAL MAM                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2.  IIT2021152 - SUMIT PRAKASH                                                                                                                          UNDER TA’S - ASHUTOSH KUMAR SIR           </a:t>
            </a:r>
            <a:endParaRPr/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3.  IIT2021153 - ARYAN PANDEY                                                                                                                                                    AMIT KUMAR SIR</a:t>
            </a:r>
            <a:endParaRPr/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4.  IIT2021162 - SARANSH YADAV</a:t>
            </a:r>
            <a:endParaRPr/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5.  IIT2021163 - SARANSH GUPTA     </a:t>
            </a:r>
            <a:endParaRPr/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6.  IIT2021191 - KUSHAGRA JAIN  </a:t>
            </a:r>
            <a:r>
              <a:rPr b="0" i="0" lang="en-US" sz="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i="0" sz="5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TRACEABILITY MATRIX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451579" y="2015732"/>
            <a:ext cx="9603276" cy="403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software development, a traceability matrix is a document, usually in the form of a table, used to assist in determining the completeness of a relationship by correlating any two baselined documents using a many-to-many relationship comparison.</a:t>
            </a:r>
            <a:endParaRPr/>
          </a:p>
          <a:p>
            <a:pPr indent="-228600" lvl="0" marL="22860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is often used with high-level requirements and detailed requirements of the product to the matching parts of high-level design, detailed design, test plan and test cases.</a:t>
            </a:r>
            <a:endParaRPr/>
          </a:p>
          <a:p>
            <a:pPr indent="-228600" lvl="0" marL="22860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requirements traceability matrix may be used to check if the current project requirements are being met, and to help in the creation of a request for proposal, software requirements specification, various deliverable documents, and project plan tasks.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747739" y="34173"/>
            <a:ext cx="960327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TRACEABILITY MATRIX</a:t>
            </a:r>
            <a:endParaRPr/>
          </a:p>
        </p:txBody>
      </p:sp>
      <p:pic>
        <p:nvPicPr>
          <p:cNvPr descr="WhatsApp Image 2023-05-20 at 02.32.55.jpeg"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172" y="552849"/>
            <a:ext cx="6925657" cy="622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FUTURE SCOPE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451579" y="2015732"/>
            <a:ext cx="9603276" cy="38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1. We can conduct workshops where researchers from different colleges can register and attend it.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2. We can add tutorials and resources from where interested people can learn more about data analysis. </a:t>
            </a:r>
            <a:endParaRPr/>
          </a:p>
          <a:p>
            <a:pPr indent="-257175" lvl="0" marL="257175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3. We can add payment gateway link for paid workshops and events.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338176" y="2445897"/>
            <a:ext cx="10626363" cy="2374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</a:pPr>
            <a:r>
              <a:rPr lang="en-US" sz="4600"/>
              <a:t>VISUALS FROM THE LAB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</a:pPr>
            <a:r>
              <a:rPr lang="en-US" sz="4600"/>
              <a:t>WEBSITE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575676" y="2092381"/>
            <a:ext cx="8561101" cy="12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76800"/>
              </a:lnSpc>
              <a:spcBef>
                <a:spcPts val="0"/>
              </a:spcBef>
              <a:spcAft>
                <a:spcPts val="0"/>
              </a:spcAft>
              <a:buSzPts val="280"/>
              <a:buNone/>
            </a:pPr>
            <a:r>
              <a:t/>
            </a:r>
            <a:endParaRPr sz="280">
              <a:solidFill>
                <a:srgbClr val="2323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305813" y="86062"/>
            <a:ext cx="960327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HOME PAGE</a:t>
            </a:r>
            <a:endParaRPr/>
          </a:p>
        </p:txBody>
      </p:sp>
      <p:pic>
        <p:nvPicPr>
          <p:cNvPr descr="Picture 3"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685800"/>
            <a:ext cx="100584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736886" y="59936"/>
            <a:ext cx="960327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 PAGE</a:t>
            </a:r>
            <a:endParaRPr/>
          </a:p>
        </p:txBody>
      </p:sp>
      <p:pic>
        <p:nvPicPr>
          <p:cNvPr descr="Picture 3"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12192000" cy="569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861430" y="21312"/>
            <a:ext cx="9603277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ENROLLED PROJECTS</a:t>
            </a:r>
            <a:endParaRPr/>
          </a:p>
        </p:txBody>
      </p:sp>
      <p:pic>
        <p:nvPicPr>
          <p:cNvPr descr="Image"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20" y="703194"/>
            <a:ext cx="11522560" cy="545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861430" y="21312"/>
            <a:ext cx="9603277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ENROLLED COURSES</a:t>
            </a:r>
            <a:endParaRPr/>
          </a:p>
        </p:txBody>
      </p:sp>
      <p:pic>
        <p:nvPicPr>
          <p:cNvPr descr="Image"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18356" y="1045729"/>
            <a:ext cx="13428712" cy="396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610677" y="0"/>
            <a:ext cx="960327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ADMIN PAGE</a:t>
            </a:r>
            <a:endParaRPr/>
          </a:p>
        </p:txBody>
      </p:sp>
      <p:pic>
        <p:nvPicPr>
          <p:cNvPr descr="Picture 3"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76262"/>
            <a:ext cx="11353800" cy="638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4610677" y="0"/>
            <a:ext cx="960327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ADMIN PAGE</a:t>
            </a:r>
            <a:endParaRPr/>
          </a:p>
        </p:txBody>
      </p:sp>
      <p:pic>
        <p:nvPicPr>
          <p:cNvPr descr="Image"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238" y="710108"/>
            <a:ext cx="9607524" cy="580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332409" y="804517"/>
            <a:ext cx="10522136" cy="51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TASK - 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CREATION OF BIG DATA ANALYTICS LAB WEBSITE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451579" y="2015732"/>
            <a:ext cx="9603276" cy="403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/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BDA Lab website is designed to provide a centralised location for all information related to Big Data Analytics. It serves as a hub for researchers, students, and professionals to explore various projects, access publications, and find resources related to big data analytics.</a:t>
            </a:r>
            <a:endParaRPr/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website is built using modern web technologies such as HTML, CSS, and JavaScript. It is designed to be highly user-friendly, ensuring a seamless browsing experience. It uses MondoDB database.</a:t>
            </a:r>
            <a:endParaRPr sz="1600"/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5421760" y="25748"/>
            <a:ext cx="9603277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TEAM</a:t>
            </a:r>
            <a:endParaRPr/>
          </a:p>
        </p:txBody>
      </p:sp>
      <p:pic>
        <p:nvPicPr>
          <p:cNvPr descr="Image"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974572"/>
            <a:ext cx="12192001" cy="491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698390" y="2691801"/>
            <a:ext cx="9603276" cy="10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Gill Sans"/>
              <a:buNone/>
            </a:pPr>
            <a:r>
              <a:rPr lang="en-US" sz="6200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22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286691" y="797988"/>
            <a:ext cx="1049600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ill Sans"/>
              <a:buNone/>
            </a:pPr>
            <a:r>
              <a:rPr lang="en-US" sz="3000"/>
              <a:t>TASK -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CREATION OF BIG DATA ANALYTICS LAB WEBSITE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451579" y="2015732"/>
            <a:ext cx="9603276" cy="34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Technologies used -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HTML, CSS, JAVA SCRIPT, MongoDB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Tasks-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SRS, SDS, Use Case, Traceability Matrix, ER diagram, Video showing demo of the website.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334011" y="867036"/>
            <a:ext cx="10664225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ill Sans"/>
              <a:buNone/>
            </a:pPr>
            <a:r>
              <a:rPr lang="en-US" sz="3000"/>
              <a:t>TASK -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CREATION OF BIG DATA ANALYTICS LAB WEBSITE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51579" y="2015732"/>
            <a:ext cx="10252741" cy="409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Functional components of the project-</a:t>
            </a:r>
            <a:endParaRPr/>
          </a:p>
          <a:p>
            <a:pPr indent="0" lvl="0" marL="0" rtl="0" algn="just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039" lvl="0" marL="312039" rtl="0" algn="just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User / Author and Admin are able to sign in. New users can sign up on the website.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12039" lvl="0" marL="312039" rtl="0" algn="just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User can search for projects and publications of a particular person. 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12039" lvl="0" marL="312039" rtl="0" algn="just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Noto Sans Symbols"/>
                <a:ea typeface="Noto Sans Symbols"/>
                <a:cs typeface="Noto Sans Symbols"/>
                <a:sym typeface="Noto Sans Symbols"/>
              </a:rPr>
              <a:t>On the author page, all the projects and publications of author is displayed. </a:t>
            </a:r>
            <a:endParaRPr/>
          </a:p>
          <a:p>
            <a:pPr indent="-312039" lvl="0" marL="312039" rtl="0" algn="just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Noto Sans Symbols"/>
                <a:ea typeface="Noto Sans Symbols"/>
                <a:cs typeface="Noto Sans Symbols"/>
                <a:sym typeface="Noto Sans Symbols"/>
              </a:rPr>
              <a:t>Admin can add or delete projects, courses and publications. </a:t>
            </a:r>
            <a:endParaRPr/>
          </a:p>
          <a:p>
            <a:pPr indent="-312039" lvl="0" marL="312039" rtl="0" algn="l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Noto Sans Symbols"/>
                <a:ea typeface="Noto Sans Symbols"/>
                <a:cs typeface="Noto Sans Symbols"/>
                <a:sym typeface="Noto Sans Symbols"/>
              </a:rPr>
              <a:t>New publications can be added by filling a form. </a:t>
            </a:r>
            <a:endParaRPr/>
          </a:p>
          <a:p>
            <a:pPr indent="-405649" lvl="0" marL="405649" rtl="0" algn="l">
              <a:lnSpc>
                <a:spcPct val="972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Noto Sans Symbols"/>
                <a:ea typeface="Noto Sans Symbols"/>
                <a:cs typeface="Noto Sans Symbols"/>
                <a:sym typeface="Noto Sans Symbols"/>
              </a:rPr>
              <a:t>All the data displayed is dynamically fetched from the database.</a:t>
            </a:r>
            <a:r>
              <a:rPr lang="en-US" sz="1800"/>
              <a:t> </a:t>
            </a:r>
            <a:br>
              <a:rPr lang="en-US" sz="1800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22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273847" y="2437376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Gill Sans"/>
              <a:buNone/>
            </a:pPr>
            <a:r>
              <a:rPr lang="en-US" sz="6200"/>
              <a:t>USE CASE DIAGRAM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CASE DIAGRAM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451579" y="1853754"/>
            <a:ext cx="9603276" cy="4416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 use case diagram is used to represent the dynamic behaviour of a system. It encapsulates the system's functionality by incorporating use cases, actors, and their relationships. Following are the purposes of a use case diagram given below:</a:t>
            </a:r>
            <a:endParaRPr/>
          </a:p>
          <a:p>
            <a:pPr indent="-228600" lvl="0" marL="22860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1. It gathers the system's needs.</a:t>
            </a:r>
            <a:endParaRPr/>
          </a:p>
          <a:p>
            <a:pPr indent="-228600" lvl="0" marL="22860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2. It depicts the external view of the system.</a:t>
            </a:r>
            <a:endParaRPr/>
          </a:p>
          <a:p>
            <a:pPr indent="-228600" lvl="0" marL="22860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3. It recognizes the internal as well as external factors that influence the system.</a:t>
            </a:r>
            <a:endParaRPr/>
          </a:p>
          <a:p>
            <a:pPr indent="-228600" lvl="0" marL="22860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4. It represents the interaction between the actors. </a:t>
            </a:r>
            <a:endParaRPr/>
          </a:p>
          <a:p>
            <a:pPr indent="-228600" lvl="0" marL="22860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Extend relationship: The use case is optional and comes after the base use case. It is represented by a dashed arrow in the direction of the base use case with the notation &lt;&lt;extend&gt;&gt;.</a:t>
            </a:r>
            <a:endParaRPr/>
          </a:p>
          <a:p>
            <a:pPr indent="-228600" lvl="0" marL="22860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Include relationship: The use case is mandatory and part of the base use case. It is represented by a dashed arrow in the direction of the included use case with the notation &lt;&lt;include&gt;&gt;.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202981" y="0"/>
            <a:ext cx="9603276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CASE DIAGRAM  </a:t>
            </a:r>
            <a:endParaRPr/>
          </a:p>
        </p:txBody>
      </p:sp>
      <p:pic>
        <p:nvPicPr>
          <p:cNvPr descr="Ink 2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913" y="3307834"/>
            <a:ext cx="36002" cy="216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8"/>
          <p:cNvGrpSpPr/>
          <p:nvPr/>
        </p:nvGrpSpPr>
        <p:grpSpPr>
          <a:xfrm>
            <a:off x="3201991" y="3510152"/>
            <a:ext cx="36005" cy="216005"/>
            <a:chOff x="-1" y="-1"/>
            <a:chExt cx="36004" cy="216004"/>
          </a:xfrm>
        </p:grpSpPr>
        <p:pic>
          <p:nvPicPr>
            <p:cNvPr descr="Ink 3" id="133" name="Google Shape;13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k 5" id="134" name="Google Shape;13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8"/>
          <p:cNvGrpSpPr/>
          <p:nvPr/>
        </p:nvGrpSpPr>
        <p:grpSpPr>
          <a:xfrm>
            <a:off x="2882312" y="3425913"/>
            <a:ext cx="36005" cy="216005"/>
            <a:chOff x="-1" y="-1"/>
            <a:chExt cx="36004" cy="216004"/>
          </a:xfrm>
        </p:grpSpPr>
        <p:pic>
          <p:nvPicPr>
            <p:cNvPr descr="Ink 6" id="136" name="Google Shape;13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k 7" id="137" name="Google Shape;13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k 8" id="138" name="Google Shape;13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k 9" id="139" name="Google Shape;139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18"/>
          <p:cNvGrpSpPr/>
          <p:nvPr/>
        </p:nvGrpSpPr>
        <p:grpSpPr>
          <a:xfrm>
            <a:off x="2718871" y="1557872"/>
            <a:ext cx="36005" cy="216005"/>
            <a:chOff x="-1" y="-1"/>
            <a:chExt cx="36004" cy="216004"/>
          </a:xfrm>
        </p:grpSpPr>
        <p:pic>
          <p:nvPicPr>
            <p:cNvPr descr="Ink 10" id="141" name="Google Shape;14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k 11" id="142" name="Google Shape;142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k 12" id="143" name="Google Shape;143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"/>
              <a:ext cx="36004" cy="2160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8"/>
          <p:cNvSpPr txBox="1"/>
          <p:nvPr/>
        </p:nvSpPr>
        <p:spPr>
          <a:xfrm>
            <a:off x="9239749" y="1985553"/>
            <a:ext cx="2984145" cy="650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Here,  “User/Author” and Admin are the actors.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00" y="589813"/>
            <a:ext cx="7823249" cy="6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ER DIAGRAM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451579" y="2015732"/>
            <a:ext cx="9603276" cy="403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599" lvl="0" marL="2285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An E-R model is usually the result of systematic analysis to define and describe what data is created and needed by processes in an area of a business. Typically, it represents records of entities and events monitored and directed by business processes, rather than the processes themselves. </a:t>
            </a:r>
            <a:endParaRPr/>
          </a:p>
          <a:p>
            <a:pPr indent="-228599" lvl="0" marL="228599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It is usually drawn in a graphical form as boxes(entities) that are connected by lines(relationships) which express the associations and dependencies between entities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685325" y="112188"/>
            <a:ext cx="9603278" cy="10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ER DIAGRAM</a:t>
            </a:r>
            <a:endParaRPr/>
          </a:p>
        </p:txBody>
      </p:sp>
      <p:pic>
        <p:nvPicPr>
          <p:cNvPr descr="Image"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468" y="640936"/>
            <a:ext cx="6349611" cy="620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