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76" r:id="rId3"/>
    <p:sldId id="277" r:id="rId4"/>
    <p:sldId id="286" r:id="rId5"/>
    <p:sldId id="279" r:id="rId6"/>
    <p:sldId id="281" r:id="rId7"/>
    <p:sldId id="282" r:id="rId8"/>
    <p:sldId id="28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38D"/>
    <a:srgbClr val="2B1288"/>
    <a:srgbClr val="2E127C"/>
    <a:srgbClr val="0053A0"/>
    <a:srgbClr val="66AA00"/>
    <a:srgbClr val="00529B"/>
    <a:srgbClr val="F4C542"/>
    <a:srgbClr val="1F4E79"/>
    <a:srgbClr val="132745"/>
    <a:srgbClr val="D5D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oogle.com/spreadsheets/d/1rAGI5Hfrns64oTnsBLSCLXThxwnngLm2ABIstI_mOeE/edit?hl=en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google.com/spreadsheets/d/1rAGI5Hfrns64oTnsBLSCLXThxwnngLm2ABIstI_mOeE/edit?hl=e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86B55-D1E8-4D3D-971D-B6E2309739E2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B43ABD3C-F86D-4F1B-B058-8A7EC89A38B9}">
      <dgm:prSet/>
      <dgm:spPr/>
      <dgm:t>
        <a:bodyPr/>
        <a:lstStyle/>
        <a:p>
          <a:pPr algn="ctr"/>
          <a:r>
            <a:rPr lang="en-IN" b="1" dirty="0">
              <a:solidFill>
                <a:srgbClr val="2B1288"/>
              </a:solidFill>
            </a:rPr>
            <a:t>What is Nifty 50?</a:t>
          </a:r>
          <a:endParaRPr lang="en-IN" dirty="0">
            <a:solidFill>
              <a:srgbClr val="2B1288"/>
            </a:solidFill>
          </a:endParaRPr>
        </a:p>
      </dgm:t>
    </dgm:pt>
    <dgm:pt modelId="{0CF63866-9AC1-4FCF-9B93-18A76EEE5193}" type="parTrans" cxnId="{EBAB540D-64D2-43D7-8E58-630E961F9532}">
      <dgm:prSet/>
      <dgm:spPr/>
      <dgm:t>
        <a:bodyPr/>
        <a:lstStyle/>
        <a:p>
          <a:endParaRPr lang="en-IN"/>
        </a:p>
      </dgm:t>
    </dgm:pt>
    <dgm:pt modelId="{B507140A-E247-466E-8492-DAEF22AC84F8}" type="sibTrans" cxnId="{EBAB540D-64D2-43D7-8E58-630E961F9532}">
      <dgm:prSet/>
      <dgm:spPr/>
      <dgm:t>
        <a:bodyPr/>
        <a:lstStyle/>
        <a:p>
          <a:endParaRPr lang="en-IN"/>
        </a:p>
      </dgm:t>
    </dgm:pt>
    <dgm:pt modelId="{AE448797-CD70-4D82-BF46-05F555F1812E}" type="pres">
      <dgm:prSet presAssocID="{A6A86B55-D1E8-4D3D-971D-B6E2309739E2}" presName="linear" presStyleCnt="0">
        <dgm:presLayoutVars>
          <dgm:animLvl val="lvl"/>
          <dgm:resizeHandles val="exact"/>
        </dgm:presLayoutVars>
      </dgm:prSet>
      <dgm:spPr/>
    </dgm:pt>
    <dgm:pt modelId="{DA7C4973-8A02-42CE-A2A6-F4803327DB13}" type="pres">
      <dgm:prSet presAssocID="{B43ABD3C-F86D-4F1B-B058-8A7EC89A38B9}" presName="parentText" presStyleLbl="node1" presStyleIdx="0" presStyleCnt="1" custLinFactNeighborX="4070" custLinFactNeighborY="12786">
        <dgm:presLayoutVars>
          <dgm:chMax val="0"/>
          <dgm:bulletEnabled val="1"/>
        </dgm:presLayoutVars>
      </dgm:prSet>
      <dgm:spPr/>
    </dgm:pt>
  </dgm:ptLst>
  <dgm:cxnLst>
    <dgm:cxn modelId="{EBAB540D-64D2-43D7-8E58-630E961F9532}" srcId="{A6A86B55-D1E8-4D3D-971D-B6E2309739E2}" destId="{B43ABD3C-F86D-4F1B-B058-8A7EC89A38B9}" srcOrd="0" destOrd="0" parTransId="{0CF63866-9AC1-4FCF-9B93-18A76EEE5193}" sibTransId="{B507140A-E247-466E-8492-DAEF22AC84F8}"/>
    <dgm:cxn modelId="{0FE0EF65-359A-4461-81A5-CB62A10A2B0D}" type="presOf" srcId="{B43ABD3C-F86D-4F1B-B058-8A7EC89A38B9}" destId="{DA7C4973-8A02-42CE-A2A6-F4803327DB13}" srcOrd="0" destOrd="0" presId="urn:microsoft.com/office/officeart/2005/8/layout/vList2"/>
    <dgm:cxn modelId="{AD646C6C-165F-4E89-9E3B-0140122551E5}" type="presOf" srcId="{A6A86B55-D1E8-4D3D-971D-B6E2309739E2}" destId="{AE448797-CD70-4D82-BF46-05F555F1812E}" srcOrd="0" destOrd="0" presId="urn:microsoft.com/office/officeart/2005/8/layout/vList2"/>
    <dgm:cxn modelId="{6585CC05-D176-4B1D-A68F-C28E20BAEBF9}" type="presParOf" srcId="{AE448797-CD70-4D82-BF46-05F555F1812E}" destId="{DA7C4973-8A02-42CE-A2A6-F4803327DB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8F4DF-E42D-4E6B-AA35-EF34E6BC93F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48608A4-5A4D-42DE-AA34-05D217D935CF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Users can input stock details </a:t>
          </a:r>
        </a:p>
        <a:p>
          <a:r>
            <a:rPr lang="en-US" sz="2000" b="1" i="0" dirty="0">
              <a:solidFill>
                <a:srgbClr val="2B1288"/>
              </a:solidFill>
            </a:rPr>
            <a:t>(Stock Name, Quantity, Buying Date, Selling Date) </a:t>
          </a:r>
        </a:p>
        <a:p>
          <a:r>
            <a:rPr lang="en-US" sz="2000" b="1" i="0" dirty="0">
              <a:solidFill>
                <a:srgbClr val="2B1288"/>
              </a:solidFill>
            </a:rPr>
            <a:t>directly within Google Sheets, simplifying the prediction process.</a:t>
          </a:r>
          <a:endParaRPr lang="en-IN" sz="2000" b="1" dirty="0">
            <a:solidFill>
              <a:srgbClr val="2B1288"/>
            </a:solidFill>
          </a:endParaRPr>
        </a:p>
      </dgm:t>
    </dgm:pt>
    <dgm:pt modelId="{B0C813A8-3B4D-43FE-A484-9590BE6F6247}" type="parTrans" cxnId="{91BFC15C-73FF-4A83-9BFA-334D2485716B}">
      <dgm:prSet/>
      <dgm:spPr/>
      <dgm:t>
        <a:bodyPr/>
        <a:lstStyle/>
        <a:p>
          <a:endParaRPr lang="en-IN"/>
        </a:p>
      </dgm:t>
    </dgm:pt>
    <dgm:pt modelId="{33D3D591-506D-46F9-880A-78CC674DA7EB}" type="sibTrans" cxnId="{91BFC15C-73FF-4A83-9BFA-334D2485716B}">
      <dgm:prSet/>
      <dgm:spPr/>
      <dgm:t>
        <a:bodyPr/>
        <a:lstStyle/>
        <a:p>
          <a:endParaRPr lang="en-IN"/>
        </a:p>
      </dgm:t>
    </dgm:pt>
    <dgm:pt modelId="{9801FE86-87DF-4A07-9EEB-1E9B9A87EE16}" type="pres">
      <dgm:prSet presAssocID="{2FC8F4DF-E42D-4E6B-AA35-EF34E6BC93FA}" presName="linear" presStyleCnt="0">
        <dgm:presLayoutVars>
          <dgm:animLvl val="lvl"/>
          <dgm:resizeHandles val="exact"/>
        </dgm:presLayoutVars>
      </dgm:prSet>
      <dgm:spPr/>
    </dgm:pt>
    <dgm:pt modelId="{1C78EA91-7353-410A-9EB9-AF6BFB9615A6}" type="pres">
      <dgm:prSet presAssocID="{D48608A4-5A4D-42DE-AA34-05D217D935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BFC15C-73FF-4A83-9BFA-334D2485716B}" srcId="{2FC8F4DF-E42D-4E6B-AA35-EF34E6BC93FA}" destId="{D48608A4-5A4D-42DE-AA34-05D217D935CF}" srcOrd="0" destOrd="0" parTransId="{B0C813A8-3B4D-43FE-A484-9590BE6F6247}" sibTransId="{33D3D591-506D-46F9-880A-78CC674DA7EB}"/>
    <dgm:cxn modelId="{5FC83D5D-01BE-4DB0-900A-42B969149192}" type="presOf" srcId="{D48608A4-5A4D-42DE-AA34-05D217D935CF}" destId="{1C78EA91-7353-410A-9EB9-AF6BFB9615A6}" srcOrd="0" destOrd="0" presId="urn:microsoft.com/office/officeart/2005/8/layout/vList2"/>
    <dgm:cxn modelId="{45735A8D-8A85-4F2D-901B-8A2D6E5A58A9}" type="presOf" srcId="{2FC8F4DF-E42D-4E6B-AA35-EF34E6BC93FA}" destId="{9801FE86-87DF-4A07-9EEB-1E9B9A87EE16}" srcOrd="0" destOrd="0" presId="urn:microsoft.com/office/officeart/2005/8/layout/vList2"/>
    <dgm:cxn modelId="{93A6B90D-1C18-4C97-9687-8166F5AE0845}" type="presParOf" srcId="{9801FE86-87DF-4A07-9EEB-1E9B9A87EE16}" destId="{1C78EA91-7353-410A-9EB9-AF6BFB9615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556ADE-D2B4-4C51-B5FC-84CF83EC03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5E899D8-C8F2-424F-B0CF-8C4EC143657C}">
      <dgm:prSet/>
      <dgm:spPr/>
      <dgm:t>
        <a:bodyPr/>
        <a:lstStyle/>
        <a:p>
          <a:r>
            <a:rPr lang="en-IN" b="1" dirty="0">
              <a:solidFill>
                <a:srgbClr val="2D138D"/>
              </a:solidFill>
            </a:rPr>
            <a:t>Link:</a:t>
          </a:r>
          <a:br>
            <a:rPr lang="en-IN" dirty="0"/>
          </a:br>
          <a:r>
            <a:rPr lang="en-US" dirty="0">
              <a:hlinkClick xmlns:r="http://schemas.openxmlformats.org/officeDocument/2006/relationships" r:id="rId1"/>
            </a:rPr>
            <a:t>Nifty50 Stock Price Prediction - Google Sheets</a:t>
          </a:r>
          <a:endParaRPr lang="en-IN" dirty="0"/>
        </a:p>
      </dgm:t>
    </dgm:pt>
    <dgm:pt modelId="{FECB2427-32E3-464B-8F78-4761EF7BCA92}" type="parTrans" cxnId="{015DFEDD-6D62-4755-88F0-4BD697BB72DA}">
      <dgm:prSet/>
      <dgm:spPr/>
      <dgm:t>
        <a:bodyPr/>
        <a:lstStyle/>
        <a:p>
          <a:endParaRPr lang="en-IN"/>
        </a:p>
      </dgm:t>
    </dgm:pt>
    <dgm:pt modelId="{64556D35-1092-45A2-8CF4-64F28E57D740}" type="sibTrans" cxnId="{015DFEDD-6D62-4755-88F0-4BD697BB72DA}">
      <dgm:prSet/>
      <dgm:spPr/>
      <dgm:t>
        <a:bodyPr/>
        <a:lstStyle/>
        <a:p>
          <a:endParaRPr lang="en-IN"/>
        </a:p>
      </dgm:t>
    </dgm:pt>
    <dgm:pt modelId="{8D734B2D-3835-4C1A-B592-88389367B755}" type="pres">
      <dgm:prSet presAssocID="{08556ADE-D2B4-4C51-B5FC-84CF83EC03F5}" presName="linear" presStyleCnt="0">
        <dgm:presLayoutVars>
          <dgm:animLvl val="lvl"/>
          <dgm:resizeHandles val="exact"/>
        </dgm:presLayoutVars>
      </dgm:prSet>
      <dgm:spPr/>
    </dgm:pt>
    <dgm:pt modelId="{B660861E-6AD5-4003-8B1A-531624EA1212}" type="pres">
      <dgm:prSet presAssocID="{25E899D8-C8F2-424F-B0CF-8C4EC143657C}" presName="parentText" presStyleLbl="node1" presStyleIdx="0" presStyleCnt="1" custScaleY="141145" custLinFactNeighborY="-48187">
        <dgm:presLayoutVars>
          <dgm:chMax val="0"/>
          <dgm:bulletEnabled val="1"/>
        </dgm:presLayoutVars>
      </dgm:prSet>
      <dgm:spPr/>
    </dgm:pt>
  </dgm:ptLst>
  <dgm:cxnLst>
    <dgm:cxn modelId="{CDEFF340-8BFE-40B8-A5A8-F5A736F52EA3}" type="presOf" srcId="{08556ADE-D2B4-4C51-B5FC-84CF83EC03F5}" destId="{8D734B2D-3835-4C1A-B592-88389367B755}" srcOrd="0" destOrd="0" presId="urn:microsoft.com/office/officeart/2005/8/layout/vList2"/>
    <dgm:cxn modelId="{128CAA85-49C9-4EC5-A8D8-7FEB4B4C50E9}" type="presOf" srcId="{25E899D8-C8F2-424F-B0CF-8C4EC143657C}" destId="{B660861E-6AD5-4003-8B1A-531624EA1212}" srcOrd="0" destOrd="0" presId="urn:microsoft.com/office/officeart/2005/8/layout/vList2"/>
    <dgm:cxn modelId="{015DFEDD-6D62-4755-88F0-4BD697BB72DA}" srcId="{08556ADE-D2B4-4C51-B5FC-84CF83EC03F5}" destId="{25E899D8-C8F2-424F-B0CF-8C4EC143657C}" srcOrd="0" destOrd="0" parTransId="{FECB2427-32E3-464B-8F78-4761EF7BCA92}" sibTransId="{64556D35-1092-45A2-8CF4-64F28E57D740}"/>
    <dgm:cxn modelId="{D2D32528-2E0E-4C4C-B44F-CADAC9981503}" type="presParOf" srcId="{8D734B2D-3835-4C1A-B592-88389367B755}" destId="{B660861E-6AD5-4003-8B1A-531624EA12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5BB429-EEDB-447F-9E0E-85171A662A79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0D92E86-4F18-4202-997F-9517243662B8}">
      <dgm:prSet/>
      <dgm:spPr/>
      <dgm:t>
        <a:bodyPr/>
        <a:lstStyle/>
        <a:p>
          <a:pPr algn="ctr"/>
          <a:r>
            <a:rPr lang="en-IN" b="1" dirty="0"/>
            <a:t>Web Page</a:t>
          </a:r>
          <a:endParaRPr lang="en-US" dirty="0"/>
        </a:p>
      </dgm:t>
    </dgm:pt>
    <dgm:pt modelId="{0204625E-0C7A-44CC-B4E2-04C64A0A3052}" type="parTrans" cxnId="{135E812A-C483-472A-AB43-67D4DC61A26A}">
      <dgm:prSet/>
      <dgm:spPr/>
      <dgm:t>
        <a:bodyPr/>
        <a:lstStyle/>
        <a:p>
          <a:endParaRPr lang="en-US"/>
        </a:p>
      </dgm:t>
    </dgm:pt>
    <dgm:pt modelId="{069D506F-C389-4355-B270-DA48C3DEBA2D}" type="sibTrans" cxnId="{135E812A-C483-472A-AB43-67D4DC61A26A}">
      <dgm:prSet/>
      <dgm:spPr/>
      <dgm:t>
        <a:bodyPr/>
        <a:lstStyle/>
        <a:p>
          <a:endParaRPr lang="en-US"/>
        </a:p>
      </dgm:t>
    </dgm:pt>
    <dgm:pt modelId="{ADD7F156-4B97-466A-9EC6-9E1ECC30E0AC}" type="pres">
      <dgm:prSet presAssocID="{865BB429-EEDB-447F-9E0E-85171A662A79}" presName="linear" presStyleCnt="0">
        <dgm:presLayoutVars>
          <dgm:animLvl val="lvl"/>
          <dgm:resizeHandles val="exact"/>
        </dgm:presLayoutVars>
      </dgm:prSet>
      <dgm:spPr/>
    </dgm:pt>
    <dgm:pt modelId="{991804A3-B1F5-4850-8493-77D7C763C5A2}" type="pres">
      <dgm:prSet presAssocID="{60D92E86-4F18-4202-997F-9517243662B8}" presName="parentText" presStyleLbl="node1" presStyleIdx="0" presStyleCnt="1" custLinFactNeighborX="-9776" custLinFactNeighborY="966">
        <dgm:presLayoutVars>
          <dgm:chMax val="0"/>
          <dgm:bulletEnabled val="1"/>
        </dgm:presLayoutVars>
      </dgm:prSet>
      <dgm:spPr/>
    </dgm:pt>
  </dgm:ptLst>
  <dgm:cxnLst>
    <dgm:cxn modelId="{2E573E07-297A-4D6E-9011-F854394589D8}" type="presOf" srcId="{60D92E86-4F18-4202-997F-9517243662B8}" destId="{991804A3-B1F5-4850-8493-77D7C763C5A2}" srcOrd="0" destOrd="0" presId="urn:microsoft.com/office/officeart/2005/8/layout/vList2"/>
    <dgm:cxn modelId="{135E812A-C483-472A-AB43-67D4DC61A26A}" srcId="{865BB429-EEDB-447F-9E0E-85171A662A79}" destId="{60D92E86-4F18-4202-997F-9517243662B8}" srcOrd="0" destOrd="0" parTransId="{0204625E-0C7A-44CC-B4E2-04C64A0A3052}" sibTransId="{069D506F-C389-4355-B270-DA48C3DEBA2D}"/>
    <dgm:cxn modelId="{B6783470-03D8-415D-8523-158929909F4E}" type="presOf" srcId="{865BB429-EEDB-447F-9E0E-85171A662A79}" destId="{ADD7F156-4B97-466A-9EC6-9E1ECC30E0AC}" srcOrd="0" destOrd="0" presId="urn:microsoft.com/office/officeart/2005/8/layout/vList2"/>
    <dgm:cxn modelId="{28B98E8D-78B4-4AAC-AAED-4CD5C256FBFF}" type="presParOf" srcId="{ADD7F156-4B97-466A-9EC6-9E1ECC30E0AC}" destId="{991804A3-B1F5-4850-8493-77D7C763C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8D4B57-71D9-4A4E-A1E2-47CACEDA350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A7DA9B2-5FDD-41EE-9467-9310CF8658CF}">
      <dgm:prSet/>
      <dgm:spPr/>
      <dgm:t>
        <a:bodyPr/>
        <a:lstStyle/>
        <a:p>
          <a:r>
            <a:rPr lang="en-IN" b="1" dirty="0">
              <a:solidFill>
                <a:srgbClr val="2B1288"/>
              </a:solidFill>
            </a:rPr>
            <a:t>Created Partial Web Page with HTML and Embedded CSS</a:t>
          </a:r>
          <a:endParaRPr lang="en-IN" dirty="0">
            <a:solidFill>
              <a:srgbClr val="2B1288"/>
            </a:solidFill>
          </a:endParaRPr>
        </a:p>
      </dgm:t>
    </dgm:pt>
    <dgm:pt modelId="{E770672E-3EDD-4AD4-BCA7-F704A332C301}" type="parTrans" cxnId="{8071C450-025A-44DA-A78F-05FABA189FCD}">
      <dgm:prSet/>
      <dgm:spPr/>
      <dgm:t>
        <a:bodyPr/>
        <a:lstStyle/>
        <a:p>
          <a:endParaRPr lang="en-IN"/>
        </a:p>
      </dgm:t>
    </dgm:pt>
    <dgm:pt modelId="{3CFE3297-B6E6-410A-9007-2DD68EC83362}" type="sibTrans" cxnId="{8071C450-025A-44DA-A78F-05FABA189FCD}">
      <dgm:prSet/>
      <dgm:spPr/>
      <dgm:t>
        <a:bodyPr/>
        <a:lstStyle/>
        <a:p>
          <a:endParaRPr lang="en-IN"/>
        </a:p>
      </dgm:t>
    </dgm:pt>
    <dgm:pt modelId="{E4C4F9C8-28E3-474D-A07D-C8CC7D076777}" type="pres">
      <dgm:prSet presAssocID="{338D4B57-71D9-4A4E-A1E2-47CACEDA3506}" presName="linear" presStyleCnt="0">
        <dgm:presLayoutVars>
          <dgm:animLvl val="lvl"/>
          <dgm:resizeHandles val="exact"/>
        </dgm:presLayoutVars>
      </dgm:prSet>
      <dgm:spPr/>
    </dgm:pt>
    <dgm:pt modelId="{E9DC97CC-C592-4447-ACF3-29C6D713121B}" type="pres">
      <dgm:prSet presAssocID="{6A7DA9B2-5FDD-41EE-9467-9310CF8658CF}" presName="parentText" presStyleLbl="node1" presStyleIdx="0" presStyleCnt="1" custLinFactY="-67251" custLinFactNeighborX="-2315" custLinFactNeighborY="-100000">
        <dgm:presLayoutVars>
          <dgm:chMax val="0"/>
          <dgm:bulletEnabled val="1"/>
        </dgm:presLayoutVars>
      </dgm:prSet>
      <dgm:spPr/>
    </dgm:pt>
  </dgm:ptLst>
  <dgm:cxnLst>
    <dgm:cxn modelId="{E6DC4908-7687-482D-8C71-3D9092BC1019}" type="presOf" srcId="{6A7DA9B2-5FDD-41EE-9467-9310CF8658CF}" destId="{E9DC97CC-C592-4447-ACF3-29C6D713121B}" srcOrd="0" destOrd="0" presId="urn:microsoft.com/office/officeart/2005/8/layout/vList2"/>
    <dgm:cxn modelId="{8071C450-025A-44DA-A78F-05FABA189FCD}" srcId="{338D4B57-71D9-4A4E-A1E2-47CACEDA3506}" destId="{6A7DA9B2-5FDD-41EE-9467-9310CF8658CF}" srcOrd="0" destOrd="0" parTransId="{E770672E-3EDD-4AD4-BCA7-F704A332C301}" sibTransId="{3CFE3297-B6E6-410A-9007-2DD68EC83362}"/>
    <dgm:cxn modelId="{94BD21B9-EBE2-4FE0-9600-9F7DAFFBA47B}" type="presOf" srcId="{338D4B57-71D9-4A4E-A1E2-47CACEDA3506}" destId="{E4C4F9C8-28E3-474D-A07D-C8CC7D076777}" srcOrd="0" destOrd="0" presId="urn:microsoft.com/office/officeart/2005/8/layout/vList2"/>
    <dgm:cxn modelId="{91920F1A-FDC6-43DB-9DA3-61F9F829CA5A}" type="presParOf" srcId="{E4C4F9C8-28E3-474D-A07D-C8CC7D076777}" destId="{E9DC97CC-C592-4447-ACF3-29C6D71312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9CFBF3D-288B-45C7-B4DE-7AF1F6A4A267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A736CE6-541C-481A-999D-46D608E64FC6}">
      <dgm:prSet/>
      <dgm:spPr/>
      <dgm:t>
        <a:bodyPr/>
        <a:lstStyle/>
        <a:p>
          <a:pPr algn="ctr"/>
          <a:r>
            <a:rPr lang="en-IN" b="1" dirty="0"/>
            <a:t>Challenges and Learnings</a:t>
          </a:r>
          <a:endParaRPr lang="en-IN" dirty="0"/>
        </a:p>
      </dgm:t>
    </dgm:pt>
    <dgm:pt modelId="{73EA7566-0832-415E-B5D4-6E13ADFA330D}" type="parTrans" cxnId="{0499FA7C-6293-4B83-BD26-118DC75F4D39}">
      <dgm:prSet/>
      <dgm:spPr/>
      <dgm:t>
        <a:bodyPr/>
        <a:lstStyle/>
        <a:p>
          <a:endParaRPr lang="en-IN"/>
        </a:p>
      </dgm:t>
    </dgm:pt>
    <dgm:pt modelId="{59788EB1-F3E9-487A-8F05-AD234EC64D69}" type="sibTrans" cxnId="{0499FA7C-6293-4B83-BD26-118DC75F4D39}">
      <dgm:prSet/>
      <dgm:spPr/>
      <dgm:t>
        <a:bodyPr/>
        <a:lstStyle/>
        <a:p>
          <a:endParaRPr lang="en-IN"/>
        </a:p>
      </dgm:t>
    </dgm:pt>
    <dgm:pt modelId="{CEE9620E-B003-43F1-A9F4-5D00B1256C00}" type="pres">
      <dgm:prSet presAssocID="{19CFBF3D-288B-45C7-B4DE-7AF1F6A4A267}" presName="linear" presStyleCnt="0">
        <dgm:presLayoutVars>
          <dgm:animLvl val="lvl"/>
          <dgm:resizeHandles val="exact"/>
        </dgm:presLayoutVars>
      </dgm:prSet>
      <dgm:spPr/>
    </dgm:pt>
    <dgm:pt modelId="{5EEA6C54-A315-4243-A6A2-0B13980170F2}" type="pres">
      <dgm:prSet presAssocID="{9A736CE6-541C-481A-999D-46D608E64FC6}" presName="parentText" presStyleLbl="node1" presStyleIdx="0" presStyleCnt="1" custLinFactNeighborX="-13735" custLinFactNeighborY="-21767">
        <dgm:presLayoutVars>
          <dgm:chMax val="0"/>
          <dgm:bulletEnabled val="1"/>
        </dgm:presLayoutVars>
      </dgm:prSet>
      <dgm:spPr/>
    </dgm:pt>
  </dgm:ptLst>
  <dgm:cxnLst>
    <dgm:cxn modelId="{D3A64B1A-BCD2-4717-9A52-2D1B79CDE958}" type="presOf" srcId="{9A736CE6-541C-481A-999D-46D608E64FC6}" destId="{5EEA6C54-A315-4243-A6A2-0B13980170F2}" srcOrd="0" destOrd="0" presId="urn:microsoft.com/office/officeart/2005/8/layout/vList2"/>
    <dgm:cxn modelId="{0499FA7C-6293-4B83-BD26-118DC75F4D39}" srcId="{19CFBF3D-288B-45C7-B4DE-7AF1F6A4A267}" destId="{9A736CE6-541C-481A-999D-46D608E64FC6}" srcOrd="0" destOrd="0" parTransId="{73EA7566-0832-415E-B5D4-6E13ADFA330D}" sibTransId="{59788EB1-F3E9-487A-8F05-AD234EC64D69}"/>
    <dgm:cxn modelId="{653385CB-C61D-4C1A-84D1-C6120B4A710D}" type="presOf" srcId="{19CFBF3D-288B-45C7-B4DE-7AF1F6A4A267}" destId="{CEE9620E-B003-43F1-A9F4-5D00B1256C00}" srcOrd="0" destOrd="0" presId="urn:microsoft.com/office/officeart/2005/8/layout/vList2"/>
    <dgm:cxn modelId="{433271F5-047F-4D8B-A70A-70100D0680B7}" type="presParOf" srcId="{CEE9620E-B003-43F1-A9F4-5D00B1256C00}" destId="{5EEA6C54-A315-4243-A6A2-0B139801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7CB199-B182-497E-A5F0-20F2AE2A17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F66085B-2416-49F6-9F87-6BD018A1B0D4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Web Scraping &amp; Data Collection: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Ensuring consistent and reliable data extraction from website, dealing with changes in page structure, and handling rate limiting issues</a:t>
          </a:r>
          <a:r>
            <a:rPr lang="en-US" sz="1650" b="0" i="0" dirty="0">
              <a:solidFill>
                <a:srgbClr val="2B1288"/>
              </a:solidFill>
            </a:rPr>
            <a:t>.</a:t>
          </a:r>
          <a:endParaRPr lang="en-IN" sz="1650" dirty="0">
            <a:solidFill>
              <a:srgbClr val="2B1288"/>
            </a:solidFill>
          </a:endParaRPr>
        </a:p>
      </dgm:t>
    </dgm:pt>
    <dgm:pt modelId="{A13D8229-09F4-4482-AB1B-097AF5AD8197}" type="parTrans" cxnId="{A255AADA-0E57-4DD4-8EED-A6852B57201D}">
      <dgm:prSet/>
      <dgm:spPr/>
      <dgm:t>
        <a:bodyPr/>
        <a:lstStyle/>
        <a:p>
          <a:endParaRPr lang="en-IN"/>
        </a:p>
      </dgm:t>
    </dgm:pt>
    <dgm:pt modelId="{DB7280DA-CC7C-4E13-95B5-D28B1BE384E9}" type="sibTrans" cxnId="{A255AADA-0E57-4DD4-8EED-A6852B57201D}">
      <dgm:prSet/>
      <dgm:spPr/>
      <dgm:t>
        <a:bodyPr/>
        <a:lstStyle/>
        <a:p>
          <a:endParaRPr lang="en-IN"/>
        </a:p>
      </dgm:t>
    </dgm:pt>
    <dgm:pt modelId="{954EAF4A-FF2B-4E11-988C-96A80FACF6E6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Model Building for 50 Stocks: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Developing, training, and managing individual models for stocks in Nifty 50</a:t>
          </a:r>
          <a:endParaRPr lang="en-IN" sz="2000" dirty="0">
            <a:solidFill>
              <a:srgbClr val="2B1288"/>
            </a:solidFill>
          </a:endParaRPr>
        </a:p>
      </dgm:t>
    </dgm:pt>
    <dgm:pt modelId="{4C7601EE-7E67-42C5-BD17-2EFA3772EB03}" type="parTrans" cxnId="{8D10694C-3EB4-45CC-8936-CCF13C22D3C2}">
      <dgm:prSet/>
      <dgm:spPr/>
      <dgm:t>
        <a:bodyPr/>
        <a:lstStyle/>
        <a:p>
          <a:endParaRPr lang="en-IN"/>
        </a:p>
      </dgm:t>
    </dgm:pt>
    <dgm:pt modelId="{E65C72DE-B4B5-4A16-962C-274591E2F156}" type="sibTrans" cxnId="{8D10694C-3EB4-45CC-8936-CCF13C22D3C2}">
      <dgm:prSet/>
      <dgm:spPr/>
      <dgm:t>
        <a:bodyPr/>
        <a:lstStyle/>
        <a:p>
          <a:endParaRPr lang="en-IN"/>
        </a:p>
      </dgm:t>
    </dgm:pt>
    <dgm:pt modelId="{416429DE-723D-47B1-8EC9-4E7452E92A30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Integrating Google Sheets: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Integrating Python model with Google Sheets for user-friendly input and output</a:t>
          </a:r>
          <a:endParaRPr lang="en-IN" sz="2000" dirty="0">
            <a:solidFill>
              <a:srgbClr val="2B1288"/>
            </a:solidFill>
          </a:endParaRPr>
        </a:p>
      </dgm:t>
    </dgm:pt>
    <dgm:pt modelId="{43EAEC7D-2BC9-49AE-BB5D-287A1F5C78BD}" type="parTrans" cxnId="{5F7DF115-570D-433E-A31D-4D394E0184C5}">
      <dgm:prSet/>
      <dgm:spPr/>
      <dgm:t>
        <a:bodyPr/>
        <a:lstStyle/>
        <a:p>
          <a:endParaRPr lang="en-IN"/>
        </a:p>
      </dgm:t>
    </dgm:pt>
    <dgm:pt modelId="{CD46C457-02B9-43B6-AE71-3A4221902908}" type="sibTrans" cxnId="{5F7DF115-570D-433E-A31D-4D394E0184C5}">
      <dgm:prSet/>
      <dgm:spPr/>
      <dgm:t>
        <a:bodyPr/>
        <a:lstStyle/>
        <a:p>
          <a:endParaRPr lang="en-IN"/>
        </a:p>
      </dgm:t>
    </dgm:pt>
    <dgm:pt modelId="{ACDEA73C-887A-4AD3-ADDC-61A0AE5F7891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Creating a Dynamic Webpage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Designing an interactive and dynamic webpage for user interaction and visualization of predictions</a:t>
          </a:r>
          <a:r>
            <a:rPr lang="en-US" sz="1650" b="0" i="0" dirty="0"/>
            <a:t>.</a:t>
          </a:r>
          <a:endParaRPr lang="en-IN" sz="1650" dirty="0"/>
        </a:p>
      </dgm:t>
    </dgm:pt>
    <dgm:pt modelId="{BC1FBAA4-C42C-46FD-9903-58FC32660EA9}" type="parTrans" cxnId="{4C67D110-EBD1-4A2D-BEBF-F29ECFBC27E3}">
      <dgm:prSet/>
      <dgm:spPr/>
      <dgm:t>
        <a:bodyPr/>
        <a:lstStyle/>
        <a:p>
          <a:endParaRPr lang="en-IN"/>
        </a:p>
      </dgm:t>
    </dgm:pt>
    <dgm:pt modelId="{475CB0B8-BCEE-4A88-AD4A-5A0FEDC39BCD}" type="sibTrans" cxnId="{4C67D110-EBD1-4A2D-BEBF-F29ECFBC27E3}">
      <dgm:prSet/>
      <dgm:spPr/>
      <dgm:t>
        <a:bodyPr/>
        <a:lstStyle/>
        <a:p>
          <a:endParaRPr lang="en-IN"/>
        </a:p>
      </dgm:t>
    </dgm:pt>
    <dgm:pt modelId="{CED68E4C-28BD-4D4B-BA3B-880635D02E31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Time Management: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Effectively managing time throughout the project, balancing various tasks such as data collection, model building, integration, and webpage development within project deadlines.</a:t>
          </a:r>
          <a:endParaRPr lang="en-IN" sz="2000" dirty="0">
            <a:solidFill>
              <a:srgbClr val="2B1288"/>
            </a:solidFill>
          </a:endParaRPr>
        </a:p>
      </dgm:t>
    </dgm:pt>
    <dgm:pt modelId="{BA45D749-07FB-4559-BB1D-3EAF26727B41}" type="parTrans" cxnId="{A8C9A7D3-C943-4AFB-9764-2D4241B20D29}">
      <dgm:prSet/>
      <dgm:spPr/>
      <dgm:t>
        <a:bodyPr/>
        <a:lstStyle/>
        <a:p>
          <a:endParaRPr lang="en-IN"/>
        </a:p>
      </dgm:t>
    </dgm:pt>
    <dgm:pt modelId="{2160D8B8-7E38-4409-8969-B5E0B1AECFC7}" type="sibTrans" cxnId="{A8C9A7D3-C943-4AFB-9764-2D4241B20D29}">
      <dgm:prSet/>
      <dgm:spPr/>
      <dgm:t>
        <a:bodyPr/>
        <a:lstStyle/>
        <a:p>
          <a:endParaRPr lang="en-IN"/>
        </a:p>
      </dgm:t>
    </dgm:pt>
    <dgm:pt modelId="{50730AA2-A8EE-49E2-8BBE-27CE8B1E5BE0}" type="pres">
      <dgm:prSet presAssocID="{737CB199-B182-497E-A5F0-20F2AE2A17D2}" presName="linear" presStyleCnt="0">
        <dgm:presLayoutVars>
          <dgm:animLvl val="lvl"/>
          <dgm:resizeHandles val="exact"/>
        </dgm:presLayoutVars>
      </dgm:prSet>
      <dgm:spPr/>
    </dgm:pt>
    <dgm:pt modelId="{17259F00-FACF-4A7B-987C-409AF418C3D0}" type="pres">
      <dgm:prSet presAssocID="{2F66085B-2416-49F6-9F87-6BD018A1B0D4}" presName="parentText" presStyleLbl="node1" presStyleIdx="0" presStyleCnt="5" custLinFactY="-6533" custLinFactNeighborX="-6525" custLinFactNeighborY="-100000">
        <dgm:presLayoutVars>
          <dgm:chMax val="0"/>
          <dgm:bulletEnabled val="1"/>
        </dgm:presLayoutVars>
      </dgm:prSet>
      <dgm:spPr/>
    </dgm:pt>
    <dgm:pt modelId="{CA0D201F-4769-4084-8E52-18DCE57C243F}" type="pres">
      <dgm:prSet presAssocID="{DB7280DA-CC7C-4E13-95B5-D28B1BE384E9}" presName="spacer" presStyleCnt="0"/>
      <dgm:spPr/>
    </dgm:pt>
    <dgm:pt modelId="{E1230407-695A-4B21-AA27-E2C296F0B313}" type="pres">
      <dgm:prSet presAssocID="{954EAF4A-FF2B-4E11-988C-96A80FACF6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9314E7-F52E-4DAD-AA59-FAE5A89FF340}" type="pres">
      <dgm:prSet presAssocID="{E65C72DE-B4B5-4A16-962C-274591E2F156}" presName="spacer" presStyleCnt="0"/>
      <dgm:spPr/>
    </dgm:pt>
    <dgm:pt modelId="{E03FC3DF-E73E-45AE-989E-CBA0C0C6CA28}" type="pres">
      <dgm:prSet presAssocID="{416429DE-723D-47B1-8EC9-4E7452E92A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3CB097-EBA4-42B0-AD16-D0829403B46D}" type="pres">
      <dgm:prSet presAssocID="{CD46C457-02B9-43B6-AE71-3A4221902908}" presName="spacer" presStyleCnt="0"/>
      <dgm:spPr/>
    </dgm:pt>
    <dgm:pt modelId="{D61B3C55-2876-4542-B75A-1B3EB70C7B29}" type="pres">
      <dgm:prSet presAssocID="{ACDEA73C-887A-4AD3-ADDC-61A0AE5F7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80D520-9409-4FA1-A1C9-7DD943033422}" type="pres">
      <dgm:prSet presAssocID="{475CB0B8-BCEE-4A88-AD4A-5A0FEDC39BCD}" presName="spacer" presStyleCnt="0"/>
      <dgm:spPr/>
    </dgm:pt>
    <dgm:pt modelId="{DE42D67A-D2D1-4760-9D6E-9295F46B7882}" type="pres">
      <dgm:prSet presAssocID="{CED68E4C-28BD-4D4B-BA3B-880635D02E3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F3AA02-7ABA-45CD-8DB4-49A28498A744}" type="presOf" srcId="{CED68E4C-28BD-4D4B-BA3B-880635D02E31}" destId="{DE42D67A-D2D1-4760-9D6E-9295F46B7882}" srcOrd="0" destOrd="0" presId="urn:microsoft.com/office/officeart/2005/8/layout/vList2"/>
    <dgm:cxn modelId="{4C67D110-EBD1-4A2D-BEBF-F29ECFBC27E3}" srcId="{737CB199-B182-497E-A5F0-20F2AE2A17D2}" destId="{ACDEA73C-887A-4AD3-ADDC-61A0AE5F7891}" srcOrd="3" destOrd="0" parTransId="{BC1FBAA4-C42C-46FD-9903-58FC32660EA9}" sibTransId="{475CB0B8-BCEE-4A88-AD4A-5A0FEDC39BCD}"/>
    <dgm:cxn modelId="{5F7DF115-570D-433E-A31D-4D394E0184C5}" srcId="{737CB199-B182-497E-A5F0-20F2AE2A17D2}" destId="{416429DE-723D-47B1-8EC9-4E7452E92A30}" srcOrd="2" destOrd="0" parTransId="{43EAEC7D-2BC9-49AE-BB5D-287A1F5C78BD}" sibTransId="{CD46C457-02B9-43B6-AE71-3A4221902908}"/>
    <dgm:cxn modelId="{86D6F22E-9E9B-4905-99BA-D06AFC123864}" type="presOf" srcId="{954EAF4A-FF2B-4E11-988C-96A80FACF6E6}" destId="{E1230407-695A-4B21-AA27-E2C296F0B313}" srcOrd="0" destOrd="0" presId="urn:microsoft.com/office/officeart/2005/8/layout/vList2"/>
    <dgm:cxn modelId="{8D10694C-3EB4-45CC-8936-CCF13C22D3C2}" srcId="{737CB199-B182-497E-A5F0-20F2AE2A17D2}" destId="{954EAF4A-FF2B-4E11-988C-96A80FACF6E6}" srcOrd="1" destOrd="0" parTransId="{4C7601EE-7E67-42C5-BD17-2EFA3772EB03}" sibTransId="{E65C72DE-B4B5-4A16-962C-274591E2F156}"/>
    <dgm:cxn modelId="{637A2077-CCBC-478C-8110-83B72B55946F}" type="presOf" srcId="{2F66085B-2416-49F6-9F87-6BD018A1B0D4}" destId="{17259F00-FACF-4A7B-987C-409AF418C3D0}" srcOrd="0" destOrd="0" presId="urn:microsoft.com/office/officeart/2005/8/layout/vList2"/>
    <dgm:cxn modelId="{C4550A7F-34B5-48D1-AA83-679921B63A58}" type="presOf" srcId="{416429DE-723D-47B1-8EC9-4E7452E92A30}" destId="{E03FC3DF-E73E-45AE-989E-CBA0C0C6CA28}" srcOrd="0" destOrd="0" presId="urn:microsoft.com/office/officeart/2005/8/layout/vList2"/>
    <dgm:cxn modelId="{C8871498-31E8-42E5-B2D3-06D6E999E88A}" type="presOf" srcId="{737CB199-B182-497E-A5F0-20F2AE2A17D2}" destId="{50730AA2-A8EE-49E2-8BBE-27CE8B1E5BE0}" srcOrd="0" destOrd="0" presId="urn:microsoft.com/office/officeart/2005/8/layout/vList2"/>
    <dgm:cxn modelId="{3468EAA1-B402-402A-B97C-F627BD0D483C}" type="presOf" srcId="{ACDEA73C-887A-4AD3-ADDC-61A0AE5F7891}" destId="{D61B3C55-2876-4542-B75A-1B3EB70C7B29}" srcOrd="0" destOrd="0" presId="urn:microsoft.com/office/officeart/2005/8/layout/vList2"/>
    <dgm:cxn modelId="{A8C9A7D3-C943-4AFB-9764-2D4241B20D29}" srcId="{737CB199-B182-497E-A5F0-20F2AE2A17D2}" destId="{CED68E4C-28BD-4D4B-BA3B-880635D02E31}" srcOrd="4" destOrd="0" parTransId="{BA45D749-07FB-4559-BB1D-3EAF26727B41}" sibTransId="{2160D8B8-7E38-4409-8969-B5E0B1AECFC7}"/>
    <dgm:cxn modelId="{A255AADA-0E57-4DD4-8EED-A6852B57201D}" srcId="{737CB199-B182-497E-A5F0-20F2AE2A17D2}" destId="{2F66085B-2416-49F6-9F87-6BD018A1B0D4}" srcOrd="0" destOrd="0" parTransId="{A13D8229-09F4-4482-AB1B-097AF5AD8197}" sibTransId="{DB7280DA-CC7C-4E13-95B5-D28B1BE384E9}"/>
    <dgm:cxn modelId="{EEEE8480-C4EA-45D3-BA88-9FC3335D8BA8}" type="presParOf" srcId="{50730AA2-A8EE-49E2-8BBE-27CE8B1E5BE0}" destId="{17259F00-FACF-4A7B-987C-409AF418C3D0}" srcOrd="0" destOrd="0" presId="urn:microsoft.com/office/officeart/2005/8/layout/vList2"/>
    <dgm:cxn modelId="{498B2AFC-93A6-4D00-B8EB-854436589A07}" type="presParOf" srcId="{50730AA2-A8EE-49E2-8BBE-27CE8B1E5BE0}" destId="{CA0D201F-4769-4084-8E52-18DCE57C243F}" srcOrd="1" destOrd="0" presId="urn:microsoft.com/office/officeart/2005/8/layout/vList2"/>
    <dgm:cxn modelId="{C27D1C0E-A51F-41BD-906F-7DE297B0C96B}" type="presParOf" srcId="{50730AA2-A8EE-49E2-8BBE-27CE8B1E5BE0}" destId="{E1230407-695A-4B21-AA27-E2C296F0B313}" srcOrd="2" destOrd="0" presId="urn:microsoft.com/office/officeart/2005/8/layout/vList2"/>
    <dgm:cxn modelId="{B9F27362-938A-427C-8065-F823A897B5A7}" type="presParOf" srcId="{50730AA2-A8EE-49E2-8BBE-27CE8B1E5BE0}" destId="{6B9314E7-F52E-4DAD-AA59-FAE5A89FF340}" srcOrd="3" destOrd="0" presId="urn:microsoft.com/office/officeart/2005/8/layout/vList2"/>
    <dgm:cxn modelId="{6F20E265-E8E9-483E-914B-ECEFF97CA6B2}" type="presParOf" srcId="{50730AA2-A8EE-49E2-8BBE-27CE8B1E5BE0}" destId="{E03FC3DF-E73E-45AE-989E-CBA0C0C6CA28}" srcOrd="4" destOrd="0" presId="urn:microsoft.com/office/officeart/2005/8/layout/vList2"/>
    <dgm:cxn modelId="{82E7526C-5A45-4DC4-8182-DDFECB59E5CA}" type="presParOf" srcId="{50730AA2-A8EE-49E2-8BBE-27CE8B1E5BE0}" destId="{A03CB097-EBA4-42B0-AD16-D0829403B46D}" srcOrd="5" destOrd="0" presId="urn:microsoft.com/office/officeart/2005/8/layout/vList2"/>
    <dgm:cxn modelId="{69902650-4873-4162-8366-E7005A1B6D9B}" type="presParOf" srcId="{50730AA2-A8EE-49E2-8BBE-27CE8B1E5BE0}" destId="{D61B3C55-2876-4542-B75A-1B3EB70C7B29}" srcOrd="6" destOrd="0" presId="urn:microsoft.com/office/officeart/2005/8/layout/vList2"/>
    <dgm:cxn modelId="{A35E729D-3E31-4E67-B3D7-4491C2BA4BC4}" type="presParOf" srcId="{50730AA2-A8EE-49E2-8BBE-27CE8B1E5BE0}" destId="{CA80D520-9409-4FA1-A1C9-7DD943033422}" srcOrd="7" destOrd="0" presId="urn:microsoft.com/office/officeart/2005/8/layout/vList2"/>
    <dgm:cxn modelId="{853EA3B4-7201-487F-A293-95D86371C343}" type="presParOf" srcId="{50730AA2-A8EE-49E2-8BBE-27CE8B1E5BE0}" destId="{DE42D67A-D2D1-4760-9D6E-9295F46B78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D7DA7-D4C2-461E-9294-EE10EA0FDE40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3580A6C-64B7-4ABD-88AC-E48C36EF702E}">
      <dgm:prSet custT="1"/>
      <dgm:spPr/>
      <dgm:t>
        <a:bodyPr/>
        <a:lstStyle/>
        <a:p>
          <a:pPr algn="l"/>
          <a:r>
            <a:rPr lang="en-US" sz="1800" b="1" i="0" dirty="0">
              <a:solidFill>
                <a:srgbClr val="2B1288"/>
              </a:solidFill>
            </a:rPr>
            <a:t>Nifty 50 is a stock market index in India, representing the performance of the top 50 companies traded on the National Stock Exchange (NSE). </a:t>
          </a:r>
          <a:endParaRPr lang="en-IN" sz="1800" b="1" dirty="0">
            <a:solidFill>
              <a:srgbClr val="2B1288"/>
            </a:solidFill>
          </a:endParaRPr>
        </a:p>
      </dgm:t>
    </dgm:pt>
    <dgm:pt modelId="{2D993C10-D5BD-4239-97CD-6893A3B06DA9}" type="parTrans" cxnId="{257EC0F9-9A21-402F-A566-F9115523F581}">
      <dgm:prSet/>
      <dgm:spPr/>
      <dgm:t>
        <a:bodyPr/>
        <a:lstStyle/>
        <a:p>
          <a:endParaRPr lang="en-IN"/>
        </a:p>
      </dgm:t>
    </dgm:pt>
    <dgm:pt modelId="{1C39FD72-DC18-4B01-A65D-36081189D309}" type="sibTrans" cxnId="{257EC0F9-9A21-402F-A566-F9115523F581}">
      <dgm:prSet/>
      <dgm:spPr/>
      <dgm:t>
        <a:bodyPr/>
        <a:lstStyle/>
        <a:p>
          <a:endParaRPr lang="en-IN"/>
        </a:p>
      </dgm:t>
    </dgm:pt>
    <dgm:pt modelId="{F2744E9A-8662-42C7-9F9F-079F61B204F1}" type="pres">
      <dgm:prSet presAssocID="{13AD7DA7-D4C2-461E-9294-EE10EA0FDE40}" presName="linear" presStyleCnt="0">
        <dgm:presLayoutVars>
          <dgm:animLvl val="lvl"/>
          <dgm:resizeHandles val="exact"/>
        </dgm:presLayoutVars>
      </dgm:prSet>
      <dgm:spPr/>
    </dgm:pt>
    <dgm:pt modelId="{D418C291-17A7-4FF8-9FEC-3A4EF86AD8BE}" type="pres">
      <dgm:prSet presAssocID="{13580A6C-64B7-4ABD-88AC-E48C36EF702E}" presName="parentText" presStyleLbl="node1" presStyleIdx="0" presStyleCnt="1" custAng="0" custScaleY="485918" custLinFactY="-36910" custLinFactNeighborY="-100000">
        <dgm:presLayoutVars>
          <dgm:chMax val="0"/>
          <dgm:bulletEnabled val="1"/>
        </dgm:presLayoutVars>
      </dgm:prSet>
      <dgm:spPr/>
    </dgm:pt>
  </dgm:ptLst>
  <dgm:cxnLst>
    <dgm:cxn modelId="{A0D4893D-455F-4E20-AE6C-3063FF3C9F67}" type="presOf" srcId="{13AD7DA7-D4C2-461E-9294-EE10EA0FDE40}" destId="{F2744E9A-8662-42C7-9F9F-079F61B204F1}" srcOrd="0" destOrd="0" presId="urn:microsoft.com/office/officeart/2005/8/layout/vList2"/>
    <dgm:cxn modelId="{15F0FABA-0A27-4256-8A93-A7D0AFE0ADC5}" type="presOf" srcId="{13580A6C-64B7-4ABD-88AC-E48C36EF702E}" destId="{D418C291-17A7-4FF8-9FEC-3A4EF86AD8BE}" srcOrd="0" destOrd="0" presId="urn:microsoft.com/office/officeart/2005/8/layout/vList2"/>
    <dgm:cxn modelId="{257EC0F9-9A21-402F-A566-F9115523F581}" srcId="{13AD7DA7-D4C2-461E-9294-EE10EA0FDE40}" destId="{13580A6C-64B7-4ABD-88AC-E48C36EF702E}" srcOrd="0" destOrd="0" parTransId="{2D993C10-D5BD-4239-97CD-6893A3B06DA9}" sibTransId="{1C39FD72-DC18-4B01-A65D-36081189D309}"/>
    <dgm:cxn modelId="{3D7E4C55-B8D3-499E-A31F-CD3625B9AB3F}" type="presParOf" srcId="{F2744E9A-8662-42C7-9F9F-079F61B204F1}" destId="{D418C291-17A7-4FF8-9FEC-3A4EF86AD8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5EB12A-D10F-42B6-94E0-8D798601588A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057C0B73-C2E8-4398-ADE2-BB8352B1BBD8}">
      <dgm:prSet custT="1"/>
      <dgm:spPr/>
      <dgm:t>
        <a:bodyPr/>
        <a:lstStyle/>
        <a:p>
          <a:r>
            <a:rPr lang="en-US" sz="1800" b="1" i="0" dirty="0">
              <a:solidFill>
                <a:srgbClr val="2B1288"/>
              </a:solidFill>
            </a:rPr>
            <a:t>It reflects the health of India's economy by tracking the share prices of these prominent companies, making it a key indicator for investors and analysts</a:t>
          </a:r>
          <a:r>
            <a:rPr lang="en-US" sz="1800" b="1" i="0" dirty="0"/>
            <a:t>.</a:t>
          </a:r>
          <a:endParaRPr lang="en-IN" sz="1800" dirty="0"/>
        </a:p>
      </dgm:t>
    </dgm:pt>
    <dgm:pt modelId="{128DCBBC-A478-4D96-887B-21E98963CCE1}" type="parTrans" cxnId="{0C779355-ECA1-41AC-B239-D1D05C81D655}">
      <dgm:prSet/>
      <dgm:spPr/>
      <dgm:t>
        <a:bodyPr/>
        <a:lstStyle/>
        <a:p>
          <a:endParaRPr lang="en-IN"/>
        </a:p>
      </dgm:t>
    </dgm:pt>
    <dgm:pt modelId="{0B18FB12-1049-47A3-8F05-3C4912844AE0}" type="sibTrans" cxnId="{0C779355-ECA1-41AC-B239-D1D05C81D655}">
      <dgm:prSet/>
      <dgm:spPr/>
      <dgm:t>
        <a:bodyPr/>
        <a:lstStyle/>
        <a:p>
          <a:endParaRPr lang="en-IN"/>
        </a:p>
      </dgm:t>
    </dgm:pt>
    <dgm:pt modelId="{F0B8AAA9-1CB4-478D-9D50-3E6262DF440F}" type="pres">
      <dgm:prSet presAssocID="{075EB12A-D10F-42B6-94E0-8D798601588A}" presName="linear" presStyleCnt="0">
        <dgm:presLayoutVars>
          <dgm:animLvl val="lvl"/>
          <dgm:resizeHandles val="exact"/>
        </dgm:presLayoutVars>
      </dgm:prSet>
      <dgm:spPr/>
    </dgm:pt>
    <dgm:pt modelId="{8CBEB03D-9C44-4CE5-AE1D-93E84CE41E3D}" type="pres">
      <dgm:prSet presAssocID="{057C0B73-C2E8-4398-ADE2-BB8352B1BBD8}" presName="parentText" presStyleLbl="node1" presStyleIdx="0" presStyleCnt="1" custLinFactNeighborX="-1681" custLinFactNeighborY="-33773">
        <dgm:presLayoutVars>
          <dgm:chMax val="0"/>
          <dgm:bulletEnabled val="1"/>
        </dgm:presLayoutVars>
      </dgm:prSet>
      <dgm:spPr/>
    </dgm:pt>
  </dgm:ptLst>
  <dgm:cxnLst>
    <dgm:cxn modelId="{0C779355-ECA1-41AC-B239-D1D05C81D655}" srcId="{075EB12A-D10F-42B6-94E0-8D798601588A}" destId="{057C0B73-C2E8-4398-ADE2-BB8352B1BBD8}" srcOrd="0" destOrd="0" parTransId="{128DCBBC-A478-4D96-887B-21E98963CCE1}" sibTransId="{0B18FB12-1049-47A3-8F05-3C4912844AE0}"/>
    <dgm:cxn modelId="{0884ECCB-075E-49D0-AEC5-7BAE1319A648}" type="presOf" srcId="{057C0B73-C2E8-4398-ADE2-BB8352B1BBD8}" destId="{8CBEB03D-9C44-4CE5-AE1D-93E84CE41E3D}" srcOrd="0" destOrd="0" presId="urn:microsoft.com/office/officeart/2005/8/layout/vList2"/>
    <dgm:cxn modelId="{CAA634EC-6E97-4C43-A27A-910A704B2753}" type="presOf" srcId="{075EB12A-D10F-42B6-94E0-8D798601588A}" destId="{F0B8AAA9-1CB4-478D-9D50-3E6262DF440F}" srcOrd="0" destOrd="0" presId="urn:microsoft.com/office/officeart/2005/8/layout/vList2"/>
    <dgm:cxn modelId="{B6F53F45-9FB6-4FA2-8E73-5630828D9DAC}" type="presParOf" srcId="{F0B8AAA9-1CB4-478D-9D50-3E6262DF440F}" destId="{8CBEB03D-9C44-4CE5-AE1D-93E84CE41E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8F3B7-8121-4C6D-80AA-920F3BCC4E88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C61448F-35FE-4EF1-9B26-51B87770F130}">
      <dgm:prSet custT="1"/>
      <dgm:spPr/>
      <dgm:t>
        <a:bodyPr/>
        <a:lstStyle/>
        <a:p>
          <a:pPr algn="ctr"/>
          <a:r>
            <a:rPr lang="en-US" sz="4000" b="1" i="0"/>
            <a:t>The Significance of Stock Price Prediction</a:t>
          </a:r>
          <a:endParaRPr lang="en-IN" sz="4000" dirty="0"/>
        </a:p>
      </dgm:t>
    </dgm:pt>
    <dgm:pt modelId="{DBC378FC-D395-4E86-BEC8-A4A7BE67F8B8}" type="parTrans" cxnId="{8984B9C8-C9F0-492B-8547-220637E84CFE}">
      <dgm:prSet/>
      <dgm:spPr/>
      <dgm:t>
        <a:bodyPr/>
        <a:lstStyle/>
        <a:p>
          <a:endParaRPr lang="en-IN"/>
        </a:p>
      </dgm:t>
    </dgm:pt>
    <dgm:pt modelId="{3425AA83-EBB3-472C-9823-7A5A8E578134}" type="sibTrans" cxnId="{8984B9C8-C9F0-492B-8547-220637E84CFE}">
      <dgm:prSet/>
      <dgm:spPr/>
      <dgm:t>
        <a:bodyPr/>
        <a:lstStyle/>
        <a:p>
          <a:endParaRPr lang="en-IN"/>
        </a:p>
      </dgm:t>
    </dgm:pt>
    <dgm:pt modelId="{8DDEE8D8-8AAA-478B-B056-AA6C65BCBD11}" type="pres">
      <dgm:prSet presAssocID="{9B58F3B7-8121-4C6D-80AA-920F3BCC4E88}" presName="linear" presStyleCnt="0">
        <dgm:presLayoutVars>
          <dgm:animLvl val="lvl"/>
          <dgm:resizeHandles val="exact"/>
        </dgm:presLayoutVars>
      </dgm:prSet>
      <dgm:spPr/>
    </dgm:pt>
    <dgm:pt modelId="{80D86C58-2D0B-4DAC-B25C-1D4BF7181CAC}" type="pres">
      <dgm:prSet presAssocID="{AC61448F-35FE-4EF1-9B26-51B87770F130}" presName="parentText" presStyleLbl="node1" presStyleIdx="0" presStyleCnt="1" custScaleX="131237" custScaleY="217099" custLinFactY="-11073" custLinFactNeighborX="3145" custLinFactNeighborY="-100000">
        <dgm:presLayoutVars>
          <dgm:chMax val="0"/>
          <dgm:bulletEnabled val="1"/>
        </dgm:presLayoutVars>
      </dgm:prSet>
      <dgm:spPr/>
    </dgm:pt>
  </dgm:ptLst>
  <dgm:cxnLst>
    <dgm:cxn modelId="{6C4B7064-19C3-4EC8-A8FB-8E43AFC5149A}" type="presOf" srcId="{9B58F3B7-8121-4C6D-80AA-920F3BCC4E88}" destId="{8DDEE8D8-8AAA-478B-B056-AA6C65BCBD11}" srcOrd="0" destOrd="0" presId="urn:microsoft.com/office/officeart/2005/8/layout/vList2"/>
    <dgm:cxn modelId="{8984B9C8-C9F0-492B-8547-220637E84CFE}" srcId="{9B58F3B7-8121-4C6D-80AA-920F3BCC4E88}" destId="{AC61448F-35FE-4EF1-9B26-51B87770F130}" srcOrd="0" destOrd="0" parTransId="{DBC378FC-D395-4E86-BEC8-A4A7BE67F8B8}" sibTransId="{3425AA83-EBB3-472C-9823-7A5A8E578134}"/>
    <dgm:cxn modelId="{D74901FB-4DF6-4FA0-B247-288AC08FAABA}" type="presOf" srcId="{AC61448F-35FE-4EF1-9B26-51B87770F130}" destId="{80D86C58-2D0B-4DAC-B25C-1D4BF7181CAC}" srcOrd="0" destOrd="0" presId="urn:microsoft.com/office/officeart/2005/8/layout/vList2"/>
    <dgm:cxn modelId="{686CD4CF-2D2A-49D0-BC48-E3A79802B554}" type="presParOf" srcId="{8DDEE8D8-8AAA-478B-B056-AA6C65BCBD11}" destId="{80D86C58-2D0B-4DAC-B25C-1D4BF7181C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66727-A6D3-4D4D-A7AA-C9E820325660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4AD27B07-3B95-4D38-B10D-8423F0565D28}">
      <dgm:prSet custT="1"/>
      <dgm:spPr/>
      <dgm:t>
        <a:bodyPr/>
        <a:lstStyle/>
        <a:p>
          <a:r>
            <a:rPr lang="en-US" sz="2000" b="0" i="0" dirty="0">
              <a:solidFill>
                <a:srgbClr val="2B1288"/>
              </a:solidFill>
            </a:rPr>
            <a:t>Predicting stock prices is important for Investors, allowing them to make informed decisions about buying or selling stocks, potentially maximizing profits</a:t>
          </a:r>
          <a:r>
            <a:rPr lang="en-US" sz="1600" b="0" i="0" dirty="0">
              <a:solidFill>
                <a:srgbClr val="2B1288"/>
              </a:solidFill>
            </a:rPr>
            <a:t>.</a:t>
          </a:r>
          <a:endParaRPr lang="en-IN" sz="1600" b="0" dirty="0">
            <a:solidFill>
              <a:srgbClr val="2B1288"/>
            </a:solidFill>
          </a:endParaRPr>
        </a:p>
      </dgm:t>
    </dgm:pt>
    <dgm:pt modelId="{C66AC3D3-6BB3-456E-A67D-69597DDE1495}" type="parTrans" cxnId="{79DEE386-51ED-4001-BC22-DAD9285FFDDA}">
      <dgm:prSet/>
      <dgm:spPr/>
      <dgm:t>
        <a:bodyPr/>
        <a:lstStyle/>
        <a:p>
          <a:endParaRPr lang="en-IN"/>
        </a:p>
      </dgm:t>
    </dgm:pt>
    <dgm:pt modelId="{B13B228E-3B9E-467B-B0EE-DCB1DDE8B201}" type="sibTrans" cxnId="{79DEE386-51ED-4001-BC22-DAD9285FFDDA}">
      <dgm:prSet/>
      <dgm:spPr/>
      <dgm:t>
        <a:bodyPr/>
        <a:lstStyle/>
        <a:p>
          <a:endParaRPr lang="en-IN"/>
        </a:p>
      </dgm:t>
    </dgm:pt>
    <dgm:pt modelId="{91B96083-1DE6-4B7C-B1CB-B251EA4FA5CF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Traders</a:t>
          </a:r>
          <a:r>
            <a:rPr lang="en-US" sz="2000" b="0" i="0" dirty="0">
              <a:solidFill>
                <a:srgbClr val="2B1288"/>
              </a:solidFill>
            </a:rPr>
            <a:t> rely on predictions for quick buying and selling, aiming to capitalize on short-term market movements.</a:t>
          </a:r>
          <a:endParaRPr lang="en-IN" sz="2000" dirty="0">
            <a:solidFill>
              <a:srgbClr val="2B1288"/>
            </a:solidFill>
          </a:endParaRPr>
        </a:p>
      </dgm:t>
    </dgm:pt>
    <dgm:pt modelId="{4ED5F26A-6A24-4149-9756-A787FD47EBDC}" type="parTrans" cxnId="{8DCB12D1-C172-42E7-9B79-687E3F23C14B}">
      <dgm:prSet/>
      <dgm:spPr/>
      <dgm:t>
        <a:bodyPr/>
        <a:lstStyle/>
        <a:p>
          <a:endParaRPr lang="en-IN"/>
        </a:p>
      </dgm:t>
    </dgm:pt>
    <dgm:pt modelId="{5D5B4AA7-8C77-4C73-98E8-A9EC4C0D56B0}" type="sibTrans" cxnId="{8DCB12D1-C172-42E7-9B79-687E3F23C14B}">
      <dgm:prSet/>
      <dgm:spPr/>
      <dgm:t>
        <a:bodyPr/>
        <a:lstStyle/>
        <a:p>
          <a:endParaRPr lang="en-IN"/>
        </a:p>
      </dgm:t>
    </dgm:pt>
    <dgm:pt modelId="{0170BF01-5BAF-42B8-A60D-52933DD938F2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Financial Analysts</a:t>
          </a:r>
          <a:r>
            <a:rPr lang="en-US" sz="2000" b="0" i="0" dirty="0">
              <a:solidFill>
                <a:srgbClr val="2B1288"/>
              </a:solidFill>
            </a:rPr>
            <a:t> use predictions to provide valuable insights to clients, helping them plan for the future.</a:t>
          </a:r>
          <a:endParaRPr lang="en-IN" sz="2000" dirty="0">
            <a:solidFill>
              <a:srgbClr val="2B1288"/>
            </a:solidFill>
          </a:endParaRPr>
        </a:p>
      </dgm:t>
    </dgm:pt>
    <dgm:pt modelId="{22E83DB1-1B88-4583-A2F9-9A7F10D0C397}" type="parTrans" cxnId="{2ADF7523-1B73-403C-B2B5-9A40696E18FA}">
      <dgm:prSet/>
      <dgm:spPr/>
      <dgm:t>
        <a:bodyPr/>
        <a:lstStyle/>
        <a:p>
          <a:endParaRPr lang="en-IN"/>
        </a:p>
      </dgm:t>
    </dgm:pt>
    <dgm:pt modelId="{7DC05374-95EA-4DD5-8593-D0D8C8082127}" type="sibTrans" cxnId="{2ADF7523-1B73-403C-B2B5-9A40696E18FA}">
      <dgm:prSet/>
      <dgm:spPr/>
      <dgm:t>
        <a:bodyPr/>
        <a:lstStyle/>
        <a:p>
          <a:endParaRPr lang="en-IN"/>
        </a:p>
      </dgm:t>
    </dgm:pt>
    <dgm:pt modelId="{CB7C5DB0-1735-452C-B3F3-CB705DB77866}">
      <dgm:prSet custT="1"/>
      <dgm:spPr/>
      <dgm:t>
        <a:bodyPr/>
        <a:lstStyle/>
        <a:p>
          <a:r>
            <a:rPr lang="en-US" sz="3600" b="1" i="0">
              <a:solidFill>
                <a:srgbClr val="2B1288"/>
              </a:solidFill>
            </a:rPr>
            <a:t>Challenges and Uncertainties:</a:t>
          </a:r>
          <a:endParaRPr lang="en-IN" sz="3600" dirty="0">
            <a:solidFill>
              <a:srgbClr val="2B1288"/>
            </a:solidFill>
          </a:endParaRPr>
        </a:p>
      </dgm:t>
    </dgm:pt>
    <dgm:pt modelId="{93EBBFEB-314A-4085-96FB-0D22C351FE1D}" type="parTrans" cxnId="{25C2B677-2078-4CEB-90B2-406CFCD422BB}">
      <dgm:prSet/>
      <dgm:spPr/>
      <dgm:t>
        <a:bodyPr/>
        <a:lstStyle/>
        <a:p>
          <a:endParaRPr lang="en-IN"/>
        </a:p>
      </dgm:t>
    </dgm:pt>
    <dgm:pt modelId="{B8427E0B-7076-421B-84D7-0BD793B5A92F}" type="sibTrans" cxnId="{25C2B677-2078-4CEB-90B2-406CFCD422BB}">
      <dgm:prSet/>
      <dgm:spPr/>
      <dgm:t>
        <a:bodyPr/>
        <a:lstStyle/>
        <a:p>
          <a:endParaRPr lang="en-IN"/>
        </a:p>
      </dgm:t>
    </dgm:pt>
    <dgm:pt modelId="{C3A476A9-EF89-462D-B304-D1C42F7F7F49}">
      <dgm:prSet custT="1"/>
      <dgm:spPr/>
      <dgm:t>
        <a:bodyPr/>
        <a:lstStyle/>
        <a:p>
          <a:r>
            <a:rPr lang="en-US" sz="2000" b="0" i="0" dirty="0">
              <a:solidFill>
                <a:srgbClr val="2B1288"/>
              </a:solidFill>
            </a:rPr>
            <a:t>Stock markets are highly volatile and subject to numerous factors, including economic events, politics, and investor sentiment.</a:t>
          </a:r>
          <a:endParaRPr lang="en-IN" sz="2000" dirty="0">
            <a:solidFill>
              <a:srgbClr val="2B1288"/>
            </a:solidFill>
          </a:endParaRPr>
        </a:p>
      </dgm:t>
    </dgm:pt>
    <dgm:pt modelId="{AB60C324-746D-491F-88C1-9AB0A9B04717}" type="parTrans" cxnId="{6F13DCA8-F8D0-494E-8870-534DB7DCC301}">
      <dgm:prSet/>
      <dgm:spPr/>
      <dgm:t>
        <a:bodyPr/>
        <a:lstStyle/>
        <a:p>
          <a:endParaRPr lang="en-IN"/>
        </a:p>
      </dgm:t>
    </dgm:pt>
    <dgm:pt modelId="{FD5AF35B-CCFF-4953-A59F-F2A40F121BEF}" type="sibTrans" cxnId="{6F13DCA8-F8D0-494E-8870-534DB7DCC301}">
      <dgm:prSet/>
      <dgm:spPr/>
      <dgm:t>
        <a:bodyPr/>
        <a:lstStyle/>
        <a:p>
          <a:endParaRPr lang="en-IN"/>
        </a:p>
      </dgm:t>
    </dgm:pt>
    <dgm:pt modelId="{62B8A269-596C-4C7A-97E1-1928B23144D5}">
      <dgm:prSet custT="1"/>
      <dgm:spPr/>
      <dgm:t>
        <a:bodyPr/>
        <a:lstStyle/>
        <a:p>
          <a:r>
            <a:rPr lang="en-IN" sz="2000" dirty="0">
              <a:solidFill>
                <a:srgbClr val="2B1288"/>
              </a:solidFill>
            </a:rPr>
            <a:t>We</a:t>
          </a:r>
          <a:r>
            <a:rPr lang="en-IN" sz="2000" baseline="0" dirty="0">
              <a:solidFill>
                <a:srgbClr val="2B1288"/>
              </a:solidFill>
            </a:rPr>
            <a:t> can not time the market.</a:t>
          </a:r>
          <a:endParaRPr lang="en-IN" sz="2000" dirty="0">
            <a:solidFill>
              <a:srgbClr val="2B1288"/>
            </a:solidFill>
          </a:endParaRPr>
        </a:p>
      </dgm:t>
    </dgm:pt>
    <dgm:pt modelId="{885926AB-A411-4714-B49D-FFE0E2902C09}" type="parTrans" cxnId="{852FDDBF-E025-4333-826F-78830549B008}">
      <dgm:prSet/>
      <dgm:spPr/>
      <dgm:t>
        <a:bodyPr/>
        <a:lstStyle/>
        <a:p>
          <a:endParaRPr lang="en-IN"/>
        </a:p>
      </dgm:t>
    </dgm:pt>
    <dgm:pt modelId="{952005E4-6494-4917-B186-4A4BD24D1816}" type="sibTrans" cxnId="{852FDDBF-E025-4333-826F-78830549B008}">
      <dgm:prSet/>
      <dgm:spPr/>
      <dgm:t>
        <a:bodyPr/>
        <a:lstStyle/>
        <a:p>
          <a:endParaRPr lang="en-IN"/>
        </a:p>
      </dgm:t>
    </dgm:pt>
    <dgm:pt modelId="{22B6505F-A150-40FB-8778-6AEA7F34A301}" type="pres">
      <dgm:prSet presAssocID="{12366727-A6D3-4D4D-A7AA-C9E820325660}" presName="linear" presStyleCnt="0">
        <dgm:presLayoutVars>
          <dgm:animLvl val="lvl"/>
          <dgm:resizeHandles val="exact"/>
        </dgm:presLayoutVars>
      </dgm:prSet>
      <dgm:spPr/>
    </dgm:pt>
    <dgm:pt modelId="{60A22A1B-90CE-4BDC-AE8A-F98DFC8B2F30}" type="pres">
      <dgm:prSet presAssocID="{4AD27B07-3B95-4D38-B10D-8423F0565D2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7B0C65-1BD2-4F7F-AE30-BD96764365EC}" type="pres">
      <dgm:prSet presAssocID="{B13B228E-3B9E-467B-B0EE-DCB1DDE8B201}" presName="spacer" presStyleCnt="0"/>
      <dgm:spPr/>
    </dgm:pt>
    <dgm:pt modelId="{98AA9194-58D2-44F2-833D-4F0BE9FBC963}" type="pres">
      <dgm:prSet presAssocID="{91B96083-1DE6-4B7C-B1CB-B251EA4FA5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8F95ED-2641-4EB6-A4F7-DD65D4F2E84A}" type="pres">
      <dgm:prSet presAssocID="{5D5B4AA7-8C77-4C73-98E8-A9EC4C0D56B0}" presName="spacer" presStyleCnt="0"/>
      <dgm:spPr/>
    </dgm:pt>
    <dgm:pt modelId="{2DC399D3-9409-4F26-91A7-2AF32559848D}" type="pres">
      <dgm:prSet presAssocID="{0170BF01-5BAF-42B8-A60D-52933DD938F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EE23F1-FD92-4AB6-A980-E850F79CE50F}" type="pres">
      <dgm:prSet presAssocID="{7DC05374-95EA-4DD5-8593-D0D8C8082127}" presName="spacer" presStyleCnt="0"/>
      <dgm:spPr/>
    </dgm:pt>
    <dgm:pt modelId="{2887077D-2EF7-4306-BAE1-83E5D03A152C}" type="pres">
      <dgm:prSet presAssocID="{CB7C5DB0-1735-452C-B3F3-CB705DB7786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55FB9A-5DA9-4969-A60F-E8A784D68682}" type="pres">
      <dgm:prSet presAssocID="{B8427E0B-7076-421B-84D7-0BD793B5A92F}" presName="spacer" presStyleCnt="0"/>
      <dgm:spPr/>
    </dgm:pt>
    <dgm:pt modelId="{9DB41656-D9BF-4010-8EFF-665478E9E3B3}" type="pres">
      <dgm:prSet presAssocID="{C3A476A9-EF89-462D-B304-D1C42F7F7F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4BF6B5-B6A1-4CD4-91F5-9A3FAB209983}" type="pres">
      <dgm:prSet presAssocID="{FD5AF35B-CCFF-4953-A59F-F2A40F121BEF}" presName="spacer" presStyleCnt="0"/>
      <dgm:spPr/>
    </dgm:pt>
    <dgm:pt modelId="{AF064A3B-D32B-48A2-8A18-2EF6AD48E2F2}" type="pres">
      <dgm:prSet presAssocID="{62B8A269-596C-4C7A-97E1-1928B23144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DF7523-1B73-403C-B2B5-9A40696E18FA}" srcId="{12366727-A6D3-4D4D-A7AA-C9E820325660}" destId="{0170BF01-5BAF-42B8-A60D-52933DD938F2}" srcOrd="2" destOrd="0" parTransId="{22E83DB1-1B88-4583-A2F9-9A7F10D0C397}" sibTransId="{7DC05374-95EA-4DD5-8593-D0D8C8082127}"/>
    <dgm:cxn modelId="{1B047228-5015-46A6-8E98-DECEB90F6868}" type="presOf" srcId="{91B96083-1DE6-4B7C-B1CB-B251EA4FA5CF}" destId="{98AA9194-58D2-44F2-833D-4F0BE9FBC963}" srcOrd="0" destOrd="0" presId="urn:microsoft.com/office/officeart/2005/8/layout/vList2"/>
    <dgm:cxn modelId="{AD77D25C-A902-4FC9-ACF4-B330B62C156F}" type="presOf" srcId="{CB7C5DB0-1735-452C-B3F3-CB705DB77866}" destId="{2887077D-2EF7-4306-BAE1-83E5D03A152C}" srcOrd="0" destOrd="0" presId="urn:microsoft.com/office/officeart/2005/8/layout/vList2"/>
    <dgm:cxn modelId="{1BD1FE66-330D-488E-816B-B1139F7797EE}" type="presOf" srcId="{12366727-A6D3-4D4D-A7AA-C9E820325660}" destId="{22B6505F-A150-40FB-8778-6AEA7F34A301}" srcOrd="0" destOrd="0" presId="urn:microsoft.com/office/officeart/2005/8/layout/vList2"/>
    <dgm:cxn modelId="{DF7A0D67-E3C9-4704-AB84-05714A70A740}" type="presOf" srcId="{C3A476A9-EF89-462D-B304-D1C42F7F7F49}" destId="{9DB41656-D9BF-4010-8EFF-665478E9E3B3}" srcOrd="0" destOrd="0" presId="urn:microsoft.com/office/officeart/2005/8/layout/vList2"/>
    <dgm:cxn modelId="{25C2B677-2078-4CEB-90B2-406CFCD422BB}" srcId="{12366727-A6D3-4D4D-A7AA-C9E820325660}" destId="{CB7C5DB0-1735-452C-B3F3-CB705DB77866}" srcOrd="3" destOrd="0" parTransId="{93EBBFEB-314A-4085-96FB-0D22C351FE1D}" sibTransId="{B8427E0B-7076-421B-84D7-0BD793B5A92F}"/>
    <dgm:cxn modelId="{79DEE386-51ED-4001-BC22-DAD9285FFDDA}" srcId="{12366727-A6D3-4D4D-A7AA-C9E820325660}" destId="{4AD27B07-3B95-4D38-B10D-8423F0565D28}" srcOrd="0" destOrd="0" parTransId="{C66AC3D3-6BB3-456E-A67D-69597DDE1495}" sibTransId="{B13B228E-3B9E-467B-B0EE-DCB1DDE8B201}"/>
    <dgm:cxn modelId="{9175AA90-3DFB-470C-BFC1-42C915B3EF0C}" type="presOf" srcId="{0170BF01-5BAF-42B8-A60D-52933DD938F2}" destId="{2DC399D3-9409-4F26-91A7-2AF32559848D}" srcOrd="0" destOrd="0" presId="urn:microsoft.com/office/officeart/2005/8/layout/vList2"/>
    <dgm:cxn modelId="{6F13DCA8-F8D0-494E-8870-534DB7DCC301}" srcId="{12366727-A6D3-4D4D-A7AA-C9E820325660}" destId="{C3A476A9-EF89-462D-B304-D1C42F7F7F49}" srcOrd="4" destOrd="0" parTransId="{AB60C324-746D-491F-88C1-9AB0A9B04717}" sibTransId="{FD5AF35B-CCFF-4953-A59F-F2A40F121BEF}"/>
    <dgm:cxn modelId="{852FDDBF-E025-4333-826F-78830549B008}" srcId="{12366727-A6D3-4D4D-A7AA-C9E820325660}" destId="{62B8A269-596C-4C7A-97E1-1928B23144D5}" srcOrd="5" destOrd="0" parTransId="{885926AB-A411-4714-B49D-FFE0E2902C09}" sibTransId="{952005E4-6494-4917-B186-4A4BD24D1816}"/>
    <dgm:cxn modelId="{553640C9-374C-44CE-BB4D-93A19EFCC867}" type="presOf" srcId="{62B8A269-596C-4C7A-97E1-1928B23144D5}" destId="{AF064A3B-D32B-48A2-8A18-2EF6AD48E2F2}" srcOrd="0" destOrd="0" presId="urn:microsoft.com/office/officeart/2005/8/layout/vList2"/>
    <dgm:cxn modelId="{8DCB12D1-C172-42E7-9B79-687E3F23C14B}" srcId="{12366727-A6D3-4D4D-A7AA-C9E820325660}" destId="{91B96083-1DE6-4B7C-B1CB-B251EA4FA5CF}" srcOrd="1" destOrd="0" parTransId="{4ED5F26A-6A24-4149-9756-A787FD47EBDC}" sibTransId="{5D5B4AA7-8C77-4C73-98E8-A9EC4C0D56B0}"/>
    <dgm:cxn modelId="{D37A28F2-E35E-40AE-A02B-6B40F8C6791D}" type="presOf" srcId="{4AD27B07-3B95-4D38-B10D-8423F0565D28}" destId="{60A22A1B-90CE-4BDC-AE8A-F98DFC8B2F30}" srcOrd="0" destOrd="0" presId="urn:microsoft.com/office/officeart/2005/8/layout/vList2"/>
    <dgm:cxn modelId="{D855E740-5348-429C-934B-F149E4CC4640}" type="presParOf" srcId="{22B6505F-A150-40FB-8778-6AEA7F34A301}" destId="{60A22A1B-90CE-4BDC-AE8A-F98DFC8B2F30}" srcOrd="0" destOrd="0" presId="urn:microsoft.com/office/officeart/2005/8/layout/vList2"/>
    <dgm:cxn modelId="{13F22E2A-8512-4FC6-BFF1-9280CA4F440D}" type="presParOf" srcId="{22B6505F-A150-40FB-8778-6AEA7F34A301}" destId="{387B0C65-1BD2-4F7F-AE30-BD96764365EC}" srcOrd="1" destOrd="0" presId="urn:microsoft.com/office/officeart/2005/8/layout/vList2"/>
    <dgm:cxn modelId="{88813644-122D-4854-B0F0-EB21C71B5CB5}" type="presParOf" srcId="{22B6505F-A150-40FB-8778-6AEA7F34A301}" destId="{98AA9194-58D2-44F2-833D-4F0BE9FBC963}" srcOrd="2" destOrd="0" presId="urn:microsoft.com/office/officeart/2005/8/layout/vList2"/>
    <dgm:cxn modelId="{FC639F6B-B860-457B-A7E0-5F8A8C7531CB}" type="presParOf" srcId="{22B6505F-A150-40FB-8778-6AEA7F34A301}" destId="{348F95ED-2641-4EB6-A4F7-DD65D4F2E84A}" srcOrd="3" destOrd="0" presId="urn:microsoft.com/office/officeart/2005/8/layout/vList2"/>
    <dgm:cxn modelId="{61CA4F6B-A2FB-4BE3-A5B1-4FA02DDFFB17}" type="presParOf" srcId="{22B6505F-A150-40FB-8778-6AEA7F34A301}" destId="{2DC399D3-9409-4F26-91A7-2AF32559848D}" srcOrd="4" destOrd="0" presId="urn:microsoft.com/office/officeart/2005/8/layout/vList2"/>
    <dgm:cxn modelId="{BB8CC96E-A33C-436A-871D-368F551A2148}" type="presParOf" srcId="{22B6505F-A150-40FB-8778-6AEA7F34A301}" destId="{BDEE23F1-FD92-4AB6-A980-E850F79CE50F}" srcOrd="5" destOrd="0" presId="urn:microsoft.com/office/officeart/2005/8/layout/vList2"/>
    <dgm:cxn modelId="{B446B83C-62BA-4522-97FB-1AC129B5C1FD}" type="presParOf" srcId="{22B6505F-A150-40FB-8778-6AEA7F34A301}" destId="{2887077D-2EF7-4306-BAE1-83E5D03A152C}" srcOrd="6" destOrd="0" presId="urn:microsoft.com/office/officeart/2005/8/layout/vList2"/>
    <dgm:cxn modelId="{176D6D35-6387-4AB3-B258-8D7AA6624BBA}" type="presParOf" srcId="{22B6505F-A150-40FB-8778-6AEA7F34A301}" destId="{6855FB9A-5DA9-4969-A60F-E8A784D68682}" srcOrd="7" destOrd="0" presId="urn:microsoft.com/office/officeart/2005/8/layout/vList2"/>
    <dgm:cxn modelId="{781015B1-5249-4C6D-8483-ADEF63FE0817}" type="presParOf" srcId="{22B6505F-A150-40FB-8778-6AEA7F34A301}" destId="{9DB41656-D9BF-4010-8EFF-665478E9E3B3}" srcOrd="8" destOrd="0" presId="urn:microsoft.com/office/officeart/2005/8/layout/vList2"/>
    <dgm:cxn modelId="{81F79F84-F168-44B5-87BF-40903D8DC963}" type="presParOf" srcId="{22B6505F-A150-40FB-8778-6AEA7F34A301}" destId="{F94BF6B5-B6A1-4CD4-91F5-9A3FAB209983}" srcOrd="9" destOrd="0" presId="urn:microsoft.com/office/officeart/2005/8/layout/vList2"/>
    <dgm:cxn modelId="{0C5E9B97-B53B-46D0-BC80-20DE6D5E9587}" type="presParOf" srcId="{22B6505F-A150-40FB-8778-6AEA7F34A301}" destId="{AF064A3B-D32B-48A2-8A18-2EF6AD48E2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A4CEEE-5498-4F6D-9028-57D15626A05C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35A229D-8062-4139-816B-376B1ABF566E}">
      <dgm:prSet phldrT="[Text]"/>
      <dgm:spPr/>
      <dgm:t>
        <a:bodyPr/>
        <a:lstStyle/>
        <a:p>
          <a:r>
            <a:rPr lang="en-IN" b="1" dirty="0">
              <a:solidFill>
                <a:srgbClr val="2B1288"/>
              </a:solidFill>
            </a:rPr>
            <a:t>Data Extraction:</a:t>
          </a:r>
        </a:p>
        <a:p>
          <a:r>
            <a:rPr lang="en-IN" dirty="0">
              <a:solidFill>
                <a:srgbClr val="2B1288"/>
              </a:solidFill>
            </a:rPr>
            <a:t>We scrapped data from the website for the last 4 Years</a:t>
          </a:r>
        </a:p>
        <a:p>
          <a:r>
            <a:rPr lang="en-IN" dirty="0">
              <a:solidFill>
                <a:srgbClr val="2B1288"/>
              </a:solidFill>
            </a:rPr>
            <a:t>With help of </a:t>
          </a:r>
          <a:r>
            <a:rPr lang="en-IN" dirty="0" err="1">
              <a:solidFill>
                <a:srgbClr val="2B1288"/>
              </a:solidFill>
            </a:rPr>
            <a:t>Webdriver</a:t>
          </a:r>
          <a:r>
            <a:rPr lang="en-IN" dirty="0">
              <a:solidFill>
                <a:srgbClr val="2B1288"/>
              </a:solidFill>
            </a:rPr>
            <a:t> and Beautiful Soup Libraries</a:t>
          </a:r>
        </a:p>
      </dgm:t>
    </dgm:pt>
    <dgm:pt modelId="{99C963A4-7D03-42FB-8A55-47FCF9FE99F6}" type="parTrans" cxnId="{DBC66013-A06C-4E8D-9434-B7F0A1344A19}">
      <dgm:prSet/>
      <dgm:spPr/>
      <dgm:t>
        <a:bodyPr/>
        <a:lstStyle/>
        <a:p>
          <a:endParaRPr lang="en-IN"/>
        </a:p>
      </dgm:t>
    </dgm:pt>
    <dgm:pt modelId="{7DBD0862-EB79-45C8-B274-E5F810E7F0E2}" type="sibTrans" cxnId="{DBC66013-A06C-4E8D-9434-B7F0A1344A19}">
      <dgm:prSet/>
      <dgm:spPr/>
      <dgm:t>
        <a:bodyPr/>
        <a:lstStyle/>
        <a:p>
          <a:endParaRPr lang="en-IN"/>
        </a:p>
      </dgm:t>
    </dgm:pt>
    <dgm:pt modelId="{CC45633B-50B6-44B1-B555-341C878D88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 err="1">
              <a:solidFill>
                <a:srgbClr val="2B1288"/>
              </a:solidFill>
            </a:rPr>
            <a:t>Gsheet</a:t>
          </a:r>
          <a:r>
            <a:rPr lang="en-US" b="1" i="0" dirty="0">
              <a:solidFill>
                <a:srgbClr val="2B1288"/>
              </a:solidFill>
            </a:rPr>
            <a:t> Integration</a:t>
          </a:r>
        </a:p>
        <a:p>
          <a:pPr>
            <a:buFont typeface="+mj-lt"/>
            <a:buAutoNum type="arabicPeriod"/>
          </a:pPr>
          <a:r>
            <a:rPr lang="en-US" b="0" i="0" dirty="0">
              <a:solidFill>
                <a:srgbClr val="2B1288"/>
              </a:solidFill>
            </a:rPr>
            <a:t>Integrating Python with Google Sheets involves API integration, allowing seamless data exchange between Python scripts and Google Sheets, providing an alternate, efficient method for real-time data interactions and automation.</a:t>
          </a:r>
        </a:p>
      </dgm:t>
    </dgm:pt>
    <dgm:pt modelId="{75F2DBFC-96BC-4D79-8A3B-C4D36574B17A}" type="parTrans" cxnId="{E283584D-A450-4E6B-BD31-668D8CAF8EBA}">
      <dgm:prSet/>
      <dgm:spPr/>
      <dgm:t>
        <a:bodyPr/>
        <a:lstStyle/>
        <a:p>
          <a:endParaRPr lang="en-IN"/>
        </a:p>
      </dgm:t>
    </dgm:pt>
    <dgm:pt modelId="{CF337AE4-EA52-4DB1-97EA-1B9365C40879}" type="sibTrans" cxnId="{E283584D-A450-4E6B-BD31-668D8CAF8EBA}">
      <dgm:prSet/>
      <dgm:spPr/>
      <dgm:t>
        <a:bodyPr/>
        <a:lstStyle/>
        <a:p>
          <a:endParaRPr lang="en-IN"/>
        </a:p>
      </dgm:t>
    </dgm:pt>
    <dgm:pt modelId="{BC53B09D-C179-4169-8021-BBB04260442D}">
      <dgm:prSet/>
      <dgm:spPr/>
      <dgm:t>
        <a:bodyPr/>
        <a:lstStyle/>
        <a:p>
          <a:r>
            <a:rPr lang="en-IN" b="1" i="0" dirty="0">
              <a:solidFill>
                <a:srgbClr val="2B1288"/>
              </a:solidFill>
            </a:rPr>
            <a:t>Modelling:</a:t>
          </a:r>
          <a:endParaRPr lang="en-US" b="1" i="0" dirty="0">
            <a:solidFill>
              <a:srgbClr val="2B1288"/>
            </a:solidFill>
          </a:endParaRPr>
        </a:p>
        <a:p>
          <a:r>
            <a:rPr lang="en-US" b="0" i="0" dirty="0">
              <a:solidFill>
                <a:srgbClr val="2B1288"/>
              </a:solidFill>
            </a:rPr>
            <a:t>The machine learning model employs polynomial regression to forecast profit/loss in Nifty 50 stocks, capturing nonlinear relationships between features and stock price movements for more accurate predictions</a:t>
          </a:r>
          <a:r>
            <a:rPr lang="en-US" b="0" i="0" dirty="0"/>
            <a:t>.</a:t>
          </a:r>
          <a:endParaRPr lang="en-US" dirty="0"/>
        </a:p>
      </dgm:t>
    </dgm:pt>
    <dgm:pt modelId="{B35E6799-BE93-4327-9529-5C915B9DF4C2}" type="parTrans" cxnId="{DD2144DA-6E7D-4426-9F8B-F44FDE1D784E}">
      <dgm:prSet/>
      <dgm:spPr/>
      <dgm:t>
        <a:bodyPr/>
        <a:lstStyle/>
        <a:p>
          <a:endParaRPr lang="en-IN"/>
        </a:p>
      </dgm:t>
    </dgm:pt>
    <dgm:pt modelId="{F3616E02-1256-4CD8-886B-501D828C9A12}" type="sibTrans" cxnId="{DD2144DA-6E7D-4426-9F8B-F44FDE1D784E}">
      <dgm:prSet/>
      <dgm:spPr/>
      <dgm:t>
        <a:bodyPr/>
        <a:lstStyle/>
        <a:p>
          <a:endParaRPr lang="en-IN"/>
        </a:p>
      </dgm:t>
    </dgm:pt>
    <dgm:pt modelId="{BA7D04B4-F533-4C2A-8D94-508322797843}">
      <dgm:prSet/>
      <dgm:spPr/>
      <dgm:t>
        <a:bodyPr/>
        <a:lstStyle/>
        <a:p>
          <a:r>
            <a:rPr lang="en-US" b="1" i="0" dirty="0">
              <a:solidFill>
                <a:srgbClr val="2B1288"/>
              </a:solidFill>
            </a:rPr>
            <a:t>Data preprocessing: </a:t>
          </a:r>
        </a:p>
        <a:p>
          <a:r>
            <a:rPr lang="en-US" b="0" i="0" dirty="0">
              <a:solidFill>
                <a:srgbClr val="2B1288"/>
              </a:solidFill>
            </a:rPr>
            <a:t>It involved cleaning and transforming raw data to make it suitable for model building. This step ensured data quality and made it compatible with our analysis.</a:t>
          </a:r>
        </a:p>
      </dgm:t>
    </dgm:pt>
    <dgm:pt modelId="{A6884E0D-B139-4C55-BD6C-F8DB611C5488}" type="parTrans" cxnId="{07B39A9E-7555-442B-861C-ECBAF0D4A490}">
      <dgm:prSet/>
      <dgm:spPr/>
      <dgm:t>
        <a:bodyPr/>
        <a:lstStyle/>
        <a:p>
          <a:endParaRPr lang="en-IN"/>
        </a:p>
      </dgm:t>
    </dgm:pt>
    <dgm:pt modelId="{A4C7E77C-8319-477D-9482-A4B49A7CF38F}" type="sibTrans" cxnId="{07B39A9E-7555-442B-861C-ECBAF0D4A490}">
      <dgm:prSet/>
      <dgm:spPr/>
      <dgm:t>
        <a:bodyPr/>
        <a:lstStyle/>
        <a:p>
          <a:endParaRPr lang="en-IN"/>
        </a:p>
      </dgm:t>
    </dgm:pt>
    <dgm:pt modelId="{FD5EE6E3-17F8-4205-9EC3-47E7B962B548}">
      <dgm:prSet/>
      <dgm:spPr/>
      <dgm:t>
        <a:bodyPr/>
        <a:lstStyle/>
        <a:p>
          <a:pPr>
            <a:buFont typeface="+mj-lt"/>
            <a:buAutoNum type="arabicPeriod"/>
          </a:pPr>
          <a:endParaRPr lang="en-US" b="0" i="0" dirty="0"/>
        </a:p>
        <a:p>
          <a:pPr>
            <a:buFont typeface="+mj-lt"/>
            <a:buAutoNum type="arabicPeriod"/>
          </a:pPr>
          <a:r>
            <a:rPr lang="en-US" b="1" i="0" dirty="0">
              <a:solidFill>
                <a:srgbClr val="2B1288"/>
              </a:solidFill>
            </a:rPr>
            <a:t>Partial Web Page </a:t>
          </a:r>
          <a:r>
            <a:rPr lang="en-US" b="1" i="0" dirty="0" err="1">
              <a:solidFill>
                <a:srgbClr val="2B1288"/>
              </a:solidFill>
            </a:rPr>
            <a:t>Developement</a:t>
          </a:r>
          <a:r>
            <a:rPr lang="en-US" b="1" i="0" dirty="0">
              <a:solidFill>
                <a:srgbClr val="2B1288"/>
              </a:solidFill>
            </a:rPr>
            <a:t>:</a:t>
          </a:r>
        </a:p>
        <a:p>
          <a:pPr>
            <a:buFont typeface="+mj-lt"/>
            <a:buAutoNum type="arabicPeriod"/>
          </a:pPr>
          <a:r>
            <a:rPr lang="en-US" b="0" i="0" dirty="0">
              <a:solidFill>
                <a:srgbClr val="2B1288"/>
              </a:solidFill>
            </a:rPr>
            <a:t>Created static web page using HTML and CSS</a:t>
          </a:r>
        </a:p>
      </dgm:t>
    </dgm:pt>
    <dgm:pt modelId="{A904E56E-B097-47EA-B3CA-737FED880C82}" type="parTrans" cxnId="{EAE402E3-751F-4052-99AB-1F7DF90E4693}">
      <dgm:prSet/>
      <dgm:spPr/>
      <dgm:t>
        <a:bodyPr/>
        <a:lstStyle/>
        <a:p>
          <a:endParaRPr lang="en-IN"/>
        </a:p>
      </dgm:t>
    </dgm:pt>
    <dgm:pt modelId="{8681BE72-4C0C-4D8C-9BC7-FF9C0BE4A976}" type="sibTrans" cxnId="{EAE402E3-751F-4052-99AB-1F7DF90E4693}">
      <dgm:prSet/>
      <dgm:spPr/>
      <dgm:t>
        <a:bodyPr/>
        <a:lstStyle/>
        <a:p>
          <a:endParaRPr lang="en-IN"/>
        </a:p>
      </dgm:t>
    </dgm:pt>
    <dgm:pt modelId="{279FFC92-626D-4C8C-8E4E-392CF66722E0}" type="pres">
      <dgm:prSet presAssocID="{62A4CEEE-5498-4F6D-9028-57D15626A05C}" presName="CompostProcess" presStyleCnt="0">
        <dgm:presLayoutVars>
          <dgm:dir/>
          <dgm:resizeHandles val="exact"/>
        </dgm:presLayoutVars>
      </dgm:prSet>
      <dgm:spPr/>
    </dgm:pt>
    <dgm:pt modelId="{456FA79B-6C48-4F60-9D65-FED1509FFABD}" type="pres">
      <dgm:prSet presAssocID="{62A4CEEE-5498-4F6D-9028-57D15626A05C}" presName="arrow" presStyleLbl="bgShp" presStyleIdx="0" presStyleCnt="1" custScaleX="117289"/>
      <dgm:spPr/>
    </dgm:pt>
    <dgm:pt modelId="{C1EEAD78-CFCC-41D0-9797-1E4706AF241C}" type="pres">
      <dgm:prSet presAssocID="{62A4CEEE-5498-4F6D-9028-57D15626A05C}" presName="linearProcess" presStyleCnt="0"/>
      <dgm:spPr/>
    </dgm:pt>
    <dgm:pt modelId="{C75AB357-DDEC-4D75-A573-34CF6A6F2E6D}" type="pres">
      <dgm:prSet presAssocID="{B35A229D-8062-4139-816B-376B1ABF566E}" presName="textNode" presStyleLbl="node1" presStyleIdx="0" presStyleCnt="5">
        <dgm:presLayoutVars>
          <dgm:bulletEnabled val="1"/>
        </dgm:presLayoutVars>
      </dgm:prSet>
      <dgm:spPr/>
    </dgm:pt>
    <dgm:pt modelId="{98DABAA5-6EE1-46AB-B5EE-D5F7DF5D79E2}" type="pres">
      <dgm:prSet presAssocID="{7DBD0862-EB79-45C8-B274-E5F810E7F0E2}" presName="sibTrans" presStyleCnt="0"/>
      <dgm:spPr/>
    </dgm:pt>
    <dgm:pt modelId="{5991B87F-3AA7-4F51-8B0C-C97F463CFB27}" type="pres">
      <dgm:prSet presAssocID="{BC53B09D-C179-4169-8021-BBB04260442D}" presName="textNode" presStyleLbl="node1" presStyleIdx="1" presStyleCnt="5" custLinFactX="99477" custLinFactNeighborX="100000" custLinFactNeighborY="-156">
        <dgm:presLayoutVars>
          <dgm:bulletEnabled val="1"/>
        </dgm:presLayoutVars>
      </dgm:prSet>
      <dgm:spPr/>
    </dgm:pt>
    <dgm:pt modelId="{96EDB114-08F1-48B3-996A-75B3D7B70F57}" type="pres">
      <dgm:prSet presAssocID="{F3616E02-1256-4CD8-886B-501D828C9A12}" presName="sibTrans" presStyleCnt="0"/>
      <dgm:spPr/>
    </dgm:pt>
    <dgm:pt modelId="{51BCBD76-4EE6-44A1-A08F-6EDDBBE2FFC7}" type="pres">
      <dgm:prSet presAssocID="{BA7D04B4-F533-4C2A-8D94-508322797843}" presName="textNode" presStyleLbl="node1" presStyleIdx="2" presStyleCnt="5" custLinFactX="-100000" custLinFactNeighborX="-128682" custLinFactNeighborY="1574">
        <dgm:presLayoutVars>
          <dgm:bulletEnabled val="1"/>
        </dgm:presLayoutVars>
      </dgm:prSet>
      <dgm:spPr/>
    </dgm:pt>
    <dgm:pt modelId="{98749728-5F3B-40FB-9659-ADBEA82E3B44}" type="pres">
      <dgm:prSet presAssocID="{A4C7E77C-8319-477D-9482-A4B49A7CF38F}" presName="sibTrans" presStyleCnt="0"/>
      <dgm:spPr/>
    </dgm:pt>
    <dgm:pt modelId="{2AFF246D-E0AC-406C-99C0-5617374E820E}" type="pres">
      <dgm:prSet presAssocID="{CC45633B-50B6-44B1-B555-341C878D887B}" presName="textNode" presStyleLbl="node1" presStyleIdx="3" presStyleCnt="5">
        <dgm:presLayoutVars>
          <dgm:bulletEnabled val="1"/>
        </dgm:presLayoutVars>
      </dgm:prSet>
      <dgm:spPr/>
    </dgm:pt>
    <dgm:pt modelId="{62B899B1-A686-4D24-83B3-5AC21F93DF64}" type="pres">
      <dgm:prSet presAssocID="{CF337AE4-EA52-4DB1-97EA-1B9365C40879}" presName="sibTrans" presStyleCnt="0"/>
      <dgm:spPr/>
    </dgm:pt>
    <dgm:pt modelId="{6DF86874-47CE-468F-BE5E-1837172428F9}" type="pres">
      <dgm:prSet presAssocID="{FD5EE6E3-17F8-4205-9EC3-47E7B962B5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BC66013-A06C-4E8D-9434-B7F0A1344A19}" srcId="{62A4CEEE-5498-4F6D-9028-57D15626A05C}" destId="{B35A229D-8062-4139-816B-376B1ABF566E}" srcOrd="0" destOrd="0" parTransId="{99C963A4-7D03-42FB-8A55-47FCF9FE99F6}" sibTransId="{7DBD0862-EB79-45C8-B274-E5F810E7F0E2}"/>
    <dgm:cxn modelId="{68E30D5F-C417-4A1A-8720-45AD0F6C656D}" type="presOf" srcId="{CC45633B-50B6-44B1-B555-341C878D887B}" destId="{2AFF246D-E0AC-406C-99C0-5617374E820E}" srcOrd="0" destOrd="0" presId="urn:microsoft.com/office/officeart/2005/8/layout/hProcess9"/>
    <dgm:cxn modelId="{E283584D-A450-4E6B-BD31-668D8CAF8EBA}" srcId="{62A4CEEE-5498-4F6D-9028-57D15626A05C}" destId="{CC45633B-50B6-44B1-B555-341C878D887B}" srcOrd="3" destOrd="0" parTransId="{75F2DBFC-96BC-4D79-8A3B-C4D36574B17A}" sibTransId="{CF337AE4-EA52-4DB1-97EA-1B9365C40879}"/>
    <dgm:cxn modelId="{06036F8D-BB61-42FE-8E3B-104CB44DA0A9}" type="presOf" srcId="{BA7D04B4-F533-4C2A-8D94-508322797843}" destId="{51BCBD76-4EE6-44A1-A08F-6EDDBBE2FFC7}" srcOrd="0" destOrd="0" presId="urn:microsoft.com/office/officeart/2005/8/layout/hProcess9"/>
    <dgm:cxn modelId="{E2D1E88D-59AC-41B9-AD7C-294FE9D9C35B}" type="presOf" srcId="{B35A229D-8062-4139-816B-376B1ABF566E}" destId="{C75AB357-DDEC-4D75-A573-34CF6A6F2E6D}" srcOrd="0" destOrd="0" presId="urn:microsoft.com/office/officeart/2005/8/layout/hProcess9"/>
    <dgm:cxn modelId="{07B39A9E-7555-442B-861C-ECBAF0D4A490}" srcId="{62A4CEEE-5498-4F6D-9028-57D15626A05C}" destId="{BA7D04B4-F533-4C2A-8D94-508322797843}" srcOrd="2" destOrd="0" parTransId="{A6884E0D-B139-4C55-BD6C-F8DB611C5488}" sibTransId="{A4C7E77C-8319-477D-9482-A4B49A7CF38F}"/>
    <dgm:cxn modelId="{6D7BE8C6-4694-4AA8-956B-FE7D9A87068C}" type="presOf" srcId="{BC53B09D-C179-4169-8021-BBB04260442D}" destId="{5991B87F-3AA7-4F51-8B0C-C97F463CFB27}" srcOrd="0" destOrd="0" presId="urn:microsoft.com/office/officeart/2005/8/layout/hProcess9"/>
    <dgm:cxn modelId="{21A245D8-004B-4A3F-9D3F-73D7BB9906E9}" type="presOf" srcId="{FD5EE6E3-17F8-4205-9EC3-47E7B962B548}" destId="{6DF86874-47CE-468F-BE5E-1837172428F9}" srcOrd="0" destOrd="0" presId="urn:microsoft.com/office/officeart/2005/8/layout/hProcess9"/>
    <dgm:cxn modelId="{DD2144DA-6E7D-4426-9F8B-F44FDE1D784E}" srcId="{62A4CEEE-5498-4F6D-9028-57D15626A05C}" destId="{BC53B09D-C179-4169-8021-BBB04260442D}" srcOrd="1" destOrd="0" parTransId="{B35E6799-BE93-4327-9529-5C915B9DF4C2}" sibTransId="{F3616E02-1256-4CD8-886B-501D828C9A12}"/>
    <dgm:cxn modelId="{8AAA83E1-FF43-412A-9041-87E09A03AF3B}" type="presOf" srcId="{62A4CEEE-5498-4F6D-9028-57D15626A05C}" destId="{279FFC92-626D-4C8C-8E4E-392CF66722E0}" srcOrd="0" destOrd="0" presId="urn:microsoft.com/office/officeart/2005/8/layout/hProcess9"/>
    <dgm:cxn modelId="{EAE402E3-751F-4052-99AB-1F7DF90E4693}" srcId="{62A4CEEE-5498-4F6D-9028-57D15626A05C}" destId="{FD5EE6E3-17F8-4205-9EC3-47E7B962B548}" srcOrd="4" destOrd="0" parTransId="{A904E56E-B097-47EA-B3CA-737FED880C82}" sibTransId="{8681BE72-4C0C-4D8C-9BC7-FF9C0BE4A976}"/>
    <dgm:cxn modelId="{BBB19F93-FD06-47C0-99A9-6E8AA6D8C8BE}" type="presParOf" srcId="{279FFC92-626D-4C8C-8E4E-392CF66722E0}" destId="{456FA79B-6C48-4F60-9D65-FED1509FFABD}" srcOrd="0" destOrd="0" presId="urn:microsoft.com/office/officeart/2005/8/layout/hProcess9"/>
    <dgm:cxn modelId="{A3A62E61-8CF4-45C0-8A1E-3CD675DF5E27}" type="presParOf" srcId="{279FFC92-626D-4C8C-8E4E-392CF66722E0}" destId="{C1EEAD78-CFCC-41D0-9797-1E4706AF241C}" srcOrd="1" destOrd="0" presId="urn:microsoft.com/office/officeart/2005/8/layout/hProcess9"/>
    <dgm:cxn modelId="{CBF21997-E358-4BCF-8BFB-19AFB2157A1C}" type="presParOf" srcId="{C1EEAD78-CFCC-41D0-9797-1E4706AF241C}" destId="{C75AB357-DDEC-4D75-A573-34CF6A6F2E6D}" srcOrd="0" destOrd="0" presId="urn:microsoft.com/office/officeart/2005/8/layout/hProcess9"/>
    <dgm:cxn modelId="{65F4E206-B3D2-4A8C-BECD-EA1C3A70808E}" type="presParOf" srcId="{C1EEAD78-CFCC-41D0-9797-1E4706AF241C}" destId="{98DABAA5-6EE1-46AB-B5EE-D5F7DF5D79E2}" srcOrd="1" destOrd="0" presId="urn:microsoft.com/office/officeart/2005/8/layout/hProcess9"/>
    <dgm:cxn modelId="{944AE7CA-1BF4-4084-B179-54853DA0427F}" type="presParOf" srcId="{C1EEAD78-CFCC-41D0-9797-1E4706AF241C}" destId="{5991B87F-3AA7-4F51-8B0C-C97F463CFB27}" srcOrd="2" destOrd="0" presId="urn:microsoft.com/office/officeart/2005/8/layout/hProcess9"/>
    <dgm:cxn modelId="{EAD31D34-B6A3-4250-A585-EB31E035D8C5}" type="presParOf" srcId="{C1EEAD78-CFCC-41D0-9797-1E4706AF241C}" destId="{96EDB114-08F1-48B3-996A-75B3D7B70F57}" srcOrd="3" destOrd="0" presId="urn:microsoft.com/office/officeart/2005/8/layout/hProcess9"/>
    <dgm:cxn modelId="{CB03743E-9A36-4AC4-BD7A-F3FD6248FC64}" type="presParOf" srcId="{C1EEAD78-CFCC-41D0-9797-1E4706AF241C}" destId="{51BCBD76-4EE6-44A1-A08F-6EDDBBE2FFC7}" srcOrd="4" destOrd="0" presId="urn:microsoft.com/office/officeart/2005/8/layout/hProcess9"/>
    <dgm:cxn modelId="{04A389D3-5F7F-4F1C-9780-67C9003A3DBB}" type="presParOf" srcId="{C1EEAD78-CFCC-41D0-9797-1E4706AF241C}" destId="{98749728-5F3B-40FB-9659-ADBEA82E3B44}" srcOrd="5" destOrd="0" presId="urn:microsoft.com/office/officeart/2005/8/layout/hProcess9"/>
    <dgm:cxn modelId="{08B79A21-B857-4A6B-BA31-5EE956E29FE7}" type="presParOf" srcId="{C1EEAD78-CFCC-41D0-9797-1E4706AF241C}" destId="{2AFF246D-E0AC-406C-99C0-5617374E820E}" srcOrd="6" destOrd="0" presId="urn:microsoft.com/office/officeart/2005/8/layout/hProcess9"/>
    <dgm:cxn modelId="{CAAC0587-1C1E-4013-AF2C-760A1C36FF34}" type="presParOf" srcId="{C1EEAD78-CFCC-41D0-9797-1E4706AF241C}" destId="{62B899B1-A686-4D24-83B3-5AC21F93DF64}" srcOrd="7" destOrd="0" presId="urn:microsoft.com/office/officeart/2005/8/layout/hProcess9"/>
    <dgm:cxn modelId="{9FF80AA6-1648-4982-9B71-1A6369061A5E}" type="presParOf" srcId="{C1EEAD78-CFCC-41D0-9797-1E4706AF241C}" destId="{6DF86874-47CE-468F-BE5E-1837172428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FDB3F0-8653-431A-8C91-3FF86AA18ED5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8E467E0-1E73-463A-A5C7-3B17EA9DC803}">
      <dgm:prSet/>
      <dgm:spPr/>
      <dgm:t>
        <a:bodyPr/>
        <a:lstStyle/>
        <a:p>
          <a:pPr algn="ctr"/>
          <a:r>
            <a:rPr lang="en-IN" b="1" dirty="0"/>
            <a:t>Model Building and Evaluation</a:t>
          </a:r>
          <a:endParaRPr lang="en-US" dirty="0"/>
        </a:p>
      </dgm:t>
    </dgm:pt>
    <dgm:pt modelId="{70927E48-5BDE-473B-91F8-D196523F7B7E}" type="parTrans" cxnId="{63C18BFF-AF3A-4C2D-A7C1-416CC19C0FAB}">
      <dgm:prSet/>
      <dgm:spPr/>
      <dgm:t>
        <a:bodyPr/>
        <a:lstStyle/>
        <a:p>
          <a:endParaRPr lang="en-US"/>
        </a:p>
      </dgm:t>
    </dgm:pt>
    <dgm:pt modelId="{403329BE-6CFB-42C6-8D7D-3E18B563EA3E}" type="sibTrans" cxnId="{63C18BFF-AF3A-4C2D-A7C1-416CC19C0FAB}">
      <dgm:prSet/>
      <dgm:spPr/>
      <dgm:t>
        <a:bodyPr/>
        <a:lstStyle/>
        <a:p>
          <a:endParaRPr lang="en-US"/>
        </a:p>
      </dgm:t>
    </dgm:pt>
    <dgm:pt modelId="{E6566F33-C18A-4E97-8DBB-7D3EDB498187}" type="pres">
      <dgm:prSet presAssocID="{F3FDB3F0-8653-431A-8C91-3FF86AA18ED5}" presName="linear" presStyleCnt="0">
        <dgm:presLayoutVars>
          <dgm:animLvl val="lvl"/>
          <dgm:resizeHandles val="exact"/>
        </dgm:presLayoutVars>
      </dgm:prSet>
      <dgm:spPr/>
    </dgm:pt>
    <dgm:pt modelId="{EC1BCA09-32A8-46EE-BE9C-C5D5F8CB411E}" type="pres">
      <dgm:prSet presAssocID="{88E467E0-1E73-463A-A5C7-3B17EA9DC80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0D205C-2FBC-4B97-9A53-8DC297971D7C}" type="presOf" srcId="{F3FDB3F0-8653-431A-8C91-3FF86AA18ED5}" destId="{E6566F33-C18A-4E97-8DBB-7D3EDB498187}" srcOrd="0" destOrd="0" presId="urn:microsoft.com/office/officeart/2005/8/layout/vList2"/>
    <dgm:cxn modelId="{2ADFFCFD-B5F8-4666-A4B0-2959E864992B}" type="presOf" srcId="{88E467E0-1E73-463A-A5C7-3B17EA9DC803}" destId="{EC1BCA09-32A8-46EE-BE9C-C5D5F8CB411E}" srcOrd="0" destOrd="0" presId="urn:microsoft.com/office/officeart/2005/8/layout/vList2"/>
    <dgm:cxn modelId="{63C18BFF-AF3A-4C2D-A7C1-416CC19C0FAB}" srcId="{F3FDB3F0-8653-431A-8C91-3FF86AA18ED5}" destId="{88E467E0-1E73-463A-A5C7-3B17EA9DC803}" srcOrd="0" destOrd="0" parTransId="{70927E48-5BDE-473B-91F8-D196523F7B7E}" sibTransId="{403329BE-6CFB-42C6-8D7D-3E18B563EA3E}"/>
    <dgm:cxn modelId="{A5DB3E11-4F0B-4189-922B-209D1BAFC8DE}" type="presParOf" srcId="{E6566F33-C18A-4E97-8DBB-7D3EDB498187}" destId="{EC1BCA09-32A8-46EE-BE9C-C5D5F8CB41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F00667-11FD-46DA-9314-7A4F456087F8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742B5F8-9B38-4321-BA6E-B40F5821A15A}">
      <dgm:prSet/>
      <dgm:spPr/>
      <dgm:t>
        <a:bodyPr/>
        <a:lstStyle/>
        <a:p>
          <a:r>
            <a:rPr lang="en-IN" b="1" dirty="0"/>
            <a:t>Result of Integrated Machine Learning model with help of  Google Sheet</a:t>
          </a:r>
          <a:endParaRPr lang="en-IN" dirty="0"/>
        </a:p>
      </dgm:t>
    </dgm:pt>
    <dgm:pt modelId="{5C4C28DE-C12F-4776-A38C-8428C826AE72}" type="parTrans" cxnId="{EB12917C-56AD-4AFE-98BF-DECFFD78F613}">
      <dgm:prSet/>
      <dgm:spPr/>
      <dgm:t>
        <a:bodyPr/>
        <a:lstStyle/>
        <a:p>
          <a:endParaRPr lang="en-IN"/>
        </a:p>
      </dgm:t>
    </dgm:pt>
    <dgm:pt modelId="{042FA826-F293-40B2-9908-C510CB1331A1}" type="sibTrans" cxnId="{EB12917C-56AD-4AFE-98BF-DECFFD78F613}">
      <dgm:prSet/>
      <dgm:spPr/>
      <dgm:t>
        <a:bodyPr/>
        <a:lstStyle/>
        <a:p>
          <a:endParaRPr lang="en-IN"/>
        </a:p>
      </dgm:t>
    </dgm:pt>
    <dgm:pt modelId="{9B00A323-889D-4EA3-8992-B56F31BACDE9}" type="pres">
      <dgm:prSet presAssocID="{D8F00667-11FD-46DA-9314-7A4F456087F8}" presName="linear" presStyleCnt="0">
        <dgm:presLayoutVars>
          <dgm:animLvl val="lvl"/>
          <dgm:resizeHandles val="exact"/>
        </dgm:presLayoutVars>
      </dgm:prSet>
      <dgm:spPr/>
    </dgm:pt>
    <dgm:pt modelId="{1611253A-0E47-48F0-95E1-264A4EF28567}" type="pres">
      <dgm:prSet presAssocID="{4742B5F8-9B38-4321-BA6E-B40F5821A1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61861E-C883-4B6A-8789-A09AE42B351E}" type="presOf" srcId="{D8F00667-11FD-46DA-9314-7A4F456087F8}" destId="{9B00A323-889D-4EA3-8992-B56F31BACDE9}" srcOrd="0" destOrd="0" presId="urn:microsoft.com/office/officeart/2005/8/layout/vList2"/>
    <dgm:cxn modelId="{EB12917C-56AD-4AFE-98BF-DECFFD78F613}" srcId="{D8F00667-11FD-46DA-9314-7A4F456087F8}" destId="{4742B5F8-9B38-4321-BA6E-B40F5821A15A}" srcOrd="0" destOrd="0" parTransId="{5C4C28DE-C12F-4776-A38C-8428C826AE72}" sibTransId="{042FA826-F293-40B2-9908-C510CB1331A1}"/>
    <dgm:cxn modelId="{879DEB9F-561B-4E67-BE61-1EE8132CA4FC}" type="presOf" srcId="{4742B5F8-9B38-4321-BA6E-B40F5821A15A}" destId="{1611253A-0E47-48F0-95E1-264A4EF28567}" srcOrd="0" destOrd="0" presId="urn:microsoft.com/office/officeart/2005/8/layout/vList2"/>
    <dgm:cxn modelId="{0800A1E7-AB00-4FAC-BCA7-87BAB612564F}" type="presParOf" srcId="{9B00A323-889D-4EA3-8992-B56F31BACDE9}" destId="{1611253A-0E47-48F0-95E1-264A4EF285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D71A6B-C071-4430-9C9C-4261458134A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72B710F9-A61C-4BEE-BCE7-81A5E80455C7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Integration with Google Sheets through the Google Sheets API enabled effortless user interaction with our stock prediction model</a:t>
          </a:r>
          <a:r>
            <a:rPr lang="en-US" sz="1600" b="1" i="0" dirty="0">
              <a:solidFill>
                <a:srgbClr val="2B1288"/>
              </a:solidFill>
            </a:rPr>
            <a:t>.</a:t>
          </a:r>
          <a:endParaRPr lang="en-IN" sz="1600" b="1" dirty="0">
            <a:solidFill>
              <a:srgbClr val="2B1288"/>
            </a:solidFill>
          </a:endParaRPr>
        </a:p>
      </dgm:t>
    </dgm:pt>
    <dgm:pt modelId="{036B6BF0-4D1C-4297-837A-C08FF169F79C}" type="parTrans" cxnId="{FF44C0D3-22B5-4A2A-AF49-A6A2E971688A}">
      <dgm:prSet/>
      <dgm:spPr/>
      <dgm:t>
        <a:bodyPr/>
        <a:lstStyle/>
        <a:p>
          <a:endParaRPr lang="en-IN"/>
        </a:p>
      </dgm:t>
    </dgm:pt>
    <dgm:pt modelId="{2E76FF3C-4671-4327-BB05-4E9A8A3738EA}" type="sibTrans" cxnId="{FF44C0D3-22B5-4A2A-AF49-A6A2E971688A}">
      <dgm:prSet/>
      <dgm:spPr/>
      <dgm:t>
        <a:bodyPr/>
        <a:lstStyle/>
        <a:p>
          <a:endParaRPr lang="en-IN"/>
        </a:p>
      </dgm:t>
    </dgm:pt>
    <dgm:pt modelId="{DA2AB52A-9D88-46B7-9BFD-B55EE78800DD}" type="pres">
      <dgm:prSet presAssocID="{5ED71A6B-C071-4430-9C9C-4261458134A2}" presName="linear" presStyleCnt="0">
        <dgm:presLayoutVars>
          <dgm:animLvl val="lvl"/>
          <dgm:resizeHandles val="exact"/>
        </dgm:presLayoutVars>
      </dgm:prSet>
      <dgm:spPr/>
    </dgm:pt>
    <dgm:pt modelId="{72536BE0-D2E4-4ACE-8AE3-62C3FA410E2F}" type="pres">
      <dgm:prSet presAssocID="{72B710F9-A61C-4BEE-BCE7-81A5E80455C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F5150E-12B1-4E15-AB20-87F7601AA515}" type="presOf" srcId="{72B710F9-A61C-4BEE-BCE7-81A5E80455C7}" destId="{72536BE0-D2E4-4ACE-8AE3-62C3FA410E2F}" srcOrd="0" destOrd="0" presId="urn:microsoft.com/office/officeart/2005/8/layout/vList2"/>
    <dgm:cxn modelId="{2E8740AB-0638-4649-8BC9-DF375E415DB2}" type="presOf" srcId="{5ED71A6B-C071-4430-9C9C-4261458134A2}" destId="{DA2AB52A-9D88-46B7-9BFD-B55EE78800DD}" srcOrd="0" destOrd="0" presId="urn:microsoft.com/office/officeart/2005/8/layout/vList2"/>
    <dgm:cxn modelId="{FF44C0D3-22B5-4A2A-AF49-A6A2E971688A}" srcId="{5ED71A6B-C071-4430-9C9C-4261458134A2}" destId="{72B710F9-A61C-4BEE-BCE7-81A5E80455C7}" srcOrd="0" destOrd="0" parTransId="{036B6BF0-4D1C-4297-837A-C08FF169F79C}" sibTransId="{2E76FF3C-4671-4327-BB05-4E9A8A3738EA}"/>
    <dgm:cxn modelId="{BC809823-E641-4607-85C0-57D6EE59BD2C}" type="presParOf" srcId="{DA2AB52A-9D88-46B7-9BFD-B55EE78800DD}" destId="{72536BE0-D2E4-4ACE-8AE3-62C3FA410E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4973-8A02-42CE-A2A6-F4803327DB13}">
      <dsp:nvSpPr>
        <dsp:cNvPr id="0" name=""/>
        <dsp:cNvSpPr/>
      </dsp:nvSpPr>
      <dsp:spPr>
        <a:xfrm>
          <a:off x="0" y="8292"/>
          <a:ext cx="6128426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>
              <a:solidFill>
                <a:srgbClr val="2B1288"/>
              </a:solidFill>
            </a:rPr>
            <a:t>What is Nifty 50?</a:t>
          </a:r>
          <a:endParaRPr lang="en-IN" sz="4200" kern="1200" dirty="0">
            <a:solidFill>
              <a:srgbClr val="2B1288"/>
            </a:solidFill>
          </a:endParaRPr>
        </a:p>
      </dsp:txBody>
      <dsp:txXfrm>
        <a:off x="49176" y="57468"/>
        <a:ext cx="6030074" cy="9090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EA91-7353-410A-9EB9-AF6BFB9615A6}">
      <dsp:nvSpPr>
        <dsp:cNvPr id="0" name=""/>
        <dsp:cNvSpPr/>
      </dsp:nvSpPr>
      <dsp:spPr>
        <a:xfrm>
          <a:off x="0" y="28678"/>
          <a:ext cx="6094378" cy="167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Users can input stock details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(Stock Name, Quantity, Buying Date, Selling Date)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directly within Google Sheets, simplifying the prediction process.</a:t>
          </a:r>
          <a:endParaRPr lang="en-IN" sz="2000" b="1" kern="1200" dirty="0">
            <a:solidFill>
              <a:srgbClr val="2B1288"/>
            </a:solidFill>
          </a:endParaRPr>
        </a:p>
      </dsp:txBody>
      <dsp:txXfrm>
        <a:off x="81674" y="110352"/>
        <a:ext cx="5931030" cy="15097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861E-6AD5-4003-8B1A-531624EA1212}">
      <dsp:nvSpPr>
        <dsp:cNvPr id="0" name=""/>
        <dsp:cNvSpPr/>
      </dsp:nvSpPr>
      <dsp:spPr>
        <a:xfrm>
          <a:off x="0" y="0"/>
          <a:ext cx="6094378" cy="10106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2D138D"/>
              </a:solidFill>
            </a:rPr>
            <a:t>Link:</a:t>
          </a:r>
          <a:br>
            <a:rPr lang="en-IN" sz="1800" kern="1200" dirty="0"/>
          </a:br>
          <a:r>
            <a:rPr lang="en-US" sz="1800" kern="1200" dirty="0">
              <a:hlinkClick xmlns:r="http://schemas.openxmlformats.org/officeDocument/2006/relationships" r:id="rId1"/>
            </a:rPr>
            <a:t>Nifty50 Stock Price Prediction - Google Sheets</a:t>
          </a:r>
          <a:endParaRPr lang="en-IN" sz="1800" kern="1200" dirty="0"/>
        </a:p>
      </dsp:txBody>
      <dsp:txXfrm>
        <a:off x="49336" y="49336"/>
        <a:ext cx="5995706" cy="9119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804A3-B1F5-4850-8493-77D7C763C5A2}">
      <dsp:nvSpPr>
        <dsp:cNvPr id="0" name=""/>
        <dsp:cNvSpPr/>
      </dsp:nvSpPr>
      <dsp:spPr>
        <a:xfrm>
          <a:off x="0" y="8292"/>
          <a:ext cx="4202347" cy="100737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/>
            <a:t>Web Page</a:t>
          </a:r>
          <a:endParaRPr lang="en-US" sz="4200" kern="1200" dirty="0"/>
        </a:p>
      </dsp:txBody>
      <dsp:txXfrm>
        <a:off x="49176" y="57468"/>
        <a:ext cx="4103995" cy="9090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C97CC-C592-4447-ACF3-29C6D713121B}">
      <dsp:nvSpPr>
        <dsp:cNvPr id="0" name=""/>
        <dsp:cNvSpPr/>
      </dsp:nvSpPr>
      <dsp:spPr>
        <a:xfrm>
          <a:off x="0" y="0"/>
          <a:ext cx="4202347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2B1288"/>
              </a:solidFill>
            </a:rPr>
            <a:t>Created Partial Web Page with HTML and Embedded CSS</a:t>
          </a:r>
          <a:endParaRPr lang="en-IN" sz="1700" kern="1200" dirty="0">
            <a:solidFill>
              <a:srgbClr val="2B1288"/>
            </a:solidFill>
          </a:endParaRPr>
        </a:p>
      </dsp:txBody>
      <dsp:txXfrm>
        <a:off x="33012" y="33012"/>
        <a:ext cx="4136323" cy="6102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A6C54-A315-4243-A6A2-0B13980170F2}">
      <dsp:nvSpPr>
        <dsp:cNvPr id="0" name=""/>
        <dsp:cNvSpPr/>
      </dsp:nvSpPr>
      <dsp:spPr>
        <a:xfrm>
          <a:off x="0" y="0"/>
          <a:ext cx="5807413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Challenges and Learnings</a:t>
          </a:r>
          <a:endParaRPr lang="en-IN" sz="3500" kern="1200" dirty="0"/>
        </a:p>
      </dsp:txBody>
      <dsp:txXfrm>
        <a:off x="40980" y="40980"/>
        <a:ext cx="5725453" cy="7575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59F00-FACF-4A7B-987C-409AF418C3D0}">
      <dsp:nvSpPr>
        <dsp:cNvPr id="0" name=""/>
        <dsp:cNvSpPr/>
      </dsp:nvSpPr>
      <dsp:spPr>
        <a:xfrm>
          <a:off x="0" y="0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Web Scraping &amp; Data Collection: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Ensuring consistent and reliable data extraction from website, dealing with changes in page structure, and handling rate limiting issues</a:t>
          </a:r>
          <a:r>
            <a:rPr lang="en-US" sz="1650" b="0" i="0" kern="1200" dirty="0">
              <a:solidFill>
                <a:srgbClr val="2B1288"/>
              </a:solidFill>
            </a:rPr>
            <a:t>.</a:t>
          </a:r>
          <a:endParaRPr lang="en-IN" sz="1650" kern="1200" dirty="0">
            <a:solidFill>
              <a:srgbClr val="2B1288"/>
            </a:solidFill>
          </a:endParaRPr>
        </a:p>
      </dsp:txBody>
      <dsp:txXfrm>
        <a:off x="51791" y="51791"/>
        <a:ext cx="11822527" cy="957370"/>
      </dsp:txXfrm>
    </dsp:sp>
    <dsp:sp modelId="{E1230407-695A-4B21-AA27-E2C296F0B313}">
      <dsp:nvSpPr>
        <dsp:cNvPr id="0" name=""/>
        <dsp:cNvSpPr/>
      </dsp:nvSpPr>
      <dsp:spPr>
        <a:xfrm>
          <a:off x="0" y="1073908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Model Building for 50 Stocks: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Developing, training, and managing individual models for stocks in Nifty 50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1125699"/>
        <a:ext cx="11822527" cy="957370"/>
      </dsp:txXfrm>
    </dsp:sp>
    <dsp:sp modelId="{E03FC3DF-E73E-45AE-989E-CBA0C0C6CA28}">
      <dsp:nvSpPr>
        <dsp:cNvPr id="0" name=""/>
        <dsp:cNvSpPr/>
      </dsp:nvSpPr>
      <dsp:spPr>
        <a:xfrm>
          <a:off x="0" y="2147179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Integrating Google Sheets: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Integrating Python model with Google Sheets for user-friendly input and output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2198970"/>
        <a:ext cx="11822527" cy="957370"/>
      </dsp:txXfrm>
    </dsp:sp>
    <dsp:sp modelId="{D61B3C55-2876-4542-B75A-1B3EB70C7B29}">
      <dsp:nvSpPr>
        <dsp:cNvPr id="0" name=""/>
        <dsp:cNvSpPr/>
      </dsp:nvSpPr>
      <dsp:spPr>
        <a:xfrm>
          <a:off x="0" y="3220450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Creating a Dynamic Webpage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Designing an interactive and dynamic webpage for user interaction and visualization of predictions</a:t>
          </a:r>
          <a:r>
            <a:rPr lang="en-US" sz="1650" b="0" i="0" kern="1200" dirty="0"/>
            <a:t>.</a:t>
          </a:r>
          <a:endParaRPr lang="en-IN" sz="1650" kern="1200" dirty="0"/>
        </a:p>
      </dsp:txBody>
      <dsp:txXfrm>
        <a:off x="51791" y="3272241"/>
        <a:ext cx="11822527" cy="957370"/>
      </dsp:txXfrm>
    </dsp:sp>
    <dsp:sp modelId="{DE42D67A-D2D1-4760-9D6E-9295F46B7882}">
      <dsp:nvSpPr>
        <dsp:cNvPr id="0" name=""/>
        <dsp:cNvSpPr/>
      </dsp:nvSpPr>
      <dsp:spPr>
        <a:xfrm>
          <a:off x="0" y="4293722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Time Management: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Effectively managing time throughout the project, balancing various tasks such as data collection, model building, integration, and webpage development within project deadlines.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4345513"/>
        <a:ext cx="11822527" cy="957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C291-17A7-4FF8-9FEC-3A4EF86AD8BE}">
      <dsp:nvSpPr>
        <dsp:cNvPr id="0" name=""/>
        <dsp:cNvSpPr/>
      </dsp:nvSpPr>
      <dsp:spPr>
        <a:xfrm>
          <a:off x="0" y="0"/>
          <a:ext cx="4552544" cy="11359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2B1288"/>
              </a:solidFill>
            </a:rPr>
            <a:t>Nifty 50 is a stock market index in India, representing the performance of the top 50 companies traded on the National Stock Exchange (NSE). </a:t>
          </a:r>
          <a:endParaRPr lang="en-IN" sz="1800" b="1" kern="1200" dirty="0">
            <a:solidFill>
              <a:srgbClr val="2B1288"/>
            </a:solidFill>
          </a:endParaRPr>
        </a:p>
      </dsp:txBody>
      <dsp:txXfrm>
        <a:off x="55452" y="55452"/>
        <a:ext cx="4441640" cy="1025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B03D-9C44-4CE5-AE1D-93E84CE41E3D}">
      <dsp:nvSpPr>
        <dsp:cNvPr id="0" name=""/>
        <dsp:cNvSpPr/>
      </dsp:nvSpPr>
      <dsp:spPr>
        <a:xfrm>
          <a:off x="0" y="0"/>
          <a:ext cx="4630366" cy="1292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2B1288"/>
              </a:solidFill>
            </a:rPr>
            <a:t>It reflects the health of India's economy by tracking the share prices of these prominent companies, making it a key indicator for investors and analysts</a:t>
          </a:r>
          <a:r>
            <a:rPr lang="en-US" sz="1800" b="1" i="0" kern="1200" dirty="0"/>
            <a:t>.</a:t>
          </a:r>
          <a:endParaRPr lang="en-IN" sz="1800" kern="1200" dirty="0"/>
        </a:p>
      </dsp:txBody>
      <dsp:txXfrm>
        <a:off x="63112" y="63112"/>
        <a:ext cx="4504142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6C58-2D0B-4DAC-B25C-1D4BF7181CAC}">
      <dsp:nvSpPr>
        <dsp:cNvPr id="0" name=""/>
        <dsp:cNvSpPr/>
      </dsp:nvSpPr>
      <dsp:spPr>
        <a:xfrm>
          <a:off x="0" y="0"/>
          <a:ext cx="10255623" cy="9126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/>
            <a:t>The Significance of Stock Price Prediction</a:t>
          </a:r>
          <a:endParaRPr lang="en-IN" sz="4000" kern="1200" dirty="0"/>
        </a:p>
      </dsp:txBody>
      <dsp:txXfrm>
        <a:off x="44551" y="44551"/>
        <a:ext cx="10166521" cy="823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22A1B-90CE-4BDC-AE8A-F98DFC8B2F30}">
      <dsp:nvSpPr>
        <dsp:cNvPr id="0" name=""/>
        <dsp:cNvSpPr/>
      </dsp:nvSpPr>
      <dsp:spPr>
        <a:xfrm>
          <a:off x="0" y="348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Predicting stock prices is important for Investors, allowing them to make informed decisions about buying or selling stocks, potentially maximizing profits</a:t>
          </a:r>
          <a:r>
            <a:rPr lang="en-US" sz="1600" b="0" i="0" kern="1200" dirty="0">
              <a:solidFill>
                <a:srgbClr val="2B1288"/>
              </a:solidFill>
            </a:rPr>
            <a:t>.</a:t>
          </a:r>
          <a:endParaRPr lang="en-IN" sz="1600" b="0" kern="1200" dirty="0">
            <a:solidFill>
              <a:srgbClr val="2B1288"/>
            </a:solidFill>
          </a:endParaRPr>
        </a:p>
      </dsp:txBody>
      <dsp:txXfrm>
        <a:off x="36630" y="36978"/>
        <a:ext cx="10370621" cy="677106"/>
      </dsp:txXfrm>
    </dsp:sp>
    <dsp:sp modelId="{98AA9194-58D2-44F2-833D-4F0BE9FBC963}">
      <dsp:nvSpPr>
        <dsp:cNvPr id="0" name=""/>
        <dsp:cNvSpPr/>
      </dsp:nvSpPr>
      <dsp:spPr>
        <a:xfrm>
          <a:off x="0" y="763132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Traders</a:t>
          </a:r>
          <a:r>
            <a:rPr lang="en-US" sz="2000" b="0" i="0" kern="1200" dirty="0">
              <a:solidFill>
                <a:srgbClr val="2B1288"/>
              </a:solidFill>
            </a:rPr>
            <a:t> rely on predictions for quick buying and selling, aiming to capitalize on short-term market movements.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799762"/>
        <a:ext cx="10370621" cy="677106"/>
      </dsp:txXfrm>
    </dsp:sp>
    <dsp:sp modelId="{2DC399D3-9409-4F26-91A7-2AF32559848D}">
      <dsp:nvSpPr>
        <dsp:cNvPr id="0" name=""/>
        <dsp:cNvSpPr/>
      </dsp:nvSpPr>
      <dsp:spPr>
        <a:xfrm>
          <a:off x="0" y="1525916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Financial Analysts</a:t>
          </a:r>
          <a:r>
            <a:rPr lang="en-US" sz="2000" b="0" i="0" kern="1200" dirty="0">
              <a:solidFill>
                <a:srgbClr val="2B1288"/>
              </a:solidFill>
            </a:rPr>
            <a:t> use predictions to provide valuable insights to clients, helping them plan for the future.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1562546"/>
        <a:ext cx="10370621" cy="677106"/>
      </dsp:txXfrm>
    </dsp:sp>
    <dsp:sp modelId="{2887077D-2EF7-4306-BAE1-83E5D03A152C}">
      <dsp:nvSpPr>
        <dsp:cNvPr id="0" name=""/>
        <dsp:cNvSpPr/>
      </dsp:nvSpPr>
      <dsp:spPr>
        <a:xfrm>
          <a:off x="0" y="2288700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solidFill>
                <a:srgbClr val="2B1288"/>
              </a:solidFill>
            </a:rPr>
            <a:t>Challenges and Uncertainties:</a:t>
          </a:r>
          <a:endParaRPr lang="en-IN" sz="3600" kern="1200" dirty="0">
            <a:solidFill>
              <a:srgbClr val="2B1288"/>
            </a:solidFill>
          </a:endParaRPr>
        </a:p>
      </dsp:txBody>
      <dsp:txXfrm>
        <a:off x="36630" y="2325330"/>
        <a:ext cx="10370621" cy="677106"/>
      </dsp:txXfrm>
    </dsp:sp>
    <dsp:sp modelId="{9DB41656-D9BF-4010-8EFF-665478E9E3B3}">
      <dsp:nvSpPr>
        <dsp:cNvPr id="0" name=""/>
        <dsp:cNvSpPr/>
      </dsp:nvSpPr>
      <dsp:spPr>
        <a:xfrm>
          <a:off x="0" y="3051484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Stock markets are highly volatile and subject to numerous factors, including economic events, politics, and investor sentiment.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3088114"/>
        <a:ext cx="10370621" cy="677106"/>
      </dsp:txXfrm>
    </dsp:sp>
    <dsp:sp modelId="{AF064A3B-D32B-48A2-8A18-2EF6AD48E2F2}">
      <dsp:nvSpPr>
        <dsp:cNvPr id="0" name=""/>
        <dsp:cNvSpPr/>
      </dsp:nvSpPr>
      <dsp:spPr>
        <a:xfrm>
          <a:off x="0" y="3814267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2B1288"/>
              </a:solidFill>
            </a:rPr>
            <a:t>We</a:t>
          </a:r>
          <a:r>
            <a:rPr lang="en-IN" sz="2000" kern="1200" baseline="0" dirty="0">
              <a:solidFill>
                <a:srgbClr val="2B1288"/>
              </a:solidFill>
            </a:rPr>
            <a:t> can not time the market.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3850897"/>
        <a:ext cx="10370621" cy="677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A79B-6C48-4F60-9D65-FED1509FFABD}">
      <dsp:nvSpPr>
        <dsp:cNvPr id="0" name=""/>
        <dsp:cNvSpPr/>
      </dsp:nvSpPr>
      <dsp:spPr>
        <a:xfrm>
          <a:off x="17912" y="0"/>
          <a:ext cx="11734834" cy="5179109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AB357-DDEC-4D75-A573-34CF6A6F2E6D}">
      <dsp:nvSpPr>
        <dsp:cNvPr id="0" name=""/>
        <dsp:cNvSpPr/>
      </dsp:nvSpPr>
      <dsp:spPr>
        <a:xfrm>
          <a:off x="5172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2B1288"/>
              </a:solidFill>
            </a:rPr>
            <a:t>Data Extraction: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2B1288"/>
              </a:solidFill>
            </a:rPr>
            <a:t>We scrapped data from the website for the last 4 Years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2B1288"/>
              </a:solidFill>
            </a:rPr>
            <a:t>With help of </a:t>
          </a:r>
          <a:r>
            <a:rPr lang="en-IN" sz="1200" kern="1200" dirty="0" err="1">
              <a:solidFill>
                <a:srgbClr val="2B1288"/>
              </a:solidFill>
            </a:rPr>
            <a:t>Webdriver</a:t>
          </a:r>
          <a:r>
            <a:rPr lang="en-IN" sz="1200" kern="1200" dirty="0">
              <a:solidFill>
                <a:srgbClr val="2B1288"/>
              </a:solidFill>
            </a:rPr>
            <a:t> and Beautiful Soup Libraries</a:t>
          </a:r>
        </a:p>
      </dsp:txBody>
      <dsp:txXfrm>
        <a:off x="106301" y="1654861"/>
        <a:ext cx="2059340" cy="1869385"/>
      </dsp:txXfrm>
    </dsp:sp>
    <dsp:sp modelId="{5991B87F-3AA7-4F51-8B0C-C97F463CFB27}">
      <dsp:nvSpPr>
        <dsp:cNvPr id="0" name=""/>
        <dsp:cNvSpPr/>
      </dsp:nvSpPr>
      <dsp:spPr>
        <a:xfrm>
          <a:off x="4742701" y="1550500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solidFill>
                <a:srgbClr val="2B1288"/>
              </a:solidFill>
            </a:rPr>
            <a:t>Modelling:</a:t>
          </a:r>
          <a:endParaRPr lang="en-US" sz="1200" b="1" i="0" kern="1200" dirty="0">
            <a:solidFill>
              <a:srgbClr val="2B1288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1288"/>
              </a:solidFill>
            </a:rPr>
            <a:t>The machine learning model employs polynomial regression to forecast profit/loss in Nifty 50 stocks, capturing nonlinear relationships between features and stock price movements for more accurate predictions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843830" y="1651629"/>
        <a:ext cx="2059340" cy="1869385"/>
      </dsp:txXfrm>
    </dsp:sp>
    <dsp:sp modelId="{51BCBD76-4EE6-44A1-A08F-6EDDBBE2FFC7}">
      <dsp:nvSpPr>
        <dsp:cNvPr id="0" name=""/>
        <dsp:cNvSpPr/>
      </dsp:nvSpPr>
      <dsp:spPr>
        <a:xfrm>
          <a:off x="2347417" y="1586340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2B1288"/>
              </a:solidFill>
            </a:rPr>
            <a:t>Data preprocessing: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1288"/>
              </a:solidFill>
            </a:rPr>
            <a:t>It involved cleaning and transforming raw data to make it suitable for model building. This step ensured data quality and made it compatible with our analysis.</a:t>
          </a:r>
        </a:p>
      </dsp:txBody>
      <dsp:txXfrm>
        <a:off x="2448546" y="1687469"/>
        <a:ext cx="2059340" cy="1869385"/>
      </dsp:txXfrm>
    </dsp:sp>
    <dsp:sp modelId="{2AFF246D-E0AC-406C-99C0-5617374E820E}">
      <dsp:nvSpPr>
        <dsp:cNvPr id="0" name=""/>
        <dsp:cNvSpPr/>
      </dsp:nvSpPr>
      <dsp:spPr>
        <a:xfrm>
          <a:off x="7129208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 dirty="0" err="1">
              <a:solidFill>
                <a:srgbClr val="2B1288"/>
              </a:solidFill>
            </a:rPr>
            <a:t>Gsheet</a:t>
          </a:r>
          <a:r>
            <a:rPr lang="en-US" sz="1200" b="1" i="0" kern="1200" dirty="0">
              <a:solidFill>
                <a:srgbClr val="2B1288"/>
              </a:solidFill>
            </a:rPr>
            <a:t> Integration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>
              <a:solidFill>
                <a:srgbClr val="2B1288"/>
              </a:solidFill>
            </a:rPr>
            <a:t>Integrating Python with Google Sheets involves API integration, allowing seamless data exchange between Python scripts and Google Sheets, providing an alternate, efficient method for real-time data interactions and automation.</a:t>
          </a:r>
        </a:p>
      </dsp:txBody>
      <dsp:txXfrm>
        <a:off x="7230337" y="1654861"/>
        <a:ext cx="2059340" cy="1869385"/>
      </dsp:txXfrm>
    </dsp:sp>
    <dsp:sp modelId="{6DF86874-47CE-468F-BE5E-1837172428F9}">
      <dsp:nvSpPr>
        <dsp:cNvPr id="0" name=""/>
        <dsp:cNvSpPr/>
      </dsp:nvSpPr>
      <dsp:spPr>
        <a:xfrm>
          <a:off x="9503887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200" b="0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 dirty="0">
              <a:solidFill>
                <a:srgbClr val="2B1288"/>
              </a:solidFill>
            </a:rPr>
            <a:t>Partial Web Page </a:t>
          </a:r>
          <a:r>
            <a:rPr lang="en-US" sz="1200" b="1" i="0" kern="1200" dirty="0" err="1">
              <a:solidFill>
                <a:srgbClr val="2B1288"/>
              </a:solidFill>
            </a:rPr>
            <a:t>Developement</a:t>
          </a:r>
          <a:r>
            <a:rPr lang="en-US" sz="1200" b="1" i="0" kern="1200" dirty="0">
              <a:solidFill>
                <a:srgbClr val="2B1288"/>
              </a:solidFill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>
              <a:solidFill>
                <a:srgbClr val="2B1288"/>
              </a:solidFill>
            </a:rPr>
            <a:t>Created static web page using HTML and CSS</a:t>
          </a:r>
        </a:p>
      </dsp:txBody>
      <dsp:txXfrm>
        <a:off x="9605016" y="1654861"/>
        <a:ext cx="2059340" cy="1869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BCA09-32A8-46EE-BE9C-C5D5F8CB411E}">
      <dsp:nvSpPr>
        <dsp:cNvPr id="0" name=""/>
        <dsp:cNvSpPr/>
      </dsp:nvSpPr>
      <dsp:spPr>
        <a:xfrm>
          <a:off x="0" y="4146"/>
          <a:ext cx="10055757" cy="100737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/>
            <a:t>Model Building and Evaluation</a:t>
          </a:r>
          <a:endParaRPr lang="en-US" sz="4200" kern="1200" dirty="0"/>
        </a:p>
      </dsp:txBody>
      <dsp:txXfrm>
        <a:off x="49176" y="53322"/>
        <a:ext cx="9957405" cy="909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1253A-0E47-48F0-95E1-264A4EF28567}">
      <dsp:nvSpPr>
        <dsp:cNvPr id="0" name=""/>
        <dsp:cNvSpPr/>
      </dsp:nvSpPr>
      <dsp:spPr>
        <a:xfrm>
          <a:off x="0" y="78115"/>
          <a:ext cx="9046725" cy="5516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Result of Integrated Machine Learning model with help of  Google Sheet</a:t>
          </a:r>
          <a:endParaRPr lang="en-IN" sz="2300" kern="1200" dirty="0"/>
        </a:p>
      </dsp:txBody>
      <dsp:txXfrm>
        <a:off x="26930" y="105045"/>
        <a:ext cx="8992865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36BE0-D2E4-4ACE-8AE3-62C3FA410E2F}">
      <dsp:nvSpPr>
        <dsp:cNvPr id="0" name=""/>
        <dsp:cNvSpPr/>
      </dsp:nvSpPr>
      <dsp:spPr>
        <a:xfrm>
          <a:off x="0" y="63"/>
          <a:ext cx="6094380" cy="9232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Integration with Google Sheets through the Google Sheets API enabled effortless user interaction with our stock prediction model</a:t>
          </a:r>
          <a:r>
            <a:rPr lang="en-US" sz="1600" b="1" i="0" kern="1200" dirty="0">
              <a:solidFill>
                <a:srgbClr val="2B1288"/>
              </a:solidFill>
            </a:rPr>
            <a:t>.</a:t>
          </a:r>
          <a:endParaRPr lang="en-IN" sz="1600" b="1" kern="1200" dirty="0">
            <a:solidFill>
              <a:srgbClr val="2B1288"/>
            </a:solidFill>
          </a:endParaRPr>
        </a:p>
      </dsp:txBody>
      <dsp:txXfrm>
        <a:off x="45067" y="45130"/>
        <a:ext cx="6004246" cy="833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5.png"/><Relationship Id="rId18" Type="http://schemas.microsoft.com/office/2007/relationships/diagramDrawing" Target="../diagrams/drawing10.xml"/><Relationship Id="rId3" Type="http://schemas.openxmlformats.org/officeDocument/2006/relationships/diagramData" Target="../diagrams/data8.xml"/><Relationship Id="rId21" Type="http://schemas.openxmlformats.org/officeDocument/2006/relationships/diagramLayout" Target="../diagrams/layout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0.xml"/><Relationship Id="rId20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24" Type="http://schemas.microsoft.com/office/2007/relationships/diagramDrawing" Target="../diagrams/drawing11.xml"/><Relationship Id="rId5" Type="http://schemas.openxmlformats.org/officeDocument/2006/relationships/diagramQuickStyle" Target="../diagrams/quickStyle8.xml"/><Relationship Id="rId15" Type="http://schemas.openxmlformats.org/officeDocument/2006/relationships/diagramLayout" Target="../diagrams/layout10.xml"/><Relationship Id="rId23" Type="http://schemas.openxmlformats.org/officeDocument/2006/relationships/diagramColors" Target="../diagrams/colors11.xml"/><Relationship Id="rId10" Type="http://schemas.openxmlformats.org/officeDocument/2006/relationships/diagramQuickStyle" Target="../diagrams/quickStyle9.xml"/><Relationship Id="rId19" Type="http://schemas.openxmlformats.org/officeDocument/2006/relationships/image" Target="../media/image6.png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Data" Target="../diagrams/data10.xml"/><Relationship Id="rId22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diagramColors" Target="../diagrams/colors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QuickStyle" Target="../diagrams/quickStyle13.xml"/><Relationship Id="rId5" Type="http://schemas.openxmlformats.org/officeDocument/2006/relationships/diagramQuickStyle" Target="../diagrams/quickStyle12.xml"/><Relationship Id="rId10" Type="http://schemas.openxmlformats.org/officeDocument/2006/relationships/diagramLayout" Target="../diagrams/layout13.xml"/><Relationship Id="rId4" Type="http://schemas.openxmlformats.org/officeDocument/2006/relationships/diagramLayout" Target="../diagrams/layout12.xml"/><Relationship Id="rId9" Type="http://schemas.openxmlformats.org/officeDocument/2006/relationships/diagramData" Target="../diagrams/data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0CB483-C094-2EA4-0314-BF2A179A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53" y="5727083"/>
            <a:ext cx="2128022" cy="101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E6C71B-C740-A28B-1A14-69ED2C364E77}"/>
              </a:ext>
            </a:extLst>
          </p:cNvPr>
          <p:cNvSpPr txBox="1"/>
          <p:nvPr/>
        </p:nvSpPr>
        <p:spPr>
          <a:xfrm>
            <a:off x="95225" y="4957642"/>
            <a:ext cx="3146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2B1288"/>
                </a:solidFill>
                <a:latin typeface="Arial Black" panose="020B0A04020102020204" pitchFamily="34" charset="0"/>
              </a:rPr>
              <a:t>Presented By</a:t>
            </a:r>
            <a:endParaRPr lang="en-IN" sz="2000" dirty="0">
              <a:solidFill>
                <a:srgbClr val="2B1288"/>
              </a:solidFill>
              <a:latin typeface="Arial Black" panose="020B0A04020102020204" pitchFamily="34" charset="0"/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Brajesh V Kulkarni</a:t>
            </a: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Kaustubh </a:t>
            </a:r>
            <a:r>
              <a:rPr lang="en-IN" b="1" dirty="0" err="1">
                <a:solidFill>
                  <a:srgbClr val="2B1288"/>
                </a:solidFill>
                <a:cs typeface="Arial" panose="020B0604020202020204" pitchFamily="34" charset="0"/>
              </a:rPr>
              <a:t>Chitte</a:t>
            </a:r>
            <a:endParaRPr lang="en-IN" dirty="0">
              <a:solidFill>
                <a:srgbClr val="2B1288"/>
              </a:solidFill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Md. Kamran</a:t>
            </a:r>
            <a:endParaRPr lang="en-IN" b="0" dirty="0">
              <a:solidFill>
                <a:srgbClr val="2B1288"/>
              </a:solidFill>
              <a:cs typeface="Arial" panose="020B0604020202020204" pitchFamily="34" charset="0"/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Sumidha Kumari Prasad</a:t>
            </a:r>
          </a:p>
          <a:p>
            <a:pPr lvl="0"/>
            <a:r>
              <a:rPr lang="en-IN" b="1" i="0" dirty="0">
                <a:solidFill>
                  <a:srgbClr val="2B1288"/>
                </a:solidFill>
                <a:effectLst/>
              </a:rPr>
              <a:t>Vishal Chauhan</a:t>
            </a:r>
            <a:endParaRPr lang="en-IN" b="1" dirty="0">
              <a:solidFill>
                <a:srgbClr val="2B1288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A1A34-154F-BDB5-735F-EAB16546DE17}"/>
              </a:ext>
            </a:extLst>
          </p:cNvPr>
          <p:cNvSpPr txBox="1"/>
          <p:nvPr/>
        </p:nvSpPr>
        <p:spPr>
          <a:xfrm>
            <a:off x="667870" y="2085024"/>
            <a:ext cx="108562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2B1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Investment  Advisor </a:t>
            </a:r>
          </a:p>
          <a:p>
            <a:pPr algn="ctr"/>
            <a:r>
              <a:rPr lang="en-IN" sz="4000" b="1" i="0" dirty="0">
                <a:solidFill>
                  <a:srgbClr val="2B1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Nifty-50 </a:t>
            </a:r>
          </a:p>
          <a:p>
            <a:pPr algn="ctr"/>
            <a:r>
              <a:rPr lang="en-IN" sz="4000" b="1" dirty="0">
                <a:solidFill>
                  <a:srgbClr val="2B12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Prediction</a:t>
            </a:r>
          </a:p>
          <a:p>
            <a:endParaRPr lang="en-IN" sz="3600" dirty="0">
              <a:solidFill>
                <a:srgbClr val="2B1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229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AC9CD81-A3BB-CE9B-A819-B33721886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11873"/>
              </p:ext>
            </p:extLst>
          </p:nvPr>
        </p:nvGraphicFramePr>
        <p:xfrm>
          <a:off x="3103123" y="246431"/>
          <a:ext cx="6128426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4FF06B-2DF0-DC0E-88B6-A5811E520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225777"/>
              </p:ext>
            </p:extLst>
          </p:nvPr>
        </p:nvGraphicFramePr>
        <p:xfrm>
          <a:off x="739302" y="2426827"/>
          <a:ext cx="455254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A599360-ECA5-6C93-ED10-81970149F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696997"/>
              </p:ext>
            </p:extLst>
          </p:nvPr>
        </p:nvGraphicFramePr>
        <p:xfrm>
          <a:off x="739302" y="4011174"/>
          <a:ext cx="4630366" cy="132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C749EF-8CA7-C8CD-0AAA-5F5D9E31B6BA}"/>
              </a:ext>
            </a:extLst>
          </p:cNvPr>
          <p:cNvSpPr txBox="1"/>
          <p:nvPr/>
        </p:nvSpPr>
        <p:spPr>
          <a:xfrm>
            <a:off x="6196519" y="1519589"/>
            <a:ext cx="518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B1288"/>
                </a:solidFill>
              </a:rPr>
              <a:t>Nifty 50 Companies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3B16B4-B6C4-42E0-98FC-0E95115580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05" y="1391055"/>
            <a:ext cx="6320118" cy="45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96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0F631-5CF0-023A-3926-EC4941620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974161"/>
              </p:ext>
            </p:extLst>
          </p:nvPr>
        </p:nvGraphicFramePr>
        <p:xfrm>
          <a:off x="1129553" y="184122"/>
          <a:ext cx="10255623" cy="95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D5C0C1-CF23-8BFA-8803-85D2C9C5B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897484"/>
              </p:ext>
            </p:extLst>
          </p:nvPr>
        </p:nvGraphicFramePr>
        <p:xfrm>
          <a:off x="1129553" y="1252720"/>
          <a:ext cx="10443881" cy="456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2860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83E5A-6ED7-FDD3-C160-D750660B7782}"/>
              </a:ext>
            </a:extLst>
          </p:cNvPr>
          <p:cNvSpPr txBox="1"/>
          <p:nvPr/>
        </p:nvSpPr>
        <p:spPr>
          <a:xfrm flipH="1">
            <a:off x="1572637" y="1179444"/>
            <a:ext cx="904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2B1288"/>
                </a:solidFill>
              </a:rPr>
              <a:t>Key Project Phases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85A452-E57F-48C8-A2EF-3FDF38C61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444050"/>
              </p:ext>
            </p:extLst>
          </p:nvPr>
        </p:nvGraphicFramePr>
        <p:xfrm>
          <a:off x="143435" y="959224"/>
          <a:ext cx="11770659" cy="51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4256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085154-0869-7896-F4D6-2D0C87BBA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522659"/>
              </p:ext>
            </p:extLst>
          </p:nvPr>
        </p:nvGraphicFramePr>
        <p:xfrm>
          <a:off x="942615" y="376554"/>
          <a:ext cx="10055757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5D7470-5765-CDF4-A1AA-C5B0F7330CE2}"/>
              </a:ext>
            </a:extLst>
          </p:cNvPr>
          <p:cNvSpPr txBox="1"/>
          <p:nvPr/>
        </p:nvSpPr>
        <p:spPr>
          <a:xfrm>
            <a:off x="529813" y="2062264"/>
            <a:ext cx="407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B1288"/>
                </a:solidFill>
              </a:rPr>
              <a:t>Model is trained on 4 Years of Data</a:t>
            </a:r>
          </a:p>
          <a:p>
            <a:r>
              <a:rPr lang="en-IN" b="1" dirty="0">
                <a:solidFill>
                  <a:srgbClr val="2B1288"/>
                </a:solidFill>
              </a:rPr>
              <a:t>Oct 2019 – Oct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FAF0F-8E95-5A89-612B-7E83410CF15B}"/>
              </a:ext>
            </a:extLst>
          </p:cNvPr>
          <p:cNvSpPr txBox="1"/>
          <p:nvPr/>
        </p:nvSpPr>
        <p:spPr>
          <a:xfrm rot="10800000" flipH="1" flipV="1">
            <a:off x="529812" y="2708594"/>
            <a:ext cx="387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B1288"/>
                </a:solidFill>
                <a:effectLst/>
                <a:latin typeface="Söhne"/>
              </a:rPr>
              <a:t>The machine learning model chosen for stock </a:t>
            </a:r>
            <a:r>
              <a:rPr lang="en-US" b="0" i="0" dirty="0">
                <a:solidFill>
                  <a:srgbClr val="2B1288"/>
                </a:solidFill>
                <a:effectLst/>
              </a:rPr>
              <a:t>price</a:t>
            </a:r>
            <a:r>
              <a:rPr lang="en-US" b="0" i="0" dirty="0">
                <a:solidFill>
                  <a:srgbClr val="2B1288"/>
                </a:solidFill>
                <a:effectLst/>
                <a:latin typeface="Söhne"/>
              </a:rPr>
              <a:t> prediction is</a:t>
            </a:r>
            <a:r>
              <a:rPr lang="en-US" b="1" i="0" dirty="0">
                <a:solidFill>
                  <a:srgbClr val="2B1288"/>
                </a:solidFill>
                <a:effectLst/>
                <a:latin typeface="Söhne"/>
              </a:rPr>
              <a:t> </a:t>
            </a:r>
            <a:r>
              <a:rPr lang="en-US" b="1" dirty="0">
                <a:solidFill>
                  <a:srgbClr val="2B1288"/>
                </a:solidFill>
                <a:latin typeface="Söhne"/>
              </a:rPr>
              <a:t>Polynomial </a:t>
            </a:r>
            <a:r>
              <a:rPr lang="en-US" b="1" i="0" dirty="0">
                <a:solidFill>
                  <a:srgbClr val="2B1288"/>
                </a:solidFill>
                <a:effectLst/>
                <a:latin typeface="Söhne"/>
              </a:rPr>
              <a:t> Regression.</a:t>
            </a:r>
            <a:endParaRPr lang="en-US" b="0" i="0" dirty="0">
              <a:solidFill>
                <a:srgbClr val="2B1288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535A-1E34-3F04-6A43-DDE50A4225ED}"/>
              </a:ext>
            </a:extLst>
          </p:cNvPr>
          <p:cNvSpPr txBox="1"/>
          <p:nvPr/>
        </p:nvSpPr>
        <p:spPr>
          <a:xfrm>
            <a:off x="517396" y="3735266"/>
            <a:ext cx="4279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B1288"/>
                </a:solidFill>
                <a:effectLst/>
              </a:rPr>
              <a:t>Key performance metrics used to evaluate the model's accuracy included </a:t>
            </a:r>
          </a:p>
          <a:p>
            <a:endParaRPr lang="en-US" b="0" i="0" dirty="0">
              <a:solidFill>
                <a:srgbClr val="2B1288"/>
              </a:solidFill>
              <a:effectLst/>
            </a:endParaRP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Mean Squared Error (MSE), </a:t>
            </a: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Root Mean Squared Error (RMSE), </a:t>
            </a: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R-squared (R2).</a:t>
            </a:r>
            <a:endParaRPr lang="en-IN" dirty="0">
              <a:solidFill>
                <a:srgbClr val="2B12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7FFC7-214C-365C-270E-148A3D0E6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265" y="1530186"/>
            <a:ext cx="7240323" cy="4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33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2159F9-0144-0D31-DDC9-C29811808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649878"/>
              </p:ext>
            </p:extLst>
          </p:nvPr>
        </p:nvGraphicFramePr>
        <p:xfrm>
          <a:off x="1828799" y="418305"/>
          <a:ext cx="9046725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CBFCC-9538-28B8-8DF0-FDF87208B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419843"/>
              </p:ext>
            </p:extLst>
          </p:nvPr>
        </p:nvGraphicFramePr>
        <p:xfrm>
          <a:off x="257783" y="2140085"/>
          <a:ext cx="609438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85996F3-6023-8254-DD2A-80959BD76E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9276" y="1378634"/>
            <a:ext cx="5616427" cy="2446232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883642-67D6-2F47-97B6-CC46F4A4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555353"/>
              </p:ext>
            </p:extLst>
          </p:nvPr>
        </p:nvGraphicFramePr>
        <p:xfrm>
          <a:off x="257783" y="3424638"/>
          <a:ext cx="6094378" cy="17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D3AF73-FD7E-3E24-BEC5-1FABE3C9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49276" y="3954244"/>
            <a:ext cx="5616427" cy="249195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73771A8-716A-E328-FD78-01B74F816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99937"/>
              </p:ext>
            </p:extLst>
          </p:nvPr>
        </p:nvGraphicFramePr>
        <p:xfrm>
          <a:off x="257783" y="5298142"/>
          <a:ext cx="609437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</p:spTree>
    <p:extLst>
      <p:ext uri="{BB962C8B-B14F-4D97-AF65-F5344CB8AC3E}">
        <p14:creationId xmlns:p14="http://schemas.microsoft.com/office/powerpoint/2010/main" val="20469187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D3AB82-6E96-8DC4-DCB1-A35E2918F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815537"/>
              </p:ext>
            </p:extLst>
          </p:nvPr>
        </p:nvGraphicFramePr>
        <p:xfrm>
          <a:off x="3250731" y="232557"/>
          <a:ext cx="4202347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EF823E-2D23-6510-2DC7-D09A32E66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729" y="1410828"/>
            <a:ext cx="7148490" cy="504298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929A34-327C-F280-3D18-218A40FE4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951361"/>
              </p:ext>
            </p:extLst>
          </p:nvPr>
        </p:nvGraphicFramePr>
        <p:xfrm>
          <a:off x="730553" y="2335695"/>
          <a:ext cx="420234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35A5CC-955B-B0A8-E6CF-69D2338E1A70}"/>
              </a:ext>
            </a:extLst>
          </p:cNvPr>
          <p:cNvSpPr txBox="1"/>
          <p:nvPr/>
        </p:nvSpPr>
        <p:spPr>
          <a:xfrm>
            <a:off x="730553" y="3368797"/>
            <a:ext cx="420234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138D"/>
                </a:solidFill>
              </a:rPr>
              <a:t>Here we created a basic web page with help of HTML and CSS, but we faced difficulties while</a:t>
            </a:r>
          </a:p>
          <a:p>
            <a:r>
              <a:rPr lang="en-US" dirty="0">
                <a:solidFill>
                  <a:srgbClr val="2D138D"/>
                </a:solidFill>
              </a:rPr>
              <a:t>Integrating it with our model and 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89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352C71-7F7A-0D3D-DFFF-BCB4BE574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966984"/>
              </p:ext>
            </p:extLst>
          </p:nvPr>
        </p:nvGraphicFramePr>
        <p:xfrm>
          <a:off x="2901662" y="153045"/>
          <a:ext cx="5807413" cy="84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8ECABF-A1AB-BCDC-ED7B-7DED8C40CC22}"/>
              </a:ext>
            </a:extLst>
          </p:cNvPr>
          <p:cNvSpPr txBox="1"/>
          <p:nvPr/>
        </p:nvSpPr>
        <p:spPr>
          <a:xfrm>
            <a:off x="1964987" y="2427210"/>
            <a:ext cx="900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CACEA-B391-E108-1327-09B2F46370F0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2CDB62-F7D3-EF84-B768-14276EBAE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00730"/>
              </p:ext>
            </p:extLst>
          </p:nvPr>
        </p:nvGraphicFramePr>
        <p:xfrm>
          <a:off x="131323" y="1208544"/>
          <a:ext cx="11926110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1468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83E5A-6ED7-FDD3-C160-D750660B7782}"/>
              </a:ext>
            </a:extLst>
          </p:cNvPr>
          <p:cNvSpPr txBox="1"/>
          <p:nvPr/>
        </p:nvSpPr>
        <p:spPr>
          <a:xfrm flipH="1">
            <a:off x="1673154" y="1929315"/>
            <a:ext cx="904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2B128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4390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3347</TotalTime>
  <Words>593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Sumidha Kumari Prasad</cp:lastModifiedBy>
  <cp:revision>81</cp:revision>
  <dcterms:created xsi:type="dcterms:W3CDTF">2023-09-03T08:25:14Z</dcterms:created>
  <dcterms:modified xsi:type="dcterms:W3CDTF">2023-10-20T16:53:25Z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2023-10-20T13:47:00Z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25f41666-d787-4c87-bf3c-6b19f28dac92</vt:lpwstr>
  </property>
  <property fmtid="{D5CDD505-2E9C-101B-9397-08002B2CF9AE}" pid="7" name="MSIP_Label_defa4170-0d19-0005-0004-bc88714345d2_ActionId">
    <vt:lpwstr>da4ed913-439a-491f-96c2-5bfa918d3812</vt:lpwstr>
  </property>
  <property fmtid="{D5CDD505-2E9C-101B-9397-08002B2CF9AE}" pid="8" name="MSIP_Label_defa4170-0d19-0005-0004-bc88714345d2_ContentBits">
    <vt:lpwstr>0</vt:lpwstr>
  </property>
</Properties>
</file>