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d7ebe87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d7ebe87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d7ebe87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d7ebe87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7ebe87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7ebe87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d7ebe87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d7ebe87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d7ebe87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d7ebe87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7ebe871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7ebe87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d7ebe87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d7ebe87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d7ebe87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d7ebe87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7ebe87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d7ebe87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novypro.com/project/sales-analysis-dashboard-6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1822200" y="1337500"/>
            <a:ext cx="5499600" cy="1824300"/>
          </a:xfrm>
          <a:prstGeom prst="rect">
            <a:avLst/>
          </a:prstGeom>
          <a:ln cap="flat" cmpd="sng" w="9525">
            <a:solidFill>
              <a:srgbClr val="D3E3FD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3540000" dist="66675">
              <a:srgbClr val="0FBFDD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00">
                <a:latin typeface="Roboto Black"/>
                <a:ea typeface="Roboto Black"/>
                <a:cs typeface="Roboto Black"/>
                <a:sym typeface="Roboto Black"/>
              </a:rPr>
              <a:t>Sales Analysis Dashboard</a:t>
            </a:r>
            <a:endParaRPr sz="5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474850" y="3776375"/>
            <a:ext cx="3333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3E3FD"/>
                </a:solidFill>
              </a:rPr>
              <a:t>Presented by: </a:t>
            </a:r>
            <a:endParaRPr b="1" sz="2000">
              <a:solidFill>
                <a:srgbClr val="D3E3F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D3E3FD"/>
                </a:solidFill>
              </a:rPr>
              <a:t>Sumidha Kumari Prasad</a:t>
            </a:r>
            <a:endParaRPr b="1" sz="2000">
              <a:solidFill>
                <a:srgbClr val="D3E3FD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150" y="3776375"/>
            <a:ext cx="22193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-65920" l="0" r="0" t="0"/>
          <a:stretch/>
        </p:blipFill>
        <p:spPr>
          <a:xfrm>
            <a:off x="3448088" y="183875"/>
            <a:ext cx="2247823" cy="1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393100" y="902825"/>
            <a:ext cx="43578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3E3FD"/>
                </a:solidFill>
                <a:latin typeface="Lobster"/>
                <a:ea typeface="Lobster"/>
                <a:cs typeface="Lobster"/>
                <a:sym typeface="Lobster"/>
              </a:rPr>
              <a:t>Thank </a:t>
            </a:r>
            <a:endParaRPr sz="7500">
              <a:solidFill>
                <a:srgbClr val="D3E3FD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3E3FD"/>
                </a:solidFill>
                <a:latin typeface="Lobster"/>
                <a:ea typeface="Lobster"/>
                <a:cs typeface="Lobster"/>
                <a:sym typeface="Lobster"/>
              </a:rPr>
              <a:t>You</a:t>
            </a:r>
            <a:endParaRPr sz="7500">
              <a:solidFill>
                <a:srgbClr val="D3E3F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893800" y="61825"/>
            <a:ext cx="5020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4000">
              <a:solidFill>
                <a:schemeClr val="accent6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8675" y="976550"/>
            <a:ext cx="8866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Fluctuations in sales performance observed from 2003 to 2005, with a notable spike in November, potentially due to Black Friday.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Distribution analysis revealing that 61% of sales occur in the medium deal size category, indicating potential opportunities for optimization.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Strong demand for classic cars products suggests the need for further exploration and expansion of this product line.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The USA market demonstrates the highest sales volume, emphasizing the importance of strategic focus and potential for expansion into other regions.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982300" y="141725"/>
            <a:ext cx="317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4000">
              <a:solidFill>
                <a:schemeClr val="accent6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52175" y="1283375"/>
            <a:ext cx="77214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Analyzed sales data from 2003 to 2005, focusing on key metrics such as total sales, average order value, and deal size distribution.</a:t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Identified trends and patterns in sales performance, including geographical variations and product line preferences.</a:t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Provided actionable insights and recommendations for optimizing sales strategies and improving overall performance.</a:t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Leveraged seasonal trends, optimized deal size distribution, expanded classic cars product line, strengthened USA market presence, and enhanced customer engagement.</a:t>
            </a:r>
            <a:endParaRPr sz="16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16754" l="0" r="0" t="0"/>
          <a:stretch/>
        </p:blipFill>
        <p:spPr>
          <a:xfrm>
            <a:off x="319175" y="1792675"/>
            <a:ext cx="1878175" cy="8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510150" y="123200"/>
            <a:ext cx="2123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KPIs</a:t>
            </a:r>
            <a:endParaRPr b="1" sz="4000">
              <a:solidFill>
                <a:schemeClr val="accent6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618050" y="657000"/>
            <a:ext cx="61257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Total Sales: $10.03 million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Average Order Value: $3.55k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Average Price of Product: $84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Total Profit: $2M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Average Quantity Ordered: 35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Total SKUs: </a:t>
            </a: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Total Orders: 2823</a:t>
            </a:r>
            <a:endParaRPr sz="19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673775" y="190775"/>
            <a:ext cx="277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Key Insights</a:t>
            </a:r>
            <a:endParaRPr b="1" sz="3000">
              <a:solidFill>
                <a:schemeClr val="accent6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5275" y="1283375"/>
            <a:ext cx="80406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6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There's a spike in sales in November, possibly due to Black Friday.</a:t>
            </a:r>
            <a:endParaRPr sz="2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61% of sales happen in the medium deal size category.</a:t>
            </a:r>
            <a:endParaRPr sz="2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Classic cars products have the highest sales.</a:t>
            </a:r>
            <a:endParaRPr sz="2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6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00" y="264488"/>
            <a:ext cx="908400" cy="5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336325" y="32575"/>
            <a:ext cx="45276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Consolidated Dashboard</a:t>
            </a:r>
            <a:endParaRPr b="1" sz="3000">
              <a:solidFill>
                <a:schemeClr val="accent6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047175" y="522175"/>
            <a:ext cx="3105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Comprehensive Sales Analysis</a:t>
            </a:r>
            <a:endParaRPr sz="2100">
              <a:solidFill>
                <a:schemeClr val="accent3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25" y="1013475"/>
            <a:ext cx="7291726" cy="38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082625" y="106675"/>
            <a:ext cx="153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Link</a:t>
            </a:r>
            <a:endParaRPr b="1"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26100" y="902825"/>
            <a:ext cx="89367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FFFF00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Leverage Seasonal Trends:</a:t>
            </a:r>
            <a:r>
              <a:rPr b="1"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b="1"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   Capitalize on the observed spike in sales during November, likely due to Black Friday, by planning    targeted promotions or campaigns around this period to drive sales</a:t>
            </a:r>
            <a:r>
              <a:rPr lang="en" sz="12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500">
                <a:solidFill>
                  <a:srgbClr val="FFFF00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Optimize Deal Size Distribution:</a:t>
            </a:r>
            <a:endParaRPr b="1" sz="1500">
              <a:solidFill>
                <a:srgbClr val="FFFF00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Focus on increasing sales in the medium deal size category, which accounts for 61% of sales, by offering bundled deals or promotions to encourage larger purchases.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FFFF00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Expand Classic Cars Product Line:</a:t>
            </a:r>
            <a:endParaRPr b="1" sz="1500">
              <a:solidFill>
                <a:srgbClr val="FFFF00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Given the popularity of classic cars products, consider expanding the product line or introducing related accessories to cater to the strong demand and potentially increase sales.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828850" y="0"/>
            <a:ext cx="348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Recommendations</a:t>
            </a:r>
            <a:endParaRPr b="1" sz="3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571500" y="546725"/>
            <a:ext cx="2001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3E3FD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Part1</a:t>
            </a:r>
            <a:endParaRPr b="1" sz="2000">
              <a:solidFill>
                <a:srgbClr val="D3E3FD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0" y="1062400"/>
            <a:ext cx="8890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FFFF00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Strengthen USA Market Presence:</a:t>
            </a:r>
            <a:endParaRPr b="1" sz="1500">
              <a:solidFill>
                <a:srgbClr val="FFFF00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Continue to prioritize the USA market, which has the highest sales, and consider expanding into other regions with high sales potential based on the regional analysis.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FFFF00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Enhance Customer Engagement:</a:t>
            </a:r>
            <a:endParaRPr b="1" sz="1500">
              <a:solidFill>
                <a:srgbClr val="FFFF00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Implement strategies to enhance customer engagement and loyalty, such as personalized marketing campaigns, loyalty programs, or improved customer service, to drive repeat purchases and increase customer lifetime value.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828850" y="0"/>
            <a:ext cx="348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Recommendations</a:t>
            </a:r>
            <a:endParaRPr b="1" sz="3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571500" y="546725"/>
            <a:ext cx="2001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3E3FD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Part1</a:t>
            </a:r>
            <a:endParaRPr b="1" sz="2000">
              <a:solidFill>
                <a:srgbClr val="D3E3FD"/>
              </a:solidFill>
              <a:highlight>
                <a:srgbClr val="03353D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53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356700" y="239925"/>
            <a:ext cx="2430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b="1"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1320200"/>
            <a:ext cx="9025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Fluctuations in sales performance observed from 2003 to 2005, with a notable spike in November, potentially due to Black Friday.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Distribution analysis revealing that 61% of sales occur in the medium deal size category, indicating potential opportunities for optimization.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Strong demand for classic cars products suggests the need for further exploration and expansion of this product line.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ECECEC"/>
                </a:solidFill>
                <a:highlight>
                  <a:srgbClr val="03353D"/>
                </a:highlight>
                <a:latin typeface="Roboto"/>
                <a:ea typeface="Roboto"/>
                <a:cs typeface="Roboto"/>
                <a:sym typeface="Roboto"/>
              </a:rPr>
              <a:t>The USA market demonstrates the highest sales volume, emphasizing the importance of strategic focus and potential for expansion into other regions.</a:t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CEC"/>
              </a:solidFill>
              <a:highlight>
                <a:srgbClr val="03353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