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>
        <p:scale>
          <a:sx n="60" d="100"/>
          <a:sy n="60" d="100"/>
        </p:scale>
        <p:origin x="816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 custT="1"/>
      <dgm:spPr/>
      <dgm:t>
        <a:bodyPr/>
        <a:lstStyle/>
        <a:p>
          <a:r>
            <a:rPr lang="en-IN" sz="1000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 custT="1"/>
      <dgm:spPr/>
      <dgm:t>
        <a:bodyPr/>
        <a:lstStyle/>
        <a:p>
          <a:r>
            <a:rPr lang="en-IN" sz="1000" dirty="0"/>
            <a:t>Removing NULL values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 custT="1"/>
      <dgm:spPr/>
      <dgm:t>
        <a:bodyPr/>
        <a:lstStyle/>
        <a:p>
          <a:r>
            <a:rPr lang="en-IN" sz="1000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 custT="1"/>
      <dgm:spPr/>
      <dgm:t>
        <a:bodyPr/>
        <a:lstStyle/>
        <a:p>
          <a:r>
            <a:rPr lang="en-IN" sz="900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 custT="1"/>
      <dgm:spPr/>
      <dgm:t>
        <a:bodyPr/>
        <a:lstStyle/>
        <a:p>
          <a:r>
            <a:rPr lang="en-IN" sz="1000" dirty="0"/>
            <a:t>Filter Data for </a:t>
          </a:r>
          <a:r>
            <a:rPr lang="en-IN" sz="1000" dirty="0" smtClean="0"/>
            <a:t>requirement</a:t>
          </a:r>
          <a:r>
            <a:rPr lang="en-IN" sz="1000" dirty="0"/>
            <a:t>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 custT="1"/>
      <dgm:spPr/>
      <dgm:t>
        <a:bodyPr/>
        <a:lstStyle/>
        <a:p>
          <a:r>
            <a:rPr lang="en-IN" sz="1000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3F5D0F9-DEF6-B849-A185-602F803606C4}" type="pres">
      <dgm:prSet presAssocID="{971EEFAB-30DE-498D-B3A8-82613F1C2D33}" presName="Accent6" presStyleCnt="0"/>
      <dgm:spPr/>
    </dgm:pt>
    <dgm:pt modelId="{2BE9F39C-235E-411C-BF8E-8A13D173AE9E}" type="pres">
      <dgm:prSet presAssocID="{971EEFAB-30DE-498D-B3A8-82613F1C2D33}" presName="Accent" presStyleLbl="node1" presStyleIdx="0" presStyleCnt="6"/>
      <dgm:spPr/>
    </dgm:pt>
    <dgm:pt modelId="{5E7AF5C5-A2DC-F144-B0BB-B46CD152727E}" type="pres">
      <dgm:prSet presAssocID="{971EEFAB-30DE-498D-B3A8-82613F1C2D33}" presName="ParentBackground6" presStyleCnt="0"/>
      <dgm:spPr/>
    </dgm:pt>
    <dgm:pt modelId="{3BE64DAB-3AC6-4A3B-A1E2-9E92E31E6FA5}" type="pres">
      <dgm:prSet presAssocID="{971EEFAB-30DE-498D-B3A8-82613F1C2D33}" presName="ParentBackground" presStyleLbl="fgAcc1" presStyleIdx="0" presStyleCnt="6" custScaleX="109422"/>
      <dgm:spPr/>
      <dgm:t>
        <a:bodyPr/>
        <a:lstStyle/>
        <a:p>
          <a:endParaRPr lang="en-IN"/>
        </a:p>
      </dgm:t>
    </dgm:pt>
    <dgm:pt modelId="{17A6EACB-9CBE-4D49-8E13-3B2796B099E8}" type="pres">
      <dgm:prSet presAssocID="{971EEFAB-30DE-498D-B3A8-82613F1C2D3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E32F3C-750F-A04F-A1BF-25180D69C92A}" type="pres">
      <dgm:prSet presAssocID="{ECBC75CF-DEC3-4DA9-84A8-9303AC7D9D10}" presName="Accent5" presStyleCnt="0"/>
      <dgm:spPr/>
    </dgm:pt>
    <dgm:pt modelId="{1F3ABD3F-CEAA-40E1-9225-2D69D88D1AFD}" type="pres">
      <dgm:prSet presAssocID="{ECBC75CF-DEC3-4DA9-84A8-9303AC7D9D10}" presName="Accent" presStyleLbl="node1" presStyleIdx="1" presStyleCnt="6"/>
      <dgm:spPr/>
    </dgm:pt>
    <dgm:pt modelId="{F20D8F7A-78FC-A649-AC86-1B2D1F080563}" type="pres">
      <dgm:prSet presAssocID="{ECBC75CF-DEC3-4DA9-84A8-9303AC7D9D10}" presName="ParentBackground5" presStyleCnt="0"/>
      <dgm:spPr/>
    </dgm:pt>
    <dgm:pt modelId="{66F3890C-83D3-4C43-9938-3E5E482DE637}" type="pres">
      <dgm:prSet presAssocID="{ECBC75CF-DEC3-4DA9-84A8-9303AC7D9D10}" presName="ParentBackground" presStyleLbl="fgAcc1" presStyleIdx="1" presStyleCnt="6"/>
      <dgm:spPr/>
      <dgm:t>
        <a:bodyPr/>
        <a:lstStyle/>
        <a:p>
          <a:endParaRPr lang="en-IN"/>
        </a:p>
      </dgm:t>
    </dgm:pt>
    <dgm:pt modelId="{C949BEDA-3D0D-9242-95E4-6AB00DC1FAB1}" type="pres">
      <dgm:prSet presAssocID="{ECBC75CF-DEC3-4DA9-84A8-9303AC7D9D1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2" presStyleCnt="6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2" presStyleCnt="6"/>
      <dgm:spPr/>
      <dgm:t>
        <a:bodyPr/>
        <a:lstStyle/>
        <a:p>
          <a:endParaRPr lang="en-IN"/>
        </a:p>
      </dgm:t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3" presStyleCnt="6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3" presStyleCnt="6"/>
      <dgm:spPr/>
      <dgm:t>
        <a:bodyPr/>
        <a:lstStyle/>
        <a:p>
          <a:endParaRPr lang="en-IN"/>
        </a:p>
      </dgm:t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4" presStyleCnt="6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4" presStyleCnt="6"/>
      <dgm:spPr/>
      <dgm:t>
        <a:bodyPr/>
        <a:lstStyle/>
        <a:p>
          <a:endParaRPr lang="en-IN"/>
        </a:p>
      </dgm:t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5" presStyleCnt="6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5" presStyleCnt="6"/>
      <dgm:spPr/>
      <dgm:t>
        <a:bodyPr/>
        <a:lstStyle/>
        <a:p>
          <a:endParaRPr lang="en-IN"/>
        </a:p>
      </dgm:t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9C88D3-1D1C-4277-AFDB-BAFD4C098A70}" type="presOf" srcId="{ECBC75CF-DEC3-4DA9-84A8-9303AC7D9D10}" destId="{66F3890C-83D3-4C43-9938-3E5E482DE637}" srcOrd="0" destOrd="0" presId="urn:microsoft.com/office/officeart/2011/layout/CircleProcess"/>
    <dgm:cxn modelId="{96738BB3-D6ED-4D7F-BF74-6C906B28B7D0}" type="presOf" srcId="{D615DE8F-9EE7-47E6-BDBC-27210AD6B66B}" destId="{841AED65-E331-4372-9B23-246A2376DD0E}" srcOrd="1" destOrd="0" presId="urn:microsoft.com/office/officeart/2011/layout/CircleProcess"/>
    <dgm:cxn modelId="{7584BC97-957E-4774-B289-0BAA8295FF2E}" type="presOf" srcId="{F1296084-4882-401E-BF04-7A0E3CF44B1C}" destId="{A62FE234-898D-4084-AD56-85E70D2C2E0F}" srcOrd="1" destOrd="0" presId="urn:microsoft.com/office/officeart/2011/layout/CircleProcess"/>
    <dgm:cxn modelId="{B931256E-CE2A-488C-A8F9-5924B1456A97}" type="presOf" srcId="{971EEFAB-30DE-498D-B3A8-82613F1C2D33}" destId="{3BE64DAB-3AC6-4A3B-A1E2-9E92E31E6FA5}" srcOrd="0" destOrd="0" presId="urn:microsoft.com/office/officeart/2011/layout/CircleProcess"/>
    <dgm:cxn modelId="{8FDB16CA-4043-40ED-8BC9-0BAD9393A7A7}" type="presOf" srcId="{D615DE8F-9EE7-47E6-BDBC-27210AD6B66B}" destId="{8E0A8684-00A6-4A21-A804-575A7B187691}" srcOrd="0" destOrd="0" presId="urn:microsoft.com/office/officeart/2011/layout/CircleProcess"/>
    <dgm:cxn modelId="{CCE4F570-EEA2-4432-83C4-19DA12CC515F}" type="presOf" srcId="{BC7CF13E-48E6-4CCA-985F-821B0ABFE0FE}" destId="{DB418493-11A7-4203-8111-DACEBAA162ED}" srcOrd="0" destOrd="0" presId="urn:microsoft.com/office/officeart/2011/layout/CircleProcess"/>
    <dgm:cxn modelId="{E621A04E-116C-4B33-9B0C-7EE33E1B9CCE}" type="presOf" srcId="{314B2251-69F0-43B4-927D-418813C44B96}" destId="{02216165-2620-4547-AD38-089AA80A0292}" srcOrd="1" destOrd="0" presId="urn:microsoft.com/office/officeart/2011/layout/CircleProcess"/>
    <dgm:cxn modelId="{3EB2FDCE-6001-49A8-80F6-F504B3D22A4B}" type="presOf" srcId="{BC7CF13E-48E6-4CCA-985F-821B0ABFE0FE}" destId="{035DCACE-955D-425D-99A7-051BCD2BF7DB}" srcOrd="1" destOrd="0" presId="urn:microsoft.com/office/officeart/2011/layout/CircleProcess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7CD79158-053E-4F11-9FC8-BE8FE94DD748}" type="presOf" srcId="{F1296084-4882-401E-BF04-7A0E3CF44B1C}" destId="{A07BB201-FE5F-4451-BFF1-64798F25C5C1}" srcOrd="0" destOrd="0" presId="urn:microsoft.com/office/officeart/2011/layout/CircleProcess"/>
    <dgm:cxn modelId="{BF9BF496-C5ED-4BEB-9AEF-BD6A25A24FC7}" srcId="{43AD8D62-DCC2-4CBE-83DA-9ECE1DD16F87}" destId="{971EEFAB-30DE-498D-B3A8-82613F1C2D33}" srcOrd="5" destOrd="0" parTransId="{831BB1E2-475A-4661-80C2-E40BF5D9E34B}" sibTransId="{DC4C381D-A777-4155-B913-2C8B4E3FAF59}"/>
    <dgm:cxn modelId="{7160F60A-20E5-4114-9AE2-9DC247A6745B}" type="presOf" srcId="{314B2251-69F0-43B4-927D-418813C44B96}" destId="{14FE1DC8-1ACC-4C51-8D78-8809CE3D8ACB}" srcOrd="0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933C7E2F-1C05-4367-84E5-ACFD0767D181}" type="presOf" srcId="{ECBC75CF-DEC3-4DA9-84A8-9303AC7D9D10}" destId="{C949BEDA-3D0D-9242-95E4-6AB00DC1FAB1}" srcOrd="1" destOrd="0" presId="urn:microsoft.com/office/officeart/2011/layout/CircleProcess"/>
    <dgm:cxn modelId="{E18A9305-91A0-4FB8-AD46-D74A4ADB56EF}" srcId="{43AD8D62-DCC2-4CBE-83DA-9ECE1DD16F87}" destId="{ECBC75CF-DEC3-4DA9-84A8-9303AC7D9D10}" srcOrd="4" destOrd="0" parTransId="{CF68D833-C8E6-4F3B-9898-BC9BF11A2A15}" sibTransId="{A7208B2A-6D36-4886-AAC4-D9BEA8EE8562}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35845E43-71C6-4F75-B5D2-BE41042D3E7A}" type="presOf" srcId="{43AD8D62-DCC2-4CBE-83DA-9ECE1DD16F87}" destId="{9F8F8286-68C6-4549-9CBE-3C72908A6C10}" srcOrd="0" destOrd="0" presId="urn:microsoft.com/office/officeart/2011/layout/CircleProcess"/>
    <dgm:cxn modelId="{3154B3CF-6FE1-42DD-AB7E-1D601E85D54A}" type="presOf" srcId="{971EEFAB-30DE-498D-B3A8-82613F1C2D33}" destId="{17A6EACB-9CBE-4D49-8E13-3B2796B099E8}" srcOrd="1" destOrd="0" presId="urn:microsoft.com/office/officeart/2011/layout/CircleProcess"/>
    <dgm:cxn modelId="{5B1723FD-856B-46FC-9701-66A81A263A5B}" type="presParOf" srcId="{9F8F8286-68C6-4549-9CBE-3C72908A6C10}" destId="{E3F5D0F9-DEF6-B849-A185-602F803606C4}" srcOrd="0" destOrd="0" presId="urn:microsoft.com/office/officeart/2011/layout/CircleProcess"/>
    <dgm:cxn modelId="{0A19BE3F-0663-4004-BBED-ACE100A93431}" type="presParOf" srcId="{E3F5D0F9-DEF6-B849-A185-602F803606C4}" destId="{2BE9F39C-235E-411C-BF8E-8A13D173AE9E}" srcOrd="0" destOrd="0" presId="urn:microsoft.com/office/officeart/2011/layout/CircleProcess"/>
    <dgm:cxn modelId="{D5812A08-7925-4A13-8379-FBCCC473D3A3}" type="presParOf" srcId="{9F8F8286-68C6-4549-9CBE-3C72908A6C10}" destId="{5E7AF5C5-A2DC-F144-B0BB-B46CD152727E}" srcOrd="1" destOrd="0" presId="urn:microsoft.com/office/officeart/2011/layout/CircleProcess"/>
    <dgm:cxn modelId="{D56B7CCA-F23B-45A9-818A-FC1F32F52DB0}" type="presParOf" srcId="{5E7AF5C5-A2DC-F144-B0BB-B46CD152727E}" destId="{3BE64DAB-3AC6-4A3B-A1E2-9E92E31E6FA5}" srcOrd="0" destOrd="0" presId="urn:microsoft.com/office/officeart/2011/layout/CircleProcess"/>
    <dgm:cxn modelId="{FF2EC88B-E957-4AD4-A58D-E4045D9D92AD}" type="presParOf" srcId="{9F8F8286-68C6-4549-9CBE-3C72908A6C10}" destId="{17A6EACB-9CBE-4D49-8E13-3B2796B099E8}" srcOrd="2" destOrd="0" presId="urn:microsoft.com/office/officeart/2011/layout/CircleProcess"/>
    <dgm:cxn modelId="{92E02EFD-BA22-4A56-8435-63C96F57B182}" type="presParOf" srcId="{9F8F8286-68C6-4549-9CBE-3C72908A6C10}" destId="{22E32F3C-750F-A04F-A1BF-25180D69C92A}" srcOrd="3" destOrd="0" presId="urn:microsoft.com/office/officeart/2011/layout/CircleProcess"/>
    <dgm:cxn modelId="{90BDC47C-E1D3-44E5-9FBF-26CE46DB8C18}" type="presParOf" srcId="{22E32F3C-750F-A04F-A1BF-25180D69C92A}" destId="{1F3ABD3F-CEAA-40E1-9225-2D69D88D1AFD}" srcOrd="0" destOrd="0" presId="urn:microsoft.com/office/officeart/2011/layout/CircleProcess"/>
    <dgm:cxn modelId="{E5FBEBA0-E088-4ECD-AB9A-AE5A1BF7CBE3}" type="presParOf" srcId="{9F8F8286-68C6-4549-9CBE-3C72908A6C10}" destId="{F20D8F7A-78FC-A649-AC86-1B2D1F080563}" srcOrd="4" destOrd="0" presId="urn:microsoft.com/office/officeart/2011/layout/CircleProcess"/>
    <dgm:cxn modelId="{8B1BCEF0-0428-4E91-9479-D682118C1E76}" type="presParOf" srcId="{F20D8F7A-78FC-A649-AC86-1B2D1F080563}" destId="{66F3890C-83D3-4C43-9938-3E5E482DE637}" srcOrd="0" destOrd="0" presId="urn:microsoft.com/office/officeart/2011/layout/CircleProcess"/>
    <dgm:cxn modelId="{11EA50F3-F6DC-49BA-89E8-B3E8C618A046}" type="presParOf" srcId="{9F8F8286-68C6-4549-9CBE-3C72908A6C10}" destId="{C949BEDA-3D0D-9242-95E4-6AB00DC1FAB1}" srcOrd="5" destOrd="0" presId="urn:microsoft.com/office/officeart/2011/layout/CircleProcess"/>
    <dgm:cxn modelId="{2F6D119B-F86F-49F1-945E-DE2572D005D2}" type="presParOf" srcId="{9F8F8286-68C6-4549-9CBE-3C72908A6C10}" destId="{E22AF47E-6A71-4043-B25D-67B56C2C21A0}" srcOrd="6" destOrd="0" presId="urn:microsoft.com/office/officeart/2011/layout/CircleProcess"/>
    <dgm:cxn modelId="{6BC2A40E-328E-4491-A5D3-D33A2FB37ACD}" type="presParOf" srcId="{E22AF47E-6A71-4043-B25D-67B56C2C21A0}" destId="{BDD731B0-50CA-4E29-9754-BDCB1EBC4DBA}" srcOrd="0" destOrd="0" presId="urn:microsoft.com/office/officeart/2011/layout/CircleProcess"/>
    <dgm:cxn modelId="{459ABC71-F6BB-4BA6-90A4-B2966C2E529B}" type="presParOf" srcId="{9F8F8286-68C6-4549-9CBE-3C72908A6C10}" destId="{1A8FF917-7F6D-4265-8480-A55EF8CCFA77}" srcOrd="7" destOrd="0" presId="urn:microsoft.com/office/officeart/2011/layout/CircleProcess"/>
    <dgm:cxn modelId="{0AD069E3-F3F9-49D7-A96A-C6A52F18AAA9}" type="presParOf" srcId="{1A8FF917-7F6D-4265-8480-A55EF8CCFA77}" destId="{14FE1DC8-1ACC-4C51-8D78-8809CE3D8ACB}" srcOrd="0" destOrd="0" presId="urn:microsoft.com/office/officeart/2011/layout/CircleProcess"/>
    <dgm:cxn modelId="{3694E228-884D-4853-A6AA-A15328122022}" type="presParOf" srcId="{9F8F8286-68C6-4549-9CBE-3C72908A6C10}" destId="{02216165-2620-4547-AD38-089AA80A0292}" srcOrd="8" destOrd="0" presId="urn:microsoft.com/office/officeart/2011/layout/CircleProcess"/>
    <dgm:cxn modelId="{6496A73E-51A3-4FE9-A755-B4E2AF216DAF}" type="presParOf" srcId="{9F8F8286-68C6-4549-9CBE-3C72908A6C10}" destId="{E403894A-A6D5-491C-ACAD-0E88054F2A31}" srcOrd="9" destOrd="0" presId="urn:microsoft.com/office/officeart/2011/layout/CircleProcess"/>
    <dgm:cxn modelId="{84F4E55B-FCB1-44FD-8FC2-5C55BC628AD2}" type="presParOf" srcId="{E403894A-A6D5-491C-ACAD-0E88054F2A31}" destId="{B691AD74-CB7C-411B-B530-375303D136AA}" srcOrd="0" destOrd="0" presId="urn:microsoft.com/office/officeart/2011/layout/CircleProcess"/>
    <dgm:cxn modelId="{69B63772-70AE-421F-9DAD-11BF89EFCD79}" type="presParOf" srcId="{9F8F8286-68C6-4549-9CBE-3C72908A6C10}" destId="{4A9C726A-A5F2-4191-AC7F-BEE729D8145F}" srcOrd="10" destOrd="0" presId="urn:microsoft.com/office/officeart/2011/layout/CircleProcess"/>
    <dgm:cxn modelId="{A2E01DEC-CC42-4975-B1DF-A9E3D1E9DEBA}" type="presParOf" srcId="{4A9C726A-A5F2-4191-AC7F-BEE729D8145F}" destId="{8E0A8684-00A6-4A21-A804-575A7B187691}" srcOrd="0" destOrd="0" presId="urn:microsoft.com/office/officeart/2011/layout/CircleProcess"/>
    <dgm:cxn modelId="{1FC498FC-E291-49A3-AAFB-859A8EA61BD0}" type="presParOf" srcId="{9F8F8286-68C6-4549-9CBE-3C72908A6C10}" destId="{841AED65-E331-4372-9B23-246A2376DD0E}" srcOrd="11" destOrd="0" presId="urn:microsoft.com/office/officeart/2011/layout/CircleProcess"/>
    <dgm:cxn modelId="{50FC26C9-F032-40BB-98AA-77B81C5182F9}" type="presParOf" srcId="{9F8F8286-68C6-4549-9CBE-3C72908A6C10}" destId="{E5EB84FB-DBB0-46BB-9BA9-2F00C1B68EB5}" srcOrd="12" destOrd="0" presId="urn:microsoft.com/office/officeart/2011/layout/CircleProcess"/>
    <dgm:cxn modelId="{B3B684AB-1292-494A-BA2C-55A90CD9A2C3}" type="presParOf" srcId="{E5EB84FB-DBB0-46BB-9BA9-2F00C1B68EB5}" destId="{EA7B42BF-893D-4FB3-9F39-7041EDA2C69B}" srcOrd="0" destOrd="0" presId="urn:microsoft.com/office/officeart/2011/layout/CircleProcess"/>
    <dgm:cxn modelId="{2F5F4D6E-41D8-461F-873A-B2C61DB6D055}" type="presParOf" srcId="{9F8F8286-68C6-4549-9CBE-3C72908A6C10}" destId="{22421FC5-B21B-4529-94CE-C5B3D8374DAF}" srcOrd="13" destOrd="0" presId="urn:microsoft.com/office/officeart/2011/layout/CircleProcess"/>
    <dgm:cxn modelId="{448603F2-8D27-4C46-9C79-77EAED824EF9}" type="presParOf" srcId="{22421FC5-B21B-4529-94CE-C5B3D8374DAF}" destId="{A07BB201-FE5F-4451-BFF1-64798F25C5C1}" srcOrd="0" destOrd="0" presId="urn:microsoft.com/office/officeart/2011/layout/CircleProcess"/>
    <dgm:cxn modelId="{22A59DB2-98DF-4990-B046-B6611278AD8D}" type="presParOf" srcId="{9F8F8286-68C6-4549-9CBE-3C72908A6C10}" destId="{A62FE234-898D-4084-AD56-85E70D2C2E0F}" srcOrd="14" destOrd="0" presId="urn:microsoft.com/office/officeart/2011/layout/CircleProcess"/>
    <dgm:cxn modelId="{40AA0411-E685-4B92-93D7-89B373448AFC}" type="presParOf" srcId="{9F8F8286-68C6-4549-9CBE-3C72908A6C10}" destId="{99728451-9069-4F4E-B5B2-54A29103BC2D}" srcOrd="15" destOrd="0" presId="urn:microsoft.com/office/officeart/2011/layout/CircleProcess"/>
    <dgm:cxn modelId="{484E38BC-53B2-4658-85AB-92791CD2941D}" type="presParOf" srcId="{99728451-9069-4F4E-B5B2-54A29103BC2D}" destId="{2800F6E6-7C9D-4AD0-8A95-9F2EECE35CE5}" srcOrd="0" destOrd="0" presId="urn:microsoft.com/office/officeart/2011/layout/CircleProcess"/>
    <dgm:cxn modelId="{EE972C76-43E4-4F37-8DD9-FB9571F3EC39}" type="presParOf" srcId="{9F8F8286-68C6-4549-9CBE-3C72908A6C10}" destId="{DF8EEE90-D97F-4B37-A04B-F5520CF6A9EF}" srcOrd="16" destOrd="0" presId="urn:microsoft.com/office/officeart/2011/layout/CircleProcess"/>
    <dgm:cxn modelId="{23B0ED9A-87FF-4586-8581-2135F469C8EC}" type="presParOf" srcId="{DF8EEE90-D97F-4B37-A04B-F5520CF6A9EF}" destId="{DB418493-11A7-4203-8111-DACEBAA162ED}" srcOrd="0" destOrd="0" presId="urn:microsoft.com/office/officeart/2011/layout/CircleProcess"/>
    <dgm:cxn modelId="{6D7EE3E4-713D-49AA-9781-039CEB131151}" type="presParOf" srcId="{9F8F8286-68C6-4549-9CBE-3C72908A6C10}" destId="{035DCACE-955D-425D-99A7-051BCD2BF7DB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 custT="1"/>
      <dgm:spPr/>
      <dgm:t>
        <a:bodyPr/>
        <a:lstStyle/>
        <a:p>
          <a:r>
            <a:rPr lang="en-IN" sz="1000" dirty="0" smtClean="0"/>
            <a:t>Univariate Analysis</a:t>
          </a:r>
          <a:endParaRPr lang="en-IN" sz="1000" dirty="0"/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 custT="1"/>
      <dgm:spPr/>
      <dgm:t>
        <a:bodyPr/>
        <a:lstStyle/>
        <a:p>
          <a:r>
            <a:rPr lang="en-IN" sz="1000" dirty="0" smtClean="0"/>
            <a:t>Univariate Segmented Analysis</a:t>
          </a:r>
          <a:endParaRPr lang="en-IN" sz="1000" dirty="0"/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 custT="1"/>
      <dgm:spPr/>
      <dgm:t>
        <a:bodyPr/>
        <a:lstStyle/>
        <a:p>
          <a:r>
            <a:rPr lang="en-IN" sz="1000" dirty="0" smtClean="0"/>
            <a:t>Derived Matrices</a:t>
          </a:r>
          <a:endParaRPr lang="en-IN" sz="1000" dirty="0"/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 custT="1"/>
      <dgm:spPr/>
      <dgm:t>
        <a:bodyPr/>
        <a:lstStyle/>
        <a:p>
          <a:r>
            <a:rPr lang="en-IN" sz="1000" dirty="0" smtClean="0"/>
            <a:t>Insights drawn</a:t>
          </a:r>
          <a:endParaRPr lang="en-IN" sz="1000" dirty="0"/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 custT="1"/>
      <dgm:spPr/>
      <dgm:t>
        <a:bodyPr/>
        <a:lstStyle/>
        <a:p>
          <a:r>
            <a:rPr lang="en-IN" sz="1000" dirty="0" smtClean="0"/>
            <a:t>Bivariate Analysis</a:t>
          </a:r>
          <a:endParaRPr lang="en-IN" sz="1000" dirty="0"/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A1B066D3-E026-4B4F-85A4-0F53F931B6E9}" type="pres">
      <dgm:prSet presAssocID="{971EEFAB-30DE-498D-B3A8-82613F1C2D33}" presName="Accent5" presStyleCnt="0"/>
      <dgm:spPr/>
    </dgm:pt>
    <dgm:pt modelId="{2BE9F39C-235E-411C-BF8E-8A13D173AE9E}" type="pres">
      <dgm:prSet presAssocID="{971EEFAB-30DE-498D-B3A8-82613F1C2D33}" presName="Accent" presStyleLbl="node1" presStyleIdx="0" presStyleCnt="5"/>
      <dgm:spPr/>
    </dgm:pt>
    <dgm:pt modelId="{2CC7DDEF-8AE7-49E2-8BDA-A2D33975DD1D}" type="pres">
      <dgm:prSet presAssocID="{971EEFAB-30DE-498D-B3A8-82613F1C2D33}" presName="ParentBackground5" presStyleCnt="0"/>
      <dgm:spPr/>
    </dgm:pt>
    <dgm:pt modelId="{3BE64DAB-3AC6-4A3B-A1E2-9E92E31E6FA5}" type="pres">
      <dgm:prSet presAssocID="{971EEFAB-30DE-498D-B3A8-82613F1C2D33}" presName="ParentBackground" presStyleLbl="fgAcc1" presStyleIdx="0" presStyleCnt="5" custScaleX="109422"/>
      <dgm:spPr/>
      <dgm:t>
        <a:bodyPr/>
        <a:lstStyle/>
        <a:p>
          <a:endParaRPr lang="en-IN"/>
        </a:p>
      </dgm:t>
    </dgm:pt>
    <dgm:pt modelId="{AD930B55-F37E-4DFD-B8B0-014BCB9D5B59}" type="pres">
      <dgm:prSet presAssocID="{971EEFAB-30DE-498D-B3A8-82613F1C2D3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1" presStyleCnt="5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1" presStyleCnt="5"/>
      <dgm:spPr/>
      <dgm:t>
        <a:bodyPr/>
        <a:lstStyle/>
        <a:p>
          <a:endParaRPr lang="en-IN"/>
        </a:p>
      </dgm:t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2" presStyleCnt="5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2" presStyleCnt="5"/>
      <dgm:spPr/>
      <dgm:t>
        <a:bodyPr/>
        <a:lstStyle/>
        <a:p>
          <a:endParaRPr lang="en-IN"/>
        </a:p>
      </dgm:t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3" presStyleCnt="5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3" presStyleCnt="5"/>
      <dgm:spPr/>
      <dgm:t>
        <a:bodyPr/>
        <a:lstStyle/>
        <a:p>
          <a:endParaRPr lang="en-IN"/>
        </a:p>
      </dgm:t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4" presStyleCnt="5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4" presStyleCnt="5"/>
      <dgm:spPr/>
      <dgm:t>
        <a:bodyPr/>
        <a:lstStyle/>
        <a:p>
          <a:endParaRPr lang="en-IN"/>
        </a:p>
      </dgm:t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9BF496-C5ED-4BEB-9AEF-BD6A25A24FC7}" srcId="{43AD8D62-DCC2-4CBE-83DA-9ECE1DD16F87}" destId="{971EEFAB-30DE-498D-B3A8-82613F1C2D33}" srcOrd="4" destOrd="0" parTransId="{831BB1E2-475A-4661-80C2-E40BF5D9E34B}" sibTransId="{DC4C381D-A777-4155-B913-2C8B4E3FAF59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08C4C164-312A-49D9-B240-BD311F8D181F}" type="presOf" srcId="{BC7CF13E-48E6-4CCA-985F-821B0ABFE0FE}" destId="{035DCACE-955D-425D-99A7-051BCD2BF7DB}" srcOrd="1" destOrd="0" presId="urn:microsoft.com/office/officeart/2011/layout/CircleProcess"/>
    <dgm:cxn modelId="{F5BB63FE-BA1C-476D-BF0E-333DB896BB13}" type="presOf" srcId="{314B2251-69F0-43B4-927D-418813C44B96}" destId="{14FE1DC8-1ACC-4C51-8D78-8809CE3D8ACB}" srcOrd="0" destOrd="0" presId="urn:microsoft.com/office/officeart/2011/layout/CircleProcess"/>
    <dgm:cxn modelId="{6D8D6F95-13AE-4ACC-A583-BBBACFF8B848}" type="presOf" srcId="{971EEFAB-30DE-498D-B3A8-82613F1C2D33}" destId="{3BE64DAB-3AC6-4A3B-A1E2-9E92E31E6FA5}" srcOrd="0" destOrd="0" presId="urn:microsoft.com/office/officeart/2011/layout/CircleProcess"/>
    <dgm:cxn modelId="{17413D61-EEB2-46F0-BCDA-460E70EDED80}" type="presOf" srcId="{F1296084-4882-401E-BF04-7A0E3CF44B1C}" destId="{A07BB201-FE5F-4451-BFF1-64798F25C5C1}" srcOrd="0" destOrd="0" presId="urn:microsoft.com/office/officeart/2011/layout/CircleProcess"/>
    <dgm:cxn modelId="{2F869136-0E58-459D-8CBD-3CABDDD82D26}" type="presOf" srcId="{D615DE8F-9EE7-47E6-BDBC-27210AD6B66B}" destId="{8E0A8684-00A6-4A21-A804-575A7B187691}" srcOrd="0" destOrd="0" presId="urn:microsoft.com/office/officeart/2011/layout/CircleProcess"/>
    <dgm:cxn modelId="{09B4AD39-FC09-407E-A3BD-B5A8BD6ADA05}" type="presOf" srcId="{BC7CF13E-48E6-4CCA-985F-821B0ABFE0FE}" destId="{DB418493-11A7-4203-8111-DACEBAA162ED}" srcOrd="0" destOrd="0" presId="urn:microsoft.com/office/officeart/2011/layout/CircleProcess"/>
    <dgm:cxn modelId="{F6BBA20C-5356-4914-AA7B-AB4966C8C01A}" type="presOf" srcId="{43AD8D62-DCC2-4CBE-83DA-9ECE1DD16F87}" destId="{9F8F8286-68C6-4549-9CBE-3C72908A6C10}" srcOrd="0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9DD5A370-3149-4C78-A2CD-20472CC53503}" type="presOf" srcId="{F1296084-4882-401E-BF04-7A0E3CF44B1C}" destId="{A62FE234-898D-4084-AD56-85E70D2C2E0F}" srcOrd="1" destOrd="0" presId="urn:microsoft.com/office/officeart/2011/layout/CircleProcess"/>
    <dgm:cxn modelId="{A593AB47-C368-465B-9564-DAD3BBF743B8}" type="presOf" srcId="{971EEFAB-30DE-498D-B3A8-82613F1C2D33}" destId="{AD930B55-F37E-4DFD-B8B0-014BCB9D5B59}" srcOrd="1" destOrd="0" presId="urn:microsoft.com/office/officeart/2011/layout/CircleProcess"/>
    <dgm:cxn modelId="{E8AF594A-EBB7-4EB8-8FE4-0292DB1CEE28}" type="presOf" srcId="{D615DE8F-9EE7-47E6-BDBC-27210AD6B66B}" destId="{841AED65-E331-4372-9B23-246A2376DD0E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08C85AD2-6402-4D24-9163-CF6C7CA0D43A}" type="presOf" srcId="{314B2251-69F0-43B4-927D-418813C44B96}" destId="{02216165-2620-4547-AD38-089AA80A0292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23277D7C-BDA3-4F19-AF59-02791032FE88}" type="presParOf" srcId="{9F8F8286-68C6-4549-9CBE-3C72908A6C10}" destId="{A1B066D3-E026-4B4F-85A4-0F53F931B6E9}" srcOrd="0" destOrd="0" presId="urn:microsoft.com/office/officeart/2011/layout/CircleProcess"/>
    <dgm:cxn modelId="{BFA47033-0584-4F9B-8ACA-92FAD5EC9DE3}" type="presParOf" srcId="{A1B066D3-E026-4B4F-85A4-0F53F931B6E9}" destId="{2BE9F39C-235E-411C-BF8E-8A13D173AE9E}" srcOrd="0" destOrd="0" presId="urn:microsoft.com/office/officeart/2011/layout/CircleProcess"/>
    <dgm:cxn modelId="{1E8A356B-03DD-49D4-9850-A8FA6C64B6B0}" type="presParOf" srcId="{9F8F8286-68C6-4549-9CBE-3C72908A6C10}" destId="{2CC7DDEF-8AE7-49E2-8BDA-A2D33975DD1D}" srcOrd="1" destOrd="0" presId="urn:microsoft.com/office/officeart/2011/layout/CircleProcess"/>
    <dgm:cxn modelId="{1104C979-0839-472E-ADD6-E2221D53DF58}" type="presParOf" srcId="{2CC7DDEF-8AE7-49E2-8BDA-A2D33975DD1D}" destId="{3BE64DAB-3AC6-4A3B-A1E2-9E92E31E6FA5}" srcOrd="0" destOrd="0" presId="urn:microsoft.com/office/officeart/2011/layout/CircleProcess"/>
    <dgm:cxn modelId="{D66735A1-1F16-4B89-9E20-91EB7F77E0E7}" type="presParOf" srcId="{9F8F8286-68C6-4549-9CBE-3C72908A6C10}" destId="{AD930B55-F37E-4DFD-B8B0-014BCB9D5B59}" srcOrd="2" destOrd="0" presId="urn:microsoft.com/office/officeart/2011/layout/CircleProcess"/>
    <dgm:cxn modelId="{7F362583-1076-4E8C-97CF-3D13ECF70B6D}" type="presParOf" srcId="{9F8F8286-68C6-4549-9CBE-3C72908A6C10}" destId="{E22AF47E-6A71-4043-B25D-67B56C2C21A0}" srcOrd="3" destOrd="0" presId="urn:microsoft.com/office/officeart/2011/layout/CircleProcess"/>
    <dgm:cxn modelId="{6AB865B3-88F8-42E6-A379-7EA5E87DCF18}" type="presParOf" srcId="{E22AF47E-6A71-4043-B25D-67B56C2C21A0}" destId="{BDD731B0-50CA-4E29-9754-BDCB1EBC4DBA}" srcOrd="0" destOrd="0" presId="urn:microsoft.com/office/officeart/2011/layout/CircleProcess"/>
    <dgm:cxn modelId="{1A0B9794-A48C-4D44-B395-3C3017CAB990}" type="presParOf" srcId="{9F8F8286-68C6-4549-9CBE-3C72908A6C10}" destId="{1A8FF917-7F6D-4265-8480-A55EF8CCFA77}" srcOrd="4" destOrd="0" presId="urn:microsoft.com/office/officeart/2011/layout/CircleProcess"/>
    <dgm:cxn modelId="{AD9C6B9D-7AE1-44BF-951B-59604089EE32}" type="presParOf" srcId="{1A8FF917-7F6D-4265-8480-A55EF8CCFA77}" destId="{14FE1DC8-1ACC-4C51-8D78-8809CE3D8ACB}" srcOrd="0" destOrd="0" presId="urn:microsoft.com/office/officeart/2011/layout/CircleProcess"/>
    <dgm:cxn modelId="{7713F8A1-F8F9-45A8-A01D-25378E72C677}" type="presParOf" srcId="{9F8F8286-68C6-4549-9CBE-3C72908A6C10}" destId="{02216165-2620-4547-AD38-089AA80A0292}" srcOrd="5" destOrd="0" presId="urn:microsoft.com/office/officeart/2011/layout/CircleProcess"/>
    <dgm:cxn modelId="{45D831BF-08DC-4825-9559-13E11FA3ABD6}" type="presParOf" srcId="{9F8F8286-68C6-4549-9CBE-3C72908A6C10}" destId="{E403894A-A6D5-491C-ACAD-0E88054F2A31}" srcOrd="6" destOrd="0" presId="urn:microsoft.com/office/officeart/2011/layout/CircleProcess"/>
    <dgm:cxn modelId="{52A0A481-B65F-48B5-AD9D-A2D787EFA1ED}" type="presParOf" srcId="{E403894A-A6D5-491C-ACAD-0E88054F2A31}" destId="{B691AD74-CB7C-411B-B530-375303D136AA}" srcOrd="0" destOrd="0" presId="urn:microsoft.com/office/officeart/2011/layout/CircleProcess"/>
    <dgm:cxn modelId="{7CAAC03A-8A25-4D56-B504-2B1388E6A5BC}" type="presParOf" srcId="{9F8F8286-68C6-4549-9CBE-3C72908A6C10}" destId="{4A9C726A-A5F2-4191-AC7F-BEE729D8145F}" srcOrd="7" destOrd="0" presId="urn:microsoft.com/office/officeart/2011/layout/CircleProcess"/>
    <dgm:cxn modelId="{9E213CCA-B71A-4A13-A423-B51EE8CD3BFF}" type="presParOf" srcId="{4A9C726A-A5F2-4191-AC7F-BEE729D8145F}" destId="{8E0A8684-00A6-4A21-A804-575A7B187691}" srcOrd="0" destOrd="0" presId="urn:microsoft.com/office/officeart/2011/layout/CircleProcess"/>
    <dgm:cxn modelId="{AA755190-B3E1-4017-AE53-D74CB46EA0FF}" type="presParOf" srcId="{9F8F8286-68C6-4549-9CBE-3C72908A6C10}" destId="{841AED65-E331-4372-9B23-246A2376DD0E}" srcOrd="8" destOrd="0" presId="urn:microsoft.com/office/officeart/2011/layout/CircleProcess"/>
    <dgm:cxn modelId="{6B3F8913-B34E-4A2C-A063-DB479BD06747}" type="presParOf" srcId="{9F8F8286-68C6-4549-9CBE-3C72908A6C10}" destId="{E5EB84FB-DBB0-46BB-9BA9-2F00C1B68EB5}" srcOrd="9" destOrd="0" presId="urn:microsoft.com/office/officeart/2011/layout/CircleProcess"/>
    <dgm:cxn modelId="{E46183F5-33CF-4E5D-B25D-67D01E617A4B}" type="presParOf" srcId="{E5EB84FB-DBB0-46BB-9BA9-2F00C1B68EB5}" destId="{EA7B42BF-893D-4FB3-9F39-7041EDA2C69B}" srcOrd="0" destOrd="0" presId="urn:microsoft.com/office/officeart/2011/layout/CircleProcess"/>
    <dgm:cxn modelId="{8F6C73F1-3C75-42E5-94C7-8567EFAB71E9}" type="presParOf" srcId="{9F8F8286-68C6-4549-9CBE-3C72908A6C10}" destId="{22421FC5-B21B-4529-94CE-C5B3D8374DAF}" srcOrd="10" destOrd="0" presId="urn:microsoft.com/office/officeart/2011/layout/CircleProcess"/>
    <dgm:cxn modelId="{A55BD22F-7DCC-41B8-A8AD-2E8B8F044801}" type="presParOf" srcId="{22421FC5-B21B-4529-94CE-C5B3D8374DAF}" destId="{A07BB201-FE5F-4451-BFF1-64798F25C5C1}" srcOrd="0" destOrd="0" presId="urn:microsoft.com/office/officeart/2011/layout/CircleProcess"/>
    <dgm:cxn modelId="{30B9837B-F2AE-47DF-9E58-AC90FD4B7499}" type="presParOf" srcId="{9F8F8286-68C6-4549-9CBE-3C72908A6C10}" destId="{A62FE234-898D-4084-AD56-85E70D2C2E0F}" srcOrd="11" destOrd="0" presId="urn:microsoft.com/office/officeart/2011/layout/CircleProcess"/>
    <dgm:cxn modelId="{6DBDE59D-2697-4E52-A289-5CB2A03DA063}" type="presParOf" srcId="{9F8F8286-68C6-4549-9CBE-3C72908A6C10}" destId="{99728451-9069-4F4E-B5B2-54A29103BC2D}" srcOrd="12" destOrd="0" presId="urn:microsoft.com/office/officeart/2011/layout/CircleProcess"/>
    <dgm:cxn modelId="{BB85C9BD-42EF-439C-B841-1BA48ECCADB0}" type="presParOf" srcId="{99728451-9069-4F4E-B5B2-54A29103BC2D}" destId="{2800F6E6-7C9D-4AD0-8A95-9F2EECE35CE5}" srcOrd="0" destOrd="0" presId="urn:microsoft.com/office/officeart/2011/layout/CircleProcess"/>
    <dgm:cxn modelId="{3E362FC8-9807-4715-ADA6-124E7E71FAA5}" type="presParOf" srcId="{9F8F8286-68C6-4549-9CBE-3C72908A6C10}" destId="{DF8EEE90-D97F-4B37-A04B-F5520CF6A9EF}" srcOrd="13" destOrd="0" presId="urn:microsoft.com/office/officeart/2011/layout/CircleProcess"/>
    <dgm:cxn modelId="{F74F9826-E352-4FC0-9C28-1B4FFD3D9B09}" type="presParOf" srcId="{DF8EEE90-D97F-4B37-A04B-F5520CF6A9EF}" destId="{DB418493-11A7-4203-8111-DACEBAA162ED}" srcOrd="0" destOrd="0" presId="urn:microsoft.com/office/officeart/2011/layout/CircleProcess"/>
    <dgm:cxn modelId="{A38336D7-9041-4391-AB2B-3B6B660157E0}" type="presParOf" srcId="{9F8F8286-68C6-4549-9CBE-3C72908A6C10}" destId="{035DCACE-955D-425D-99A7-051BCD2BF7D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F39C-235E-411C-BF8E-8A13D173AE9E}">
      <dsp:nvSpPr>
        <dsp:cNvPr id="0" name=""/>
        <dsp:cNvSpPr/>
      </dsp:nvSpPr>
      <dsp:spPr>
        <a:xfrm>
          <a:off x="7354505" y="368312"/>
          <a:ext cx="969258" cy="969073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344526" y="400620"/>
          <a:ext cx="989831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Filter Data for </a:t>
          </a:r>
          <a:r>
            <a:rPr lang="en-IN" sz="1000" kern="1200" dirty="0" smtClean="0"/>
            <a:t>requirement</a:t>
          </a:r>
          <a:r>
            <a:rPr lang="en-IN" sz="1000" kern="1200" dirty="0"/>
            <a:t>.</a:t>
          </a:r>
        </a:p>
      </dsp:txBody>
      <dsp:txXfrm>
        <a:off x="7486027" y="529853"/>
        <a:ext cx="706829" cy="645992"/>
      </dsp:txXfrm>
    </dsp:sp>
    <dsp:sp modelId="{1F3ABD3F-CEAA-40E1-9225-2D69D88D1AFD}">
      <dsp:nvSpPr>
        <dsp:cNvPr id="0" name=""/>
        <dsp:cNvSpPr/>
      </dsp:nvSpPr>
      <dsp:spPr>
        <a:xfrm rot="2700000">
          <a:off x="6353294" y="368203"/>
          <a:ext cx="969121" cy="969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35877"/>
                <a:satOff val="-7600"/>
                <a:lumOff val="1513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135877"/>
                <a:satOff val="-7600"/>
                <a:lumOff val="1513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385863" y="400620"/>
          <a:ext cx="904599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35877"/>
              <a:satOff val="-7600"/>
              <a:lumOff val="151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/>
            <a:t>Correcting data types and deriving new columns</a:t>
          </a:r>
        </a:p>
      </dsp:txBody>
      <dsp:txXfrm>
        <a:off x="6515179" y="529853"/>
        <a:ext cx="645966" cy="645992"/>
      </dsp:txXfrm>
    </dsp:sp>
    <dsp:sp modelId="{BDD731B0-50CA-4E29-9754-BDCB1EBC4DBA}">
      <dsp:nvSpPr>
        <dsp:cNvPr id="0" name=""/>
        <dsp:cNvSpPr/>
      </dsp:nvSpPr>
      <dsp:spPr>
        <a:xfrm rot="2700000">
          <a:off x="5352015" y="368203"/>
          <a:ext cx="969121" cy="969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271754"/>
                <a:satOff val="-15199"/>
                <a:lumOff val="30265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271754"/>
                <a:satOff val="-15199"/>
                <a:lumOff val="30265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5384584" y="400620"/>
          <a:ext cx="904599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71754"/>
              <a:satOff val="-15199"/>
              <a:lumOff val="30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Removing irrelevant columns</a:t>
          </a:r>
        </a:p>
      </dsp:txBody>
      <dsp:txXfrm>
        <a:off x="5513900" y="529853"/>
        <a:ext cx="645966" cy="645992"/>
      </dsp:txXfrm>
    </dsp:sp>
    <dsp:sp modelId="{B691AD74-CB7C-411B-B530-375303D136AA}">
      <dsp:nvSpPr>
        <dsp:cNvPr id="0" name=""/>
        <dsp:cNvSpPr/>
      </dsp:nvSpPr>
      <dsp:spPr>
        <a:xfrm rot="2700000">
          <a:off x="4350736" y="368203"/>
          <a:ext cx="969121" cy="969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407631"/>
                <a:satOff val="-22799"/>
                <a:lumOff val="4539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407631"/>
                <a:satOff val="-22799"/>
                <a:lumOff val="4539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4383304" y="400620"/>
          <a:ext cx="904599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407631"/>
              <a:satOff val="-22799"/>
              <a:lumOff val="453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Removing Duplicate Data</a:t>
          </a:r>
        </a:p>
      </dsp:txBody>
      <dsp:txXfrm>
        <a:off x="4512005" y="529853"/>
        <a:ext cx="645966" cy="645992"/>
      </dsp:txXfrm>
    </dsp:sp>
    <dsp:sp modelId="{EA7B42BF-893D-4FB3-9F39-7041EDA2C69B}">
      <dsp:nvSpPr>
        <dsp:cNvPr id="0" name=""/>
        <dsp:cNvSpPr/>
      </dsp:nvSpPr>
      <dsp:spPr>
        <a:xfrm rot="2700000">
          <a:off x="3349456" y="368203"/>
          <a:ext cx="969121" cy="969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271754"/>
                <a:satOff val="-15199"/>
                <a:lumOff val="30265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271754"/>
                <a:satOff val="-15199"/>
                <a:lumOff val="30265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3382025" y="400620"/>
          <a:ext cx="904599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71754"/>
              <a:satOff val="-15199"/>
              <a:lumOff val="30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Removing NULL values</a:t>
          </a:r>
        </a:p>
      </dsp:txBody>
      <dsp:txXfrm>
        <a:off x="3510726" y="529853"/>
        <a:ext cx="645966" cy="645992"/>
      </dsp:txXfrm>
    </dsp:sp>
    <dsp:sp modelId="{2800F6E6-7C9D-4AD0-8A95-9F2EECE35CE5}">
      <dsp:nvSpPr>
        <dsp:cNvPr id="0" name=""/>
        <dsp:cNvSpPr/>
      </dsp:nvSpPr>
      <dsp:spPr>
        <a:xfrm rot="2700000">
          <a:off x="2348177" y="368203"/>
          <a:ext cx="969121" cy="969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35877"/>
                <a:satOff val="-7600"/>
                <a:lumOff val="1513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135877"/>
                <a:satOff val="-7600"/>
                <a:lumOff val="1513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2380130" y="400620"/>
          <a:ext cx="904599" cy="9044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35877"/>
              <a:satOff val="-7600"/>
              <a:lumOff val="151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Importing the Data</a:t>
          </a:r>
        </a:p>
      </dsp:txBody>
      <dsp:txXfrm>
        <a:off x="2509447" y="529853"/>
        <a:ext cx="645966" cy="645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F39C-235E-411C-BF8E-8A13D173AE9E}">
      <dsp:nvSpPr>
        <dsp:cNvPr id="0" name=""/>
        <dsp:cNvSpPr/>
      </dsp:nvSpPr>
      <dsp:spPr>
        <a:xfrm>
          <a:off x="6859278" y="366859"/>
          <a:ext cx="971821" cy="97198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6848608" y="399264"/>
          <a:ext cx="992645" cy="907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Insights drawn</a:t>
          </a:r>
          <a:endParaRPr lang="en-IN" sz="1000" kern="1200" dirty="0"/>
        </a:p>
      </dsp:txBody>
      <dsp:txXfrm>
        <a:off x="6990657" y="528884"/>
        <a:ext cx="709113" cy="647930"/>
      </dsp:txXfrm>
    </dsp:sp>
    <dsp:sp modelId="{BDD731B0-50CA-4E29-9754-BDCB1EBC4DBA}">
      <dsp:nvSpPr>
        <dsp:cNvPr id="0" name=""/>
        <dsp:cNvSpPr/>
      </dsp:nvSpPr>
      <dsp:spPr>
        <a:xfrm rot="2700000">
          <a:off x="5854412" y="366909"/>
          <a:ext cx="971709" cy="97170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63052"/>
                <a:satOff val="-9120"/>
                <a:lumOff val="181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163052"/>
                <a:satOff val="-9120"/>
                <a:lumOff val="181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5887457" y="399264"/>
          <a:ext cx="907171" cy="907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63052"/>
              <a:satOff val="-9120"/>
              <a:lumOff val="18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Derived Matrices</a:t>
          </a:r>
          <a:endParaRPr lang="en-IN" sz="1000" kern="1200" dirty="0"/>
        </a:p>
      </dsp:txBody>
      <dsp:txXfrm>
        <a:off x="6016757" y="528884"/>
        <a:ext cx="648053" cy="647930"/>
      </dsp:txXfrm>
    </dsp:sp>
    <dsp:sp modelId="{B691AD74-CB7C-411B-B530-375303D136AA}">
      <dsp:nvSpPr>
        <dsp:cNvPr id="0" name=""/>
        <dsp:cNvSpPr/>
      </dsp:nvSpPr>
      <dsp:spPr>
        <a:xfrm rot="2700000">
          <a:off x="4850523" y="366909"/>
          <a:ext cx="971709" cy="97170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326105"/>
                <a:satOff val="-18239"/>
                <a:lumOff val="3631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326105"/>
                <a:satOff val="-18239"/>
                <a:lumOff val="3631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4883051" y="399264"/>
          <a:ext cx="907171" cy="907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05"/>
              <a:satOff val="-18239"/>
              <a:lumOff val="363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Bivariate Analysis</a:t>
          </a:r>
          <a:endParaRPr lang="en-IN" sz="1000" kern="1200" dirty="0"/>
        </a:p>
      </dsp:txBody>
      <dsp:txXfrm>
        <a:off x="5012351" y="528884"/>
        <a:ext cx="648053" cy="647930"/>
      </dsp:txXfrm>
    </dsp:sp>
    <dsp:sp modelId="{EA7B42BF-893D-4FB3-9F39-7041EDA2C69B}">
      <dsp:nvSpPr>
        <dsp:cNvPr id="0" name=""/>
        <dsp:cNvSpPr/>
      </dsp:nvSpPr>
      <dsp:spPr>
        <a:xfrm rot="2700000">
          <a:off x="3846118" y="366909"/>
          <a:ext cx="971709" cy="97170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326105"/>
                <a:satOff val="-18239"/>
                <a:lumOff val="3631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326105"/>
                <a:satOff val="-18239"/>
                <a:lumOff val="3631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3878645" y="399264"/>
          <a:ext cx="907171" cy="907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05"/>
              <a:satOff val="-18239"/>
              <a:lumOff val="363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Univariate Segmented Analysis</a:t>
          </a:r>
          <a:endParaRPr lang="en-IN" sz="1000" kern="1200" dirty="0"/>
        </a:p>
      </dsp:txBody>
      <dsp:txXfrm>
        <a:off x="4008463" y="528884"/>
        <a:ext cx="648053" cy="647930"/>
      </dsp:txXfrm>
    </dsp:sp>
    <dsp:sp modelId="{2800F6E6-7C9D-4AD0-8A95-9F2EECE35CE5}">
      <dsp:nvSpPr>
        <dsp:cNvPr id="0" name=""/>
        <dsp:cNvSpPr/>
      </dsp:nvSpPr>
      <dsp:spPr>
        <a:xfrm rot="2700000">
          <a:off x="2841712" y="366909"/>
          <a:ext cx="971709" cy="97170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163052"/>
                <a:satOff val="-9120"/>
                <a:lumOff val="181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50000"/>
                <a:hueOff val="163052"/>
                <a:satOff val="-9120"/>
                <a:lumOff val="181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2874240" y="399264"/>
          <a:ext cx="907171" cy="907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63052"/>
              <a:satOff val="-9120"/>
              <a:lumOff val="18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Univariate Analysis</a:t>
          </a:r>
          <a:endParaRPr lang="en-IN" sz="1000" kern="1200" dirty="0"/>
        </a:p>
      </dsp:txBody>
      <dsp:txXfrm>
        <a:off x="3004057" y="528884"/>
        <a:ext cx="648053" cy="64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4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44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8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0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4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8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41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7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+mj-lt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1B83CA-F95E-7E4F-E5A2-FEC917EC55A8}"/>
              </a:ext>
            </a:extLst>
          </p:cNvPr>
          <p:cNvSpPr txBox="1"/>
          <p:nvPr/>
        </p:nvSpPr>
        <p:spPr>
          <a:xfrm>
            <a:off x="8710355" y="5161930"/>
            <a:ext cx="3056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Sumit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Roy</a:t>
            </a:r>
          </a:p>
          <a:p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Nisha 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Chandora</a:t>
            </a: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0"/>
            <a:ext cx="10963286" cy="1478570"/>
          </a:xfrm>
        </p:spPr>
        <p:txBody>
          <a:bodyPr/>
          <a:lstStyle/>
          <a:p>
            <a:pPr algn="ctr"/>
            <a:r>
              <a:rPr lang="en-IN" cap="none" dirty="0" smtClean="0"/>
              <a:t>Location Based </a:t>
            </a:r>
            <a:endParaRPr lang="en-IN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806917" y="4907989"/>
            <a:ext cx="10441806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The metropolitan </a:t>
            </a:r>
            <a:r>
              <a:rPr lang="en-IN" dirty="0"/>
              <a:t>cities </a:t>
            </a:r>
            <a:r>
              <a:rPr lang="en-IN" dirty="0"/>
              <a:t>like </a:t>
            </a:r>
            <a:r>
              <a:rPr lang="en-US" dirty="0"/>
              <a:t>California, New York, Texas, Florida </a:t>
            </a:r>
            <a:r>
              <a:rPr lang="en-IN" dirty="0" smtClean="0"/>
              <a:t>have </a:t>
            </a:r>
            <a:r>
              <a:rPr lang="en-IN" dirty="0"/>
              <a:t>large number of loans, </a:t>
            </a:r>
            <a:r>
              <a:rPr lang="en-IN" dirty="0" smtClean="0"/>
              <a:t>and high</a:t>
            </a:r>
            <a:r>
              <a:rPr lang="en-IN" dirty="0" smtClean="0"/>
              <a:t> </a:t>
            </a:r>
            <a:r>
              <a:rPr lang="en-IN" dirty="0"/>
              <a:t>number of defaulted </a:t>
            </a:r>
            <a:r>
              <a:rPr lang="en-IN" dirty="0" smtClean="0"/>
              <a:t>loans. </a:t>
            </a:r>
          </a:p>
          <a:p>
            <a:pPr marL="0" indent="0">
              <a:buNone/>
            </a:pPr>
            <a:r>
              <a:rPr lang="en-IN" dirty="0" smtClean="0"/>
              <a:t>Although, state of Nebraska has fewer loans approved compared to other states, the rate of default is whooping high at 40%, followed by Nevada state with 22% charged off loans.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FC94DA-C123-C0A2-42A2-DAA66648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78570"/>
            <a:ext cx="1061185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6" y="0"/>
            <a:ext cx="11034078" cy="1478570"/>
          </a:xfrm>
        </p:spPr>
        <p:txBody>
          <a:bodyPr/>
          <a:lstStyle/>
          <a:p>
            <a:pPr algn="ctr"/>
            <a:r>
              <a:rPr lang="en-IN" cap="none" dirty="0" smtClean="0"/>
              <a:t>Diving Deep</a:t>
            </a:r>
            <a:endParaRPr lang="en-IN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4A5B60-3918-AEEB-1F02-3DD99EC1034D}"/>
              </a:ext>
            </a:extLst>
          </p:cNvPr>
          <p:cNvSpPr txBox="1"/>
          <p:nvPr/>
        </p:nvSpPr>
        <p:spPr>
          <a:xfrm>
            <a:off x="661736" y="1138942"/>
            <a:ext cx="108765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Although number of defaulters with 10+ years of employment experience is higher yet, the rate of default (i.e. ratio of no. of defaulter to total no. of loans at particular experience level) </a:t>
            </a:r>
            <a:r>
              <a:rPr lang="en-IN" dirty="0"/>
              <a:t>is </a:t>
            </a:r>
            <a:r>
              <a:rPr lang="en-IN" dirty="0" smtClean="0"/>
              <a:t>higher for less experienced people (less than 4years of exp.).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Similarly, the number of loans taken and defaulted for debt-consolidation purpose is more, however the percentage of default (no. of defaulter to total no. of loans for particular purpose) is higher for small-business category followed by renewable energy loans and educational loans.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People with </a:t>
            </a:r>
            <a:r>
              <a:rPr lang="en-IN" dirty="0"/>
              <a:t>high </a:t>
            </a:r>
            <a:r>
              <a:rPr lang="en-IN" dirty="0" smtClean="0"/>
              <a:t>DTI (≥20) and People </a:t>
            </a:r>
            <a:r>
              <a:rPr lang="en-IN" dirty="0"/>
              <a:t>who have high loan to annual income ratio </a:t>
            </a:r>
            <a:r>
              <a:rPr lang="en-IN" dirty="0" smtClean="0"/>
              <a:t>(≥0.2) show higher </a:t>
            </a:r>
            <a:r>
              <a:rPr lang="en-IN" dirty="0"/>
              <a:t>risk of </a:t>
            </a:r>
            <a:r>
              <a:rPr lang="en-IN" dirty="0" smtClean="0"/>
              <a:t>defaulting.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Although </a:t>
            </a:r>
            <a:r>
              <a:rPr lang="en-IN" dirty="0"/>
              <a:t>high grades loans like A, B, C are more popular among applicants, the lower grade loans like E,F,G have higher rate of </a:t>
            </a:r>
            <a:r>
              <a:rPr lang="en-IN" dirty="0" smtClean="0"/>
              <a:t>defaults.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Though the number of clients having verified source of income is higher, the defaulters are also high in this category. The impact of Verified/Non-verified Source Income along with DTI , Employee Experience level and Grade of loans on Loan Status was studied and similar pattern was observed.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8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6" y="0"/>
            <a:ext cx="11087241" cy="1478570"/>
          </a:xfrm>
        </p:spPr>
        <p:txBody>
          <a:bodyPr/>
          <a:lstStyle/>
          <a:p>
            <a:pPr algn="ctr"/>
            <a:r>
              <a:rPr lang="en-IN" cap="none" dirty="0" smtClean="0"/>
              <a:t>Conclusion and Recommendations</a:t>
            </a:r>
            <a:endParaRPr lang="en-IN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4A5B60-3918-AEEB-1F02-3DD99EC1034D}"/>
              </a:ext>
            </a:extLst>
          </p:cNvPr>
          <p:cNvSpPr txBox="1"/>
          <p:nvPr/>
        </p:nvSpPr>
        <p:spPr>
          <a:xfrm>
            <a:off x="661736" y="1225689"/>
            <a:ext cx="108765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conclude, major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riving factors indicating tendency to default are: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Grade, Tenure and Purpose of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 Status and Home-ownership of applicant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Annual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To Loan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Ratio and DTI of applicant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 term loans are defaulted more ofte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n, hence such applications must be scrutinized thoroughly.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opting for low grade loan have higher tendency to default, hence several other factors (like employment experience,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ource income verification, term of loan, DTI)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closely analyzed while approving such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Having Public Recorded Bankruptcy can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good indicator of future default.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with very high Debt to Income ratio or Loan to Annual Income ratio can cause greater credit loss to Lending Club.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for small business loans must be examined in details as they have higher rate to default.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location and home ownership (esp. Mortgage and Rent) is to be considered for future loan approvals.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4F37C0-0A0B-ADE8-BAE1-C482D1D26739}"/>
              </a:ext>
            </a:extLst>
          </p:cNvPr>
          <p:cNvSpPr txBox="1"/>
          <p:nvPr/>
        </p:nvSpPr>
        <p:spPr>
          <a:xfrm>
            <a:off x="0" y="274403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+mj-lt"/>
              </a:rPr>
              <a:t>Thank You</a:t>
            </a:r>
            <a:endParaRPr lang="en-I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2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1E4B19-2C3A-884A-919A-326B2A2F1BA8}"/>
              </a:ext>
            </a:extLst>
          </p:cNvPr>
          <p:cNvSpPr txBox="1"/>
          <p:nvPr/>
        </p:nvSpPr>
        <p:spPr>
          <a:xfrm>
            <a:off x="651946" y="1071359"/>
            <a:ext cx="11032056" cy="609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company is the largest online loan provider in various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company aims to identify the risky loan applicants to reduce its credit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Loan dataset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Information about past loan applicants whose application was accepted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Approved loan is categorized as Fully paid, Current or Charged-off (defaulted)</a:t>
            </a:r>
            <a:endParaRPr lang="en-US" sz="2000" dirty="0" smtClean="0"/>
          </a:p>
          <a:p>
            <a:endParaRPr lang="en-US" sz="1000" dirty="0" smtClean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30353F"/>
                </a:solidFill>
              </a:rPr>
              <a:t>Objective</a:t>
            </a:r>
            <a:r>
              <a:rPr lang="en-US" sz="2000" dirty="0" smtClean="0">
                <a:solidFill>
                  <a:srgbClr val="30353F"/>
                </a:solidFill>
              </a:rPr>
              <a:t>: To </a:t>
            </a:r>
            <a:r>
              <a:rPr lang="en-US" sz="2000" dirty="0">
                <a:solidFill>
                  <a:srgbClr val="30353F"/>
                </a:solidFill>
              </a:rPr>
              <a:t>determine the driving factors resulting in loan </a:t>
            </a:r>
            <a:r>
              <a:rPr lang="en-US" sz="2000" dirty="0" smtClean="0">
                <a:solidFill>
                  <a:srgbClr val="30353F"/>
                </a:solidFill>
              </a:rPr>
              <a:t>defaults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30353F"/>
                </a:solidFill>
              </a:rPr>
              <a:t>Method</a:t>
            </a:r>
            <a:r>
              <a:rPr lang="en-US" sz="2000" dirty="0" smtClean="0">
                <a:solidFill>
                  <a:srgbClr val="30353F"/>
                </a:solidFill>
              </a:rPr>
              <a:t>: Conducting EDA to understand the applicants attributes and loan attributes in determining the risky applicants who tend to default.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30353F"/>
                </a:solidFill>
              </a:rPr>
              <a:t>Data Clean-up and Preparation process</a:t>
            </a:r>
            <a:r>
              <a:rPr lang="en-US" b="1" dirty="0" smtClean="0">
                <a:solidFill>
                  <a:srgbClr val="30353F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u="sng" dirty="0" smtClean="0">
              <a:solidFill>
                <a:srgbClr val="30353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30353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u="sng" dirty="0" smtClean="0">
              <a:solidFill>
                <a:srgbClr val="30353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30353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u="sng" dirty="0" smtClean="0">
              <a:solidFill>
                <a:srgbClr val="30353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30353F"/>
                </a:solidFill>
              </a:rPr>
              <a:t>Analysis process:</a:t>
            </a:r>
            <a:endParaRPr lang="en-US" b="1" u="sng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89189"/>
              </p:ext>
            </p:extLst>
          </p:nvPr>
        </p:nvGraphicFramePr>
        <p:xfrm>
          <a:off x="489387" y="4241458"/>
          <a:ext cx="10481719" cy="1705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50888"/>
              </p:ext>
            </p:extLst>
          </p:nvPr>
        </p:nvGraphicFramePr>
        <p:xfrm>
          <a:off x="651946" y="5356323"/>
          <a:ext cx="10481719" cy="1705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946" y="126710"/>
            <a:ext cx="10757734" cy="1031530"/>
          </a:xfrm>
        </p:spPr>
        <p:txBody>
          <a:bodyPr/>
          <a:lstStyle/>
          <a:p>
            <a:pPr algn="ctr"/>
            <a:r>
              <a:rPr lang="en-IN" cap="none" dirty="0" smtClean="0"/>
              <a:t>Case Specifics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2" y="145028"/>
            <a:ext cx="9905998" cy="1249663"/>
          </a:xfrm>
        </p:spPr>
        <p:txBody>
          <a:bodyPr/>
          <a:lstStyle/>
          <a:p>
            <a:pPr algn="ctr"/>
            <a:r>
              <a:rPr lang="en-IN" cap="none" dirty="0" smtClean="0"/>
              <a:t>Loan Status And Amount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493" y="4640130"/>
            <a:ext cx="4268804" cy="15593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u="sng" dirty="0" smtClean="0"/>
              <a:t>Loan Status: </a:t>
            </a:r>
            <a:r>
              <a:rPr lang="en-IN" sz="2000" dirty="0" smtClean="0"/>
              <a:t>The charged-off loans comprise of about 14.4% of the total loans approved (disregarding the current status).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E0074D-0249-B68A-04D8-67BCC135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1366986"/>
            <a:ext cx="4635366" cy="3124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4640130"/>
            <a:ext cx="5854021" cy="18988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u="sng" dirty="0" smtClean="0">
                <a:solidFill>
                  <a:schemeClr val="tx1"/>
                </a:solidFill>
              </a:rPr>
              <a:t>Loan Amount: </a:t>
            </a:r>
            <a:r>
              <a:rPr lang="en-IN" dirty="0"/>
              <a:t>The loan amount ranges from 5000 to 35000 with a median value close to 10000. The loan amount is fairly small for majority of the clients. Fewer clients have taken loan of higher amounts.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Larger </a:t>
            </a:r>
            <a:r>
              <a:rPr lang="en-IN" dirty="0"/>
              <a:t>the amount of </a:t>
            </a:r>
            <a:r>
              <a:rPr lang="en-IN" dirty="0" smtClean="0"/>
              <a:t>loan, </a:t>
            </a:r>
            <a:r>
              <a:rPr lang="en-IN" dirty="0"/>
              <a:t>higher the chances of default.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E03645-9D07-A6A5-8DDC-8D820D1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395103"/>
            <a:ext cx="550244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99" y="182583"/>
            <a:ext cx="10905632" cy="1189017"/>
          </a:xfrm>
        </p:spPr>
        <p:txBody>
          <a:bodyPr/>
          <a:lstStyle/>
          <a:p>
            <a:pPr algn="ctr"/>
            <a:r>
              <a:rPr lang="en-IN" cap="none" dirty="0" smtClean="0"/>
              <a:t>Term And Interest Rate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5" y="4671400"/>
            <a:ext cx="4268804" cy="1559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u="sng" dirty="0"/>
              <a:t>Loan Term: </a:t>
            </a:r>
            <a:r>
              <a:rPr lang="en-IN" sz="2000" u="sng" dirty="0"/>
              <a:t> </a:t>
            </a:r>
            <a:r>
              <a:rPr lang="en-IN" sz="2000" dirty="0"/>
              <a:t>The </a:t>
            </a:r>
            <a:r>
              <a:rPr lang="en-IN" sz="2000" dirty="0" smtClean="0"/>
              <a:t>number of loans </a:t>
            </a:r>
            <a:r>
              <a:rPr lang="en-IN" sz="2000" dirty="0"/>
              <a:t>taken for 36 month term </a:t>
            </a:r>
            <a:r>
              <a:rPr lang="en-IN" sz="2000" dirty="0" smtClean="0"/>
              <a:t>is higher than </a:t>
            </a:r>
            <a:r>
              <a:rPr lang="en-IN" sz="2000" dirty="0"/>
              <a:t>60 months </a:t>
            </a:r>
            <a:r>
              <a:rPr lang="en-IN" sz="2000" dirty="0" smtClean="0"/>
              <a:t>but have </a:t>
            </a:r>
            <a:r>
              <a:rPr lang="en-IN" sz="2000" dirty="0"/>
              <a:t>lower </a:t>
            </a:r>
            <a:r>
              <a:rPr lang="en-IN" sz="2000" dirty="0" smtClean="0"/>
              <a:t>rate of defaulting comparatively. 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415146" y="4671399"/>
            <a:ext cx="5366085" cy="15593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3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IN" b="1" u="sng" dirty="0"/>
              <a:t>Interest Rate: </a:t>
            </a:r>
            <a:r>
              <a:rPr lang="en-IN" dirty="0">
                <a:solidFill>
                  <a:schemeClr val="tx1"/>
                </a:solidFill>
              </a:rPr>
              <a:t>The count of loan taken varies with interest </a:t>
            </a:r>
            <a:r>
              <a:rPr lang="en-IN" dirty="0">
                <a:solidFill>
                  <a:schemeClr val="tx1"/>
                </a:solidFill>
              </a:rPr>
              <a:t>rate, </a:t>
            </a:r>
            <a:r>
              <a:rPr lang="en-IN" dirty="0">
                <a:solidFill>
                  <a:schemeClr val="tx1"/>
                </a:solidFill>
              </a:rPr>
              <a:t>showing peak around in 5-15 bracket and decreasing </a:t>
            </a:r>
            <a:r>
              <a:rPr lang="en-IN" dirty="0" smtClean="0">
                <a:solidFill>
                  <a:schemeClr val="tx1"/>
                </a:solidFill>
              </a:rPr>
              <a:t>slowly. </a:t>
            </a:r>
            <a:r>
              <a:rPr lang="en-IN" dirty="0" smtClean="0"/>
              <a:t>Conversely, the percentage of </a:t>
            </a:r>
            <a:r>
              <a:rPr lang="en-IN" dirty="0"/>
              <a:t>defaulting increases with interest rate.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5994666-9162-8840-6616-D5D9181C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" y="1371600"/>
            <a:ext cx="5906324" cy="3124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F0871A2-BC72-DACB-BCAF-BE4546C7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585869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77" y="33225"/>
            <a:ext cx="11225695" cy="1263947"/>
          </a:xfrm>
        </p:spPr>
        <p:txBody>
          <a:bodyPr/>
          <a:lstStyle/>
          <a:p>
            <a:pPr algn="ctr"/>
            <a:r>
              <a:rPr lang="en-IN" cap="none" dirty="0" smtClean="0"/>
              <a:t>Grade And Sub-grade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2" y="4810001"/>
            <a:ext cx="5231214" cy="155937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u="sng" dirty="0"/>
              <a:t>Grade</a:t>
            </a:r>
            <a:r>
              <a:rPr lang="en-IN" b="1" dirty="0"/>
              <a:t>: </a:t>
            </a:r>
            <a:r>
              <a:rPr lang="en-IN" dirty="0"/>
              <a:t>The loan approved are </a:t>
            </a:r>
            <a:r>
              <a:rPr lang="en-IN" dirty="0" smtClean="0"/>
              <a:t>mostly higher </a:t>
            </a:r>
            <a:r>
              <a:rPr lang="en-IN" dirty="0"/>
              <a:t>grade </a:t>
            </a:r>
            <a:r>
              <a:rPr lang="en-IN" dirty="0" smtClean="0"/>
              <a:t>loans as </a:t>
            </a:r>
            <a:r>
              <a:rPr lang="en-IN" dirty="0"/>
              <a:t>they are of low risk thus low chance of defaulting. </a:t>
            </a:r>
            <a:r>
              <a:rPr lang="en-IN" dirty="0" smtClean="0"/>
              <a:t> The 60-month </a:t>
            </a:r>
            <a:r>
              <a:rPr lang="en-IN" dirty="0"/>
              <a:t>term loans have larger number of lower grade loans with </a:t>
            </a:r>
            <a:r>
              <a:rPr lang="en-IN" dirty="0" smtClean="0"/>
              <a:t>higher </a:t>
            </a:r>
            <a:r>
              <a:rPr lang="en-IN" dirty="0"/>
              <a:t>risk.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810000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IN" b="1" u="sng" dirty="0" smtClean="0"/>
              <a:t>Sub-grade</a:t>
            </a:r>
            <a:r>
              <a:rPr lang="en-IN" b="1" u="sng" dirty="0"/>
              <a:t>: </a:t>
            </a:r>
            <a:r>
              <a:rPr lang="en-IN" sz="1900" dirty="0">
                <a:solidFill>
                  <a:schemeClr val="tx1"/>
                </a:solidFill>
              </a:rPr>
              <a:t>This provides more insight that the loans </a:t>
            </a:r>
            <a:r>
              <a:rPr lang="en-IN" sz="1900" dirty="0">
                <a:solidFill>
                  <a:schemeClr val="tx1"/>
                </a:solidFill>
              </a:rPr>
              <a:t>with high grade </a:t>
            </a:r>
            <a:r>
              <a:rPr lang="en-IN" sz="1900" dirty="0">
                <a:solidFill>
                  <a:schemeClr val="tx1"/>
                </a:solidFill>
              </a:rPr>
              <a:t>are more skewed towards </a:t>
            </a:r>
            <a:r>
              <a:rPr lang="en-IN" sz="1900" dirty="0" smtClean="0">
                <a:solidFill>
                  <a:schemeClr val="tx1"/>
                </a:solidFill>
              </a:rPr>
              <a:t>lower </a:t>
            </a:r>
            <a:r>
              <a:rPr lang="en-IN" sz="1900" dirty="0">
                <a:solidFill>
                  <a:schemeClr val="tx1"/>
                </a:solidFill>
              </a:rPr>
              <a:t>sub-grades</a:t>
            </a:r>
            <a:r>
              <a:rPr lang="en-IN" sz="1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94A1E8-0C35-F6CC-48BA-1978EB59F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" t="1313"/>
          <a:stretch/>
        </p:blipFill>
        <p:spPr>
          <a:xfrm>
            <a:off x="6156250" y="1415891"/>
            <a:ext cx="5828922" cy="3083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9D64A14-40BF-58FD-9FE8-363A64BB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2" y="1384417"/>
            <a:ext cx="580153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1" y="223508"/>
            <a:ext cx="11087632" cy="1158725"/>
          </a:xfrm>
        </p:spPr>
        <p:txBody>
          <a:bodyPr/>
          <a:lstStyle/>
          <a:p>
            <a:pPr algn="ctr"/>
            <a:r>
              <a:rPr lang="en-IN" cap="none" dirty="0" smtClean="0"/>
              <a:t>Employment Length &amp; Homeownership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5012020"/>
            <a:ext cx="5362958" cy="1559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u="sng" dirty="0"/>
              <a:t>Employment Length: </a:t>
            </a:r>
            <a:r>
              <a:rPr lang="en-IN" sz="2000" dirty="0"/>
              <a:t>Majority of </a:t>
            </a:r>
            <a:r>
              <a:rPr lang="en-IN" sz="2000" dirty="0" smtClean="0"/>
              <a:t>clients </a:t>
            </a:r>
            <a:r>
              <a:rPr lang="en-IN" sz="2000" dirty="0"/>
              <a:t>have 10+ years of experience and </a:t>
            </a:r>
            <a:r>
              <a:rPr lang="en-IN" sz="2000" dirty="0" smtClean="0"/>
              <a:t>have </a:t>
            </a:r>
            <a:r>
              <a:rPr lang="en-IN" sz="2000" dirty="0"/>
              <a:t>highest number of defaulted loan.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IN" b="1" u="sng" dirty="0"/>
              <a:t>Home Ownership: </a:t>
            </a:r>
            <a:r>
              <a:rPr lang="en-IN" dirty="0">
                <a:solidFill>
                  <a:schemeClr val="tx1"/>
                </a:solidFill>
              </a:rPr>
              <a:t>Majority of clients </a:t>
            </a:r>
            <a:r>
              <a:rPr lang="en-IN" dirty="0">
                <a:solidFill>
                  <a:schemeClr val="tx1"/>
                </a:solidFill>
              </a:rPr>
              <a:t>have rented </a:t>
            </a:r>
            <a:r>
              <a:rPr lang="en-IN" dirty="0">
                <a:solidFill>
                  <a:schemeClr val="tx1"/>
                </a:solidFill>
              </a:rPr>
              <a:t>or </a:t>
            </a:r>
            <a:r>
              <a:rPr lang="en-IN" dirty="0">
                <a:solidFill>
                  <a:schemeClr val="tx1"/>
                </a:solidFill>
              </a:rPr>
              <a:t>mortgaged property </a:t>
            </a:r>
            <a:r>
              <a:rPr lang="en-IN" dirty="0">
                <a:solidFill>
                  <a:schemeClr val="tx1"/>
                </a:solidFill>
              </a:rPr>
              <a:t>and have a higher </a:t>
            </a:r>
            <a:r>
              <a:rPr lang="en-IN" dirty="0">
                <a:solidFill>
                  <a:schemeClr val="tx1"/>
                </a:solidFill>
              </a:rPr>
              <a:t>tendency </a:t>
            </a:r>
            <a:r>
              <a:rPr lang="en-IN" dirty="0">
                <a:solidFill>
                  <a:schemeClr val="tx1"/>
                </a:solidFill>
              </a:rPr>
              <a:t>of defaulting.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A423E8-D21A-8F01-9E51-E59BBF95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85827"/>
            <a:ext cx="5877745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30C0E39-8079-ABC7-FF30-11AAD8ED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3" y="1585827"/>
            <a:ext cx="584916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31" y="0"/>
            <a:ext cx="11004697" cy="1478570"/>
          </a:xfrm>
        </p:spPr>
        <p:txBody>
          <a:bodyPr/>
          <a:lstStyle/>
          <a:p>
            <a:pPr algn="ctr"/>
            <a:r>
              <a:rPr lang="en-IN" cap="none" dirty="0" smtClean="0"/>
              <a:t>Annual Income &amp; Purpose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82" y="4477363"/>
            <a:ext cx="4268804" cy="19097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u="sng" dirty="0"/>
              <a:t>Annual Income </a:t>
            </a:r>
            <a:r>
              <a:rPr lang="en-IN" sz="2000" b="1" dirty="0"/>
              <a:t>:</a:t>
            </a:r>
            <a:r>
              <a:rPr lang="en-IN" sz="2000" dirty="0"/>
              <a:t> </a:t>
            </a:r>
            <a:r>
              <a:rPr lang="en-IN" sz="2000" dirty="0" smtClean="0"/>
              <a:t>There is concentration </a:t>
            </a:r>
            <a:r>
              <a:rPr lang="en-IN" sz="2000" dirty="0"/>
              <a:t>of clients </a:t>
            </a:r>
            <a:r>
              <a:rPr lang="en-IN" sz="2000" dirty="0" smtClean="0"/>
              <a:t>at low </a:t>
            </a:r>
            <a:r>
              <a:rPr lang="en-IN" sz="2000" dirty="0"/>
              <a:t>annual income </a:t>
            </a:r>
            <a:r>
              <a:rPr lang="en-IN" sz="2000" dirty="0" smtClean="0"/>
              <a:t>levels (less than 1M). </a:t>
            </a:r>
            <a:r>
              <a:rPr lang="en-IN" sz="2000" dirty="0"/>
              <a:t>I</a:t>
            </a:r>
            <a:r>
              <a:rPr lang="en-IN" sz="2000" dirty="0" smtClean="0"/>
              <a:t>ncome lesser </a:t>
            </a:r>
            <a:r>
              <a:rPr lang="en-IN" sz="2000" dirty="0"/>
              <a:t>than 50k has higher chance of defaulting.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79" y="4477363"/>
            <a:ext cx="5915851" cy="1909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IN" b="1" u="sng" dirty="0"/>
              <a:t>Purpose: </a:t>
            </a:r>
            <a:r>
              <a:rPr lang="en-IN" dirty="0">
                <a:solidFill>
                  <a:schemeClr val="tx1"/>
                </a:solidFill>
              </a:rPr>
              <a:t>Loans are taken mostly for debt consolidation followed by credit card payment. </a:t>
            </a:r>
            <a:r>
              <a:rPr lang="en-IN" dirty="0" smtClean="0">
                <a:solidFill>
                  <a:schemeClr val="tx1"/>
                </a:solidFill>
              </a:rPr>
              <a:t>Although, the </a:t>
            </a:r>
            <a:r>
              <a:rPr lang="en-IN" dirty="0">
                <a:solidFill>
                  <a:schemeClr val="tx1"/>
                </a:solidFill>
              </a:rPr>
              <a:t>debt consolidation has highest fully paid loan </a:t>
            </a:r>
            <a:r>
              <a:rPr lang="en-IN" dirty="0" smtClean="0">
                <a:solidFill>
                  <a:schemeClr val="tx1"/>
                </a:solidFill>
              </a:rPr>
              <a:t>yet it also </a:t>
            </a:r>
            <a:r>
              <a:rPr lang="en-IN" dirty="0">
                <a:solidFill>
                  <a:schemeClr val="tx1"/>
                </a:solidFill>
              </a:rPr>
              <a:t>has highest </a:t>
            </a:r>
            <a:r>
              <a:rPr lang="en-IN" dirty="0" smtClean="0">
                <a:solidFill>
                  <a:schemeClr val="tx1"/>
                </a:solidFill>
              </a:rPr>
              <a:t>number of defaulted loans.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1685C4-AE1D-65C9-AFB1-0801742B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/>
          <a:stretch/>
        </p:blipFill>
        <p:spPr>
          <a:xfrm>
            <a:off x="5893964" y="1144281"/>
            <a:ext cx="5876848" cy="311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536BAE8-5DF1-418D-DC0B-66CF93AA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8" y="1144281"/>
            <a:ext cx="52698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10" y="97522"/>
            <a:ext cx="10979704" cy="1478570"/>
          </a:xfrm>
        </p:spPr>
        <p:txBody>
          <a:bodyPr/>
          <a:lstStyle/>
          <a:p>
            <a:pPr algn="ctr"/>
            <a:r>
              <a:rPr lang="en-IN" cap="none" dirty="0" smtClean="0"/>
              <a:t>DTI Ratio &amp; Bankruptcy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2" y="4576085"/>
            <a:ext cx="4268804" cy="1559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u="sng" dirty="0"/>
              <a:t>DTI:</a:t>
            </a:r>
            <a:r>
              <a:rPr lang="en-IN" sz="2000" b="1" dirty="0"/>
              <a:t> </a:t>
            </a:r>
            <a:r>
              <a:rPr lang="en-IN" sz="2000" dirty="0" smtClean="0"/>
              <a:t>Majority </a:t>
            </a:r>
            <a:r>
              <a:rPr lang="en-IN" sz="2000" dirty="0"/>
              <a:t>of </a:t>
            </a:r>
            <a:r>
              <a:rPr lang="en-IN" sz="2000" dirty="0" smtClean="0"/>
              <a:t>clients </a:t>
            </a:r>
            <a:r>
              <a:rPr lang="en-IN" sz="2000" dirty="0"/>
              <a:t>have a </a:t>
            </a:r>
            <a:r>
              <a:rPr lang="en-IN" sz="2000" dirty="0" smtClean="0"/>
              <a:t>Debt </a:t>
            </a:r>
            <a:r>
              <a:rPr lang="en-IN" sz="2000" dirty="0"/>
              <a:t>to Income ratio </a:t>
            </a:r>
            <a:r>
              <a:rPr lang="en-IN" sz="2000" dirty="0" smtClean="0"/>
              <a:t>higher than 10, which </a:t>
            </a:r>
            <a:r>
              <a:rPr lang="en-IN" sz="2000" dirty="0"/>
              <a:t>shows that lending to such clients can be </a:t>
            </a:r>
            <a:r>
              <a:rPr lang="en-IN" sz="2000" dirty="0" smtClean="0"/>
              <a:t>risky</a:t>
            </a:r>
            <a:r>
              <a:rPr lang="en-IN" sz="2000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576084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IN" b="1" u="sng" dirty="0"/>
              <a:t>Public Recorded Bankruptcy: </a:t>
            </a:r>
            <a:r>
              <a:rPr lang="en-IN" dirty="0">
                <a:solidFill>
                  <a:schemeClr val="tx1"/>
                </a:solidFill>
              </a:rPr>
              <a:t>Majority of clients </a:t>
            </a:r>
            <a:r>
              <a:rPr lang="en-IN" dirty="0" smtClean="0">
                <a:solidFill>
                  <a:schemeClr val="tx1"/>
                </a:solidFill>
              </a:rPr>
              <a:t>did not declare </a:t>
            </a:r>
            <a:r>
              <a:rPr lang="en-IN" dirty="0">
                <a:solidFill>
                  <a:schemeClr val="tx1"/>
                </a:solidFill>
              </a:rPr>
              <a:t>bankruptcy.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8640CCB-E8EB-4E97-424C-625C7A53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06" y="1218659"/>
            <a:ext cx="5868219" cy="3115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8984E5-A692-9C71-F078-EEAD3E21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3" y="1218659"/>
            <a:ext cx="547286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4" y="0"/>
            <a:ext cx="11005817" cy="1478570"/>
          </a:xfrm>
        </p:spPr>
        <p:txBody>
          <a:bodyPr/>
          <a:lstStyle/>
          <a:p>
            <a:pPr algn="ctr"/>
            <a:r>
              <a:rPr lang="en-IN" cap="none" dirty="0" smtClean="0"/>
              <a:t>Loan Trend Over Years</a:t>
            </a:r>
            <a:endParaRPr lang="en-IN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34436B7-A08B-F89B-1EFE-6FB6141D14BD}"/>
              </a:ext>
            </a:extLst>
          </p:cNvPr>
          <p:cNvSpPr txBox="1">
            <a:spLocks/>
          </p:cNvSpPr>
          <p:nvPr/>
        </p:nvSpPr>
        <p:spPr>
          <a:xfrm>
            <a:off x="6478522" y="4793506"/>
            <a:ext cx="5313146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We </a:t>
            </a:r>
            <a:r>
              <a:rPr lang="en-IN" dirty="0"/>
              <a:t>see a gradual increase in loan taken through the year, with lesser defaulting rate in April ,August, </a:t>
            </a:r>
            <a:r>
              <a:rPr lang="en-IN" dirty="0" smtClean="0"/>
              <a:t>December.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334A241-ABA4-7377-C05E-D09711BFD375}"/>
              </a:ext>
            </a:extLst>
          </p:cNvPr>
          <p:cNvSpPr txBox="1">
            <a:spLocks/>
          </p:cNvSpPr>
          <p:nvPr/>
        </p:nvSpPr>
        <p:spPr>
          <a:xfrm>
            <a:off x="1076972" y="4793506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With each passing year loan taken </a:t>
            </a:r>
            <a:r>
              <a:rPr lang="en-IN" dirty="0" smtClean="0"/>
              <a:t>has increased significantly. </a:t>
            </a:r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are seeing large increase in DTI ratio and </a:t>
            </a:r>
            <a:r>
              <a:rPr lang="en-IN" dirty="0" smtClean="0"/>
              <a:t>increase </a:t>
            </a:r>
            <a:r>
              <a:rPr lang="en-IN" dirty="0"/>
              <a:t>in defaulting rate.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72A1BFA-5E4D-D967-BEC2-F693AA43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2" y="1321184"/>
            <a:ext cx="5877745" cy="311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9F17DF2-8955-CD12-5B34-A8F93819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802" y="1302132"/>
            <a:ext cx="582058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3635</TotalTime>
  <Words>986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Circuit</vt:lpstr>
      <vt:lpstr>PowerPoint Presentation</vt:lpstr>
      <vt:lpstr>Case Specifics</vt:lpstr>
      <vt:lpstr>Loan Status And Amount</vt:lpstr>
      <vt:lpstr>Term And Interest Rate</vt:lpstr>
      <vt:lpstr>Grade And Sub-grade</vt:lpstr>
      <vt:lpstr>Employment Length &amp; Homeownership</vt:lpstr>
      <vt:lpstr>Annual Income &amp; Purpose</vt:lpstr>
      <vt:lpstr>DTI Ratio &amp; Bankruptcy</vt:lpstr>
      <vt:lpstr>Loan Trend Over Years</vt:lpstr>
      <vt:lpstr>Location Based </vt:lpstr>
      <vt:lpstr>Diving Deep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HP</cp:lastModifiedBy>
  <cp:revision>91</cp:revision>
  <dcterms:created xsi:type="dcterms:W3CDTF">2022-06-06T16:58:12Z</dcterms:created>
  <dcterms:modified xsi:type="dcterms:W3CDTF">2023-10-10T17:33:56Z</dcterms:modified>
</cp:coreProperties>
</file>