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 showGuides="1">
      <p:cViewPr varScale="1">
        <p:scale>
          <a:sx n="16" d="100"/>
          <a:sy n="16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76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01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kumimoji="1"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kumimoji="1"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" userDrawn="1">
          <p15:clr>
            <a:srgbClr val="F26B43"/>
          </p15:clr>
        </p15:guide>
        <p15:guide id="2" pos="68" userDrawn="1">
          <p15:clr>
            <a:srgbClr val="F26B43"/>
          </p15:clr>
        </p15:guide>
        <p15:guide id="3" orient="horz" pos="19002" userDrawn="1">
          <p15:clr>
            <a:srgbClr val="F26B43"/>
          </p15:clr>
        </p15:guide>
        <p15:guide id="4" pos="268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-64193"/>
            <a:ext cx="42803763" cy="30339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214" tIns="28608" rIns="57214" bIns="28608" rtlCol="0" anchor="ctr"/>
          <a:lstStyle/>
          <a:p>
            <a:pPr algn="ctr"/>
            <a:endParaRPr lang="ja-JP" altLang="en-US" sz="7071"/>
          </a:p>
        </p:txBody>
      </p:sp>
      <p:sp>
        <p:nvSpPr>
          <p:cNvPr id="3" name="正方形/長方形 2"/>
          <p:cNvSpPr/>
          <p:nvPr/>
        </p:nvSpPr>
        <p:spPr>
          <a:xfrm>
            <a:off x="375545" y="280005"/>
            <a:ext cx="42052672" cy="439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71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766440" y="1050889"/>
            <a:ext cx="31683519" cy="1875096"/>
          </a:xfrm>
          <a:prstGeom prst="rect">
            <a:avLst/>
          </a:prstGeom>
        </p:spPr>
        <p:txBody>
          <a:bodyPr vert="horz" lIns="414853" tIns="207426" rIns="414853" bIns="207426" rtlCol="0" anchor="ctr">
            <a:no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kumimoji="1"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Classifying Short Descriptions of Past Events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4923035" y="280005"/>
            <a:ext cx="15370327" cy="1100923"/>
          </a:xfrm>
          <a:prstGeom prst="rect">
            <a:avLst/>
          </a:prstGeom>
        </p:spPr>
        <p:txBody>
          <a:bodyPr vert="horz" lIns="414853" tIns="207426" rIns="414853" bIns="207426" rtlCol="0" anchor="ctr">
            <a:no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kumimoji="1"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ECIR’18, 27 March 2018 </a:t>
            </a:r>
            <a:r>
              <a:rPr lang="ja-JP" altLang="en-US" sz="4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＠</a:t>
            </a:r>
            <a:r>
              <a:rPr lang="en-US" altLang="ja-JP" sz="4400" dirty="0" smtClean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Grenoble</a:t>
            </a:r>
            <a:r>
              <a:rPr lang="en-US" altLang="ja-JP" sz="4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France</a:t>
            </a:r>
            <a:endParaRPr lang="en-US" altLang="ja-JP" sz="4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98" y="887107"/>
            <a:ext cx="3147041" cy="3105495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11701107" y="2521663"/>
            <a:ext cx="17752453" cy="2201648"/>
            <a:chOff x="7367041" y="2303533"/>
            <a:chExt cx="17752453" cy="2201648"/>
          </a:xfrm>
        </p:grpSpPr>
        <p:sp>
          <p:nvSpPr>
            <p:cNvPr id="8" name="タイトル 1"/>
            <p:cNvSpPr txBox="1">
              <a:spLocks/>
            </p:cNvSpPr>
            <p:nvPr/>
          </p:nvSpPr>
          <p:spPr>
            <a:xfrm>
              <a:off x="19646886" y="2303533"/>
              <a:ext cx="5472608" cy="2201648"/>
            </a:xfrm>
            <a:prstGeom prst="rect">
              <a:avLst/>
            </a:prstGeom>
          </p:spPr>
          <p:txBody>
            <a:bodyPr vert="horz" lIns="414853" tIns="207426" rIns="414853" bIns="207426" rtlCol="0" anchor="ctr">
              <a:noAutofit/>
            </a:bodyPr>
            <a:lstStyle>
              <a:lvl1pPr algn="ctr" defTabSz="4176431" rtl="0" eaLnBrk="1" latinLnBrk="0" hangingPunct="1">
                <a:spcBef>
                  <a:spcPct val="0"/>
                </a:spcBef>
                <a:buNone/>
                <a:defRPr kumimoji="1" sz="20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Adam </a:t>
              </a:r>
              <a:r>
                <a:rPr lang="en-US" altLang="ja-JP" sz="4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Jatowt</a:t>
              </a:r>
              <a:endPara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ja-JP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Kyoto University</a:t>
              </a:r>
              <a:endPara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タイトル 1"/>
            <p:cNvSpPr txBox="1">
              <a:spLocks/>
            </p:cNvSpPr>
            <p:nvPr/>
          </p:nvSpPr>
          <p:spPr>
            <a:xfrm>
              <a:off x="7367041" y="2303533"/>
              <a:ext cx="8767667" cy="2201648"/>
            </a:xfrm>
            <a:prstGeom prst="rect">
              <a:avLst/>
            </a:prstGeom>
          </p:spPr>
          <p:txBody>
            <a:bodyPr vert="horz" lIns="414853" tIns="207426" rIns="414853" bIns="207426" rtlCol="0" anchor="ctr">
              <a:noAutofit/>
            </a:bodyPr>
            <a:lstStyle>
              <a:lvl1pPr algn="ctr" defTabSz="4176431" rtl="0" eaLnBrk="1" latinLnBrk="0" hangingPunct="1">
                <a:spcBef>
                  <a:spcPct val="0"/>
                </a:spcBef>
                <a:buNone/>
                <a:defRPr kumimoji="1" sz="20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48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Yasunobu</a:t>
              </a:r>
              <a:r>
                <a:rPr lang="en-US" altLang="ja-JP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4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Sumikawa</a:t>
              </a:r>
              <a:endPara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ja-JP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Tokyo </a:t>
              </a:r>
              <a:r>
                <a:rPr lang="en-US" altLang="ja-JP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</a:t>
              </a:r>
              <a:r>
                <a:rPr lang="en-US" altLang="ja-JP" sz="4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</a:t>
              </a:r>
              <a:endParaRPr lang="en-US" altLang="ja-JP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2948695" y="5023426"/>
            <a:ext cx="15451992" cy="16435094"/>
            <a:chOff x="-43159" y="3939321"/>
            <a:chExt cx="17947604" cy="22963114"/>
          </a:xfrm>
        </p:grpSpPr>
        <p:sp>
          <p:nvSpPr>
            <p:cNvPr id="11" name="正方形/長方形 10"/>
            <p:cNvSpPr/>
            <p:nvPr/>
          </p:nvSpPr>
          <p:spPr>
            <a:xfrm>
              <a:off x="-43158" y="4154370"/>
              <a:ext cx="17947603" cy="227480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071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-43159" y="3939321"/>
              <a:ext cx="17947603" cy="16333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Method</a:t>
              </a:r>
              <a:endParaRPr lang="en-US" altLang="ja-JP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148" y="853744"/>
            <a:ext cx="3172220" cy="3172220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28671219" y="26445363"/>
            <a:ext cx="13807602" cy="3687713"/>
            <a:chOff x="-983987" y="10238088"/>
            <a:chExt cx="19541013" cy="5152472"/>
          </a:xfrm>
        </p:grpSpPr>
        <p:sp>
          <p:nvSpPr>
            <p:cNvPr id="15" name="正方形/長方形 14"/>
            <p:cNvSpPr/>
            <p:nvPr/>
          </p:nvSpPr>
          <p:spPr>
            <a:xfrm>
              <a:off x="-983987" y="10691778"/>
              <a:ext cx="19541013" cy="4698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071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-983987" y="10238088"/>
              <a:ext cx="19541013" cy="16333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Conclusions</a:t>
              </a:r>
              <a:endParaRPr lang="ja-JP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8671219" y="5023426"/>
            <a:ext cx="13807603" cy="20941061"/>
            <a:chOff x="221735" y="3939321"/>
            <a:chExt cx="16037634" cy="29258850"/>
          </a:xfrm>
        </p:grpSpPr>
        <p:sp>
          <p:nvSpPr>
            <p:cNvPr id="18" name="正方形/長方形 17"/>
            <p:cNvSpPr/>
            <p:nvPr/>
          </p:nvSpPr>
          <p:spPr>
            <a:xfrm>
              <a:off x="221735" y="4154371"/>
              <a:ext cx="16037634" cy="29043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071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21735" y="3939321"/>
              <a:ext cx="16037634" cy="16333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Evaluations</a:t>
              </a:r>
              <a:endParaRPr lang="ja-JP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28930733" y="6501498"/>
            <a:ext cx="135744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Baselines</a:t>
            </a:r>
          </a:p>
          <a:p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 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TF-IDF + SVM: </a:t>
            </a:r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SVM on 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TF-IDF </a:t>
            </a:r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weighted BOW 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vectors</a:t>
            </a:r>
          </a:p>
          <a:p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       designed for long text.</a:t>
            </a:r>
          </a:p>
          <a:p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</a:t>
            </a:r>
            <a:r>
              <a:rPr lang="en-US" altLang="ja-JP" sz="4400" dirty="0" err="1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MaxEnt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: Entropy-based classifier that is one of the most</a:t>
            </a:r>
          </a:p>
          <a:p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       commonly used method for short text.</a:t>
            </a:r>
            <a:endParaRPr lang="en-US" altLang="ja-JP" sz="4000" dirty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199491" y="13874515"/>
            <a:ext cx="12440433" cy="16379039"/>
            <a:chOff x="237730" y="17052702"/>
            <a:chExt cx="12440433" cy="1637903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37730" y="17052702"/>
              <a:ext cx="12440433" cy="16258560"/>
              <a:chOff x="221735" y="5837213"/>
              <a:chExt cx="17606147" cy="22716460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21735" y="6534470"/>
                <a:ext cx="17606147" cy="22019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7071" dirty="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21735" y="5837213"/>
                <a:ext cx="17606147" cy="1633384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8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Event Classes and Example Descriptions</a:t>
                </a:r>
                <a:endParaRPr lang="ja-JP" altLang="en-US" sz="4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418450" y="18369156"/>
              <a:ext cx="12180983" cy="1506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1.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Armed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Conflicts and Attacks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8886 events), </a:t>
              </a: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Bombs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across Iraq detonate, killing 18 people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2.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Arts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Culture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1800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events), 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Beatles release their back catalogue on iTunes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3.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Economy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2517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events), 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Brazil’s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economy falls into recession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4.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Disasters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Accidents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4961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events), 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 crashes into a ravine in Tibet, killing </a:t>
              </a:r>
              <a:endParaRPr lang="en-US" altLang="ja-JP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least 44 people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5.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Environment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487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events), 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</a:t>
              </a:r>
              <a:r>
                <a:rPr lang="en-US" altLang="ja-JP" sz="3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Zika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virus infected in Singapore </a:t>
              </a:r>
              <a:endParaRPr lang="en-US" altLang="ja-JP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rises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above 40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6.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Law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Crime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LC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4984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events), 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Constitutional Council of France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upholds</a:t>
              </a:r>
            </a:p>
            <a:p>
              <a:pPr>
                <a:lnSpc>
                  <a:spcPct val="80000"/>
                </a:lnSpc>
              </a:pP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ban on fracking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7.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Politics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Elections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5517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events), 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Voters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Costa Rica go to the polls for a </a:t>
              </a:r>
              <a:endParaRPr lang="en-US" altLang="ja-JP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general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election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8.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 </a:t>
              </a:r>
              <a:r>
                <a:rPr lang="en-US" altLang="ja-JP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Technology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1066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events),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Iran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successfully puts the </a:t>
              </a:r>
              <a:r>
                <a:rPr lang="en-US" altLang="ja-JP" sz="3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Fajr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satellite in orbit </a:t>
              </a:r>
              <a:endParaRPr lang="en-US" altLang="ja-JP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using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Safir-B1 rocket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9. </a:t>
              </a:r>
              <a:r>
                <a:rPr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Sport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4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ja-JP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2400 </a:t>
              </a:r>
              <a:r>
                <a:rPr lang="en-US" altLang="ja-JP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events)</a:t>
              </a:r>
              <a:endPara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Ex. “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Winter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Olympics in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Sochi, Russia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officially</a:t>
              </a:r>
            </a:p>
            <a:p>
              <a:pPr>
                <a:lnSpc>
                  <a:spcPct val="80000"/>
                </a:lnSpc>
              </a:pP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ja-JP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concludes</a:t>
              </a:r>
              <a:r>
                <a:rPr lang="en-US" altLang="ja-JP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ja-JP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37730" y="5023426"/>
            <a:ext cx="12433975" cy="9276422"/>
            <a:chOff x="408225" y="5023426"/>
            <a:chExt cx="12433975" cy="9276422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408225" y="5023426"/>
              <a:ext cx="12433975" cy="8703676"/>
              <a:chOff x="221735" y="3939321"/>
              <a:chExt cx="17597007" cy="12160776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221735" y="4154371"/>
                <a:ext cx="17597007" cy="119457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7071" dirty="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21735" y="3939321"/>
                <a:ext cx="17597006" cy="1633384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8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Introduction</a:t>
                </a:r>
                <a:endParaRPr lang="ja-JP" altLang="en-US" sz="48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672946" y="9467756"/>
              <a:ext cx="12162317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b="1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Contributions</a:t>
              </a:r>
              <a:r>
                <a:rPr lang="en-US" altLang="ja-JP" sz="4400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:</a:t>
              </a:r>
            </a:p>
            <a:p>
              <a:pPr marL="742950" indent="-742950">
                <a:buAutoNum type="arabicPeriod"/>
              </a:pPr>
              <a:r>
                <a:rPr lang="en-US" altLang="ja-JP" sz="4400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Identifying what features are useful for this task. </a:t>
              </a:r>
            </a:p>
            <a:p>
              <a:pPr marL="742950" indent="-742950">
                <a:buAutoNum type="arabicPeriod"/>
              </a:pPr>
              <a:r>
                <a:rPr lang="en-US" altLang="ja-JP" sz="4400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Our classifier is the best for micro-avg. F-score.</a:t>
              </a:r>
            </a:p>
            <a:p>
              <a:pPr marL="742950" indent="-742950">
                <a:buAutoNum type="arabicPeriod"/>
              </a:pPr>
              <a:r>
                <a:rPr lang="en-US" altLang="ja-JP" sz="4400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This is useful </a:t>
              </a:r>
              <a:r>
                <a:rPr lang="en-US" altLang="ja-JP" sz="4400" dirty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for constructing thematic timelines or event lists (e.g., list of disasters/accidents in </a:t>
              </a:r>
              <a:r>
                <a:rPr lang="en-US" altLang="ja-JP" sz="4400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Asia, timeline </a:t>
              </a:r>
              <a:r>
                <a:rPr lang="en-US" altLang="ja-JP" sz="4400" dirty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of armed conflicts in USA).</a:t>
              </a:r>
            </a:p>
            <a:p>
              <a:pPr marL="742950" indent="-742950">
                <a:buAutoNum type="arabicPeriod"/>
              </a:pPr>
              <a:endPara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6040" y="6346381"/>
              <a:ext cx="1041342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400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 Past events can be referred with short texts.</a:t>
              </a:r>
            </a:p>
            <a:p>
              <a:r>
                <a:rPr kumimoji="1" lang="en-US" altLang="ja-JP" sz="4400" dirty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4400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Ex.: chronological ordered lists.</a:t>
              </a:r>
              <a:endParaRPr kumimoji="1" lang="ja-JP" altLang="en-US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BEFE2040-8A95-8F49-9E6E-0584B545C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" y="7855323"/>
            <a:ext cx="11688946" cy="1337408"/>
          </a:xfrm>
          <a:prstGeom prst="rect">
            <a:avLst/>
          </a:prstGeom>
        </p:spPr>
      </p:pic>
      <p:grpSp>
        <p:nvGrpSpPr>
          <p:cNvPr id="33" name="グループ化 32"/>
          <p:cNvGrpSpPr/>
          <p:nvPr/>
        </p:nvGrpSpPr>
        <p:grpSpPr>
          <a:xfrm>
            <a:off x="13393486" y="6544993"/>
            <a:ext cx="14371846" cy="11693187"/>
            <a:chOff x="13365333" y="17192902"/>
            <a:chExt cx="14371846" cy="11693187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3365333" y="17192902"/>
              <a:ext cx="62299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 smtClean="0">
                  <a:latin typeface="Times New Roman" panose="02020603050405020304" pitchFamily="18" charset="0"/>
                  <a:ea typeface="Arial Unicode MS" panose="020B0604020202020204"/>
                  <a:cs typeface="Times New Roman" panose="02020603050405020304" pitchFamily="18" charset="0"/>
                </a:rPr>
                <a:t>Feature Vector Creation</a:t>
              </a:r>
              <a:endParaRPr lang="en-US" altLang="ja-JP" sz="36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endParaRPr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14155314" y="18724761"/>
              <a:ext cx="12840067" cy="7239726"/>
              <a:chOff x="14155314" y="18724761"/>
              <a:chExt cx="12840067" cy="7239726"/>
            </a:xfrm>
          </p:grpSpPr>
          <p:grpSp>
            <p:nvGrpSpPr>
              <p:cNvPr id="37" name="グループ化 36"/>
              <p:cNvGrpSpPr/>
              <p:nvPr/>
            </p:nvGrpSpPr>
            <p:grpSpPr>
              <a:xfrm>
                <a:off x="14155314" y="18724761"/>
                <a:ext cx="12840067" cy="7239726"/>
                <a:chOff x="-552450" y="399645"/>
                <a:chExt cx="12840067" cy="7239726"/>
              </a:xfrm>
            </p:grpSpPr>
            <p:sp>
              <p:nvSpPr>
                <p:cNvPr id="39" name="角丸四角形 38"/>
                <p:cNvSpPr/>
                <p:nvPr/>
              </p:nvSpPr>
              <p:spPr>
                <a:xfrm>
                  <a:off x="-552450" y="3048000"/>
                  <a:ext cx="12187013" cy="131445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角丸四角形 39"/>
                <p:cNvSpPr/>
                <p:nvPr/>
              </p:nvSpPr>
              <p:spPr>
                <a:xfrm>
                  <a:off x="9715500" y="3244816"/>
                  <a:ext cx="1600200" cy="9082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角丸四角形 40"/>
                <p:cNvSpPr/>
                <p:nvPr/>
              </p:nvSpPr>
              <p:spPr>
                <a:xfrm>
                  <a:off x="-261066" y="3244816"/>
                  <a:ext cx="2851866" cy="9082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楕円 2"/>
                <p:cNvSpPr/>
                <p:nvPr/>
              </p:nvSpPr>
              <p:spPr>
                <a:xfrm>
                  <a:off x="2667000" y="3314198"/>
                  <a:ext cx="1708150" cy="90820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正方形/長方形 42"/>
                <p:cNvSpPr/>
                <p:nvPr/>
              </p:nvSpPr>
              <p:spPr>
                <a:xfrm>
                  <a:off x="-261066" y="3314198"/>
                  <a:ext cx="11895629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44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Beatles </a:t>
                  </a:r>
                  <a:r>
                    <a:rPr lang="en-US" altLang="ja-JP" sz="44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ja-JP" sz="44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release</a:t>
                  </a:r>
                  <a:r>
                    <a:rPr lang="en-US" altLang="ja-JP" sz="4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ja-JP" sz="4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their back catalogue on </a:t>
                  </a:r>
                  <a:r>
                    <a:rPr lang="en-US" altLang="ja-JP" sz="44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iTunes</a:t>
                  </a:r>
                  <a:r>
                    <a:rPr lang="en-US" altLang="ja-JP" sz="4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  <p:cxnSp>
              <p:nvCxnSpPr>
                <p:cNvPr id="44" name="直線矢印コネクタ 43"/>
                <p:cNvCxnSpPr/>
                <p:nvPr/>
              </p:nvCxnSpPr>
              <p:spPr>
                <a:xfrm>
                  <a:off x="3533517" y="4222402"/>
                  <a:ext cx="0" cy="1469365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737197" y="4612654"/>
                  <a:ext cx="4134465" cy="646331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Stanford POS tagger</a:t>
                  </a:r>
                  <a:endParaRPr kumimoji="1" lang="ja-JP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直線矢印コネクタ 45"/>
                <p:cNvCxnSpPr>
                  <a:stCxn id="41" idx="0"/>
                </p:cNvCxnSpPr>
                <p:nvPr/>
              </p:nvCxnSpPr>
              <p:spPr>
                <a:xfrm flipV="1">
                  <a:off x="1164867" y="2156171"/>
                  <a:ext cx="3704845" cy="1088645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矢印コネクタ 46"/>
                <p:cNvCxnSpPr>
                  <a:stCxn id="40" idx="0"/>
                </p:cNvCxnSpPr>
                <p:nvPr/>
              </p:nvCxnSpPr>
              <p:spPr>
                <a:xfrm flipH="1" flipV="1">
                  <a:off x="6539023" y="2156171"/>
                  <a:ext cx="3976577" cy="1088645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1883356" y="1879804"/>
                  <a:ext cx="1266950" cy="646331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Yodie</a:t>
                  </a:r>
                  <a:endParaRPr kumimoji="1" lang="ja-JP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4334454" y="1367745"/>
                  <a:ext cx="2704587" cy="646331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{0, 1, 0, 0, 1}</a:t>
                  </a:r>
                </a:p>
              </p:txBody>
            </p:sp>
            <p:sp>
              <p:nvSpPr>
                <p:cNvPr id="50" name="右中かっこ 49"/>
                <p:cNvSpPr/>
                <p:nvPr/>
              </p:nvSpPr>
              <p:spPr>
                <a:xfrm rot="5400000">
                  <a:off x="3573365" y="5203677"/>
                  <a:ext cx="350875" cy="3071156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1960222" y="6050016"/>
                  <a:ext cx="3858749" cy="646331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{0, 0, 1, 0, 0, …, 0}</a:t>
                  </a:r>
                </a:p>
              </p:txBody>
            </p:sp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2678902" y="399645"/>
                  <a:ext cx="7039684" cy="584775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Person, Organization, Place, Event, Other</a:t>
                  </a:r>
                  <a:endParaRPr kumimoji="1" lang="ja-JP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右中かっこ 52"/>
                <p:cNvSpPr/>
                <p:nvPr/>
              </p:nvSpPr>
              <p:spPr>
                <a:xfrm rot="16200000">
                  <a:off x="5511309" y="-251973"/>
                  <a:ext cx="350875" cy="3071156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4" name="直線矢印コネクタ 53"/>
                <p:cNvCxnSpPr/>
                <p:nvPr/>
              </p:nvCxnSpPr>
              <p:spPr>
                <a:xfrm>
                  <a:off x="9172557" y="4419218"/>
                  <a:ext cx="794605" cy="1272549"/>
                </a:xfrm>
                <a:prstGeom prst="straightConnector1">
                  <a:avLst/>
                </a:prstGeom>
                <a:ln w="5715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1230917" y="4571880"/>
                  <a:ext cx="1056700" cy="646331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ESA</a:t>
                  </a:r>
                  <a:endParaRPr kumimoji="1" lang="ja-JP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1960222" y="7054596"/>
                  <a:ext cx="3509294" cy="584775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429 </a:t>
                  </a:r>
                  <a:r>
                    <a:rPr lang="en-US" altLang="ja-JP" sz="32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VerbNet</a:t>
                  </a:r>
                  <a:r>
                    <a:rPr lang="en-US" altLang="ja-JP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classes</a:t>
                  </a:r>
                  <a:endParaRPr kumimoji="1" lang="ja-JP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8" name="図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40006" y="23892931"/>
                <a:ext cx="1952625" cy="1885950"/>
              </a:xfrm>
              <a:prstGeom prst="rect">
                <a:avLst/>
              </a:prstGeom>
            </p:spPr>
          </p:pic>
        </p:grpSp>
        <p:sp>
          <p:nvSpPr>
            <p:cNvPr id="36" name="正方形/長方形 35"/>
            <p:cNvSpPr/>
            <p:nvPr/>
          </p:nvSpPr>
          <p:spPr>
            <a:xfrm>
              <a:off x="13662056" y="26762431"/>
              <a:ext cx="14075123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combine all the 9 feature vectors: TF-IDF, Doc2Vec, LSA, Verb, Entity, Head-Verb, Head-Entity, Wikipedia Category, Titles of Wikipedia articles.</a:t>
              </a:r>
              <a:endParaRPr lang="ja-JP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正方形/長方形 56"/>
          <p:cNvSpPr/>
          <p:nvPr/>
        </p:nvSpPr>
        <p:spPr>
          <a:xfrm>
            <a:off x="28875340" y="27859473"/>
            <a:ext cx="133138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classification technique </a:t>
            </a:r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short, retrospective </a:t>
            </a:r>
            <a:endParaRPr lang="en-US" altLang="ja-JP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 </a:t>
            </a:r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events and report satisfactory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</a:t>
            </a:r>
            <a:r>
              <a:rPr lang="en-US" altLang="ja-JP" sz="40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F-score of about 0.8)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32k event descriptions.</a:t>
            </a:r>
            <a:endParaRPr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3393486" y="18761394"/>
            <a:ext cx="5373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Dimension Reduction</a:t>
            </a:r>
            <a:endParaRPr lang="en-US" altLang="ja-JP" sz="3600" dirty="0" smtClean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3830900" y="19603698"/>
            <a:ext cx="13934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ja-JP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sparsity, we 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k-important (k = </a:t>
            </a:r>
            <a:r>
              <a:rPr lang="en-US" altLang="ja-JP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2,000) </a:t>
            </a:r>
            <a:r>
              <a:rPr lang="en-US" altLang="ja-JP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by using the forests of </a:t>
            </a:r>
            <a:r>
              <a:rPr lang="en-US" altLang="ja-JP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trees. </a:t>
            </a:r>
            <a:endParaRPr lang="ja-JP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2954659" y="21783446"/>
            <a:ext cx="15451992" cy="8349629"/>
            <a:chOff x="-43159" y="3939321"/>
            <a:chExt cx="17947604" cy="11666102"/>
          </a:xfrm>
        </p:grpSpPr>
        <p:sp>
          <p:nvSpPr>
            <p:cNvPr id="61" name="正方形/長方形 60"/>
            <p:cNvSpPr/>
            <p:nvPr/>
          </p:nvSpPr>
          <p:spPr>
            <a:xfrm>
              <a:off x="-43158" y="4154370"/>
              <a:ext cx="17947603" cy="11451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071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-43159" y="3939321"/>
              <a:ext cx="17947603" cy="16333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bg1"/>
                  </a:solidFill>
                  <a:latin typeface="+mj-ea"/>
                  <a:ea typeface="+mj-ea"/>
                </a:rPr>
                <a:t>Statistics of Dataset</a:t>
              </a:r>
              <a:endParaRPr lang="en-US" altLang="ja-JP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15664558" y="28375817"/>
            <a:ext cx="99820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* </a:t>
            </a:r>
            <a:r>
              <a:rPr lang="en-US" altLang="ja-JP" sz="440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Current </a:t>
            </a:r>
            <a:r>
              <a:rPr lang="en-US" altLang="ja-JP" sz="440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events </a:t>
            </a:r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portal of Wikipedia. </a:t>
            </a:r>
            <a:endParaRPr lang="en-US" altLang="ja-JP" sz="4400" dirty="0" smtClean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  <a:p>
            <a:r>
              <a:rPr lang="en-US" altLang="ja-JP" sz="4400" dirty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</a:t>
            </a:r>
            <a:r>
              <a:rPr lang="en-US" altLang="ja-JP" sz="44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   Average lengths: 25 words. </a:t>
            </a:r>
            <a:endParaRPr lang="en-US" altLang="ja-JP" sz="4400" dirty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8930733" y="10251821"/>
            <a:ext cx="1939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Results</a:t>
            </a:r>
            <a:endParaRPr lang="en-US" altLang="ja-JP" sz="4000" dirty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99781"/>
              </p:ext>
            </p:extLst>
          </p:nvPr>
        </p:nvGraphicFramePr>
        <p:xfrm>
          <a:off x="13899329" y="24178437"/>
          <a:ext cx="13550722" cy="381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775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entities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17,503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</a:t>
                      </a:r>
                      <a:r>
                        <a:rPr kumimoji="1" lang="en-US" altLang="ja-JP" sz="4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concepts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2,540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Wiki. Category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16,809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typed events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32,618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Timespan</a:t>
                      </a:r>
                      <a:r>
                        <a:rPr kumimoji="1" lang="en-US" altLang="ja-JP" sz="4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range</a:t>
                      </a:r>
                      <a:endParaRPr kumimoji="1" lang="en-US" altLang="ja-JP" sz="4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2010/1/1 ~ 2016/12/17</a:t>
                      </a:r>
                      <a:endParaRPr kumimoji="1" lang="ja-JP" altLang="en-US" sz="4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24133"/>
              </p:ext>
            </p:extLst>
          </p:nvPr>
        </p:nvGraphicFramePr>
        <p:xfrm>
          <a:off x="30014906" y="11470385"/>
          <a:ext cx="11414336" cy="1386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70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1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 + SVM 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MaxEnt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54.5%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64.0%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72897"/>
              </p:ext>
            </p:extLst>
          </p:nvPr>
        </p:nvGraphicFramePr>
        <p:xfrm>
          <a:off x="29534662" y="13910809"/>
          <a:ext cx="12619779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0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6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77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All+Naïve</a:t>
                      </a:r>
                      <a:r>
                        <a:rPr kumimoji="1" lang="en-US" altLang="ja-JP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Bayes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All+RFs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All+SVM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58.3%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54.6%</a:t>
                      </a:r>
                      <a:endParaRPr kumimoji="1" lang="ja-JP" alt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79.7%</a:t>
                      </a:r>
                      <a:endParaRPr kumimoji="1" lang="ja-JP" altLang="en-US" sz="3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テキスト ボックス 67"/>
          <p:cNvSpPr txBox="1"/>
          <p:nvPr/>
        </p:nvSpPr>
        <p:spPr>
          <a:xfrm>
            <a:off x="31178490" y="10785822"/>
            <a:ext cx="9087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Tab.2 Micro-average F-scores for baselines</a:t>
            </a:r>
            <a:endParaRPr lang="en-US" altLang="ja-JP" sz="4000" dirty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0681407" y="13258923"/>
            <a:ext cx="10326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Tab.3 Micro-average F-scores for our approaches</a:t>
            </a:r>
            <a:endParaRPr lang="en-US" altLang="ja-JP" sz="4000" dirty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28845477" y="15418583"/>
            <a:ext cx="13377070" cy="10389091"/>
            <a:chOff x="29201047" y="15341599"/>
            <a:chExt cx="13377070" cy="10389091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29201047" y="15341599"/>
              <a:ext cx="6555000" cy="10389091"/>
              <a:chOff x="29201047" y="15341599"/>
              <a:chExt cx="6555000" cy="10389091"/>
            </a:xfrm>
          </p:grpSpPr>
          <p:grpSp>
            <p:nvGrpSpPr>
              <p:cNvPr id="79" name="グループ化 78"/>
              <p:cNvGrpSpPr/>
              <p:nvPr/>
            </p:nvGrpSpPr>
            <p:grpSpPr>
              <a:xfrm>
                <a:off x="29201047" y="15341599"/>
                <a:ext cx="6555000" cy="4973548"/>
                <a:chOff x="29201047" y="15341599"/>
                <a:chExt cx="6555000" cy="4973548"/>
              </a:xfrm>
            </p:grpSpPr>
            <p:pic>
              <p:nvPicPr>
                <p:cNvPr id="83" name="図 8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07536" y="15341599"/>
                  <a:ext cx="5742022" cy="4286486"/>
                </a:xfrm>
                <a:prstGeom prst="rect">
                  <a:avLst/>
                </a:prstGeom>
              </p:spPr>
            </p:pic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29201047" y="19607261"/>
                  <a:ext cx="655500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4000" dirty="0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(a) Micro-average ROC curves</a:t>
                  </a:r>
                  <a:endParaRPr lang="en-US" altLang="ja-JP" sz="4000" dirty="0">
                    <a:latin typeface="Times New Roman" panose="02020603050405020304" pitchFamily="18" charset="0"/>
                    <a:ea typeface="Arial Unicode MS" panose="020B0604020202020204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" name="グループ化 79"/>
              <p:cNvGrpSpPr/>
              <p:nvPr/>
            </p:nvGrpSpPr>
            <p:grpSpPr>
              <a:xfrm>
                <a:off x="29982179" y="20833837"/>
                <a:ext cx="4992736" cy="4896853"/>
                <a:chOff x="29948848" y="20833837"/>
                <a:chExt cx="4992736" cy="4896853"/>
              </a:xfrm>
            </p:grpSpPr>
            <p:pic>
              <p:nvPicPr>
                <p:cNvPr id="81" name="図 8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15510" y="20833837"/>
                  <a:ext cx="4926074" cy="4060162"/>
                </a:xfrm>
                <a:prstGeom prst="rect">
                  <a:avLst/>
                </a:prstGeom>
              </p:spPr>
            </p:pic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29948848" y="25022804"/>
                  <a:ext cx="485902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4000" dirty="0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(c) Feature importance</a:t>
                  </a:r>
                  <a:endParaRPr lang="en-US" altLang="ja-JP" sz="4000" dirty="0">
                    <a:latin typeface="Times New Roman" panose="02020603050405020304" pitchFamily="18" charset="0"/>
                    <a:ea typeface="Arial Unicode MS" panose="020B0604020202020204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2" name="グループ化 71"/>
            <p:cNvGrpSpPr/>
            <p:nvPr/>
          </p:nvGrpSpPr>
          <p:grpSpPr>
            <a:xfrm>
              <a:off x="35987210" y="16209343"/>
              <a:ext cx="6590907" cy="9521347"/>
              <a:chOff x="35987210" y="16209343"/>
              <a:chExt cx="6590907" cy="9521347"/>
            </a:xfrm>
          </p:grpSpPr>
          <p:grpSp>
            <p:nvGrpSpPr>
              <p:cNvPr id="73" name="グループ化 72"/>
              <p:cNvGrpSpPr/>
              <p:nvPr/>
            </p:nvGrpSpPr>
            <p:grpSpPr>
              <a:xfrm>
                <a:off x="36200121" y="16209343"/>
                <a:ext cx="6048002" cy="4105804"/>
                <a:chOff x="36200121" y="16209343"/>
                <a:chExt cx="6048002" cy="4105804"/>
              </a:xfrm>
            </p:grpSpPr>
            <p:pic>
              <p:nvPicPr>
                <p:cNvPr id="77" name="図 7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88093" y="16209343"/>
                  <a:ext cx="5872059" cy="3418742"/>
                </a:xfrm>
                <a:prstGeom prst="rect">
                  <a:avLst/>
                </a:prstGeom>
              </p:spPr>
            </p:pic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36200121" y="19607261"/>
                  <a:ext cx="604800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4000" dirty="0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(b) Accuracies for </a:t>
                  </a:r>
                  <a:r>
                    <a:rPr lang="en-US" altLang="ja-JP" sz="4000" dirty="0" err="1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All+SVM</a:t>
                  </a:r>
                  <a:endParaRPr lang="en-US" altLang="ja-JP" sz="4000" dirty="0">
                    <a:latin typeface="Times New Roman" panose="02020603050405020304" pitchFamily="18" charset="0"/>
                    <a:ea typeface="Arial Unicode MS" panose="020B0604020202020204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グループ化 73"/>
              <p:cNvGrpSpPr/>
              <p:nvPr/>
            </p:nvGrpSpPr>
            <p:grpSpPr>
              <a:xfrm>
                <a:off x="35987210" y="20911160"/>
                <a:ext cx="6590907" cy="4819530"/>
                <a:chOff x="35987210" y="20911160"/>
                <a:chExt cx="6590907" cy="4819530"/>
              </a:xfrm>
            </p:grpSpPr>
            <p:pic>
              <p:nvPicPr>
                <p:cNvPr id="75" name="図 74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9734" y="20911160"/>
                  <a:ext cx="5148776" cy="3982839"/>
                </a:xfrm>
                <a:prstGeom prst="rect">
                  <a:avLst/>
                </a:prstGeom>
              </p:spPr>
            </p:pic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35987210" y="25022804"/>
                  <a:ext cx="659090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4000" dirty="0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(d) </a:t>
                  </a:r>
                  <a:r>
                    <a:rPr lang="en-US" altLang="ja-JP" sz="4000" dirty="0" err="1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Mis</a:t>
                  </a:r>
                  <a:r>
                    <a:rPr lang="en-US" altLang="ja-JP" sz="4000" dirty="0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-predicted by </a:t>
                  </a:r>
                  <a:r>
                    <a:rPr lang="en-US" altLang="ja-JP" sz="4000" dirty="0" err="1" smtClean="0">
                      <a:latin typeface="Times New Roman" panose="02020603050405020304" pitchFamily="18" charset="0"/>
                      <a:ea typeface="Arial Unicode MS" panose="020B0604020202020204"/>
                      <a:cs typeface="Times New Roman" panose="02020603050405020304" pitchFamily="18" charset="0"/>
                    </a:rPr>
                    <a:t>All+SVM</a:t>
                  </a:r>
                  <a:endParaRPr lang="en-US" altLang="ja-JP" sz="4000" dirty="0">
                    <a:latin typeface="Times New Roman" panose="02020603050405020304" pitchFamily="18" charset="0"/>
                    <a:ea typeface="Arial Unicode MS" panose="020B0604020202020204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5" name="テキスト ボックス 84"/>
          <p:cNvSpPr txBox="1"/>
          <p:nvPr/>
        </p:nvSpPr>
        <p:spPr>
          <a:xfrm>
            <a:off x="19132636" y="23470551"/>
            <a:ext cx="3313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panose="02020603050405020304" pitchFamily="18" charset="0"/>
                <a:ea typeface="Arial Unicode MS" panose="020B0604020202020204"/>
                <a:cs typeface="Times New Roman" panose="02020603050405020304" pitchFamily="18" charset="0"/>
              </a:rPr>
              <a:t>Tab.1 Statistics</a:t>
            </a:r>
            <a:endParaRPr lang="en-US" altLang="ja-JP" sz="4000" dirty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9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617</Words>
  <Application>Microsoft Office PowerPoint</Application>
  <PresentationFormat>ユーザー設定</PresentationFormat>
  <Paragraphs>99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 Unicode MS</vt:lpstr>
      <vt:lpstr>ＭＳ Ｐゴシック</vt:lpstr>
      <vt:lpstr>游ゴシック</vt:lpstr>
      <vt:lpstr>游ゴシック Light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Eximage02</dc:creator>
  <cp:lastModifiedBy>yasu</cp:lastModifiedBy>
  <cp:revision>12</cp:revision>
  <dcterms:created xsi:type="dcterms:W3CDTF">2018-02-01T08:47:31Z</dcterms:created>
  <dcterms:modified xsi:type="dcterms:W3CDTF">2018-03-15T11:50:35Z</dcterms:modified>
</cp:coreProperties>
</file>