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7" r:id="rId2"/>
    <p:sldId id="309" r:id="rId3"/>
    <p:sldId id="322" r:id="rId4"/>
    <p:sldId id="323" r:id="rId5"/>
    <p:sldId id="324" r:id="rId6"/>
    <p:sldId id="325" r:id="rId7"/>
    <p:sldId id="326" r:id="rId8"/>
    <p:sldId id="328" r:id="rId9"/>
    <p:sldId id="327" r:id="rId10"/>
    <p:sldId id="329" r:id="rId11"/>
    <p:sldId id="343" r:id="rId12"/>
    <p:sldId id="344" r:id="rId13"/>
    <p:sldId id="340" r:id="rId14"/>
    <p:sldId id="332" r:id="rId15"/>
    <p:sldId id="333" r:id="rId16"/>
    <p:sldId id="334" r:id="rId17"/>
    <p:sldId id="338" r:id="rId18"/>
    <p:sldId id="336" r:id="rId19"/>
    <p:sldId id="337" r:id="rId20"/>
    <p:sldId id="339" r:id="rId21"/>
    <p:sldId id="341" r:id="rId22"/>
    <p:sldId id="342" r:id="rId2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0FFF"/>
    <a:srgbClr val="1A0FFF"/>
    <a:srgbClr val="FF33CC"/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125" autoAdjust="0"/>
  </p:normalViewPr>
  <p:slideViewPr>
    <p:cSldViewPr>
      <p:cViewPr>
        <p:scale>
          <a:sx n="125" d="100"/>
          <a:sy n="125" d="100"/>
        </p:scale>
        <p:origin x="-1152" y="24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9E0489-A55F-40A5-84C3-C72FF9295E06}" type="datetimeFigureOut">
              <a:rPr lang="ko-KR" altLang="en-US" smtClean="0"/>
              <a:pPr/>
              <a:t>2020-09-29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E68B3-AFC4-4758-8ADA-6FBE9049764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6875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E68B3-AFC4-4758-8ADA-6FBE90497642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75954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54DD4-0FD2-4C57-BFF0-6F252D20903A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5030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54DD4-0FD2-4C57-BFF0-6F252D20903A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5030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54DD4-0FD2-4C57-BFF0-6F252D20903A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5030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54DD4-0FD2-4C57-BFF0-6F252D20903A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5030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54DD4-0FD2-4C57-BFF0-6F252D20903A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5030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54DD4-0FD2-4C57-BFF0-6F252D20903A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5030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54DD4-0FD2-4C57-BFF0-6F252D20903A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5030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54DD4-0FD2-4C57-BFF0-6F252D20903A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5030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54DD4-0FD2-4C57-BFF0-6F252D20903A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5030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54DD4-0FD2-4C57-BFF0-6F252D20903A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5030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54DD4-0FD2-4C57-BFF0-6F252D20903A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5030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54DD4-0FD2-4C57-BFF0-6F252D20903A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5030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54DD4-0FD2-4C57-BFF0-6F252D20903A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5030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54DD4-0FD2-4C57-BFF0-6F252D20903A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5030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54DD4-0FD2-4C57-BFF0-6F252D20903A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5030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54DD4-0FD2-4C57-BFF0-6F252D20903A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5030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54DD4-0FD2-4C57-BFF0-6F252D20903A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5030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54DD4-0FD2-4C57-BFF0-6F252D20903A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5030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54DD4-0FD2-4C57-BFF0-6F252D20903A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5030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54DD4-0FD2-4C57-BFF0-6F252D20903A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5030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54DD4-0FD2-4C57-BFF0-6F252D20903A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503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7088-430D-48D6-92D8-676F243968F7}" type="datetimeFigureOut">
              <a:rPr lang="ko-KR" altLang="en-US" smtClean="0"/>
              <a:pPr/>
              <a:t>2020-09-29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69F5-8755-4CD1-9FA0-B078D65199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7088-430D-48D6-92D8-676F243968F7}" type="datetimeFigureOut">
              <a:rPr lang="ko-KR" altLang="en-US" smtClean="0"/>
              <a:pPr/>
              <a:t>2020-09-29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69F5-8755-4CD1-9FA0-B078D65199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7088-430D-48D6-92D8-676F243968F7}" type="datetimeFigureOut">
              <a:rPr lang="ko-KR" altLang="en-US" smtClean="0"/>
              <a:pPr/>
              <a:t>2020-09-29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69F5-8755-4CD1-9FA0-B078D65199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7088-430D-48D6-92D8-676F243968F7}" type="datetimeFigureOut">
              <a:rPr lang="ko-KR" altLang="en-US" smtClean="0"/>
              <a:pPr/>
              <a:t>2020-09-29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69F5-8755-4CD1-9FA0-B078D65199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7088-430D-48D6-92D8-676F243968F7}" type="datetimeFigureOut">
              <a:rPr lang="ko-KR" altLang="en-US" smtClean="0"/>
              <a:pPr/>
              <a:t>2020-09-29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69F5-8755-4CD1-9FA0-B078D65199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7088-430D-48D6-92D8-676F243968F7}" type="datetimeFigureOut">
              <a:rPr lang="ko-KR" altLang="en-US" smtClean="0"/>
              <a:pPr/>
              <a:t>2020-09-29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69F5-8755-4CD1-9FA0-B078D65199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7088-430D-48D6-92D8-676F243968F7}" type="datetimeFigureOut">
              <a:rPr lang="ko-KR" altLang="en-US" smtClean="0"/>
              <a:pPr/>
              <a:t>2020-09-29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69F5-8755-4CD1-9FA0-B078D65199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7088-430D-48D6-92D8-676F243968F7}" type="datetimeFigureOut">
              <a:rPr lang="ko-KR" altLang="en-US" smtClean="0"/>
              <a:pPr/>
              <a:t>2020-09-29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69F5-8755-4CD1-9FA0-B078D65199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7088-430D-48D6-92D8-676F243968F7}" type="datetimeFigureOut">
              <a:rPr lang="ko-KR" altLang="en-US" smtClean="0"/>
              <a:pPr/>
              <a:t>2020-09-29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69F5-8755-4CD1-9FA0-B078D65199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7088-430D-48D6-92D8-676F243968F7}" type="datetimeFigureOut">
              <a:rPr lang="ko-KR" altLang="en-US" smtClean="0"/>
              <a:pPr/>
              <a:t>2020-09-29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69F5-8755-4CD1-9FA0-B078D65199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7088-430D-48D6-92D8-676F243968F7}" type="datetimeFigureOut">
              <a:rPr lang="ko-KR" altLang="en-US" smtClean="0"/>
              <a:pPr/>
              <a:t>2020-09-29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69F5-8755-4CD1-9FA0-B078D65199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67088-430D-48D6-92D8-676F243968F7}" type="datetimeFigureOut">
              <a:rPr lang="ko-KR" altLang="en-US" smtClean="0"/>
              <a:pPr/>
              <a:t>2020-09-29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A69F5-8755-4CD1-9FA0-B078D65199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668820" y="1500174"/>
            <a:ext cx="5688632" cy="70788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spc="-150" dirty="0">
                <a:latin typeface="THE정고딕140" pitchFamily="18" charset="-127"/>
                <a:ea typeface="THE정고딕140" pitchFamily="18" charset="-127"/>
              </a:rPr>
              <a:t> </a:t>
            </a:r>
            <a:r>
              <a:rPr lang="en-US" altLang="ko-KR" sz="4000" spc="-150" dirty="0" smtClean="0">
                <a:latin typeface="THE정고딕140" pitchFamily="18" charset="-127"/>
                <a:ea typeface="THE정고딕140" pitchFamily="18" charset="-127"/>
              </a:rPr>
              <a:t>AVL </a:t>
            </a:r>
            <a:r>
              <a:rPr lang="ko-KR" altLang="en-US" sz="4000" spc="-150" dirty="0" smtClean="0">
                <a:latin typeface="THE정고딕140" pitchFamily="18" charset="-127"/>
                <a:ea typeface="THE정고딕140" pitchFamily="18" charset="-127"/>
              </a:rPr>
              <a:t>트리</a:t>
            </a:r>
            <a:r>
              <a:rPr lang="en-US" altLang="ko-KR" sz="4000" spc="-150" dirty="0" smtClean="0">
                <a:latin typeface="THE정고딕140" pitchFamily="18" charset="-127"/>
                <a:ea typeface="THE정고딕140" pitchFamily="18" charset="-127"/>
              </a:rPr>
              <a:t>(Tree)</a:t>
            </a:r>
            <a:endParaRPr lang="ko-KR" altLang="en-US" sz="4000" spc="-150" dirty="0">
              <a:latin typeface="THE정고딕140" pitchFamily="18" charset="-127"/>
              <a:ea typeface="THE정고딕140" pitchFamily="18" charset="-127"/>
            </a:endParaRPr>
          </a:p>
        </p:txBody>
      </p:sp>
      <p:grpSp>
        <p:nvGrpSpPr>
          <p:cNvPr id="2" name="그룹 8"/>
          <p:cNvGrpSpPr/>
          <p:nvPr/>
        </p:nvGrpSpPr>
        <p:grpSpPr>
          <a:xfrm>
            <a:off x="2267744" y="2211975"/>
            <a:ext cx="4464496" cy="96011"/>
            <a:chOff x="2267744" y="1968393"/>
            <a:chExt cx="4464496" cy="72008"/>
          </a:xfrm>
        </p:grpSpPr>
        <p:cxnSp>
          <p:nvCxnSpPr>
            <p:cNvPr id="13" name="직선 연결선 12"/>
            <p:cNvCxnSpPr/>
            <p:nvPr/>
          </p:nvCxnSpPr>
          <p:spPr>
            <a:xfrm>
              <a:off x="2267744" y="2004397"/>
              <a:ext cx="4464496" cy="0"/>
            </a:xfrm>
            <a:prstGeom prst="line">
              <a:avLst/>
            </a:prstGeom>
            <a:ln>
              <a:solidFill>
                <a:schemeClr val="tx1"/>
              </a:solidFill>
            </a:ln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/>
            <p:cNvSpPr/>
            <p:nvPr/>
          </p:nvSpPr>
          <p:spPr>
            <a:xfrm>
              <a:off x="2267744" y="1968393"/>
              <a:ext cx="216024" cy="720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scene3d>
              <a:camera prst="obliqueTop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6516216" y="1968393"/>
              <a:ext cx="216024" cy="720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scene3d>
              <a:camera prst="obliqueTop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32930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직사각형 119"/>
          <p:cNvSpPr/>
          <p:nvPr/>
        </p:nvSpPr>
        <p:spPr>
          <a:xfrm>
            <a:off x="4340736" y="3484940"/>
            <a:ext cx="576064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59" name="그룹 58"/>
          <p:cNvGrpSpPr/>
          <p:nvPr/>
        </p:nvGrpSpPr>
        <p:grpSpPr>
          <a:xfrm>
            <a:off x="1754807" y="3488352"/>
            <a:ext cx="1731813" cy="472750"/>
            <a:chOff x="3706619" y="2649568"/>
            <a:chExt cx="1731813" cy="472750"/>
          </a:xfrm>
        </p:grpSpPr>
        <p:sp>
          <p:nvSpPr>
            <p:cNvPr id="60" name="직사각형 59"/>
            <p:cNvSpPr/>
            <p:nvPr/>
          </p:nvSpPr>
          <p:spPr>
            <a:xfrm>
              <a:off x="4862368" y="2649568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3706619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4283968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2679106" y="2604896"/>
            <a:ext cx="1731813" cy="472750"/>
            <a:chOff x="3706619" y="2649568"/>
            <a:chExt cx="1731813" cy="472750"/>
          </a:xfrm>
        </p:grpSpPr>
        <p:sp>
          <p:nvSpPr>
            <p:cNvPr id="49" name="직사각형 48"/>
            <p:cNvSpPr/>
            <p:nvPr/>
          </p:nvSpPr>
          <p:spPr>
            <a:xfrm>
              <a:off x="3706619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4862368" y="2649568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4283968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B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23" name="직사각형 122"/>
          <p:cNvSpPr/>
          <p:nvPr/>
        </p:nvSpPr>
        <p:spPr>
          <a:xfrm>
            <a:off x="17748" y="1052736"/>
            <a:ext cx="9090756" cy="544752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7748" y="-20841"/>
            <a:ext cx="1296144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THE정고딕110" pitchFamily="18" charset="-127"/>
                <a:ea typeface="THE정고딕110" pitchFamily="18" charset="-127"/>
              </a:rPr>
              <a:t>Part 01</a:t>
            </a:r>
            <a:endParaRPr lang="ko-KR" altLang="en-US" sz="2000" dirty="0">
              <a:solidFill>
                <a:schemeClr val="bg1"/>
              </a:solidFill>
              <a:latin typeface="THE정고딕110" pitchFamily="18" charset="-127"/>
              <a:ea typeface="THE정고딕110" pitchFamily="18" charset="-127"/>
            </a:endParaRPr>
          </a:p>
        </p:txBody>
      </p:sp>
      <p:sp>
        <p:nvSpPr>
          <p:cNvPr id="135" name="모서리가 둥근 직사각형 134"/>
          <p:cNvSpPr/>
          <p:nvPr/>
        </p:nvSpPr>
        <p:spPr>
          <a:xfrm>
            <a:off x="0" y="142852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-32" y="6669931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107505" y="1196752"/>
            <a:ext cx="9036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Left and Left </a:t>
            </a:r>
            <a:r>
              <a:rPr lang="ko-KR" altLang="en-US" dirty="0" smtClean="0"/>
              <a:t>패턴</a:t>
            </a:r>
            <a:r>
              <a:rPr lang="en-US" altLang="ko-KR" dirty="0" smtClean="0"/>
              <a:t>(LL)</a:t>
            </a:r>
            <a:endParaRPr lang="ko-KR" altLang="en-US" dirty="0"/>
          </a:p>
        </p:txBody>
      </p:sp>
      <p:grpSp>
        <p:nvGrpSpPr>
          <p:cNvPr id="33" name="그룹 32"/>
          <p:cNvGrpSpPr/>
          <p:nvPr/>
        </p:nvGrpSpPr>
        <p:grpSpPr>
          <a:xfrm>
            <a:off x="4273802" y="1628800"/>
            <a:ext cx="1731813" cy="472750"/>
            <a:chOff x="3706619" y="2649568"/>
            <a:chExt cx="1731813" cy="472750"/>
          </a:xfrm>
        </p:grpSpPr>
        <p:sp>
          <p:nvSpPr>
            <p:cNvPr id="38" name="직사각형 37"/>
            <p:cNvSpPr/>
            <p:nvPr/>
          </p:nvSpPr>
          <p:spPr>
            <a:xfrm>
              <a:off x="4862368" y="2649568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3706619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4283968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17748" y="280616"/>
            <a:ext cx="9090756" cy="70788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spc="-150" dirty="0">
                <a:latin typeface="THE정고딕140" pitchFamily="18" charset="-127"/>
                <a:ea typeface="THE정고딕140" pitchFamily="18" charset="-127"/>
              </a:rPr>
              <a:t> </a:t>
            </a:r>
            <a:r>
              <a:rPr lang="en-US" altLang="ko-KR" sz="4000" spc="-150" dirty="0" smtClean="0">
                <a:latin typeface="THE정고딕140" pitchFamily="18" charset="-127"/>
                <a:ea typeface="THE정고딕140" pitchFamily="18" charset="-127"/>
              </a:rPr>
              <a:t>AVL </a:t>
            </a:r>
            <a:r>
              <a:rPr lang="ko-KR" altLang="en-US" sz="4000" spc="-150" dirty="0" smtClean="0">
                <a:latin typeface="THE정고딕140" pitchFamily="18" charset="-127"/>
                <a:ea typeface="THE정고딕140" pitchFamily="18" charset="-127"/>
              </a:rPr>
              <a:t>트리</a:t>
            </a:r>
            <a:r>
              <a:rPr lang="en-US" altLang="ko-KR" sz="4000" spc="-150" dirty="0">
                <a:latin typeface="THE정고딕140" pitchFamily="18" charset="-127"/>
                <a:ea typeface="THE정고딕140" pitchFamily="18" charset="-127"/>
              </a:rPr>
              <a:t>(Tree</a:t>
            </a:r>
            <a:r>
              <a:rPr lang="en-US" altLang="ko-KR" sz="4000" spc="-150" dirty="0" smtClean="0">
                <a:latin typeface="THE정고딕140" pitchFamily="18" charset="-127"/>
                <a:ea typeface="THE정고딕140" pitchFamily="18" charset="-127"/>
              </a:rPr>
              <a:t>)</a:t>
            </a:r>
            <a:r>
              <a:rPr lang="ko-KR" altLang="en-US" sz="4000" spc="-150" dirty="0" smtClean="0">
                <a:latin typeface="THE정고딕140" pitchFamily="18" charset="-127"/>
                <a:ea typeface="THE정고딕140" pitchFamily="18" charset="-127"/>
              </a:rPr>
              <a:t> 깊이 계산</a:t>
            </a:r>
            <a:endParaRPr lang="ko-KR" altLang="en-US" sz="4000" spc="-150" dirty="0">
              <a:latin typeface="THE정고딕140" pitchFamily="18" charset="-127"/>
              <a:ea typeface="THE정고딕140" pitchFamily="18" charset="-127"/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5859263" y="2603684"/>
            <a:ext cx="1731813" cy="472750"/>
            <a:chOff x="3706619" y="2649568"/>
            <a:chExt cx="1731813" cy="472750"/>
          </a:xfrm>
        </p:grpSpPr>
        <p:sp>
          <p:nvSpPr>
            <p:cNvPr id="53" name="직사각형 52"/>
            <p:cNvSpPr/>
            <p:nvPr/>
          </p:nvSpPr>
          <p:spPr>
            <a:xfrm>
              <a:off x="4862368" y="2649568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3706619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4283968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C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781640" y="4406002"/>
            <a:ext cx="1731813" cy="472750"/>
            <a:chOff x="3706619" y="2649568"/>
            <a:chExt cx="1731813" cy="472750"/>
          </a:xfrm>
        </p:grpSpPr>
        <p:sp>
          <p:nvSpPr>
            <p:cNvPr id="66" name="직사각형 65"/>
            <p:cNvSpPr/>
            <p:nvPr/>
          </p:nvSpPr>
          <p:spPr>
            <a:xfrm>
              <a:off x="4862368" y="2649568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3706619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4283968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70" name="직선 화살표 연결선 69"/>
          <p:cNvCxnSpPr>
            <a:endCxn id="50" idx="0"/>
          </p:cNvCxnSpPr>
          <p:nvPr/>
        </p:nvCxnSpPr>
        <p:spPr>
          <a:xfrm flipH="1">
            <a:off x="3544487" y="1864569"/>
            <a:ext cx="1027514" cy="74153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>
            <a:stCxn id="50" idx="0"/>
            <a:endCxn id="58" idx="2"/>
          </p:cNvCxnSpPr>
          <p:nvPr/>
        </p:nvCxnSpPr>
        <p:spPr>
          <a:xfrm flipV="1">
            <a:off x="3544487" y="2101550"/>
            <a:ext cx="1594696" cy="50455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/>
          <p:cNvCxnSpPr>
            <a:stCxn id="55" idx="0"/>
            <a:endCxn id="58" idx="2"/>
          </p:cNvCxnSpPr>
          <p:nvPr/>
        </p:nvCxnSpPr>
        <p:spPr>
          <a:xfrm flipH="1" flipV="1">
            <a:off x="5139183" y="2101550"/>
            <a:ext cx="1585461" cy="50334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/>
          <p:cNvCxnSpPr>
            <a:endCxn id="55" idx="0"/>
          </p:cNvCxnSpPr>
          <p:nvPr/>
        </p:nvCxnSpPr>
        <p:spPr>
          <a:xfrm>
            <a:off x="5717583" y="1864569"/>
            <a:ext cx="1007061" cy="74032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/>
          <p:cNvCxnSpPr>
            <a:endCxn id="107" idx="0"/>
          </p:cNvCxnSpPr>
          <p:nvPr/>
        </p:nvCxnSpPr>
        <p:spPr>
          <a:xfrm>
            <a:off x="3198588" y="3740056"/>
            <a:ext cx="509316" cy="66715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/>
          <p:cNvCxnSpPr>
            <a:stCxn id="62" idx="0"/>
            <a:endCxn id="50" idx="2"/>
          </p:cNvCxnSpPr>
          <p:nvPr/>
        </p:nvCxnSpPr>
        <p:spPr>
          <a:xfrm flipV="1">
            <a:off x="2620188" y="3077646"/>
            <a:ext cx="924299" cy="41191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/>
          <p:cNvCxnSpPr/>
          <p:nvPr/>
        </p:nvCxnSpPr>
        <p:spPr>
          <a:xfrm flipH="1">
            <a:off x="1640476" y="3740056"/>
            <a:ext cx="402363" cy="64768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/>
          <p:cNvCxnSpPr>
            <a:stCxn id="68" idx="0"/>
            <a:endCxn id="62" idx="2"/>
          </p:cNvCxnSpPr>
          <p:nvPr/>
        </p:nvCxnSpPr>
        <p:spPr>
          <a:xfrm flipV="1">
            <a:off x="1647021" y="3961102"/>
            <a:ext cx="973167" cy="44611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직사각형 106"/>
          <p:cNvSpPr/>
          <p:nvPr/>
        </p:nvSpPr>
        <p:spPr>
          <a:xfrm>
            <a:off x="3419872" y="4407214"/>
            <a:ext cx="576064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3" name="직선 화살표 연결선 112"/>
          <p:cNvCxnSpPr>
            <a:endCxn id="114" idx="0"/>
          </p:cNvCxnSpPr>
          <p:nvPr/>
        </p:nvCxnSpPr>
        <p:spPr>
          <a:xfrm flipH="1">
            <a:off x="535076" y="4641771"/>
            <a:ext cx="508532" cy="59677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직사각형 113"/>
          <p:cNvSpPr/>
          <p:nvPr/>
        </p:nvSpPr>
        <p:spPr>
          <a:xfrm>
            <a:off x="247044" y="5238547"/>
            <a:ext cx="576064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6" name="직선 화살표 연결선 115"/>
          <p:cNvCxnSpPr>
            <a:endCxn id="117" idx="0"/>
          </p:cNvCxnSpPr>
          <p:nvPr/>
        </p:nvCxnSpPr>
        <p:spPr>
          <a:xfrm>
            <a:off x="2205151" y="4641771"/>
            <a:ext cx="509316" cy="59677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직사각형 116"/>
          <p:cNvSpPr/>
          <p:nvPr/>
        </p:nvSpPr>
        <p:spPr>
          <a:xfrm>
            <a:off x="2426435" y="5238547"/>
            <a:ext cx="576064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9" name="직선 화살표 연결선 118"/>
          <p:cNvCxnSpPr>
            <a:endCxn id="120" idx="0"/>
          </p:cNvCxnSpPr>
          <p:nvPr/>
        </p:nvCxnSpPr>
        <p:spPr>
          <a:xfrm>
            <a:off x="4119452" y="2817782"/>
            <a:ext cx="509316" cy="66715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20"/>
          <p:cNvCxnSpPr>
            <a:endCxn id="122" idx="0"/>
          </p:cNvCxnSpPr>
          <p:nvPr/>
        </p:nvCxnSpPr>
        <p:spPr>
          <a:xfrm flipH="1">
            <a:off x="5615142" y="2817782"/>
            <a:ext cx="502400" cy="68650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직사각형 121"/>
          <p:cNvSpPr/>
          <p:nvPr/>
        </p:nvSpPr>
        <p:spPr>
          <a:xfrm>
            <a:off x="5327110" y="3504287"/>
            <a:ext cx="576064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24" name="직선 화살표 연결선 123"/>
          <p:cNvCxnSpPr>
            <a:endCxn id="125" idx="0"/>
          </p:cNvCxnSpPr>
          <p:nvPr/>
        </p:nvCxnSpPr>
        <p:spPr>
          <a:xfrm>
            <a:off x="7282595" y="2837129"/>
            <a:ext cx="509316" cy="66715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직사각형 124"/>
          <p:cNvSpPr/>
          <p:nvPr/>
        </p:nvSpPr>
        <p:spPr>
          <a:xfrm>
            <a:off x="7503879" y="3504287"/>
            <a:ext cx="576064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27" name="직선 화살표 연결선 126"/>
          <p:cNvCxnSpPr>
            <a:endCxn id="62" idx="0"/>
          </p:cNvCxnSpPr>
          <p:nvPr/>
        </p:nvCxnSpPr>
        <p:spPr>
          <a:xfrm flipH="1">
            <a:off x="2620188" y="2841878"/>
            <a:ext cx="346950" cy="64768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2754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직사각형 122"/>
          <p:cNvSpPr/>
          <p:nvPr/>
        </p:nvSpPr>
        <p:spPr>
          <a:xfrm>
            <a:off x="17748" y="1052736"/>
            <a:ext cx="9090756" cy="544752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7748" y="-20841"/>
            <a:ext cx="1296144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THE정고딕110" pitchFamily="18" charset="-127"/>
                <a:ea typeface="THE정고딕110" pitchFamily="18" charset="-127"/>
              </a:rPr>
              <a:t>Part 01</a:t>
            </a:r>
            <a:endParaRPr lang="ko-KR" altLang="en-US" sz="2000" dirty="0">
              <a:solidFill>
                <a:schemeClr val="bg1"/>
              </a:solidFill>
              <a:latin typeface="THE정고딕110" pitchFamily="18" charset="-127"/>
              <a:ea typeface="THE정고딕110" pitchFamily="18" charset="-127"/>
            </a:endParaRPr>
          </a:p>
        </p:txBody>
      </p:sp>
      <p:sp>
        <p:nvSpPr>
          <p:cNvPr id="135" name="모서리가 둥근 직사각형 134"/>
          <p:cNvSpPr/>
          <p:nvPr/>
        </p:nvSpPr>
        <p:spPr>
          <a:xfrm>
            <a:off x="0" y="142852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-32" y="6669931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107505" y="1196752"/>
            <a:ext cx="9036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Left and Left </a:t>
            </a:r>
            <a:r>
              <a:rPr lang="ko-KR" altLang="en-US" dirty="0" smtClean="0"/>
              <a:t>패턴</a:t>
            </a:r>
            <a:r>
              <a:rPr lang="en-US" altLang="ko-KR" dirty="0" smtClean="0"/>
              <a:t>(LL)</a:t>
            </a:r>
            <a:endParaRPr lang="ko-KR" altLang="en-US" dirty="0"/>
          </a:p>
        </p:txBody>
      </p:sp>
      <p:grpSp>
        <p:nvGrpSpPr>
          <p:cNvPr id="33" name="그룹 32"/>
          <p:cNvGrpSpPr/>
          <p:nvPr/>
        </p:nvGrpSpPr>
        <p:grpSpPr>
          <a:xfrm>
            <a:off x="4273802" y="1628800"/>
            <a:ext cx="1731813" cy="472750"/>
            <a:chOff x="3706619" y="2649568"/>
            <a:chExt cx="1731813" cy="472750"/>
          </a:xfrm>
        </p:grpSpPr>
        <p:sp>
          <p:nvSpPr>
            <p:cNvPr id="38" name="직사각형 37"/>
            <p:cNvSpPr/>
            <p:nvPr/>
          </p:nvSpPr>
          <p:spPr>
            <a:xfrm>
              <a:off x="4862368" y="2649568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3706619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4283968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17748" y="280616"/>
            <a:ext cx="9090756" cy="70788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spc="-150" dirty="0">
                <a:latin typeface="THE정고딕140" pitchFamily="18" charset="-127"/>
                <a:ea typeface="THE정고딕140" pitchFamily="18" charset="-127"/>
              </a:rPr>
              <a:t> </a:t>
            </a:r>
            <a:r>
              <a:rPr lang="en-US" altLang="ko-KR" sz="4000" spc="-150" dirty="0" smtClean="0">
                <a:latin typeface="THE정고딕140" pitchFamily="18" charset="-127"/>
                <a:ea typeface="THE정고딕140" pitchFamily="18" charset="-127"/>
              </a:rPr>
              <a:t>AVL </a:t>
            </a:r>
            <a:r>
              <a:rPr lang="ko-KR" altLang="en-US" sz="4000" spc="-150" dirty="0" smtClean="0">
                <a:latin typeface="THE정고딕140" pitchFamily="18" charset="-127"/>
                <a:ea typeface="THE정고딕140" pitchFamily="18" charset="-127"/>
              </a:rPr>
              <a:t>트리</a:t>
            </a:r>
            <a:r>
              <a:rPr lang="en-US" altLang="ko-KR" sz="4000" spc="-150" dirty="0">
                <a:latin typeface="THE정고딕140" pitchFamily="18" charset="-127"/>
                <a:ea typeface="THE정고딕140" pitchFamily="18" charset="-127"/>
              </a:rPr>
              <a:t>(Tree</a:t>
            </a:r>
            <a:r>
              <a:rPr lang="en-US" altLang="ko-KR" sz="4000" spc="-150" dirty="0" smtClean="0">
                <a:latin typeface="THE정고딕140" pitchFamily="18" charset="-127"/>
                <a:ea typeface="THE정고딕140" pitchFamily="18" charset="-127"/>
              </a:rPr>
              <a:t>)</a:t>
            </a:r>
            <a:r>
              <a:rPr lang="ko-KR" altLang="en-US" sz="4000" spc="-150" dirty="0" smtClean="0">
                <a:latin typeface="THE정고딕140" pitchFamily="18" charset="-127"/>
                <a:ea typeface="THE정고딕140" pitchFamily="18" charset="-127"/>
              </a:rPr>
              <a:t> 깊이 계산</a:t>
            </a:r>
            <a:endParaRPr lang="ko-KR" altLang="en-US" sz="4000" spc="-150" dirty="0">
              <a:latin typeface="THE정고딕140" pitchFamily="18" charset="-127"/>
              <a:ea typeface="THE정고딕140" pitchFamily="18" charset="-127"/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6239752" y="2603684"/>
            <a:ext cx="1731813" cy="472750"/>
            <a:chOff x="3706619" y="2649568"/>
            <a:chExt cx="1731813" cy="472750"/>
          </a:xfrm>
        </p:grpSpPr>
        <p:sp>
          <p:nvSpPr>
            <p:cNvPr id="53" name="직사각형 52"/>
            <p:cNvSpPr/>
            <p:nvPr/>
          </p:nvSpPr>
          <p:spPr>
            <a:xfrm>
              <a:off x="4862368" y="2649568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3706619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4283968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C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21" name="직선 화살표 연결선 120"/>
          <p:cNvCxnSpPr>
            <a:endCxn id="122" idx="0"/>
          </p:cNvCxnSpPr>
          <p:nvPr/>
        </p:nvCxnSpPr>
        <p:spPr>
          <a:xfrm flipH="1">
            <a:off x="5995631" y="2742495"/>
            <a:ext cx="502400" cy="68650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직사각형 121"/>
          <p:cNvSpPr/>
          <p:nvPr/>
        </p:nvSpPr>
        <p:spPr>
          <a:xfrm>
            <a:off x="5707599" y="3429000"/>
            <a:ext cx="576064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24" name="직선 화살표 연결선 123"/>
          <p:cNvCxnSpPr>
            <a:endCxn id="125" idx="0"/>
          </p:cNvCxnSpPr>
          <p:nvPr/>
        </p:nvCxnSpPr>
        <p:spPr>
          <a:xfrm>
            <a:off x="7663084" y="2761842"/>
            <a:ext cx="509316" cy="66715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직사각형 124"/>
          <p:cNvSpPr/>
          <p:nvPr/>
        </p:nvSpPr>
        <p:spPr>
          <a:xfrm>
            <a:off x="7884368" y="3429000"/>
            <a:ext cx="576064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93" name="그룹 92"/>
          <p:cNvGrpSpPr/>
          <p:nvPr/>
        </p:nvGrpSpPr>
        <p:grpSpPr>
          <a:xfrm>
            <a:off x="1801667" y="2593256"/>
            <a:ext cx="1731813" cy="472750"/>
            <a:chOff x="3706619" y="2649568"/>
            <a:chExt cx="1731813" cy="472750"/>
          </a:xfrm>
        </p:grpSpPr>
        <p:sp>
          <p:nvSpPr>
            <p:cNvPr id="94" name="직사각형 93"/>
            <p:cNvSpPr/>
            <p:nvPr/>
          </p:nvSpPr>
          <p:spPr>
            <a:xfrm>
              <a:off x="4862368" y="2649568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3706619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4283968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00" name="직선 화살표 연결선 99"/>
          <p:cNvCxnSpPr>
            <a:endCxn id="61" idx="0"/>
          </p:cNvCxnSpPr>
          <p:nvPr/>
        </p:nvCxnSpPr>
        <p:spPr>
          <a:xfrm>
            <a:off x="3113473" y="2874209"/>
            <a:ext cx="1208757" cy="57968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그룹 102"/>
          <p:cNvGrpSpPr/>
          <p:nvPr/>
        </p:nvGrpSpPr>
        <p:grpSpPr>
          <a:xfrm>
            <a:off x="710949" y="3451536"/>
            <a:ext cx="1731813" cy="472750"/>
            <a:chOff x="3706619" y="2649568"/>
            <a:chExt cx="1731813" cy="472750"/>
          </a:xfrm>
        </p:grpSpPr>
        <p:sp>
          <p:nvSpPr>
            <p:cNvPr id="104" name="직사각형 103"/>
            <p:cNvSpPr/>
            <p:nvPr/>
          </p:nvSpPr>
          <p:spPr>
            <a:xfrm>
              <a:off x="4862368" y="2649568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3706619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4283968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11" name="직선 화살표 연결선 110"/>
          <p:cNvCxnSpPr/>
          <p:nvPr/>
        </p:nvCxnSpPr>
        <p:spPr>
          <a:xfrm flipH="1">
            <a:off x="1569785" y="2785590"/>
            <a:ext cx="330356" cy="64768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/>
          <p:cNvCxnSpPr/>
          <p:nvPr/>
        </p:nvCxnSpPr>
        <p:spPr>
          <a:xfrm flipV="1">
            <a:off x="1828132" y="2785590"/>
            <a:ext cx="288032" cy="64647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/>
          <p:cNvCxnSpPr>
            <a:endCxn id="118" idx="0"/>
          </p:cNvCxnSpPr>
          <p:nvPr/>
        </p:nvCxnSpPr>
        <p:spPr>
          <a:xfrm flipH="1">
            <a:off x="464385" y="3687305"/>
            <a:ext cx="508532" cy="59677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직사각형 117"/>
          <p:cNvSpPr/>
          <p:nvPr/>
        </p:nvSpPr>
        <p:spPr>
          <a:xfrm>
            <a:off x="176353" y="4284081"/>
            <a:ext cx="576064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26" name="직선 화살표 연결선 125"/>
          <p:cNvCxnSpPr>
            <a:endCxn id="127" idx="0"/>
          </p:cNvCxnSpPr>
          <p:nvPr/>
        </p:nvCxnSpPr>
        <p:spPr>
          <a:xfrm>
            <a:off x="2134460" y="3687305"/>
            <a:ext cx="509316" cy="59677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직사각형 126"/>
          <p:cNvSpPr/>
          <p:nvPr/>
        </p:nvSpPr>
        <p:spPr>
          <a:xfrm>
            <a:off x="2355744" y="4284081"/>
            <a:ext cx="576064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5118479" y="4284081"/>
            <a:ext cx="576064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57" name="그룹 56"/>
          <p:cNvGrpSpPr/>
          <p:nvPr/>
        </p:nvGrpSpPr>
        <p:grpSpPr>
          <a:xfrm>
            <a:off x="3456849" y="3452686"/>
            <a:ext cx="1731813" cy="472750"/>
            <a:chOff x="3706619" y="2649568"/>
            <a:chExt cx="1731813" cy="472750"/>
          </a:xfrm>
        </p:grpSpPr>
        <p:sp>
          <p:nvSpPr>
            <p:cNvPr id="59" name="직사각형 58"/>
            <p:cNvSpPr/>
            <p:nvPr/>
          </p:nvSpPr>
          <p:spPr>
            <a:xfrm>
              <a:off x="3706619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4862368" y="2649568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4283968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B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2" name="직사각형 61"/>
          <p:cNvSpPr/>
          <p:nvPr/>
        </p:nvSpPr>
        <p:spPr>
          <a:xfrm>
            <a:off x="3061523" y="4283956"/>
            <a:ext cx="576064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3" name="직선 화살표 연결선 62"/>
          <p:cNvCxnSpPr>
            <a:endCxn id="51" idx="0"/>
          </p:cNvCxnSpPr>
          <p:nvPr/>
        </p:nvCxnSpPr>
        <p:spPr>
          <a:xfrm>
            <a:off x="4897195" y="3616923"/>
            <a:ext cx="509316" cy="66715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/>
          <p:nvPr/>
        </p:nvCxnSpPr>
        <p:spPr>
          <a:xfrm flipH="1">
            <a:off x="3355607" y="3649021"/>
            <a:ext cx="371076" cy="63493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>
            <a:stCxn id="61" idx="0"/>
          </p:cNvCxnSpPr>
          <p:nvPr/>
        </p:nvCxnSpPr>
        <p:spPr>
          <a:xfrm flipH="1" flipV="1">
            <a:off x="2645910" y="3064919"/>
            <a:ext cx="1676320" cy="38897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stCxn id="97" idx="0"/>
          </p:cNvCxnSpPr>
          <p:nvPr/>
        </p:nvCxnSpPr>
        <p:spPr>
          <a:xfrm flipV="1">
            <a:off x="2667048" y="2101550"/>
            <a:ext cx="2472135" cy="49291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>
            <a:stCxn id="55" idx="0"/>
          </p:cNvCxnSpPr>
          <p:nvPr/>
        </p:nvCxnSpPr>
        <p:spPr>
          <a:xfrm flipH="1" flipV="1">
            <a:off x="5139184" y="2101550"/>
            <a:ext cx="1965949" cy="50334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>
            <a:endCxn id="55" idx="0"/>
          </p:cNvCxnSpPr>
          <p:nvPr/>
        </p:nvCxnSpPr>
        <p:spPr>
          <a:xfrm>
            <a:off x="5663545" y="1865781"/>
            <a:ext cx="1441588" cy="73911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0034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직사각형 119"/>
          <p:cNvSpPr/>
          <p:nvPr/>
        </p:nvSpPr>
        <p:spPr>
          <a:xfrm>
            <a:off x="4340736" y="3484940"/>
            <a:ext cx="576064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59" name="그룹 58"/>
          <p:cNvGrpSpPr/>
          <p:nvPr/>
        </p:nvGrpSpPr>
        <p:grpSpPr>
          <a:xfrm>
            <a:off x="1754807" y="3488352"/>
            <a:ext cx="1731813" cy="472750"/>
            <a:chOff x="3706619" y="2649568"/>
            <a:chExt cx="1731813" cy="472750"/>
          </a:xfrm>
        </p:grpSpPr>
        <p:sp>
          <p:nvSpPr>
            <p:cNvPr id="60" name="직사각형 59"/>
            <p:cNvSpPr/>
            <p:nvPr/>
          </p:nvSpPr>
          <p:spPr>
            <a:xfrm>
              <a:off x="4862368" y="2649568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3706619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4283968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2679106" y="2604896"/>
            <a:ext cx="1731813" cy="472750"/>
            <a:chOff x="3706619" y="2649568"/>
            <a:chExt cx="1731813" cy="472750"/>
          </a:xfrm>
        </p:grpSpPr>
        <p:sp>
          <p:nvSpPr>
            <p:cNvPr id="49" name="직사각형 48"/>
            <p:cNvSpPr/>
            <p:nvPr/>
          </p:nvSpPr>
          <p:spPr>
            <a:xfrm>
              <a:off x="3706619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4862368" y="2649568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4283968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B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23" name="직사각형 122"/>
          <p:cNvSpPr/>
          <p:nvPr/>
        </p:nvSpPr>
        <p:spPr>
          <a:xfrm>
            <a:off x="17748" y="1052736"/>
            <a:ext cx="9090756" cy="544752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7748" y="-20841"/>
            <a:ext cx="1296144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THE정고딕110" pitchFamily="18" charset="-127"/>
                <a:ea typeface="THE정고딕110" pitchFamily="18" charset="-127"/>
              </a:rPr>
              <a:t>Part 01</a:t>
            </a:r>
            <a:endParaRPr lang="ko-KR" altLang="en-US" sz="2000" dirty="0">
              <a:solidFill>
                <a:schemeClr val="bg1"/>
              </a:solidFill>
              <a:latin typeface="THE정고딕110" pitchFamily="18" charset="-127"/>
              <a:ea typeface="THE정고딕110" pitchFamily="18" charset="-127"/>
            </a:endParaRPr>
          </a:p>
        </p:txBody>
      </p:sp>
      <p:sp>
        <p:nvSpPr>
          <p:cNvPr id="135" name="모서리가 둥근 직사각형 134"/>
          <p:cNvSpPr/>
          <p:nvPr/>
        </p:nvSpPr>
        <p:spPr>
          <a:xfrm>
            <a:off x="0" y="142852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-32" y="6669931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107505" y="1196752"/>
            <a:ext cx="9036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Left and Left </a:t>
            </a:r>
            <a:r>
              <a:rPr lang="ko-KR" altLang="en-US" dirty="0" smtClean="0"/>
              <a:t>패턴</a:t>
            </a:r>
            <a:r>
              <a:rPr lang="en-US" altLang="ko-KR" dirty="0" smtClean="0"/>
              <a:t>(LL)</a:t>
            </a:r>
            <a:endParaRPr lang="ko-KR" altLang="en-US" dirty="0"/>
          </a:p>
        </p:txBody>
      </p:sp>
      <p:grpSp>
        <p:nvGrpSpPr>
          <p:cNvPr id="33" name="그룹 32"/>
          <p:cNvGrpSpPr/>
          <p:nvPr/>
        </p:nvGrpSpPr>
        <p:grpSpPr>
          <a:xfrm>
            <a:off x="4273802" y="1628800"/>
            <a:ext cx="1731813" cy="472750"/>
            <a:chOff x="3706619" y="2649568"/>
            <a:chExt cx="1731813" cy="472750"/>
          </a:xfrm>
        </p:grpSpPr>
        <p:sp>
          <p:nvSpPr>
            <p:cNvPr id="38" name="직사각형 37"/>
            <p:cNvSpPr/>
            <p:nvPr/>
          </p:nvSpPr>
          <p:spPr>
            <a:xfrm>
              <a:off x="4862368" y="2649568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3706619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4283968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17748" y="280616"/>
            <a:ext cx="9090756" cy="70788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spc="-150" dirty="0">
                <a:latin typeface="THE정고딕140" pitchFamily="18" charset="-127"/>
                <a:ea typeface="THE정고딕140" pitchFamily="18" charset="-127"/>
              </a:rPr>
              <a:t> </a:t>
            </a:r>
            <a:r>
              <a:rPr lang="en-US" altLang="ko-KR" sz="4000" spc="-150" dirty="0" smtClean="0">
                <a:latin typeface="THE정고딕140" pitchFamily="18" charset="-127"/>
                <a:ea typeface="THE정고딕140" pitchFamily="18" charset="-127"/>
              </a:rPr>
              <a:t>AVL </a:t>
            </a:r>
            <a:r>
              <a:rPr lang="ko-KR" altLang="en-US" sz="4000" spc="-150" dirty="0" smtClean="0">
                <a:latin typeface="THE정고딕140" pitchFamily="18" charset="-127"/>
                <a:ea typeface="THE정고딕140" pitchFamily="18" charset="-127"/>
              </a:rPr>
              <a:t>트리</a:t>
            </a:r>
            <a:r>
              <a:rPr lang="en-US" altLang="ko-KR" sz="4000" spc="-150" dirty="0">
                <a:latin typeface="THE정고딕140" pitchFamily="18" charset="-127"/>
                <a:ea typeface="THE정고딕140" pitchFamily="18" charset="-127"/>
              </a:rPr>
              <a:t>(Tree</a:t>
            </a:r>
            <a:r>
              <a:rPr lang="en-US" altLang="ko-KR" sz="4000" spc="-150" dirty="0" smtClean="0">
                <a:latin typeface="THE정고딕140" pitchFamily="18" charset="-127"/>
                <a:ea typeface="THE정고딕140" pitchFamily="18" charset="-127"/>
              </a:rPr>
              <a:t>)</a:t>
            </a:r>
            <a:r>
              <a:rPr lang="ko-KR" altLang="en-US" sz="4000" spc="-150" dirty="0" smtClean="0">
                <a:latin typeface="THE정고딕140" pitchFamily="18" charset="-127"/>
                <a:ea typeface="THE정고딕140" pitchFamily="18" charset="-127"/>
              </a:rPr>
              <a:t> 깊이 계산</a:t>
            </a:r>
            <a:endParaRPr lang="ko-KR" altLang="en-US" sz="4000" spc="-150" dirty="0">
              <a:latin typeface="THE정고딕140" pitchFamily="18" charset="-127"/>
              <a:ea typeface="THE정고딕140" pitchFamily="18" charset="-127"/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5859263" y="2603684"/>
            <a:ext cx="1731813" cy="472750"/>
            <a:chOff x="3706619" y="2649568"/>
            <a:chExt cx="1731813" cy="472750"/>
          </a:xfrm>
        </p:grpSpPr>
        <p:sp>
          <p:nvSpPr>
            <p:cNvPr id="53" name="직사각형 52"/>
            <p:cNvSpPr/>
            <p:nvPr/>
          </p:nvSpPr>
          <p:spPr>
            <a:xfrm>
              <a:off x="4862368" y="2649568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3706619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4283968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C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781640" y="4406002"/>
            <a:ext cx="1731813" cy="472750"/>
            <a:chOff x="3706619" y="2649568"/>
            <a:chExt cx="1731813" cy="472750"/>
          </a:xfrm>
        </p:grpSpPr>
        <p:sp>
          <p:nvSpPr>
            <p:cNvPr id="66" name="직사각형 65"/>
            <p:cNvSpPr/>
            <p:nvPr/>
          </p:nvSpPr>
          <p:spPr>
            <a:xfrm>
              <a:off x="4862368" y="2649568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3706619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4283968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70" name="직선 화살표 연결선 69"/>
          <p:cNvCxnSpPr>
            <a:endCxn id="50" idx="0"/>
          </p:cNvCxnSpPr>
          <p:nvPr/>
        </p:nvCxnSpPr>
        <p:spPr>
          <a:xfrm flipH="1">
            <a:off x="3544487" y="1864569"/>
            <a:ext cx="1027514" cy="74153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>
            <a:stCxn id="50" idx="0"/>
            <a:endCxn id="58" idx="2"/>
          </p:cNvCxnSpPr>
          <p:nvPr/>
        </p:nvCxnSpPr>
        <p:spPr>
          <a:xfrm flipV="1">
            <a:off x="3544487" y="2101550"/>
            <a:ext cx="1594696" cy="50455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/>
          <p:cNvCxnSpPr>
            <a:stCxn id="55" idx="0"/>
            <a:endCxn id="58" idx="2"/>
          </p:cNvCxnSpPr>
          <p:nvPr/>
        </p:nvCxnSpPr>
        <p:spPr>
          <a:xfrm flipH="1" flipV="1">
            <a:off x="5139183" y="2101550"/>
            <a:ext cx="1585461" cy="50334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/>
          <p:cNvCxnSpPr>
            <a:endCxn id="55" idx="0"/>
          </p:cNvCxnSpPr>
          <p:nvPr/>
        </p:nvCxnSpPr>
        <p:spPr>
          <a:xfrm>
            <a:off x="5717583" y="1864569"/>
            <a:ext cx="1007061" cy="74032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/>
          <p:cNvCxnSpPr>
            <a:endCxn id="107" idx="0"/>
          </p:cNvCxnSpPr>
          <p:nvPr/>
        </p:nvCxnSpPr>
        <p:spPr>
          <a:xfrm>
            <a:off x="3198588" y="3740056"/>
            <a:ext cx="509316" cy="66715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/>
          <p:cNvCxnSpPr>
            <a:stCxn id="62" idx="0"/>
            <a:endCxn id="50" idx="2"/>
          </p:cNvCxnSpPr>
          <p:nvPr/>
        </p:nvCxnSpPr>
        <p:spPr>
          <a:xfrm flipV="1">
            <a:off x="2620188" y="3077646"/>
            <a:ext cx="924299" cy="41191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/>
          <p:cNvCxnSpPr/>
          <p:nvPr/>
        </p:nvCxnSpPr>
        <p:spPr>
          <a:xfrm flipH="1">
            <a:off x="1640476" y="3740056"/>
            <a:ext cx="402363" cy="64768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/>
          <p:cNvCxnSpPr>
            <a:stCxn id="68" idx="0"/>
            <a:endCxn id="62" idx="2"/>
          </p:cNvCxnSpPr>
          <p:nvPr/>
        </p:nvCxnSpPr>
        <p:spPr>
          <a:xfrm flipV="1">
            <a:off x="1647021" y="3961102"/>
            <a:ext cx="973167" cy="44611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직사각형 106"/>
          <p:cNvSpPr/>
          <p:nvPr/>
        </p:nvSpPr>
        <p:spPr>
          <a:xfrm>
            <a:off x="3419872" y="4407214"/>
            <a:ext cx="576064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3" name="직선 화살표 연결선 112"/>
          <p:cNvCxnSpPr>
            <a:endCxn id="114" idx="0"/>
          </p:cNvCxnSpPr>
          <p:nvPr/>
        </p:nvCxnSpPr>
        <p:spPr>
          <a:xfrm flipH="1">
            <a:off x="535076" y="4641771"/>
            <a:ext cx="508532" cy="59677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직사각형 113"/>
          <p:cNvSpPr/>
          <p:nvPr/>
        </p:nvSpPr>
        <p:spPr>
          <a:xfrm>
            <a:off x="247044" y="5238547"/>
            <a:ext cx="576064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6" name="직선 화살표 연결선 115"/>
          <p:cNvCxnSpPr>
            <a:endCxn id="117" idx="0"/>
          </p:cNvCxnSpPr>
          <p:nvPr/>
        </p:nvCxnSpPr>
        <p:spPr>
          <a:xfrm>
            <a:off x="2205151" y="4641771"/>
            <a:ext cx="509316" cy="59677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직사각형 116"/>
          <p:cNvSpPr/>
          <p:nvPr/>
        </p:nvSpPr>
        <p:spPr>
          <a:xfrm>
            <a:off x="2426435" y="5238547"/>
            <a:ext cx="576064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9" name="직선 화살표 연결선 118"/>
          <p:cNvCxnSpPr>
            <a:endCxn id="120" idx="0"/>
          </p:cNvCxnSpPr>
          <p:nvPr/>
        </p:nvCxnSpPr>
        <p:spPr>
          <a:xfrm>
            <a:off x="4119452" y="2817782"/>
            <a:ext cx="509316" cy="66715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20"/>
          <p:cNvCxnSpPr>
            <a:endCxn id="122" idx="0"/>
          </p:cNvCxnSpPr>
          <p:nvPr/>
        </p:nvCxnSpPr>
        <p:spPr>
          <a:xfrm flipH="1">
            <a:off x="5615142" y="2817782"/>
            <a:ext cx="502400" cy="68650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직사각형 121"/>
          <p:cNvSpPr/>
          <p:nvPr/>
        </p:nvSpPr>
        <p:spPr>
          <a:xfrm>
            <a:off x="5327110" y="3504287"/>
            <a:ext cx="576064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24" name="직선 화살표 연결선 123"/>
          <p:cNvCxnSpPr>
            <a:endCxn id="125" idx="0"/>
          </p:cNvCxnSpPr>
          <p:nvPr/>
        </p:nvCxnSpPr>
        <p:spPr>
          <a:xfrm>
            <a:off x="7282595" y="2837129"/>
            <a:ext cx="509316" cy="66715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직사각형 124"/>
          <p:cNvSpPr/>
          <p:nvPr/>
        </p:nvSpPr>
        <p:spPr>
          <a:xfrm>
            <a:off x="7503879" y="3504287"/>
            <a:ext cx="576064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27" name="직선 화살표 연결선 126"/>
          <p:cNvCxnSpPr>
            <a:endCxn id="62" idx="0"/>
          </p:cNvCxnSpPr>
          <p:nvPr/>
        </p:nvCxnSpPr>
        <p:spPr>
          <a:xfrm flipH="1">
            <a:off x="2620188" y="2841878"/>
            <a:ext cx="346950" cy="64768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0071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직사각형 119"/>
          <p:cNvSpPr/>
          <p:nvPr/>
        </p:nvSpPr>
        <p:spPr>
          <a:xfrm>
            <a:off x="4340736" y="3484940"/>
            <a:ext cx="576064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6457750" y="4285042"/>
            <a:ext cx="576064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59" name="그룹 58"/>
          <p:cNvGrpSpPr/>
          <p:nvPr/>
        </p:nvGrpSpPr>
        <p:grpSpPr>
          <a:xfrm>
            <a:off x="1754807" y="3488352"/>
            <a:ext cx="1731813" cy="472750"/>
            <a:chOff x="3706619" y="2649568"/>
            <a:chExt cx="1731813" cy="472750"/>
          </a:xfrm>
        </p:grpSpPr>
        <p:sp>
          <p:nvSpPr>
            <p:cNvPr id="60" name="직사각형 59"/>
            <p:cNvSpPr/>
            <p:nvPr/>
          </p:nvSpPr>
          <p:spPr>
            <a:xfrm>
              <a:off x="4862368" y="2649568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3706619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4283968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2679106" y="2604896"/>
            <a:ext cx="1731813" cy="472750"/>
            <a:chOff x="3706619" y="2649568"/>
            <a:chExt cx="1731813" cy="472750"/>
          </a:xfrm>
        </p:grpSpPr>
        <p:sp>
          <p:nvSpPr>
            <p:cNvPr id="49" name="직사각형 48"/>
            <p:cNvSpPr/>
            <p:nvPr/>
          </p:nvSpPr>
          <p:spPr>
            <a:xfrm>
              <a:off x="3706619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4862368" y="2649568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4283968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B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23" name="직사각형 122"/>
          <p:cNvSpPr/>
          <p:nvPr/>
        </p:nvSpPr>
        <p:spPr>
          <a:xfrm>
            <a:off x="17748" y="1052736"/>
            <a:ext cx="9090756" cy="544752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7748" y="-20841"/>
            <a:ext cx="1296144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THE정고딕110" pitchFamily="18" charset="-127"/>
                <a:ea typeface="THE정고딕110" pitchFamily="18" charset="-127"/>
              </a:rPr>
              <a:t>Part 01</a:t>
            </a:r>
            <a:endParaRPr lang="ko-KR" altLang="en-US" sz="2000" dirty="0">
              <a:solidFill>
                <a:schemeClr val="bg1"/>
              </a:solidFill>
              <a:latin typeface="THE정고딕110" pitchFamily="18" charset="-127"/>
              <a:ea typeface="THE정고딕110" pitchFamily="18" charset="-127"/>
            </a:endParaRPr>
          </a:p>
        </p:txBody>
      </p:sp>
      <p:sp>
        <p:nvSpPr>
          <p:cNvPr id="135" name="모서리가 둥근 직사각형 134"/>
          <p:cNvSpPr/>
          <p:nvPr/>
        </p:nvSpPr>
        <p:spPr>
          <a:xfrm>
            <a:off x="0" y="142852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-32" y="6669931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107505" y="1196752"/>
            <a:ext cx="9036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Left and Left </a:t>
            </a:r>
            <a:r>
              <a:rPr lang="ko-KR" altLang="en-US" dirty="0" smtClean="0"/>
              <a:t>패턴</a:t>
            </a:r>
            <a:r>
              <a:rPr lang="en-US" altLang="ko-KR" dirty="0" smtClean="0"/>
              <a:t>(LL)</a:t>
            </a:r>
            <a:endParaRPr lang="ko-KR" altLang="en-US" dirty="0"/>
          </a:p>
        </p:txBody>
      </p:sp>
      <p:grpSp>
        <p:nvGrpSpPr>
          <p:cNvPr id="33" name="그룹 32"/>
          <p:cNvGrpSpPr/>
          <p:nvPr/>
        </p:nvGrpSpPr>
        <p:grpSpPr>
          <a:xfrm>
            <a:off x="4273802" y="1628800"/>
            <a:ext cx="1731813" cy="472750"/>
            <a:chOff x="3706619" y="2649568"/>
            <a:chExt cx="1731813" cy="472750"/>
          </a:xfrm>
        </p:grpSpPr>
        <p:sp>
          <p:nvSpPr>
            <p:cNvPr id="38" name="직사각형 37"/>
            <p:cNvSpPr/>
            <p:nvPr/>
          </p:nvSpPr>
          <p:spPr>
            <a:xfrm>
              <a:off x="4862368" y="2649568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3706619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4283968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17748" y="280616"/>
            <a:ext cx="9090756" cy="70788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spc="-150" dirty="0">
                <a:latin typeface="THE정고딕140" pitchFamily="18" charset="-127"/>
                <a:ea typeface="THE정고딕140" pitchFamily="18" charset="-127"/>
              </a:rPr>
              <a:t> </a:t>
            </a:r>
            <a:r>
              <a:rPr lang="en-US" altLang="ko-KR" sz="4000" spc="-150" dirty="0" smtClean="0">
                <a:latin typeface="THE정고딕140" pitchFamily="18" charset="-127"/>
                <a:ea typeface="THE정고딕140" pitchFamily="18" charset="-127"/>
              </a:rPr>
              <a:t>AVL </a:t>
            </a:r>
            <a:r>
              <a:rPr lang="ko-KR" altLang="en-US" sz="4000" spc="-150" dirty="0" smtClean="0">
                <a:latin typeface="THE정고딕140" pitchFamily="18" charset="-127"/>
                <a:ea typeface="THE정고딕140" pitchFamily="18" charset="-127"/>
              </a:rPr>
              <a:t>트리</a:t>
            </a:r>
            <a:r>
              <a:rPr lang="en-US" altLang="ko-KR" sz="4000" spc="-150" dirty="0">
                <a:latin typeface="THE정고딕140" pitchFamily="18" charset="-127"/>
                <a:ea typeface="THE정고딕140" pitchFamily="18" charset="-127"/>
              </a:rPr>
              <a:t>(Tree</a:t>
            </a:r>
            <a:r>
              <a:rPr lang="en-US" altLang="ko-KR" sz="4000" spc="-150" dirty="0" smtClean="0">
                <a:latin typeface="THE정고딕140" pitchFamily="18" charset="-127"/>
                <a:ea typeface="THE정고딕140" pitchFamily="18" charset="-127"/>
              </a:rPr>
              <a:t>)</a:t>
            </a:r>
            <a:r>
              <a:rPr lang="ko-KR" altLang="en-US" sz="4000" spc="-150" dirty="0" smtClean="0">
                <a:latin typeface="THE정고딕140" pitchFamily="18" charset="-127"/>
                <a:ea typeface="THE정고딕140" pitchFamily="18" charset="-127"/>
              </a:rPr>
              <a:t> 깊이 계산</a:t>
            </a:r>
            <a:endParaRPr lang="ko-KR" altLang="en-US" sz="4000" spc="-150" dirty="0">
              <a:latin typeface="THE정고딕140" pitchFamily="18" charset="-127"/>
              <a:ea typeface="THE정고딕140" pitchFamily="18" charset="-127"/>
            </a:endParaRPr>
          </a:p>
        </p:txBody>
      </p:sp>
      <p:cxnSp>
        <p:nvCxnSpPr>
          <p:cNvPr id="6" name="직선 화살표 연결선 5"/>
          <p:cNvCxnSpPr>
            <a:endCxn id="78" idx="1"/>
          </p:cNvCxnSpPr>
          <p:nvPr/>
        </p:nvCxnSpPr>
        <p:spPr>
          <a:xfrm>
            <a:off x="2679106" y="3724121"/>
            <a:ext cx="3778644" cy="79669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그룹 51"/>
          <p:cNvGrpSpPr/>
          <p:nvPr/>
        </p:nvGrpSpPr>
        <p:grpSpPr>
          <a:xfrm>
            <a:off x="5859263" y="2603684"/>
            <a:ext cx="1731813" cy="472750"/>
            <a:chOff x="3706619" y="2649568"/>
            <a:chExt cx="1731813" cy="472750"/>
          </a:xfrm>
        </p:grpSpPr>
        <p:sp>
          <p:nvSpPr>
            <p:cNvPr id="53" name="직사각형 52"/>
            <p:cNvSpPr/>
            <p:nvPr/>
          </p:nvSpPr>
          <p:spPr>
            <a:xfrm>
              <a:off x="4862368" y="2649568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3706619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4283968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C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781640" y="4406002"/>
            <a:ext cx="1731813" cy="472750"/>
            <a:chOff x="3706619" y="2649568"/>
            <a:chExt cx="1731813" cy="472750"/>
          </a:xfrm>
        </p:grpSpPr>
        <p:sp>
          <p:nvSpPr>
            <p:cNvPr id="66" name="직사각형 65"/>
            <p:cNvSpPr/>
            <p:nvPr/>
          </p:nvSpPr>
          <p:spPr>
            <a:xfrm>
              <a:off x="4862368" y="2649568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3706619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4283968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6" name="TextBox 85"/>
          <p:cNvSpPr txBox="1"/>
          <p:nvPr/>
        </p:nvSpPr>
        <p:spPr>
          <a:xfrm>
            <a:off x="6351015" y="4755493"/>
            <a:ext cx="747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Temp</a:t>
            </a:r>
            <a:endParaRPr lang="ko-KR" altLang="en-US" dirty="0"/>
          </a:p>
        </p:txBody>
      </p:sp>
      <p:cxnSp>
        <p:nvCxnSpPr>
          <p:cNvPr id="70" name="직선 화살표 연결선 69"/>
          <p:cNvCxnSpPr>
            <a:endCxn id="50" idx="0"/>
          </p:cNvCxnSpPr>
          <p:nvPr/>
        </p:nvCxnSpPr>
        <p:spPr>
          <a:xfrm flipH="1">
            <a:off x="3544487" y="1864569"/>
            <a:ext cx="1027514" cy="74153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>
            <a:stCxn id="50" idx="0"/>
            <a:endCxn id="58" idx="2"/>
          </p:cNvCxnSpPr>
          <p:nvPr/>
        </p:nvCxnSpPr>
        <p:spPr>
          <a:xfrm flipV="1">
            <a:off x="3544487" y="2101550"/>
            <a:ext cx="1594696" cy="50455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/>
          <p:cNvCxnSpPr>
            <a:stCxn id="55" idx="0"/>
            <a:endCxn id="58" idx="2"/>
          </p:cNvCxnSpPr>
          <p:nvPr/>
        </p:nvCxnSpPr>
        <p:spPr>
          <a:xfrm flipH="1" flipV="1">
            <a:off x="5139183" y="2101550"/>
            <a:ext cx="1585461" cy="50334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/>
          <p:cNvCxnSpPr>
            <a:endCxn id="55" idx="0"/>
          </p:cNvCxnSpPr>
          <p:nvPr/>
        </p:nvCxnSpPr>
        <p:spPr>
          <a:xfrm>
            <a:off x="5717583" y="1864569"/>
            <a:ext cx="1007061" cy="74032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/>
          <p:cNvCxnSpPr>
            <a:endCxn id="107" idx="0"/>
          </p:cNvCxnSpPr>
          <p:nvPr/>
        </p:nvCxnSpPr>
        <p:spPr>
          <a:xfrm>
            <a:off x="3198588" y="3740056"/>
            <a:ext cx="509316" cy="66715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/>
          <p:cNvCxnSpPr>
            <a:stCxn id="62" idx="0"/>
            <a:endCxn id="50" idx="2"/>
          </p:cNvCxnSpPr>
          <p:nvPr/>
        </p:nvCxnSpPr>
        <p:spPr>
          <a:xfrm flipV="1">
            <a:off x="2620188" y="3077646"/>
            <a:ext cx="924299" cy="41191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/>
          <p:cNvCxnSpPr/>
          <p:nvPr/>
        </p:nvCxnSpPr>
        <p:spPr>
          <a:xfrm flipH="1">
            <a:off x="1640476" y="3740056"/>
            <a:ext cx="402363" cy="64768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/>
          <p:cNvCxnSpPr>
            <a:stCxn id="68" idx="0"/>
            <a:endCxn id="62" idx="2"/>
          </p:cNvCxnSpPr>
          <p:nvPr/>
        </p:nvCxnSpPr>
        <p:spPr>
          <a:xfrm flipV="1">
            <a:off x="1647021" y="3961102"/>
            <a:ext cx="973167" cy="44611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직사각형 106"/>
          <p:cNvSpPr/>
          <p:nvPr/>
        </p:nvSpPr>
        <p:spPr>
          <a:xfrm>
            <a:off x="3419872" y="4407214"/>
            <a:ext cx="576064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3" name="직선 화살표 연결선 112"/>
          <p:cNvCxnSpPr>
            <a:endCxn id="114" idx="0"/>
          </p:cNvCxnSpPr>
          <p:nvPr/>
        </p:nvCxnSpPr>
        <p:spPr>
          <a:xfrm flipH="1">
            <a:off x="535076" y="4641771"/>
            <a:ext cx="508532" cy="59677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직사각형 113"/>
          <p:cNvSpPr/>
          <p:nvPr/>
        </p:nvSpPr>
        <p:spPr>
          <a:xfrm>
            <a:off x="247044" y="5238547"/>
            <a:ext cx="576064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6" name="직선 화살표 연결선 115"/>
          <p:cNvCxnSpPr>
            <a:endCxn id="117" idx="0"/>
          </p:cNvCxnSpPr>
          <p:nvPr/>
        </p:nvCxnSpPr>
        <p:spPr>
          <a:xfrm>
            <a:off x="2205151" y="4641771"/>
            <a:ext cx="509316" cy="59677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직사각형 116"/>
          <p:cNvSpPr/>
          <p:nvPr/>
        </p:nvSpPr>
        <p:spPr>
          <a:xfrm>
            <a:off x="2426435" y="5238547"/>
            <a:ext cx="576064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9" name="직선 화살표 연결선 118"/>
          <p:cNvCxnSpPr>
            <a:endCxn id="120" idx="0"/>
          </p:cNvCxnSpPr>
          <p:nvPr/>
        </p:nvCxnSpPr>
        <p:spPr>
          <a:xfrm>
            <a:off x="4119452" y="2817782"/>
            <a:ext cx="509316" cy="66715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20"/>
          <p:cNvCxnSpPr>
            <a:endCxn id="122" idx="0"/>
          </p:cNvCxnSpPr>
          <p:nvPr/>
        </p:nvCxnSpPr>
        <p:spPr>
          <a:xfrm flipH="1">
            <a:off x="5615142" y="2817782"/>
            <a:ext cx="502400" cy="68650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직사각형 121"/>
          <p:cNvSpPr/>
          <p:nvPr/>
        </p:nvSpPr>
        <p:spPr>
          <a:xfrm>
            <a:off x="5327110" y="3504287"/>
            <a:ext cx="576064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24" name="직선 화살표 연결선 123"/>
          <p:cNvCxnSpPr>
            <a:endCxn id="125" idx="0"/>
          </p:cNvCxnSpPr>
          <p:nvPr/>
        </p:nvCxnSpPr>
        <p:spPr>
          <a:xfrm>
            <a:off x="7282595" y="2837129"/>
            <a:ext cx="509316" cy="66715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직사각형 124"/>
          <p:cNvSpPr/>
          <p:nvPr/>
        </p:nvSpPr>
        <p:spPr>
          <a:xfrm>
            <a:off x="7503879" y="3504287"/>
            <a:ext cx="576064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27" name="직선 화살표 연결선 126"/>
          <p:cNvCxnSpPr>
            <a:endCxn id="62" idx="0"/>
          </p:cNvCxnSpPr>
          <p:nvPr/>
        </p:nvCxnSpPr>
        <p:spPr>
          <a:xfrm flipH="1">
            <a:off x="2620188" y="2841878"/>
            <a:ext cx="346950" cy="64768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8653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직사각형 119"/>
          <p:cNvSpPr/>
          <p:nvPr/>
        </p:nvSpPr>
        <p:spPr>
          <a:xfrm>
            <a:off x="4340736" y="3484940"/>
            <a:ext cx="576064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59" name="그룹 58"/>
          <p:cNvGrpSpPr/>
          <p:nvPr/>
        </p:nvGrpSpPr>
        <p:grpSpPr>
          <a:xfrm>
            <a:off x="1754807" y="3488352"/>
            <a:ext cx="1731813" cy="472750"/>
            <a:chOff x="3706619" y="2649568"/>
            <a:chExt cx="1731813" cy="472750"/>
          </a:xfrm>
        </p:grpSpPr>
        <p:sp>
          <p:nvSpPr>
            <p:cNvPr id="60" name="직사각형 59"/>
            <p:cNvSpPr/>
            <p:nvPr/>
          </p:nvSpPr>
          <p:spPr>
            <a:xfrm>
              <a:off x="4862368" y="2649568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3706619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4283968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2679106" y="2604896"/>
            <a:ext cx="1731813" cy="472750"/>
            <a:chOff x="3706619" y="2649568"/>
            <a:chExt cx="1731813" cy="472750"/>
          </a:xfrm>
        </p:grpSpPr>
        <p:sp>
          <p:nvSpPr>
            <p:cNvPr id="49" name="직사각형 48"/>
            <p:cNvSpPr/>
            <p:nvPr/>
          </p:nvSpPr>
          <p:spPr>
            <a:xfrm>
              <a:off x="3706619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4862368" y="2649568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4283968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B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23" name="직사각형 122"/>
          <p:cNvSpPr/>
          <p:nvPr/>
        </p:nvSpPr>
        <p:spPr>
          <a:xfrm>
            <a:off x="17748" y="1052736"/>
            <a:ext cx="9090756" cy="544752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7748" y="-20841"/>
            <a:ext cx="1296144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THE정고딕110" pitchFamily="18" charset="-127"/>
                <a:ea typeface="THE정고딕110" pitchFamily="18" charset="-127"/>
              </a:rPr>
              <a:t>Part 01</a:t>
            </a:r>
            <a:endParaRPr lang="ko-KR" altLang="en-US" sz="2000" dirty="0">
              <a:solidFill>
                <a:schemeClr val="bg1"/>
              </a:solidFill>
              <a:latin typeface="THE정고딕110" pitchFamily="18" charset="-127"/>
              <a:ea typeface="THE정고딕110" pitchFamily="18" charset="-127"/>
            </a:endParaRPr>
          </a:p>
        </p:txBody>
      </p:sp>
      <p:sp>
        <p:nvSpPr>
          <p:cNvPr id="135" name="모서리가 둥근 직사각형 134"/>
          <p:cNvSpPr/>
          <p:nvPr/>
        </p:nvSpPr>
        <p:spPr>
          <a:xfrm>
            <a:off x="0" y="142852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-32" y="6669931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107505" y="1196752"/>
            <a:ext cx="9036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Left and Left </a:t>
            </a:r>
            <a:r>
              <a:rPr lang="ko-KR" altLang="en-US" dirty="0" smtClean="0"/>
              <a:t>패턴</a:t>
            </a:r>
            <a:r>
              <a:rPr lang="en-US" altLang="ko-KR" dirty="0" smtClean="0"/>
              <a:t>(LL)</a:t>
            </a:r>
            <a:endParaRPr lang="ko-KR" altLang="en-US" dirty="0"/>
          </a:p>
        </p:txBody>
      </p:sp>
      <p:grpSp>
        <p:nvGrpSpPr>
          <p:cNvPr id="33" name="그룹 32"/>
          <p:cNvGrpSpPr/>
          <p:nvPr/>
        </p:nvGrpSpPr>
        <p:grpSpPr>
          <a:xfrm>
            <a:off x="4273802" y="1628800"/>
            <a:ext cx="1731813" cy="472750"/>
            <a:chOff x="3706619" y="2649568"/>
            <a:chExt cx="1731813" cy="472750"/>
          </a:xfrm>
        </p:grpSpPr>
        <p:sp>
          <p:nvSpPr>
            <p:cNvPr id="38" name="직사각형 37"/>
            <p:cNvSpPr/>
            <p:nvPr/>
          </p:nvSpPr>
          <p:spPr>
            <a:xfrm>
              <a:off x="4862368" y="2649568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3706619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4283968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17748" y="280616"/>
            <a:ext cx="9090756" cy="70788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spc="-150" dirty="0">
                <a:latin typeface="THE정고딕140" pitchFamily="18" charset="-127"/>
                <a:ea typeface="THE정고딕140" pitchFamily="18" charset="-127"/>
              </a:rPr>
              <a:t> </a:t>
            </a:r>
            <a:r>
              <a:rPr lang="en-US" altLang="ko-KR" sz="4000" spc="-150" dirty="0" smtClean="0">
                <a:latin typeface="THE정고딕140" pitchFamily="18" charset="-127"/>
                <a:ea typeface="THE정고딕140" pitchFamily="18" charset="-127"/>
              </a:rPr>
              <a:t>AVL </a:t>
            </a:r>
            <a:r>
              <a:rPr lang="ko-KR" altLang="en-US" sz="4000" spc="-150" dirty="0" smtClean="0">
                <a:latin typeface="THE정고딕140" pitchFamily="18" charset="-127"/>
                <a:ea typeface="THE정고딕140" pitchFamily="18" charset="-127"/>
              </a:rPr>
              <a:t>트리</a:t>
            </a:r>
            <a:r>
              <a:rPr lang="en-US" altLang="ko-KR" sz="4000" spc="-150" dirty="0">
                <a:latin typeface="THE정고딕140" pitchFamily="18" charset="-127"/>
                <a:ea typeface="THE정고딕140" pitchFamily="18" charset="-127"/>
              </a:rPr>
              <a:t>(Tree</a:t>
            </a:r>
            <a:r>
              <a:rPr lang="en-US" altLang="ko-KR" sz="4000" spc="-150" dirty="0" smtClean="0">
                <a:latin typeface="THE정고딕140" pitchFamily="18" charset="-127"/>
                <a:ea typeface="THE정고딕140" pitchFamily="18" charset="-127"/>
              </a:rPr>
              <a:t>)</a:t>
            </a:r>
            <a:r>
              <a:rPr lang="ko-KR" altLang="en-US" sz="4000" spc="-150" dirty="0" smtClean="0">
                <a:latin typeface="THE정고딕140" pitchFamily="18" charset="-127"/>
                <a:ea typeface="THE정고딕140" pitchFamily="18" charset="-127"/>
              </a:rPr>
              <a:t> 깊이 계산</a:t>
            </a:r>
            <a:endParaRPr lang="ko-KR" altLang="en-US" sz="4000" spc="-150" dirty="0">
              <a:latin typeface="THE정고딕140" pitchFamily="18" charset="-127"/>
              <a:ea typeface="THE정고딕140" pitchFamily="18" charset="-127"/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5859263" y="2603684"/>
            <a:ext cx="1731813" cy="472750"/>
            <a:chOff x="3706619" y="2649568"/>
            <a:chExt cx="1731813" cy="472750"/>
          </a:xfrm>
        </p:grpSpPr>
        <p:sp>
          <p:nvSpPr>
            <p:cNvPr id="53" name="직사각형 52"/>
            <p:cNvSpPr/>
            <p:nvPr/>
          </p:nvSpPr>
          <p:spPr>
            <a:xfrm>
              <a:off x="4862368" y="2649568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3706619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4283968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C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781640" y="4406002"/>
            <a:ext cx="1731813" cy="472750"/>
            <a:chOff x="3706619" y="2649568"/>
            <a:chExt cx="1731813" cy="472750"/>
          </a:xfrm>
        </p:grpSpPr>
        <p:sp>
          <p:nvSpPr>
            <p:cNvPr id="66" name="직사각형 65"/>
            <p:cNvSpPr/>
            <p:nvPr/>
          </p:nvSpPr>
          <p:spPr>
            <a:xfrm>
              <a:off x="4862368" y="2649568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3706619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4283968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70" name="직선 화살표 연결선 69"/>
          <p:cNvCxnSpPr>
            <a:endCxn id="50" idx="0"/>
          </p:cNvCxnSpPr>
          <p:nvPr/>
        </p:nvCxnSpPr>
        <p:spPr>
          <a:xfrm flipH="1">
            <a:off x="3544487" y="1865781"/>
            <a:ext cx="1017347" cy="74032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>
            <a:stCxn id="50" idx="0"/>
            <a:endCxn id="58" idx="2"/>
          </p:cNvCxnSpPr>
          <p:nvPr/>
        </p:nvCxnSpPr>
        <p:spPr>
          <a:xfrm flipV="1">
            <a:off x="3544487" y="2101550"/>
            <a:ext cx="1594696" cy="50455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/>
          <p:cNvCxnSpPr>
            <a:stCxn id="55" idx="0"/>
            <a:endCxn id="58" idx="2"/>
          </p:cNvCxnSpPr>
          <p:nvPr/>
        </p:nvCxnSpPr>
        <p:spPr>
          <a:xfrm flipH="1" flipV="1">
            <a:off x="5139183" y="2101550"/>
            <a:ext cx="1585461" cy="50334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/>
          <p:cNvCxnSpPr>
            <a:endCxn id="55" idx="0"/>
          </p:cNvCxnSpPr>
          <p:nvPr/>
        </p:nvCxnSpPr>
        <p:spPr>
          <a:xfrm>
            <a:off x="5717583" y="1864569"/>
            <a:ext cx="1007061" cy="74032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/>
          <p:cNvCxnSpPr>
            <a:endCxn id="107" idx="0"/>
          </p:cNvCxnSpPr>
          <p:nvPr/>
        </p:nvCxnSpPr>
        <p:spPr>
          <a:xfrm>
            <a:off x="3198588" y="3740056"/>
            <a:ext cx="509316" cy="66715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/>
          <p:cNvCxnSpPr>
            <a:stCxn id="62" idx="0"/>
            <a:endCxn id="50" idx="2"/>
          </p:cNvCxnSpPr>
          <p:nvPr/>
        </p:nvCxnSpPr>
        <p:spPr>
          <a:xfrm flipV="1">
            <a:off x="2620188" y="3077646"/>
            <a:ext cx="924299" cy="41191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/>
          <p:cNvCxnSpPr/>
          <p:nvPr/>
        </p:nvCxnSpPr>
        <p:spPr>
          <a:xfrm flipH="1">
            <a:off x="1640477" y="3740056"/>
            <a:ext cx="402362" cy="64768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/>
          <p:cNvCxnSpPr>
            <a:stCxn id="68" idx="0"/>
            <a:endCxn id="62" idx="2"/>
          </p:cNvCxnSpPr>
          <p:nvPr/>
        </p:nvCxnSpPr>
        <p:spPr>
          <a:xfrm flipV="1">
            <a:off x="1647021" y="3961102"/>
            <a:ext cx="973167" cy="44611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직사각형 106"/>
          <p:cNvSpPr/>
          <p:nvPr/>
        </p:nvSpPr>
        <p:spPr>
          <a:xfrm>
            <a:off x="3419872" y="4407214"/>
            <a:ext cx="576064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3" name="직선 화살표 연결선 112"/>
          <p:cNvCxnSpPr>
            <a:endCxn id="114" idx="0"/>
          </p:cNvCxnSpPr>
          <p:nvPr/>
        </p:nvCxnSpPr>
        <p:spPr>
          <a:xfrm flipH="1">
            <a:off x="535076" y="4641771"/>
            <a:ext cx="508532" cy="59677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직사각형 113"/>
          <p:cNvSpPr/>
          <p:nvPr/>
        </p:nvSpPr>
        <p:spPr>
          <a:xfrm>
            <a:off x="247044" y="5238547"/>
            <a:ext cx="576064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6" name="직선 화살표 연결선 115"/>
          <p:cNvCxnSpPr>
            <a:endCxn id="117" idx="0"/>
          </p:cNvCxnSpPr>
          <p:nvPr/>
        </p:nvCxnSpPr>
        <p:spPr>
          <a:xfrm>
            <a:off x="2205151" y="4641771"/>
            <a:ext cx="509316" cy="59677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직사각형 116"/>
          <p:cNvSpPr/>
          <p:nvPr/>
        </p:nvSpPr>
        <p:spPr>
          <a:xfrm>
            <a:off x="2426435" y="5238547"/>
            <a:ext cx="576064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9" name="직선 화살표 연결선 118"/>
          <p:cNvCxnSpPr>
            <a:endCxn id="120" idx="0"/>
          </p:cNvCxnSpPr>
          <p:nvPr/>
        </p:nvCxnSpPr>
        <p:spPr>
          <a:xfrm>
            <a:off x="4119452" y="2817782"/>
            <a:ext cx="509316" cy="66715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20"/>
          <p:cNvCxnSpPr>
            <a:endCxn id="122" idx="0"/>
          </p:cNvCxnSpPr>
          <p:nvPr/>
        </p:nvCxnSpPr>
        <p:spPr>
          <a:xfrm flipH="1">
            <a:off x="5615142" y="2817782"/>
            <a:ext cx="502400" cy="68650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직사각형 121"/>
          <p:cNvSpPr/>
          <p:nvPr/>
        </p:nvSpPr>
        <p:spPr>
          <a:xfrm>
            <a:off x="5327110" y="3504287"/>
            <a:ext cx="576064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24" name="직선 화살표 연결선 123"/>
          <p:cNvCxnSpPr>
            <a:endCxn id="125" idx="0"/>
          </p:cNvCxnSpPr>
          <p:nvPr/>
        </p:nvCxnSpPr>
        <p:spPr>
          <a:xfrm>
            <a:off x="7282595" y="2837129"/>
            <a:ext cx="509316" cy="66715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직사각형 124"/>
          <p:cNvSpPr/>
          <p:nvPr/>
        </p:nvSpPr>
        <p:spPr>
          <a:xfrm>
            <a:off x="7503879" y="3504287"/>
            <a:ext cx="576064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93" name="그룹 92"/>
          <p:cNvGrpSpPr/>
          <p:nvPr/>
        </p:nvGrpSpPr>
        <p:grpSpPr>
          <a:xfrm>
            <a:off x="5858737" y="4273803"/>
            <a:ext cx="1731813" cy="472750"/>
            <a:chOff x="3706619" y="2649568"/>
            <a:chExt cx="1731813" cy="472750"/>
          </a:xfrm>
        </p:grpSpPr>
        <p:sp>
          <p:nvSpPr>
            <p:cNvPr id="94" name="직사각형 93"/>
            <p:cNvSpPr/>
            <p:nvPr/>
          </p:nvSpPr>
          <p:spPr>
            <a:xfrm>
              <a:off x="4862368" y="2649568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3706619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4283968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99" name="TextBox 98"/>
          <p:cNvSpPr txBox="1"/>
          <p:nvPr/>
        </p:nvSpPr>
        <p:spPr>
          <a:xfrm>
            <a:off x="6329351" y="4745466"/>
            <a:ext cx="747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Temp</a:t>
            </a:r>
            <a:endParaRPr lang="ko-KR" altLang="en-US" dirty="0"/>
          </a:p>
        </p:txBody>
      </p:sp>
      <p:cxnSp>
        <p:nvCxnSpPr>
          <p:cNvPr id="100" name="직선 화살표 연결선 99"/>
          <p:cNvCxnSpPr>
            <a:endCxn id="102" idx="0"/>
          </p:cNvCxnSpPr>
          <p:nvPr/>
        </p:nvCxnSpPr>
        <p:spPr>
          <a:xfrm>
            <a:off x="7290547" y="4466137"/>
            <a:ext cx="509316" cy="66715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/>
          <p:cNvSpPr/>
          <p:nvPr/>
        </p:nvSpPr>
        <p:spPr>
          <a:xfrm>
            <a:off x="7511831" y="5133295"/>
            <a:ext cx="576064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103" name="그룹 102"/>
          <p:cNvGrpSpPr/>
          <p:nvPr/>
        </p:nvGrpSpPr>
        <p:grpSpPr>
          <a:xfrm>
            <a:off x="4768019" y="5132083"/>
            <a:ext cx="1731813" cy="472750"/>
            <a:chOff x="3706619" y="2649568"/>
            <a:chExt cx="1731813" cy="472750"/>
          </a:xfrm>
        </p:grpSpPr>
        <p:sp>
          <p:nvSpPr>
            <p:cNvPr id="104" name="직사각형 103"/>
            <p:cNvSpPr/>
            <p:nvPr/>
          </p:nvSpPr>
          <p:spPr>
            <a:xfrm>
              <a:off x="4862368" y="2649568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3706619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4283968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11" name="직선 화살표 연결선 110"/>
          <p:cNvCxnSpPr/>
          <p:nvPr/>
        </p:nvCxnSpPr>
        <p:spPr>
          <a:xfrm flipH="1">
            <a:off x="5626855" y="4506107"/>
            <a:ext cx="490687" cy="60771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/>
          <p:cNvCxnSpPr>
            <a:stCxn id="110" idx="0"/>
            <a:endCxn id="97" idx="2"/>
          </p:cNvCxnSpPr>
          <p:nvPr/>
        </p:nvCxnSpPr>
        <p:spPr>
          <a:xfrm flipV="1">
            <a:off x="5633400" y="4746553"/>
            <a:ext cx="1090718" cy="38674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/>
          <p:cNvCxnSpPr>
            <a:endCxn id="118" idx="0"/>
          </p:cNvCxnSpPr>
          <p:nvPr/>
        </p:nvCxnSpPr>
        <p:spPr>
          <a:xfrm flipH="1">
            <a:off x="4521455" y="5367852"/>
            <a:ext cx="508532" cy="59677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직사각형 117"/>
          <p:cNvSpPr/>
          <p:nvPr/>
        </p:nvSpPr>
        <p:spPr>
          <a:xfrm>
            <a:off x="4233423" y="5964628"/>
            <a:ext cx="576064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26" name="직선 화살표 연결선 125"/>
          <p:cNvCxnSpPr>
            <a:endCxn id="127" idx="0"/>
          </p:cNvCxnSpPr>
          <p:nvPr/>
        </p:nvCxnSpPr>
        <p:spPr>
          <a:xfrm>
            <a:off x="6191530" y="5367852"/>
            <a:ext cx="509316" cy="59677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직사각형 126"/>
          <p:cNvSpPr/>
          <p:nvPr/>
        </p:nvSpPr>
        <p:spPr>
          <a:xfrm>
            <a:off x="6412814" y="5964628"/>
            <a:ext cx="576064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28" name="직선 화살표 연결선 127"/>
          <p:cNvCxnSpPr/>
          <p:nvPr/>
        </p:nvCxnSpPr>
        <p:spPr>
          <a:xfrm flipH="1">
            <a:off x="2577864" y="2817782"/>
            <a:ext cx="389274" cy="66703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화살표 연결선 128"/>
          <p:cNvCxnSpPr>
            <a:stCxn id="107" idx="0"/>
          </p:cNvCxnSpPr>
          <p:nvPr/>
        </p:nvCxnSpPr>
        <p:spPr>
          <a:xfrm flipH="1" flipV="1">
            <a:off x="2967138" y="2841878"/>
            <a:ext cx="740766" cy="1565336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화살표 연결선 130"/>
          <p:cNvCxnSpPr>
            <a:endCxn id="50" idx="2"/>
          </p:cNvCxnSpPr>
          <p:nvPr/>
        </p:nvCxnSpPr>
        <p:spPr>
          <a:xfrm flipH="1" flipV="1">
            <a:off x="3544487" y="3077646"/>
            <a:ext cx="3179631" cy="119737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996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직사각형 119"/>
          <p:cNvSpPr/>
          <p:nvPr/>
        </p:nvSpPr>
        <p:spPr>
          <a:xfrm>
            <a:off x="4340736" y="3484940"/>
            <a:ext cx="576064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47" name="그룹 46"/>
          <p:cNvGrpSpPr/>
          <p:nvPr/>
        </p:nvGrpSpPr>
        <p:grpSpPr>
          <a:xfrm>
            <a:off x="2679106" y="2604896"/>
            <a:ext cx="1731813" cy="472750"/>
            <a:chOff x="3706619" y="2649568"/>
            <a:chExt cx="1731813" cy="472750"/>
          </a:xfrm>
        </p:grpSpPr>
        <p:sp>
          <p:nvSpPr>
            <p:cNvPr id="49" name="직사각형 48"/>
            <p:cNvSpPr/>
            <p:nvPr/>
          </p:nvSpPr>
          <p:spPr>
            <a:xfrm>
              <a:off x="3706619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4862368" y="2649568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4283968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B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23" name="직사각형 122"/>
          <p:cNvSpPr/>
          <p:nvPr/>
        </p:nvSpPr>
        <p:spPr>
          <a:xfrm>
            <a:off x="17748" y="1052736"/>
            <a:ext cx="9090756" cy="544752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7748" y="-20841"/>
            <a:ext cx="1296144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THE정고딕110" pitchFamily="18" charset="-127"/>
                <a:ea typeface="THE정고딕110" pitchFamily="18" charset="-127"/>
              </a:rPr>
              <a:t>Part 01</a:t>
            </a:r>
            <a:endParaRPr lang="ko-KR" altLang="en-US" sz="2000" dirty="0">
              <a:solidFill>
                <a:schemeClr val="bg1"/>
              </a:solidFill>
              <a:latin typeface="THE정고딕110" pitchFamily="18" charset="-127"/>
              <a:ea typeface="THE정고딕110" pitchFamily="18" charset="-127"/>
            </a:endParaRPr>
          </a:p>
        </p:txBody>
      </p:sp>
      <p:sp>
        <p:nvSpPr>
          <p:cNvPr id="135" name="모서리가 둥근 직사각형 134"/>
          <p:cNvSpPr/>
          <p:nvPr/>
        </p:nvSpPr>
        <p:spPr>
          <a:xfrm>
            <a:off x="0" y="142852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-32" y="6669931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107505" y="1196752"/>
            <a:ext cx="9036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Left and Left </a:t>
            </a:r>
            <a:r>
              <a:rPr lang="ko-KR" altLang="en-US" dirty="0" smtClean="0"/>
              <a:t>패턴</a:t>
            </a:r>
            <a:r>
              <a:rPr lang="en-US" altLang="ko-KR" dirty="0" smtClean="0"/>
              <a:t>(LL)</a:t>
            </a:r>
            <a:endParaRPr lang="ko-KR" altLang="en-US" dirty="0"/>
          </a:p>
        </p:txBody>
      </p:sp>
      <p:grpSp>
        <p:nvGrpSpPr>
          <p:cNvPr id="33" name="그룹 32"/>
          <p:cNvGrpSpPr/>
          <p:nvPr/>
        </p:nvGrpSpPr>
        <p:grpSpPr>
          <a:xfrm>
            <a:off x="4273802" y="1628800"/>
            <a:ext cx="1731813" cy="472750"/>
            <a:chOff x="3706619" y="2649568"/>
            <a:chExt cx="1731813" cy="472750"/>
          </a:xfrm>
        </p:grpSpPr>
        <p:sp>
          <p:nvSpPr>
            <p:cNvPr id="38" name="직사각형 37"/>
            <p:cNvSpPr/>
            <p:nvPr/>
          </p:nvSpPr>
          <p:spPr>
            <a:xfrm>
              <a:off x="4862368" y="2649568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3706619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4283968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17748" y="280616"/>
            <a:ext cx="9090756" cy="70788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spc="-150" dirty="0">
                <a:latin typeface="THE정고딕140" pitchFamily="18" charset="-127"/>
                <a:ea typeface="THE정고딕140" pitchFamily="18" charset="-127"/>
              </a:rPr>
              <a:t> </a:t>
            </a:r>
            <a:r>
              <a:rPr lang="en-US" altLang="ko-KR" sz="4000" spc="-150" dirty="0" smtClean="0">
                <a:latin typeface="THE정고딕140" pitchFamily="18" charset="-127"/>
                <a:ea typeface="THE정고딕140" pitchFamily="18" charset="-127"/>
              </a:rPr>
              <a:t>AVL </a:t>
            </a:r>
            <a:r>
              <a:rPr lang="ko-KR" altLang="en-US" sz="4000" spc="-150" dirty="0" smtClean="0">
                <a:latin typeface="THE정고딕140" pitchFamily="18" charset="-127"/>
                <a:ea typeface="THE정고딕140" pitchFamily="18" charset="-127"/>
              </a:rPr>
              <a:t>트리</a:t>
            </a:r>
            <a:r>
              <a:rPr lang="en-US" altLang="ko-KR" sz="4000" spc="-150" dirty="0">
                <a:latin typeface="THE정고딕140" pitchFamily="18" charset="-127"/>
                <a:ea typeface="THE정고딕140" pitchFamily="18" charset="-127"/>
              </a:rPr>
              <a:t>(Tree</a:t>
            </a:r>
            <a:r>
              <a:rPr lang="en-US" altLang="ko-KR" sz="4000" spc="-150" dirty="0" smtClean="0">
                <a:latin typeface="THE정고딕140" pitchFamily="18" charset="-127"/>
                <a:ea typeface="THE정고딕140" pitchFamily="18" charset="-127"/>
              </a:rPr>
              <a:t>)</a:t>
            </a:r>
            <a:r>
              <a:rPr lang="ko-KR" altLang="en-US" sz="4000" spc="-150" dirty="0" smtClean="0">
                <a:latin typeface="THE정고딕140" pitchFamily="18" charset="-127"/>
                <a:ea typeface="THE정고딕140" pitchFamily="18" charset="-127"/>
              </a:rPr>
              <a:t> 깊이 계산</a:t>
            </a:r>
            <a:endParaRPr lang="ko-KR" altLang="en-US" sz="4000" spc="-150" dirty="0">
              <a:latin typeface="THE정고딕140" pitchFamily="18" charset="-127"/>
              <a:ea typeface="THE정고딕140" pitchFamily="18" charset="-127"/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5859263" y="2603684"/>
            <a:ext cx="1731813" cy="472750"/>
            <a:chOff x="3706619" y="2649568"/>
            <a:chExt cx="1731813" cy="472750"/>
          </a:xfrm>
        </p:grpSpPr>
        <p:sp>
          <p:nvSpPr>
            <p:cNvPr id="53" name="직사각형 52"/>
            <p:cNvSpPr/>
            <p:nvPr/>
          </p:nvSpPr>
          <p:spPr>
            <a:xfrm>
              <a:off x="4862368" y="2649568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3706619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4283968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C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70" name="직선 화살표 연결선 69"/>
          <p:cNvCxnSpPr>
            <a:endCxn id="50" idx="0"/>
          </p:cNvCxnSpPr>
          <p:nvPr/>
        </p:nvCxnSpPr>
        <p:spPr>
          <a:xfrm flipH="1">
            <a:off x="3544487" y="1865781"/>
            <a:ext cx="1017348" cy="74032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>
            <a:stCxn id="50" idx="0"/>
            <a:endCxn id="58" idx="2"/>
          </p:cNvCxnSpPr>
          <p:nvPr/>
        </p:nvCxnSpPr>
        <p:spPr>
          <a:xfrm flipV="1">
            <a:off x="3544487" y="2101550"/>
            <a:ext cx="1594696" cy="50455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/>
          <p:cNvCxnSpPr>
            <a:stCxn id="55" idx="0"/>
            <a:endCxn id="58" idx="2"/>
          </p:cNvCxnSpPr>
          <p:nvPr/>
        </p:nvCxnSpPr>
        <p:spPr>
          <a:xfrm flipH="1" flipV="1">
            <a:off x="5139183" y="2101550"/>
            <a:ext cx="1585461" cy="50334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/>
          <p:cNvCxnSpPr>
            <a:endCxn id="55" idx="0"/>
          </p:cNvCxnSpPr>
          <p:nvPr/>
        </p:nvCxnSpPr>
        <p:spPr>
          <a:xfrm>
            <a:off x="5717583" y="1865781"/>
            <a:ext cx="1007061" cy="73911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직사각형 106"/>
          <p:cNvSpPr/>
          <p:nvPr/>
        </p:nvSpPr>
        <p:spPr>
          <a:xfrm>
            <a:off x="2283780" y="3484815"/>
            <a:ext cx="576064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9" name="직선 화살표 연결선 118"/>
          <p:cNvCxnSpPr>
            <a:endCxn id="120" idx="0"/>
          </p:cNvCxnSpPr>
          <p:nvPr/>
        </p:nvCxnSpPr>
        <p:spPr>
          <a:xfrm>
            <a:off x="4119452" y="2817782"/>
            <a:ext cx="509316" cy="66715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20"/>
          <p:cNvCxnSpPr>
            <a:endCxn id="122" idx="0"/>
          </p:cNvCxnSpPr>
          <p:nvPr/>
        </p:nvCxnSpPr>
        <p:spPr>
          <a:xfrm flipH="1">
            <a:off x="5615142" y="2817782"/>
            <a:ext cx="502400" cy="68650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직사각형 121"/>
          <p:cNvSpPr/>
          <p:nvPr/>
        </p:nvSpPr>
        <p:spPr>
          <a:xfrm>
            <a:off x="5327110" y="3504287"/>
            <a:ext cx="576064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24" name="직선 화살표 연결선 123"/>
          <p:cNvCxnSpPr>
            <a:endCxn id="125" idx="0"/>
          </p:cNvCxnSpPr>
          <p:nvPr/>
        </p:nvCxnSpPr>
        <p:spPr>
          <a:xfrm>
            <a:off x="7282595" y="2837129"/>
            <a:ext cx="509316" cy="66715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직사각형 124"/>
          <p:cNvSpPr/>
          <p:nvPr/>
        </p:nvSpPr>
        <p:spPr>
          <a:xfrm>
            <a:off x="7503879" y="3504287"/>
            <a:ext cx="576064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93" name="그룹 92"/>
          <p:cNvGrpSpPr/>
          <p:nvPr/>
        </p:nvGrpSpPr>
        <p:grpSpPr>
          <a:xfrm>
            <a:off x="5858737" y="4273803"/>
            <a:ext cx="1731813" cy="472750"/>
            <a:chOff x="3706619" y="2649568"/>
            <a:chExt cx="1731813" cy="472750"/>
          </a:xfrm>
        </p:grpSpPr>
        <p:sp>
          <p:nvSpPr>
            <p:cNvPr id="94" name="직사각형 93"/>
            <p:cNvSpPr/>
            <p:nvPr/>
          </p:nvSpPr>
          <p:spPr>
            <a:xfrm>
              <a:off x="4862368" y="2649568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3706619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4283968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99" name="TextBox 98"/>
          <p:cNvSpPr txBox="1"/>
          <p:nvPr/>
        </p:nvSpPr>
        <p:spPr>
          <a:xfrm>
            <a:off x="6329351" y="4745466"/>
            <a:ext cx="747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Temp</a:t>
            </a:r>
            <a:endParaRPr lang="ko-KR" altLang="en-US" dirty="0"/>
          </a:p>
        </p:txBody>
      </p:sp>
      <p:cxnSp>
        <p:nvCxnSpPr>
          <p:cNvPr id="100" name="직선 화살표 연결선 99"/>
          <p:cNvCxnSpPr>
            <a:endCxn id="102" idx="0"/>
          </p:cNvCxnSpPr>
          <p:nvPr/>
        </p:nvCxnSpPr>
        <p:spPr>
          <a:xfrm>
            <a:off x="7325355" y="4506107"/>
            <a:ext cx="509316" cy="66715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/>
          <p:cNvSpPr/>
          <p:nvPr/>
        </p:nvSpPr>
        <p:spPr>
          <a:xfrm>
            <a:off x="7546639" y="5173265"/>
            <a:ext cx="576064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103" name="그룹 102"/>
          <p:cNvGrpSpPr/>
          <p:nvPr/>
        </p:nvGrpSpPr>
        <p:grpSpPr>
          <a:xfrm>
            <a:off x="4768019" y="5132083"/>
            <a:ext cx="1731813" cy="472750"/>
            <a:chOff x="3706619" y="2649568"/>
            <a:chExt cx="1731813" cy="472750"/>
          </a:xfrm>
        </p:grpSpPr>
        <p:sp>
          <p:nvSpPr>
            <p:cNvPr id="104" name="직사각형 103"/>
            <p:cNvSpPr/>
            <p:nvPr/>
          </p:nvSpPr>
          <p:spPr>
            <a:xfrm>
              <a:off x="4862368" y="2649568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3706619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4283968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15" name="직선 화살표 연결선 114"/>
          <p:cNvCxnSpPr>
            <a:endCxn id="118" idx="0"/>
          </p:cNvCxnSpPr>
          <p:nvPr/>
        </p:nvCxnSpPr>
        <p:spPr>
          <a:xfrm flipH="1">
            <a:off x="4521455" y="5367852"/>
            <a:ext cx="508532" cy="59677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직사각형 117"/>
          <p:cNvSpPr/>
          <p:nvPr/>
        </p:nvSpPr>
        <p:spPr>
          <a:xfrm>
            <a:off x="4233423" y="5964628"/>
            <a:ext cx="576064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26" name="직선 화살표 연결선 125"/>
          <p:cNvCxnSpPr>
            <a:endCxn id="127" idx="0"/>
          </p:cNvCxnSpPr>
          <p:nvPr/>
        </p:nvCxnSpPr>
        <p:spPr>
          <a:xfrm>
            <a:off x="6191530" y="5367852"/>
            <a:ext cx="509316" cy="59677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직사각형 126"/>
          <p:cNvSpPr/>
          <p:nvPr/>
        </p:nvSpPr>
        <p:spPr>
          <a:xfrm>
            <a:off x="6412814" y="5964628"/>
            <a:ext cx="576064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28" name="직선 화살표 연결선 127"/>
          <p:cNvCxnSpPr/>
          <p:nvPr/>
        </p:nvCxnSpPr>
        <p:spPr>
          <a:xfrm flipH="1">
            <a:off x="2577864" y="2849880"/>
            <a:ext cx="371076" cy="63493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/>
          <p:nvPr/>
        </p:nvCxnSpPr>
        <p:spPr>
          <a:xfrm>
            <a:off x="3544487" y="2849880"/>
            <a:ext cx="3738108" cy="1660904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>
            <a:endCxn id="50" idx="2"/>
          </p:cNvCxnSpPr>
          <p:nvPr/>
        </p:nvCxnSpPr>
        <p:spPr>
          <a:xfrm flipH="1" flipV="1">
            <a:off x="3544487" y="3077646"/>
            <a:ext cx="3179631" cy="119737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/>
          <p:nvPr/>
        </p:nvCxnSpPr>
        <p:spPr>
          <a:xfrm flipH="1">
            <a:off x="5626855" y="4506107"/>
            <a:ext cx="490687" cy="60771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/>
          <p:nvPr/>
        </p:nvCxnSpPr>
        <p:spPr>
          <a:xfrm flipV="1">
            <a:off x="5633400" y="4746553"/>
            <a:ext cx="1090718" cy="38674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1827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직사각형 122"/>
          <p:cNvSpPr/>
          <p:nvPr/>
        </p:nvSpPr>
        <p:spPr>
          <a:xfrm>
            <a:off x="17748" y="1052736"/>
            <a:ext cx="9090756" cy="544752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7748" y="-20841"/>
            <a:ext cx="1296144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THE정고딕110" pitchFamily="18" charset="-127"/>
                <a:ea typeface="THE정고딕110" pitchFamily="18" charset="-127"/>
              </a:rPr>
              <a:t>Part 01</a:t>
            </a:r>
            <a:endParaRPr lang="ko-KR" altLang="en-US" sz="2000" dirty="0">
              <a:solidFill>
                <a:schemeClr val="bg1"/>
              </a:solidFill>
              <a:latin typeface="THE정고딕110" pitchFamily="18" charset="-127"/>
              <a:ea typeface="THE정고딕110" pitchFamily="18" charset="-127"/>
            </a:endParaRPr>
          </a:p>
        </p:txBody>
      </p:sp>
      <p:sp>
        <p:nvSpPr>
          <p:cNvPr id="135" name="모서리가 둥근 직사각형 134"/>
          <p:cNvSpPr/>
          <p:nvPr/>
        </p:nvSpPr>
        <p:spPr>
          <a:xfrm>
            <a:off x="0" y="142852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-32" y="6669931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107505" y="1196752"/>
            <a:ext cx="9036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Left and Left </a:t>
            </a:r>
            <a:r>
              <a:rPr lang="ko-KR" altLang="en-US" dirty="0" smtClean="0"/>
              <a:t>패턴</a:t>
            </a:r>
            <a:r>
              <a:rPr lang="en-US" altLang="ko-KR" dirty="0" smtClean="0"/>
              <a:t>(LL)</a:t>
            </a:r>
            <a:endParaRPr lang="ko-KR" altLang="en-US" dirty="0"/>
          </a:p>
        </p:txBody>
      </p:sp>
      <p:grpSp>
        <p:nvGrpSpPr>
          <p:cNvPr id="33" name="그룹 32"/>
          <p:cNvGrpSpPr/>
          <p:nvPr/>
        </p:nvGrpSpPr>
        <p:grpSpPr>
          <a:xfrm>
            <a:off x="4273802" y="1628800"/>
            <a:ext cx="1731813" cy="472750"/>
            <a:chOff x="3706619" y="2649568"/>
            <a:chExt cx="1731813" cy="472750"/>
          </a:xfrm>
        </p:grpSpPr>
        <p:sp>
          <p:nvSpPr>
            <p:cNvPr id="38" name="직사각형 37"/>
            <p:cNvSpPr/>
            <p:nvPr/>
          </p:nvSpPr>
          <p:spPr>
            <a:xfrm>
              <a:off x="4862368" y="2649568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3706619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4283968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17748" y="280616"/>
            <a:ext cx="9090756" cy="70788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spc="-150" dirty="0">
                <a:latin typeface="THE정고딕140" pitchFamily="18" charset="-127"/>
                <a:ea typeface="THE정고딕140" pitchFamily="18" charset="-127"/>
              </a:rPr>
              <a:t> </a:t>
            </a:r>
            <a:r>
              <a:rPr lang="en-US" altLang="ko-KR" sz="4000" spc="-150" dirty="0" smtClean="0">
                <a:latin typeface="THE정고딕140" pitchFamily="18" charset="-127"/>
                <a:ea typeface="THE정고딕140" pitchFamily="18" charset="-127"/>
              </a:rPr>
              <a:t>AVL </a:t>
            </a:r>
            <a:r>
              <a:rPr lang="ko-KR" altLang="en-US" sz="4000" spc="-150" dirty="0" smtClean="0">
                <a:latin typeface="THE정고딕140" pitchFamily="18" charset="-127"/>
                <a:ea typeface="THE정고딕140" pitchFamily="18" charset="-127"/>
              </a:rPr>
              <a:t>트리</a:t>
            </a:r>
            <a:r>
              <a:rPr lang="en-US" altLang="ko-KR" sz="4000" spc="-150" dirty="0">
                <a:latin typeface="THE정고딕140" pitchFamily="18" charset="-127"/>
                <a:ea typeface="THE정고딕140" pitchFamily="18" charset="-127"/>
              </a:rPr>
              <a:t>(Tree</a:t>
            </a:r>
            <a:r>
              <a:rPr lang="en-US" altLang="ko-KR" sz="4000" spc="-150" dirty="0" smtClean="0">
                <a:latin typeface="THE정고딕140" pitchFamily="18" charset="-127"/>
                <a:ea typeface="THE정고딕140" pitchFamily="18" charset="-127"/>
              </a:rPr>
              <a:t>)</a:t>
            </a:r>
            <a:r>
              <a:rPr lang="ko-KR" altLang="en-US" sz="4000" spc="-150" dirty="0" smtClean="0">
                <a:latin typeface="THE정고딕140" pitchFamily="18" charset="-127"/>
                <a:ea typeface="THE정고딕140" pitchFamily="18" charset="-127"/>
              </a:rPr>
              <a:t> 깊이 계산</a:t>
            </a:r>
            <a:endParaRPr lang="ko-KR" altLang="en-US" sz="4000" spc="-150" dirty="0">
              <a:latin typeface="THE정고딕140" pitchFamily="18" charset="-127"/>
              <a:ea typeface="THE정고딕140" pitchFamily="18" charset="-127"/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5859263" y="2603684"/>
            <a:ext cx="1731813" cy="472750"/>
            <a:chOff x="3706619" y="2649568"/>
            <a:chExt cx="1731813" cy="472750"/>
          </a:xfrm>
        </p:grpSpPr>
        <p:sp>
          <p:nvSpPr>
            <p:cNvPr id="53" name="직사각형 52"/>
            <p:cNvSpPr/>
            <p:nvPr/>
          </p:nvSpPr>
          <p:spPr>
            <a:xfrm>
              <a:off x="4862368" y="2649568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3706619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4283968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C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2" name="직선 화살표 연결선 91"/>
          <p:cNvCxnSpPr>
            <a:stCxn id="55" idx="0"/>
            <a:endCxn id="58" idx="2"/>
          </p:cNvCxnSpPr>
          <p:nvPr/>
        </p:nvCxnSpPr>
        <p:spPr>
          <a:xfrm flipH="1" flipV="1">
            <a:off x="5139183" y="2101550"/>
            <a:ext cx="1585461" cy="50334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/>
          <p:cNvCxnSpPr>
            <a:endCxn id="55" idx="0"/>
          </p:cNvCxnSpPr>
          <p:nvPr/>
        </p:nvCxnSpPr>
        <p:spPr>
          <a:xfrm>
            <a:off x="5652121" y="1865781"/>
            <a:ext cx="1072523" cy="73911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20"/>
          <p:cNvCxnSpPr>
            <a:endCxn id="122" idx="0"/>
          </p:cNvCxnSpPr>
          <p:nvPr/>
        </p:nvCxnSpPr>
        <p:spPr>
          <a:xfrm flipH="1">
            <a:off x="5615142" y="2817782"/>
            <a:ext cx="502400" cy="68650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직사각형 121"/>
          <p:cNvSpPr/>
          <p:nvPr/>
        </p:nvSpPr>
        <p:spPr>
          <a:xfrm>
            <a:off x="5327110" y="3504287"/>
            <a:ext cx="576064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24" name="직선 화살표 연결선 123"/>
          <p:cNvCxnSpPr>
            <a:endCxn id="125" idx="0"/>
          </p:cNvCxnSpPr>
          <p:nvPr/>
        </p:nvCxnSpPr>
        <p:spPr>
          <a:xfrm>
            <a:off x="7282595" y="2837129"/>
            <a:ext cx="509316" cy="66715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직사각형 124"/>
          <p:cNvSpPr/>
          <p:nvPr/>
        </p:nvSpPr>
        <p:spPr>
          <a:xfrm>
            <a:off x="7503879" y="3504287"/>
            <a:ext cx="576064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93" name="그룹 92"/>
          <p:cNvGrpSpPr/>
          <p:nvPr/>
        </p:nvGrpSpPr>
        <p:grpSpPr>
          <a:xfrm>
            <a:off x="4973178" y="4149080"/>
            <a:ext cx="1731813" cy="472750"/>
            <a:chOff x="3706619" y="2649568"/>
            <a:chExt cx="1731813" cy="472750"/>
          </a:xfrm>
        </p:grpSpPr>
        <p:sp>
          <p:nvSpPr>
            <p:cNvPr id="94" name="직사각형 93"/>
            <p:cNvSpPr/>
            <p:nvPr/>
          </p:nvSpPr>
          <p:spPr>
            <a:xfrm>
              <a:off x="4862368" y="2649568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3706619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4283968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99" name="TextBox 98"/>
          <p:cNvSpPr txBox="1"/>
          <p:nvPr/>
        </p:nvSpPr>
        <p:spPr>
          <a:xfrm>
            <a:off x="5443792" y="4620743"/>
            <a:ext cx="747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Temp</a:t>
            </a:r>
            <a:endParaRPr lang="ko-KR" altLang="en-US" dirty="0"/>
          </a:p>
        </p:txBody>
      </p:sp>
      <p:cxnSp>
        <p:nvCxnSpPr>
          <p:cNvPr id="100" name="직선 화살표 연결선 99"/>
          <p:cNvCxnSpPr>
            <a:endCxn id="61" idx="0"/>
          </p:cNvCxnSpPr>
          <p:nvPr/>
        </p:nvCxnSpPr>
        <p:spPr>
          <a:xfrm>
            <a:off x="6439796" y="4381384"/>
            <a:ext cx="1208757" cy="57968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그룹 102"/>
          <p:cNvGrpSpPr/>
          <p:nvPr/>
        </p:nvGrpSpPr>
        <p:grpSpPr>
          <a:xfrm>
            <a:off x="3882460" y="5007360"/>
            <a:ext cx="1731813" cy="472750"/>
            <a:chOff x="3706619" y="2649568"/>
            <a:chExt cx="1731813" cy="472750"/>
          </a:xfrm>
        </p:grpSpPr>
        <p:sp>
          <p:nvSpPr>
            <p:cNvPr id="104" name="직사각형 103"/>
            <p:cNvSpPr/>
            <p:nvPr/>
          </p:nvSpPr>
          <p:spPr>
            <a:xfrm>
              <a:off x="4862368" y="2649568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3706619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4283968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11" name="직선 화살표 연결선 110"/>
          <p:cNvCxnSpPr/>
          <p:nvPr/>
        </p:nvCxnSpPr>
        <p:spPr>
          <a:xfrm flipH="1">
            <a:off x="4741296" y="4341414"/>
            <a:ext cx="330356" cy="64768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/>
          <p:cNvCxnSpPr/>
          <p:nvPr/>
        </p:nvCxnSpPr>
        <p:spPr>
          <a:xfrm flipV="1">
            <a:off x="4999643" y="4341414"/>
            <a:ext cx="288032" cy="64647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/>
          <p:cNvCxnSpPr>
            <a:endCxn id="118" idx="0"/>
          </p:cNvCxnSpPr>
          <p:nvPr/>
        </p:nvCxnSpPr>
        <p:spPr>
          <a:xfrm flipH="1">
            <a:off x="3635896" y="5243129"/>
            <a:ext cx="508532" cy="59677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직사각형 117"/>
          <p:cNvSpPr/>
          <p:nvPr/>
        </p:nvSpPr>
        <p:spPr>
          <a:xfrm>
            <a:off x="3347864" y="5839905"/>
            <a:ext cx="576064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26" name="직선 화살표 연결선 125"/>
          <p:cNvCxnSpPr>
            <a:endCxn id="127" idx="0"/>
          </p:cNvCxnSpPr>
          <p:nvPr/>
        </p:nvCxnSpPr>
        <p:spPr>
          <a:xfrm>
            <a:off x="5305971" y="5243129"/>
            <a:ext cx="509316" cy="59677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직사각형 126"/>
          <p:cNvSpPr/>
          <p:nvPr/>
        </p:nvSpPr>
        <p:spPr>
          <a:xfrm>
            <a:off x="5527255" y="5839905"/>
            <a:ext cx="576064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8444802" y="5839905"/>
            <a:ext cx="576064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57" name="그룹 56"/>
          <p:cNvGrpSpPr/>
          <p:nvPr/>
        </p:nvGrpSpPr>
        <p:grpSpPr>
          <a:xfrm>
            <a:off x="6783172" y="4959861"/>
            <a:ext cx="1731813" cy="472750"/>
            <a:chOff x="3706619" y="2649568"/>
            <a:chExt cx="1731813" cy="472750"/>
          </a:xfrm>
        </p:grpSpPr>
        <p:sp>
          <p:nvSpPr>
            <p:cNvPr id="59" name="직사각형 58"/>
            <p:cNvSpPr/>
            <p:nvPr/>
          </p:nvSpPr>
          <p:spPr>
            <a:xfrm>
              <a:off x="3706619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4862368" y="2649568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4283968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B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2" name="직사각형 61"/>
          <p:cNvSpPr/>
          <p:nvPr/>
        </p:nvSpPr>
        <p:spPr>
          <a:xfrm>
            <a:off x="6387846" y="5839780"/>
            <a:ext cx="576064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3" name="직선 화살표 연결선 62"/>
          <p:cNvCxnSpPr>
            <a:endCxn id="51" idx="0"/>
          </p:cNvCxnSpPr>
          <p:nvPr/>
        </p:nvCxnSpPr>
        <p:spPr>
          <a:xfrm>
            <a:off x="8223518" y="5172747"/>
            <a:ext cx="509316" cy="66715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/>
          <p:nvPr/>
        </p:nvCxnSpPr>
        <p:spPr>
          <a:xfrm flipH="1">
            <a:off x="6681930" y="5204845"/>
            <a:ext cx="371076" cy="63493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stCxn id="61" idx="0"/>
            <a:endCxn id="58" idx="2"/>
          </p:cNvCxnSpPr>
          <p:nvPr/>
        </p:nvCxnSpPr>
        <p:spPr>
          <a:xfrm flipH="1" flipV="1">
            <a:off x="5139183" y="2101550"/>
            <a:ext cx="2509370" cy="285952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>
            <a:stCxn id="97" idx="0"/>
            <a:endCxn id="61" idx="2"/>
          </p:cNvCxnSpPr>
          <p:nvPr/>
        </p:nvCxnSpPr>
        <p:spPr>
          <a:xfrm>
            <a:off x="5838559" y="4150292"/>
            <a:ext cx="1809994" cy="128231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>
            <a:endCxn id="61" idx="0"/>
          </p:cNvCxnSpPr>
          <p:nvPr/>
        </p:nvCxnSpPr>
        <p:spPr>
          <a:xfrm>
            <a:off x="4572000" y="1864569"/>
            <a:ext cx="3076553" cy="309650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1683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직사각형 122"/>
          <p:cNvSpPr/>
          <p:nvPr/>
        </p:nvSpPr>
        <p:spPr>
          <a:xfrm>
            <a:off x="17748" y="1052736"/>
            <a:ext cx="9090756" cy="544752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7748" y="-20841"/>
            <a:ext cx="1296144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THE정고딕110" pitchFamily="18" charset="-127"/>
                <a:ea typeface="THE정고딕110" pitchFamily="18" charset="-127"/>
              </a:rPr>
              <a:t>Part 01</a:t>
            </a:r>
            <a:endParaRPr lang="ko-KR" altLang="en-US" sz="2000" dirty="0">
              <a:solidFill>
                <a:schemeClr val="bg1"/>
              </a:solidFill>
              <a:latin typeface="THE정고딕110" pitchFamily="18" charset="-127"/>
              <a:ea typeface="THE정고딕110" pitchFamily="18" charset="-127"/>
            </a:endParaRPr>
          </a:p>
        </p:txBody>
      </p:sp>
      <p:sp>
        <p:nvSpPr>
          <p:cNvPr id="135" name="모서리가 둥근 직사각형 134"/>
          <p:cNvSpPr/>
          <p:nvPr/>
        </p:nvSpPr>
        <p:spPr>
          <a:xfrm>
            <a:off x="0" y="142852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-32" y="6669931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107505" y="1196752"/>
            <a:ext cx="9036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Left and Left </a:t>
            </a:r>
            <a:r>
              <a:rPr lang="ko-KR" altLang="en-US" dirty="0" smtClean="0"/>
              <a:t>패턴</a:t>
            </a:r>
            <a:r>
              <a:rPr lang="en-US" altLang="ko-KR" dirty="0" smtClean="0"/>
              <a:t>(LL)</a:t>
            </a:r>
            <a:endParaRPr lang="ko-KR" altLang="en-US" dirty="0"/>
          </a:p>
        </p:txBody>
      </p:sp>
      <p:grpSp>
        <p:nvGrpSpPr>
          <p:cNvPr id="33" name="그룹 32"/>
          <p:cNvGrpSpPr/>
          <p:nvPr/>
        </p:nvGrpSpPr>
        <p:grpSpPr>
          <a:xfrm>
            <a:off x="4273802" y="1628800"/>
            <a:ext cx="1731813" cy="472750"/>
            <a:chOff x="3706619" y="2649568"/>
            <a:chExt cx="1731813" cy="472750"/>
          </a:xfrm>
        </p:grpSpPr>
        <p:sp>
          <p:nvSpPr>
            <p:cNvPr id="38" name="직사각형 37"/>
            <p:cNvSpPr/>
            <p:nvPr/>
          </p:nvSpPr>
          <p:spPr>
            <a:xfrm>
              <a:off x="4862368" y="2649568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3706619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4283968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17748" y="280616"/>
            <a:ext cx="9090756" cy="70788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spc="-150" dirty="0">
                <a:latin typeface="THE정고딕140" pitchFamily="18" charset="-127"/>
                <a:ea typeface="THE정고딕140" pitchFamily="18" charset="-127"/>
              </a:rPr>
              <a:t> </a:t>
            </a:r>
            <a:r>
              <a:rPr lang="en-US" altLang="ko-KR" sz="4000" spc="-150" dirty="0" smtClean="0">
                <a:latin typeface="THE정고딕140" pitchFamily="18" charset="-127"/>
                <a:ea typeface="THE정고딕140" pitchFamily="18" charset="-127"/>
              </a:rPr>
              <a:t>AVL </a:t>
            </a:r>
            <a:r>
              <a:rPr lang="ko-KR" altLang="en-US" sz="4000" spc="-150" dirty="0" smtClean="0">
                <a:latin typeface="THE정고딕140" pitchFamily="18" charset="-127"/>
                <a:ea typeface="THE정고딕140" pitchFamily="18" charset="-127"/>
              </a:rPr>
              <a:t>트리</a:t>
            </a:r>
            <a:r>
              <a:rPr lang="en-US" altLang="ko-KR" sz="4000" spc="-150" dirty="0">
                <a:latin typeface="THE정고딕140" pitchFamily="18" charset="-127"/>
                <a:ea typeface="THE정고딕140" pitchFamily="18" charset="-127"/>
              </a:rPr>
              <a:t>(Tree</a:t>
            </a:r>
            <a:r>
              <a:rPr lang="en-US" altLang="ko-KR" sz="4000" spc="-150" dirty="0" smtClean="0">
                <a:latin typeface="THE정고딕140" pitchFamily="18" charset="-127"/>
                <a:ea typeface="THE정고딕140" pitchFamily="18" charset="-127"/>
              </a:rPr>
              <a:t>)</a:t>
            </a:r>
            <a:r>
              <a:rPr lang="ko-KR" altLang="en-US" sz="4000" spc="-150" dirty="0" smtClean="0">
                <a:latin typeface="THE정고딕140" pitchFamily="18" charset="-127"/>
                <a:ea typeface="THE정고딕140" pitchFamily="18" charset="-127"/>
              </a:rPr>
              <a:t> 깊이 계산</a:t>
            </a:r>
            <a:endParaRPr lang="ko-KR" altLang="en-US" sz="4000" spc="-150" dirty="0">
              <a:latin typeface="THE정고딕140" pitchFamily="18" charset="-127"/>
              <a:ea typeface="THE정고딕140" pitchFamily="18" charset="-127"/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5859263" y="2603684"/>
            <a:ext cx="1731813" cy="472750"/>
            <a:chOff x="3706619" y="2649568"/>
            <a:chExt cx="1731813" cy="472750"/>
          </a:xfrm>
        </p:grpSpPr>
        <p:sp>
          <p:nvSpPr>
            <p:cNvPr id="53" name="직사각형 52"/>
            <p:cNvSpPr/>
            <p:nvPr/>
          </p:nvSpPr>
          <p:spPr>
            <a:xfrm>
              <a:off x="4862368" y="2649568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3706619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4283968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C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2" name="직선 화살표 연결선 91"/>
          <p:cNvCxnSpPr>
            <a:stCxn id="55" idx="0"/>
            <a:endCxn id="58" idx="2"/>
          </p:cNvCxnSpPr>
          <p:nvPr/>
        </p:nvCxnSpPr>
        <p:spPr>
          <a:xfrm flipH="1" flipV="1">
            <a:off x="5139183" y="2101550"/>
            <a:ext cx="1585461" cy="50334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/>
          <p:cNvCxnSpPr>
            <a:endCxn id="55" idx="0"/>
          </p:cNvCxnSpPr>
          <p:nvPr/>
        </p:nvCxnSpPr>
        <p:spPr>
          <a:xfrm>
            <a:off x="5652121" y="1865781"/>
            <a:ext cx="1072523" cy="73911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20"/>
          <p:cNvCxnSpPr>
            <a:endCxn id="122" idx="0"/>
          </p:cNvCxnSpPr>
          <p:nvPr/>
        </p:nvCxnSpPr>
        <p:spPr>
          <a:xfrm flipH="1">
            <a:off x="5615142" y="2817782"/>
            <a:ext cx="502400" cy="68650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직사각형 121"/>
          <p:cNvSpPr/>
          <p:nvPr/>
        </p:nvSpPr>
        <p:spPr>
          <a:xfrm>
            <a:off x="5327110" y="3504287"/>
            <a:ext cx="576064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24" name="직선 화살표 연결선 123"/>
          <p:cNvCxnSpPr>
            <a:endCxn id="125" idx="0"/>
          </p:cNvCxnSpPr>
          <p:nvPr/>
        </p:nvCxnSpPr>
        <p:spPr>
          <a:xfrm>
            <a:off x="7282595" y="2837129"/>
            <a:ext cx="509316" cy="66715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직사각형 124"/>
          <p:cNvSpPr/>
          <p:nvPr/>
        </p:nvSpPr>
        <p:spPr>
          <a:xfrm>
            <a:off x="7503879" y="3504287"/>
            <a:ext cx="576064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93" name="그룹 92"/>
          <p:cNvGrpSpPr/>
          <p:nvPr/>
        </p:nvGrpSpPr>
        <p:grpSpPr>
          <a:xfrm>
            <a:off x="2668922" y="4149080"/>
            <a:ext cx="1731813" cy="472750"/>
            <a:chOff x="3706619" y="2649568"/>
            <a:chExt cx="1731813" cy="472750"/>
          </a:xfrm>
        </p:grpSpPr>
        <p:sp>
          <p:nvSpPr>
            <p:cNvPr id="94" name="직사각형 93"/>
            <p:cNvSpPr/>
            <p:nvPr/>
          </p:nvSpPr>
          <p:spPr>
            <a:xfrm>
              <a:off x="4862368" y="2649568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3706619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4283968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99" name="TextBox 98"/>
          <p:cNvSpPr txBox="1"/>
          <p:nvPr/>
        </p:nvSpPr>
        <p:spPr>
          <a:xfrm>
            <a:off x="3139536" y="4620743"/>
            <a:ext cx="747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Temp</a:t>
            </a:r>
            <a:endParaRPr lang="ko-KR" altLang="en-US" dirty="0"/>
          </a:p>
        </p:txBody>
      </p:sp>
      <p:cxnSp>
        <p:nvCxnSpPr>
          <p:cNvPr id="100" name="직선 화살표 연결선 99"/>
          <p:cNvCxnSpPr>
            <a:endCxn id="61" idx="0"/>
          </p:cNvCxnSpPr>
          <p:nvPr/>
        </p:nvCxnSpPr>
        <p:spPr>
          <a:xfrm>
            <a:off x="4135540" y="4381384"/>
            <a:ext cx="1208757" cy="57968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그룹 102"/>
          <p:cNvGrpSpPr/>
          <p:nvPr/>
        </p:nvGrpSpPr>
        <p:grpSpPr>
          <a:xfrm>
            <a:off x="1578204" y="5007360"/>
            <a:ext cx="1731813" cy="472750"/>
            <a:chOff x="3706619" y="2649568"/>
            <a:chExt cx="1731813" cy="472750"/>
          </a:xfrm>
        </p:grpSpPr>
        <p:sp>
          <p:nvSpPr>
            <p:cNvPr id="104" name="직사각형 103"/>
            <p:cNvSpPr/>
            <p:nvPr/>
          </p:nvSpPr>
          <p:spPr>
            <a:xfrm>
              <a:off x="4862368" y="2649568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3706619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4283968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11" name="직선 화살표 연결선 110"/>
          <p:cNvCxnSpPr/>
          <p:nvPr/>
        </p:nvCxnSpPr>
        <p:spPr>
          <a:xfrm flipH="1">
            <a:off x="2437040" y="4341414"/>
            <a:ext cx="330356" cy="64768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/>
          <p:cNvCxnSpPr/>
          <p:nvPr/>
        </p:nvCxnSpPr>
        <p:spPr>
          <a:xfrm flipV="1">
            <a:off x="2695387" y="4341414"/>
            <a:ext cx="288032" cy="64647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/>
          <p:cNvCxnSpPr>
            <a:endCxn id="118" idx="0"/>
          </p:cNvCxnSpPr>
          <p:nvPr/>
        </p:nvCxnSpPr>
        <p:spPr>
          <a:xfrm flipH="1">
            <a:off x="1331640" y="5243129"/>
            <a:ext cx="508532" cy="59677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직사각형 117"/>
          <p:cNvSpPr/>
          <p:nvPr/>
        </p:nvSpPr>
        <p:spPr>
          <a:xfrm>
            <a:off x="1043608" y="5839905"/>
            <a:ext cx="576064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26" name="직선 화살표 연결선 125"/>
          <p:cNvCxnSpPr>
            <a:endCxn id="127" idx="0"/>
          </p:cNvCxnSpPr>
          <p:nvPr/>
        </p:nvCxnSpPr>
        <p:spPr>
          <a:xfrm>
            <a:off x="3001715" y="5243129"/>
            <a:ext cx="509316" cy="59677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직사각형 126"/>
          <p:cNvSpPr/>
          <p:nvPr/>
        </p:nvSpPr>
        <p:spPr>
          <a:xfrm>
            <a:off x="3222999" y="5839905"/>
            <a:ext cx="576064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140546" y="5839905"/>
            <a:ext cx="576064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57" name="그룹 56"/>
          <p:cNvGrpSpPr/>
          <p:nvPr/>
        </p:nvGrpSpPr>
        <p:grpSpPr>
          <a:xfrm>
            <a:off x="4478916" y="4959861"/>
            <a:ext cx="1731813" cy="472750"/>
            <a:chOff x="3706619" y="2649568"/>
            <a:chExt cx="1731813" cy="472750"/>
          </a:xfrm>
        </p:grpSpPr>
        <p:sp>
          <p:nvSpPr>
            <p:cNvPr id="59" name="직사각형 58"/>
            <p:cNvSpPr/>
            <p:nvPr/>
          </p:nvSpPr>
          <p:spPr>
            <a:xfrm>
              <a:off x="3706619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4862368" y="2649568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4283968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B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2" name="직사각형 61"/>
          <p:cNvSpPr/>
          <p:nvPr/>
        </p:nvSpPr>
        <p:spPr>
          <a:xfrm>
            <a:off x="4083590" y="5839780"/>
            <a:ext cx="576064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3" name="직선 화살표 연결선 62"/>
          <p:cNvCxnSpPr>
            <a:endCxn id="51" idx="0"/>
          </p:cNvCxnSpPr>
          <p:nvPr/>
        </p:nvCxnSpPr>
        <p:spPr>
          <a:xfrm>
            <a:off x="5919262" y="5172747"/>
            <a:ext cx="509316" cy="66715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/>
          <p:nvPr/>
        </p:nvCxnSpPr>
        <p:spPr>
          <a:xfrm flipH="1">
            <a:off x="4377674" y="5204845"/>
            <a:ext cx="371076" cy="63493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stCxn id="61" idx="0"/>
            <a:endCxn id="58" idx="2"/>
          </p:cNvCxnSpPr>
          <p:nvPr/>
        </p:nvCxnSpPr>
        <p:spPr>
          <a:xfrm flipH="1" flipV="1">
            <a:off x="5139183" y="2101550"/>
            <a:ext cx="205114" cy="285952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>
            <a:stCxn id="97" idx="0"/>
            <a:endCxn id="61" idx="2"/>
          </p:cNvCxnSpPr>
          <p:nvPr/>
        </p:nvCxnSpPr>
        <p:spPr>
          <a:xfrm>
            <a:off x="3534303" y="4150292"/>
            <a:ext cx="1809994" cy="128231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>
            <a:stCxn id="97" idx="0"/>
            <a:endCxn id="58" idx="2"/>
          </p:cNvCxnSpPr>
          <p:nvPr/>
        </p:nvCxnSpPr>
        <p:spPr>
          <a:xfrm flipV="1">
            <a:off x="3534303" y="2101550"/>
            <a:ext cx="1604880" cy="204874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>
            <a:endCxn id="61" idx="0"/>
          </p:cNvCxnSpPr>
          <p:nvPr/>
        </p:nvCxnSpPr>
        <p:spPr>
          <a:xfrm>
            <a:off x="4561834" y="1864569"/>
            <a:ext cx="782463" cy="309650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4079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직사각형 122"/>
          <p:cNvSpPr/>
          <p:nvPr/>
        </p:nvSpPr>
        <p:spPr>
          <a:xfrm>
            <a:off x="17748" y="1052736"/>
            <a:ext cx="9090756" cy="544752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7748" y="-20841"/>
            <a:ext cx="1296144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THE정고딕110" pitchFamily="18" charset="-127"/>
                <a:ea typeface="THE정고딕110" pitchFamily="18" charset="-127"/>
              </a:rPr>
              <a:t>Part 01</a:t>
            </a:r>
            <a:endParaRPr lang="ko-KR" altLang="en-US" sz="2000" dirty="0">
              <a:solidFill>
                <a:schemeClr val="bg1"/>
              </a:solidFill>
              <a:latin typeface="THE정고딕110" pitchFamily="18" charset="-127"/>
              <a:ea typeface="THE정고딕110" pitchFamily="18" charset="-127"/>
            </a:endParaRPr>
          </a:p>
        </p:txBody>
      </p:sp>
      <p:sp>
        <p:nvSpPr>
          <p:cNvPr id="135" name="모서리가 둥근 직사각형 134"/>
          <p:cNvSpPr/>
          <p:nvPr/>
        </p:nvSpPr>
        <p:spPr>
          <a:xfrm>
            <a:off x="0" y="142852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-32" y="6669931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107505" y="1196752"/>
            <a:ext cx="9036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Left and Left </a:t>
            </a:r>
            <a:r>
              <a:rPr lang="ko-KR" altLang="en-US" dirty="0" smtClean="0"/>
              <a:t>패턴</a:t>
            </a:r>
            <a:r>
              <a:rPr lang="en-US" altLang="ko-KR" dirty="0" smtClean="0"/>
              <a:t>(LL)</a:t>
            </a:r>
            <a:endParaRPr lang="ko-KR" altLang="en-US" dirty="0"/>
          </a:p>
        </p:txBody>
      </p:sp>
      <p:grpSp>
        <p:nvGrpSpPr>
          <p:cNvPr id="33" name="그룹 32"/>
          <p:cNvGrpSpPr/>
          <p:nvPr/>
        </p:nvGrpSpPr>
        <p:grpSpPr>
          <a:xfrm>
            <a:off x="4273802" y="1628800"/>
            <a:ext cx="1731813" cy="472750"/>
            <a:chOff x="3706619" y="2649568"/>
            <a:chExt cx="1731813" cy="472750"/>
          </a:xfrm>
        </p:grpSpPr>
        <p:sp>
          <p:nvSpPr>
            <p:cNvPr id="38" name="직사각형 37"/>
            <p:cNvSpPr/>
            <p:nvPr/>
          </p:nvSpPr>
          <p:spPr>
            <a:xfrm>
              <a:off x="4862368" y="2649568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3706619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4283968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17748" y="280616"/>
            <a:ext cx="9090756" cy="70788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spc="-150" dirty="0">
                <a:latin typeface="THE정고딕140" pitchFamily="18" charset="-127"/>
                <a:ea typeface="THE정고딕140" pitchFamily="18" charset="-127"/>
              </a:rPr>
              <a:t> </a:t>
            </a:r>
            <a:r>
              <a:rPr lang="en-US" altLang="ko-KR" sz="4000" spc="-150" dirty="0" smtClean="0">
                <a:latin typeface="THE정고딕140" pitchFamily="18" charset="-127"/>
                <a:ea typeface="THE정고딕140" pitchFamily="18" charset="-127"/>
              </a:rPr>
              <a:t>AVL </a:t>
            </a:r>
            <a:r>
              <a:rPr lang="ko-KR" altLang="en-US" sz="4000" spc="-150" dirty="0" smtClean="0">
                <a:latin typeface="THE정고딕140" pitchFamily="18" charset="-127"/>
                <a:ea typeface="THE정고딕140" pitchFamily="18" charset="-127"/>
              </a:rPr>
              <a:t>트리</a:t>
            </a:r>
            <a:r>
              <a:rPr lang="en-US" altLang="ko-KR" sz="4000" spc="-150" dirty="0">
                <a:latin typeface="THE정고딕140" pitchFamily="18" charset="-127"/>
                <a:ea typeface="THE정고딕140" pitchFamily="18" charset="-127"/>
              </a:rPr>
              <a:t>(Tree</a:t>
            </a:r>
            <a:r>
              <a:rPr lang="en-US" altLang="ko-KR" sz="4000" spc="-150" dirty="0" smtClean="0">
                <a:latin typeface="THE정고딕140" pitchFamily="18" charset="-127"/>
                <a:ea typeface="THE정고딕140" pitchFamily="18" charset="-127"/>
              </a:rPr>
              <a:t>)</a:t>
            </a:r>
            <a:r>
              <a:rPr lang="ko-KR" altLang="en-US" sz="4000" spc="-150" dirty="0" smtClean="0">
                <a:latin typeface="THE정고딕140" pitchFamily="18" charset="-127"/>
                <a:ea typeface="THE정고딕140" pitchFamily="18" charset="-127"/>
              </a:rPr>
              <a:t> 깊이 계산</a:t>
            </a:r>
            <a:endParaRPr lang="ko-KR" altLang="en-US" sz="4000" spc="-150" dirty="0">
              <a:latin typeface="THE정고딕140" pitchFamily="18" charset="-127"/>
              <a:ea typeface="THE정고딕140" pitchFamily="18" charset="-127"/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6239752" y="2603684"/>
            <a:ext cx="1731813" cy="472750"/>
            <a:chOff x="3706619" y="2649568"/>
            <a:chExt cx="1731813" cy="472750"/>
          </a:xfrm>
        </p:grpSpPr>
        <p:sp>
          <p:nvSpPr>
            <p:cNvPr id="53" name="직사각형 52"/>
            <p:cNvSpPr/>
            <p:nvPr/>
          </p:nvSpPr>
          <p:spPr>
            <a:xfrm>
              <a:off x="4862368" y="2649568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3706619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4283968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C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21" name="직선 화살표 연결선 120"/>
          <p:cNvCxnSpPr>
            <a:endCxn id="122" idx="0"/>
          </p:cNvCxnSpPr>
          <p:nvPr/>
        </p:nvCxnSpPr>
        <p:spPr>
          <a:xfrm flipH="1">
            <a:off x="5995631" y="2742495"/>
            <a:ext cx="502400" cy="68650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직사각형 121"/>
          <p:cNvSpPr/>
          <p:nvPr/>
        </p:nvSpPr>
        <p:spPr>
          <a:xfrm>
            <a:off x="5707599" y="3429000"/>
            <a:ext cx="576064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24" name="직선 화살표 연결선 123"/>
          <p:cNvCxnSpPr>
            <a:endCxn id="125" idx="0"/>
          </p:cNvCxnSpPr>
          <p:nvPr/>
        </p:nvCxnSpPr>
        <p:spPr>
          <a:xfrm>
            <a:off x="7663084" y="2761842"/>
            <a:ext cx="509316" cy="66715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직사각형 124"/>
          <p:cNvSpPr/>
          <p:nvPr/>
        </p:nvSpPr>
        <p:spPr>
          <a:xfrm>
            <a:off x="7884368" y="3429000"/>
            <a:ext cx="576064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93" name="그룹 92"/>
          <p:cNvGrpSpPr/>
          <p:nvPr/>
        </p:nvGrpSpPr>
        <p:grpSpPr>
          <a:xfrm>
            <a:off x="1801667" y="2593256"/>
            <a:ext cx="1731813" cy="472750"/>
            <a:chOff x="3706619" y="2649568"/>
            <a:chExt cx="1731813" cy="472750"/>
          </a:xfrm>
        </p:grpSpPr>
        <p:sp>
          <p:nvSpPr>
            <p:cNvPr id="94" name="직사각형 93"/>
            <p:cNvSpPr/>
            <p:nvPr/>
          </p:nvSpPr>
          <p:spPr>
            <a:xfrm>
              <a:off x="4862368" y="2649568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3706619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4283968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99" name="TextBox 98"/>
          <p:cNvSpPr txBox="1"/>
          <p:nvPr/>
        </p:nvSpPr>
        <p:spPr>
          <a:xfrm>
            <a:off x="2272281" y="3064919"/>
            <a:ext cx="747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Temp</a:t>
            </a:r>
            <a:endParaRPr lang="ko-KR" altLang="en-US" dirty="0"/>
          </a:p>
        </p:txBody>
      </p:sp>
      <p:cxnSp>
        <p:nvCxnSpPr>
          <p:cNvPr id="100" name="직선 화살표 연결선 99"/>
          <p:cNvCxnSpPr>
            <a:endCxn id="61" idx="0"/>
          </p:cNvCxnSpPr>
          <p:nvPr/>
        </p:nvCxnSpPr>
        <p:spPr>
          <a:xfrm>
            <a:off x="3113473" y="2874209"/>
            <a:ext cx="1208757" cy="57968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그룹 102"/>
          <p:cNvGrpSpPr/>
          <p:nvPr/>
        </p:nvGrpSpPr>
        <p:grpSpPr>
          <a:xfrm>
            <a:off x="710949" y="3451536"/>
            <a:ext cx="1731813" cy="472750"/>
            <a:chOff x="3706619" y="2649568"/>
            <a:chExt cx="1731813" cy="472750"/>
          </a:xfrm>
        </p:grpSpPr>
        <p:sp>
          <p:nvSpPr>
            <p:cNvPr id="104" name="직사각형 103"/>
            <p:cNvSpPr/>
            <p:nvPr/>
          </p:nvSpPr>
          <p:spPr>
            <a:xfrm>
              <a:off x="4862368" y="2649568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3706619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4283968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11" name="직선 화살표 연결선 110"/>
          <p:cNvCxnSpPr/>
          <p:nvPr/>
        </p:nvCxnSpPr>
        <p:spPr>
          <a:xfrm flipH="1">
            <a:off x="1569785" y="2785590"/>
            <a:ext cx="330356" cy="64768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/>
          <p:cNvCxnSpPr/>
          <p:nvPr/>
        </p:nvCxnSpPr>
        <p:spPr>
          <a:xfrm flipV="1">
            <a:off x="1828132" y="2785590"/>
            <a:ext cx="288032" cy="64647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/>
          <p:cNvCxnSpPr>
            <a:endCxn id="118" idx="0"/>
          </p:cNvCxnSpPr>
          <p:nvPr/>
        </p:nvCxnSpPr>
        <p:spPr>
          <a:xfrm flipH="1">
            <a:off x="464385" y="3687305"/>
            <a:ext cx="508532" cy="59677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직사각형 117"/>
          <p:cNvSpPr/>
          <p:nvPr/>
        </p:nvSpPr>
        <p:spPr>
          <a:xfrm>
            <a:off x="176353" y="4284081"/>
            <a:ext cx="576064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26" name="직선 화살표 연결선 125"/>
          <p:cNvCxnSpPr>
            <a:endCxn id="127" idx="0"/>
          </p:cNvCxnSpPr>
          <p:nvPr/>
        </p:nvCxnSpPr>
        <p:spPr>
          <a:xfrm>
            <a:off x="2134460" y="3687305"/>
            <a:ext cx="509316" cy="59677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직사각형 126"/>
          <p:cNvSpPr/>
          <p:nvPr/>
        </p:nvSpPr>
        <p:spPr>
          <a:xfrm>
            <a:off x="2355744" y="4284081"/>
            <a:ext cx="576064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5118479" y="4284081"/>
            <a:ext cx="576064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57" name="그룹 56"/>
          <p:cNvGrpSpPr/>
          <p:nvPr/>
        </p:nvGrpSpPr>
        <p:grpSpPr>
          <a:xfrm>
            <a:off x="3456849" y="3452686"/>
            <a:ext cx="1731813" cy="472750"/>
            <a:chOff x="3706619" y="2649568"/>
            <a:chExt cx="1731813" cy="472750"/>
          </a:xfrm>
        </p:grpSpPr>
        <p:sp>
          <p:nvSpPr>
            <p:cNvPr id="59" name="직사각형 58"/>
            <p:cNvSpPr/>
            <p:nvPr/>
          </p:nvSpPr>
          <p:spPr>
            <a:xfrm>
              <a:off x="3706619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4862368" y="2649568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4283968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B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2" name="직사각형 61"/>
          <p:cNvSpPr/>
          <p:nvPr/>
        </p:nvSpPr>
        <p:spPr>
          <a:xfrm>
            <a:off x="3061523" y="4283956"/>
            <a:ext cx="576064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3" name="직선 화살표 연결선 62"/>
          <p:cNvCxnSpPr>
            <a:endCxn id="51" idx="0"/>
          </p:cNvCxnSpPr>
          <p:nvPr/>
        </p:nvCxnSpPr>
        <p:spPr>
          <a:xfrm>
            <a:off x="4897195" y="3616923"/>
            <a:ext cx="509316" cy="66715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/>
          <p:nvPr/>
        </p:nvCxnSpPr>
        <p:spPr>
          <a:xfrm flipH="1">
            <a:off x="3355607" y="3649021"/>
            <a:ext cx="371076" cy="63493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stCxn id="61" idx="0"/>
            <a:endCxn id="58" idx="2"/>
          </p:cNvCxnSpPr>
          <p:nvPr/>
        </p:nvCxnSpPr>
        <p:spPr>
          <a:xfrm flipV="1">
            <a:off x="4322230" y="2101550"/>
            <a:ext cx="816953" cy="135234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>
            <a:stCxn id="61" idx="0"/>
            <a:endCxn id="99" idx="0"/>
          </p:cNvCxnSpPr>
          <p:nvPr/>
        </p:nvCxnSpPr>
        <p:spPr>
          <a:xfrm flipH="1" flipV="1">
            <a:off x="2645910" y="3064919"/>
            <a:ext cx="1676320" cy="38897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stCxn id="97" idx="0"/>
          </p:cNvCxnSpPr>
          <p:nvPr/>
        </p:nvCxnSpPr>
        <p:spPr>
          <a:xfrm flipV="1">
            <a:off x="2667048" y="2101550"/>
            <a:ext cx="2472135" cy="49291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>
            <a:stCxn id="55" idx="0"/>
          </p:cNvCxnSpPr>
          <p:nvPr/>
        </p:nvCxnSpPr>
        <p:spPr>
          <a:xfrm flipH="1" flipV="1">
            <a:off x="5139184" y="2101550"/>
            <a:ext cx="1965949" cy="50334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>
            <a:endCxn id="55" idx="0"/>
          </p:cNvCxnSpPr>
          <p:nvPr/>
        </p:nvCxnSpPr>
        <p:spPr>
          <a:xfrm>
            <a:off x="5663545" y="1865781"/>
            <a:ext cx="1441588" cy="73911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>
            <a:endCxn id="61" idx="0"/>
          </p:cNvCxnSpPr>
          <p:nvPr/>
        </p:nvCxnSpPr>
        <p:spPr>
          <a:xfrm flipH="1">
            <a:off x="4322230" y="1864569"/>
            <a:ext cx="239604" cy="158932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0088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직사각형 122"/>
          <p:cNvSpPr/>
          <p:nvPr/>
        </p:nvSpPr>
        <p:spPr>
          <a:xfrm>
            <a:off x="17748" y="1052736"/>
            <a:ext cx="9090756" cy="544752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7748" y="-20841"/>
            <a:ext cx="1296144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THE정고딕110" pitchFamily="18" charset="-127"/>
                <a:ea typeface="THE정고딕110" pitchFamily="18" charset="-127"/>
              </a:rPr>
              <a:t>Part 01</a:t>
            </a:r>
            <a:endParaRPr lang="ko-KR" altLang="en-US" sz="2000" dirty="0">
              <a:solidFill>
                <a:schemeClr val="bg1"/>
              </a:solidFill>
              <a:latin typeface="THE정고딕110" pitchFamily="18" charset="-127"/>
              <a:ea typeface="THE정고딕110" pitchFamily="18" charset="-127"/>
            </a:endParaRPr>
          </a:p>
        </p:txBody>
      </p:sp>
      <p:sp>
        <p:nvSpPr>
          <p:cNvPr id="135" name="모서리가 둥근 직사각형 134"/>
          <p:cNvSpPr/>
          <p:nvPr/>
        </p:nvSpPr>
        <p:spPr>
          <a:xfrm>
            <a:off x="0" y="142852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-32" y="6669931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107505" y="1196752"/>
            <a:ext cx="9036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Left and Left </a:t>
            </a:r>
            <a:r>
              <a:rPr lang="ko-KR" altLang="en-US" dirty="0" smtClean="0"/>
              <a:t>패턴</a:t>
            </a:r>
            <a:r>
              <a:rPr lang="en-US" altLang="ko-KR" dirty="0" smtClean="0"/>
              <a:t>(LL)</a:t>
            </a:r>
            <a:endParaRPr lang="ko-KR" altLang="en-US" dirty="0"/>
          </a:p>
        </p:txBody>
      </p:sp>
      <p:grpSp>
        <p:nvGrpSpPr>
          <p:cNvPr id="33" name="그룹 32"/>
          <p:cNvGrpSpPr/>
          <p:nvPr/>
        </p:nvGrpSpPr>
        <p:grpSpPr>
          <a:xfrm>
            <a:off x="4273802" y="1628800"/>
            <a:ext cx="1731813" cy="472750"/>
            <a:chOff x="3706619" y="2649568"/>
            <a:chExt cx="1731813" cy="472750"/>
          </a:xfrm>
        </p:grpSpPr>
        <p:sp>
          <p:nvSpPr>
            <p:cNvPr id="38" name="직사각형 37"/>
            <p:cNvSpPr/>
            <p:nvPr/>
          </p:nvSpPr>
          <p:spPr>
            <a:xfrm>
              <a:off x="4862368" y="2649568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3706619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4283968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17748" y="280616"/>
            <a:ext cx="9090756" cy="70788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spc="-150" dirty="0">
                <a:latin typeface="THE정고딕140" pitchFamily="18" charset="-127"/>
                <a:ea typeface="THE정고딕140" pitchFamily="18" charset="-127"/>
              </a:rPr>
              <a:t> </a:t>
            </a:r>
            <a:r>
              <a:rPr lang="en-US" altLang="ko-KR" sz="4000" spc="-150" dirty="0" smtClean="0">
                <a:latin typeface="THE정고딕140" pitchFamily="18" charset="-127"/>
                <a:ea typeface="THE정고딕140" pitchFamily="18" charset="-127"/>
              </a:rPr>
              <a:t>AVL </a:t>
            </a:r>
            <a:r>
              <a:rPr lang="ko-KR" altLang="en-US" sz="4000" spc="-150" dirty="0" smtClean="0">
                <a:latin typeface="THE정고딕140" pitchFamily="18" charset="-127"/>
                <a:ea typeface="THE정고딕140" pitchFamily="18" charset="-127"/>
              </a:rPr>
              <a:t>트리</a:t>
            </a:r>
            <a:r>
              <a:rPr lang="en-US" altLang="ko-KR" sz="4000" spc="-150" dirty="0">
                <a:latin typeface="THE정고딕140" pitchFamily="18" charset="-127"/>
                <a:ea typeface="THE정고딕140" pitchFamily="18" charset="-127"/>
              </a:rPr>
              <a:t>(Tree</a:t>
            </a:r>
            <a:r>
              <a:rPr lang="en-US" altLang="ko-KR" sz="4000" spc="-150" dirty="0" smtClean="0">
                <a:latin typeface="THE정고딕140" pitchFamily="18" charset="-127"/>
                <a:ea typeface="THE정고딕140" pitchFamily="18" charset="-127"/>
              </a:rPr>
              <a:t>)</a:t>
            </a:r>
            <a:r>
              <a:rPr lang="ko-KR" altLang="en-US" sz="4000" spc="-150" dirty="0" smtClean="0">
                <a:latin typeface="THE정고딕140" pitchFamily="18" charset="-127"/>
                <a:ea typeface="THE정고딕140" pitchFamily="18" charset="-127"/>
              </a:rPr>
              <a:t> 깊이 계산</a:t>
            </a:r>
            <a:endParaRPr lang="ko-KR" altLang="en-US" sz="4000" spc="-150" dirty="0">
              <a:latin typeface="THE정고딕140" pitchFamily="18" charset="-127"/>
              <a:ea typeface="THE정고딕140" pitchFamily="18" charset="-127"/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6239752" y="2603684"/>
            <a:ext cx="1731813" cy="472750"/>
            <a:chOff x="3706619" y="2649568"/>
            <a:chExt cx="1731813" cy="472750"/>
          </a:xfrm>
        </p:grpSpPr>
        <p:sp>
          <p:nvSpPr>
            <p:cNvPr id="53" name="직사각형 52"/>
            <p:cNvSpPr/>
            <p:nvPr/>
          </p:nvSpPr>
          <p:spPr>
            <a:xfrm>
              <a:off x="4862368" y="2649568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3706619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4283968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C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21" name="직선 화살표 연결선 120"/>
          <p:cNvCxnSpPr>
            <a:endCxn id="122" idx="0"/>
          </p:cNvCxnSpPr>
          <p:nvPr/>
        </p:nvCxnSpPr>
        <p:spPr>
          <a:xfrm flipH="1">
            <a:off x="5995631" y="2742495"/>
            <a:ext cx="502400" cy="68650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직사각형 121"/>
          <p:cNvSpPr/>
          <p:nvPr/>
        </p:nvSpPr>
        <p:spPr>
          <a:xfrm>
            <a:off x="5707599" y="3429000"/>
            <a:ext cx="576064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24" name="직선 화살표 연결선 123"/>
          <p:cNvCxnSpPr>
            <a:endCxn id="125" idx="0"/>
          </p:cNvCxnSpPr>
          <p:nvPr/>
        </p:nvCxnSpPr>
        <p:spPr>
          <a:xfrm>
            <a:off x="7663084" y="2761842"/>
            <a:ext cx="509316" cy="66715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직사각형 124"/>
          <p:cNvSpPr/>
          <p:nvPr/>
        </p:nvSpPr>
        <p:spPr>
          <a:xfrm>
            <a:off x="7884368" y="3429000"/>
            <a:ext cx="576064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93" name="그룹 92"/>
          <p:cNvGrpSpPr/>
          <p:nvPr/>
        </p:nvGrpSpPr>
        <p:grpSpPr>
          <a:xfrm>
            <a:off x="1801667" y="2593256"/>
            <a:ext cx="1731813" cy="472750"/>
            <a:chOff x="3706619" y="2649568"/>
            <a:chExt cx="1731813" cy="472750"/>
          </a:xfrm>
        </p:grpSpPr>
        <p:sp>
          <p:nvSpPr>
            <p:cNvPr id="94" name="직사각형 93"/>
            <p:cNvSpPr/>
            <p:nvPr/>
          </p:nvSpPr>
          <p:spPr>
            <a:xfrm>
              <a:off x="4862368" y="2649568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3706619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4283968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99" name="TextBox 98"/>
          <p:cNvSpPr txBox="1"/>
          <p:nvPr/>
        </p:nvSpPr>
        <p:spPr>
          <a:xfrm>
            <a:off x="2272281" y="3064919"/>
            <a:ext cx="747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Temp</a:t>
            </a:r>
            <a:endParaRPr lang="ko-KR" altLang="en-US" dirty="0"/>
          </a:p>
        </p:txBody>
      </p:sp>
      <p:cxnSp>
        <p:nvCxnSpPr>
          <p:cNvPr id="100" name="직선 화살표 연결선 99"/>
          <p:cNvCxnSpPr>
            <a:endCxn id="61" idx="0"/>
          </p:cNvCxnSpPr>
          <p:nvPr/>
        </p:nvCxnSpPr>
        <p:spPr>
          <a:xfrm>
            <a:off x="3113473" y="2874209"/>
            <a:ext cx="1208757" cy="57968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그룹 102"/>
          <p:cNvGrpSpPr/>
          <p:nvPr/>
        </p:nvGrpSpPr>
        <p:grpSpPr>
          <a:xfrm>
            <a:off x="710949" y="3451536"/>
            <a:ext cx="1731813" cy="472750"/>
            <a:chOff x="3706619" y="2649568"/>
            <a:chExt cx="1731813" cy="472750"/>
          </a:xfrm>
        </p:grpSpPr>
        <p:sp>
          <p:nvSpPr>
            <p:cNvPr id="104" name="직사각형 103"/>
            <p:cNvSpPr/>
            <p:nvPr/>
          </p:nvSpPr>
          <p:spPr>
            <a:xfrm>
              <a:off x="4862368" y="2649568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3706619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4283968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11" name="직선 화살표 연결선 110"/>
          <p:cNvCxnSpPr/>
          <p:nvPr/>
        </p:nvCxnSpPr>
        <p:spPr>
          <a:xfrm flipH="1">
            <a:off x="1569785" y="2785590"/>
            <a:ext cx="330356" cy="64768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/>
          <p:cNvCxnSpPr/>
          <p:nvPr/>
        </p:nvCxnSpPr>
        <p:spPr>
          <a:xfrm flipV="1">
            <a:off x="1828132" y="2785590"/>
            <a:ext cx="288032" cy="64647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/>
          <p:cNvCxnSpPr>
            <a:endCxn id="118" idx="0"/>
          </p:cNvCxnSpPr>
          <p:nvPr/>
        </p:nvCxnSpPr>
        <p:spPr>
          <a:xfrm flipH="1">
            <a:off x="464385" y="3687305"/>
            <a:ext cx="508532" cy="59677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직사각형 117"/>
          <p:cNvSpPr/>
          <p:nvPr/>
        </p:nvSpPr>
        <p:spPr>
          <a:xfrm>
            <a:off x="176353" y="4284081"/>
            <a:ext cx="576064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26" name="직선 화살표 연결선 125"/>
          <p:cNvCxnSpPr>
            <a:endCxn id="127" idx="0"/>
          </p:cNvCxnSpPr>
          <p:nvPr/>
        </p:nvCxnSpPr>
        <p:spPr>
          <a:xfrm>
            <a:off x="2134460" y="3687305"/>
            <a:ext cx="509316" cy="59677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직사각형 126"/>
          <p:cNvSpPr/>
          <p:nvPr/>
        </p:nvSpPr>
        <p:spPr>
          <a:xfrm>
            <a:off x="2355744" y="4284081"/>
            <a:ext cx="576064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5118479" y="4284081"/>
            <a:ext cx="576064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57" name="그룹 56"/>
          <p:cNvGrpSpPr/>
          <p:nvPr/>
        </p:nvGrpSpPr>
        <p:grpSpPr>
          <a:xfrm>
            <a:off x="3456849" y="3452686"/>
            <a:ext cx="1731813" cy="472750"/>
            <a:chOff x="3706619" y="2649568"/>
            <a:chExt cx="1731813" cy="472750"/>
          </a:xfrm>
        </p:grpSpPr>
        <p:sp>
          <p:nvSpPr>
            <p:cNvPr id="59" name="직사각형 58"/>
            <p:cNvSpPr/>
            <p:nvPr/>
          </p:nvSpPr>
          <p:spPr>
            <a:xfrm>
              <a:off x="3706619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4862368" y="2649568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4283968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B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2" name="직사각형 61"/>
          <p:cNvSpPr/>
          <p:nvPr/>
        </p:nvSpPr>
        <p:spPr>
          <a:xfrm>
            <a:off x="3061523" y="4283956"/>
            <a:ext cx="576064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3" name="직선 화살표 연결선 62"/>
          <p:cNvCxnSpPr>
            <a:endCxn id="51" idx="0"/>
          </p:cNvCxnSpPr>
          <p:nvPr/>
        </p:nvCxnSpPr>
        <p:spPr>
          <a:xfrm>
            <a:off x="4897195" y="3616923"/>
            <a:ext cx="509316" cy="66715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/>
          <p:nvPr/>
        </p:nvCxnSpPr>
        <p:spPr>
          <a:xfrm flipH="1">
            <a:off x="3355607" y="3649021"/>
            <a:ext cx="371076" cy="63493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>
            <a:stCxn id="61" idx="0"/>
            <a:endCxn id="99" idx="0"/>
          </p:cNvCxnSpPr>
          <p:nvPr/>
        </p:nvCxnSpPr>
        <p:spPr>
          <a:xfrm flipH="1" flipV="1">
            <a:off x="2645910" y="3064919"/>
            <a:ext cx="1676320" cy="38897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stCxn id="97" idx="0"/>
          </p:cNvCxnSpPr>
          <p:nvPr/>
        </p:nvCxnSpPr>
        <p:spPr>
          <a:xfrm flipV="1">
            <a:off x="2667048" y="2101550"/>
            <a:ext cx="2472135" cy="49291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>
            <a:stCxn id="55" idx="0"/>
          </p:cNvCxnSpPr>
          <p:nvPr/>
        </p:nvCxnSpPr>
        <p:spPr>
          <a:xfrm flipH="1" flipV="1">
            <a:off x="5139184" y="2101550"/>
            <a:ext cx="1965949" cy="50334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>
            <a:endCxn id="55" idx="0"/>
          </p:cNvCxnSpPr>
          <p:nvPr/>
        </p:nvCxnSpPr>
        <p:spPr>
          <a:xfrm>
            <a:off x="5663545" y="1865781"/>
            <a:ext cx="1441588" cy="73911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 flipH="1">
            <a:off x="4322230" y="1864569"/>
            <a:ext cx="239604" cy="158932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>
            <a:endCxn id="97" idx="0"/>
          </p:cNvCxnSpPr>
          <p:nvPr/>
        </p:nvCxnSpPr>
        <p:spPr>
          <a:xfrm flipH="1">
            <a:off x="2667048" y="1865781"/>
            <a:ext cx="1894786" cy="72868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9465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직사각형 122"/>
          <p:cNvSpPr/>
          <p:nvPr/>
        </p:nvSpPr>
        <p:spPr>
          <a:xfrm>
            <a:off x="17748" y="1052736"/>
            <a:ext cx="9090756" cy="544752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7748" y="-20841"/>
            <a:ext cx="1296144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THE정고딕110" pitchFamily="18" charset="-127"/>
                <a:ea typeface="THE정고딕110" pitchFamily="18" charset="-127"/>
              </a:rPr>
              <a:t>Part 01</a:t>
            </a:r>
            <a:endParaRPr lang="ko-KR" altLang="en-US" sz="2000" dirty="0">
              <a:solidFill>
                <a:schemeClr val="bg1"/>
              </a:solidFill>
              <a:latin typeface="THE정고딕110" pitchFamily="18" charset="-127"/>
              <a:ea typeface="THE정고딕110" pitchFamily="18" charset="-127"/>
            </a:endParaRPr>
          </a:p>
        </p:txBody>
      </p:sp>
      <p:sp>
        <p:nvSpPr>
          <p:cNvPr id="135" name="모서리가 둥근 직사각형 134"/>
          <p:cNvSpPr/>
          <p:nvPr/>
        </p:nvSpPr>
        <p:spPr>
          <a:xfrm>
            <a:off x="0" y="142852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-32" y="6669931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107505" y="1196752"/>
            <a:ext cx="9036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Tree</a:t>
            </a:r>
            <a:r>
              <a:rPr lang="ko-KR" altLang="en-US" dirty="0" smtClean="0"/>
              <a:t>의 자식 </a:t>
            </a:r>
            <a:r>
              <a:rPr lang="ko-KR" altLang="en-US" dirty="0" err="1" smtClean="0"/>
              <a:t>노드</a:t>
            </a:r>
            <a:r>
              <a:rPr lang="ko-KR" altLang="en-US" dirty="0" smtClean="0"/>
              <a:t> 깊이 차이가 </a:t>
            </a:r>
            <a:r>
              <a:rPr lang="en-US" altLang="ko-KR" dirty="0" smtClean="0"/>
              <a:t>2 </a:t>
            </a:r>
            <a:r>
              <a:rPr lang="ko-KR" altLang="en-US" dirty="0" smtClean="0"/>
              <a:t>이상 생기는 경우 </a:t>
            </a:r>
            <a:r>
              <a:rPr lang="en-US" altLang="ko-KR" dirty="0" smtClean="0"/>
              <a:t>Tree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벨런스</a:t>
            </a:r>
            <a:r>
              <a:rPr lang="ko-KR" altLang="en-US" dirty="0" smtClean="0"/>
              <a:t> 조정을 해야 한다 </a:t>
            </a:r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4605040" y="2276872"/>
            <a:ext cx="1008112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3415154" y="2996952"/>
            <a:ext cx="1008112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B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5930056" y="2996952"/>
            <a:ext cx="1008112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2257841" y="3879196"/>
            <a:ext cx="1008112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4337199" y="3879196"/>
            <a:ext cx="1008112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1249729" y="4806226"/>
            <a:ext cx="1008112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7" name="직선 연결선 66"/>
          <p:cNvCxnSpPr>
            <a:stCxn id="58" idx="2"/>
            <a:endCxn id="60" idx="0"/>
          </p:cNvCxnSpPr>
          <p:nvPr/>
        </p:nvCxnSpPr>
        <p:spPr>
          <a:xfrm flipH="1">
            <a:off x="3919210" y="2748410"/>
            <a:ext cx="1189886" cy="248542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직선 연결선 67"/>
          <p:cNvCxnSpPr>
            <a:stCxn id="58" idx="2"/>
            <a:endCxn id="62" idx="0"/>
          </p:cNvCxnSpPr>
          <p:nvPr/>
        </p:nvCxnSpPr>
        <p:spPr>
          <a:xfrm>
            <a:off x="5109096" y="2748410"/>
            <a:ext cx="1325016" cy="248542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직선 연결선 68"/>
          <p:cNvCxnSpPr>
            <a:stCxn id="63" idx="2"/>
            <a:endCxn id="66" idx="0"/>
          </p:cNvCxnSpPr>
          <p:nvPr/>
        </p:nvCxnSpPr>
        <p:spPr>
          <a:xfrm flipH="1">
            <a:off x="1753785" y="4350734"/>
            <a:ext cx="1008112" cy="455492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직선 연결선 69"/>
          <p:cNvCxnSpPr>
            <a:stCxn id="60" idx="2"/>
            <a:endCxn id="63" idx="0"/>
          </p:cNvCxnSpPr>
          <p:nvPr/>
        </p:nvCxnSpPr>
        <p:spPr>
          <a:xfrm flipH="1">
            <a:off x="2761897" y="3468490"/>
            <a:ext cx="1157313" cy="410706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직선 연결선 71"/>
          <p:cNvCxnSpPr>
            <a:stCxn id="60" idx="2"/>
            <a:endCxn id="65" idx="0"/>
          </p:cNvCxnSpPr>
          <p:nvPr/>
        </p:nvCxnSpPr>
        <p:spPr>
          <a:xfrm>
            <a:off x="3919210" y="3468490"/>
            <a:ext cx="922045" cy="410706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17748" y="280616"/>
            <a:ext cx="9090756" cy="70788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spc="-150" dirty="0">
                <a:latin typeface="THE정고딕140" pitchFamily="18" charset="-127"/>
                <a:ea typeface="THE정고딕140" pitchFamily="18" charset="-127"/>
              </a:rPr>
              <a:t> </a:t>
            </a:r>
            <a:r>
              <a:rPr lang="en-US" altLang="ko-KR" sz="4000" spc="-150" dirty="0" smtClean="0">
                <a:latin typeface="THE정고딕140" pitchFamily="18" charset="-127"/>
                <a:ea typeface="THE정고딕140" pitchFamily="18" charset="-127"/>
              </a:rPr>
              <a:t>AVL </a:t>
            </a:r>
            <a:r>
              <a:rPr lang="ko-KR" altLang="en-US" sz="4000" spc="-150" dirty="0" smtClean="0">
                <a:latin typeface="THE정고딕140" pitchFamily="18" charset="-127"/>
                <a:ea typeface="THE정고딕140" pitchFamily="18" charset="-127"/>
              </a:rPr>
              <a:t>트리</a:t>
            </a:r>
            <a:r>
              <a:rPr lang="en-US" altLang="ko-KR" sz="4000" spc="-150" dirty="0">
                <a:latin typeface="THE정고딕140" pitchFamily="18" charset="-127"/>
                <a:ea typeface="THE정고딕140" pitchFamily="18" charset="-127"/>
              </a:rPr>
              <a:t>(Tree</a:t>
            </a:r>
            <a:r>
              <a:rPr lang="en-US" altLang="ko-KR" sz="4000" spc="-150" dirty="0" smtClean="0">
                <a:latin typeface="THE정고딕140" pitchFamily="18" charset="-127"/>
                <a:ea typeface="THE정고딕140" pitchFamily="18" charset="-127"/>
              </a:rPr>
              <a:t>)</a:t>
            </a:r>
            <a:r>
              <a:rPr lang="ko-KR" altLang="en-US" sz="4000" spc="-150" dirty="0" smtClean="0">
                <a:latin typeface="THE정고딕140" pitchFamily="18" charset="-127"/>
                <a:ea typeface="THE정고딕140" pitchFamily="18" charset="-127"/>
              </a:rPr>
              <a:t> 이해</a:t>
            </a:r>
            <a:endParaRPr lang="ko-KR" altLang="en-US" sz="4000" spc="-150" dirty="0">
              <a:latin typeface="THE정고딕140" pitchFamily="18" charset="-127"/>
              <a:ea typeface="THE정고딕140" pitchFamily="18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257841" y="5805264"/>
            <a:ext cx="1008112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0" name="직선 연결선 29"/>
          <p:cNvCxnSpPr>
            <a:stCxn id="66" idx="2"/>
            <a:endCxn id="29" idx="0"/>
          </p:cNvCxnSpPr>
          <p:nvPr/>
        </p:nvCxnSpPr>
        <p:spPr>
          <a:xfrm>
            <a:off x="1753785" y="5277764"/>
            <a:ext cx="1008112" cy="52750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8709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직사각형 119"/>
          <p:cNvSpPr/>
          <p:nvPr/>
        </p:nvSpPr>
        <p:spPr>
          <a:xfrm>
            <a:off x="4340736" y="3484940"/>
            <a:ext cx="576064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59" name="그룹 58"/>
          <p:cNvGrpSpPr/>
          <p:nvPr/>
        </p:nvGrpSpPr>
        <p:grpSpPr>
          <a:xfrm>
            <a:off x="1754807" y="3488352"/>
            <a:ext cx="1731813" cy="472750"/>
            <a:chOff x="3706619" y="2649568"/>
            <a:chExt cx="1731813" cy="472750"/>
          </a:xfrm>
        </p:grpSpPr>
        <p:sp>
          <p:nvSpPr>
            <p:cNvPr id="60" name="직사각형 59"/>
            <p:cNvSpPr/>
            <p:nvPr/>
          </p:nvSpPr>
          <p:spPr>
            <a:xfrm>
              <a:off x="4862368" y="2649568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3706619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4283968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2679106" y="2604896"/>
            <a:ext cx="1731813" cy="472750"/>
            <a:chOff x="3706619" y="2649568"/>
            <a:chExt cx="1731813" cy="472750"/>
          </a:xfrm>
        </p:grpSpPr>
        <p:sp>
          <p:nvSpPr>
            <p:cNvPr id="49" name="직사각형 48"/>
            <p:cNvSpPr/>
            <p:nvPr/>
          </p:nvSpPr>
          <p:spPr>
            <a:xfrm>
              <a:off x="3706619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4862368" y="2649568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4283968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B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23" name="직사각형 122"/>
          <p:cNvSpPr/>
          <p:nvPr/>
        </p:nvSpPr>
        <p:spPr>
          <a:xfrm>
            <a:off x="17748" y="1052736"/>
            <a:ext cx="9090756" cy="544752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7748" y="-20841"/>
            <a:ext cx="1296144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THE정고딕110" pitchFamily="18" charset="-127"/>
                <a:ea typeface="THE정고딕110" pitchFamily="18" charset="-127"/>
              </a:rPr>
              <a:t>Part 01</a:t>
            </a:r>
            <a:endParaRPr lang="ko-KR" altLang="en-US" sz="2000" dirty="0">
              <a:solidFill>
                <a:schemeClr val="bg1"/>
              </a:solidFill>
              <a:latin typeface="THE정고딕110" pitchFamily="18" charset="-127"/>
              <a:ea typeface="THE정고딕110" pitchFamily="18" charset="-127"/>
            </a:endParaRPr>
          </a:p>
        </p:txBody>
      </p:sp>
      <p:sp>
        <p:nvSpPr>
          <p:cNvPr id="135" name="모서리가 둥근 직사각형 134"/>
          <p:cNvSpPr/>
          <p:nvPr/>
        </p:nvSpPr>
        <p:spPr>
          <a:xfrm>
            <a:off x="0" y="142852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-32" y="6669931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107505" y="1196752"/>
            <a:ext cx="9036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Left and Left </a:t>
            </a:r>
            <a:r>
              <a:rPr lang="ko-KR" altLang="en-US" dirty="0" smtClean="0"/>
              <a:t>패턴</a:t>
            </a:r>
            <a:r>
              <a:rPr lang="en-US" altLang="ko-KR" dirty="0" smtClean="0"/>
              <a:t>(LR)</a:t>
            </a:r>
            <a:endParaRPr lang="ko-KR" altLang="en-US" dirty="0"/>
          </a:p>
        </p:txBody>
      </p:sp>
      <p:grpSp>
        <p:nvGrpSpPr>
          <p:cNvPr id="33" name="그룹 32"/>
          <p:cNvGrpSpPr/>
          <p:nvPr/>
        </p:nvGrpSpPr>
        <p:grpSpPr>
          <a:xfrm>
            <a:off x="4273802" y="1628800"/>
            <a:ext cx="1731813" cy="472750"/>
            <a:chOff x="3706619" y="2649568"/>
            <a:chExt cx="1731813" cy="472750"/>
          </a:xfrm>
        </p:grpSpPr>
        <p:sp>
          <p:nvSpPr>
            <p:cNvPr id="38" name="직사각형 37"/>
            <p:cNvSpPr/>
            <p:nvPr/>
          </p:nvSpPr>
          <p:spPr>
            <a:xfrm>
              <a:off x="4862368" y="2649568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3706619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4283968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17748" y="280616"/>
            <a:ext cx="9090756" cy="70788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spc="-150" dirty="0">
                <a:latin typeface="THE정고딕140" pitchFamily="18" charset="-127"/>
                <a:ea typeface="THE정고딕140" pitchFamily="18" charset="-127"/>
              </a:rPr>
              <a:t> </a:t>
            </a:r>
            <a:r>
              <a:rPr lang="en-US" altLang="ko-KR" sz="4000" spc="-150" dirty="0" smtClean="0">
                <a:latin typeface="THE정고딕140" pitchFamily="18" charset="-127"/>
                <a:ea typeface="THE정고딕140" pitchFamily="18" charset="-127"/>
              </a:rPr>
              <a:t>AVL </a:t>
            </a:r>
            <a:r>
              <a:rPr lang="ko-KR" altLang="en-US" sz="4000" spc="-150" dirty="0" smtClean="0">
                <a:latin typeface="THE정고딕140" pitchFamily="18" charset="-127"/>
                <a:ea typeface="THE정고딕140" pitchFamily="18" charset="-127"/>
              </a:rPr>
              <a:t>트리</a:t>
            </a:r>
            <a:r>
              <a:rPr lang="en-US" altLang="ko-KR" sz="4000" spc="-150" dirty="0">
                <a:latin typeface="THE정고딕140" pitchFamily="18" charset="-127"/>
                <a:ea typeface="THE정고딕140" pitchFamily="18" charset="-127"/>
              </a:rPr>
              <a:t>(Tree</a:t>
            </a:r>
            <a:r>
              <a:rPr lang="en-US" altLang="ko-KR" sz="4000" spc="-150" dirty="0" smtClean="0">
                <a:latin typeface="THE정고딕140" pitchFamily="18" charset="-127"/>
                <a:ea typeface="THE정고딕140" pitchFamily="18" charset="-127"/>
              </a:rPr>
              <a:t>)</a:t>
            </a:r>
            <a:r>
              <a:rPr lang="ko-KR" altLang="en-US" sz="4000" spc="-150" dirty="0" smtClean="0">
                <a:latin typeface="THE정고딕140" pitchFamily="18" charset="-127"/>
                <a:ea typeface="THE정고딕140" pitchFamily="18" charset="-127"/>
              </a:rPr>
              <a:t> 깊이 계산</a:t>
            </a:r>
            <a:endParaRPr lang="ko-KR" altLang="en-US" sz="4000" spc="-150" dirty="0">
              <a:latin typeface="THE정고딕140" pitchFamily="18" charset="-127"/>
              <a:ea typeface="THE정고딕140" pitchFamily="18" charset="-127"/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5859263" y="2603684"/>
            <a:ext cx="1731813" cy="472750"/>
            <a:chOff x="3706619" y="2649568"/>
            <a:chExt cx="1731813" cy="472750"/>
          </a:xfrm>
        </p:grpSpPr>
        <p:sp>
          <p:nvSpPr>
            <p:cNvPr id="53" name="직사각형 52"/>
            <p:cNvSpPr/>
            <p:nvPr/>
          </p:nvSpPr>
          <p:spPr>
            <a:xfrm>
              <a:off x="4862368" y="2649568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3706619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4283968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C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3221169" y="4429602"/>
            <a:ext cx="1731813" cy="472750"/>
            <a:chOff x="3706619" y="2649568"/>
            <a:chExt cx="1731813" cy="472750"/>
          </a:xfrm>
        </p:grpSpPr>
        <p:sp>
          <p:nvSpPr>
            <p:cNvPr id="66" name="직사각형 65"/>
            <p:cNvSpPr/>
            <p:nvPr/>
          </p:nvSpPr>
          <p:spPr>
            <a:xfrm>
              <a:off x="4862368" y="2649568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3706619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4283968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70" name="직선 화살표 연결선 69"/>
          <p:cNvCxnSpPr>
            <a:endCxn id="50" idx="0"/>
          </p:cNvCxnSpPr>
          <p:nvPr/>
        </p:nvCxnSpPr>
        <p:spPr>
          <a:xfrm flipH="1">
            <a:off x="3544487" y="1864569"/>
            <a:ext cx="1027514" cy="74153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>
            <a:stCxn id="50" idx="0"/>
            <a:endCxn id="58" idx="2"/>
          </p:cNvCxnSpPr>
          <p:nvPr/>
        </p:nvCxnSpPr>
        <p:spPr>
          <a:xfrm flipV="1">
            <a:off x="3544487" y="2101550"/>
            <a:ext cx="1594696" cy="50455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/>
          <p:cNvCxnSpPr>
            <a:stCxn id="55" idx="0"/>
            <a:endCxn id="58" idx="2"/>
          </p:cNvCxnSpPr>
          <p:nvPr/>
        </p:nvCxnSpPr>
        <p:spPr>
          <a:xfrm flipH="1" flipV="1">
            <a:off x="5139183" y="2101550"/>
            <a:ext cx="1585461" cy="50334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/>
          <p:cNvCxnSpPr>
            <a:endCxn id="55" idx="0"/>
          </p:cNvCxnSpPr>
          <p:nvPr/>
        </p:nvCxnSpPr>
        <p:spPr>
          <a:xfrm>
            <a:off x="5717583" y="1864569"/>
            <a:ext cx="1007061" cy="74032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/>
          <p:cNvCxnSpPr>
            <a:endCxn id="107" idx="0"/>
          </p:cNvCxnSpPr>
          <p:nvPr/>
        </p:nvCxnSpPr>
        <p:spPr>
          <a:xfrm flipH="1">
            <a:off x="1115616" y="3740056"/>
            <a:ext cx="927223" cy="69075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/>
          <p:cNvCxnSpPr>
            <a:stCxn id="62" idx="0"/>
            <a:endCxn id="50" idx="2"/>
          </p:cNvCxnSpPr>
          <p:nvPr/>
        </p:nvCxnSpPr>
        <p:spPr>
          <a:xfrm flipV="1">
            <a:off x="2620188" y="3077646"/>
            <a:ext cx="924299" cy="41191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/>
          <p:cNvCxnSpPr>
            <a:endCxn id="68" idx="0"/>
          </p:cNvCxnSpPr>
          <p:nvPr/>
        </p:nvCxnSpPr>
        <p:spPr>
          <a:xfrm>
            <a:off x="3198589" y="3725333"/>
            <a:ext cx="887961" cy="70548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/>
          <p:cNvCxnSpPr>
            <a:stCxn id="68" idx="0"/>
            <a:endCxn id="62" idx="2"/>
          </p:cNvCxnSpPr>
          <p:nvPr/>
        </p:nvCxnSpPr>
        <p:spPr>
          <a:xfrm flipH="1" flipV="1">
            <a:off x="2620188" y="3961102"/>
            <a:ext cx="1466362" cy="46971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직사각형 106"/>
          <p:cNvSpPr/>
          <p:nvPr/>
        </p:nvSpPr>
        <p:spPr>
          <a:xfrm>
            <a:off x="827584" y="4430814"/>
            <a:ext cx="576064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3" name="직선 화살표 연결선 112"/>
          <p:cNvCxnSpPr/>
          <p:nvPr/>
        </p:nvCxnSpPr>
        <p:spPr>
          <a:xfrm flipH="1">
            <a:off x="2974605" y="4665371"/>
            <a:ext cx="508532" cy="59677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직사각형 113"/>
          <p:cNvSpPr/>
          <p:nvPr/>
        </p:nvSpPr>
        <p:spPr>
          <a:xfrm>
            <a:off x="2686573" y="5262147"/>
            <a:ext cx="576064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6" name="직선 화살표 연결선 115"/>
          <p:cNvCxnSpPr>
            <a:endCxn id="117" idx="0"/>
          </p:cNvCxnSpPr>
          <p:nvPr/>
        </p:nvCxnSpPr>
        <p:spPr>
          <a:xfrm>
            <a:off x="4644680" y="4665371"/>
            <a:ext cx="509316" cy="59677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직사각형 116"/>
          <p:cNvSpPr/>
          <p:nvPr/>
        </p:nvSpPr>
        <p:spPr>
          <a:xfrm>
            <a:off x="4865964" y="5262147"/>
            <a:ext cx="576064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9" name="직선 화살표 연결선 118"/>
          <p:cNvCxnSpPr>
            <a:endCxn id="120" idx="0"/>
          </p:cNvCxnSpPr>
          <p:nvPr/>
        </p:nvCxnSpPr>
        <p:spPr>
          <a:xfrm>
            <a:off x="4119452" y="2817782"/>
            <a:ext cx="509316" cy="66715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20"/>
          <p:cNvCxnSpPr>
            <a:endCxn id="122" idx="0"/>
          </p:cNvCxnSpPr>
          <p:nvPr/>
        </p:nvCxnSpPr>
        <p:spPr>
          <a:xfrm flipH="1">
            <a:off x="5615142" y="2817782"/>
            <a:ext cx="502400" cy="68650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직사각형 121"/>
          <p:cNvSpPr/>
          <p:nvPr/>
        </p:nvSpPr>
        <p:spPr>
          <a:xfrm>
            <a:off x="5327110" y="3504287"/>
            <a:ext cx="576064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24" name="직선 화살표 연결선 123"/>
          <p:cNvCxnSpPr>
            <a:endCxn id="125" idx="0"/>
          </p:cNvCxnSpPr>
          <p:nvPr/>
        </p:nvCxnSpPr>
        <p:spPr>
          <a:xfrm>
            <a:off x="7282595" y="2837129"/>
            <a:ext cx="509316" cy="66715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직사각형 124"/>
          <p:cNvSpPr/>
          <p:nvPr/>
        </p:nvSpPr>
        <p:spPr>
          <a:xfrm>
            <a:off x="7503879" y="3504287"/>
            <a:ext cx="576064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27" name="직선 화살표 연결선 126"/>
          <p:cNvCxnSpPr>
            <a:endCxn id="62" idx="0"/>
          </p:cNvCxnSpPr>
          <p:nvPr/>
        </p:nvCxnSpPr>
        <p:spPr>
          <a:xfrm flipH="1">
            <a:off x="2620188" y="2841878"/>
            <a:ext cx="346950" cy="64768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3955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직사각형 119"/>
          <p:cNvSpPr/>
          <p:nvPr/>
        </p:nvSpPr>
        <p:spPr>
          <a:xfrm>
            <a:off x="4340736" y="3484940"/>
            <a:ext cx="576064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59" name="그룹 58"/>
          <p:cNvGrpSpPr/>
          <p:nvPr/>
        </p:nvGrpSpPr>
        <p:grpSpPr>
          <a:xfrm>
            <a:off x="1754807" y="3488352"/>
            <a:ext cx="1731813" cy="472750"/>
            <a:chOff x="3706619" y="2649568"/>
            <a:chExt cx="1731813" cy="472750"/>
          </a:xfrm>
        </p:grpSpPr>
        <p:sp>
          <p:nvSpPr>
            <p:cNvPr id="60" name="직사각형 59"/>
            <p:cNvSpPr/>
            <p:nvPr/>
          </p:nvSpPr>
          <p:spPr>
            <a:xfrm>
              <a:off x="4862368" y="2649568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3706619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4283968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2679106" y="2604896"/>
            <a:ext cx="1731813" cy="472750"/>
            <a:chOff x="3706619" y="2649568"/>
            <a:chExt cx="1731813" cy="472750"/>
          </a:xfrm>
        </p:grpSpPr>
        <p:sp>
          <p:nvSpPr>
            <p:cNvPr id="49" name="직사각형 48"/>
            <p:cNvSpPr/>
            <p:nvPr/>
          </p:nvSpPr>
          <p:spPr>
            <a:xfrm>
              <a:off x="3706619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4862368" y="2649568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4283968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B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23" name="직사각형 122"/>
          <p:cNvSpPr/>
          <p:nvPr/>
        </p:nvSpPr>
        <p:spPr>
          <a:xfrm>
            <a:off x="17748" y="1052736"/>
            <a:ext cx="9090756" cy="544752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7748" y="-20841"/>
            <a:ext cx="1296144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THE정고딕110" pitchFamily="18" charset="-127"/>
                <a:ea typeface="THE정고딕110" pitchFamily="18" charset="-127"/>
              </a:rPr>
              <a:t>Part 01</a:t>
            </a:r>
            <a:endParaRPr lang="ko-KR" altLang="en-US" sz="2000" dirty="0">
              <a:solidFill>
                <a:schemeClr val="bg1"/>
              </a:solidFill>
              <a:latin typeface="THE정고딕110" pitchFamily="18" charset="-127"/>
              <a:ea typeface="THE정고딕110" pitchFamily="18" charset="-127"/>
            </a:endParaRPr>
          </a:p>
        </p:txBody>
      </p:sp>
      <p:sp>
        <p:nvSpPr>
          <p:cNvPr id="135" name="모서리가 둥근 직사각형 134"/>
          <p:cNvSpPr/>
          <p:nvPr/>
        </p:nvSpPr>
        <p:spPr>
          <a:xfrm>
            <a:off x="0" y="142852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-32" y="6669931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107505" y="1196752"/>
            <a:ext cx="9036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Left and Left </a:t>
            </a:r>
            <a:r>
              <a:rPr lang="ko-KR" altLang="en-US" dirty="0" smtClean="0"/>
              <a:t>패턴</a:t>
            </a:r>
            <a:r>
              <a:rPr lang="en-US" altLang="ko-KR" dirty="0" smtClean="0"/>
              <a:t>(LR)</a:t>
            </a:r>
            <a:endParaRPr lang="ko-KR" altLang="en-US" dirty="0"/>
          </a:p>
        </p:txBody>
      </p:sp>
      <p:grpSp>
        <p:nvGrpSpPr>
          <p:cNvPr id="33" name="그룹 32"/>
          <p:cNvGrpSpPr/>
          <p:nvPr/>
        </p:nvGrpSpPr>
        <p:grpSpPr>
          <a:xfrm>
            <a:off x="4273802" y="1628800"/>
            <a:ext cx="1731813" cy="472750"/>
            <a:chOff x="3706619" y="2649568"/>
            <a:chExt cx="1731813" cy="472750"/>
          </a:xfrm>
        </p:grpSpPr>
        <p:sp>
          <p:nvSpPr>
            <p:cNvPr id="38" name="직사각형 37"/>
            <p:cNvSpPr/>
            <p:nvPr/>
          </p:nvSpPr>
          <p:spPr>
            <a:xfrm>
              <a:off x="4862368" y="2649568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3706619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4283968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17748" y="280616"/>
            <a:ext cx="9090756" cy="70788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spc="-150" dirty="0">
                <a:latin typeface="THE정고딕140" pitchFamily="18" charset="-127"/>
                <a:ea typeface="THE정고딕140" pitchFamily="18" charset="-127"/>
              </a:rPr>
              <a:t> </a:t>
            </a:r>
            <a:r>
              <a:rPr lang="en-US" altLang="ko-KR" sz="4000" spc="-150" dirty="0" smtClean="0">
                <a:latin typeface="THE정고딕140" pitchFamily="18" charset="-127"/>
                <a:ea typeface="THE정고딕140" pitchFamily="18" charset="-127"/>
              </a:rPr>
              <a:t>AVL </a:t>
            </a:r>
            <a:r>
              <a:rPr lang="ko-KR" altLang="en-US" sz="4000" spc="-150" dirty="0" smtClean="0">
                <a:latin typeface="THE정고딕140" pitchFamily="18" charset="-127"/>
                <a:ea typeface="THE정고딕140" pitchFamily="18" charset="-127"/>
              </a:rPr>
              <a:t>트리</a:t>
            </a:r>
            <a:r>
              <a:rPr lang="en-US" altLang="ko-KR" sz="4000" spc="-150" dirty="0">
                <a:latin typeface="THE정고딕140" pitchFamily="18" charset="-127"/>
                <a:ea typeface="THE정고딕140" pitchFamily="18" charset="-127"/>
              </a:rPr>
              <a:t>(Tree</a:t>
            </a:r>
            <a:r>
              <a:rPr lang="en-US" altLang="ko-KR" sz="4000" spc="-150" dirty="0" smtClean="0">
                <a:latin typeface="THE정고딕140" pitchFamily="18" charset="-127"/>
                <a:ea typeface="THE정고딕140" pitchFamily="18" charset="-127"/>
              </a:rPr>
              <a:t>)</a:t>
            </a:r>
            <a:r>
              <a:rPr lang="ko-KR" altLang="en-US" sz="4000" spc="-150" dirty="0" smtClean="0">
                <a:latin typeface="THE정고딕140" pitchFamily="18" charset="-127"/>
                <a:ea typeface="THE정고딕140" pitchFamily="18" charset="-127"/>
              </a:rPr>
              <a:t> 깊이 계산</a:t>
            </a:r>
            <a:endParaRPr lang="ko-KR" altLang="en-US" sz="4000" spc="-150" dirty="0">
              <a:latin typeface="THE정고딕140" pitchFamily="18" charset="-127"/>
              <a:ea typeface="THE정고딕140" pitchFamily="18" charset="-127"/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5859263" y="2603684"/>
            <a:ext cx="1731813" cy="472750"/>
            <a:chOff x="3706619" y="2649568"/>
            <a:chExt cx="1731813" cy="472750"/>
          </a:xfrm>
        </p:grpSpPr>
        <p:sp>
          <p:nvSpPr>
            <p:cNvPr id="53" name="직사각형 52"/>
            <p:cNvSpPr/>
            <p:nvPr/>
          </p:nvSpPr>
          <p:spPr>
            <a:xfrm>
              <a:off x="4862368" y="2649568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3706619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4283968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C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3221169" y="4429602"/>
            <a:ext cx="1731813" cy="472750"/>
            <a:chOff x="3706619" y="2649568"/>
            <a:chExt cx="1731813" cy="472750"/>
          </a:xfrm>
        </p:grpSpPr>
        <p:sp>
          <p:nvSpPr>
            <p:cNvPr id="66" name="직사각형 65"/>
            <p:cNvSpPr/>
            <p:nvPr/>
          </p:nvSpPr>
          <p:spPr>
            <a:xfrm>
              <a:off x="4862368" y="2649568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3706619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4283968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70" name="직선 화살표 연결선 69"/>
          <p:cNvCxnSpPr>
            <a:endCxn id="50" idx="0"/>
          </p:cNvCxnSpPr>
          <p:nvPr/>
        </p:nvCxnSpPr>
        <p:spPr>
          <a:xfrm flipH="1">
            <a:off x="3544487" y="1864569"/>
            <a:ext cx="1027514" cy="74153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>
            <a:stCxn id="50" idx="0"/>
            <a:endCxn id="58" idx="2"/>
          </p:cNvCxnSpPr>
          <p:nvPr/>
        </p:nvCxnSpPr>
        <p:spPr>
          <a:xfrm flipV="1">
            <a:off x="3544487" y="2101550"/>
            <a:ext cx="1594696" cy="50455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/>
          <p:cNvCxnSpPr>
            <a:stCxn id="55" idx="0"/>
            <a:endCxn id="58" idx="2"/>
          </p:cNvCxnSpPr>
          <p:nvPr/>
        </p:nvCxnSpPr>
        <p:spPr>
          <a:xfrm flipH="1" flipV="1">
            <a:off x="5139183" y="2101550"/>
            <a:ext cx="1585461" cy="50334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/>
          <p:cNvCxnSpPr>
            <a:endCxn id="55" idx="0"/>
          </p:cNvCxnSpPr>
          <p:nvPr/>
        </p:nvCxnSpPr>
        <p:spPr>
          <a:xfrm>
            <a:off x="5717583" y="1864569"/>
            <a:ext cx="1007061" cy="74032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/>
          <p:cNvCxnSpPr>
            <a:endCxn id="107" idx="0"/>
          </p:cNvCxnSpPr>
          <p:nvPr/>
        </p:nvCxnSpPr>
        <p:spPr>
          <a:xfrm flipH="1">
            <a:off x="1115616" y="3740056"/>
            <a:ext cx="927223" cy="69075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/>
          <p:cNvCxnSpPr>
            <a:stCxn id="62" idx="0"/>
            <a:endCxn id="50" idx="2"/>
          </p:cNvCxnSpPr>
          <p:nvPr/>
        </p:nvCxnSpPr>
        <p:spPr>
          <a:xfrm flipV="1">
            <a:off x="2620188" y="3077646"/>
            <a:ext cx="924299" cy="41191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/>
          <p:cNvCxnSpPr>
            <a:endCxn id="68" idx="0"/>
          </p:cNvCxnSpPr>
          <p:nvPr/>
        </p:nvCxnSpPr>
        <p:spPr>
          <a:xfrm>
            <a:off x="3198589" y="3725333"/>
            <a:ext cx="887961" cy="70548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/>
          <p:cNvCxnSpPr>
            <a:stCxn id="68" idx="0"/>
            <a:endCxn id="62" idx="2"/>
          </p:cNvCxnSpPr>
          <p:nvPr/>
        </p:nvCxnSpPr>
        <p:spPr>
          <a:xfrm flipH="1" flipV="1">
            <a:off x="2620188" y="3961102"/>
            <a:ext cx="1466362" cy="46971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직사각형 106"/>
          <p:cNvSpPr/>
          <p:nvPr/>
        </p:nvSpPr>
        <p:spPr>
          <a:xfrm>
            <a:off x="827584" y="4430814"/>
            <a:ext cx="576064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3" name="직선 화살표 연결선 112"/>
          <p:cNvCxnSpPr/>
          <p:nvPr/>
        </p:nvCxnSpPr>
        <p:spPr>
          <a:xfrm flipH="1">
            <a:off x="2974605" y="4665371"/>
            <a:ext cx="508532" cy="59677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직사각형 113"/>
          <p:cNvSpPr/>
          <p:nvPr/>
        </p:nvSpPr>
        <p:spPr>
          <a:xfrm>
            <a:off x="2686573" y="5262147"/>
            <a:ext cx="576064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6" name="직선 화살표 연결선 115"/>
          <p:cNvCxnSpPr>
            <a:endCxn id="117" idx="0"/>
          </p:cNvCxnSpPr>
          <p:nvPr/>
        </p:nvCxnSpPr>
        <p:spPr>
          <a:xfrm>
            <a:off x="4644680" y="4665371"/>
            <a:ext cx="509316" cy="59677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직사각형 116"/>
          <p:cNvSpPr/>
          <p:nvPr/>
        </p:nvSpPr>
        <p:spPr>
          <a:xfrm>
            <a:off x="4865964" y="5262147"/>
            <a:ext cx="576064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9" name="직선 화살표 연결선 118"/>
          <p:cNvCxnSpPr>
            <a:endCxn id="120" idx="0"/>
          </p:cNvCxnSpPr>
          <p:nvPr/>
        </p:nvCxnSpPr>
        <p:spPr>
          <a:xfrm>
            <a:off x="4119452" y="2817782"/>
            <a:ext cx="509316" cy="66715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20"/>
          <p:cNvCxnSpPr>
            <a:endCxn id="122" idx="0"/>
          </p:cNvCxnSpPr>
          <p:nvPr/>
        </p:nvCxnSpPr>
        <p:spPr>
          <a:xfrm flipH="1">
            <a:off x="5615142" y="2817782"/>
            <a:ext cx="502400" cy="68650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직사각형 121"/>
          <p:cNvSpPr/>
          <p:nvPr/>
        </p:nvSpPr>
        <p:spPr>
          <a:xfrm>
            <a:off x="5327110" y="3504287"/>
            <a:ext cx="576064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24" name="직선 화살표 연결선 123"/>
          <p:cNvCxnSpPr>
            <a:endCxn id="125" idx="0"/>
          </p:cNvCxnSpPr>
          <p:nvPr/>
        </p:nvCxnSpPr>
        <p:spPr>
          <a:xfrm>
            <a:off x="7282595" y="2837129"/>
            <a:ext cx="509316" cy="66715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직사각형 124"/>
          <p:cNvSpPr/>
          <p:nvPr/>
        </p:nvSpPr>
        <p:spPr>
          <a:xfrm>
            <a:off x="7503879" y="3504287"/>
            <a:ext cx="576064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27" name="직선 화살표 연결선 126"/>
          <p:cNvCxnSpPr>
            <a:endCxn id="62" idx="0"/>
          </p:cNvCxnSpPr>
          <p:nvPr/>
        </p:nvCxnSpPr>
        <p:spPr>
          <a:xfrm flipH="1">
            <a:off x="2620188" y="2841878"/>
            <a:ext cx="346950" cy="64768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403648" y="3356992"/>
            <a:ext cx="2431207" cy="72844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1" name="직선 화살표 연결선 50"/>
          <p:cNvCxnSpPr>
            <a:endCxn id="5" idx="2"/>
          </p:cNvCxnSpPr>
          <p:nvPr/>
        </p:nvCxnSpPr>
        <p:spPr>
          <a:xfrm flipH="1" flipV="1">
            <a:off x="958851" y="2862228"/>
            <a:ext cx="444797" cy="494764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25454" y="249289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4383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직사각형 119"/>
          <p:cNvSpPr/>
          <p:nvPr/>
        </p:nvSpPr>
        <p:spPr>
          <a:xfrm>
            <a:off x="4340736" y="3484940"/>
            <a:ext cx="576064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59" name="그룹 58"/>
          <p:cNvGrpSpPr/>
          <p:nvPr/>
        </p:nvGrpSpPr>
        <p:grpSpPr>
          <a:xfrm>
            <a:off x="1754807" y="3488352"/>
            <a:ext cx="1731813" cy="472750"/>
            <a:chOff x="3706619" y="2649568"/>
            <a:chExt cx="1731813" cy="472750"/>
          </a:xfrm>
        </p:grpSpPr>
        <p:sp>
          <p:nvSpPr>
            <p:cNvPr id="60" name="직사각형 59"/>
            <p:cNvSpPr/>
            <p:nvPr/>
          </p:nvSpPr>
          <p:spPr>
            <a:xfrm>
              <a:off x="4862368" y="2649568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3706619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4283968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2679106" y="2604896"/>
            <a:ext cx="1731813" cy="472750"/>
            <a:chOff x="3706619" y="2649568"/>
            <a:chExt cx="1731813" cy="472750"/>
          </a:xfrm>
        </p:grpSpPr>
        <p:sp>
          <p:nvSpPr>
            <p:cNvPr id="49" name="직사각형 48"/>
            <p:cNvSpPr/>
            <p:nvPr/>
          </p:nvSpPr>
          <p:spPr>
            <a:xfrm>
              <a:off x="3706619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4862368" y="2649568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4283968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B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23" name="직사각형 122"/>
          <p:cNvSpPr/>
          <p:nvPr/>
        </p:nvSpPr>
        <p:spPr>
          <a:xfrm>
            <a:off x="17748" y="1052736"/>
            <a:ext cx="9090756" cy="544752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7748" y="-20841"/>
            <a:ext cx="1296144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THE정고딕110" pitchFamily="18" charset="-127"/>
                <a:ea typeface="THE정고딕110" pitchFamily="18" charset="-127"/>
              </a:rPr>
              <a:t>Part 01</a:t>
            </a:r>
            <a:endParaRPr lang="ko-KR" altLang="en-US" sz="2000" dirty="0">
              <a:solidFill>
                <a:schemeClr val="bg1"/>
              </a:solidFill>
              <a:latin typeface="THE정고딕110" pitchFamily="18" charset="-127"/>
              <a:ea typeface="THE정고딕110" pitchFamily="18" charset="-127"/>
            </a:endParaRPr>
          </a:p>
        </p:txBody>
      </p:sp>
      <p:sp>
        <p:nvSpPr>
          <p:cNvPr id="135" name="모서리가 둥근 직사각형 134"/>
          <p:cNvSpPr/>
          <p:nvPr/>
        </p:nvSpPr>
        <p:spPr>
          <a:xfrm>
            <a:off x="0" y="142852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-32" y="6669931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107505" y="1196752"/>
            <a:ext cx="9036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Left and Left </a:t>
            </a:r>
            <a:r>
              <a:rPr lang="ko-KR" altLang="en-US" dirty="0" smtClean="0"/>
              <a:t>패턴</a:t>
            </a:r>
            <a:r>
              <a:rPr lang="en-US" altLang="ko-KR" dirty="0" smtClean="0"/>
              <a:t>(LR)</a:t>
            </a:r>
            <a:endParaRPr lang="ko-KR" altLang="en-US" dirty="0"/>
          </a:p>
        </p:txBody>
      </p:sp>
      <p:grpSp>
        <p:nvGrpSpPr>
          <p:cNvPr id="33" name="그룹 32"/>
          <p:cNvGrpSpPr/>
          <p:nvPr/>
        </p:nvGrpSpPr>
        <p:grpSpPr>
          <a:xfrm>
            <a:off x="4273802" y="1628800"/>
            <a:ext cx="1731813" cy="472750"/>
            <a:chOff x="3706619" y="2649568"/>
            <a:chExt cx="1731813" cy="472750"/>
          </a:xfrm>
        </p:grpSpPr>
        <p:sp>
          <p:nvSpPr>
            <p:cNvPr id="38" name="직사각형 37"/>
            <p:cNvSpPr/>
            <p:nvPr/>
          </p:nvSpPr>
          <p:spPr>
            <a:xfrm>
              <a:off x="4862368" y="2649568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3706619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4283968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17748" y="280616"/>
            <a:ext cx="9090756" cy="70788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spc="-150" dirty="0">
                <a:latin typeface="THE정고딕140" pitchFamily="18" charset="-127"/>
                <a:ea typeface="THE정고딕140" pitchFamily="18" charset="-127"/>
              </a:rPr>
              <a:t> </a:t>
            </a:r>
            <a:r>
              <a:rPr lang="en-US" altLang="ko-KR" sz="4000" spc="-150" dirty="0" smtClean="0">
                <a:latin typeface="THE정고딕140" pitchFamily="18" charset="-127"/>
                <a:ea typeface="THE정고딕140" pitchFamily="18" charset="-127"/>
              </a:rPr>
              <a:t>AVL </a:t>
            </a:r>
            <a:r>
              <a:rPr lang="ko-KR" altLang="en-US" sz="4000" spc="-150" dirty="0" smtClean="0">
                <a:latin typeface="THE정고딕140" pitchFamily="18" charset="-127"/>
                <a:ea typeface="THE정고딕140" pitchFamily="18" charset="-127"/>
              </a:rPr>
              <a:t>트리</a:t>
            </a:r>
            <a:r>
              <a:rPr lang="en-US" altLang="ko-KR" sz="4000" spc="-150" dirty="0">
                <a:latin typeface="THE정고딕140" pitchFamily="18" charset="-127"/>
                <a:ea typeface="THE정고딕140" pitchFamily="18" charset="-127"/>
              </a:rPr>
              <a:t>(Tree</a:t>
            </a:r>
            <a:r>
              <a:rPr lang="en-US" altLang="ko-KR" sz="4000" spc="-150" dirty="0" smtClean="0">
                <a:latin typeface="THE정고딕140" pitchFamily="18" charset="-127"/>
                <a:ea typeface="THE정고딕140" pitchFamily="18" charset="-127"/>
              </a:rPr>
              <a:t>)</a:t>
            </a:r>
            <a:r>
              <a:rPr lang="ko-KR" altLang="en-US" sz="4000" spc="-150" dirty="0" smtClean="0">
                <a:latin typeface="THE정고딕140" pitchFamily="18" charset="-127"/>
                <a:ea typeface="THE정고딕140" pitchFamily="18" charset="-127"/>
              </a:rPr>
              <a:t> 깊이 계산</a:t>
            </a:r>
            <a:endParaRPr lang="ko-KR" altLang="en-US" sz="4000" spc="-150" dirty="0">
              <a:latin typeface="THE정고딕140" pitchFamily="18" charset="-127"/>
              <a:ea typeface="THE정고딕140" pitchFamily="18" charset="-127"/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5859263" y="2603684"/>
            <a:ext cx="1731813" cy="472750"/>
            <a:chOff x="3706619" y="2649568"/>
            <a:chExt cx="1731813" cy="472750"/>
          </a:xfrm>
        </p:grpSpPr>
        <p:sp>
          <p:nvSpPr>
            <p:cNvPr id="53" name="직사각형 52"/>
            <p:cNvSpPr/>
            <p:nvPr/>
          </p:nvSpPr>
          <p:spPr>
            <a:xfrm>
              <a:off x="4862368" y="2649568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3706619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4283968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C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3221169" y="4429602"/>
            <a:ext cx="1731813" cy="472750"/>
            <a:chOff x="3706619" y="2649568"/>
            <a:chExt cx="1731813" cy="472750"/>
          </a:xfrm>
        </p:grpSpPr>
        <p:sp>
          <p:nvSpPr>
            <p:cNvPr id="66" name="직사각형 65"/>
            <p:cNvSpPr/>
            <p:nvPr/>
          </p:nvSpPr>
          <p:spPr>
            <a:xfrm>
              <a:off x="4862368" y="2649568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3706619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4283968" y="2650780"/>
              <a:ext cx="576064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70" name="직선 화살표 연결선 69"/>
          <p:cNvCxnSpPr>
            <a:endCxn id="50" idx="0"/>
          </p:cNvCxnSpPr>
          <p:nvPr/>
        </p:nvCxnSpPr>
        <p:spPr>
          <a:xfrm flipH="1">
            <a:off x="3544487" y="1864569"/>
            <a:ext cx="1027514" cy="74153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>
            <a:stCxn id="50" idx="0"/>
            <a:endCxn id="58" idx="2"/>
          </p:cNvCxnSpPr>
          <p:nvPr/>
        </p:nvCxnSpPr>
        <p:spPr>
          <a:xfrm flipV="1">
            <a:off x="3544487" y="2101550"/>
            <a:ext cx="1594696" cy="50455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/>
          <p:cNvCxnSpPr>
            <a:stCxn id="55" idx="0"/>
            <a:endCxn id="58" idx="2"/>
          </p:cNvCxnSpPr>
          <p:nvPr/>
        </p:nvCxnSpPr>
        <p:spPr>
          <a:xfrm flipH="1" flipV="1">
            <a:off x="5139183" y="2101550"/>
            <a:ext cx="1585461" cy="50334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/>
          <p:cNvCxnSpPr>
            <a:endCxn id="55" idx="0"/>
          </p:cNvCxnSpPr>
          <p:nvPr/>
        </p:nvCxnSpPr>
        <p:spPr>
          <a:xfrm>
            <a:off x="5717583" y="1864569"/>
            <a:ext cx="1007061" cy="74032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/>
          <p:cNvCxnSpPr>
            <a:endCxn id="107" idx="0"/>
          </p:cNvCxnSpPr>
          <p:nvPr/>
        </p:nvCxnSpPr>
        <p:spPr>
          <a:xfrm flipH="1">
            <a:off x="1115616" y="3740056"/>
            <a:ext cx="927223" cy="69075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/>
          <p:cNvCxnSpPr>
            <a:stCxn id="62" idx="0"/>
            <a:endCxn id="50" idx="2"/>
          </p:cNvCxnSpPr>
          <p:nvPr/>
        </p:nvCxnSpPr>
        <p:spPr>
          <a:xfrm flipV="1">
            <a:off x="2620188" y="3077646"/>
            <a:ext cx="924299" cy="41191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/>
          <p:cNvCxnSpPr>
            <a:endCxn id="68" idx="0"/>
          </p:cNvCxnSpPr>
          <p:nvPr/>
        </p:nvCxnSpPr>
        <p:spPr>
          <a:xfrm>
            <a:off x="3198589" y="3725333"/>
            <a:ext cx="887961" cy="70548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/>
          <p:cNvCxnSpPr>
            <a:stCxn id="68" idx="0"/>
            <a:endCxn id="62" idx="2"/>
          </p:cNvCxnSpPr>
          <p:nvPr/>
        </p:nvCxnSpPr>
        <p:spPr>
          <a:xfrm flipH="1" flipV="1">
            <a:off x="2620188" y="3961102"/>
            <a:ext cx="1466362" cy="46971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직사각형 106"/>
          <p:cNvSpPr/>
          <p:nvPr/>
        </p:nvSpPr>
        <p:spPr>
          <a:xfrm>
            <a:off x="827584" y="4430814"/>
            <a:ext cx="576064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3" name="직선 화살표 연결선 112"/>
          <p:cNvCxnSpPr/>
          <p:nvPr/>
        </p:nvCxnSpPr>
        <p:spPr>
          <a:xfrm flipH="1">
            <a:off x="2974605" y="4665371"/>
            <a:ext cx="508532" cy="59677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직사각형 113"/>
          <p:cNvSpPr/>
          <p:nvPr/>
        </p:nvSpPr>
        <p:spPr>
          <a:xfrm>
            <a:off x="2686573" y="5262147"/>
            <a:ext cx="576064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6" name="직선 화살표 연결선 115"/>
          <p:cNvCxnSpPr>
            <a:endCxn id="117" idx="0"/>
          </p:cNvCxnSpPr>
          <p:nvPr/>
        </p:nvCxnSpPr>
        <p:spPr>
          <a:xfrm>
            <a:off x="4644680" y="4665371"/>
            <a:ext cx="509316" cy="59677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직사각형 116"/>
          <p:cNvSpPr/>
          <p:nvPr/>
        </p:nvSpPr>
        <p:spPr>
          <a:xfrm>
            <a:off x="4865964" y="5262147"/>
            <a:ext cx="576064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9" name="직선 화살표 연결선 118"/>
          <p:cNvCxnSpPr>
            <a:endCxn id="120" idx="0"/>
          </p:cNvCxnSpPr>
          <p:nvPr/>
        </p:nvCxnSpPr>
        <p:spPr>
          <a:xfrm>
            <a:off x="4119452" y="2817782"/>
            <a:ext cx="509316" cy="66715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20"/>
          <p:cNvCxnSpPr>
            <a:endCxn id="122" idx="0"/>
          </p:cNvCxnSpPr>
          <p:nvPr/>
        </p:nvCxnSpPr>
        <p:spPr>
          <a:xfrm flipH="1">
            <a:off x="5615142" y="2817782"/>
            <a:ext cx="502400" cy="68650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직사각형 121"/>
          <p:cNvSpPr/>
          <p:nvPr/>
        </p:nvSpPr>
        <p:spPr>
          <a:xfrm>
            <a:off x="5327110" y="3504287"/>
            <a:ext cx="576064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24" name="직선 화살표 연결선 123"/>
          <p:cNvCxnSpPr>
            <a:endCxn id="125" idx="0"/>
          </p:cNvCxnSpPr>
          <p:nvPr/>
        </p:nvCxnSpPr>
        <p:spPr>
          <a:xfrm>
            <a:off x="7282595" y="2837129"/>
            <a:ext cx="509316" cy="66715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직사각형 124"/>
          <p:cNvSpPr/>
          <p:nvPr/>
        </p:nvSpPr>
        <p:spPr>
          <a:xfrm>
            <a:off x="7503879" y="3504287"/>
            <a:ext cx="576064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27" name="직선 화살표 연결선 126"/>
          <p:cNvCxnSpPr>
            <a:endCxn id="62" idx="0"/>
          </p:cNvCxnSpPr>
          <p:nvPr/>
        </p:nvCxnSpPr>
        <p:spPr>
          <a:xfrm flipH="1">
            <a:off x="2620188" y="2841878"/>
            <a:ext cx="346950" cy="64768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403648" y="3356992"/>
            <a:ext cx="2431207" cy="72844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1" name="직선 화살표 연결선 50"/>
          <p:cNvCxnSpPr>
            <a:endCxn id="5" idx="2"/>
          </p:cNvCxnSpPr>
          <p:nvPr/>
        </p:nvCxnSpPr>
        <p:spPr>
          <a:xfrm flipH="1" flipV="1">
            <a:off x="958851" y="2862228"/>
            <a:ext cx="444797" cy="494764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25454" y="249289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RR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2332156" y="2477656"/>
            <a:ext cx="2431207" cy="72844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3" name="직선 화살표 연결선 62"/>
          <p:cNvCxnSpPr>
            <a:endCxn id="64" idx="2"/>
          </p:cNvCxnSpPr>
          <p:nvPr/>
        </p:nvCxnSpPr>
        <p:spPr>
          <a:xfrm flipH="1" flipV="1">
            <a:off x="1856902" y="1982892"/>
            <a:ext cx="475255" cy="494764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1653962" y="1613560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084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직사각형 122"/>
          <p:cNvSpPr/>
          <p:nvPr/>
        </p:nvSpPr>
        <p:spPr>
          <a:xfrm>
            <a:off x="17748" y="1052736"/>
            <a:ext cx="9090756" cy="544752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7748" y="-20841"/>
            <a:ext cx="1296144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THE정고딕110" pitchFamily="18" charset="-127"/>
                <a:ea typeface="THE정고딕110" pitchFamily="18" charset="-127"/>
              </a:rPr>
              <a:t>Part 01</a:t>
            </a:r>
            <a:endParaRPr lang="ko-KR" altLang="en-US" sz="2000" dirty="0">
              <a:solidFill>
                <a:schemeClr val="bg1"/>
              </a:solidFill>
              <a:latin typeface="THE정고딕110" pitchFamily="18" charset="-127"/>
              <a:ea typeface="THE정고딕110" pitchFamily="18" charset="-127"/>
            </a:endParaRPr>
          </a:p>
        </p:txBody>
      </p:sp>
      <p:sp>
        <p:nvSpPr>
          <p:cNvPr id="135" name="모서리가 둥근 직사각형 134"/>
          <p:cNvSpPr/>
          <p:nvPr/>
        </p:nvSpPr>
        <p:spPr>
          <a:xfrm>
            <a:off x="0" y="142852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-32" y="6669931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107505" y="1196752"/>
            <a:ext cx="9036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Tree</a:t>
            </a:r>
            <a:r>
              <a:rPr lang="ko-KR" altLang="en-US" dirty="0" smtClean="0"/>
              <a:t>의 자식 </a:t>
            </a:r>
            <a:r>
              <a:rPr lang="ko-KR" altLang="en-US" dirty="0" err="1" smtClean="0"/>
              <a:t>노드</a:t>
            </a:r>
            <a:r>
              <a:rPr lang="ko-KR" altLang="en-US" dirty="0" smtClean="0"/>
              <a:t> 깊이 차이가 </a:t>
            </a:r>
            <a:r>
              <a:rPr lang="en-US" altLang="ko-KR" dirty="0" smtClean="0"/>
              <a:t>2 </a:t>
            </a:r>
            <a:r>
              <a:rPr lang="ko-KR" altLang="en-US" dirty="0" smtClean="0"/>
              <a:t>이상 생기는 경우 </a:t>
            </a:r>
            <a:r>
              <a:rPr lang="en-US" altLang="ko-KR" dirty="0" smtClean="0"/>
              <a:t>Tree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벨런스</a:t>
            </a:r>
            <a:r>
              <a:rPr lang="ko-KR" altLang="en-US" dirty="0" smtClean="0"/>
              <a:t> 조정을 해야 한다 </a:t>
            </a:r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4059070" y="2650780"/>
            <a:ext cx="1008112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2018030" y="3626876"/>
            <a:ext cx="1008112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B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5930056" y="3626876"/>
            <a:ext cx="1008112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860717" y="4509120"/>
            <a:ext cx="1008112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2940075" y="4509120"/>
            <a:ext cx="1008112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4921944" y="4509120"/>
            <a:ext cx="1008112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7" name="직선 연결선 66"/>
          <p:cNvCxnSpPr>
            <a:stCxn id="58" idx="2"/>
            <a:endCxn id="60" idx="0"/>
          </p:cNvCxnSpPr>
          <p:nvPr/>
        </p:nvCxnSpPr>
        <p:spPr>
          <a:xfrm flipH="1">
            <a:off x="2522086" y="3122318"/>
            <a:ext cx="2041040" cy="504558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직선 연결선 67"/>
          <p:cNvCxnSpPr>
            <a:stCxn id="58" idx="2"/>
            <a:endCxn id="62" idx="0"/>
          </p:cNvCxnSpPr>
          <p:nvPr/>
        </p:nvCxnSpPr>
        <p:spPr>
          <a:xfrm>
            <a:off x="4563126" y="3122318"/>
            <a:ext cx="1870986" cy="504558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직선 연결선 68"/>
          <p:cNvCxnSpPr>
            <a:stCxn id="62" idx="2"/>
            <a:endCxn id="66" idx="0"/>
          </p:cNvCxnSpPr>
          <p:nvPr/>
        </p:nvCxnSpPr>
        <p:spPr>
          <a:xfrm flipH="1">
            <a:off x="5426000" y="4098414"/>
            <a:ext cx="1008112" cy="410706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직선 연결선 69"/>
          <p:cNvCxnSpPr>
            <a:stCxn id="60" idx="2"/>
            <a:endCxn id="63" idx="0"/>
          </p:cNvCxnSpPr>
          <p:nvPr/>
        </p:nvCxnSpPr>
        <p:spPr>
          <a:xfrm flipH="1">
            <a:off x="1364773" y="4098414"/>
            <a:ext cx="1157313" cy="410706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직선 연결선 71"/>
          <p:cNvCxnSpPr>
            <a:stCxn id="60" idx="2"/>
            <a:endCxn id="65" idx="0"/>
          </p:cNvCxnSpPr>
          <p:nvPr/>
        </p:nvCxnSpPr>
        <p:spPr>
          <a:xfrm>
            <a:off x="2522086" y="4098414"/>
            <a:ext cx="922045" cy="410706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17748" y="280616"/>
            <a:ext cx="9090756" cy="70788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spc="-150" dirty="0">
                <a:latin typeface="THE정고딕140" pitchFamily="18" charset="-127"/>
                <a:ea typeface="THE정고딕140" pitchFamily="18" charset="-127"/>
              </a:rPr>
              <a:t> </a:t>
            </a:r>
            <a:r>
              <a:rPr lang="en-US" altLang="ko-KR" sz="4000" spc="-150" dirty="0" smtClean="0">
                <a:latin typeface="THE정고딕140" pitchFamily="18" charset="-127"/>
                <a:ea typeface="THE정고딕140" pitchFamily="18" charset="-127"/>
              </a:rPr>
              <a:t>AVL </a:t>
            </a:r>
            <a:r>
              <a:rPr lang="ko-KR" altLang="en-US" sz="4000" spc="-150" dirty="0" smtClean="0">
                <a:latin typeface="THE정고딕140" pitchFamily="18" charset="-127"/>
                <a:ea typeface="THE정고딕140" pitchFamily="18" charset="-127"/>
              </a:rPr>
              <a:t>트리</a:t>
            </a:r>
            <a:r>
              <a:rPr lang="en-US" altLang="ko-KR" sz="4000" spc="-150" dirty="0">
                <a:latin typeface="THE정고딕140" pitchFamily="18" charset="-127"/>
                <a:ea typeface="THE정고딕140" pitchFamily="18" charset="-127"/>
              </a:rPr>
              <a:t>(Tree</a:t>
            </a:r>
            <a:r>
              <a:rPr lang="en-US" altLang="ko-KR" sz="4000" spc="-150" dirty="0" smtClean="0">
                <a:latin typeface="THE정고딕140" pitchFamily="18" charset="-127"/>
                <a:ea typeface="THE정고딕140" pitchFamily="18" charset="-127"/>
              </a:rPr>
              <a:t>)</a:t>
            </a:r>
            <a:r>
              <a:rPr lang="ko-KR" altLang="en-US" sz="4000" spc="-150" dirty="0" smtClean="0">
                <a:latin typeface="THE정고딕140" pitchFamily="18" charset="-127"/>
                <a:ea typeface="THE정고딕140" pitchFamily="18" charset="-127"/>
              </a:rPr>
              <a:t> 이해</a:t>
            </a:r>
            <a:endParaRPr lang="ko-KR" altLang="en-US" sz="4000" spc="-150" dirty="0">
              <a:latin typeface="THE정고딕140" pitchFamily="18" charset="-127"/>
              <a:ea typeface="THE정고딕140" pitchFamily="18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938168" y="4509120"/>
            <a:ext cx="1008112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0" name="직선 연결선 29"/>
          <p:cNvCxnSpPr>
            <a:stCxn id="62" idx="2"/>
            <a:endCxn id="29" idx="0"/>
          </p:cNvCxnSpPr>
          <p:nvPr/>
        </p:nvCxnSpPr>
        <p:spPr>
          <a:xfrm>
            <a:off x="6434112" y="4098414"/>
            <a:ext cx="1008112" cy="410706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6830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직사각형 122"/>
          <p:cNvSpPr/>
          <p:nvPr/>
        </p:nvSpPr>
        <p:spPr>
          <a:xfrm>
            <a:off x="17748" y="1052736"/>
            <a:ext cx="9090756" cy="544752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7748" y="-20841"/>
            <a:ext cx="1296144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THE정고딕110" pitchFamily="18" charset="-127"/>
                <a:ea typeface="THE정고딕110" pitchFamily="18" charset="-127"/>
              </a:rPr>
              <a:t>Part 01</a:t>
            </a:r>
            <a:endParaRPr lang="ko-KR" altLang="en-US" sz="2000" dirty="0">
              <a:solidFill>
                <a:schemeClr val="bg1"/>
              </a:solidFill>
              <a:latin typeface="THE정고딕110" pitchFamily="18" charset="-127"/>
              <a:ea typeface="THE정고딕110" pitchFamily="18" charset="-127"/>
            </a:endParaRPr>
          </a:p>
        </p:txBody>
      </p:sp>
      <p:sp>
        <p:nvSpPr>
          <p:cNvPr id="135" name="모서리가 둥근 직사각형 134"/>
          <p:cNvSpPr/>
          <p:nvPr/>
        </p:nvSpPr>
        <p:spPr>
          <a:xfrm>
            <a:off x="0" y="142852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-32" y="6669931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107505" y="1196752"/>
            <a:ext cx="9036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</a:t>
            </a:r>
            <a:r>
              <a:rPr lang="ko-KR" altLang="en-US" dirty="0" smtClean="0"/>
              <a:t>왼쪽의 깊이에 오른쪽의 깊이를 뺀 값의 절댓값이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을 초과해선 안 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4059070" y="2650780"/>
            <a:ext cx="1008112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7748" y="280616"/>
            <a:ext cx="9090756" cy="70788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spc="-150" dirty="0">
                <a:latin typeface="THE정고딕140" pitchFamily="18" charset="-127"/>
                <a:ea typeface="THE정고딕140" pitchFamily="18" charset="-127"/>
              </a:rPr>
              <a:t> </a:t>
            </a:r>
            <a:r>
              <a:rPr lang="en-US" altLang="ko-KR" sz="4000" spc="-150" dirty="0" smtClean="0">
                <a:latin typeface="THE정고딕140" pitchFamily="18" charset="-127"/>
                <a:ea typeface="THE정고딕140" pitchFamily="18" charset="-127"/>
              </a:rPr>
              <a:t>AVL </a:t>
            </a:r>
            <a:r>
              <a:rPr lang="ko-KR" altLang="en-US" sz="4000" spc="-150" dirty="0" smtClean="0">
                <a:latin typeface="THE정고딕140" pitchFamily="18" charset="-127"/>
                <a:ea typeface="THE정고딕140" pitchFamily="18" charset="-127"/>
              </a:rPr>
              <a:t>트리</a:t>
            </a:r>
            <a:r>
              <a:rPr lang="en-US" altLang="ko-KR" sz="4000" spc="-150" dirty="0">
                <a:latin typeface="THE정고딕140" pitchFamily="18" charset="-127"/>
                <a:ea typeface="THE정고딕140" pitchFamily="18" charset="-127"/>
              </a:rPr>
              <a:t>(Tree</a:t>
            </a:r>
            <a:r>
              <a:rPr lang="en-US" altLang="ko-KR" sz="4000" spc="-150" dirty="0" smtClean="0">
                <a:latin typeface="THE정고딕140" pitchFamily="18" charset="-127"/>
                <a:ea typeface="THE정고딕140" pitchFamily="18" charset="-127"/>
              </a:rPr>
              <a:t>)</a:t>
            </a:r>
            <a:r>
              <a:rPr lang="ko-KR" altLang="en-US" sz="4000" spc="-150" dirty="0" smtClean="0">
                <a:latin typeface="THE정고딕140" pitchFamily="18" charset="-127"/>
                <a:ea typeface="THE정고딕140" pitchFamily="18" charset="-127"/>
              </a:rPr>
              <a:t> 깊이 계산</a:t>
            </a:r>
            <a:endParaRPr lang="ko-KR" altLang="en-US" sz="4000" spc="-150" dirty="0">
              <a:latin typeface="THE정고딕140" pitchFamily="18" charset="-127"/>
              <a:ea typeface="THE정고딕140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85942" y="2276872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 – 0 = 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688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직사각형 122"/>
          <p:cNvSpPr/>
          <p:nvPr/>
        </p:nvSpPr>
        <p:spPr>
          <a:xfrm>
            <a:off x="17748" y="1052736"/>
            <a:ext cx="9090756" cy="544752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7748" y="-20841"/>
            <a:ext cx="1296144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THE정고딕110" pitchFamily="18" charset="-127"/>
                <a:ea typeface="THE정고딕110" pitchFamily="18" charset="-127"/>
              </a:rPr>
              <a:t>Part 01</a:t>
            </a:r>
            <a:endParaRPr lang="ko-KR" altLang="en-US" sz="2000" dirty="0">
              <a:solidFill>
                <a:schemeClr val="bg1"/>
              </a:solidFill>
              <a:latin typeface="THE정고딕110" pitchFamily="18" charset="-127"/>
              <a:ea typeface="THE정고딕110" pitchFamily="18" charset="-127"/>
            </a:endParaRPr>
          </a:p>
        </p:txBody>
      </p:sp>
      <p:sp>
        <p:nvSpPr>
          <p:cNvPr id="135" name="모서리가 둥근 직사각형 134"/>
          <p:cNvSpPr/>
          <p:nvPr/>
        </p:nvSpPr>
        <p:spPr>
          <a:xfrm>
            <a:off x="0" y="142852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-32" y="6669931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107505" y="1196752"/>
            <a:ext cx="9036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</a:t>
            </a:r>
            <a:r>
              <a:rPr lang="ko-KR" altLang="en-US" dirty="0" smtClean="0"/>
              <a:t>왼쪽의 깊이에 오른쪽의 깊이를 뺀 값의 절댓값이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을 초과해선 안 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4059070" y="2650780"/>
            <a:ext cx="1008112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7748" y="280616"/>
            <a:ext cx="9090756" cy="70788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spc="-150" dirty="0">
                <a:latin typeface="THE정고딕140" pitchFamily="18" charset="-127"/>
                <a:ea typeface="THE정고딕140" pitchFamily="18" charset="-127"/>
              </a:rPr>
              <a:t> </a:t>
            </a:r>
            <a:r>
              <a:rPr lang="en-US" altLang="ko-KR" sz="4000" spc="-150" dirty="0" smtClean="0">
                <a:latin typeface="THE정고딕140" pitchFamily="18" charset="-127"/>
                <a:ea typeface="THE정고딕140" pitchFamily="18" charset="-127"/>
              </a:rPr>
              <a:t>AVL </a:t>
            </a:r>
            <a:r>
              <a:rPr lang="ko-KR" altLang="en-US" sz="4000" spc="-150" dirty="0" smtClean="0">
                <a:latin typeface="THE정고딕140" pitchFamily="18" charset="-127"/>
                <a:ea typeface="THE정고딕140" pitchFamily="18" charset="-127"/>
              </a:rPr>
              <a:t>트리</a:t>
            </a:r>
            <a:r>
              <a:rPr lang="en-US" altLang="ko-KR" sz="4000" spc="-150" dirty="0">
                <a:latin typeface="THE정고딕140" pitchFamily="18" charset="-127"/>
                <a:ea typeface="THE정고딕140" pitchFamily="18" charset="-127"/>
              </a:rPr>
              <a:t>(Tree</a:t>
            </a:r>
            <a:r>
              <a:rPr lang="en-US" altLang="ko-KR" sz="4000" spc="-150" dirty="0" smtClean="0">
                <a:latin typeface="THE정고딕140" pitchFamily="18" charset="-127"/>
                <a:ea typeface="THE정고딕140" pitchFamily="18" charset="-127"/>
              </a:rPr>
              <a:t>)</a:t>
            </a:r>
            <a:r>
              <a:rPr lang="ko-KR" altLang="en-US" sz="4000" spc="-150" dirty="0" smtClean="0">
                <a:latin typeface="THE정고딕140" pitchFamily="18" charset="-127"/>
                <a:ea typeface="THE정고딕140" pitchFamily="18" charset="-127"/>
              </a:rPr>
              <a:t> 깊이 계산</a:t>
            </a:r>
            <a:endParaRPr lang="ko-KR" altLang="en-US" sz="4000" spc="-150" dirty="0">
              <a:latin typeface="THE정고딕140" pitchFamily="18" charset="-127"/>
              <a:ea typeface="THE정고딕140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85942" y="2276872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r>
              <a:rPr lang="en-US" altLang="ko-KR" dirty="0" smtClean="0"/>
              <a:t> – 0 = 1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2977830" y="3626876"/>
            <a:ext cx="1008112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B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" name="직선 연결선 10"/>
          <p:cNvCxnSpPr>
            <a:stCxn id="58" idx="2"/>
            <a:endCxn id="10" idx="0"/>
          </p:cNvCxnSpPr>
          <p:nvPr/>
        </p:nvCxnSpPr>
        <p:spPr>
          <a:xfrm flipH="1">
            <a:off x="3481886" y="3122318"/>
            <a:ext cx="1081240" cy="504558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895828" y="3257544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 – 0 = 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6364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직사각형 122"/>
          <p:cNvSpPr/>
          <p:nvPr/>
        </p:nvSpPr>
        <p:spPr>
          <a:xfrm>
            <a:off x="17748" y="1052736"/>
            <a:ext cx="9090756" cy="544752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7748" y="-20841"/>
            <a:ext cx="1296144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THE정고딕110" pitchFamily="18" charset="-127"/>
                <a:ea typeface="THE정고딕110" pitchFamily="18" charset="-127"/>
              </a:rPr>
              <a:t>Part 01</a:t>
            </a:r>
            <a:endParaRPr lang="ko-KR" altLang="en-US" sz="2000" dirty="0">
              <a:solidFill>
                <a:schemeClr val="bg1"/>
              </a:solidFill>
              <a:latin typeface="THE정고딕110" pitchFamily="18" charset="-127"/>
              <a:ea typeface="THE정고딕110" pitchFamily="18" charset="-127"/>
            </a:endParaRPr>
          </a:p>
        </p:txBody>
      </p:sp>
      <p:sp>
        <p:nvSpPr>
          <p:cNvPr id="135" name="모서리가 둥근 직사각형 134"/>
          <p:cNvSpPr/>
          <p:nvPr/>
        </p:nvSpPr>
        <p:spPr>
          <a:xfrm>
            <a:off x="0" y="142852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-32" y="6669931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107505" y="1196752"/>
            <a:ext cx="9036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</a:t>
            </a:r>
            <a:r>
              <a:rPr lang="ko-KR" altLang="en-US" dirty="0" smtClean="0"/>
              <a:t>왼쪽의 깊이에 오른쪽의 깊이를 뺀 값의 절댓값이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을 초과해선 안 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4059070" y="2650780"/>
            <a:ext cx="1008112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7748" y="280616"/>
            <a:ext cx="9090756" cy="70788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spc="-150" dirty="0">
                <a:latin typeface="THE정고딕140" pitchFamily="18" charset="-127"/>
                <a:ea typeface="THE정고딕140" pitchFamily="18" charset="-127"/>
              </a:rPr>
              <a:t> </a:t>
            </a:r>
            <a:r>
              <a:rPr lang="en-US" altLang="ko-KR" sz="4000" spc="-150" dirty="0" smtClean="0">
                <a:latin typeface="THE정고딕140" pitchFamily="18" charset="-127"/>
                <a:ea typeface="THE정고딕140" pitchFamily="18" charset="-127"/>
              </a:rPr>
              <a:t>AVL </a:t>
            </a:r>
            <a:r>
              <a:rPr lang="ko-KR" altLang="en-US" sz="4000" spc="-150" dirty="0" smtClean="0">
                <a:latin typeface="THE정고딕140" pitchFamily="18" charset="-127"/>
                <a:ea typeface="THE정고딕140" pitchFamily="18" charset="-127"/>
              </a:rPr>
              <a:t>트리</a:t>
            </a:r>
            <a:r>
              <a:rPr lang="en-US" altLang="ko-KR" sz="4000" spc="-150" dirty="0">
                <a:latin typeface="THE정고딕140" pitchFamily="18" charset="-127"/>
                <a:ea typeface="THE정고딕140" pitchFamily="18" charset="-127"/>
              </a:rPr>
              <a:t>(Tree</a:t>
            </a:r>
            <a:r>
              <a:rPr lang="en-US" altLang="ko-KR" sz="4000" spc="-150" dirty="0" smtClean="0">
                <a:latin typeface="THE정고딕140" pitchFamily="18" charset="-127"/>
                <a:ea typeface="THE정고딕140" pitchFamily="18" charset="-127"/>
              </a:rPr>
              <a:t>)</a:t>
            </a:r>
            <a:r>
              <a:rPr lang="ko-KR" altLang="en-US" sz="4000" spc="-150" dirty="0" smtClean="0">
                <a:latin typeface="THE정고딕140" pitchFamily="18" charset="-127"/>
                <a:ea typeface="THE정고딕140" pitchFamily="18" charset="-127"/>
              </a:rPr>
              <a:t> 깊이 계산</a:t>
            </a:r>
            <a:endParaRPr lang="ko-KR" altLang="en-US" sz="4000" spc="-150" dirty="0">
              <a:latin typeface="THE정고딕140" pitchFamily="18" charset="-127"/>
              <a:ea typeface="THE정고딕140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85942" y="2276872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r>
              <a:rPr lang="en-US" altLang="ko-KR" dirty="0" smtClean="0"/>
              <a:t> – 1 = 0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2977830" y="3626876"/>
            <a:ext cx="1008112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B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" name="직선 연결선 10"/>
          <p:cNvCxnSpPr>
            <a:stCxn id="58" idx="2"/>
            <a:endCxn id="10" idx="0"/>
          </p:cNvCxnSpPr>
          <p:nvPr/>
        </p:nvCxnSpPr>
        <p:spPr>
          <a:xfrm flipH="1">
            <a:off x="3481886" y="3122318"/>
            <a:ext cx="1081240" cy="504558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895828" y="3257544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 – 0 = 0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5067182" y="3626876"/>
            <a:ext cx="1008112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4" name="직선 연결선 13"/>
          <p:cNvCxnSpPr>
            <a:stCxn id="58" idx="2"/>
            <a:endCxn id="13" idx="0"/>
          </p:cNvCxnSpPr>
          <p:nvPr/>
        </p:nvCxnSpPr>
        <p:spPr>
          <a:xfrm>
            <a:off x="4563126" y="3122318"/>
            <a:ext cx="1008112" cy="504558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985180" y="3257544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 – 0 = 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5666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직사각형 122"/>
          <p:cNvSpPr/>
          <p:nvPr/>
        </p:nvSpPr>
        <p:spPr>
          <a:xfrm>
            <a:off x="17748" y="1052736"/>
            <a:ext cx="9090756" cy="544752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7748" y="-20841"/>
            <a:ext cx="1296144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THE정고딕110" pitchFamily="18" charset="-127"/>
                <a:ea typeface="THE정고딕110" pitchFamily="18" charset="-127"/>
              </a:rPr>
              <a:t>Part 01</a:t>
            </a:r>
            <a:endParaRPr lang="ko-KR" altLang="en-US" sz="2000" dirty="0">
              <a:solidFill>
                <a:schemeClr val="bg1"/>
              </a:solidFill>
              <a:latin typeface="THE정고딕110" pitchFamily="18" charset="-127"/>
              <a:ea typeface="THE정고딕110" pitchFamily="18" charset="-127"/>
            </a:endParaRPr>
          </a:p>
        </p:txBody>
      </p:sp>
      <p:sp>
        <p:nvSpPr>
          <p:cNvPr id="135" name="모서리가 둥근 직사각형 134"/>
          <p:cNvSpPr/>
          <p:nvPr/>
        </p:nvSpPr>
        <p:spPr>
          <a:xfrm>
            <a:off x="0" y="142852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-32" y="6669931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107505" y="1196752"/>
            <a:ext cx="9036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</a:t>
            </a:r>
            <a:r>
              <a:rPr lang="ko-KR" altLang="en-US" dirty="0" smtClean="0"/>
              <a:t>왼쪽의 깊이에 오른쪽의 깊이를 뺀 값의 절댓값이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을 초과해선 안 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4059070" y="2650780"/>
            <a:ext cx="1008112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7748" y="280616"/>
            <a:ext cx="9090756" cy="70788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spc="-150" dirty="0">
                <a:latin typeface="THE정고딕140" pitchFamily="18" charset="-127"/>
                <a:ea typeface="THE정고딕140" pitchFamily="18" charset="-127"/>
              </a:rPr>
              <a:t> </a:t>
            </a:r>
            <a:r>
              <a:rPr lang="en-US" altLang="ko-KR" sz="4000" spc="-150" dirty="0" smtClean="0">
                <a:latin typeface="THE정고딕140" pitchFamily="18" charset="-127"/>
                <a:ea typeface="THE정고딕140" pitchFamily="18" charset="-127"/>
              </a:rPr>
              <a:t>AVL </a:t>
            </a:r>
            <a:r>
              <a:rPr lang="ko-KR" altLang="en-US" sz="4000" spc="-150" dirty="0" smtClean="0">
                <a:latin typeface="THE정고딕140" pitchFamily="18" charset="-127"/>
                <a:ea typeface="THE정고딕140" pitchFamily="18" charset="-127"/>
              </a:rPr>
              <a:t>트리</a:t>
            </a:r>
            <a:r>
              <a:rPr lang="en-US" altLang="ko-KR" sz="4000" spc="-150" dirty="0">
                <a:latin typeface="THE정고딕140" pitchFamily="18" charset="-127"/>
                <a:ea typeface="THE정고딕140" pitchFamily="18" charset="-127"/>
              </a:rPr>
              <a:t>(Tree</a:t>
            </a:r>
            <a:r>
              <a:rPr lang="en-US" altLang="ko-KR" sz="4000" spc="-150" dirty="0" smtClean="0">
                <a:latin typeface="THE정고딕140" pitchFamily="18" charset="-127"/>
                <a:ea typeface="THE정고딕140" pitchFamily="18" charset="-127"/>
              </a:rPr>
              <a:t>)</a:t>
            </a:r>
            <a:r>
              <a:rPr lang="ko-KR" altLang="en-US" sz="4000" spc="-150" dirty="0" smtClean="0">
                <a:latin typeface="THE정고딕140" pitchFamily="18" charset="-127"/>
                <a:ea typeface="THE정고딕140" pitchFamily="18" charset="-127"/>
              </a:rPr>
              <a:t> 깊이 계산</a:t>
            </a:r>
            <a:endParaRPr lang="ko-KR" altLang="en-US" sz="4000" spc="-150" dirty="0">
              <a:latin typeface="THE정고딕140" pitchFamily="18" charset="-127"/>
              <a:ea typeface="THE정고딕140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85942" y="2276872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 – 1 = 1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2977830" y="3626876"/>
            <a:ext cx="1008112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B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" name="직선 연결선 10"/>
          <p:cNvCxnSpPr>
            <a:stCxn id="58" idx="2"/>
            <a:endCxn id="10" idx="0"/>
          </p:cNvCxnSpPr>
          <p:nvPr/>
        </p:nvCxnSpPr>
        <p:spPr>
          <a:xfrm flipH="1">
            <a:off x="3481886" y="3122318"/>
            <a:ext cx="1081240" cy="504558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895828" y="3257544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r>
              <a:rPr lang="en-US" altLang="ko-KR" dirty="0" smtClean="0"/>
              <a:t> – 0 = 1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5067182" y="3626876"/>
            <a:ext cx="1008112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4" name="직선 연결선 13"/>
          <p:cNvCxnSpPr>
            <a:stCxn id="58" idx="2"/>
            <a:endCxn id="13" idx="0"/>
          </p:cNvCxnSpPr>
          <p:nvPr/>
        </p:nvCxnSpPr>
        <p:spPr>
          <a:xfrm>
            <a:off x="4563126" y="3122318"/>
            <a:ext cx="1008112" cy="504558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985180" y="3257544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 – 0 = 0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1969718" y="4509120"/>
            <a:ext cx="1008112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8" name="직선 연결선 17"/>
          <p:cNvCxnSpPr>
            <a:stCxn id="10" idx="2"/>
            <a:endCxn id="16" idx="0"/>
          </p:cNvCxnSpPr>
          <p:nvPr/>
        </p:nvCxnSpPr>
        <p:spPr>
          <a:xfrm flipH="1">
            <a:off x="2473774" y="4098414"/>
            <a:ext cx="1008112" cy="410706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887716" y="4139788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 – 0 = -0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3971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직사각형 122"/>
          <p:cNvSpPr/>
          <p:nvPr/>
        </p:nvSpPr>
        <p:spPr>
          <a:xfrm>
            <a:off x="17748" y="1052736"/>
            <a:ext cx="9090756" cy="544752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7748" y="-20841"/>
            <a:ext cx="1296144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THE정고딕110" pitchFamily="18" charset="-127"/>
                <a:ea typeface="THE정고딕110" pitchFamily="18" charset="-127"/>
              </a:rPr>
              <a:t>Part 01</a:t>
            </a:r>
            <a:endParaRPr lang="ko-KR" altLang="en-US" sz="2000" dirty="0">
              <a:solidFill>
                <a:schemeClr val="bg1"/>
              </a:solidFill>
              <a:latin typeface="THE정고딕110" pitchFamily="18" charset="-127"/>
              <a:ea typeface="THE정고딕110" pitchFamily="18" charset="-127"/>
            </a:endParaRPr>
          </a:p>
        </p:txBody>
      </p:sp>
      <p:sp>
        <p:nvSpPr>
          <p:cNvPr id="135" name="모서리가 둥근 직사각형 134"/>
          <p:cNvSpPr/>
          <p:nvPr/>
        </p:nvSpPr>
        <p:spPr>
          <a:xfrm>
            <a:off x="0" y="142852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-32" y="6669931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107505" y="1196752"/>
            <a:ext cx="9036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</a:t>
            </a:r>
            <a:r>
              <a:rPr lang="ko-KR" altLang="en-US" dirty="0" smtClean="0"/>
              <a:t>왼쪽의 깊이에 오른쪽의 깊이를 뺀 값의 절댓값이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을 초과해선 안 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4059070" y="2650780"/>
            <a:ext cx="1008112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7748" y="280616"/>
            <a:ext cx="9090756" cy="70788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spc="-150" dirty="0">
                <a:latin typeface="THE정고딕140" pitchFamily="18" charset="-127"/>
                <a:ea typeface="THE정고딕140" pitchFamily="18" charset="-127"/>
              </a:rPr>
              <a:t> </a:t>
            </a:r>
            <a:r>
              <a:rPr lang="en-US" altLang="ko-KR" sz="4000" spc="-150" dirty="0" smtClean="0">
                <a:latin typeface="THE정고딕140" pitchFamily="18" charset="-127"/>
                <a:ea typeface="THE정고딕140" pitchFamily="18" charset="-127"/>
              </a:rPr>
              <a:t>AVL </a:t>
            </a:r>
            <a:r>
              <a:rPr lang="ko-KR" altLang="en-US" sz="4000" spc="-150" dirty="0" smtClean="0">
                <a:latin typeface="THE정고딕140" pitchFamily="18" charset="-127"/>
                <a:ea typeface="THE정고딕140" pitchFamily="18" charset="-127"/>
              </a:rPr>
              <a:t>트리</a:t>
            </a:r>
            <a:r>
              <a:rPr lang="en-US" altLang="ko-KR" sz="4000" spc="-150" dirty="0">
                <a:latin typeface="THE정고딕140" pitchFamily="18" charset="-127"/>
                <a:ea typeface="THE정고딕140" pitchFamily="18" charset="-127"/>
              </a:rPr>
              <a:t>(Tree</a:t>
            </a:r>
            <a:r>
              <a:rPr lang="en-US" altLang="ko-KR" sz="4000" spc="-150" dirty="0" smtClean="0">
                <a:latin typeface="THE정고딕140" pitchFamily="18" charset="-127"/>
                <a:ea typeface="THE정고딕140" pitchFamily="18" charset="-127"/>
              </a:rPr>
              <a:t>)</a:t>
            </a:r>
            <a:r>
              <a:rPr lang="ko-KR" altLang="en-US" sz="4000" spc="-150" dirty="0" smtClean="0">
                <a:latin typeface="THE정고딕140" pitchFamily="18" charset="-127"/>
                <a:ea typeface="THE정고딕140" pitchFamily="18" charset="-127"/>
              </a:rPr>
              <a:t> 깊이 계산</a:t>
            </a:r>
            <a:endParaRPr lang="ko-KR" altLang="en-US" sz="4000" spc="-150" dirty="0">
              <a:latin typeface="THE정고딕140" pitchFamily="18" charset="-127"/>
              <a:ea typeface="THE정고딕140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85942" y="2276872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 – 1 = 1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2977830" y="3626876"/>
            <a:ext cx="1008112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B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" name="직선 연결선 10"/>
          <p:cNvCxnSpPr>
            <a:stCxn id="58" idx="2"/>
            <a:endCxn id="10" idx="0"/>
          </p:cNvCxnSpPr>
          <p:nvPr/>
        </p:nvCxnSpPr>
        <p:spPr>
          <a:xfrm flipH="1">
            <a:off x="3481886" y="3122318"/>
            <a:ext cx="1081240" cy="504558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895828" y="3257544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 – 0 = 2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5067182" y="3626876"/>
            <a:ext cx="1008112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4" name="직선 연결선 13"/>
          <p:cNvCxnSpPr>
            <a:stCxn id="58" idx="2"/>
            <a:endCxn id="13" idx="0"/>
          </p:cNvCxnSpPr>
          <p:nvPr/>
        </p:nvCxnSpPr>
        <p:spPr>
          <a:xfrm>
            <a:off x="4563126" y="3122318"/>
            <a:ext cx="1008112" cy="504558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985180" y="3257544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 – 0 = 0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1969718" y="4509120"/>
            <a:ext cx="1008112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8" name="직선 연결선 17"/>
          <p:cNvCxnSpPr>
            <a:stCxn id="10" idx="2"/>
            <a:endCxn id="16" idx="0"/>
          </p:cNvCxnSpPr>
          <p:nvPr/>
        </p:nvCxnSpPr>
        <p:spPr>
          <a:xfrm flipH="1">
            <a:off x="2473774" y="4098414"/>
            <a:ext cx="1008112" cy="410706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887716" y="4139788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 – 1 = -1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2977830" y="5445224"/>
            <a:ext cx="1008112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2" name="직선 연결선 21"/>
          <p:cNvCxnSpPr>
            <a:stCxn id="16" idx="2"/>
            <a:endCxn id="21" idx="0"/>
          </p:cNvCxnSpPr>
          <p:nvPr/>
        </p:nvCxnSpPr>
        <p:spPr>
          <a:xfrm>
            <a:off x="2473774" y="4980658"/>
            <a:ext cx="1008112" cy="464566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848539" y="5083116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 – 0 = 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6574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직사각형 122"/>
          <p:cNvSpPr/>
          <p:nvPr/>
        </p:nvSpPr>
        <p:spPr>
          <a:xfrm>
            <a:off x="17748" y="1052736"/>
            <a:ext cx="9090756" cy="544752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7748" y="-20841"/>
            <a:ext cx="1296144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THE정고딕110" pitchFamily="18" charset="-127"/>
                <a:ea typeface="THE정고딕110" pitchFamily="18" charset="-127"/>
              </a:rPr>
              <a:t>Part 01</a:t>
            </a:r>
            <a:endParaRPr lang="ko-KR" altLang="en-US" sz="2000" dirty="0">
              <a:solidFill>
                <a:schemeClr val="bg1"/>
              </a:solidFill>
              <a:latin typeface="THE정고딕110" pitchFamily="18" charset="-127"/>
              <a:ea typeface="THE정고딕110" pitchFamily="18" charset="-127"/>
            </a:endParaRPr>
          </a:p>
        </p:txBody>
      </p:sp>
      <p:sp>
        <p:nvSpPr>
          <p:cNvPr id="135" name="모서리가 둥근 직사각형 134"/>
          <p:cNvSpPr/>
          <p:nvPr/>
        </p:nvSpPr>
        <p:spPr>
          <a:xfrm>
            <a:off x="0" y="142852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-32" y="6669931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107505" y="1196752"/>
            <a:ext cx="9036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</a:t>
            </a:r>
            <a:r>
              <a:rPr lang="ko-KR" altLang="en-US" dirty="0" smtClean="0"/>
              <a:t>왼쪽의 깊이에 오른쪽의 깊이를 뺀 값의 절댓값이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을 초과해선 안 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4059070" y="2650780"/>
            <a:ext cx="1008112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7748" y="280616"/>
            <a:ext cx="9090756" cy="70788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spc="-150" dirty="0">
                <a:latin typeface="THE정고딕140" pitchFamily="18" charset="-127"/>
                <a:ea typeface="THE정고딕140" pitchFamily="18" charset="-127"/>
              </a:rPr>
              <a:t> </a:t>
            </a:r>
            <a:r>
              <a:rPr lang="en-US" altLang="ko-KR" sz="4000" spc="-150" dirty="0" smtClean="0">
                <a:latin typeface="THE정고딕140" pitchFamily="18" charset="-127"/>
                <a:ea typeface="THE정고딕140" pitchFamily="18" charset="-127"/>
              </a:rPr>
              <a:t>AVL </a:t>
            </a:r>
            <a:r>
              <a:rPr lang="ko-KR" altLang="en-US" sz="4000" spc="-150" dirty="0" smtClean="0">
                <a:latin typeface="THE정고딕140" pitchFamily="18" charset="-127"/>
                <a:ea typeface="THE정고딕140" pitchFamily="18" charset="-127"/>
              </a:rPr>
              <a:t>트리</a:t>
            </a:r>
            <a:r>
              <a:rPr lang="en-US" altLang="ko-KR" sz="4000" spc="-150" dirty="0">
                <a:latin typeface="THE정고딕140" pitchFamily="18" charset="-127"/>
                <a:ea typeface="THE정고딕140" pitchFamily="18" charset="-127"/>
              </a:rPr>
              <a:t>(Tree</a:t>
            </a:r>
            <a:r>
              <a:rPr lang="en-US" altLang="ko-KR" sz="4000" spc="-150" dirty="0" smtClean="0">
                <a:latin typeface="THE정고딕140" pitchFamily="18" charset="-127"/>
                <a:ea typeface="THE정고딕140" pitchFamily="18" charset="-127"/>
              </a:rPr>
              <a:t>)</a:t>
            </a:r>
            <a:r>
              <a:rPr lang="ko-KR" altLang="en-US" sz="4000" spc="-150" dirty="0" smtClean="0">
                <a:latin typeface="THE정고딕140" pitchFamily="18" charset="-127"/>
                <a:ea typeface="THE정고딕140" pitchFamily="18" charset="-127"/>
              </a:rPr>
              <a:t> 깊이 계산</a:t>
            </a:r>
            <a:endParaRPr lang="ko-KR" altLang="en-US" sz="4000" spc="-150" dirty="0">
              <a:latin typeface="THE정고딕140" pitchFamily="18" charset="-127"/>
              <a:ea typeface="THE정고딕140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85942" y="2276872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 – 1 = 1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2977830" y="3626876"/>
            <a:ext cx="1008112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" name="직선 연결선 10"/>
          <p:cNvCxnSpPr>
            <a:stCxn id="58" idx="2"/>
            <a:endCxn id="10" idx="0"/>
          </p:cNvCxnSpPr>
          <p:nvPr/>
        </p:nvCxnSpPr>
        <p:spPr>
          <a:xfrm flipH="1">
            <a:off x="3481886" y="3122318"/>
            <a:ext cx="1081240" cy="504558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895828" y="3257544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r>
              <a:rPr lang="en-US" altLang="ko-KR" dirty="0" smtClean="0"/>
              <a:t> – 1 = 0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5067182" y="3626876"/>
            <a:ext cx="1008112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4" name="직선 연결선 13"/>
          <p:cNvCxnSpPr>
            <a:stCxn id="58" idx="2"/>
            <a:endCxn id="13" idx="0"/>
          </p:cNvCxnSpPr>
          <p:nvPr/>
        </p:nvCxnSpPr>
        <p:spPr>
          <a:xfrm>
            <a:off x="4563126" y="3122318"/>
            <a:ext cx="1008112" cy="504558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985180" y="3257544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 – 0 = 0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1969718" y="4509120"/>
            <a:ext cx="1008112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8" name="직선 연결선 17"/>
          <p:cNvCxnSpPr>
            <a:stCxn id="10" idx="2"/>
            <a:endCxn id="16" idx="0"/>
          </p:cNvCxnSpPr>
          <p:nvPr/>
        </p:nvCxnSpPr>
        <p:spPr>
          <a:xfrm flipH="1">
            <a:off x="2473774" y="4098414"/>
            <a:ext cx="1008112" cy="410706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887716" y="4139788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 – 0 = -1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985942" y="4509120"/>
            <a:ext cx="1008112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B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2" name="직선 연결선 21"/>
          <p:cNvCxnSpPr>
            <a:stCxn id="10" idx="2"/>
            <a:endCxn id="21" idx="0"/>
          </p:cNvCxnSpPr>
          <p:nvPr/>
        </p:nvCxnSpPr>
        <p:spPr>
          <a:xfrm>
            <a:off x="3481886" y="4098414"/>
            <a:ext cx="1008112" cy="410706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903940" y="4139788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 – 0 = 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8868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15491</TotalTime>
  <Words>742</Words>
  <Application>Microsoft Office PowerPoint</Application>
  <PresentationFormat>화면 슬라이드 쇼(4:3)</PresentationFormat>
  <Paragraphs>300</Paragraphs>
  <Slides>22</Slides>
  <Notes>22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3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itbank</dc:creator>
  <cp:lastModifiedBy>OGN13</cp:lastModifiedBy>
  <cp:revision>2089</cp:revision>
  <dcterms:created xsi:type="dcterms:W3CDTF">2015-08-03T11:42:53Z</dcterms:created>
  <dcterms:modified xsi:type="dcterms:W3CDTF">2020-09-29T06:38:06Z</dcterms:modified>
</cp:coreProperties>
</file>