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304" r:id="rId2"/>
    <p:sldId id="278" r:id="rId3"/>
    <p:sldId id="279" r:id="rId4"/>
    <p:sldId id="305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316" r:id="rId18"/>
    <p:sldId id="375" r:id="rId19"/>
    <p:sldId id="391" r:id="rId20"/>
    <p:sldId id="392" r:id="rId21"/>
    <p:sldId id="393" r:id="rId22"/>
    <p:sldId id="373" r:id="rId23"/>
    <p:sldId id="317" r:id="rId24"/>
    <p:sldId id="379" r:id="rId25"/>
    <p:sldId id="399" r:id="rId26"/>
    <p:sldId id="388" r:id="rId27"/>
    <p:sldId id="413" r:id="rId28"/>
    <p:sldId id="318" r:id="rId29"/>
  </p:sldIdLst>
  <p:sldSz cx="9144000" cy="6858000" type="screen4x3"/>
  <p:notesSz cx="6858000" cy="9144000"/>
  <p:embeddedFontLst>
    <p:embeddedFont>
      <p:font typeface="HY헤드라인M" pitchFamily="18" charset="-127"/>
      <p:regular r:id="rId31"/>
    </p:embeddedFont>
    <p:embeddedFont>
      <p:font typeface="Yoon 윤고딕 520_TT" charset="-127"/>
      <p:regular r:id="rId32"/>
    </p:embeddedFont>
    <p:embeddedFont>
      <p:font typeface="HY강M" charset="-127"/>
      <p:regular r:id="rId33"/>
    </p:embeddedFont>
    <p:embeddedFont>
      <p:font typeface="HY견고딕" pitchFamily="18" charset="-127"/>
      <p:regular r:id="rId34"/>
    </p:embeddedFont>
    <p:embeddedFont>
      <p:font typeface="맑은 고딕" pitchFamily="50" charset="-127"/>
      <p:regular r:id="rId35"/>
      <p:bold r:id="rId36"/>
    </p:embeddedFont>
    <p:embeddedFont>
      <p:font typeface="Segoe UI Black" pitchFamily="34" charset="0"/>
      <p:bold r:id="rId37"/>
      <p:boldItalic r:id="rId38"/>
    </p:embeddedFont>
    <p:embeddedFont>
      <p:font typeface="HY강B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94614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49373;&#49457;&#51088;%20&#52980;&#54504;&#53552;&#47928;&#51228;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46356;&#54260;&#53944;&#47588;&#44060;&#48320;&#49688;%201&#48264;&#47928;&#51228;.ex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163054"/>
            <a:chOff x="1061096" y="1024642"/>
            <a:chExt cx="7704856" cy="165682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4"/>
              <a:ext cx="7704856" cy="141060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복사 </a:t>
              </a:r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5" y="2711337"/>
            <a:ext cx="6455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동일한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형의 다른 객체의 정보를 복사하여 새로운 객체를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일반 변수를 초기화 할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때 다른 변수의 값을 이용하는 경우와 같다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10;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634632" y="4509120"/>
            <a:ext cx="252028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 = 10;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 = a;</a:t>
            </a:r>
            <a:b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377826" y="5337212"/>
            <a:ext cx="93610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0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&lt;string&gt;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person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string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_age, string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_age;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person(person*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tmp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m_iAge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m_strName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p1(26,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최정호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person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(&amp;p1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p1.print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p2.print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41010" y="2247838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875" y="4338485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898950" y="2259799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229" y="3194555"/>
            <a:ext cx="1019937" cy="1013046"/>
            <a:chOff x="7097717" y="3626135"/>
            <a:chExt cx="720080" cy="1084945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7380312" y="223382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52177" y="432447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7638252" y="2245788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m_iAge</a:t>
              </a:r>
              <a:endParaRPr lang="ko-KR" altLang="en-US" sz="8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651531" y="3180544"/>
            <a:ext cx="1019937" cy="1013046"/>
            <a:chOff x="7097717" y="3626135"/>
            <a:chExt cx="720080" cy="1084945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373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m_strName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string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6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03648" y="1842011"/>
            <a:ext cx="6751264" cy="2307068"/>
            <a:chOff x="1061096" y="1024642"/>
            <a:chExt cx="7704856" cy="1767138"/>
          </a:xfrm>
        </p:grpSpPr>
        <p:sp>
          <p:nvSpPr>
            <p:cNvPr id="50" name="직사각형 49"/>
            <p:cNvSpPr/>
            <p:nvPr/>
          </p:nvSpPr>
          <p:spPr>
            <a:xfrm>
              <a:off x="1061096" y="1270863"/>
              <a:ext cx="7704856" cy="15209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콜론 초기화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644944" y="2610241"/>
            <a:ext cx="6455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해당 </a:t>
            </a:r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 영역 생성보다 먼저 매개변수를 받아     초기화 하는 방법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중에서 변수 선언과 동시에 초기화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해야하는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변수에 주로 사용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(ex&gt;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const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Num1)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2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Num1,int Num2)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m_iNum1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7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329" y="764704"/>
            <a:ext cx="82327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m_iNum2;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pt-BR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A(int </a:t>
            </a:r>
            <a:r>
              <a:rPr lang="pt-BR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Num1, int Num2) : m_iNum1(Num1)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m_iNum2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Num2;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print()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m_iNum1 = " &lt;&lt; m_iNum1 &lt;&lt;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de-DE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cout </a:t>
            </a:r>
            <a:r>
              <a:rPr lang="de-DE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"int m_iNum2 = " &lt;&lt; m_iNum2 &lt;&lt; endl;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a(10, 20);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a.print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32240" y="133481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04105" y="342546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90180" y="134677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80105" y="4338037"/>
              <a:ext cx="57405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m_iNum1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const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003459" y="2281525"/>
            <a:ext cx="1019937" cy="984486"/>
            <a:chOff x="7097717" y="3626135"/>
            <a:chExt cx="720080" cy="1054360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175221" y="4368623"/>
              <a:ext cx="570457" cy="31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m_iNum2</a:t>
              </a:r>
              <a:endPara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92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080167"/>
            <a:ext cx="7377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없이 자동으로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~ 10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하나만 받고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만큼의 총합을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만드시오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생성자의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인자값을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받고 받은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두개의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작은수에서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큰 수 까지의 총 합을 구하는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만드시오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예외처리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할 것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549648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32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2492896"/>
            <a:ext cx="73777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Computer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 것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에서는 하나의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맴버함수만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사용할 것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컴퓨터 정보는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생성자에서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초기화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계산기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calc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메모장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system("notepad");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그림판</a:t>
            </a:r>
            <a:r>
              <a:rPr lang="ko-KR" alt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호출 명령어 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= system("</a:t>
            </a:r>
            <a:r>
              <a:rPr lang="en-US" altLang="ko-K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mspaint</a:t>
            </a:r>
            <a:r>
              <a:rPr lang="en-US" altLang="ko-K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15962" y="4797152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3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1403648" y="1842011"/>
            <a:ext cx="6751264" cy="3315182"/>
            <a:chOff x="1061096" y="1024642"/>
            <a:chExt cx="7704856" cy="2539320"/>
          </a:xfrm>
        </p:grpSpPr>
        <p:sp>
          <p:nvSpPr>
            <p:cNvPr id="31" name="직사각형 30"/>
            <p:cNvSpPr/>
            <p:nvPr/>
          </p:nvSpPr>
          <p:spPr>
            <a:xfrm>
              <a:off x="1061096" y="1270864"/>
              <a:ext cx="7704856" cy="22930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소멸자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84100" y="2711337"/>
            <a:ext cx="6671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소멸될 때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소멸되는 시점에 자동으로 호출된다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매개변수가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사용자가 직접 호출할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동적할당된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할당해제 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4461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Con()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"Hello" &lt;&lt;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생성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소멸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1222" y="733246"/>
            <a:ext cx="82327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#include&lt;string&gt;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*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public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string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이름 입력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: 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cin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&gt;&gt;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name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new char[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str.length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()+1];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strcpy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(name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str.c_str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~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 &lt;&lt;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의 동적 할당을 해제합니다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.\n";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delete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[] name;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&lt;&lt; "name = " &lt;&lt; name &lt;&lt;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128" y="1819563"/>
            <a:ext cx="77867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st1, st2;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st1.Disp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st2.Disp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7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소멸자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213740"/>
              </p:ext>
            </p:extLst>
          </p:nvPr>
        </p:nvGraphicFramePr>
        <p:xfrm>
          <a:off x="1331640" y="2167945"/>
          <a:ext cx="7056784" cy="27830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17588"/>
                <a:gridCol w="2655779"/>
                <a:gridCol w="2883417"/>
              </a:tblGrid>
              <a:tr h="4638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소멸자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사용용도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</a:t>
                      </a:r>
                      <a:r>
                        <a:rPr lang="ko-KR" altLang="en-US" sz="1600" dirty="0" smtClean="0"/>
                        <a:t> 초기값 부여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맴버변수의</a:t>
                      </a:r>
                      <a:r>
                        <a:rPr lang="ko-KR" altLang="en-US" sz="1600" dirty="0" smtClean="0"/>
                        <a:t> 할당된 공간 해제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형식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매개변수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~Class</a:t>
                      </a:r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호출시점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생성시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객체 </a:t>
                      </a:r>
                      <a:r>
                        <a:rPr lang="ko-KR" altLang="en-US" sz="1600" dirty="0" err="1" smtClean="0"/>
                        <a:t>소멸시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있음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없음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63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오버로딩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불가능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043608" y="1148399"/>
            <a:ext cx="7704856" cy="1684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9071" y="1600264"/>
            <a:ext cx="73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전화번호를 입력 받아 형식에 맞게 완성하시오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732240" y="2158117"/>
            <a:ext cx="1647098" cy="463171"/>
            <a:chOff x="4500694" y="5774141"/>
            <a:chExt cx="1647098" cy="463171"/>
          </a:xfrm>
        </p:grpSpPr>
        <p:sp>
          <p:nvSpPr>
            <p:cNvPr id="25" name="실행 단추: 앞으로 또는 다음 2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Class File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70172"/>
              </p:ext>
            </p:extLst>
          </p:nvPr>
        </p:nvGraphicFramePr>
        <p:xfrm>
          <a:off x="1040282" y="2996952"/>
          <a:ext cx="770485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  <a:gridCol w="963107"/>
              </a:tblGrid>
              <a:tr h="370840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지역번호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서울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부산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대구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인천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광주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대전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울산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(052)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경기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강원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(033)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충남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(041)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(063)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전남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(061)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경북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경남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(055)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견고딕" pitchFamily="18" charset="-127"/>
                          <a:ea typeface="HY견고딕" pitchFamily="18" charset="-127"/>
                        </a:rPr>
                        <a:t>제주</a:t>
                      </a:r>
                      <a:r>
                        <a:rPr lang="en-US" altLang="ko-KR" sz="1200" dirty="0" smtClean="0">
                          <a:latin typeface="HY견고딕" pitchFamily="18" charset="-127"/>
                          <a:ea typeface="HY견고딕" pitchFamily="18" charset="-127"/>
                        </a:rPr>
                        <a:t>(064)</a:t>
                      </a:r>
                      <a:endParaRPr lang="ko-KR" altLang="en-US" sz="12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09627"/>
              </p:ext>
            </p:extLst>
          </p:nvPr>
        </p:nvGraphicFramePr>
        <p:xfrm>
          <a:off x="1048368" y="4221088"/>
          <a:ext cx="769677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193"/>
                <a:gridCol w="1924193"/>
                <a:gridCol w="1924193"/>
                <a:gridCol w="1924193"/>
              </a:tblGrid>
              <a:tr h="24002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휴대폰 번호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LG</a:t>
                      </a:r>
                      <a:endParaRPr lang="ko-KR" altLang="en-US" dirty="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011,017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016,018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9071" y="5445224"/>
            <a:ext cx="7377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분석결과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휴대폰번호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서울번호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번호 두 번째 자리수가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3~6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인 경우 지역번호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47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2473326"/>
            <a:ext cx="6751264" cy="1783687"/>
            <a:chOff x="1061096" y="1024642"/>
            <a:chExt cx="7704856" cy="178368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5374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Static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9435" y="3109623"/>
            <a:ext cx="64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변수를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특정 영역에 제한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된 전역변수로 변환한다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Static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선언 위치에 따라 사용법이 조금 달라진다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8704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9951" y="1581483"/>
            <a:ext cx="33560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using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counter()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static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 = 0;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for(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0 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 10;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counter();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//count = 20;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7707" y="103686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갈매기형 수장 13"/>
          <p:cNvSpPr/>
          <p:nvPr/>
        </p:nvSpPr>
        <p:spPr>
          <a:xfrm>
            <a:off x="1077326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929675" y="115971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95936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60232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(counter()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27001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0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32512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80034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0830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ounter()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746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51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12" y="1102578"/>
            <a:ext cx="37902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using namespace std;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class A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public :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A()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	   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  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++count &lt;&lt;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  } 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};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A::count = 0;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 a1;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a2;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a3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A::count 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a4;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A a5;	</a:t>
            </a:r>
          </a:p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pPr marL="285750" indent="-28575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27001" y="1159715"/>
            <a:ext cx="4824536" cy="522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891297" y="1159714"/>
            <a:ext cx="2160240" cy="2083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A::count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(A(class)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58066" y="2195918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39369" y="1861767"/>
            <a:ext cx="864096" cy="807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58065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63577" y="3573016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11099" y="3567025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11895" y="4905470"/>
            <a:ext cx="1353111" cy="1047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A()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  ++count;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60811" y="5044528"/>
            <a:ext cx="1500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고딕" pitchFamily="18" charset="-127"/>
                <a:ea typeface="HY견고딕" pitchFamily="18" charset="-127"/>
              </a:rPr>
              <a:t>… …</a:t>
            </a:r>
            <a:endParaRPr lang="ko-KR" altLang="en-US" sz="4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Static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7158" y="1092452"/>
            <a:ext cx="71692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private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public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count;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++count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static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Print()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{	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"count : " &lt;&lt; count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//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A::count = 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::count = 10;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a3;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a4;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A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a5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a5.Print();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7707" y="663149"/>
            <a:ext cx="27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내부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Static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077326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929675" y="78599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생성자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3648" y="1842011"/>
            <a:ext cx="6751264" cy="2883133"/>
            <a:chOff x="1061096" y="1024642"/>
            <a:chExt cx="7704856" cy="2208385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4"/>
              <a:ext cx="7704856" cy="196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49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생성자</a:t>
              </a:r>
              <a:endPara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644945" y="2711337"/>
            <a:ext cx="6455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만들어질때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자동으로 호출되는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특징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의 이름과 동일한 이름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함수를 만든다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함수의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(return value)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-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객체의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목적으로 사용된다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1324354"/>
            <a:ext cx="8232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class Con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Con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c;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3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1051663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Point()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7" name="직사각형 16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0" name="직사각형 19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399" y="1097940"/>
            <a:ext cx="823277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x; 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(10,20);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pt.getPx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pt.getPy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0192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72057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8132" y="1817721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571411" y="2752478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97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2400" y="764704"/>
            <a:ext cx="8232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include &lt;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using namespace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private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m_ipx,m_ipy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public :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Point()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= 5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Point(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x,int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y)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x; 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= y;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m_i</a:t>
            </a:r>
            <a:r>
              <a:rPr lang="en-US" altLang="ko-KR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pt1,pt2(10,20);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"pt1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",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y :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"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pt1.getPy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&lt;&lt; "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-&gt; x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pt2.getPx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 &lt;&lt; ", y : " &lt;&lt;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pt2.getPy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4463" y="1819563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76328" y="3910210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pt1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62403" y="1831524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475682" y="2766281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135337" y="1805760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07202" y="3896407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pt2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393277" y="1817721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406556" y="2752478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94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ko-KR" altLang="en-US" sz="2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자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3326" y="1525602"/>
            <a:ext cx="8629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class Point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private: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Point(int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x, int y)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{ 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m_ipx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x; </a:t>
            </a:r>
            <a:endParaRPr lang="fr-FR" altLang="ko-KR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m_ipy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= y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fr-FR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{ return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m_ipy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 }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fr-FR" altLang="ko-KR" sz="1200" dirty="0" smtClean="0">
                <a:latin typeface="HY견고딕" pitchFamily="18" charset="-127"/>
                <a:ea typeface="HY견고딕" pitchFamily="18" charset="-127"/>
              </a:rPr>
              <a:t>	Point </a:t>
            </a:r>
            <a:r>
              <a:rPr lang="fr-FR" altLang="ko-KR" sz="1200" dirty="0">
                <a:latin typeface="HY견고딕" pitchFamily="18" charset="-127"/>
                <a:ea typeface="HY견고딕" pitchFamily="18" charset="-127"/>
              </a:rPr>
              <a:t>pt[3] = { Point(3,5),Point(20,40),Point(50,80) };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&lt;&lt; "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&lt;&lt; "]-&gt;x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getPx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", y : "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pt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].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getPy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() &lt;&lt;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56663" y="2077077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8528" y="4167724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14603" y="2089038"/>
            <a:ext cx="1019937" cy="933669"/>
            <a:chOff x="7097717" y="3626135"/>
            <a:chExt cx="720080" cy="999934"/>
          </a:xfrm>
        </p:grpSpPr>
        <p:sp>
          <p:nvSpPr>
            <p:cNvPr id="19" name="직사각형 1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527882" y="3023795"/>
            <a:ext cx="1019937" cy="933669"/>
            <a:chOff x="7097717" y="3626135"/>
            <a:chExt cx="720080" cy="999934"/>
          </a:xfrm>
        </p:grpSpPr>
        <p:sp>
          <p:nvSpPr>
            <p:cNvPr id="23" name="직사각형 2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791492" y="2077492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63357" y="4168139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049432" y="2089453"/>
            <a:ext cx="1019937" cy="933669"/>
            <a:chOff x="7097717" y="3626135"/>
            <a:chExt cx="720080" cy="999934"/>
          </a:xfrm>
        </p:grpSpPr>
        <p:sp>
          <p:nvSpPr>
            <p:cNvPr id="29" name="직사각형 2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062711" y="3024210"/>
            <a:ext cx="1019937" cy="933669"/>
            <a:chOff x="7097717" y="3626135"/>
            <a:chExt cx="720080" cy="999934"/>
          </a:xfrm>
        </p:grpSpPr>
        <p:sp>
          <p:nvSpPr>
            <p:cNvPr id="33" name="직사각형 3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27038" y="2072361"/>
            <a:ext cx="1535818" cy="2234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98903" y="4163008"/>
            <a:ext cx="79208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84978" y="2084322"/>
            <a:ext cx="1019937" cy="933669"/>
            <a:chOff x="7097717" y="3626135"/>
            <a:chExt cx="720080" cy="999934"/>
          </a:xfrm>
        </p:grpSpPr>
        <p:sp>
          <p:nvSpPr>
            <p:cNvPr id="39" name="직사각형 38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598257" y="3019079"/>
            <a:ext cx="1019937" cy="933669"/>
            <a:chOff x="7097717" y="3626135"/>
            <a:chExt cx="720080" cy="999934"/>
          </a:xfrm>
        </p:grpSpPr>
        <p:sp>
          <p:nvSpPr>
            <p:cNvPr id="43" name="직사각형 42"/>
            <p:cNvSpPr/>
            <p:nvPr/>
          </p:nvSpPr>
          <p:spPr>
            <a:xfrm>
              <a:off x="7097717" y="3905989"/>
              <a:ext cx="72008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245535" y="4338037"/>
              <a:ext cx="44319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m</a:t>
              </a:r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_ipx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097717" y="3626135"/>
              <a:ext cx="720080" cy="279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int</a:t>
              </a:r>
              <a:endParaRPr lang="ko-KR" altLang="en-US" sz="105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821</Words>
  <Application>Microsoft Office PowerPoint</Application>
  <PresentationFormat>화면 슬라이드 쇼(4:3)</PresentationFormat>
  <Paragraphs>633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굴림</vt:lpstr>
      <vt:lpstr>Arial</vt:lpstr>
      <vt:lpstr>HY헤드라인M</vt:lpstr>
      <vt:lpstr>Yoon 윤고딕 520_TT</vt:lpstr>
      <vt:lpstr>HY강M</vt:lpstr>
      <vt:lpstr>HY견고딕</vt:lpstr>
      <vt:lpstr>맑은 고딕</vt:lpstr>
      <vt:lpstr>Segoe UI Black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B-08</cp:lastModifiedBy>
  <cp:revision>300</cp:revision>
  <dcterms:created xsi:type="dcterms:W3CDTF">2013-09-05T09:43:46Z</dcterms:created>
  <dcterms:modified xsi:type="dcterms:W3CDTF">2021-09-23T10:55:11Z</dcterms:modified>
</cp:coreProperties>
</file>