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7"/>
  </p:notesMasterIdLst>
  <p:sldIdLst>
    <p:sldId id="304" r:id="rId2"/>
    <p:sldId id="278" r:id="rId3"/>
    <p:sldId id="279" r:id="rId4"/>
    <p:sldId id="267" r:id="rId5"/>
    <p:sldId id="397" r:id="rId6"/>
    <p:sldId id="456" r:id="rId7"/>
    <p:sldId id="457" r:id="rId8"/>
    <p:sldId id="458" r:id="rId9"/>
    <p:sldId id="459" r:id="rId10"/>
    <p:sldId id="402" r:id="rId11"/>
    <p:sldId id="316" r:id="rId12"/>
    <p:sldId id="427" r:id="rId13"/>
    <p:sldId id="464" r:id="rId14"/>
    <p:sldId id="465" r:id="rId15"/>
    <p:sldId id="418" r:id="rId16"/>
    <p:sldId id="466" r:id="rId17"/>
    <p:sldId id="467" r:id="rId18"/>
    <p:sldId id="469" r:id="rId19"/>
    <p:sldId id="470" r:id="rId20"/>
    <p:sldId id="471" r:id="rId21"/>
    <p:sldId id="472" r:id="rId22"/>
    <p:sldId id="474" r:id="rId23"/>
    <p:sldId id="473" r:id="rId24"/>
    <p:sldId id="426" r:id="rId25"/>
    <p:sldId id="317" r:id="rId26"/>
    <p:sldId id="387" r:id="rId27"/>
    <p:sldId id="388" r:id="rId28"/>
    <p:sldId id="475" r:id="rId29"/>
    <p:sldId id="442" r:id="rId30"/>
    <p:sldId id="476" r:id="rId31"/>
    <p:sldId id="477" r:id="rId32"/>
    <p:sldId id="478" r:id="rId33"/>
    <p:sldId id="479" r:id="rId34"/>
    <p:sldId id="453" r:id="rId35"/>
    <p:sldId id="318" r:id="rId36"/>
  </p:sldIdLst>
  <p:sldSz cx="9144000" cy="6858000" type="screen4x3"/>
  <p:notesSz cx="6858000" cy="9144000"/>
  <p:embeddedFontLst>
    <p:embeddedFont>
      <p:font typeface="Yoon 윤고딕 520_TT" charset="-127"/>
      <p:regular r:id="rId38"/>
    </p:embeddedFont>
    <p:embeddedFont>
      <p:font typeface="Segoe UI Black" pitchFamily="34" charset="0"/>
      <p:bold r:id="rId39"/>
      <p:boldItalic r:id="rId40"/>
    </p:embeddedFont>
    <p:embeddedFont>
      <p:font typeface="HY견고딕" pitchFamily="18" charset="-127"/>
      <p:regular r:id="rId41"/>
    </p:embeddedFont>
    <p:embeddedFont>
      <p:font typeface="맑은 고딕" pitchFamily="50" charset="-127"/>
      <p:regular r:id="rId42"/>
      <p:bold r:id="rId43"/>
    </p:embeddedFont>
    <p:embeddedFont>
      <p:font typeface="HY강B" charset="-127"/>
      <p:regular r:id="rId44"/>
    </p:embeddedFont>
    <p:embeddedFont>
      <p:font typeface="HY강M" charset="-127"/>
      <p:regular r:id="rId45"/>
    </p:embeddedFont>
    <p:embeddedFont>
      <p:font typeface="HY헤드라인M" pitchFamily="18" charset="-127"/>
      <p:regular r:id="rId4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7212" autoAdjust="0"/>
  </p:normalViewPr>
  <p:slideViewPr>
    <p:cSldViewPr>
      <p:cViewPr>
        <p:scale>
          <a:sx n="75" d="100"/>
          <a:sy n="75" d="100"/>
        </p:scale>
        <p:origin x="-2664" y="-6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2021-06-25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2021-06-25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2021-06-25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2021-06-25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2021-06-25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&#48176;&#50676;&#47928;&#51228;.ex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&#46041;&#51201;&#54624;&#45817;&#50696;&#51228;.ex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&#46041;&#51201;&#54624;&#45817;&#47928;&#51228;.exe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GoGoDan.tx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&#54028;&#51068;&#51077;&#52636;&#47141;&#47928;&#51228;.exe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68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언어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7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47641" y="2373415"/>
            <a:ext cx="73288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이름 나이 키를 저장하는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People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구조체를 배열로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r>
              <a:rPr lang="ko-KR" altLang="en-US" sz="2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개의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원소를 만든 뒤 입력 받고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나이순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으로 내림차순  나이가 같을 경우 키순으로 내림차순  정렬하여 출력하시오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375479" y="3971839"/>
            <a:ext cx="1647098" cy="463171"/>
            <a:chOff x="4500694" y="5774141"/>
            <a:chExt cx="1647098" cy="463171"/>
          </a:xfrm>
        </p:grpSpPr>
        <p:sp>
          <p:nvSpPr>
            <p:cNvPr id="15" name="실행 단추: 앞으로 또는 다음 14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392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471291" y="1829341"/>
            <a:ext cx="2952328" cy="910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Code </a:t>
            </a:r>
            <a:r>
              <a:rPr lang="ko-KR" altLang="en-US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sz="2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71291" y="2738024"/>
            <a:ext cx="2952328" cy="910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Data </a:t>
            </a:r>
            <a:r>
              <a:rPr lang="ko-KR" altLang="en-US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sz="2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71291" y="3652915"/>
            <a:ext cx="2952328" cy="910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Stack </a:t>
            </a:r>
            <a:r>
              <a:rPr lang="ko-KR" altLang="en-US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sz="2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71291" y="4557550"/>
            <a:ext cx="2952328" cy="910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sz="2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09224" y="2115485"/>
            <a:ext cx="3812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실행할 프로그램의 </a:t>
            </a:r>
            <a:r>
              <a:rPr lang="ko-KR" altLang="en-US" sz="16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명령코드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 저장 공간 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09224" y="3008779"/>
            <a:ext cx="273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전역변수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변수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저장 공간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09224" y="3923670"/>
            <a:ext cx="327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지역변수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매개변수 저장 공간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27480" y="4828305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동적할당</a:t>
            </a:r>
            <a:r>
              <a:rPr lang="ko-KR" altLang="en-US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저장공간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4528818" y="2164120"/>
            <a:ext cx="360040" cy="24128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4528818" y="3072802"/>
            <a:ext cx="360040" cy="24128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4528818" y="3987693"/>
            <a:ext cx="360040" cy="24128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>
            <a:off x="4528818" y="4892328"/>
            <a:ext cx="360040" cy="24128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435549" y="93492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메모리 공간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4" name="갈매기형 수장 23"/>
          <p:cNvSpPr/>
          <p:nvPr/>
        </p:nvSpPr>
        <p:spPr>
          <a:xfrm>
            <a:off x="1295168" y="110453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147517" y="110453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1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743325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409028" y="1711083"/>
            <a:ext cx="6751264" cy="3658113"/>
            <a:chOff x="1061096" y="1024642"/>
            <a:chExt cx="7704856" cy="3658113"/>
          </a:xfrm>
        </p:grpSpPr>
        <p:sp>
          <p:nvSpPr>
            <p:cNvPr id="35" name="직사각형 34"/>
            <p:cNvSpPr/>
            <p:nvPr/>
          </p:nvSpPr>
          <p:spPr>
            <a:xfrm>
              <a:off x="1061096" y="1270864"/>
              <a:ext cx="7704856" cy="34118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메모</a:t>
              </a:r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리</a:t>
              </a:r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 할당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562172" y="2320691"/>
            <a:ext cx="640871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정적할당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Compile(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컴파일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)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시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할당될 메모리의 크기가 결정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Stack,Data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영역에 변수로 할당되는 메모리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동적할당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실행 중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에 메모리 할당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동적할당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메모리는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Heap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영역에 할당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동적할당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사용 예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컴파일 시점에서 데이터의 크기를 정할 수 없는 경우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50357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743325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62172" y="2684215"/>
            <a:ext cx="697026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영역에 동적으로 공간을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할당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해 주는 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필요 헤더파일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형식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(void*)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size_t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size);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할당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하고싶은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자료형을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Byte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단위로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인자값을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보낸 후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할당된 메모리의 시작주소를 해당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자료형으로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형변환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후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Stack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또는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Data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영역에서 사용한다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ex&gt;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= (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*)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(4);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435549" y="1991513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malloc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1" name="갈매기형 수장 90"/>
          <p:cNvSpPr/>
          <p:nvPr/>
        </p:nvSpPr>
        <p:spPr>
          <a:xfrm>
            <a:off x="1295168" y="216112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갈매기형 수장 91"/>
          <p:cNvSpPr/>
          <p:nvPr/>
        </p:nvSpPr>
        <p:spPr>
          <a:xfrm>
            <a:off x="1147517" y="216112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68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</a:t>
            </a:r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123635" y="1237107"/>
            <a:ext cx="7272808" cy="20928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*)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주소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%p\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npNum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값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%d",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331640" y="3717032"/>
            <a:ext cx="3024336" cy="2808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85744" y="3906510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Stack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263552" y="4845050"/>
            <a:ext cx="1152128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415952" y="5521125"/>
            <a:ext cx="855712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pNum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590996" y="4498825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*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220072" y="3717032"/>
            <a:ext cx="3024336" cy="2808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5374176" y="3906510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438268" y="4743464"/>
            <a:ext cx="2552383" cy="1035987"/>
            <a:chOff x="7332292" y="3055189"/>
            <a:chExt cx="2906285" cy="1112931"/>
          </a:xfrm>
        </p:grpSpPr>
        <p:grpSp>
          <p:nvGrpSpPr>
            <p:cNvPr id="89" name="그룹 88"/>
            <p:cNvGrpSpPr/>
            <p:nvPr/>
          </p:nvGrpSpPr>
          <p:grpSpPr>
            <a:xfrm>
              <a:off x="7358257" y="3335237"/>
              <a:ext cx="2880320" cy="504056"/>
              <a:chOff x="1475656" y="4977172"/>
              <a:chExt cx="2880320" cy="504056"/>
            </a:xfrm>
          </p:grpSpPr>
          <p:sp>
            <p:nvSpPr>
              <p:cNvPr id="90" name="직사각형 89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759118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327376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903134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975142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332292" y="3906510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100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053195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101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8762044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102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9470892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103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530877" y="505642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9" name="직선 화살표 연결선 8"/>
          <p:cNvCxnSpPr>
            <a:stCxn id="76" idx="3"/>
            <a:endCxn id="90" idx="1"/>
          </p:cNvCxnSpPr>
          <p:nvPr/>
        </p:nvCxnSpPr>
        <p:spPr>
          <a:xfrm flipV="1">
            <a:off x="3415680" y="5238755"/>
            <a:ext cx="2045391" cy="233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409663" y="5054088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1  0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308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78" grpId="0"/>
      <p:bldP spid="7" grpId="0"/>
      <p:bldP spid="10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17707" y="1051663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Heap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영역의 특징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1224977" y="122127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077326" y="122127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62172" y="1811996"/>
            <a:ext cx="6408712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영역은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자료형의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개념이 없어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Byte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단위로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정보를 처리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영역은 일반적인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Stack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Data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영역보다  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메모리영역이 넓다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할당된 메모리의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시작주소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를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함수를 호출한 지역으로 반환한다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시작주소만 반환 되기 때문에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Stack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영역에서 온전히    사용하기 위해 해당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자료형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주소로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형변환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해야 한다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영역에 할당된 메모리는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자동으로 해제되지 않는다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598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743325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62172" y="2684215"/>
            <a:ext cx="718629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영역에 할당된 공간을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해제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하는 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필요 헤더파일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형식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free(void*)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Heap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영역에 할당된 메모리는 자동으로 해제되지 않는다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ex&gt;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= (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*)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(4);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free(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);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435549" y="1991513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f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ree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1" name="갈매기형 수장 90"/>
          <p:cNvSpPr/>
          <p:nvPr/>
        </p:nvSpPr>
        <p:spPr>
          <a:xfrm>
            <a:off x="1295168" y="216112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갈매기형 수장 91"/>
          <p:cNvSpPr/>
          <p:nvPr/>
        </p:nvSpPr>
        <p:spPr>
          <a:xfrm>
            <a:off x="1147517" y="216112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9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123635" y="1237107"/>
            <a:ext cx="7272808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*)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주소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%p\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npNum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값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%d",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free(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smtClean="0">
                <a:latin typeface="HY견고딕" pitchFamily="18" charset="-127"/>
                <a:ea typeface="HY견고딕" pitchFamily="18" charset="-127"/>
              </a:rPr>
              <a:t>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331640" y="3717032"/>
            <a:ext cx="3024336" cy="2808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85744" y="3906510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Stack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263552" y="4845050"/>
            <a:ext cx="1152128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415952" y="5521125"/>
            <a:ext cx="855712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pNum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590996" y="4498825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*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220072" y="3717032"/>
            <a:ext cx="3024336" cy="2808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5374176" y="3906510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438268" y="4743464"/>
            <a:ext cx="2552383" cy="1035987"/>
            <a:chOff x="7332292" y="3055189"/>
            <a:chExt cx="2906285" cy="1112931"/>
          </a:xfrm>
        </p:grpSpPr>
        <p:grpSp>
          <p:nvGrpSpPr>
            <p:cNvPr id="89" name="그룹 88"/>
            <p:cNvGrpSpPr/>
            <p:nvPr/>
          </p:nvGrpSpPr>
          <p:grpSpPr>
            <a:xfrm>
              <a:off x="7358257" y="3335237"/>
              <a:ext cx="2880320" cy="504056"/>
              <a:chOff x="1475656" y="4977172"/>
              <a:chExt cx="2880320" cy="504056"/>
            </a:xfrm>
          </p:grpSpPr>
          <p:sp>
            <p:nvSpPr>
              <p:cNvPr id="90" name="직사각형 89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759118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327376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903134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975142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332292" y="3906510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100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053195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101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8762044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102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9470892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103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530877" y="505642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9" name="직선 화살표 연결선 8"/>
          <p:cNvCxnSpPr>
            <a:stCxn id="76" idx="3"/>
            <a:endCxn id="90" idx="1"/>
          </p:cNvCxnSpPr>
          <p:nvPr/>
        </p:nvCxnSpPr>
        <p:spPr>
          <a:xfrm flipV="1">
            <a:off x="3415680" y="5238755"/>
            <a:ext cx="2045391" cy="233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409663" y="5054088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1  0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445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123635" y="761484"/>
            <a:ext cx="727280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*)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주소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%p\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npNum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값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%d",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free(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sz="14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20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주소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%p\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npNum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값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%d",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331640" y="3717032"/>
            <a:ext cx="3024336" cy="2808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85744" y="3906510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Stack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263552" y="4845050"/>
            <a:ext cx="1152128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415952" y="5521125"/>
            <a:ext cx="855712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pNum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90996" y="4498825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*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220072" y="3717032"/>
            <a:ext cx="3024336" cy="2808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374176" y="3906510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438268" y="4743464"/>
            <a:ext cx="2552383" cy="1035987"/>
            <a:chOff x="7332292" y="3055189"/>
            <a:chExt cx="2906285" cy="1112931"/>
          </a:xfrm>
        </p:grpSpPr>
        <p:grpSp>
          <p:nvGrpSpPr>
            <p:cNvPr id="19" name="그룹 18"/>
            <p:cNvGrpSpPr/>
            <p:nvPr/>
          </p:nvGrpSpPr>
          <p:grpSpPr>
            <a:xfrm>
              <a:off x="7358257" y="3335237"/>
              <a:ext cx="2880320" cy="504056"/>
              <a:chOff x="1475656" y="4977172"/>
              <a:chExt cx="2880320" cy="504056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759118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327376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03134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75142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332292" y="3906510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100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53195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101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762044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102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470892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103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530877" y="505642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33" name="직선 화살표 연결선 32"/>
          <p:cNvCxnSpPr>
            <a:stCxn id="13" idx="3"/>
            <a:endCxn id="28" idx="1"/>
          </p:cNvCxnSpPr>
          <p:nvPr/>
        </p:nvCxnSpPr>
        <p:spPr>
          <a:xfrm flipV="1">
            <a:off x="3415680" y="5238755"/>
            <a:ext cx="2045391" cy="233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9663" y="5054088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1  0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31983" y="5054088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2  0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448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구조체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동적할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당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파일입출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력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123635" y="1237107"/>
            <a:ext cx="7272808" cy="24622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*)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주소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%p\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npNum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값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%d",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free(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= NULL;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331640" y="3717032"/>
            <a:ext cx="3024336" cy="2808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85744" y="3906510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Stack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263552" y="4845050"/>
            <a:ext cx="1152128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415952" y="5521125"/>
            <a:ext cx="855712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pNum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590996" y="4498825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*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220072" y="3717032"/>
            <a:ext cx="3024336" cy="2808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5374176" y="3906510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5438268" y="4743464"/>
            <a:ext cx="2552383" cy="1035987"/>
            <a:chOff x="7332292" y="3055189"/>
            <a:chExt cx="2906285" cy="1112931"/>
          </a:xfrm>
        </p:grpSpPr>
        <p:grpSp>
          <p:nvGrpSpPr>
            <p:cNvPr id="20" name="그룹 19"/>
            <p:cNvGrpSpPr/>
            <p:nvPr/>
          </p:nvGrpSpPr>
          <p:grpSpPr>
            <a:xfrm>
              <a:off x="7358257" y="3335237"/>
              <a:ext cx="2880320" cy="504056"/>
              <a:chOff x="1475656" y="4977172"/>
              <a:chExt cx="2880320" cy="504056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759118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327376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03134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75142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332292" y="3906510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100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53195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101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762044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102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470892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103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33" name="직선 화살표 연결선 32"/>
          <p:cNvCxnSpPr>
            <a:endCxn id="29" idx="1"/>
          </p:cNvCxnSpPr>
          <p:nvPr/>
        </p:nvCxnSpPr>
        <p:spPr>
          <a:xfrm flipV="1">
            <a:off x="3415680" y="5238755"/>
            <a:ext cx="2045391" cy="233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530877" y="505642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681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123635" y="631002"/>
            <a:ext cx="7272808" cy="37548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pNumArr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Size;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할당할 공간의 </a:t>
            </a:r>
            <a:r>
              <a:rPr lang="ko-KR" altLang="en-US" sz="1400" dirty="0" err="1" smtClean="0">
                <a:latin typeface="HY견고딕" pitchFamily="18" charset="-127"/>
                <a:ea typeface="HY견고딕" pitchFamily="18" charset="-127"/>
              </a:rPr>
              <a:t>갯수를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 입력하시오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("%d", &amp;Size);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pNumArr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= 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*)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)* Size);</a:t>
            </a:r>
          </a:p>
          <a:p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	for (int i = 0; i &lt; Size; i++)</a:t>
            </a:r>
          </a:p>
          <a:p>
            <a:r>
              <a:rPr lang="en-US" altLang="ko-KR" sz="1400" smtClean="0">
                <a:latin typeface="HY견고딕" pitchFamily="18" charset="-127"/>
                <a:ea typeface="HY견고딕" pitchFamily="18" charset="-127"/>
              </a:rPr>
              <a:t>		pNumArr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] =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+ 1;</a:t>
            </a:r>
          </a:p>
          <a:p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	for (int i = 0; i &lt; Size; i++)</a:t>
            </a:r>
          </a:p>
          <a:p>
            <a:r>
              <a:rPr lang="pt-BR" altLang="ko-KR" sz="1400" dirty="0" smtClean="0">
                <a:latin typeface="HY견고딕" pitchFamily="18" charset="-127"/>
                <a:ea typeface="HY견고딕" pitchFamily="18" charset="-127"/>
              </a:rPr>
              <a:t>		printf("%d = %d\n", i, pNumArr[i]);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free(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pNumArr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pNumArr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= NULL;</a:t>
            </a:r>
            <a:endParaRPr lang="ko-KR" altLang="en-US" sz="14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283968" y="4385876"/>
            <a:ext cx="4608512" cy="21394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4427984" y="4502467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08922" y="4385876"/>
            <a:ext cx="2592288" cy="21904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91796" y="4474043"/>
            <a:ext cx="1164055" cy="2880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Stack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434494" y="5295277"/>
            <a:ext cx="987538" cy="617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565122" y="5822610"/>
            <a:ext cx="733467" cy="3089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715160" y="5025225"/>
            <a:ext cx="376752" cy="240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</a:t>
            </a:r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43569" y="5434910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4492458" y="5477646"/>
            <a:ext cx="1417059" cy="322537"/>
            <a:chOff x="1475656" y="4977172"/>
            <a:chExt cx="2880320" cy="504056"/>
          </a:xfrm>
        </p:grpSpPr>
        <p:sp>
          <p:nvSpPr>
            <p:cNvPr id="30" name="직사각형 29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565920" y="5266732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33125" y="5266732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01014" y="5266732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29151" y="5266794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44688" y="5843193"/>
            <a:ext cx="3533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11893" y="5843193"/>
            <a:ext cx="3533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54089" y="5843193"/>
            <a:ext cx="3533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07482" y="5843193"/>
            <a:ext cx="3533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48592" y="5446774"/>
            <a:ext cx="26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5909518" y="5477646"/>
            <a:ext cx="1417059" cy="322537"/>
            <a:chOff x="1475656" y="4977172"/>
            <a:chExt cx="2880320" cy="504056"/>
          </a:xfrm>
        </p:grpSpPr>
        <p:sp>
          <p:nvSpPr>
            <p:cNvPr id="48" name="직사각형 47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5982980" y="5266732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50185" y="5266732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718075" y="5266732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046211" y="5266794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61748" y="5843193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28953" y="5843193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105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71150" y="5843193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106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924542" y="5843193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107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72071" y="545424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327323" y="5477646"/>
            <a:ext cx="354265" cy="322537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7681588" y="5477646"/>
            <a:ext cx="354265" cy="322537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8035853" y="5477646"/>
            <a:ext cx="354265" cy="322537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8390117" y="5477646"/>
            <a:ext cx="354265" cy="322537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400785" y="5266732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767990" y="5266732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135879" y="5266732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464016" y="5266794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279553" y="5843193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646758" y="5843193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109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988954" y="5843193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342347" y="5843193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767991" y="545424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50732" y="49584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[0]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256411" y="495901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[1]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660491" y="49584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[2]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3" name="꺾인 연결선 12"/>
          <p:cNvCxnSpPr>
            <a:stCxn id="30" idx="0"/>
            <a:endCxn id="11" idx="1"/>
          </p:cNvCxnSpPr>
          <p:nvPr/>
        </p:nvCxnSpPr>
        <p:spPr>
          <a:xfrm rot="5400000" flipH="1" flipV="1">
            <a:off x="4577489" y="5204404"/>
            <a:ext cx="365345" cy="18114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33" idx="0"/>
            <a:endCxn id="11" idx="3"/>
          </p:cNvCxnSpPr>
          <p:nvPr/>
        </p:nvCxnSpPr>
        <p:spPr>
          <a:xfrm rot="16200000" flipV="1">
            <a:off x="5470524" y="5215785"/>
            <a:ext cx="365345" cy="158378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94"/>
          <p:cNvCxnSpPr>
            <a:stCxn id="48" idx="0"/>
            <a:endCxn id="91" idx="1"/>
          </p:cNvCxnSpPr>
          <p:nvPr/>
        </p:nvCxnSpPr>
        <p:spPr>
          <a:xfrm rot="5400000" flipH="1" flipV="1">
            <a:off x="5989161" y="5210396"/>
            <a:ext cx="364740" cy="16976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51" idx="0"/>
            <a:endCxn id="91" idx="3"/>
          </p:cNvCxnSpPr>
          <p:nvPr/>
        </p:nvCxnSpPr>
        <p:spPr>
          <a:xfrm rot="16200000" flipV="1">
            <a:off x="6882196" y="5210396"/>
            <a:ext cx="364740" cy="16975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>
            <a:stCxn id="64" idx="0"/>
            <a:endCxn id="92" idx="1"/>
          </p:cNvCxnSpPr>
          <p:nvPr/>
        </p:nvCxnSpPr>
        <p:spPr>
          <a:xfrm rot="5400000" flipH="1" flipV="1">
            <a:off x="7399801" y="5216957"/>
            <a:ext cx="365345" cy="156035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>
            <a:stCxn id="67" idx="0"/>
            <a:endCxn id="92" idx="3"/>
          </p:cNvCxnSpPr>
          <p:nvPr/>
        </p:nvCxnSpPr>
        <p:spPr>
          <a:xfrm rot="16200000" flipV="1">
            <a:off x="8292836" y="5203232"/>
            <a:ext cx="365345" cy="18348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1280054" y="5295276"/>
            <a:ext cx="987538" cy="617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410682" y="5822609"/>
            <a:ext cx="733467" cy="3089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Size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592909" y="502522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617370" y="543568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07" name="직선 화살표 연결선 106"/>
          <p:cNvCxnSpPr>
            <a:stCxn id="76" idx="3"/>
            <a:endCxn id="30" idx="1"/>
          </p:cNvCxnSpPr>
          <p:nvPr/>
        </p:nvCxnSpPr>
        <p:spPr>
          <a:xfrm>
            <a:off x="3422032" y="5604188"/>
            <a:ext cx="1070426" cy="3472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0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4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38" grpId="0"/>
      <p:bldP spid="64" grpId="0" animBg="1"/>
      <p:bldP spid="65" grpId="0" animBg="1"/>
      <p:bldP spid="66" grpId="0" animBg="1"/>
      <p:bldP spid="67" grpId="0" animBg="1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54" grpId="0"/>
      <p:bldP spid="11" grpId="0"/>
      <p:bldP spid="91" grpId="0"/>
      <p:bldP spid="92" grpId="0"/>
      <p:bldP spid="10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347641" y="2727758"/>
            <a:ext cx="7328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동적할당예제코드</a:t>
            </a: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txt 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참고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5889582" y="3534854"/>
            <a:ext cx="1647098" cy="463171"/>
            <a:chOff x="4500694" y="5774141"/>
            <a:chExt cx="1647098" cy="463171"/>
          </a:xfrm>
        </p:grpSpPr>
        <p:sp>
          <p:nvSpPr>
            <p:cNvPr id="87" name="실행 단추: 앞으로 또는 다음 86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641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123635" y="2492896"/>
            <a:ext cx="7272808" cy="25237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string.h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Name1[10] = "ABC";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Name2[10] = "BCA";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Name3[10] = "ABC";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("Name1 == Name2 : %d\n",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strcmp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(Name1, Name2));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("Name1 == Name3 : %d\n",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strcmp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(Name1, Name3));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428598" y="1660776"/>
            <a:ext cx="4079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strcmp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문자열 비교 함수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6" name="갈매기형 수장 85"/>
          <p:cNvSpPr/>
          <p:nvPr/>
        </p:nvSpPr>
        <p:spPr>
          <a:xfrm>
            <a:off x="1288217" y="183038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갈매기형 수장 86"/>
          <p:cNvSpPr/>
          <p:nvPr/>
        </p:nvSpPr>
        <p:spPr>
          <a:xfrm>
            <a:off x="1140566" y="183038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99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47641" y="2727758"/>
            <a:ext cx="7328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동적할당을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사용하여 학생관리 시스템 만들기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5889582" y="3520218"/>
            <a:ext cx="1647098" cy="463171"/>
            <a:chOff x="4500694" y="5774141"/>
            <a:chExt cx="1647098" cy="463171"/>
          </a:xfrm>
        </p:grpSpPr>
        <p:sp>
          <p:nvSpPr>
            <p:cNvPr id="36" name="실행 단추: 앞으로 또는 다음 35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3156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71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파일 입출력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파일 입출력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87751" y="675662"/>
            <a:ext cx="7065912" cy="5960831"/>
            <a:chOff x="1061096" y="1024642"/>
            <a:chExt cx="7704856" cy="5960831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2"/>
              <a:ext cx="7704856" cy="571461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파일 입출력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737581" y="1311959"/>
            <a:ext cx="640143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프로그램 내의 정보를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외부 파일에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저장하거나      외부 파일의 정보를 프로그램으로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불러오는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방식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필요 헤더파일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stdio.h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&gt;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사용 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fprintf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파일의 내용 출력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lvl="1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-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fscanf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파일의 내용 입력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lvl="1"/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입출력 옵션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-"w"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모드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해당 이름의 파일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덮어쓰기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상태로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연다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(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파일이 없을 경우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새로만든다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)</a:t>
            </a: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	(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파일에 내용이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있을경우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전부 지운 후 다시 작성 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.)</a:t>
            </a:r>
          </a:p>
          <a:p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-"a"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모드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해당 이름의 파일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추가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상태로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연다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	(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파일이 없을 경우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새로만든다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)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	(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파일에 내용이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있을 경우 마지막 내용 뒤에 추가한다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.)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-"r"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모드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해당 이름의 파일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읽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기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상태로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연다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	(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파일이 없을 경우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NULL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을 반환한다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37740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파일 입출력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60599" y="1390114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f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printf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("w"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옵션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26" name="갈매기형 수장 25"/>
          <p:cNvSpPr/>
          <p:nvPr/>
        </p:nvSpPr>
        <p:spPr>
          <a:xfrm>
            <a:off x="1405646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257995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15616" y="2420888"/>
            <a:ext cx="82021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	FILE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* f =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fopen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("Test.txt", "w");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= 123;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fprintf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, "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덮어 쓰기 모드  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%d",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fclose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2400" b="1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354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파일 입출력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60599" y="1390114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f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printf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("a"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옵션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26" name="갈매기형 수장 25"/>
          <p:cNvSpPr/>
          <p:nvPr/>
        </p:nvSpPr>
        <p:spPr>
          <a:xfrm>
            <a:off x="1405646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257995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15616" y="2420888"/>
            <a:ext cx="82021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	FILE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* f =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fopen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("Test.txt",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"a");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= 123;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fprintf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추가 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모드  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%d",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fclose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2400" b="1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905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31371" y="2995838"/>
            <a:ext cx="73441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구구단을 파일입출력을 사용하여 </a:t>
            </a:r>
            <a:r>
              <a:rPr lang="en-US" altLang="ko-KR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GoGoDan.txt 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파일에    저장 하시오</a:t>
            </a:r>
            <a:endParaRPr lang="en-US" altLang="ko-KR" sz="21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파일 입출력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5970538" y="3734502"/>
            <a:ext cx="1647098" cy="463171"/>
            <a:chOff x="4500694" y="5774141"/>
            <a:chExt cx="1647098" cy="463171"/>
          </a:xfrm>
        </p:grpSpPr>
        <p:sp>
          <p:nvSpPr>
            <p:cNvPr id="30" name="실행 단추: 앞으로 또는 다음 29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141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7864" y="3041644"/>
            <a:ext cx="25837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구조</a:t>
            </a:r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체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파일 입출력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60597" y="1027308"/>
            <a:ext cx="6323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fscanf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("r"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옵션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 //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띄어쓰기 또는 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엔터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 단위로 정보를 가져옴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405645" y="121900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257994" y="121900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15615" y="1659023"/>
            <a:ext cx="820217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FILE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* f =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fopen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("Test.txt", "w");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de-DE" altLang="ko-KR" sz="1400" dirty="0" smtClean="0">
                <a:latin typeface="HY견고딕" pitchFamily="18" charset="-127"/>
                <a:ea typeface="HY견고딕" pitchFamily="18" charset="-127"/>
              </a:rPr>
              <a:t>	fprintf(f</a:t>
            </a:r>
            <a:r>
              <a:rPr lang="de-DE" altLang="ko-KR" sz="1400" dirty="0">
                <a:latin typeface="HY견고딕" pitchFamily="18" charset="-127"/>
                <a:ea typeface="HY견고딕" pitchFamily="18" charset="-127"/>
              </a:rPr>
              <a:t>,"1 2 3 4");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fclose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f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fopen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("Test.txt", "r");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if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(f == NULL)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해당 이름의 파일이 없습니다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.");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else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while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(!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feof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(f))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fscanf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"%d", &amp;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("%d",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}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fclose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400" b="1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798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파일 입출력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60597" y="780491"/>
            <a:ext cx="6323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fscanf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("r"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옵션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 //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띄어쓰기 또는 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엔터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 단위로 정보를 가져옴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405645" y="97219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257994" y="97219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15615" y="1412206"/>
            <a:ext cx="7632849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typedef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people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Name[10];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Age;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PhonNumber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[20];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}People;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People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P1 = { "A",20,"010-1234-5678" };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FILE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* f =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fopen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("People.txt", "w");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fprintf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,"%s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%d %s",P1.Name,P1.Age,P1.PhonNumber);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fclose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f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fopen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("People.txt", "r");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if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(f == NULL)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해당 이름의 파일이 없습니다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.");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else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fscanf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"%s", P1.Name);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fscanf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"%d", &amp;P1.Age);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fscanf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"%s", P1.PhonNumber);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%s \n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%d \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n",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P1.Name, 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P1.Age);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 smtClean="0">
                <a:latin typeface="HY견고딕" pitchFamily="18" charset="-127"/>
                <a:ea typeface="HY견고딕" pitchFamily="18" charset="-127"/>
              </a:rPr>
              <a:t>휴대폰번호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s\n", P1.PhonNumber);</a:t>
            </a:r>
          </a:p>
          <a:p>
            <a:r>
              <a:rPr lang="en-US" altLang="ko-KR" sz="1200" smtClean="0">
                <a:latin typeface="HY견고딕" pitchFamily="18" charset="-127"/>
                <a:ea typeface="HY견고딕" pitchFamily="18" charset="-127"/>
              </a:rPr>
              <a:t>		fclose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b="1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508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파일 입출력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60597" y="652716"/>
            <a:ext cx="6323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fgets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("r"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옵션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 //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엔터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 단위로 정보를 가져옴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405645" y="84441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257994" y="84441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15615" y="1284431"/>
            <a:ext cx="7632849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typedef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people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Name[10];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Age;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PhonNumber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[20];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}People;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People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P1 = { "A",20,"010-1234-5678" };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FILE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* f =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fopen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("People.txt", "w");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[256];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fprintf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%s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%d\n", P1.Name, P1.Age);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fprintf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휴대폰 번호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%s", P1.PhonNumber);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fclose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f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fopen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("People.txt", "r");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if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(f == NULL)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해당 이름의 파일이 없습니다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.");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else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while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(!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feof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(f))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fgets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), f);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("%s\n",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}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fclose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(f);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651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파일 입출력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60597" y="652716"/>
            <a:ext cx="6323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fread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("r"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옵션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 //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정보 전체를 가져옴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405645" y="84441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257994" y="84441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15615" y="1284431"/>
            <a:ext cx="763284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typedef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people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Name[10];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Age;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PhonNumber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[20];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}People;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People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P1 = { "A",20,"010-1234-5678" };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FILE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* f =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fopen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("People.txt", "w");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[256];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fprintf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%s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%d\n", P1.Name, P1.Age);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fprintf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휴대폰 번호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%s", P1.PhonNumber);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fclose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f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fopen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("People.txt", "r");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if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(f == NULL)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해당 이름의 파일이 없습니다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.");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else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fread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),1,f);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("%s\n",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fclose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978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90691" y="3042004"/>
            <a:ext cx="7344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학생관리 프로그램에 저장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불러오기 기능을 파일입출력을 활용하여 추가하시오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6196723" y="4005064"/>
            <a:ext cx="1647098" cy="463171"/>
            <a:chOff x="4500694" y="5774141"/>
            <a:chExt cx="1647098" cy="463171"/>
          </a:xfrm>
        </p:grpSpPr>
        <p:sp>
          <p:nvSpPr>
            <p:cNvPr id="40" name="실행 단추: 앞으로 또는 다음 39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384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394520" y="886789"/>
            <a:ext cx="6751264" cy="1966147"/>
            <a:chOff x="1061096" y="1024642"/>
            <a:chExt cx="7704856" cy="1966147"/>
          </a:xfrm>
        </p:grpSpPr>
        <p:sp>
          <p:nvSpPr>
            <p:cNvPr id="17" name="직사각형 16"/>
            <p:cNvSpPr/>
            <p:nvPr/>
          </p:nvSpPr>
          <p:spPr>
            <a:xfrm>
              <a:off x="1061096" y="1270864"/>
              <a:ext cx="7704856" cy="17199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구조체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547664" y="1496397"/>
            <a:ext cx="640871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정의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-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다른 여러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자료형들을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 묶어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만드는 사용자정의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자료형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실존하는 정보를 데이터화 하는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추상화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작업 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ex&gt;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사람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=&gt;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이름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(char[]),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나이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),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(float)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56264" y="3501008"/>
            <a:ext cx="3357500" cy="2152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truct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구조체이름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자료형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맴버변수명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자료형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맴버변수명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자료형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맴버변수명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};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26540" y="3501008"/>
            <a:ext cx="3357500" cy="2152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People</a:t>
            </a: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char Name[10];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Age;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float Height;</a:t>
            </a: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};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270863"/>
            <a:ext cx="7704856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people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Name[10];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Age;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float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Height;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p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eople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P1 = { 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최정호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",20,185.7f };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%s\n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%d\n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키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%.2f\n", P1.Name, P1.Age, P1.Height);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612909" y="788166"/>
            <a:ext cx="1802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구조체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갈매기형 수장 64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720170" y="4293096"/>
            <a:ext cx="3868053" cy="223224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 flipH="1">
            <a:off x="3805087" y="6273316"/>
            <a:ext cx="169821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P1</a:t>
            </a:r>
            <a:endParaRPr lang="ko-KR" altLang="en-US" sz="2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915816" y="4488268"/>
            <a:ext cx="15121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최정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호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063787" y="4869160"/>
            <a:ext cx="1216226" cy="318082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Name[10](10Byte)</a:t>
            </a:r>
            <a:endParaRPr lang="ko-KR" altLang="en-US" sz="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804203" y="4488268"/>
            <a:ext cx="144016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56129" y="4869158"/>
            <a:ext cx="1136308" cy="295609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Age(4Byte)</a:t>
            </a:r>
            <a:endParaRPr lang="ko-KR" altLang="en-US" sz="105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900278" y="5344279"/>
            <a:ext cx="144016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185.7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052204" y="5733255"/>
            <a:ext cx="1136308" cy="287523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Height(4byte)</a:t>
            </a:r>
            <a:endParaRPr lang="ko-KR" altLang="en-US" sz="105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555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096209"/>
            <a:ext cx="7704856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people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Name[10];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Age;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float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Height;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en-US" altLang="ko-KR" sz="12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t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ypedef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people 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People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People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P1 = { 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최정호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",20,185.7f };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%s\n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%d\n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키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%.2f\n", P1.Name, P1.Age, P1.Height);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612909" y="613512"/>
            <a:ext cx="1802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typedef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1472528" y="76713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갈매기형 수장 64"/>
          <p:cNvSpPr/>
          <p:nvPr/>
        </p:nvSpPr>
        <p:spPr>
          <a:xfrm>
            <a:off x="1324877" y="76713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720170" y="4293096"/>
            <a:ext cx="3868053" cy="223224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 flipH="1">
            <a:off x="3805087" y="6273316"/>
            <a:ext cx="169821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P1</a:t>
            </a:r>
            <a:endParaRPr lang="ko-KR" altLang="en-US" sz="2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915816" y="4488268"/>
            <a:ext cx="15121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최정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호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063787" y="4869160"/>
            <a:ext cx="1216226" cy="318082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Name[10](10Byte)</a:t>
            </a:r>
            <a:endParaRPr lang="ko-KR" altLang="en-US" sz="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804203" y="4488268"/>
            <a:ext cx="144016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56129" y="4869158"/>
            <a:ext cx="1136308" cy="295609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Age(4Byte)</a:t>
            </a:r>
            <a:endParaRPr lang="ko-KR" altLang="en-US" sz="105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900278" y="5344279"/>
            <a:ext cx="144016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185.7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052204" y="5733255"/>
            <a:ext cx="1136308" cy="287523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Height(4byte)</a:t>
            </a:r>
            <a:endParaRPr lang="ko-KR" altLang="en-US" sz="105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841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270863"/>
            <a:ext cx="7704856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t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ypedef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people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Name[10];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Age;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float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Height;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}People;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People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P1 = { 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최정호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",20,185.7f };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%s\n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%d\n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키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%.2f\n", P1.Name, P1.Age, P1.Height);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612909" y="788166"/>
            <a:ext cx="1802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typedef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갈매기형 수장 64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720170" y="4293096"/>
            <a:ext cx="3868053" cy="223224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 flipH="1">
            <a:off x="3805087" y="6273316"/>
            <a:ext cx="169821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P1</a:t>
            </a:r>
            <a:endParaRPr lang="ko-KR" altLang="en-US" sz="2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915816" y="4488268"/>
            <a:ext cx="15121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최정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호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063787" y="4869160"/>
            <a:ext cx="1216226" cy="318082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Name[10](10Byte)</a:t>
            </a:r>
            <a:endParaRPr lang="ko-KR" altLang="en-US" sz="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804203" y="4488268"/>
            <a:ext cx="144016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56129" y="4869158"/>
            <a:ext cx="1136308" cy="295609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Age(4Byte)</a:t>
            </a:r>
            <a:endParaRPr lang="ko-KR" altLang="en-US" sz="105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900278" y="5344279"/>
            <a:ext cx="144016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185.7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052204" y="5733255"/>
            <a:ext cx="1136308" cy="287523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Height(4byte)</a:t>
            </a:r>
            <a:endParaRPr lang="ko-KR" altLang="en-US" sz="105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177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270863"/>
            <a:ext cx="7704856" cy="54784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typedef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 people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Name[10];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Age;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float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Height;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}People;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ShowPeople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(People P)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("===================\n");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("1.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%s\n",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P.Name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("2.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%d\n",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P.Age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("3.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키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%.2f\n",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P.Height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("===================\n");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People 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P_List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[3];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nn-NO" altLang="ko-KR" sz="10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000" dirty="0">
                <a:latin typeface="HY견고딕" pitchFamily="18" charset="-127"/>
                <a:ea typeface="HY견고딕" pitchFamily="18" charset="-127"/>
              </a:rPr>
              <a:t>(int i = 0; i &lt; </a:t>
            </a:r>
            <a:r>
              <a:rPr lang="nn-NO" altLang="ko-KR" sz="1000" dirty="0" smtClean="0">
                <a:latin typeface="HY견고딕" pitchFamily="18" charset="-127"/>
                <a:ea typeface="HY견고딕" pitchFamily="18" charset="-127"/>
              </a:rPr>
              <a:t>3; </a:t>
            </a:r>
            <a:r>
              <a:rPr lang="nn-NO" altLang="ko-KR" sz="1000" dirty="0">
                <a:latin typeface="HY견고딕" pitchFamily="18" charset="-127"/>
                <a:ea typeface="HY견고딕" pitchFamily="18" charset="-127"/>
              </a:rPr>
              <a:t>i++)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("====%d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번째 사람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====\n",i+1);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이름입력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("%s",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P_List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].Name);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나이입력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("%d", &amp;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P_List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].Age);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키입력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("%f", &amp;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P_List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].Height);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("===================\n");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nn-NO" altLang="ko-KR" sz="10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000" dirty="0">
                <a:latin typeface="HY견고딕" pitchFamily="18" charset="-127"/>
                <a:ea typeface="HY견고딕" pitchFamily="18" charset="-127"/>
              </a:rPr>
              <a:t>(int i = 0; i </a:t>
            </a:r>
            <a:r>
              <a:rPr lang="nn-NO" altLang="ko-KR" sz="1000">
                <a:latin typeface="HY견고딕" pitchFamily="18" charset="-127"/>
                <a:ea typeface="HY견고딕" pitchFamily="18" charset="-127"/>
              </a:rPr>
              <a:t>&lt; </a:t>
            </a:r>
            <a:r>
              <a:rPr lang="nn-NO" altLang="ko-KR" sz="1000" smtClean="0">
                <a:latin typeface="HY견고딕" pitchFamily="18" charset="-127"/>
                <a:ea typeface="HY견고딕" pitchFamily="18" charset="-127"/>
              </a:rPr>
              <a:t>3; </a:t>
            </a:r>
            <a:r>
              <a:rPr lang="nn-NO" altLang="ko-KR" sz="1000" dirty="0">
                <a:latin typeface="HY견고딕" pitchFamily="18" charset="-127"/>
                <a:ea typeface="HY견고딕" pitchFamily="18" charset="-127"/>
              </a:rPr>
              <a:t>i++)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ShowPeople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P_List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]);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612908" y="788166"/>
            <a:ext cx="2113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구조체 배열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갈매기형 수장 64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041151" y="1283731"/>
            <a:ext cx="3852429" cy="3386289"/>
            <a:chOff x="4890004" y="1346778"/>
            <a:chExt cx="4074484" cy="3884280"/>
          </a:xfrm>
        </p:grpSpPr>
        <p:grpSp>
          <p:nvGrpSpPr>
            <p:cNvPr id="7" name="그룹 6"/>
            <p:cNvGrpSpPr/>
            <p:nvPr/>
          </p:nvGrpSpPr>
          <p:grpSpPr>
            <a:xfrm>
              <a:off x="4890005" y="1346778"/>
              <a:ext cx="4074483" cy="1298038"/>
              <a:chOff x="4890005" y="1346778"/>
              <a:chExt cx="4074483" cy="1298038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5076056" y="1539258"/>
                <a:ext cx="1656184" cy="607567"/>
                <a:chOff x="5076056" y="1539258"/>
                <a:chExt cx="784733" cy="607567"/>
              </a:xfrm>
            </p:grpSpPr>
            <p:sp>
              <p:nvSpPr>
                <p:cNvPr id="33" name="직사각형 32"/>
                <p:cNvSpPr/>
                <p:nvPr/>
              </p:nvSpPr>
              <p:spPr>
                <a:xfrm>
                  <a:off x="5076056" y="1539258"/>
                  <a:ext cx="784733" cy="486054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5178358" y="1903798"/>
                  <a:ext cx="567680" cy="243027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 smtClean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Name</a:t>
                  </a:r>
                  <a:endParaRPr lang="ko-KR" altLang="en-US" sz="1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</p:grpSp>
          <p:sp>
            <p:nvSpPr>
              <p:cNvPr id="35" name="직사각형 34"/>
              <p:cNvSpPr/>
              <p:nvPr/>
            </p:nvSpPr>
            <p:spPr>
              <a:xfrm>
                <a:off x="6732240" y="1539257"/>
                <a:ext cx="784733" cy="486054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6834542" y="1903797"/>
                <a:ext cx="567680" cy="243027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Age</a:t>
                </a:r>
                <a:endParaRPr lang="ko-KR" altLang="en-US" sz="12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grpSp>
            <p:nvGrpSpPr>
              <p:cNvPr id="6" name="그룹 5"/>
              <p:cNvGrpSpPr/>
              <p:nvPr/>
            </p:nvGrpSpPr>
            <p:grpSpPr>
              <a:xfrm>
                <a:off x="7516973" y="1539256"/>
                <a:ext cx="1225460" cy="607567"/>
                <a:chOff x="7516973" y="1539256"/>
                <a:chExt cx="784733" cy="607567"/>
              </a:xfrm>
            </p:grpSpPr>
            <p:sp>
              <p:nvSpPr>
                <p:cNvPr id="37" name="직사각형 36"/>
                <p:cNvSpPr/>
                <p:nvPr/>
              </p:nvSpPr>
              <p:spPr>
                <a:xfrm>
                  <a:off x="7516973" y="1539256"/>
                  <a:ext cx="784733" cy="486054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7619275" y="1903796"/>
                  <a:ext cx="567680" cy="243027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Height</a:t>
                  </a:r>
                  <a:endParaRPr lang="ko-KR" altLang="en-US" sz="12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</p:grpSp>
          <p:sp>
            <p:nvSpPr>
              <p:cNvPr id="44" name="직사각형 43"/>
              <p:cNvSpPr/>
              <p:nvPr/>
            </p:nvSpPr>
            <p:spPr>
              <a:xfrm>
                <a:off x="4890005" y="1346778"/>
                <a:ext cx="4074483" cy="1298037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6273691" y="2320350"/>
                <a:ext cx="1307110" cy="324466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P_List</a:t>
                </a:r>
                <a:r>
                  <a:rPr lang="en-US" altLang="ko-KR" sz="1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[0]</a:t>
                </a:r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4890004" y="2634983"/>
              <a:ext cx="4074483" cy="1298038"/>
              <a:chOff x="4890005" y="1346778"/>
              <a:chExt cx="4074483" cy="1298038"/>
            </a:xfrm>
          </p:grpSpPr>
          <p:grpSp>
            <p:nvGrpSpPr>
              <p:cNvPr id="46" name="그룹 45"/>
              <p:cNvGrpSpPr/>
              <p:nvPr/>
            </p:nvGrpSpPr>
            <p:grpSpPr>
              <a:xfrm>
                <a:off x="5076056" y="1539258"/>
                <a:ext cx="1656184" cy="607567"/>
                <a:chOff x="5076056" y="1539258"/>
                <a:chExt cx="784733" cy="607567"/>
              </a:xfrm>
            </p:grpSpPr>
            <p:sp>
              <p:nvSpPr>
                <p:cNvPr id="58" name="직사각형 57"/>
                <p:cNvSpPr/>
                <p:nvPr/>
              </p:nvSpPr>
              <p:spPr>
                <a:xfrm>
                  <a:off x="5076056" y="1539258"/>
                  <a:ext cx="784733" cy="486054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  <p:sp>
              <p:nvSpPr>
                <p:cNvPr id="61" name="직사각형 60"/>
                <p:cNvSpPr/>
                <p:nvPr/>
              </p:nvSpPr>
              <p:spPr>
                <a:xfrm>
                  <a:off x="5178358" y="1903798"/>
                  <a:ext cx="567680" cy="243027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 smtClean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Name</a:t>
                  </a:r>
                  <a:endParaRPr lang="ko-KR" altLang="en-US" sz="1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</p:grpSp>
          <p:sp>
            <p:nvSpPr>
              <p:cNvPr id="47" name="직사각형 46"/>
              <p:cNvSpPr/>
              <p:nvPr/>
            </p:nvSpPr>
            <p:spPr>
              <a:xfrm>
                <a:off x="6732240" y="1539257"/>
                <a:ext cx="784733" cy="486054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6834542" y="1903797"/>
                <a:ext cx="567680" cy="243027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Age</a:t>
                </a:r>
                <a:endParaRPr lang="ko-KR" altLang="en-US" sz="12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grpSp>
            <p:nvGrpSpPr>
              <p:cNvPr id="53" name="그룹 52"/>
              <p:cNvGrpSpPr/>
              <p:nvPr/>
            </p:nvGrpSpPr>
            <p:grpSpPr>
              <a:xfrm>
                <a:off x="7516973" y="1539256"/>
                <a:ext cx="1225460" cy="607567"/>
                <a:chOff x="7516973" y="1539256"/>
                <a:chExt cx="784733" cy="607567"/>
              </a:xfrm>
            </p:grpSpPr>
            <p:sp>
              <p:nvSpPr>
                <p:cNvPr id="56" name="직사각형 55"/>
                <p:cNvSpPr/>
                <p:nvPr/>
              </p:nvSpPr>
              <p:spPr>
                <a:xfrm>
                  <a:off x="7516973" y="1539256"/>
                  <a:ext cx="784733" cy="486054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7619275" y="1903796"/>
                  <a:ext cx="567680" cy="243027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Height</a:t>
                  </a:r>
                  <a:endParaRPr lang="ko-KR" altLang="en-US" sz="12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</p:grpSp>
          <p:sp>
            <p:nvSpPr>
              <p:cNvPr id="54" name="직사각형 53"/>
              <p:cNvSpPr/>
              <p:nvPr/>
            </p:nvSpPr>
            <p:spPr>
              <a:xfrm>
                <a:off x="4890005" y="1346778"/>
                <a:ext cx="4074483" cy="1298037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6273691" y="2320350"/>
                <a:ext cx="1307110" cy="324466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P_List</a:t>
                </a:r>
                <a:r>
                  <a:rPr lang="en-US" altLang="ko-KR" sz="1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[1]</a:t>
                </a:r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4890005" y="3933020"/>
              <a:ext cx="4074483" cy="1298038"/>
              <a:chOff x="4890005" y="1346778"/>
              <a:chExt cx="4074483" cy="1298038"/>
            </a:xfrm>
          </p:grpSpPr>
          <p:grpSp>
            <p:nvGrpSpPr>
              <p:cNvPr id="63" name="그룹 62"/>
              <p:cNvGrpSpPr/>
              <p:nvPr/>
            </p:nvGrpSpPr>
            <p:grpSpPr>
              <a:xfrm>
                <a:off x="5076056" y="1539258"/>
                <a:ext cx="1656184" cy="607567"/>
                <a:chOff x="5076056" y="1539258"/>
                <a:chExt cx="784733" cy="607567"/>
              </a:xfrm>
            </p:grpSpPr>
            <p:sp>
              <p:nvSpPr>
                <p:cNvPr id="72" name="직사각형 71"/>
                <p:cNvSpPr/>
                <p:nvPr/>
              </p:nvSpPr>
              <p:spPr>
                <a:xfrm>
                  <a:off x="5076056" y="1539258"/>
                  <a:ext cx="784733" cy="486054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  <p:sp>
              <p:nvSpPr>
                <p:cNvPr id="73" name="직사각형 72"/>
                <p:cNvSpPr/>
                <p:nvPr/>
              </p:nvSpPr>
              <p:spPr>
                <a:xfrm>
                  <a:off x="5178358" y="1903798"/>
                  <a:ext cx="567680" cy="243027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 smtClean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Name</a:t>
                  </a:r>
                  <a:endParaRPr lang="ko-KR" altLang="en-US" sz="1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</p:grpSp>
          <p:sp>
            <p:nvSpPr>
              <p:cNvPr id="64" name="직사각형 63"/>
              <p:cNvSpPr/>
              <p:nvPr/>
            </p:nvSpPr>
            <p:spPr>
              <a:xfrm>
                <a:off x="6732240" y="1539257"/>
                <a:ext cx="784733" cy="486054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6834542" y="1903797"/>
                <a:ext cx="567680" cy="243027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Age</a:t>
                </a:r>
                <a:endParaRPr lang="ko-KR" altLang="en-US" sz="12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grpSp>
            <p:nvGrpSpPr>
              <p:cNvPr id="67" name="그룹 66"/>
              <p:cNvGrpSpPr/>
              <p:nvPr/>
            </p:nvGrpSpPr>
            <p:grpSpPr>
              <a:xfrm>
                <a:off x="7516973" y="1539256"/>
                <a:ext cx="1225460" cy="607567"/>
                <a:chOff x="7516973" y="1539256"/>
                <a:chExt cx="784733" cy="607567"/>
              </a:xfrm>
            </p:grpSpPr>
            <p:sp>
              <p:nvSpPr>
                <p:cNvPr id="70" name="직사각형 69"/>
                <p:cNvSpPr/>
                <p:nvPr/>
              </p:nvSpPr>
              <p:spPr>
                <a:xfrm>
                  <a:off x="7516973" y="1539256"/>
                  <a:ext cx="784733" cy="486054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  <p:sp>
              <p:nvSpPr>
                <p:cNvPr id="71" name="직사각형 70"/>
                <p:cNvSpPr/>
                <p:nvPr/>
              </p:nvSpPr>
              <p:spPr>
                <a:xfrm>
                  <a:off x="7619275" y="1903796"/>
                  <a:ext cx="567680" cy="243027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Height</a:t>
                  </a:r>
                  <a:endParaRPr lang="ko-KR" altLang="en-US" sz="12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</p:grpSp>
          <p:sp>
            <p:nvSpPr>
              <p:cNvPr id="68" name="직사각형 67"/>
              <p:cNvSpPr/>
              <p:nvPr/>
            </p:nvSpPr>
            <p:spPr>
              <a:xfrm>
                <a:off x="4890005" y="1346778"/>
                <a:ext cx="4074483" cy="1298037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6273691" y="2320350"/>
                <a:ext cx="1307110" cy="324466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P_List</a:t>
                </a:r>
                <a:r>
                  <a:rPr lang="en-US" altLang="ko-KR" sz="1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[2]</a:t>
                </a:r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366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270863"/>
            <a:ext cx="7704856" cy="57554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typedef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 people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Name[10];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Age;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float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Height;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}People;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ShowPeople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(People P)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("===================\n");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("1.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%s\n",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P.Name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("2.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%d\n",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P.Age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("3.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키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%.2f\n",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P.Height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("===================\n");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SetPeople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(People* P)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("===================\n");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이름입력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("%s", P-&gt;Name);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나이입력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("%d", &amp;P-&gt;Age);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키입력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("%f", &amp;P-&gt;Height);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("===================\n");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People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P1;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SetPeople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(&amp;P1);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ShowPeople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(P1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612908" y="788166"/>
            <a:ext cx="2311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구조체 포인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갈매기형 수장 64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041152" y="5589240"/>
            <a:ext cx="3852428" cy="1131621"/>
            <a:chOff x="4890005" y="1346778"/>
            <a:chExt cx="4074483" cy="1298038"/>
          </a:xfrm>
        </p:grpSpPr>
        <p:grpSp>
          <p:nvGrpSpPr>
            <p:cNvPr id="3" name="그룹 2"/>
            <p:cNvGrpSpPr/>
            <p:nvPr/>
          </p:nvGrpSpPr>
          <p:grpSpPr>
            <a:xfrm>
              <a:off x="5076056" y="1539258"/>
              <a:ext cx="1656184" cy="607567"/>
              <a:chOff x="5076056" y="1539258"/>
              <a:chExt cx="784733" cy="607567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5076056" y="1539258"/>
                <a:ext cx="784733" cy="486054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5178358" y="1903798"/>
                <a:ext cx="567680" cy="243027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Name</a:t>
                </a:r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sp>
          <p:nvSpPr>
            <p:cNvPr id="35" name="직사각형 34"/>
            <p:cNvSpPr/>
            <p:nvPr/>
          </p:nvSpPr>
          <p:spPr>
            <a:xfrm>
              <a:off x="6732240" y="1539257"/>
              <a:ext cx="784733" cy="4860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834542" y="1903797"/>
              <a:ext cx="567680" cy="24302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Age</a:t>
              </a:r>
              <a:endPara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7516973" y="1539256"/>
              <a:ext cx="1225460" cy="607567"/>
              <a:chOff x="7516973" y="1539256"/>
              <a:chExt cx="784733" cy="607567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7516973" y="1539256"/>
                <a:ext cx="784733" cy="486054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7619275" y="1903796"/>
                <a:ext cx="567680" cy="243027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Height</a:t>
                </a:r>
                <a:endParaRPr lang="ko-KR" altLang="en-US" sz="12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sp>
          <p:nvSpPr>
            <p:cNvPr id="44" name="직사각형 43"/>
            <p:cNvSpPr/>
            <p:nvPr/>
          </p:nvSpPr>
          <p:spPr>
            <a:xfrm>
              <a:off x="4890005" y="1346778"/>
              <a:ext cx="4074483" cy="1298037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273691" y="2320350"/>
              <a:ext cx="1307110" cy="324466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P1(100)</a:t>
              </a:r>
              <a:endPara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6496034" y="4302596"/>
            <a:ext cx="1161123" cy="936104"/>
            <a:chOff x="6596383" y="4293096"/>
            <a:chExt cx="741966" cy="529673"/>
          </a:xfrm>
        </p:grpSpPr>
        <p:sp>
          <p:nvSpPr>
            <p:cNvPr id="49" name="직사각형 48"/>
            <p:cNvSpPr/>
            <p:nvPr/>
          </p:nvSpPr>
          <p:spPr>
            <a:xfrm>
              <a:off x="6596383" y="4293096"/>
              <a:ext cx="741966" cy="423739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693110" y="4610900"/>
              <a:ext cx="536742" cy="211869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*P</a:t>
              </a:r>
              <a:endPara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5041152" y="2636912"/>
            <a:ext cx="3852428" cy="1131621"/>
            <a:chOff x="4890005" y="1346778"/>
            <a:chExt cx="4074483" cy="1298038"/>
          </a:xfrm>
        </p:grpSpPr>
        <p:grpSp>
          <p:nvGrpSpPr>
            <p:cNvPr id="52" name="그룹 51"/>
            <p:cNvGrpSpPr/>
            <p:nvPr/>
          </p:nvGrpSpPr>
          <p:grpSpPr>
            <a:xfrm>
              <a:off x="5076056" y="1539258"/>
              <a:ext cx="1656184" cy="607567"/>
              <a:chOff x="5076056" y="1539258"/>
              <a:chExt cx="784733" cy="607567"/>
            </a:xfrm>
          </p:grpSpPr>
          <p:sp>
            <p:nvSpPr>
              <p:cNvPr id="81" name="직사각형 80"/>
              <p:cNvSpPr/>
              <p:nvPr/>
            </p:nvSpPr>
            <p:spPr>
              <a:xfrm>
                <a:off x="5076056" y="1539258"/>
                <a:ext cx="784733" cy="486054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5178358" y="1903798"/>
                <a:ext cx="567680" cy="243027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Name</a:t>
                </a:r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sp>
          <p:nvSpPr>
            <p:cNvPr id="74" name="직사각형 73"/>
            <p:cNvSpPr/>
            <p:nvPr/>
          </p:nvSpPr>
          <p:spPr>
            <a:xfrm>
              <a:off x="6732240" y="1539257"/>
              <a:ext cx="784733" cy="4860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834542" y="1903797"/>
              <a:ext cx="567680" cy="24302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Age</a:t>
              </a:r>
              <a:endPara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7516973" y="1539256"/>
              <a:ext cx="1225460" cy="607567"/>
              <a:chOff x="7516973" y="1539256"/>
              <a:chExt cx="784733" cy="607567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7516973" y="1539256"/>
                <a:ext cx="784733" cy="486054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7619275" y="1903796"/>
                <a:ext cx="567680" cy="243027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Height</a:t>
                </a:r>
                <a:endParaRPr lang="ko-KR" altLang="en-US" sz="12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sp>
          <p:nvSpPr>
            <p:cNvPr id="77" name="직사각형 76"/>
            <p:cNvSpPr/>
            <p:nvPr/>
          </p:nvSpPr>
          <p:spPr>
            <a:xfrm>
              <a:off x="4890005" y="1346778"/>
              <a:ext cx="4074483" cy="1298037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273691" y="2320350"/>
              <a:ext cx="1307110" cy="324466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P(200)</a:t>
              </a:r>
              <a:endPara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425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7546</TotalTime>
  <Words>815</Words>
  <Application>Microsoft Office PowerPoint</Application>
  <PresentationFormat>화면 슬라이드 쇼(4:3)</PresentationFormat>
  <Paragraphs>709</Paragraphs>
  <Slides>35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5" baseType="lpstr">
      <vt:lpstr>굴림</vt:lpstr>
      <vt:lpstr>Arial</vt:lpstr>
      <vt:lpstr>Yoon 윤고딕 520_TT</vt:lpstr>
      <vt:lpstr>Segoe UI Black</vt:lpstr>
      <vt:lpstr>HY견고딕</vt:lpstr>
      <vt:lpstr>맑은 고딕</vt:lpstr>
      <vt:lpstr>HY강B</vt:lpstr>
      <vt:lpstr>HY강M</vt:lpstr>
      <vt:lpstr>HY헤드라인M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B-00</cp:lastModifiedBy>
  <cp:revision>456</cp:revision>
  <dcterms:created xsi:type="dcterms:W3CDTF">2013-09-05T09:43:46Z</dcterms:created>
  <dcterms:modified xsi:type="dcterms:W3CDTF">2021-06-25T07:14:24Z</dcterms:modified>
</cp:coreProperties>
</file>