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69" r:id="rId3"/>
    <p:sldId id="281" r:id="rId4"/>
    <p:sldId id="262" r:id="rId5"/>
    <p:sldId id="270" r:id="rId6"/>
    <p:sldId id="289" r:id="rId7"/>
    <p:sldId id="290" r:id="rId8"/>
    <p:sldId id="291" r:id="rId9"/>
    <p:sldId id="292" r:id="rId10"/>
    <p:sldId id="280" r:id="rId11"/>
    <p:sldId id="293" r:id="rId12"/>
    <p:sldId id="273" r:id="rId13"/>
    <p:sldId id="275" r:id="rId14"/>
    <p:sldId id="287" r:id="rId15"/>
    <p:sldId id="274" r:id="rId16"/>
    <p:sldId id="282" r:id="rId17"/>
    <p:sldId id="299" r:id="rId18"/>
    <p:sldId id="307" r:id="rId19"/>
    <p:sldId id="308" r:id="rId20"/>
    <p:sldId id="309" r:id="rId21"/>
    <p:sldId id="310" r:id="rId22"/>
    <p:sldId id="311" r:id="rId23"/>
    <p:sldId id="295" r:id="rId24"/>
    <p:sldId id="312" r:id="rId25"/>
    <p:sldId id="298" r:id="rId26"/>
    <p:sldId id="261" r:id="rId27"/>
    <p:sldId id="313" r:id="rId28"/>
    <p:sldId id="29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2D"/>
    <a:srgbClr val="FB8F94"/>
    <a:srgbClr val="B6060E"/>
    <a:srgbClr val="7E040A"/>
    <a:srgbClr val="B1060F"/>
    <a:srgbClr val="A2060D"/>
    <a:srgbClr val="F82C36"/>
    <a:srgbClr val="FF6561"/>
    <a:srgbClr val="00BCD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2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022" y="114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8639-A19A-4DF8-AF40-293C5F47237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0E9C2-28D1-4491-A365-960E2C413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0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 자유주제를 선택</a:t>
            </a:r>
            <a:r>
              <a:rPr lang="en-US" altLang="ko-KR" dirty="0"/>
              <a:t>?</a:t>
            </a:r>
            <a:r>
              <a:rPr lang="ko-KR" altLang="en-US" dirty="0"/>
              <a:t>  </a:t>
            </a:r>
            <a:r>
              <a:rPr lang="en-US" altLang="ko-KR" dirty="0"/>
              <a:t>4</a:t>
            </a:r>
            <a:r>
              <a:rPr lang="ko-KR" altLang="en-US" dirty="0"/>
              <a:t>조 의 영화 예매 키오스크 발표자 김기윤이라고 합니다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선택후</a:t>
            </a:r>
            <a:r>
              <a:rPr lang="ko-KR" altLang="en-US" dirty="0"/>
              <a:t> 홈으로 갔을 경우 초기화</a:t>
            </a:r>
            <a:r>
              <a:rPr lang="en-US" altLang="ko-KR" dirty="0"/>
              <a:t>, </a:t>
            </a:r>
            <a:r>
              <a:rPr lang="ko-KR" altLang="en-US" dirty="0"/>
              <a:t>선택하지 않을 시 다음페이지 버튼 활성화 되지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17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선택후</a:t>
            </a:r>
            <a:r>
              <a:rPr lang="ko-KR" altLang="en-US" dirty="0"/>
              <a:t> 홈으로 갔을 경우 초기화</a:t>
            </a:r>
            <a:r>
              <a:rPr lang="en-US" altLang="ko-KR" dirty="0"/>
              <a:t>, </a:t>
            </a:r>
            <a:r>
              <a:rPr lang="ko-KR" altLang="en-US" dirty="0"/>
              <a:t>선택하지 않을 시 다음페이지 버튼 활성화 되지 않음</a:t>
            </a:r>
            <a:r>
              <a:rPr lang="en-US" altLang="ko-KR" dirty="0"/>
              <a:t>,  </a:t>
            </a:r>
            <a:r>
              <a:rPr lang="ko-KR" altLang="en-US" dirty="0"/>
              <a:t>여러 좌석을 동시에 </a:t>
            </a:r>
            <a:r>
              <a:rPr lang="ko-KR" altLang="en-US" dirty="0" err="1"/>
              <a:t>할시</a:t>
            </a:r>
            <a:r>
              <a:rPr lang="ko-KR" altLang="en-US" dirty="0"/>
              <a:t> 해당자리에 </a:t>
            </a:r>
            <a:r>
              <a:rPr lang="ko-KR" altLang="en-US" dirty="0" err="1"/>
              <a:t>넣을수</a:t>
            </a:r>
            <a:r>
              <a:rPr lang="ko-KR" altLang="en-US" dirty="0"/>
              <a:t> </a:t>
            </a:r>
            <a:r>
              <a:rPr lang="ko-KR" altLang="en-US" dirty="0" err="1"/>
              <a:t>없을시</a:t>
            </a:r>
            <a:r>
              <a:rPr lang="ko-KR" altLang="en-US" dirty="0"/>
              <a:t> </a:t>
            </a:r>
            <a:r>
              <a:rPr lang="ko-KR" altLang="en-US" dirty="0" err="1"/>
              <a:t>알림창</a:t>
            </a:r>
            <a:r>
              <a:rPr lang="ko-KR" altLang="en-US"/>
              <a:t> 등 문구 빠짐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7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발표의 목차입니다</a:t>
            </a:r>
            <a:r>
              <a:rPr lang="en-US" altLang="ko-KR" dirty="0"/>
              <a:t>. </a:t>
            </a:r>
            <a:r>
              <a:rPr lang="ko-KR" altLang="en-US" dirty="0"/>
              <a:t>순서대로 프로젝트 개요 요구사항 분석 및 시스템 설계 데이터 시연</a:t>
            </a:r>
            <a:r>
              <a:rPr lang="en-US" altLang="ko-KR" dirty="0"/>
              <a:t>, </a:t>
            </a:r>
            <a:r>
              <a:rPr lang="en-US" altLang="ko-KR" dirty="0" err="1"/>
              <a:t>q&amp;a</a:t>
            </a:r>
            <a:r>
              <a:rPr lang="en-US" altLang="ko-KR" dirty="0"/>
              <a:t> </a:t>
            </a:r>
            <a:r>
              <a:rPr lang="ko-KR" altLang="en-US" dirty="0"/>
              <a:t>시간을 가지도록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6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자랑스런 저희 조의 소개와 더불어 역할분담을 소개해 드리겠습니다</a:t>
            </a:r>
            <a:r>
              <a:rPr lang="en-US" altLang="ko-KR" dirty="0"/>
              <a:t>. </a:t>
            </a:r>
            <a:r>
              <a:rPr lang="ko-KR" altLang="en-US" dirty="0"/>
              <a:t>다들 기능 구현에 </a:t>
            </a:r>
            <a:r>
              <a:rPr lang="ko-KR" altLang="en-US" dirty="0" err="1"/>
              <a:t>힘쓰어</a:t>
            </a:r>
            <a:r>
              <a:rPr lang="ko-KR" altLang="en-US" dirty="0"/>
              <a:t> 주셨고 저는 </a:t>
            </a:r>
            <a:r>
              <a:rPr lang="en-US" altLang="ko-KR" dirty="0" err="1"/>
              <a:t>db</a:t>
            </a:r>
            <a:r>
              <a:rPr lang="ko-KR" altLang="en-US" dirty="0"/>
              <a:t>쪽</a:t>
            </a:r>
            <a:r>
              <a:rPr lang="en-US" altLang="ko-KR" dirty="0"/>
              <a:t>, </a:t>
            </a:r>
            <a:r>
              <a:rPr lang="ko-KR" altLang="en-US" dirty="0"/>
              <a:t>성훈님은 </a:t>
            </a:r>
            <a:r>
              <a:rPr lang="ko-KR" altLang="en-US" dirty="0" err="1"/>
              <a:t>데이터분석쪽</a:t>
            </a:r>
            <a:r>
              <a:rPr lang="en-US" altLang="ko-KR" dirty="0"/>
              <a:t>, </a:t>
            </a:r>
            <a:r>
              <a:rPr lang="ko-KR" altLang="en-US" dirty="0"/>
              <a:t>지민님은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우리 든든한 뿌리 </a:t>
            </a:r>
            <a:r>
              <a:rPr lang="ko-KR" altLang="en-US" dirty="0" err="1"/>
              <a:t>희성님이</a:t>
            </a:r>
            <a:r>
              <a:rPr lang="ko-KR" altLang="en-US" dirty="0"/>
              <a:t>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밑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그리고 </a:t>
            </a:r>
            <a:r>
              <a:rPr lang="ko-KR" altLang="en-US" dirty="0" err="1"/>
              <a:t>코드취합에</a:t>
            </a:r>
            <a:r>
              <a:rPr lang="ko-KR" altLang="en-US" dirty="0"/>
              <a:t> 많은 도움을 주셨습니다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5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사용한 툴과 언어를 소개해드리겠습니다</a:t>
            </a:r>
            <a:r>
              <a:rPr lang="en-US" altLang="ko-KR" dirty="0"/>
              <a:t>. Ide</a:t>
            </a:r>
            <a:r>
              <a:rPr lang="ko-KR" altLang="en-US" dirty="0"/>
              <a:t> 개발환경 툴은 </a:t>
            </a:r>
            <a:r>
              <a:rPr lang="en-US" altLang="ko-KR" dirty="0" err="1"/>
              <a:t>vscode</a:t>
            </a:r>
            <a:r>
              <a:rPr lang="ko-KR" altLang="en-US" dirty="0"/>
              <a:t>를 사용 했고 </a:t>
            </a:r>
            <a:r>
              <a:rPr lang="en-US" altLang="ko-KR" dirty="0" err="1"/>
              <a:t>ui</a:t>
            </a:r>
            <a:r>
              <a:rPr lang="ko-KR" altLang="en-US" dirty="0"/>
              <a:t>는 </a:t>
            </a:r>
            <a:r>
              <a:rPr lang="en-US" altLang="ko-KR" dirty="0"/>
              <a:t>qt</a:t>
            </a:r>
            <a:r>
              <a:rPr lang="ko-KR" altLang="en-US" dirty="0"/>
              <a:t>디자이너</a:t>
            </a:r>
            <a:r>
              <a:rPr lang="en-US" altLang="ko-KR" dirty="0"/>
              <a:t>, </a:t>
            </a:r>
            <a:r>
              <a:rPr lang="ko-KR" altLang="en-US" dirty="0"/>
              <a:t>언어는 파이썬 </a:t>
            </a:r>
            <a:r>
              <a:rPr lang="en-US" altLang="ko-KR" dirty="0" err="1"/>
              <a:t>db</a:t>
            </a:r>
            <a:r>
              <a:rPr lang="ko-KR" altLang="en-US" dirty="0"/>
              <a:t>언어는 오라클</a:t>
            </a:r>
            <a:r>
              <a:rPr lang="en-US" altLang="ko-KR" dirty="0"/>
              <a:t>, </a:t>
            </a:r>
            <a:r>
              <a:rPr lang="ko-KR" altLang="en-US" dirty="0"/>
              <a:t>연동하는 툴은 </a:t>
            </a:r>
            <a:r>
              <a:rPr lang="en-US" altLang="ko-KR" dirty="0" err="1"/>
              <a:t>dbeaver</a:t>
            </a:r>
            <a:r>
              <a:rPr lang="en-US" altLang="ko-KR" dirty="0"/>
              <a:t> </a:t>
            </a:r>
            <a:r>
              <a:rPr lang="ko-KR" altLang="en-US" dirty="0"/>
              <a:t>자료공유는 </a:t>
            </a:r>
            <a:r>
              <a:rPr lang="en-US" altLang="ko-KR" dirty="0"/>
              <a:t>git , </a:t>
            </a:r>
            <a:r>
              <a:rPr lang="en-US" altLang="ko-KR" dirty="0" err="1"/>
              <a:t>erd</a:t>
            </a:r>
            <a:r>
              <a:rPr lang="ko-KR" altLang="en-US" dirty="0"/>
              <a:t>작성 및 </a:t>
            </a:r>
            <a:r>
              <a:rPr lang="en-US" altLang="ko-KR" dirty="0"/>
              <a:t>DB </a:t>
            </a:r>
            <a:r>
              <a:rPr lang="ko-KR" altLang="en-US" dirty="0"/>
              <a:t>설계는 </a:t>
            </a:r>
            <a:r>
              <a:rPr lang="en-US" altLang="ko-KR" dirty="0" err="1"/>
              <a:t>erdcloud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6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조의 일정은 다음과 같이 작성 했으며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7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중요도 순서대로 요구사항 분석</a:t>
            </a:r>
            <a:r>
              <a:rPr lang="en-US" altLang="ko-KR" dirty="0"/>
              <a:t>, </a:t>
            </a:r>
            <a:r>
              <a:rPr lang="ko-KR" altLang="en-US" dirty="0"/>
              <a:t>일정표 작성 기본 </a:t>
            </a:r>
            <a:r>
              <a:rPr lang="en-US" altLang="ko-KR" dirty="0"/>
              <a:t>~~~~~~ </a:t>
            </a:r>
            <a:r>
              <a:rPr lang="ko-KR" altLang="en-US" dirty="0"/>
              <a:t>등 중요한 순서대로 먼저 했으며 </a:t>
            </a:r>
            <a:r>
              <a:rPr lang="en-US" altLang="ko-KR" dirty="0"/>
              <a:t>DB </a:t>
            </a:r>
            <a:r>
              <a:rPr lang="ko-KR" altLang="en-US" dirty="0"/>
              <a:t>설계는 항상 수정본이 필요하기에 계획하자 마자 매일매일 수정하면서 진행했습니다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7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 정의는 해당 화면에 필요한 기능들을 </a:t>
            </a:r>
            <a:r>
              <a:rPr lang="ko-KR" altLang="en-US" dirty="0" err="1"/>
              <a:t>정리해놓은것으로</a:t>
            </a:r>
            <a:r>
              <a:rPr lang="ko-KR" altLang="en-US" dirty="0"/>
              <a:t> 간략하게 읊어 보도록 하겠습니다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2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다중 테이블 소개 </a:t>
            </a:r>
            <a:r>
              <a:rPr lang="en-US" altLang="ko-KR" dirty="0" err="1"/>
              <a:t>pfk</a:t>
            </a:r>
            <a:r>
              <a:rPr lang="ko-KR" altLang="en-US" dirty="0"/>
              <a:t>키 프라이머리처럼 유일하고 </a:t>
            </a:r>
            <a:r>
              <a:rPr lang="en-US" altLang="ko-KR" dirty="0" err="1"/>
              <a:t>fk</a:t>
            </a:r>
            <a:r>
              <a:rPr lang="en-US" altLang="ko-KR" dirty="0"/>
              <a:t> </a:t>
            </a:r>
            <a:r>
              <a:rPr lang="ko-KR" altLang="en-US" dirty="0"/>
              <a:t>처럼 </a:t>
            </a:r>
            <a:r>
              <a:rPr lang="ko-KR" altLang="en-US" dirty="0" err="1"/>
              <a:t>참조할수있는</a:t>
            </a:r>
            <a:r>
              <a:rPr lang="ko-KR" altLang="en-US"/>
              <a:t> 특성을 가진 식별관계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14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선택후</a:t>
            </a:r>
            <a:r>
              <a:rPr lang="ko-KR" altLang="en-US" dirty="0"/>
              <a:t> 홈으로 갔을 경우 초기화</a:t>
            </a:r>
            <a:r>
              <a:rPr lang="en-US" altLang="ko-KR" dirty="0"/>
              <a:t>, </a:t>
            </a:r>
            <a:r>
              <a:rPr lang="ko-KR" altLang="en-US" dirty="0"/>
              <a:t>선택하지 않을 시 다음페이지 버튼 활성화 되지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E9C2-28D1-4491-A365-960E2C413F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7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1470F-24E0-4EEE-AE8E-2C345977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48278-C30E-429B-A2EC-86D3636C7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CF37C-52CF-4411-8448-96AB871A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14494-2323-4447-AC34-B9B34F2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52A56-F764-4908-9089-5E7DD2FC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4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6DBF2-8A33-4E72-9646-0AF365A7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E061A-0D96-45EA-86A9-C1F60C03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2996F-EBC3-47CD-AF46-79C68A2F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01F68-3684-428A-AE27-013AE49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CF711-7F3C-436E-B7F0-2323DC6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DD363A-1AE2-4328-97A1-597D6FC56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3C2CF-4CE9-42EC-AB16-359674D75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BCDD0-EAA3-472A-8353-1683F64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6724D-68FE-490D-9867-3320673A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E064A-B501-4114-9E6F-4A23059A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7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EC01-14C8-4DDC-AB31-E09F5C6C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9AC1C-0B71-4E5B-AD7A-D9D8D1A9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6EE04-E861-416D-9352-DD37CD94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61137-8D77-4EF4-B555-50CC20E6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6C055-41D5-49EE-91AF-4895AF5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7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8C6F-C38E-480F-9883-61B90BDD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2AB4E-E758-4C13-9ED2-0F3A9FBE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9A5D6-0854-4B7C-AA43-BF4FB5C5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452D-0B9F-4084-A207-95193E48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ED1F9-5497-433C-8C35-2C4396E6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E5A3-D0F1-43CD-8517-ADD4B5B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2BFBA-DE89-473F-AFAA-048C95FD6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562029-52D6-4902-B03B-1B8A1A375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EE208-9191-4E67-85CB-A2E5B43D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69911-E6A0-471F-ACFD-917DD83C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A99D7-6914-4F5C-90EE-D7D33B63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D7CF-74CC-4AF8-B05E-9A04833E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2216F-C6E2-4949-8248-C22015C5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2748A-0A2E-4B3C-A690-0604DBD6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D8101B-A2D5-4092-925C-2217F06A8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BDB118-7422-4931-868E-A018F31E3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EFDE2F-D8D0-43FA-ACDD-D8D9812F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5FB5DE-915B-4CC9-8888-9B21B31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5BE108-B519-4365-BFCB-600BFB9F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F4DD-1A01-4A0C-B4F6-FB0897AA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5D3A8E-9473-4C21-83AF-4D10083F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27B5C7-B7B2-470F-AC5B-0177AD96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A7759-654B-4C0A-8A42-C15432A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921D1-DCA6-40E8-B1E4-9C02A03F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3D828-F823-4BE4-B77C-C96412B5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6B230-5457-4E6D-9EBD-9014A2B1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F6EAE-2142-4E3D-888A-81F1923E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AA4BC-A6FB-47AA-BD03-0DAA5113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0EC74-8F97-4109-8498-2E9C5D661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5EF0E-6537-4AD3-A055-B221E201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38A93-5975-4266-94C8-5665C853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5A4B7-31AF-4BBD-81FC-F108C556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F77C-852B-4D17-ACC6-8DA2D273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6D7BF6-204F-4D3D-833D-06CA6D939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FDA2D-211D-4A12-99DD-6E779088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D7B63-470D-4019-93F6-15A95257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AD787-3902-4624-8617-14D71880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86431-1B08-4347-9CB2-8643953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0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B091CC-6D44-494F-AFFE-4E172238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4DE75-E135-499E-9C80-FF5A35E8A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47299-458D-46F8-8922-94156A15A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2CF9-E54D-4670-BF31-64D6CFF5631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B410A-AE69-4202-A360-78A6000B5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2ABC-8B9D-42DD-A4CC-7A41621F2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6DB4-1B6C-41F2-A05C-D0684C07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2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2260DE-386A-416C-B798-8324910B91D1}"/>
              </a:ext>
            </a:extLst>
          </p:cNvPr>
          <p:cNvSpPr txBox="1"/>
          <p:nvPr/>
        </p:nvSpPr>
        <p:spPr>
          <a:xfrm>
            <a:off x="2307974" y="2312161"/>
            <a:ext cx="7716871" cy="1323439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>
                <a:gd name="adj" fmla="val 82360"/>
              </a:avLst>
            </a:prstTxWarp>
            <a:spAutoFit/>
          </a:bodyPr>
          <a:lstStyle/>
          <a:p>
            <a:pPr algn="ctr"/>
            <a:r>
              <a:rPr lang="ko-KR" altLang="en-US" sz="7200" b="1" dirty="0" err="1">
                <a:solidFill>
                  <a:srgbClr val="D81F26"/>
                </a:solidFill>
                <a:cs typeface="Noto Sans ExtBd" panose="020B0902040504020204" pitchFamily="34"/>
              </a:rPr>
              <a:t>영화예매키오스크</a:t>
            </a:r>
            <a:endParaRPr lang="ko-KR" altLang="en-US" sz="7200" b="1" dirty="0">
              <a:solidFill>
                <a:srgbClr val="D81F26"/>
              </a:solidFill>
              <a:cs typeface="Noto Sans ExtBd" panose="020B09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63D98-B09F-456B-A48F-8E5ACF2E609B}"/>
              </a:ext>
            </a:extLst>
          </p:cNvPr>
          <p:cNvSpPr txBox="1"/>
          <p:nvPr/>
        </p:nvSpPr>
        <p:spPr>
          <a:xfrm>
            <a:off x="3625046" y="4004605"/>
            <a:ext cx="4941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cs typeface="Noto Sans ExtBd" panose="020B0902040504020204" pitchFamily="34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조</a:t>
            </a:r>
            <a:endParaRPr lang="en-US" altLang="ko-KR" sz="28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김기윤</a:t>
            </a:r>
            <a:r>
              <a:rPr lang="en-US" altLang="ko-KR" sz="2800" dirty="0">
                <a:solidFill>
                  <a:schemeClr val="bg1"/>
                </a:solidFill>
                <a:cs typeface="Noto Sans ExtBd" panose="020B0902040504020204" pitchFamily="34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이성훈</a:t>
            </a:r>
            <a:r>
              <a:rPr lang="en-US" altLang="ko-KR" sz="2800" dirty="0">
                <a:solidFill>
                  <a:schemeClr val="bg1"/>
                </a:solidFill>
                <a:cs typeface="Noto Sans ExtBd" panose="020B0902040504020204" pitchFamily="34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이지민</a:t>
            </a:r>
            <a:r>
              <a:rPr lang="en-US" altLang="ko-KR" sz="2800" dirty="0">
                <a:solidFill>
                  <a:schemeClr val="bg1"/>
                </a:solidFill>
                <a:cs typeface="Noto Sans ExtBd" panose="020B0902040504020204" pitchFamily="34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정희성</a:t>
            </a:r>
          </a:p>
        </p:txBody>
      </p:sp>
    </p:spTree>
    <p:extLst>
      <p:ext uri="{BB962C8B-B14F-4D97-AF65-F5344CB8AC3E}">
        <p14:creationId xmlns:p14="http://schemas.microsoft.com/office/powerpoint/2010/main" val="366483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0" y="206800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설계도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354218" y="1264778"/>
            <a:ext cx="11473161" cy="948583"/>
          </a:xfrm>
          <a:prstGeom prst="rect">
            <a:avLst/>
          </a:prstGeom>
          <a:solidFill>
            <a:srgbClr val="7E040A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영화 예매 </a:t>
            </a:r>
            <a:r>
              <a:rPr lang="ko-KR" altLang="en-US" sz="3600" b="1" dirty="0" err="1"/>
              <a:t>키오스크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54219" y="2357647"/>
            <a:ext cx="7932000" cy="1016950"/>
          </a:xfrm>
          <a:prstGeom prst="rect">
            <a:avLst/>
          </a:prstGeom>
          <a:solidFill>
            <a:srgbClr val="A20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사용자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451791" y="2357647"/>
            <a:ext cx="3375587" cy="1016950"/>
          </a:xfrm>
          <a:prstGeom prst="rect">
            <a:avLst/>
          </a:prstGeom>
          <a:solidFill>
            <a:srgbClr val="B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관리자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4216" y="3572142"/>
            <a:ext cx="1192571" cy="1341690"/>
          </a:xfrm>
          <a:prstGeom prst="rect">
            <a:avLst/>
          </a:prstGeom>
          <a:solidFill>
            <a:srgbClr val="B60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4216" y="5024927"/>
            <a:ext cx="1192571" cy="644353"/>
          </a:xfrm>
          <a:prstGeom prst="rect">
            <a:avLst/>
          </a:prstGeom>
          <a:solidFill>
            <a:srgbClr val="FB8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조회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4216" y="5713717"/>
            <a:ext cx="1192571" cy="644353"/>
          </a:xfrm>
          <a:prstGeom prst="rect">
            <a:avLst/>
          </a:prstGeom>
          <a:solidFill>
            <a:srgbClr val="FB8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예매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37663" y="3572142"/>
            <a:ext cx="1298967" cy="1341690"/>
          </a:xfrm>
          <a:prstGeom prst="rect">
            <a:avLst/>
          </a:prstGeom>
          <a:solidFill>
            <a:srgbClr val="B60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예매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41955" y="5024927"/>
            <a:ext cx="1285592" cy="1341690"/>
          </a:xfrm>
          <a:prstGeom prst="rect">
            <a:avLst/>
          </a:prstGeom>
          <a:solidFill>
            <a:srgbClr val="FB8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관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027505" y="3572142"/>
            <a:ext cx="1333637" cy="1341690"/>
          </a:xfrm>
          <a:prstGeom prst="rect">
            <a:avLst/>
          </a:prstGeom>
          <a:solidFill>
            <a:srgbClr val="B60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좌석 선택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459027" y="3572142"/>
            <a:ext cx="1197004" cy="1341690"/>
          </a:xfrm>
          <a:prstGeom prst="rect">
            <a:avLst/>
          </a:prstGeom>
          <a:solidFill>
            <a:srgbClr val="B60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r>
              <a:rPr lang="en-US" altLang="ko-KR" dirty="0"/>
              <a:t>/</a:t>
            </a:r>
            <a:r>
              <a:rPr lang="ko-KR" altLang="en-US" dirty="0" err="1"/>
              <a:t>비회원조회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753914" y="5024927"/>
            <a:ext cx="1260239" cy="1341690"/>
          </a:xfrm>
          <a:prstGeom prst="rect">
            <a:avLst/>
          </a:prstGeom>
          <a:solidFill>
            <a:srgbClr val="FB8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r>
              <a:rPr lang="en-US" altLang="ko-KR" dirty="0"/>
              <a:t>/</a:t>
            </a:r>
            <a:r>
              <a:rPr lang="ko-KR" altLang="en-US" dirty="0"/>
              <a:t>비회원 확인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99004" y="5028916"/>
            <a:ext cx="655145" cy="1341690"/>
          </a:xfrm>
          <a:prstGeom prst="rect">
            <a:avLst/>
          </a:prstGeom>
          <a:solidFill>
            <a:srgbClr val="FB8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 선택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53915" y="3572142"/>
            <a:ext cx="1260239" cy="1341690"/>
          </a:xfrm>
          <a:prstGeom prst="rect">
            <a:avLst/>
          </a:prstGeom>
          <a:solidFill>
            <a:srgbClr val="B60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결제창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112038" y="3572142"/>
            <a:ext cx="1174180" cy="1341690"/>
          </a:xfrm>
          <a:prstGeom prst="rect">
            <a:avLst/>
          </a:prstGeom>
          <a:solidFill>
            <a:srgbClr val="B60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영수증</a:t>
            </a:r>
            <a:br>
              <a:rPr lang="en-US" altLang="ko-KR" dirty="0"/>
            </a:br>
            <a:r>
              <a:rPr lang="ko-KR" altLang="en-US" dirty="0"/>
              <a:t>정보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11871" y="5024927"/>
            <a:ext cx="655145" cy="1341690"/>
          </a:xfrm>
          <a:prstGeom prst="rect">
            <a:avLst/>
          </a:prstGeom>
          <a:solidFill>
            <a:srgbClr val="FB8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자리 선택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451791" y="3572142"/>
            <a:ext cx="871671" cy="1341690"/>
          </a:xfrm>
          <a:prstGeom prst="rect">
            <a:avLst/>
          </a:prstGeom>
          <a:solidFill>
            <a:srgbClr val="B60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423341" y="3572142"/>
            <a:ext cx="736933" cy="1341690"/>
          </a:xfrm>
          <a:prstGeom prst="rect">
            <a:avLst/>
          </a:prstGeom>
          <a:solidFill>
            <a:srgbClr val="B60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0260154" y="5087373"/>
            <a:ext cx="736933" cy="1341690"/>
          </a:xfrm>
          <a:prstGeom prst="rect">
            <a:avLst/>
          </a:prstGeom>
          <a:solidFill>
            <a:srgbClr val="FB8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 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60154" y="3572142"/>
            <a:ext cx="1567224" cy="1341690"/>
          </a:xfrm>
          <a:prstGeom prst="rect">
            <a:avLst/>
          </a:prstGeom>
          <a:solidFill>
            <a:srgbClr val="B60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E8D5112-2F5E-41F5-85A8-E6606B2A6D89}"/>
              </a:ext>
            </a:extLst>
          </p:cNvPr>
          <p:cNvSpPr/>
          <p:nvPr/>
        </p:nvSpPr>
        <p:spPr>
          <a:xfrm>
            <a:off x="11043767" y="5087373"/>
            <a:ext cx="794018" cy="1341690"/>
          </a:xfrm>
          <a:prstGeom prst="rect">
            <a:avLst/>
          </a:prstGeom>
          <a:solidFill>
            <a:srgbClr val="FB8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FDA18-5165-4F83-88A7-9D301849D0EE}"/>
              </a:ext>
            </a:extLst>
          </p:cNvPr>
          <p:cNvSpPr txBox="1"/>
          <p:nvPr/>
        </p:nvSpPr>
        <p:spPr>
          <a:xfrm>
            <a:off x="11056719" y="5573552"/>
            <a:ext cx="115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44436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580024" y="172616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Noto Sans ExtBd" panose="020B0902040504020204" pitchFamily="34"/>
              </a:rPr>
              <a:t>DFD </a:t>
            </a:r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흐름도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E79E4CC-E772-4727-98E6-10608C15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5" y="1211505"/>
            <a:ext cx="11562458" cy="54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580024" y="172616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Noto Sans ExtBd" panose="020B0902040504020204" pitchFamily="34"/>
              </a:rPr>
              <a:t>DFD </a:t>
            </a:r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흐름도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C0307E5-D467-44FF-A02B-C5EBBCDC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5" y="1213263"/>
            <a:ext cx="11540438" cy="54692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5A2CD18-81EB-480A-BDA3-7C39FFFA886D}"/>
              </a:ext>
            </a:extLst>
          </p:cNvPr>
          <p:cNvSpPr txBox="1"/>
          <p:nvPr/>
        </p:nvSpPr>
        <p:spPr>
          <a:xfrm>
            <a:off x="541123" y="270583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6-1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595455" y="159223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요구 분석서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0024" y="6329445"/>
            <a:ext cx="37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4BF83-2317-4842-88E8-9F7FE0D2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6" y="1248868"/>
            <a:ext cx="11715415" cy="558128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0FDC51-FF60-4828-8A91-84F68FB61ADC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6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0024" y="6329445"/>
            <a:ext cx="37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357C7-382C-47ED-95E4-5347451D06B5}"/>
              </a:ext>
            </a:extLst>
          </p:cNvPr>
          <p:cNvSpPr txBox="1"/>
          <p:nvPr/>
        </p:nvSpPr>
        <p:spPr>
          <a:xfrm>
            <a:off x="618889" y="296061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86E950-AA57-416C-8E26-CA1C1E9E2558}"/>
              </a:ext>
            </a:extLst>
          </p:cNvPr>
          <p:cNvSpPr txBox="1"/>
          <p:nvPr/>
        </p:nvSpPr>
        <p:spPr>
          <a:xfrm>
            <a:off x="618889" y="154279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요구 분석서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E3DC6C-C0C1-4291-8E88-F7D1F4FD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6" y="1248868"/>
            <a:ext cx="11752357" cy="5517691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0AE81C-17A8-4D0A-973D-20FAD64EFF60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8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-270940" y="175319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Noto Sans ExtBd" panose="020B0902040504020204" pitchFamily="34"/>
              </a:rPr>
              <a:t>ERD</a:t>
            </a:r>
            <a:endParaRPr lang="ko-KR" altLang="en-US" sz="4000" b="1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79793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710"/>
            <a:ext cx="12192000" cy="563829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0743" y="241694"/>
            <a:ext cx="49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1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312652" y="183829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메인 화면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30FE98B-0BD3-4611-B97C-BD4D31961287}"/>
              </a:ext>
            </a:extLst>
          </p:cNvPr>
          <p:cNvCxnSpPr/>
          <p:nvPr/>
        </p:nvCxnSpPr>
        <p:spPr>
          <a:xfrm>
            <a:off x="611519" y="1218154"/>
            <a:ext cx="862148" cy="765341"/>
          </a:xfrm>
          <a:prstGeom prst="bentConnector3">
            <a:avLst/>
          </a:prstGeom>
          <a:ln w="38100">
            <a:solidFill>
              <a:srgbClr val="EE00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7B6BC3C-EB87-4428-9312-97A5AEC2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2" y="1173795"/>
            <a:ext cx="7283757" cy="53468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2F86A9-F218-46BD-9B1C-0D2B61A8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46" y="1508902"/>
            <a:ext cx="6358569" cy="409632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7A40846-E7BF-44B1-BFB5-1836DCAD3221}"/>
              </a:ext>
            </a:extLst>
          </p:cNvPr>
          <p:cNvCxnSpPr/>
          <p:nvPr/>
        </p:nvCxnSpPr>
        <p:spPr>
          <a:xfrm>
            <a:off x="435429" y="1317520"/>
            <a:ext cx="5164182" cy="44813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BEBA962-D403-4823-B874-E5A5B7A5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707" y="4047283"/>
            <a:ext cx="4803227" cy="17843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72AD42-E2FC-4A44-BEA1-81E62070B7E3}"/>
              </a:ext>
            </a:extLst>
          </p:cNvPr>
          <p:cNvSpPr txBox="1"/>
          <p:nvPr/>
        </p:nvSpPr>
        <p:spPr>
          <a:xfrm>
            <a:off x="572330" y="278705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805830" y="172616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관리자 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239346" y="1120491"/>
            <a:ext cx="11952654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C71DE-2F85-4B07-9C16-665FCE30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04" y="1360481"/>
            <a:ext cx="3229739" cy="26669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0BE5CD-92BE-4E69-AE94-011FE28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84" y="1409089"/>
            <a:ext cx="5299679" cy="38746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934A96-2FBF-4D4E-92EF-254296C47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848" y="3701162"/>
            <a:ext cx="1592411" cy="9699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D4F0A-CBD9-47FF-9A36-26F4DA332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941" y="5693855"/>
            <a:ext cx="8147008" cy="449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B8D32F-EF8F-4829-8A72-EF38C2DF8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941" y="6220897"/>
            <a:ext cx="8147008" cy="4191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F7275F-27B0-4CBB-B0E8-2E1838A77B70}"/>
              </a:ext>
            </a:extLst>
          </p:cNvPr>
          <p:cNvSpPr txBox="1"/>
          <p:nvPr/>
        </p:nvSpPr>
        <p:spPr>
          <a:xfrm>
            <a:off x="572330" y="278705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2F3499F-45F3-4CEE-9D83-2F41A63A6C6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1660504" y="2693972"/>
            <a:ext cx="409448" cy="3161238"/>
          </a:xfrm>
          <a:prstGeom prst="bentConnector4">
            <a:avLst>
              <a:gd name="adj1" fmla="val -55831"/>
              <a:gd name="adj2" fmla="val 7109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7274CF9-B8CA-4284-9A74-D4ACCA229DFC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10134949" y="3346434"/>
            <a:ext cx="393714" cy="3084042"/>
          </a:xfrm>
          <a:prstGeom prst="bentConnector3">
            <a:avLst>
              <a:gd name="adj1" fmla="val -58062"/>
            </a:avLst>
          </a:prstGeom>
          <a:ln w="57150">
            <a:solidFill>
              <a:srgbClr val="EE00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805830" y="172616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예매 페이지</a:t>
            </a:r>
            <a:r>
              <a:rPr lang="en-US" altLang="ko-KR" sz="4000" b="1" dirty="0">
                <a:solidFill>
                  <a:schemeClr val="bg1"/>
                </a:solidFill>
                <a:cs typeface="Noto Sans ExtBd" panose="020B0902040504020204" pitchFamily="34"/>
              </a:rPr>
              <a:t>1</a:t>
            </a:r>
            <a:endParaRPr lang="ko-KR" altLang="en-US" sz="4000" b="1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239346" y="1120491"/>
            <a:ext cx="11952654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151D52-6169-4200-A3A0-2058AF5B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6" y="1281575"/>
            <a:ext cx="7122480" cy="51767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913E20-4E58-4B2A-A4C6-DCDBBEBF6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73" y="2897777"/>
            <a:ext cx="5856654" cy="21474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49134B-C691-40D9-A08B-89C9F952A80C}"/>
              </a:ext>
            </a:extLst>
          </p:cNvPr>
          <p:cNvSpPr txBox="1"/>
          <p:nvPr/>
        </p:nvSpPr>
        <p:spPr>
          <a:xfrm>
            <a:off x="572330" y="278705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239346" y="1120491"/>
            <a:ext cx="11952654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86E1A-5542-435F-93DB-C4BF1EB21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6" y="1281575"/>
            <a:ext cx="7268788" cy="5448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9595B5-C681-4277-B85A-D57B792CA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71" y="3670296"/>
            <a:ext cx="6214283" cy="2067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351E769-0FE1-4A11-B7F3-BBD80E3474A4}"/>
              </a:ext>
            </a:extLst>
          </p:cNvPr>
          <p:cNvSpPr txBox="1"/>
          <p:nvPr/>
        </p:nvSpPr>
        <p:spPr>
          <a:xfrm>
            <a:off x="805830" y="172616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예매 페이지</a:t>
            </a:r>
            <a:r>
              <a:rPr lang="en-US" altLang="ko-KR" sz="4000" b="1" dirty="0">
                <a:solidFill>
                  <a:schemeClr val="bg1"/>
                </a:solidFill>
                <a:cs typeface="Noto Sans ExtBd" panose="020B0902040504020204" pitchFamily="34"/>
              </a:rPr>
              <a:t>2</a:t>
            </a:r>
            <a:endParaRPr lang="ko-KR" altLang="en-US" sz="4000" b="1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D5556-C9E6-4F80-999D-2AC41B1D75B8}"/>
              </a:ext>
            </a:extLst>
          </p:cNvPr>
          <p:cNvSpPr txBox="1"/>
          <p:nvPr/>
        </p:nvSpPr>
        <p:spPr>
          <a:xfrm>
            <a:off x="572330" y="278705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-582871" y="247973"/>
            <a:ext cx="4994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목차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4192E7F-B60B-4131-8ACA-23870976882F}"/>
              </a:ext>
            </a:extLst>
          </p:cNvPr>
          <p:cNvSpPr txBox="1"/>
          <p:nvPr/>
        </p:nvSpPr>
        <p:spPr>
          <a:xfrm>
            <a:off x="297345" y="1264300"/>
            <a:ext cx="49942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Noto Sans ExtBd" panose="020B0902040504020204" pitchFamily="34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cs typeface="Noto Sans ExtBd" panose="020B0902040504020204" pitchFamily="34"/>
              </a:rPr>
              <a:t>프로젝트 개요</a:t>
            </a:r>
            <a:endParaRPr lang="en-US" altLang="ko-KR" b="1" dirty="0"/>
          </a:p>
          <a:p>
            <a:r>
              <a:rPr lang="en-US" altLang="ko-KR" sz="2400" dirty="0">
                <a:solidFill>
                  <a:schemeClr val="bg1"/>
                </a:solidFill>
                <a:cs typeface="Noto Sans ExtBd" panose="020B0902040504020204" pitchFamily="34"/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  <a:cs typeface="Noto Sans ExtBd" panose="020B0902040504020204" pitchFamily="34"/>
              </a:rPr>
              <a:t>개발환경 및 추진 일정표</a:t>
            </a:r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cs typeface="Noto Sans ExtBd" panose="020B0902040504020204" pitchFamily="34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cs typeface="Noto Sans ExtBd" panose="020B0902040504020204" pitchFamily="34"/>
              </a:rPr>
              <a:t>요구사항 분석 및 시스템 설계</a:t>
            </a:r>
            <a:endParaRPr lang="en-US" altLang="ko-KR" sz="2400" b="1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Noto Sans ExtBd" panose="020B0902040504020204" pitchFamily="34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cs typeface="Noto Sans ExtBd" panose="020B0902040504020204" pitchFamily="34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cs typeface="Noto Sans ExtBd" panose="020B0902040504020204" pitchFamily="34"/>
              </a:rPr>
              <a:t>요구 사항 정의</a:t>
            </a:r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r>
              <a:rPr lang="en-US" altLang="ko-KR" sz="2000" dirty="0">
                <a:solidFill>
                  <a:schemeClr val="bg1"/>
                </a:solidFill>
                <a:cs typeface="Noto Sans ExtBd" panose="020B0902040504020204" pitchFamily="34"/>
              </a:rPr>
              <a:t> - DFD </a:t>
            </a:r>
            <a:r>
              <a:rPr lang="ko-KR" altLang="en-US" sz="2000" dirty="0">
                <a:solidFill>
                  <a:schemeClr val="bg1"/>
                </a:solidFill>
                <a:cs typeface="Noto Sans ExtBd" panose="020B0902040504020204" pitchFamily="34"/>
              </a:rPr>
              <a:t>데이터 흐름도</a:t>
            </a:r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r>
              <a:rPr lang="en-US" altLang="ko-KR" sz="2000" dirty="0">
                <a:solidFill>
                  <a:schemeClr val="bg1"/>
                </a:solidFill>
                <a:cs typeface="Noto Sans ExtBd" panose="020B0902040504020204" pitchFamily="34"/>
              </a:rPr>
              <a:t> - </a:t>
            </a:r>
            <a:r>
              <a:rPr lang="ko-KR" altLang="en-US" sz="2000" dirty="0" err="1">
                <a:solidFill>
                  <a:schemeClr val="bg1"/>
                </a:solidFill>
                <a:cs typeface="Noto Sans ExtBd" panose="020B0902040504020204" pitchFamily="34"/>
              </a:rPr>
              <a:t>요구분석서</a:t>
            </a:r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r>
              <a:rPr lang="en-US" altLang="ko-KR" sz="2000" dirty="0">
                <a:solidFill>
                  <a:schemeClr val="bg1"/>
                </a:solidFill>
                <a:cs typeface="Noto Sans ExtBd" panose="020B0902040504020204" pitchFamily="34"/>
              </a:rPr>
              <a:t> - </a:t>
            </a:r>
            <a:r>
              <a:rPr lang="ko-KR" altLang="en-US" sz="2000" dirty="0" err="1">
                <a:solidFill>
                  <a:schemeClr val="bg1"/>
                </a:solidFill>
                <a:cs typeface="Noto Sans ExtBd" panose="020B0902040504020204" pitchFamily="34"/>
              </a:rPr>
              <a:t>유스케이스</a:t>
            </a:r>
            <a:r>
              <a:rPr lang="ko-KR" altLang="en-US" sz="2000" dirty="0">
                <a:solidFill>
                  <a:schemeClr val="bg1"/>
                </a:solidFill>
                <a:cs typeface="Noto Sans ExtBd" panose="020B0902040504020204" pitchFamily="34"/>
              </a:rPr>
              <a:t> 다이어그램</a:t>
            </a:r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데이터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cs typeface="Noto Sans ExtBd" panose="020B0902040504020204" pitchFamily="34"/>
              </a:rPr>
              <a:t>ERD,  DB</a:t>
            </a:r>
            <a:r>
              <a:rPr lang="ko-KR" altLang="en-US" sz="2000" dirty="0">
                <a:solidFill>
                  <a:schemeClr val="bg1"/>
                </a:solidFill>
                <a:cs typeface="Noto Sans ExtBd" panose="020B0902040504020204" pitchFamily="34"/>
              </a:rPr>
              <a:t>명세서</a:t>
            </a:r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시연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5. Q&amp;A</a:t>
            </a:r>
            <a:endParaRPr lang="en-US" altLang="ko-KR" sz="2400" b="1" dirty="0"/>
          </a:p>
          <a:p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  <a:p>
            <a:endParaRPr lang="en-US" altLang="ko-KR" sz="2000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45"/>
            <a:ext cx="1240055" cy="124005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805829" y="176408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예매 페이지</a:t>
            </a:r>
            <a:r>
              <a:rPr lang="en-US" altLang="ko-KR" sz="4000" b="1" dirty="0">
                <a:solidFill>
                  <a:schemeClr val="bg1"/>
                </a:solidFill>
                <a:cs typeface="Noto Sans ExtBd" panose="020B0902040504020204" pitchFamily="34"/>
              </a:rPr>
              <a:t>3</a:t>
            </a:r>
            <a:endParaRPr lang="ko-KR" altLang="en-US" sz="4000" b="1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239346" y="1120491"/>
            <a:ext cx="11952654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CE9653-F0A4-4DC6-B747-3B869259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17" y="1219700"/>
            <a:ext cx="7891911" cy="4517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FD2E21-5239-4089-B3B4-80E949443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277" y="5638300"/>
            <a:ext cx="6952890" cy="10295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6263EE-5331-4C7F-94AA-DF6D4086AC78}"/>
              </a:ext>
            </a:extLst>
          </p:cNvPr>
          <p:cNvSpPr txBox="1"/>
          <p:nvPr/>
        </p:nvSpPr>
        <p:spPr>
          <a:xfrm>
            <a:off x="572330" y="278705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805830" y="172616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회원</a:t>
            </a:r>
            <a:r>
              <a:rPr lang="en-US" altLang="ko-KR" sz="4000" b="1" dirty="0">
                <a:solidFill>
                  <a:schemeClr val="bg1"/>
                </a:solidFill>
                <a:cs typeface="Noto Sans ExtBd" panose="020B0902040504020204" pitchFamily="34"/>
              </a:rPr>
              <a:t>/</a:t>
            </a:r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비회원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0" y="1024697"/>
            <a:ext cx="11952654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19945-3135-4D52-A886-9E4EF15A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4" y="1120491"/>
            <a:ext cx="3937146" cy="51054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400B06-3A4D-4161-AD09-01BE1ADF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0491"/>
            <a:ext cx="4050256" cy="51054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4017CB-37B4-49BA-AE15-C612F224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491" y="5916901"/>
            <a:ext cx="4854456" cy="8097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97E09F-BAD9-4B1F-AF94-CFBD77B62348}"/>
              </a:ext>
            </a:extLst>
          </p:cNvPr>
          <p:cNvSpPr txBox="1"/>
          <p:nvPr/>
        </p:nvSpPr>
        <p:spPr>
          <a:xfrm>
            <a:off x="580024" y="283402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6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9FD4BFA-4A93-4D8B-817E-D5FFBAB8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751" y="1299298"/>
            <a:ext cx="4953995" cy="4615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148045" y="175319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cs typeface="Noto Sans ExtBd" panose="020B0902040504020204" pitchFamily="34"/>
              </a:rPr>
              <a:t>결제창</a:t>
            </a:r>
            <a:endParaRPr lang="ko-KR" altLang="en-US" sz="4000" b="1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239346" y="1120491"/>
            <a:ext cx="11952654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9786092-ACCD-4563-9BE4-E37335F6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19" y="1255771"/>
            <a:ext cx="1439748" cy="13265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B901BC-E0D6-45B6-8316-21C64D981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809" y="1311873"/>
            <a:ext cx="3428678" cy="4559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BAF51-7E1E-485D-A9CE-C9A25A5C5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329" y="1311873"/>
            <a:ext cx="2007098" cy="672834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6BA6B7-32A6-4341-87EF-4BD2D3EA5110}"/>
              </a:ext>
            </a:extLst>
          </p:cNvPr>
          <p:cNvCxnSpPr>
            <a:cxnSpLocks/>
          </p:cNvCxnSpPr>
          <p:nvPr/>
        </p:nvCxnSpPr>
        <p:spPr>
          <a:xfrm>
            <a:off x="6096000" y="1497875"/>
            <a:ext cx="0" cy="404077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F8D1E3AA-3E49-4441-BCC4-89D1F1BA7B99}"/>
              </a:ext>
            </a:extLst>
          </p:cNvPr>
          <p:cNvSpPr/>
          <p:nvPr/>
        </p:nvSpPr>
        <p:spPr>
          <a:xfrm>
            <a:off x="9130823" y="4572848"/>
            <a:ext cx="1544735" cy="600891"/>
          </a:xfrm>
          <a:prstGeom prst="ellipse">
            <a:avLst/>
          </a:prstGeom>
          <a:noFill/>
          <a:ln w="38100">
            <a:solidFill>
              <a:srgbClr val="EE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BB6103-1008-4EE7-8F7B-6280B15BD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121" y="5737509"/>
            <a:ext cx="6757174" cy="11033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0E454A0-C2FC-4254-B7B7-5CE3213C0EA1}"/>
              </a:ext>
            </a:extLst>
          </p:cNvPr>
          <p:cNvSpPr txBox="1"/>
          <p:nvPr/>
        </p:nvSpPr>
        <p:spPr>
          <a:xfrm>
            <a:off x="580024" y="283402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46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endParaRPr lang="ko-KR" altLang="en-US" sz="14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16F7FE9-DB75-4EB4-9220-F7883379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88" y="1320031"/>
            <a:ext cx="8178799" cy="51661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0A53BA-DC43-46EC-AEBA-2A728CB1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45" y="1339882"/>
            <a:ext cx="3538056" cy="5146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AFA8DB-8FCD-4C7C-8219-3AD619192D1C}"/>
              </a:ext>
            </a:extLst>
          </p:cNvPr>
          <p:cNvSpPr txBox="1"/>
          <p:nvPr/>
        </p:nvSpPr>
        <p:spPr>
          <a:xfrm>
            <a:off x="546861" y="282521"/>
            <a:ext cx="78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16-1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F1C3A-B9AA-4B04-8692-0F006A49C726}"/>
              </a:ext>
            </a:extLst>
          </p:cNvPr>
          <p:cNvSpPr txBox="1"/>
          <p:nvPr/>
        </p:nvSpPr>
        <p:spPr>
          <a:xfrm>
            <a:off x="148045" y="175319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cs typeface="Noto Sans ExtBd" panose="020B0902040504020204" pitchFamily="34"/>
              </a:rPr>
              <a:t>결제창</a:t>
            </a:r>
            <a:endParaRPr lang="ko-KR" altLang="en-US" sz="4000" b="1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1350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474904" y="187573"/>
            <a:ext cx="7162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예매 완료 및 예매 조회 창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239346" y="1120491"/>
            <a:ext cx="11952654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B003E16-E238-4273-8578-D6EA0ED2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0" y="1557059"/>
            <a:ext cx="5777150" cy="41804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D95CE6-E53A-43BC-8C97-8C6819A9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06" y="1574787"/>
            <a:ext cx="5856652" cy="42057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4F9481-468C-403E-AE7A-4E4E05CA1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122" y="1180764"/>
            <a:ext cx="1876837" cy="10581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3CE7BE-5FBD-412A-BB17-12AFDD71F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46" y="5917016"/>
            <a:ext cx="5856652" cy="571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CA19CB-0402-4E88-9862-CFBB54528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21" y="5839310"/>
            <a:ext cx="5593822" cy="8499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0A67FD3-E752-4D0D-8CE0-A73FFCCF5391}"/>
              </a:ext>
            </a:extLst>
          </p:cNvPr>
          <p:cNvSpPr txBox="1"/>
          <p:nvPr/>
        </p:nvSpPr>
        <p:spPr>
          <a:xfrm>
            <a:off x="580024" y="283402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5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232166" y="206800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개선사항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F8CE2ED-A067-4B7F-B2CB-C094CA961F2F}"/>
              </a:ext>
            </a:extLst>
          </p:cNvPr>
          <p:cNvCxnSpPr>
            <a:cxnSpLocks/>
          </p:cNvCxnSpPr>
          <p:nvPr/>
        </p:nvCxnSpPr>
        <p:spPr>
          <a:xfrm>
            <a:off x="4395900" y="1346298"/>
            <a:ext cx="16037" cy="5028738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D5E678F-FD61-4A19-BB11-E79D6CA697DC}"/>
              </a:ext>
            </a:extLst>
          </p:cNvPr>
          <p:cNvCxnSpPr>
            <a:cxnSpLocks/>
          </p:cNvCxnSpPr>
          <p:nvPr/>
        </p:nvCxnSpPr>
        <p:spPr>
          <a:xfrm>
            <a:off x="8362138" y="1331431"/>
            <a:ext cx="0" cy="5043605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32F354-B2E3-4D63-B2E3-3773860A60CD}"/>
              </a:ext>
            </a:extLst>
          </p:cNvPr>
          <p:cNvSpPr txBox="1"/>
          <p:nvPr/>
        </p:nvSpPr>
        <p:spPr>
          <a:xfrm>
            <a:off x="8074914" y="5622936"/>
            <a:ext cx="441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남녀 선택 </a:t>
            </a:r>
            <a:r>
              <a:rPr lang="ko-KR" altLang="en-US" dirty="0" err="1">
                <a:solidFill>
                  <a:schemeClr val="bg1"/>
                </a:solidFill>
              </a:rPr>
              <a:t>드롭박스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나이별로 선택할 수 있는 영화 제한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CE118B-0A01-4FCC-BF4D-4B1FC283D519}"/>
              </a:ext>
            </a:extLst>
          </p:cNvPr>
          <p:cNvSpPr txBox="1"/>
          <p:nvPr/>
        </p:nvSpPr>
        <p:spPr>
          <a:xfrm>
            <a:off x="-16038" y="5630575"/>
            <a:ext cx="441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숫자 제외한 문자들 </a:t>
            </a:r>
            <a:r>
              <a:rPr lang="ko-KR" altLang="en-US" dirty="0" err="1">
                <a:solidFill>
                  <a:schemeClr val="bg1"/>
                </a:solidFill>
              </a:rPr>
              <a:t>넣었을때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예외처리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C30485-5301-4FA0-B88F-B5B331AD8DF4}"/>
              </a:ext>
            </a:extLst>
          </p:cNvPr>
          <p:cNvSpPr txBox="1"/>
          <p:nvPr/>
        </p:nvSpPr>
        <p:spPr>
          <a:xfrm>
            <a:off x="4117730" y="5623763"/>
            <a:ext cx="441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인원이 많을 경우 인원 수를 나눠서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좌석배치할</a:t>
            </a:r>
            <a:r>
              <a:rPr lang="ko-KR" altLang="en-US" dirty="0">
                <a:solidFill>
                  <a:schemeClr val="bg1"/>
                </a:solidFill>
              </a:rPr>
              <a:t> 수 있는 옵션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5B11B-056F-4F42-9A1E-B2ADAD3B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6" y="1244212"/>
            <a:ext cx="4097902" cy="43376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716CF5-A02C-43D3-B006-DDAD80E3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69" y="1219835"/>
            <a:ext cx="3851452" cy="43620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DB37DD-C57E-497C-96E3-01A6DA27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300" y="1203147"/>
            <a:ext cx="3685163" cy="43085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47B437-F179-422E-BA47-AA699BB0EE60}"/>
              </a:ext>
            </a:extLst>
          </p:cNvPr>
          <p:cNvSpPr txBox="1"/>
          <p:nvPr/>
        </p:nvSpPr>
        <p:spPr>
          <a:xfrm>
            <a:off x="580024" y="283402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1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5383535" y="2576666"/>
            <a:ext cx="4941908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  <a:cs typeface="Noto Sans ExtBd" panose="020B0902040504020204" pitchFamily="34"/>
              </a:rPr>
              <a:t>시연</a:t>
            </a: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BF2F7C35-7A33-4105-9F9F-BB36D848A6B6}"/>
              </a:ext>
            </a:extLst>
          </p:cNvPr>
          <p:cNvSpPr/>
          <p:nvPr/>
        </p:nvSpPr>
        <p:spPr>
          <a:xfrm rot="5400000">
            <a:off x="4297272" y="2899530"/>
            <a:ext cx="786145" cy="6777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B9088-7425-40D1-8976-4377204F4313}"/>
              </a:ext>
            </a:extLst>
          </p:cNvPr>
          <p:cNvSpPr txBox="1"/>
          <p:nvPr/>
        </p:nvSpPr>
        <p:spPr>
          <a:xfrm>
            <a:off x="580024" y="290980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77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00938" y="3007510"/>
            <a:ext cx="374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Q&amp;A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95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60708" y="2788010"/>
            <a:ext cx="3745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5400" b="1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4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3A1110-65A0-4A9F-AF9A-971BE1882E55}"/>
              </a:ext>
            </a:extLst>
          </p:cNvPr>
          <p:cNvSpPr/>
          <p:nvPr/>
        </p:nvSpPr>
        <p:spPr>
          <a:xfrm>
            <a:off x="485954" y="1855884"/>
            <a:ext cx="2507691" cy="495492"/>
          </a:xfrm>
          <a:prstGeom prst="rect">
            <a:avLst/>
          </a:prstGeom>
          <a:solidFill>
            <a:srgbClr val="B106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err="1"/>
              <a:t>김기윤</a:t>
            </a:r>
            <a:endParaRPr lang="ko-KR" altLang="en-US" sz="20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D48A530-4326-4676-8E58-8CA84B81E051}"/>
              </a:ext>
            </a:extLst>
          </p:cNvPr>
          <p:cNvSpPr/>
          <p:nvPr/>
        </p:nvSpPr>
        <p:spPr>
          <a:xfrm>
            <a:off x="485955" y="2514383"/>
            <a:ext cx="2507691" cy="289588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DB </a:t>
            </a:r>
            <a:r>
              <a:rPr lang="ko-KR" altLang="en-US" sz="2400" b="1" dirty="0">
                <a:solidFill>
                  <a:schemeClr val="tx1"/>
                </a:solidFill>
              </a:rPr>
              <a:t>설계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기능 구현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938416" y="206800"/>
            <a:ext cx="2612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역할 분담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3A1110-65A0-4A9F-AF9A-971BE1882E55}"/>
              </a:ext>
            </a:extLst>
          </p:cNvPr>
          <p:cNvSpPr/>
          <p:nvPr/>
        </p:nvSpPr>
        <p:spPr>
          <a:xfrm>
            <a:off x="3315021" y="1855884"/>
            <a:ext cx="2507691" cy="495492"/>
          </a:xfrm>
          <a:prstGeom prst="rect">
            <a:avLst/>
          </a:prstGeom>
          <a:solidFill>
            <a:srgbClr val="B106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/>
              <a:t>이성훈</a:t>
            </a:r>
          </a:p>
        </p:txBody>
      </p:sp>
      <p:sp>
        <p:nvSpPr>
          <p:cNvPr id="26" name="사각형: 둥근 모서리 35">
            <a:extLst>
              <a:ext uri="{FF2B5EF4-FFF2-40B4-BE49-F238E27FC236}">
                <a16:creationId xmlns:a16="http://schemas.microsoft.com/office/drawing/2014/main" id="{0D48A530-4326-4676-8E58-8CA84B81E051}"/>
              </a:ext>
            </a:extLst>
          </p:cNvPr>
          <p:cNvSpPr/>
          <p:nvPr/>
        </p:nvSpPr>
        <p:spPr>
          <a:xfrm>
            <a:off x="3315021" y="2514383"/>
            <a:ext cx="2507691" cy="289588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DB </a:t>
            </a:r>
            <a:r>
              <a:rPr lang="ko-KR" altLang="en-US" sz="2400" b="1" dirty="0">
                <a:solidFill>
                  <a:schemeClr val="tx1"/>
                </a:solidFill>
              </a:rPr>
              <a:t>설계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기능 구현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3A1110-65A0-4A9F-AF9A-971BE1882E55}"/>
              </a:ext>
            </a:extLst>
          </p:cNvPr>
          <p:cNvSpPr/>
          <p:nvPr/>
        </p:nvSpPr>
        <p:spPr>
          <a:xfrm>
            <a:off x="6110975" y="1855884"/>
            <a:ext cx="2540803" cy="495492"/>
          </a:xfrm>
          <a:prstGeom prst="rect">
            <a:avLst/>
          </a:prstGeom>
          <a:solidFill>
            <a:srgbClr val="B106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/>
              <a:t>이지민</a:t>
            </a:r>
          </a:p>
        </p:txBody>
      </p:sp>
      <p:sp>
        <p:nvSpPr>
          <p:cNvPr id="28" name="사각형: 둥근 모서리 35">
            <a:extLst>
              <a:ext uri="{FF2B5EF4-FFF2-40B4-BE49-F238E27FC236}">
                <a16:creationId xmlns:a16="http://schemas.microsoft.com/office/drawing/2014/main" id="{0D48A530-4326-4676-8E58-8CA84B81E051}"/>
              </a:ext>
            </a:extLst>
          </p:cNvPr>
          <p:cNvSpPr/>
          <p:nvPr/>
        </p:nvSpPr>
        <p:spPr>
          <a:xfrm>
            <a:off x="6110975" y="2514383"/>
            <a:ext cx="2507691" cy="289588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UI </a:t>
            </a:r>
            <a:r>
              <a:rPr lang="ko-KR" altLang="en-US" sz="2400" b="1" dirty="0">
                <a:solidFill>
                  <a:schemeClr val="tx1"/>
                </a:solidFill>
              </a:rPr>
              <a:t>구현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기능 구현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3A1110-65A0-4A9F-AF9A-971BE1882E55}"/>
              </a:ext>
            </a:extLst>
          </p:cNvPr>
          <p:cNvSpPr/>
          <p:nvPr/>
        </p:nvSpPr>
        <p:spPr>
          <a:xfrm>
            <a:off x="8973153" y="1855884"/>
            <a:ext cx="2507691" cy="495492"/>
          </a:xfrm>
          <a:prstGeom prst="rect">
            <a:avLst/>
          </a:prstGeom>
          <a:solidFill>
            <a:srgbClr val="B106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/>
              <a:t>정희성</a:t>
            </a:r>
          </a:p>
        </p:txBody>
      </p:sp>
      <p:sp>
        <p:nvSpPr>
          <p:cNvPr id="30" name="사각형: 둥근 모서리 35">
            <a:extLst>
              <a:ext uri="{FF2B5EF4-FFF2-40B4-BE49-F238E27FC236}">
                <a16:creationId xmlns:a16="http://schemas.microsoft.com/office/drawing/2014/main" id="{0D48A530-4326-4676-8E58-8CA84B81E051}"/>
              </a:ext>
            </a:extLst>
          </p:cNvPr>
          <p:cNvSpPr/>
          <p:nvPr/>
        </p:nvSpPr>
        <p:spPr>
          <a:xfrm>
            <a:off x="8973153" y="2514383"/>
            <a:ext cx="2507691" cy="289588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UI&amp;CSS</a:t>
            </a: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231801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39507"/>
            <a:ext cx="6067399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개발 환경</a:t>
            </a:r>
            <a:endParaRPr lang="en-US" altLang="ko-KR" sz="4000" b="1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sp>
        <p:nvSpPr>
          <p:cNvPr id="2" name="AutoShape 2" descr="Microsoft Windows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Microsoft Windows - 나무위키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4" y="1305888"/>
            <a:ext cx="583730" cy="5837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26124" y="1439285"/>
            <a:ext cx="144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CD4"/>
                </a:solidFill>
              </a:rPr>
              <a:t>Windows</a:t>
            </a:r>
            <a:endParaRPr lang="ko-KR" altLang="en-US" dirty="0">
              <a:solidFill>
                <a:srgbClr val="00BCD4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374075" y="1657613"/>
            <a:ext cx="8011985" cy="22628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1497861" y="1993354"/>
            <a:ext cx="3543" cy="3928031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06" y="1755146"/>
            <a:ext cx="2203227" cy="92535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55" y="4752695"/>
            <a:ext cx="1461517" cy="40045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80" y="3955575"/>
            <a:ext cx="2106678" cy="105333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12" y="2836602"/>
            <a:ext cx="1071187" cy="107118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672" y="2964641"/>
            <a:ext cx="758894" cy="75889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66" y="5091006"/>
            <a:ext cx="655418" cy="655418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10544797" y="1829994"/>
            <a:ext cx="16523" cy="4091391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>
            <a:off x="1624614" y="5970097"/>
            <a:ext cx="8866843" cy="0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171EDC4-5E42-4415-8ECD-AFC3F66A95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2187" y="4972872"/>
            <a:ext cx="959449" cy="959449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357E631-E4BC-438E-BB24-D09E252A1B0D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37A6D03-F88E-476C-987E-7C080C079C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77274" y="5108921"/>
            <a:ext cx="655418" cy="6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8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197528"/>
            <a:ext cx="6067399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추진 일정표</a:t>
            </a:r>
            <a:endParaRPr lang="en-US" altLang="ko-KR" sz="4000" b="1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A00C72-1D5B-40AE-B5E8-7FFC7637B1D3}"/>
              </a:ext>
            </a:extLst>
          </p:cNvPr>
          <p:cNvSpPr txBox="1"/>
          <p:nvPr/>
        </p:nvSpPr>
        <p:spPr>
          <a:xfrm>
            <a:off x="774967" y="4072115"/>
            <a:ext cx="2595156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Noto Sans ExtBd" panose="020B0902040504020204" pitchFamily="34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일차</a:t>
            </a:r>
            <a:endParaRPr lang="en-US" altLang="ko-KR" sz="2800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B589C9-5B22-491B-A68C-D81357FA4DD6}"/>
              </a:ext>
            </a:extLst>
          </p:cNvPr>
          <p:cNvSpPr txBox="1"/>
          <p:nvPr/>
        </p:nvSpPr>
        <p:spPr>
          <a:xfrm>
            <a:off x="-8467" y="5127414"/>
            <a:ext cx="2595156" cy="95410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주제 및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UI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기획</a:t>
            </a:r>
            <a:endParaRPr lang="en-US" altLang="ko-KR" dirty="0">
              <a:solidFill>
                <a:schemeClr val="bg1">
                  <a:lumMod val="75000"/>
                </a:schemeClr>
              </a:solidFill>
              <a:cs typeface="Noto Sans ExtBd" panose="020B0902040504020204" pitchFamily="34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ERD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작성</a:t>
            </a:r>
          </a:p>
          <a:p>
            <a:endParaRPr lang="en-US" altLang="ko-KR" sz="2000" dirty="0">
              <a:solidFill>
                <a:schemeClr val="bg1">
                  <a:lumMod val="75000"/>
                </a:schemeClr>
              </a:solidFill>
              <a:cs typeface="Noto Sans ExtBd" panose="020B09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BB1746-F553-4A38-99CC-08B97E63A49B}"/>
              </a:ext>
            </a:extLst>
          </p:cNvPr>
          <p:cNvSpPr txBox="1"/>
          <p:nvPr/>
        </p:nvSpPr>
        <p:spPr>
          <a:xfrm>
            <a:off x="2979750" y="4053005"/>
            <a:ext cx="2595156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Noto Sans ExtBd" panose="020B0902040504020204" pitchFamily="34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일차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50C48E-A557-4639-97D8-C0780988F1AA}"/>
              </a:ext>
            </a:extLst>
          </p:cNvPr>
          <p:cNvSpPr txBox="1"/>
          <p:nvPr/>
        </p:nvSpPr>
        <p:spPr>
          <a:xfrm>
            <a:off x="2094829" y="4851542"/>
            <a:ext cx="2607688" cy="92333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UI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구현</a:t>
            </a:r>
            <a:endParaRPr lang="en-US" altLang="ko-KR" dirty="0">
              <a:solidFill>
                <a:schemeClr val="bg1">
                  <a:lumMod val="75000"/>
                </a:schemeClr>
              </a:solidFill>
              <a:cs typeface="Noto Sans ExtBd" panose="020B0902040504020204" pitchFamily="34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DB CRUD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기능 개발</a:t>
            </a:r>
            <a:endParaRPr lang="en-US" altLang="ko-KR" dirty="0">
              <a:solidFill>
                <a:schemeClr val="bg1">
                  <a:lumMod val="75000"/>
                </a:schemeClr>
              </a:solidFill>
              <a:cs typeface="Noto Sans ExtBd" panose="020B0902040504020204" pitchFamily="34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기능 알고리즘 작성</a:t>
            </a:r>
            <a:endParaRPr lang="en-US" altLang="ko-KR" dirty="0">
              <a:solidFill>
                <a:schemeClr val="bg1">
                  <a:lumMod val="75000"/>
                </a:schemeClr>
              </a:solidFill>
              <a:cs typeface="Noto Sans ExtBd" panose="020B0902040504020204" pitchFamily="3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3B9C31-2CBD-4A3D-90FE-905A7E3D2F11}"/>
              </a:ext>
            </a:extLst>
          </p:cNvPr>
          <p:cNvSpPr txBox="1"/>
          <p:nvPr/>
        </p:nvSpPr>
        <p:spPr>
          <a:xfrm>
            <a:off x="5495736" y="4030675"/>
            <a:ext cx="2595156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Noto Sans ExtBd" panose="020B0902040504020204" pitchFamily="34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일차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BF3D77-C94D-41A6-9D1E-617408735B3B}"/>
              </a:ext>
            </a:extLst>
          </p:cNvPr>
          <p:cNvSpPr txBox="1"/>
          <p:nvPr/>
        </p:nvSpPr>
        <p:spPr>
          <a:xfrm>
            <a:off x="4702517" y="5341343"/>
            <a:ext cx="3085100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페이지별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 주요 기능 개발</a:t>
            </a:r>
            <a:endParaRPr lang="en-US" altLang="ko-KR" dirty="0">
              <a:solidFill>
                <a:schemeClr val="bg1">
                  <a:lumMod val="75000"/>
                </a:schemeClr>
              </a:solidFill>
              <a:cs typeface="Noto Sans ExtBd" panose="020B0902040504020204" pitchFamily="3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99030F-2933-49CC-B93D-FC7B61529C3C}"/>
              </a:ext>
            </a:extLst>
          </p:cNvPr>
          <p:cNvSpPr txBox="1"/>
          <p:nvPr/>
        </p:nvSpPr>
        <p:spPr>
          <a:xfrm>
            <a:off x="8011722" y="4041840"/>
            <a:ext cx="2595156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Noto Sans ExtBd" panose="020B0902040504020204" pitchFamily="34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일차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998" y="2025758"/>
            <a:ext cx="22023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C00000"/>
                </a:solidFill>
              </a:rPr>
              <a:t>01</a:t>
            </a:r>
            <a:endParaRPr lang="ko-KR" altLang="en-US" sz="88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2791" y="2034642"/>
            <a:ext cx="1587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C00000"/>
                </a:solidFill>
              </a:rPr>
              <a:t>02</a:t>
            </a:r>
            <a:endParaRPr lang="ko-KR" altLang="en-US" sz="88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87530" y="2021911"/>
            <a:ext cx="1587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C00000"/>
                </a:solidFill>
              </a:rPr>
              <a:t>03</a:t>
            </a:r>
            <a:endParaRPr lang="ko-KR" altLang="en-US" sz="88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22269" y="2021911"/>
            <a:ext cx="1587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C00000"/>
                </a:solidFill>
              </a:rPr>
              <a:t>04</a:t>
            </a:r>
            <a:endParaRPr lang="ko-KR" altLang="en-US" sz="88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26780" y="2021911"/>
            <a:ext cx="1587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C00000"/>
                </a:solidFill>
              </a:rPr>
              <a:t>05</a:t>
            </a:r>
            <a:endParaRPr lang="ko-KR" altLang="en-US" sz="88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99030F-2933-49CC-B93D-FC7B61529C3C}"/>
              </a:ext>
            </a:extLst>
          </p:cNvPr>
          <p:cNvSpPr txBox="1"/>
          <p:nvPr/>
        </p:nvSpPr>
        <p:spPr>
          <a:xfrm>
            <a:off x="10316233" y="4101593"/>
            <a:ext cx="2595156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Noto Sans ExtBd" panose="020B0902040504020204" pitchFamily="34"/>
              </a:rPr>
              <a:t>5</a:t>
            </a:r>
            <a:r>
              <a:rPr lang="ko-KR" altLang="en-US" sz="2800" dirty="0">
                <a:solidFill>
                  <a:schemeClr val="bg1"/>
                </a:solidFill>
                <a:cs typeface="Noto Sans ExtBd" panose="020B0902040504020204" pitchFamily="34"/>
              </a:rPr>
              <a:t>일차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50AF5E-334D-485B-B488-FC10FD12D398}"/>
              </a:ext>
            </a:extLst>
          </p:cNvPr>
          <p:cNvSpPr txBox="1"/>
          <p:nvPr/>
        </p:nvSpPr>
        <p:spPr>
          <a:xfrm>
            <a:off x="9642747" y="5313207"/>
            <a:ext cx="2595156" cy="3693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주기 테스트 및 마무리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BF3D77-C94D-41A6-9D1E-617408735B3B}"/>
              </a:ext>
            </a:extLst>
          </p:cNvPr>
          <p:cNvSpPr txBox="1"/>
          <p:nvPr/>
        </p:nvSpPr>
        <p:spPr>
          <a:xfrm>
            <a:off x="7490556" y="5071682"/>
            <a:ext cx="2033522" cy="646331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UI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수정 </a:t>
            </a:r>
            <a:endParaRPr lang="en-US" altLang="ko-KR" dirty="0">
              <a:solidFill>
                <a:schemeClr val="bg1">
                  <a:lumMod val="75000"/>
                </a:schemeClr>
              </a:solidFill>
              <a:cs typeface="Noto Sans ExtBd" panose="020B0902040504020204" pitchFamily="34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cs typeface="Noto Sans ExtBd" panose="020B0902040504020204" pitchFamily="34"/>
              </a:rPr>
              <a:t>오류 수정 및 보완</a:t>
            </a:r>
            <a:endParaRPr lang="en-US" altLang="ko-KR" dirty="0">
              <a:solidFill>
                <a:schemeClr val="bg1">
                  <a:lumMod val="75000"/>
                </a:schemeClr>
              </a:solidFill>
              <a:cs typeface="Noto Sans ExtBd" panose="020B0902040504020204" pitchFamily="34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4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1EB53-6E07-4C67-A34F-988C7C8AB20C}"/>
              </a:ext>
            </a:extLst>
          </p:cNvPr>
          <p:cNvGrpSpPr/>
          <p:nvPr/>
        </p:nvGrpSpPr>
        <p:grpSpPr>
          <a:xfrm>
            <a:off x="10697976" y="368496"/>
            <a:ext cx="288159" cy="290509"/>
            <a:chOff x="10697976" y="368496"/>
            <a:chExt cx="303399" cy="30587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459621-910A-4D39-949E-8716D360E8D6}"/>
                </a:ext>
              </a:extLst>
            </p:cNvPr>
            <p:cNvSpPr/>
            <p:nvPr/>
          </p:nvSpPr>
          <p:spPr>
            <a:xfrm>
              <a:off x="10697976" y="368496"/>
              <a:ext cx="242440" cy="2424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5705B7-11E9-4FD7-83CE-691CF0AB72FF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10904911" y="575431"/>
              <a:ext cx="96464" cy="98939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D0A95-64C5-47E9-8F7C-E7E66EBC017F}"/>
              </a:ext>
            </a:extLst>
          </p:cNvPr>
          <p:cNvGrpSpPr/>
          <p:nvPr/>
        </p:nvGrpSpPr>
        <p:grpSpPr>
          <a:xfrm>
            <a:off x="11347878" y="454063"/>
            <a:ext cx="333582" cy="67649"/>
            <a:chOff x="3652520" y="454063"/>
            <a:chExt cx="363220" cy="7366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97562AE-FB70-4D09-8CAE-50EC875511E0}"/>
                </a:ext>
              </a:extLst>
            </p:cNvPr>
            <p:cNvSpPr/>
            <p:nvPr/>
          </p:nvSpPr>
          <p:spPr>
            <a:xfrm>
              <a:off x="365252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AFB8D02-A3D4-4330-A25A-36A6EC750DEE}"/>
                </a:ext>
              </a:extLst>
            </p:cNvPr>
            <p:cNvSpPr/>
            <p:nvPr/>
          </p:nvSpPr>
          <p:spPr>
            <a:xfrm>
              <a:off x="379730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3DC7488-D11E-4F22-A209-367035E162AA}"/>
                </a:ext>
              </a:extLst>
            </p:cNvPr>
            <p:cNvSpPr/>
            <p:nvPr/>
          </p:nvSpPr>
          <p:spPr>
            <a:xfrm>
              <a:off x="3942080" y="454063"/>
              <a:ext cx="73660" cy="736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5B6D3-A8D1-4126-994E-1EB4632368A6}"/>
              </a:ext>
            </a:extLst>
          </p:cNvPr>
          <p:cNvSpPr txBox="1"/>
          <p:nvPr/>
        </p:nvSpPr>
        <p:spPr>
          <a:xfrm>
            <a:off x="1063131" y="239507"/>
            <a:ext cx="6067399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추진 일정표</a:t>
            </a:r>
            <a:endParaRPr lang="en-US" altLang="ko-KR" sz="4000" b="1" dirty="0">
              <a:solidFill>
                <a:schemeClr val="bg1"/>
              </a:solidFill>
              <a:cs typeface="Noto Sans ExtBd" panose="020B0902040504020204" pitchFamily="34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2F70AEE-4E14-48BF-A0B3-FF3884748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45" y="1469778"/>
            <a:ext cx="11562460" cy="45885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C4B71A-1E1E-45AB-80A2-3717BFE695C7}"/>
              </a:ext>
            </a:extLst>
          </p:cNvPr>
          <p:cNvSpPr txBox="1"/>
          <p:nvPr/>
        </p:nvSpPr>
        <p:spPr>
          <a:xfrm>
            <a:off x="549590" y="270583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3-1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805830" y="172616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요구 사항 정의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2A0C437-92C5-4611-A7D5-AD1230318CC5}"/>
              </a:ext>
            </a:extLst>
          </p:cNvPr>
          <p:cNvGraphicFramePr>
            <a:graphicFrameLocks noGrp="1"/>
          </p:cNvGraphicFramePr>
          <p:nvPr/>
        </p:nvGraphicFramePr>
        <p:xfrm>
          <a:off x="297345" y="1358284"/>
          <a:ext cx="11562458" cy="537099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5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44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상세</a:t>
                      </a:r>
                      <a:endParaRPr lang="en-US" altLang="ko-KR" b="1" dirty="0"/>
                    </a:p>
                    <a:p>
                      <a:pPr lvl="0" algn="ctr" latinLnBrk="1"/>
                      <a:r>
                        <a:rPr lang="ko-KR" altLang="en-US" b="1" dirty="0"/>
                        <a:t>화면</a:t>
                      </a:r>
                      <a:endParaRPr lang="en-US" altLang="ko-KR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요구사항명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요구사항 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443"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예매조회로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버튼 클릭을 통해 예매조회 화면으로 이동함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05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예매하기로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버튼 클릭을 통해 영화 선택 화면으로 이동함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3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관리자 페이지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관리자 로그인 창 띄우기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30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비밀번호 일치 시 관리자 화면으로 이동함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ID, PW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불일치 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공백 시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경고 알림 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4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관리자 화면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관리자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총 매출 금액 조회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내의 총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매출을 합산하여 텍스트로 보여줌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4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영화종류별 관람 인원 조회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내의 영화종류별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관람인원을 조회하여 그래프로 나타냄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예매조회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예매조회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예매 조회하기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예매번호를 입력하여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내에 일치하는 번호가 있을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시 이름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baseline="0" dirty="0" err="1">
                          <a:solidFill>
                            <a:schemeClr val="tx1"/>
                          </a:solidFill>
                        </a:rPr>
                        <a:t>영화명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영화시간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좌석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인원 등 표시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예매번호가 없거나 공백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문자 입력 시 오류 창 띄움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1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805830" y="172616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요구 사항 정의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AD89162-7A0C-41E6-8B86-650D52DFA789}"/>
              </a:ext>
            </a:extLst>
          </p:cNvPr>
          <p:cNvGraphicFramePr>
            <a:graphicFrameLocks noGrp="1"/>
          </p:cNvGraphicFramePr>
          <p:nvPr/>
        </p:nvGraphicFramePr>
        <p:xfrm>
          <a:off x="297345" y="1358284"/>
          <a:ext cx="11562458" cy="4835887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5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245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상세</a:t>
                      </a:r>
                      <a:endParaRPr lang="en-US" altLang="ko-KR" b="1" dirty="0"/>
                    </a:p>
                    <a:p>
                      <a:pPr lvl="0" algn="ctr" latinLnBrk="1"/>
                      <a:r>
                        <a:rPr lang="ko-KR" altLang="en-US" b="1" dirty="0"/>
                        <a:t>화면</a:t>
                      </a:r>
                      <a:endParaRPr lang="en-US" altLang="ko-KR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요구사항명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요구사항 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873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영화 선택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영화 선택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영화 선택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현재 상영중인 영화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포스터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정보를 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에서 추출 후 보여줌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영화 선택 시 지정된 시간대가 나옴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61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시간대 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각 영화에 맞는 시간대 선택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가능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vl="0" algn="ctr" latinLnBrk="1"/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선택 후 다음페이지 버튼 활성화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인원 선택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인원 선택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성인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청소년 인원 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성인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청소년 구분하여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1~8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명까지 선택 가능하도록 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인원 선택 후 다음페이지 버튼 활성화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774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좌석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선택 화면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좌석 선택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좌석 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내의 각 영화 시간대별 좌석 데이터를 추출하여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내에 정보가 있을 시 좌석 선택 비활성화 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여러 인원일 경우 선택한 좌석 기준 오른쪽으로 배치되도록 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좌석이 선택된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인원보다 적을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시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vl="0" algn="ctr" latinLnBrk="1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선택불가 경고 알림 뜸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회원 정보 입력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회원 정보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비회원 정보 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회원일 경우 회원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 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에서 조회하여 일치하는 정보 확인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후에 결제 가능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비회원일 경우 정보 입력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전화번호만 필수로 입력해야 결제 가능하도록 설정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조회 시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내에 값이 없을 경우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경고 알림 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7DC0044-67FF-4431-AAA9-BF790A84294A}"/>
              </a:ext>
            </a:extLst>
          </p:cNvPr>
          <p:cNvSpPr txBox="1"/>
          <p:nvPr/>
        </p:nvSpPr>
        <p:spPr>
          <a:xfrm>
            <a:off x="541123" y="270583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4-1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00E2E0A-F588-4491-9A65-97A8F4C9010F}"/>
              </a:ext>
            </a:extLst>
          </p:cNvPr>
          <p:cNvSpPr txBox="1"/>
          <p:nvPr/>
        </p:nvSpPr>
        <p:spPr>
          <a:xfrm>
            <a:off x="805830" y="172616"/>
            <a:ext cx="371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cs typeface="Noto Sans ExtBd" panose="020B0902040504020204" pitchFamily="34"/>
              </a:rPr>
              <a:t>요구 사항 정의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5138F4-FD1F-4E1C-8B95-0DEF991A3A65}"/>
              </a:ext>
            </a:extLst>
          </p:cNvPr>
          <p:cNvSpPr/>
          <p:nvPr/>
        </p:nvSpPr>
        <p:spPr>
          <a:xfrm>
            <a:off x="-7156716" y="58489"/>
            <a:ext cx="3441243" cy="5902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4F2947-6271-4B77-87EB-E5002D1419A9}"/>
              </a:ext>
            </a:extLst>
          </p:cNvPr>
          <p:cNvGrpSpPr/>
          <p:nvPr/>
        </p:nvGrpSpPr>
        <p:grpSpPr>
          <a:xfrm>
            <a:off x="-6690087" y="644273"/>
            <a:ext cx="2593473" cy="4726475"/>
            <a:chOff x="13171104" y="-199157"/>
            <a:chExt cx="2593473" cy="472647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61321E-B269-4DA5-98CE-307BFD4980DF}"/>
                </a:ext>
              </a:extLst>
            </p:cNvPr>
            <p:cNvSpPr/>
            <p:nvPr/>
          </p:nvSpPr>
          <p:spPr>
            <a:xfrm>
              <a:off x="1317110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7">
              <a:extLst>
                <a:ext uri="{FF2B5EF4-FFF2-40B4-BE49-F238E27FC236}">
                  <a16:creationId xmlns:a16="http://schemas.microsoft.com/office/drawing/2014/main" id="{F6648F83-FC0C-479C-8DC1-E72B1FB0BD33}"/>
                </a:ext>
              </a:extLst>
            </p:cNvPr>
            <p:cNvSpPr/>
            <p:nvPr/>
          </p:nvSpPr>
          <p:spPr>
            <a:xfrm flipH="1">
              <a:off x="14849234" y="-199157"/>
              <a:ext cx="91534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4721602">
                  <a:moveTo>
                    <a:pt x="0" y="0"/>
                  </a:moveTo>
                  <a:lnTo>
                    <a:pt x="914400" y="0"/>
                  </a:lnTo>
                  <a:lnTo>
                    <a:pt x="876300" y="4622542"/>
                  </a:lnTo>
                  <a:lnTo>
                    <a:pt x="0" y="4721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6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7">
              <a:extLst>
                <a:ext uri="{FF2B5EF4-FFF2-40B4-BE49-F238E27FC236}">
                  <a16:creationId xmlns:a16="http://schemas.microsoft.com/office/drawing/2014/main" id="{69C14E0D-2658-401F-9516-E2FBD206D27D}"/>
                </a:ext>
              </a:extLst>
            </p:cNvPr>
            <p:cNvSpPr/>
            <p:nvPr/>
          </p:nvSpPr>
          <p:spPr>
            <a:xfrm>
              <a:off x="13171104" y="-199157"/>
              <a:ext cx="2593473" cy="4726475"/>
            </a:xfrm>
            <a:custGeom>
              <a:avLst/>
              <a:gdLst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914400 w 914400"/>
                <a:gd name="connsiteY2" fmla="*/ 472160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91540 w 914400"/>
                <a:gd name="connsiteY2" fmla="*/ 45844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914400"/>
                <a:gd name="connsiteY0" fmla="*/ 0 h 4721602"/>
                <a:gd name="connsiteX1" fmla="*/ 914400 w 914400"/>
                <a:gd name="connsiteY1" fmla="*/ 0 h 4721602"/>
                <a:gd name="connsiteX2" fmla="*/ 876300 w 914400"/>
                <a:gd name="connsiteY2" fmla="*/ 4622542 h 4721602"/>
                <a:gd name="connsiteX3" fmla="*/ 0 w 914400"/>
                <a:gd name="connsiteY3" fmla="*/ 4721602 h 4721602"/>
                <a:gd name="connsiteX4" fmla="*/ 0 w 914400"/>
                <a:gd name="connsiteY4" fmla="*/ 0 h 4721602"/>
                <a:gd name="connsiteX0" fmla="*/ 0 w 2567940"/>
                <a:gd name="connsiteY0" fmla="*/ 0 h 4721602"/>
                <a:gd name="connsiteX1" fmla="*/ 914400 w 2567940"/>
                <a:gd name="connsiteY1" fmla="*/ 0 h 4721602"/>
                <a:gd name="connsiteX2" fmla="*/ 2567940 w 2567940"/>
                <a:gd name="connsiteY2" fmla="*/ 4675882 h 4721602"/>
                <a:gd name="connsiteX3" fmla="*/ 0 w 2567940"/>
                <a:gd name="connsiteY3" fmla="*/ 4721602 h 4721602"/>
                <a:gd name="connsiteX4" fmla="*/ 0 w 2567940"/>
                <a:gd name="connsiteY4" fmla="*/ 0 h 4721602"/>
                <a:gd name="connsiteX0" fmla="*/ 0 w 2567940"/>
                <a:gd name="connsiteY0" fmla="*/ 0 h 4683502"/>
                <a:gd name="connsiteX1" fmla="*/ 914400 w 2567940"/>
                <a:gd name="connsiteY1" fmla="*/ 0 h 4683502"/>
                <a:gd name="connsiteX2" fmla="*/ 2567940 w 2567940"/>
                <a:gd name="connsiteY2" fmla="*/ 4675882 h 4683502"/>
                <a:gd name="connsiteX3" fmla="*/ 1859280 w 2567940"/>
                <a:gd name="connsiteY3" fmla="*/ 4683502 h 4683502"/>
                <a:gd name="connsiteX4" fmla="*/ 0 w 2567940"/>
                <a:gd name="connsiteY4" fmla="*/ 0 h 4683502"/>
                <a:gd name="connsiteX0" fmla="*/ 0 w 2567940"/>
                <a:gd name="connsiteY0" fmla="*/ 0 h 4675882"/>
                <a:gd name="connsiteX1" fmla="*/ 914400 w 2567940"/>
                <a:gd name="connsiteY1" fmla="*/ 0 h 4675882"/>
                <a:gd name="connsiteX2" fmla="*/ 2567940 w 2567940"/>
                <a:gd name="connsiteY2" fmla="*/ 4675882 h 4675882"/>
                <a:gd name="connsiteX3" fmla="*/ 1623060 w 2567940"/>
                <a:gd name="connsiteY3" fmla="*/ 4622542 h 4675882"/>
                <a:gd name="connsiteX4" fmla="*/ 0 w 2567940"/>
                <a:gd name="connsiteY4" fmla="*/ 0 h 4675882"/>
                <a:gd name="connsiteX0" fmla="*/ 0 w 2590800"/>
                <a:gd name="connsiteY0" fmla="*/ 0 h 4721602"/>
                <a:gd name="connsiteX1" fmla="*/ 914400 w 2590800"/>
                <a:gd name="connsiteY1" fmla="*/ 0 h 4721602"/>
                <a:gd name="connsiteX2" fmla="*/ 2590800 w 2590800"/>
                <a:gd name="connsiteY2" fmla="*/ 4721602 h 4721602"/>
                <a:gd name="connsiteX3" fmla="*/ 1623060 w 2590800"/>
                <a:gd name="connsiteY3" fmla="*/ 4622542 h 4721602"/>
                <a:gd name="connsiteX4" fmla="*/ 0 w 2590800"/>
                <a:gd name="connsiteY4" fmla="*/ 0 h 47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4721602">
                  <a:moveTo>
                    <a:pt x="0" y="0"/>
                  </a:moveTo>
                  <a:lnTo>
                    <a:pt x="914400" y="0"/>
                  </a:lnTo>
                  <a:lnTo>
                    <a:pt x="2590800" y="4721602"/>
                  </a:lnTo>
                  <a:lnTo>
                    <a:pt x="1623060" y="4622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914"/>
            </a:solidFill>
            <a:ln>
              <a:noFill/>
            </a:ln>
            <a:effectLst>
              <a:outerShdw blurRad="63500" sx="124000" sy="124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6D096D-81B3-474D-80F5-9FB4D8250614}"/>
              </a:ext>
            </a:extLst>
          </p:cNvPr>
          <p:cNvGrpSpPr/>
          <p:nvPr/>
        </p:nvGrpSpPr>
        <p:grpSpPr>
          <a:xfrm>
            <a:off x="354218" y="369404"/>
            <a:ext cx="451612" cy="319716"/>
            <a:chOff x="193040" y="127088"/>
            <a:chExt cx="700405" cy="495848"/>
          </a:xfrm>
        </p:grpSpPr>
        <p:sp>
          <p:nvSpPr>
            <p:cNvPr id="16" name="사각형: 둥근 모서리 3">
              <a:extLst>
                <a:ext uri="{FF2B5EF4-FFF2-40B4-BE49-F238E27FC236}">
                  <a16:creationId xmlns:a16="http://schemas.microsoft.com/office/drawing/2014/main" id="{CB2CB7BB-2A7F-4071-88AE-1E981DA2DA73}"/>
                </a:ext>
              </a:extLst>
            </p:cNvPr>
            <p:cNvSpPr/>
            <p:nvPr/>
          </p:nvSpPr>
          <p:spPr>
            <a:xfrm>
              <a:off x="193040" y="1270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0">
              <a:extLst>
                <a:ext uri="{FF2B5EF4-FFF2-40B4-BE49-F238E27FC236}">
                  <a16:creationId xmlns:a16="http://schemas.microsoft.com/office/drawing/2014/main" id="{2DA903E4-94CD-41B5-A40F-734F95832E55}"/>
                </a:ext>
              </a:extLst>
            </p:cNvPr>
            <p:cNvSpPr/>
            <p:nvPr/>
          </p:nvSpPr>
          <p:spPr>
            <a:xfrm>
              <a:off x="193040" y="5252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11">
              <a:extLst>
                <a:ext uri="{FF2B5EF4-FFF2-40B4-BE49-F238E27FC236}">
                  <a16:creationId xmlns:a16="http://schemas.microsoft.com/office/drawing/2014/main" id="{8CC5A6C9-1483-4763-8444-F6867D8B6E25}"/>
                </a:ext>
              </a:extLst>
            </p:cNvPr>
            <p:cNvSpPr/>
            <p:nvPr/>
          </p:nvSpPr>
          <p:spPr>
            <a:xfrm>
              <a:off x="193040" y="326188"/>
              <a:ext cx="700405" cy="9764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0FF8A81B-6481-4E1D-9E85-6718957C68CF}"/>
              </a:ext>
            </a:extLst>
          </p:cNvPr>
          <p:cNvSpPr/>
          <p:nvPr/>
        </p:nvSpPr>
        <p:spPr>
          <a:xfrm>
            <a:off x="611519" y="266553"/>
            <a:ext cx="326897" cy="326897"/>
          </a:xfrm>
          <a:prstGeom prst="roundRect">
            <a:avLst>
              <a:gd name="adj" fmla="val 46667"/>
            </a:avLst>
          </a:prstGeom>
          <a:solidFill>
            <a:srgbClr val="E30914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69C8C8-56BD-46AB-9A38-B96AF1A29705}"/>
              </a:ext>
            </a:extLst>
          </p:cNvPr>
          <p:cNvCxnSpPr>
            <a:cxnSpLocks/>
          </p:cNvCxnSpPr>
          <p:nvPr/>
        </p:nvCxnSpPr>
        <p:spPr>
          <a:xfrm flipV="1">
            <a:off x="297345" y="1083128"/>
            <a:ext cx="11562459" cy="31766"/>
          </a:xfrm>
          <a:prstGeom prst="line">
            <a:avLst/>
          </a:prstGeom>
          <a:ln w="38100">
            <a:solidFill>
              <a:srgbClr val="B106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FE67A1C-0C7E-4222-89A1-D135F096DE5F}"/>
              </a:ext>
            </a:extLst>
          </p:cNvPr>
          <p:cNvGraphicFramePr>
            <a:graphicFrameLocks noGrp="1"/>
          </p:cNvGraphicFramePr>
          <p:nvPr/>
        </p:nvGraphicFramePr>
        <p:xfrm>
          <a:off x="297345" y="1358284"/>
          <a:ext cx="11562458" cy="281012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5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8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13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상세</a:t>
                      </a:r>
                      <a:endParaRPr lang="en-US" altLang="ko-KR" b="1" dirty="0"/>
                    </a:p>
                    <a:p>
                      <a:pPr lvl="0" algn="ctr" latinLnBrk="1"/>
                      <a:r>
                        <a:rPr lang="ko-KR" altLang="en-US" b="1" dirty="0"/>
                        <a:t>화면</a:t>
                      </a:r>
                      <a:endParaRPr lang="en-US" altLang="ko-KR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요구사항명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요구사항 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화면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최종 결제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선택한 영화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인원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좌석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등을 보여줌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 algn="ctr" latinLnBrk="1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인원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성인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청소년 유무에 따른 금액 설정</a:t>
                      </a:r>
                      <a:endParaRPr lang="en-US" altLang="ko-KR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칸에 금액 입력 시 결제하기 버튼 활성화 됨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금액이 적거나 없을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경우 오류 창 띄움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65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영수증 정보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영수증 정보 화면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영수증 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입력한 정보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예매시간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를 취합하여</a:t>
                      </a:r>
                      <a:endParaRPr lang="en-US" altLang="ko-KR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예매번호 생성 및 입력된 모든 정보 출력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vl="0" algn="ctr" latinLnBrk="1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예매된 정보를 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에 저장</a:t>
                      </a:r>
                      <a:endParaRPr lang="en-US" altLang="ko-KR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376311E-4D48-40EC-8473-88ED881079F5}"/>
              </a:ext>
            </a:extLst>
          </p:cNvPr>
          <p:cNvSpPr txBox="1"/>
          <p:nvPr/>
        </p:nvSpPr>
        <p:spPr>
          <a:xfrm>
            <a:off x="541123" y="270583"/>
            <a:ext cx="94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4-2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1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888</Words>
  <Application>Microsoft Office PowerPoint</Application>
  <PresentationFormat>와이드스크린</PresentationFormat>
  <Paragraphs>243</Paragraphs>
  <Slides>28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kimhyeonji</dc:creator>
  <cp:lastModifiedBy>김민구</cp:lastModifiedBy>
  <cp:revision>100</cp:revision>
  <dcterms:created xsi:type="dcterms:W3CDTF">2019-11-06T03:15:16Z</dcterms:created>
  <dcterms:modified xsi:type="dcterms:W3CDTF">2025-03-31T07:04:28Z</dcterms:modified>
</cp:coreProperties>
</file>