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92" r:id="rId2"/>
    <p:sldId id="265" r:id="rId3"/>
    <p:sldId id="279" r:id="rId4"/>
    <p:sldId id="278" r:id="rId5"/>
    <p:sldId id="282" r:id="rId6"/>
    <p:sldId id="293" r:id="rId7"/>
    <p:sldId id="283" r:id="rId8"/>
    <p:sldId id="287" r:id="rId9"/>
    <p:sldId id="291" r:id="rId10"/>
    <p:sldId id="288" r:id="rId11"/>
    <p:sldId id="284" r:id="rId12"/>
    <p:sldId id="285" r:id="rId13"/>
    <p:sldId id="289" r:id="rId14"/>
    <p:sldId id="286" r:id="rId15"/>
    <p:sldId id="290" r:id="rId16"/>
    <p:sldId id="261" r:id="rId17"/>
  </p:sldIdLst>
  <p:sldSz cx="12192000" cy="6858000"/>
  <p:notesSz cx="6858000" cy="9144000"/>
  <p:embeddedFontLst>
    <p:embeddedFont>
      <p:font typeface="G마켓 산스 Bold" panose="02000000000000000000" pitchFamily="50" charset="-127"/>
      <p:regular r:id="rId19"/>
    </p:embeddedFont>
    <p:embeddedFont>
      <p:font typeface="G마켓 산스 Medium" panose="02000000000000000000" pitchFamily="50" charset="-127"/>
      <p:regular r:id="rId20"/>
    </p:embeddedFont>
    <p:embeddedFont>
      <p:font typeface="G마켓 산스 TTF Bold" panose="02000000000000000000" pitchFamily="2" charset="-127"/>
      <p:bold r:id="rId21"/>
    </p:embeddedFont>
    <p:embeddedFont>
      <p:font typeface="나눔고딕" panose="020D0604000000000000" pitchFamily="50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073042"/>
    <a:srgbClr val="FF5D5B"/>
    <a:srgbClr val="1AB29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7847" autoAdjust="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A473-9886-4908-94F5-1205A5B3244F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DAFE-A4A6-44F3-ABF2-8860F4DD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9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4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81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7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6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9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9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4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9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프로그램 실행 시 필요로 하는 데이터를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05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wrap_parent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View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 내용물의 크기에 맞게</a:t>
            </a:r>
            <a:r>
              <a:rPr lang="ko-KR" altLang="en-US" sz="1200" baseline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공간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지정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match_parent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View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담고 있는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ViewGroup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여유 공간 지정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66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3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wrap_parent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View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 내용물의 크기 지정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match_parent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View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담고 있는 </a:t>
            </a: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ViewGroup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여유 공간 지정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ADAFE-A4A6-44F3-ABF2-8860F4DDFE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7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8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2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순서도: 수동 입력 22">
            <a:extLst>
              <a:ext uri="{FF2B5EF4-FFF2-40B4-BE49-F238E27FC236}">
                <a16:creationId xmlns:a16="http://schemas.microsoft.com/office/drawing/2014/main" id="{D8CAA555-2365-48AA-B554-62A97AA2A827}"/>
              </a:ext>
            </a:extLst>
          </p:cNvPr>
          <p:cNvSpPr/>
          <p:nvPr/>
        </p:nvSpPr>
        <p:spPr>
          <a:xfrm rot="16200000" flipH="1">
            <a:off x="4054307" y="-1768146"/>
            <a:ext cx="6080290" cy="9616583"/>
          </a:xfrm>
          <a:prstGeom prst="flowChartManualInput">
            <a:avLst/>
          </a:prstGeom>
          <a:solidFill>
            <a:srgbClr val="3DDC8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동 입력 10">
            <a:extLst>
              <a:ext uri="{FF2B5EF4-FFF2-40B4-BE49-F238E27FC236}">
                <a16:creationId xmlns:a16="http://schemas.microsoft.com/office/drawing/2014/main" id="{DDC944ED-4D2B-4B76-93AE-634FBFEAD533}"/>
              </a:ext>
            </a:extLst>
          </p:cNvPr>
          <p:cNvSpPr/>
          <p:nvPr/>
        </p:nvSpPr>
        <p:spPr>
          <a:xfrm rot="16200000" flipH="1">
            <a:off x="4343567" y="-1768148"/>
            <a:ext cx="6080290" cy="9616583"/>
          </a:xfrm>
          <a:prstGeom prst="flowChartManualInput">
            <a:avLst/>
          </a:prstGeom>
          <a:solidFill>
            <a:srgbClr val="EC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080289"/>
            <a:ext cx="12192000" cy="777711"/>
          </a:xfrm>
          <a:prstGeom prst="rect">
            <a:avLst/>
          </a:prstGeom>
          <a:solidFill>
            <a:srgbClr val="3DD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48738" y="6281891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rgbClr val="07304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채수민</a:t>
            </a:r>
            <a:r>
              <a:rPr lang="ko-KR" altLang="en-US" sz="2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rgbClr val="07304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선임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3790" y="1633213"/>
            <a:ext cx="59747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4285F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Android</a:t>
            </a:r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en-US" altLang="ko-KR" sz="6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rgbClr val="07304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Programming</a:t>
            </a:r>
            <a:endParaRPr lang="ko-KR" altLang="en-US" sz="6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07304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3790" y="3668672"/>
            <a:ext cx="468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(View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ViewGroup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3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3DD3C-5F22-4E67-ACB8-2B878D573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4" y="6340784"/>
            <a:ext cx="2205606" cy="289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78D5B1-A113-4FCC-978C-3531E539A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4" y="345115"/>
            <a:ext cx="4646462" cy="52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9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6536"/>
              </p:ext>
            </p:extLst>
          </p:nvPr>
        </p:nvGraphicFramePr>
        <p:xfrm>
          <a:off x="577429" y="1720974"/>
          <a:ext cx="110371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842">
                  <a:extLst>
                    <a:ext uri="{9D8B030D-6E8A-4147-A177-3AD203B41FA5}">
                      <a16:colId xmlns:a16="http://schemas.microsoft.com/office/drawing/2014/main" val="2203658306"/>
                    </a:ext>
                  </a:extLst>
                </a:gridCol>
                <a:gridCol w="3111500">
                  <a:extLst>
                    <a:ext uri="{9D8B030D-6E8A-4147-A177-3AD203B41FA5}">
                      <a16:colId xmlns:a16="http://schemas.microsoft.com/office/drawing/2014/main" val="3990096842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05105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단위 표현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설 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53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px</a:t>
                      </a: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픽셀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</a:t>
                      </a:r>
                      <a:r>
                        <a:rPr lang="ko-KR" altLang="en-US" baseline="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픽셀 수</a:t>
                      </a: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21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dp</a:t>
                      </a:r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or</a:t>
                      </a:r>
                      <a:r>
                        <a:rPr lang="en-US" altLang="ko-KR" baseline="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dip</a:t>
                      </a: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밀도 독립적 픽셀</a:t>
                      </a:r>
                      <a:endParaRPr lang="en-US" altLang="ko-KR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(density</a:t>
                      </a:r>
                      <a:r>
                        <a:rPr lang="en-US" altLang="ko-KR" baseline="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independent pixel)</a:t>
                      </a: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160dpi </a:t>
                      </a:r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화면을 기준으로 한 픽셀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sp</a:t>
                      </a:r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or sip</a:t>
                      </a: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축척 독립적 픽셀</a:t>
                      </a:r>
                      <a:endParaRPr lang="en-US" altLang="ko-KR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(scale </a:t>
                      </a:r>
                      <a:r>
                        <a:rPr lang="en-US" altLang="ko-KR" baseline="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independent pixel</a:t>
                      </a:r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텍스트 크기를 지정할 때 사용하는 단위</a:t>
                      </a:r>
                      <a:endParaRPr lang="en-US" altLang="ko-KR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글꼴에 따라 </a:t>
                      </a:r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1sp</a:t>
                      </a:r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당 픽셀 수가 달라짐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37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in</a:t>
                      </a: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인치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인치로 된 물리적 길이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51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mm</a:t>
                      </a: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밀리미터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밀리미터로 된 물리적 길이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em</a:t>
                      </a:r>
                      <a:endParaRPr lang="ko-KR" altLang="en-US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텍스트 크기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글꼴과 상관없이 동일한 텍스트 크기 표기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817965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77429" y="5028479"/>
            <a:ext cx="4564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  <a:latin typeface="+mn-ea"/>
              </a:rPr>
              <a:t>* </a:t>
            </a:r>
            <a:r>
              <a:rPr lang="ko-KR" altLang="en-US" sz="2000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  <a:latin typeface="+mn-ea"/>
              </a:rPr>
              <a:t>실제 앱 구성 시 </a:t>
            </a:r>
            <a:r>
              <a:rPr lang="en-US" altLang="ko-KR" sz="2000" dirty="0" err="1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  <a:latin typeface="+mn-ea"/>
              </a:rPr>
              <a:t>dp</a:t>
            </a:r>
            <a:r>
              <a:rPr lang="ko-KR" altLang="en-US" sz="2000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  <a:latin typeface="+mn-ea"/>
              </a:rPr>
              <a:t>단위를 주로 사용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085978" y="5028479"/>
            <a:ext cx="5458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  <a:latin typeface="+mn-ea"/>
              </a:rPr>
              <a:t>-&gt; </a:t>
            </a:r>
            <a:r>
              <a:rPr lang="ko-KR" altLang="en-US" sz="2000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  <a:latin typeface="+mn-ea"/>
              </a:rPr>
              <a:t>단말의 해상도에 따라 비율로 픽셀 값 계산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169230" y="5028479"/>
            <a:ext cx="837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  <a:latin typeface="+mn-ea"/>
              </a:rPr>
              <a:t>Why?</a:t>
            </a:r>
            <a:endParaRPr lang="ko-KR" altLang="en-US" sz="2000" dirty="0">
              <a:ln>
                <a:solidFill>
                  <a:srgbClr val="FF5D5B"/>
                </a:solidFill>
              </a:ln>
              <a:solidFill>
                <a:srgbClr val="FF5D5B"/>
              </a:solidFill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815E40-D6FE-47F3-9548-EA71CBDCB458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DA12D5-324A-4430-A739-6C7EDBE4F86E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8D22889-A813-4C8D-9607-87A4EE1BA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EDBADF-8A26-4F9E-AA92-D8520516A8BB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F7C775-7DF6-4504-BC66-9CBAB54838A1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F0F3C91-5BC0-4DA3-BE9C-AED217F9FF30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1F88802-1B91-402A-AC2E-CE1E57940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4207591-BAD1-4E59-9AE7-7FB5D58FA925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BDB22CE-B569-44A2-AEBC-812CB0D16D30}"/>
              </a:ext>
            </a:extLst>
          </p:cNvPr>
          <p:cNvSpPr txBox="1"/>
          <p:nvPr/>
        </p:nvSpPr>
        <p:spPr>
          <a:xfrm>
            <a:off x="1355676" y="477698"/>
            <a:ext cx="2933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View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속성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단위</a:t>
            </a:r>
          </a:p>
        </p:txBody>
      </p:sp>
    </p:spTree>
    <p:extLst>
      <p:ext uri="{BB962C8B-B14F-4D97-AF65-F5344CB8AC3E}">
        <p14:creationId xmlns:p14="http://schemas.microsoft.com/office/powerpoint/2010/main" val="11977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801149" y="2311709"/>
            <a:ext cx="80753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solidFill>
                  <a:srgbClr val="404040"/>
                </a:solidFill>
                <a:latin typeface="+mn-ea"/>
              </a:rPr>
              <a:t>android:background</a:t>
            </a:r>
            <a:r>
              <a:rPr lang="en-US" altLang="ko-KR" sz="4400" dirty="0">
                <a:solidFill>
                  <a:srgbClr val="404040"/>
                </a:solidFill>
                <a:latin typeface="+mn-ea"/>
              </a:rPr>
              <a:t>=“#ff0000”</a:t>
            </a:r>
            <a:endParaRPr lang="ko-KR" altLang="en-US" sz="4400" dirty="0">
              <a:solidFill>
                <a:srgbClr val="404040"/>
              </a:solidFill>
              <a:latin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540625" y="2975381"/>
            <a:ext cx="2019300" cy="0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922539" y="30049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색상코드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41260" y="3538350"/>
            <a:ext cx="23535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#ff0000</a:t>
            </a:r>
            <a:endParaRPr lang="ko-KR" altLang="en-US" sz="4800" dirty="0">
              <a:latin typeface="+mn-ea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815189" y="4353878"/>
            <a:ext cx="372636" cy="0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87921" y="4353878"/>
            <a:ext cx="511007" cy="0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973721" y="4353878"/>
            <a:ext cx="5110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502411" y="4426305"/>
            <a:ext cx="640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  <a:latin typeface="+mn-ea"/>
              </a:rPr>
              <a:t>red</a:t>
            </a:r>
            <a:endParaRPr lang="ko-KR" altLang="en-US" sz="2400" dirty="0">
              <a:ln>
                <a:solidFill>
                  <a:srgbClr val="FF5D5B"/>
                </a:solidFill>
              </a:ln>
              <a:solidFill>
                <a:srgbClr val="FF5D5B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069355" y="4426305"/>
            <a:ext cx="983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rgbClr val="1AB29D"/>
                  </a:solidFill>
                </a:ln>
                <a:solidFill>
                  <a:srgbClr val="1AB29D"/>
                </a:solidFill>
                <a:latin typeface="+mn-ea"/>
              </a:rPr>
              <a:t>green</a:t>
            </a:r>
            <a:endParaRPr lang="ko-KR" altLang="en-US" sz="2400" dirty="0">
              <a:ln>
                <a:solidFill>
                  <a:srgbClr val="1AB29D"/>
                </a:solidFill>
              </a:ln>
              <a:solidFill>
                <a:srgbClr val="1AB29D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55695" y="4426305"/>
            <a:ext cx="787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latin typeface="+mn-ea"/>
              </a:rPr>
              <a:t>blue</a:t>
            </a:r>
            <a:endParaRPr lang="ko-KR" altLang="en-US" sz="2400" dirty="0">
              <a:ln>
                <a:solidFill>
                  <a:srgbClr val="0070C0"/>
                </a:solidFill>
              </a:ln>
              <a:solidFill>
                <a:srgbClr val="0070C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31870" y="3538350"/>
            <a:ext cx="6158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</a:t>
            </a:r>
            <a:endParaRPr lang="ko-KR" altLang="en-US" sz="480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04970" y="3538350"/>
            <a:ext cx="8771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00</a:t>
            </a:r>
            <a:endParaRPr lang="ko-KR" altLang="en-US" sz="4800" dirty="0">
              <a:latin typeface="+mn-ea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6530975" y="4353878"/>
            <a:ext cx="628650" cy="0"/>
          </a:xfrm>
          <a:prstGeom prst="line">
            <a:avLst/>
          </a:prstGeom>
          <a:ln w="28575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368404" y="442630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투명도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B0DF99D-982E-41E6-BF2F-7C276B638B7D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16A160B-4EE4-400B-AE5D-20B4EB6C24F5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F8CB53E-7C8E-48F2-82BB-C61DD0B16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4E7BC0-D9ED-4296-A308-B2EA7EF202CC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41CAB8-F098-4100-BF71-881068BA2AE6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B19E5E-A24E-4A97-9AAC-176476545490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4164961-3B0E-4477-A387-7405189D3C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B2B8FF4-15C6-472D-A154-2B34705EFA7F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6FF284E-2E4E-45FA-8EC4-28C8FB762E68}"/>
              </a:ext>
            </a:extLst>
          </p:cNvPr>
          <p:cNvSpPr txBox="1"/>
          <p:nvPr/>
        </p:nvSpPr>
        <p:spPr>
          <a:xfrm>
            <a:off x="1355676" y="477698"/>
            <a:ext cx="471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View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속성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background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6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5" grpId="0"/>
      <p:bldP spid="36" grpId="0"/>
      <p:bldP spid="38" grpId="0"/>
      <p:bldP spid="39" grpId="0"/>
      <p:bldP spid="40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4654" y="1519808"/>
            <a:ext cx="3826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화면에 보여줄지를 지정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51312"/>
              </p:ext>
            </p:extLst>
          </p:nvPr>
        </p:nvGraphicFramePr>
        <p:xfrm>
          <a:off x="1770138" y="2696358"/>
          <a:ext cx="8651723" cy="249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4306">
                  <a:extLst>
                    <a:ext uri="{9D8B030D-6E8A-4147-A177-3AD203B41FA5}">
                      <a16:colId xmlns:a16="http://schemas.microsoft.com/office/drawing/2014/main" val="2203658306"/>
                    </a:ext>
                  </a:extLst>
                </a:gridCol>
                <a:gridCol w="5017417">
                  <a:extLst>
                    <a:ext uri="{9D8B030D-6E8A-4147-A177-3AD203B41FA5}">
                      <a16:colId xmlns:a16="http://schemas.microsoft.com/office/drawing/2014/main" val="3051054678"/>
                    </a:ext>
                  </a:extLst>
                </a:gridCol>
              </a:tblGrid>
              <a:tr h="52531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속성값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531170"/>
                  </a:ext>
                </a:extLst>
              </a:tr>
              <a:tr h="65664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android:visibility</a:t>
                      </a: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=“visible”</a:t>
                      </a:r>
                      <a:endParaRPr lang="ko-KR" altLang="en-US" sz="2000" dirty="0">
                        <a:solidFill>
                          <a:srgbClr val="40404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View</a:t>
                      </a:r>
                      <a:r>
                        <a:rPr lang="ko-KR" altLang="en-US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를 보여줌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212886"/>
                  </a:ext>
                </a:extLst>
              </a:tr>
              <a:tr h="65664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android:visibility</a:t>
                      </a: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=“invisible”</a:t>
                      </a:r>
                      <a:endParaRPr lang="ko-KR" altLang="en-US" sz="2000" dirty="0">
                        <a:solidFill>
                          <a:srgbClr val="40404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View</a:t>
                      </a:r>
                      <a:r>
                        <a:rPr lang="ko-KR" altLang="en-US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2000" dirty="0" err="1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안보여줌</a:t>
                      </a: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공간은 차지</a:t>
                      </a: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dirty="0">
                        <a:solidFill>
                          <a:srgbClr val="40404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304229"/>
                  </a:ext>
                </a:extLst>
              </a:tr>
              <a:tr h="65664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android:visibility</a:t>
                      </a: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=“gone”</a:t>
                      </a:r>
                      <a:endParaRPr lang="ko-KR" altLang="en-US" sz="2000" dirty="0">
                        <a:solidFill>
                          <a:srgbClr val="40404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View</a:t>
                      </a:r>
                      <a:r>
                        <a:rPr lang="ko-KR" altLang="en-US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2000" dirty="0" err="1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안보여줌</a:t>
                      </a: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공간마저 감춤</a:t>
                      </a: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2000" dirty="0">
                        <a:solidFill>
                          <a:srgbClr val="40404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379637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A687D877-C75B-4CBE-BD67-221E49526543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11DB63-D280-4D4D-9E43-AD570EE57875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C5F3B12-E4FB-4619-A5A1-62185BE6D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CEA4C7-2039-49D9-9658-149BD89B8F01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E01558-CFE0-44B6-B180-3B6CCDA6455B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02BA1EE-FDD3-482D-84C1-1E414D0EF02C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4E99667-E2E1-4C06-9993-AC751279F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E09E3A8-777C-4BF8-A73D-7A8AF15DFB21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952D7C8-EA6D-41DA-BB23-3A6F8F29567B}"/>
              </a:ext>
            </a:extLst>
          </p:cNvPr>
          <p:cNvSpPr txBox="1"/>
          <p:nvPr/>
        </p:nvSpPr>
        <p:spPr>
          <a:xfrm>
            <a:off x="1355676" y="477698"/>
            <a:ext cx="392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View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속성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visibility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03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54956" y="5523974"/>
            <a:ext cx="2021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invisible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상태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99" y="1618053"/>
            <a:ext cx="4312045" cy="3677605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8151446" y="5523974"/>
            <a:ext cx="1622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gone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상태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75" y="1618053"/>
            <a:ext cx="4306668" cy="3672227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632F181-DEB5-4A8D-970E-1A66DE739F91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0C7A40-21CE-40C0-A443-05345B151459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B5198E5-2D25-4940-B3F8-510F3ED91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EF5755-C96A-4581-B678-97C957B7B507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D68361-127F-4A36-BCA1-5509D5FC871D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953C0E0-5C8F-47D0-8AE7-E7B803F9BC07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B69BB4F-08C2-427B-A410-8B9EC32EA2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0FF4108-DE71-404A-95D5-E0DBB46FF193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9CE4C62-CD73-4A54-A802-4E97153581E6}"/>
              </a:ext>
            </a:extLst>
          </p:cNvPr>
          <p:cNvSpPr txBox="1"/>
          <p:nvPr/>
        </p:nvSpPr>
        <p:spPr>
          <a:xfrm>
            <a:off x="1355676" y="477698"/>
            <a:ext cx="392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View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속성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visibility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23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0972" y="1450153"/>
            <a:ext cx="2832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정렬 방향 설정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286206"/>
              </p:ext>
            </p:extLst>
          </p:nvPr>
        </p:nvGraphicFramePr>
        <p:xfrm>
          <a:off x="516769" y="2416976"/>
          <a:ext cx="11158462" cy="201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354">
                  <a:extLst>
                    <a:ext uri="{9D8B030D-6E8A-4147-A177-3AD203B41FA5}">
                      <a16:colId xmlns:a16="http://schemas.microsoft.com/office/drawing/2014/main" val="2203658306"/>
                    </a:ext>
                  </a:extLst>
                </a:gridCol>
                <a:gridCol w="5505108">
                  <a:extLst>
                    <a:ext uri="{9D8B030D-6E8A-4147-A177-3AD203B41FA5}">
                      <a16:colId xmlns:a16="http://schemas.microsoft.com/office/drawing/2014/main" val="3051054678"/>
                    </a:ext>
                  </a:extLst>
                </a:gridCol>
              </a:tblGrid>
              <a:tr h="50665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속성값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531170"/>
                  </a:ext>
                </a:extLst>
              </a:tr>
              <a:tr h="64212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android:</a:t>
                      </a:r>
                      <a:r>
                        <a:rPr lang="en-US" altLang="ko-KR" sz="2000" dirty="0" err="1">
                          <a:solidFill>
                            <a:srgbClr val="FF5D5B"/>
                          </a:solidFill>
                          <a:latin typeface="+mn-ea"/>
                          <a:ea typeface="+mn-ea"/>
                        </a:rPr>
                        <a:t>gravity</a:t>
                      </a: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=“</a:t>
                      </a:r>
                      <a:r>
                        <a:rPr lang="en-US" altLang="ko-KR" sz="2000" dirty="0" err="1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top|bottom|right|left</a:t>
                      </a: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…”</a:t>
                      </a:r>
                      <a:endParaRPr lang="ko-KR" altLang="en-US" sz="2000" dirty="0">
                        <a:solidFill>
                          <a:srgbClr val="40404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View</a:t>
                      </a:r>
                      <a:r>
                        <a:rPr lang="ko-KR" altLang="en-US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에서 화면에 표시하는 내용물 정렬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212886"/>
                  </a:ext>
                </a:extLst>
              </a:tr>
              <a:tr h="64212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android:</a:t>
                      </a:r>
                      <a:r>
                        <a:rPr lang="en-US" altLang="ko-KR" sz="2000" dirty="0" err="1">
                          <a:solidFill>
                            <a:srgbClr val="FF5D5B"/>
                          </a:solidFill>
                          <a:latin typeface="+mn-ea"/>
                          <a:ea typeface="+mn-ea"/>
                        </a:rPr>
                        <a:t>layout_gravity</a:t>
                      </a: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=“</a:t>
                      </a:r>
                      <a:r>
                        <a:rPr lang="en-US" altLang="ko-KR" sz="2000" dirty="0" err="1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top|bottom|right|left</a:t>
                      </a:r>
                      <a:r>
                        <a:rPr lang="en-US" altLang="ko-KR" sz="20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…”</a:t>
                      </a:r>
                      <a:endParaRPr lang="ko-KR" altLang="en-US" sz="2000" dirty="0">
                        <a:solidFill>
                          <a:srgbClr val="40404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부모 컨테이너의 여유 공간에 </a:t>
                      </a:r>
                      <a:r>
                        <a:rPr lang="en-US" altLang="ko-KR" sz="18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View</a:t>
                      </a: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가 모두 채워지지 않아 여유 공간 안에서 </a:t>
                      </a:r>
                      <a:r>
                        <a:rPr lang="en-US" altLang="ko-KR" sz="18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View</a:t>
                      </a:r>
                      <a:r>
                        <a:rPr lang="ko-KR" altLang="en-US" sz="1800" dirty="0">
                          <a:solidFill>
                            <a:srgbClr val="404040"/>
                          </a:solidFill>
                          <a:latin typeface="+mn-ea"/>
                          <a:ea typeface="+mn-ea"/>
                        </a:rPr>
                        <a:t>를 정렬할 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304229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622425" y="4035425"/>
            <a:ext cx="1536700" cy="0"/>
          </a:xfrm>
          <a:prstGeom prst="line">
            <a:avLst/>
          </a:prstGeom>
          <a:ln w="28575">
            <a:solidFill>
              <a:srgbClr val="FF5D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306589" y="4035425"/>
            <a:ext cx="2630058" cy="808088"/>
          </a:xfrm>
          <a:prstGeom prst="straightConnector1">
            <a:avLst/>
          </a:prstGeom>
          <a:ln w="28575">
            <a:solidFill>
              <a:srgbClr val="FF5D5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864880" y="4993850"/>
            <a:ext cx="773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layout_width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/height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 </a:t>
            </a:r>
            <a:r>
              <a:rPr lang="en-US" altLang="ko-KR" sz="2400" dirty="0" err="1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+mn-ea"/>
              </a:rPr>
              <a:t>warp_parent</a:t>
            </a:r>
            <a:r>
              <a:rPr lang="en-US" altLang="ko-KR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+mn-ea"/>
              </a:rPr>
              <a:t> </a:t>
            </a:r>
            <a:r>
              <a:rPr lang="ko-KR" altLang="en-US" sz="24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+mn-ea"/>
              </a:rPr>
              <a:t>상태일 때 적용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52AFA2-4D55-4BFB-B211-74253DE11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378" y="6382428"/>
            <a:ext cx="1792105" cy="46669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18B27DD-A1BB-457F-B74C-993F03DD4A84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E7A1D-E225-4E71-B0B2-4F795FCAF845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F58A8A7-1F02-4405-BF09-8142101CF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979C5C-B98A-4E1C-8C81-39AA25B1AEAE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9906097-6AEE-43DC-AB5E-BDD726F0D981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67CCDC0-58D0-4BDD-9299-1B0E4884F792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FF60794-3E57-4D85-91E4-932FD8420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B7B5E5-8382-49A4-9D47-DE84D8AAD764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B7AE94-5F12-433D-8393-9343574AEBFF}"/>
              </a:ext>
            </a:extLst>
          </p:cNvPr>
          <p:cNvSpPr txBox="1"/>
          <p:nvPr/>
        </p:nvSpPr>
        <p:spPr>
          <a:xfrm>
            <a:off x="1355676" y="477698"/>
            <a:ext cx="6110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View</a:t>
            </a:r>
            <a:r>
              <a:rPr lang="ko-KR" altLang="en-US" sz="24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속성 </a:t>
            </a:r>
            <a:r>
              <a:rPr lang="en-US" altLang="ko-KR" sz="24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gravity &amp; </a:t>
            </a:r>
            <a:r>
              <a:rPr lang="en-US" altLang="ko-KR" sz="24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layout_gravity</a:t>
            </a:r>
            <a:endParaRPr lang="ko-KR" altLang="en-US" sz="24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30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469975" y="5498809"/>
            <a:ext cx="2109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layout_gravity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55753" y="5498809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gravity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75" y="1592886"/>
            <a:ext cx="4306668" cy="367222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676" y="1592886"/>
            <a:ext cx="4312045" cy="3672227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6B40BED-B527-4ADB-A46C-04FBCD028122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9B8041-0175-47A3-BBC9-11B17792B0F3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CAC95D-C128-484C-9736-B09D1FEB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8D2B78-D2B3-4FE5-9CF9-A6366557ACEF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1ADD6FE-7F12-4671-A889-4840846864A8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C792CF7-2D93-4C2A-826E-36E8DB2DA8D2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4F6B91D-2772-4401-A78C-C5581CF1E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AE25F8F-89D8-4DCC-89B1-3729D69CC834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3679D7-344C-4A60-876E-D4581A61C357}"/>
              </a:ext>
            </a:extLst>
          </p:cNvPr>
          <p:cNvSpPr txBox="1"/>
          <p:nvPr/>
        </p:nvSpPr>
        <p:spPr>
          <a:xfrm>
            <a:off x="1355676" y="477698"/>
            <a:ext cx="6110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View</a:t>
            </a:r>
            <a:r>
              <a:rPr lang="ko-KR" altLang="en-US" sz="24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속성 </a:t>
            </a:r>
            <a:r>
              <a:rPr lang="en-US" altLang="ko-KR" sz="24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gravity &amp; </a:t>
            </a:r>
            <a:r>
              <a:rPr lang="en-US" altLang="ko-KR" sz="24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layout_gravity</a:t>
            </a:r>
            <a:endParaRPr lang="ko-KR" altLang="en-US" sz="24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44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08176" y="2487880"/>
            <a:ext cx="7618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3DDC8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You!</a:t>
            </a:r>
            <a:endParaRPr lang="ko-KR" altLang="en-US" sz="8000" dirty="0">
              <a:solidFill>
                <a:srgbClr val="3DDC84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97C5AE-76C4-48D6-82FB-4AEB5330D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72" y="6495406"/>
            <a:ext cx="1582547" cy="2079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DDD72D-96B2-4558-AD41-B02B1EE0F0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16234" r="17715" b="16331"/>
          <a:stretch/>
        </p:blipFill>
        <p:spPr>
          <a:xfrm>
            <a:off x="1938516" y="1843889"/>
            <a:ext cx="939319" cy="110931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2DEF693-5988-4B17-AE99-F7E2A9E1E19C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E9169D-B1FB-4A28-BC1A-92183D248B05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27F726F-5E4C-4999-A3F4-2253BD1F6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D5438A-E194-4EDF-8ACD-8BDC76BFB0BB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91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1386959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17" y="1754780"/>
            <a:ext cx="2306567" cy="4016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103" y="1753268"/>
            <a:ext cx="2306567" cy="40193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488" y="1754780"/>
            <a:ext cx="2306567" cy="40163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89200" y="2082800"/>
            <a:ext cx="996950" cy="349250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36750" y="2520950"/>
            <a:ext cx="2114550" cy="2552700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59000" y="3247997"/>
            <a:ext cx="1682750" cy="262396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159000" y="3777163"/>
            <a:ext cx="1682750" cy="262396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59000" y="4441064"/>
            <a:ext cx="1682750" cy="416006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543300" y="3570390"/>
            <a:ext cx="298450" cy="179220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30550" y="4084643"/>
            <a:ext cx="711200" cy="179220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98345" y="2072462"/>
            <a:ext cx="2414083" cy="1049377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136954" y="2257425"/>
            <a:ext cx="870146" cy="262396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36954" y="2616200"/>
            <a:ext cx="324046" cy="336550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483828" y="2740288"/>
            <a:ext cx="162023" cy="189974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652902" y="2740288"/>
            <a:ext cx="227198" cy="189974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58160" y="2221668"/>
            <a:ext cx="303040" cy="333410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751810" y="2716514"/>
            <a:ext cx="303040" cy="199423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67256" y="2555078"/>
            <a:ext cx="664093" cy="486571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867256" y="3096520"/>
            <a:ext cx="664093" cy="164178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867256" y="3316156"/>
            <a:ext cx="664093" cy="273284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270357" y="3316156"/>
            <a:ext cx="321194" cy="273284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857857" y="3316156"/>
            <a:ext cx="321194" cy="273284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232434" y="3661689"/>
            <a:ext cx="388644" cy="422953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824132" y="3661689"/>
            <a:ext cx="388644" cy="422953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350932" y="4168039"/>
            <a:ext cx="1745568" cy="188061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284155" y="4121584"/>
            <a:ext cx="1875845" cy="826974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373161" y="4191422"/>
            <a:ext cx="495835" cy="141294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817560" y="4191422"/>
            <a:ext cx="254442" cy="141294"/>
          </a:xfrm>
          <a:prstGeom prst="rect">
            <a:avLst/>
          </a:prstGeom>
          <a:noFill/>
          <a:ln w="19050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C34A7D2-DFB0-4564-A1DD-1EF710B65C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378" y="6382428"/>
            <a:ext cx="1792105" cy="466694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47C6603F-1F39-4B2D-B06B-2BB029E0332B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0F41903-9429-42B0-8BF3-AD95F43B26BB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84CE03C-1E19-4578-A9A9-075EE7F1C4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136E56-6BE6-4F25-A9C1-BF31E68C5B43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AD020B5-0647-4640-ADCD-01DCD064433A}"/>
              </a:ext>
            </a:extLst>
          </p:cNvPr>
          <p:cNvSpPr txBox="1"/>
          <p:nvPr/>
        </p:nvSpPr>
        <p:spPr>
          <a:xfrm>
            <a:off x="1355676" y="477698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View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란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EF25143-A45F-47F2-999E-22144A356C38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94B1C32-E8DC-4566-A7DE-08EE01B2CC1A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3396C70-353F-4174-ADE2-6A44BFFFD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38FAEFE-EB9D-4335-88E5-66E76FA47D8B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17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1567543" y="285101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4918" y="1441294"/>
            <a:ext cx="8835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사용자의 눈에 보이는 화면의 구성 요소들</a:t>
            </a:r>
            <a:endParaRPr lang="ko-KR" altLang="en-US" sz="2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840302" y="2152486"/>
            <a:ext cx="9047126" cy="3696507"/>
            <a:chOff x="1840302" y="2273269"/>
            <a:chExt cx="9047126" cy="3696507"/>
          </a:xfrm>
        </p:grpSpPr>
        <p:sp>
          <p:nvSpPr>
            <p:cNvPr id="3" name="직사각형 2"/>
            <p:cNvSpPr/>
            <p:nvPr/>
          </p:nvSpPr>
          <p:spPr>
            <a:xfrm>
              <a:off x="1840302" y="2273269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404040"/>
                  </a:solidFill>
                  <a:latin typeface="+mn-ea"/>
                </a:rPr>
                <a:t>Object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840302" y="2743788"/>
              <a:ext cx="1381083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View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81357" y="2273269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AnalogClock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681357" y="2743787"/>
              <a:ext cx="1381083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latin typeface="+mn-ea"/>
                </a:rPr>
                <a:t>TextView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22412" y="2273269"/>
              <a:ext cx="1381083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latin typeface="+mn-ea"/>
                </a:rPr>
                <a:t>EditText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22412" y="2743786"/>
              <a:ext cx="1381083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Button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146813" y="2273269"/>
              <a:ext cx="2063615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AutoCompleteTextView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146814" y="2743786"/>
              <a:ext cx="2063614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404040"/>
                  </a:solidFill>
                  <a:latin typeface="+mn-ea"/>
                </a:rPr>
                <a:t>Compound Button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506345" y="2743786"/>
              <a:ext cx="1381083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latin typeface="+mn-ea"/>
                </a:rPr>
                <a:t>CheckBox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506345" y="3214303"/>
              <a:ext cx="1381083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latin typeface="+mn-ea"/>
                </a:rPr>
                <a:t>RadioButton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506345" y="3698660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ToggleButton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522412" y="3214304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404040"/>
                  </a:solidFill>
                  <a:latin typeface="+mn-ea"/>
                </a:rPr>
                <a:t>Chronometer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22412" y="3698660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DigitalClcok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81357" y="4185205"/>
              <a:ext cx="1381083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latin typeface="+mn-ea"/>
                </a:rPr>
                <a:t>ImageView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681357" y="4657534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SurfaceView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681357" y="5686609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ProgressBar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22412" y="4185205"/>
              <a:ext cx="1381083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latin typeface="+mn-ea"/>
                </a:rPr>
                <a:t>ImageButton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22411" y="4657534"/>
              <a:ext cx="1500880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GLSurfaceView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522411" y="5128626"/>
              <a:ext cx="1381084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VideoView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522412" y="5686609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AbsSeekBar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146813" y="5686609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RatingBar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146813" y="5126484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SeekBar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cxnSp>
          <p:nvCxnSpPr>
            <p:cNvPr id="8" name="직선 연결선 7"/>
            <p:cNvCxnSpPr>
              <a:stCxn id="3" idx="2"/>
              <a:endCxn id="49" idx="0"/>
            </p:cNvCxnSpPr>
            <p:nvPr/>
          </p:nvCxnSpPr>
          <p:spPr>
            <a:xfrm>
              <a:off x="2530844" y="2556436"/>
              <a:ext cx="0" cy="187352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49" idx="3"/>
              <a:endCxn id="52" idx="1"/>
            </p:cNvCxnSpPr>
            <p:nvPr/>
          </p:nvCxnSpPr>
          <p:spPr>
            <a:xfrm flipV="1">
              <a:off x="3221385" y="2885371"/>
              <a:ext cx="459971" cy="1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51" idx="1"/>
              <a:endCxn id="63" idx="1"/>
            </p:cNvCxnSpPr>
            <p:nvPr/>
          </p:nvCxnSpPr>
          <p:spPr>
            <a:xfrm rot="10800000" flipV="1">
              <a:off x="3681357" y="2414853"/>
              <a:ext cx="12594" cy="238426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51" idx="1"/>
              <a:endCxn id="64" idx="1"/>
            </p:cNvCxnSpPr>
            <p:nvPr/>
          </p:nvCxnSpPr>
          <p:spPr>
            <a:xfrm rot="10800000" flipV="1">
              <a:off x="3681357" y="2414853"/>
              <a:ext cx="12594" cy="341334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51" idx="1"/>
              <a:endCxn id="62" idx="1"/>
            </p:cNvCxnSpPr>
            <p:nvPr/>
          </p:nvCxnSpPr>
          <p:spPr>
            <a:xfrm rot="10800000" flipV="1">
              <a:off x="3681357" y="2414853"/>
              <a:ext cx="12594" cy="1911936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2" idx="3"/>
              <a:endCxn id="54" idx="1"/>
            </p:cNvCxnSpPr>
            <p:nvPr/>
          </p:nvCxnSpPr>
          <p:spPr>
            <a:xfrm flipV="1">
              <a:off x="5062440" y="2885370"/>
              <a:ext cx="459971" cy="1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cxnSpLocks/>
              <a:stCxn id="54" idx="3"/>
              <a:endCxn id="56" idx="1"/>
            </p:cNvCxnSpPr>
            <p:nvPr/>
          </p:nvCxnSpPr>
          <p:spPr>
            <a:xfrm>
              <a:off x="6903495" y="2885370"/>
              <a:ext cx="243319" cy="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꺾인 연결선 81"/>
            <p:cNvCxnSpPr>
              <a:stCxn id="52" idx="3"/>
              <a:endCxn id="53" idx="1"/>
            </p:cNvCxnSpPr>
            <p:nvPr/>
          </p:nvCxnSpPr>
          <p:spPr>
            <a:xfrm flipV="1">
              <a:off x="5062440" y="2414853"/>
              <a:ext cx="459971" cy="470518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>
              <a:stCxn id="52" idx="3"/>
              <a:endCxn id="60" idx="1"/>
            </p:cNvCxnSpPr>
            <p:nvPr/>
          </p:nvCxnSpPr>
          <p:spPr>
            <a:xfrm>
              <a:off x="5062440" y="2885371"/>
              <a:ext cx="459971" cy="470516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 85"/>
            <p:cNvCxnSpPr>
              <a:stCxn id="52" idx="3"/>
              <a:endCxn id="61" idx="1"/>
            </p:cNvCxnSpPr>
            <p:nvPr/>
          </p:nvCxnSpPr>
          <p:spPr>
            <a:xfrm>
              <a:off x="5062440" y="2885371"/>
              <a:ext cx="459971" cy="954873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cxnSpLocks/>
              <a:stCxn id="56" idx="3"/>
              <a:endCxn id="58" idx="1"/>
            </p:cNvCxnSpPr>
            <p:nvPr/>
          </p:nvCxnSpPr>
          <p:spPr>
            <a:xfrm>
              <a:off x="9210428" y="2885370"/>
              <a:ext cx="295917" cy="470517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>
              <a:cxnSpLocks/>
              <a:stCxn id="56" idx="3"/>
              <a:endCxn id="59" idx="1"/>
            </p:cNvCxnSpPr>
            <p:nvPr/>
          </p:nvCxnSpPr>
          <p:spPr>
            <a:xfrm>
              <a:off x="9210428" y="2885370"/>
              <a:ext cx="295917" cy="954874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53" idx="3"/>
              <a:endCxn id="55" idx="1"/>
            </p:cNvCxnSpPr>
            <p:nvPr/>
          </p:nvCxnSpPr>
          <p:spPr>
            <a:xfrm>
              <a:off x="6903495" y="2414853"/>
              <a:ext cx="243318" cy="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9210428" y="2885370"/>
              <a:ext cx="295917" cy="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62" idx="3"/>
              <a:endCxn id="65" idx="1"/>
            </p:cNvCxnSpPr>
            <p:nvPr/>
          </p:nvCxnSpPr>
          <p:spPr>
            <a:xfrm>
              <a:off x="5062440" y="4326789"/>
              <a:ext cx="459971" cy="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63" idx="3"/>
              <a:endCxn id="66" idx="1"/>
            </p:cNvCxnSpPr>
            <p:nvPr/>
          </p:nvCxnSpPr>
          <p:spPr>
            <a:xfrm>
              <a:off x="5062440" y="4799118"/>
              <a:ext cx="459970" cy="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꺾인 연결선 103"/>
            <p:cNvCxnSpPr>
              <a:stCxn id="63" idx="3"/>
              <a:endCxn id="67" idx="1"/>
            </p:cNvCxnSpPr>
            <p:nvPr/>
          </p:nvCxnSpPr>
          <p:spPr>
            <a:xfrm>
              <a:off x="5062440" y="4799118"/>
              <a:ext cx="459970" cy="471091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stCxn id="64" idx="3"/>
              <a:endCxn id="68" idx="1"/>
            </p:cNvCxnSpPr>
            <p:nvPr/>
          </p:nvCxnSpPr>
          <p:spPr>
            <a:xfrm>
              <a:off x="5062440" y="5828193"/>
              <a:ext cx="459971" cy="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stCxn id="68" idx="3"/>
              <a:endCxn id="69" idx="1"/>
            </p:cNvCxnSpPr>
            <p:nvPr/>
          </p:nvCxnSpPr>
          <p:spPr>
            <a:xfrm>
              <a:off x="6903495" y="5828193"/>
              <a:ext cx="243318" cy="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68" idx="3"/>
              <a:endCxn id="70" idx="1"/>
            </p:cNvCxnSpPr>
            <p:nvPr/>
          </p:nvCxnSpPr>
          <p:spPr>
            <a:xfrm flipV="1">
              <a:off x="6903495" y="5268068"/>
              <a:ext cx="243318" cy="560125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B42FD1-D669-4FC3-A5A8-2818F2CBE666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A259DB8-73BF-4643-A140-32E5C1ED3486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361A220D-B589-4C00-A75C-67ABD10BE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8E4666-16E8-4206-ACF8-4CE396BA5808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211FE32-795C-4358-8DB2-EAEE73D61175}"/>
              </a:ext>
            </a:extLst>
          </p:cNvPr>
          <p:cNvSpPr txBox="1"/>
          <p:nvPr/>
        </p:nvSpPr>
        <p:spPr>
          <a:xfrm>
            <a:off x="1355676" y="477698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View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란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B4BE2C7-9054-4816-AE50-6779900755A9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E144BA2-BFC4-4426-8D36-F4058AE69754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DD63959-D729-4346-AFE3-C08231647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F52C46E-A5D6-47F5-8321-FE249F77289C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0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9331" y="1442097"/>
            <a:ext cx="4164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뷰를 담을 수 있는 그릇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(=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레이아웃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endParaRPr lang="ko-KR" altLang="en-US" sz="20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326" name="그룹 10325"/>
          <p:cNvGrpSpPr/>
          <p:nvPr/>
        </p:nvGrpSpPr>
        <p:grpSpPr>
          <a:xfrm>
            <a:off x="1840302" y="1898597"/>
            <a:ext cx="8890958" cy="4322916"/>
            <a:chOff x="1840302" y="2247391"/>
            <a:chExt cx="8890958" cy="4322916"/>
          </a:xfrm>
        </p:grpSpPr>
        <p:sp>
          <p:nvSpPr>
            <p:cNvPr id="55" name="직사각형 54"/>
            <p:cNvSpPr/>
            <p:nvPr/>
          </p:nvSpPr>
          <p:spPr>
            <a:xfrm>
              <a:off x="1840302" y="2247391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404040"/>
                  </a:solidFill>
                  <a:latin typeface="+mn-ea"/>
                </a:rPr>
                <a:t>Object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840302" y="2748959"/>
              <a:ext cx="1381083" cy="283167"/>
            </a:xfrm>
            <a:prstGeom prst="rect">
              <a:avLst/>
            </a:prstGeom>
            <a:solidFill>
              <a:srgbClr val="07304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View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681357" y="2276372"/>
              <a:ext cx="1381083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latin typeface="+mn-ea"/>
                </a:rPr>
                <a:t>FramLayout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81357" y="3592527"/>
              <a:ext cx="1453459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AbsoluteLayout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20819" y="2273269"/>
              <a:ext cx="3190268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ScrollView</a:t>
              </a:r>
              <a:r>
                <a:rPr lang="en-US" altLang="ko-KR" sz="1400" dirty="0">
                  <a:solidFill>
                    <a:srgbClr val="404040"/>
                  </a:solidFill>
                  <a:latin typeface="+mn-ea"/>
                </a:rPr>
                <a:t>, </a:t>
              </a:r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HorizontalScrollView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720819" y="3105886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ViewAnimator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720819" y="3597474"/>
              <a:ext cx="1381083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latin typeface="+mn-ea"/>
                </a:rPr>
                <a:t>WebView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681357" y="4076787"/>
              <a:ext cx="1381083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latin typeface="+mn-ea"/>
                </a:rPr>
                <a:t>RelativeLayout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681357" y="4552584"/>
              <a:ext cx="1381083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latin typeface="+mn-ea"/>
                </a:rPr>
                <a:t>LinearLayout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681357" y="5445991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AdapterView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720819" y="4080255"/>
              <a:ext cx="3190268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RadioGroup</a:t>
              </a:r>
              <a:r>
                <a:rPr lang="en-US" altLang="ko-KR" sz="1400" dirty="0">
                  <a:solidFill>
                    <a:srgbClr val="404040"/>
                  </a:solidFill>
                  <a:latin typeface="+mn-ea"/>
                </a:rPr>
                <a:t>, </a:t>
              </a:r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ZoomControls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720817" y="4555687"/>
              <a:ext cx="3190269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latin typeface="+mn-ea"/>
                </a:rPr>
                <a:t>TableLayout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400" dirty="0" err="1">
                  <a:solidFill>
                    <a:schemeClr val="bg1"/>
                  </a:solidFill>
                  <a:latin typeface="+mn-ea"/>
                </a:rPr>
                <a:t>TableRow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720818" y="5023676"/>
              <a:ext cx="1381084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TabWidget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720819" y="5445991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AbsListview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345220" y="5445991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GridView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345220" y="5021241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ListView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cxnSp>
          <p:nvCxnSpPr>
            <p:cNvPr id="77" name="직선 연결선 76"/>
            <p:cNvCxnSpPr>
              <a:stCxn id="55" idx="2"/>
              <a:endCxn id="56" idx="0"/>
            </p:cNvCxnSpPr>
            <p:nvPr/>
          </p:nvCxnSpPr>
          <p:spPr>
            <a:xfrm>
              <a:off x="2530844" y="2530558"/>
              <a:ext cx="0" cy="218401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1840302" y="3247424"/>
              <a:ext cx="1381083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latin typeface="+mn-ea"/>
                </a:rPr>
                <a:t>ViewGroup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720819" y="2690769"/>
              <a:ext cx="3190268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TabHost</a:t>
              </a:r>
              <a:r>
                <a:rPr lang="en-US" altLang="ko-KR" sz="1400" dirty="0">
                  <a:solidFill>
                    <a:srgbClr val="404040"/>
                  </a:solidFill>
                  <a:latin typeface="+mn-ea"/>
                </a:rPr>
                <a:t>, </a:t>
              </a:r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TimePicker</a:t>
              </a:r>
              <a:r>
                <a:rPr lang="en-US" altLang="ko-KR" sz="1400" dirty="0">
                  <a:solidFill>
                    <a:srgbClr val="404040"/>
                  </a:solidFill>
                  <a:latin typeface="+mn-ea"/>
                </a:rPr>
                <a:t>, </a:t>
              </a:r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DataPicker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530004" y="3105886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ViewFilpper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530004" y="3593448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ViewSwitcher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9328202" y="3593448"/>
              <a:ext cx="1403058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TextSwitcher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9328202" y="4076787"/>
              <a:ext cx="1403058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ImageSwitcher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720819" y="5862390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404040"/>
                  </a:solidFill>
                  <a:latin typeface="+mn-ea"/>
                </a:rPr>
                <a:t>AbsSpinner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345220" y="6287140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404040"/>
                  </a:solidFill>
                  <a:latin typeface="+mn-ea"/>
                </a:rPr>
                <a:t>Gallery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345220" y="5862389"/>
              <a:ext cx="1381083" cy="283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404040"/>
                  </a:solidFill>
                  <a:latin typeface="+mn-ea"/>
                </a:rPr>
                <a:t>Spinner</a:t>
              </a:r>
              <a:endParaRPr lang="ko-KR" altLang="en-US" sz="1400" dirty="0">
                <a:solidFill>
                  <a:srgbClr val="404040"/>
                </a:solidFill>
                <a:latin typeface="+mn-ea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681357" y="6286039"/>
              <a:ext cx="1547868" cy="283167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latin typeface="+mn-ea"/>
                </a:rPr>
                <a:t>ConstraintLayout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21" name="직선 연결선 120"/>
            <p:cNvCxnSpPr>
              <a:stCxn id="56" idx="2"/>
              <a:endCxn id="98" idx="0"/>
            </p:cNvCxnSpPr>
            <p:nvPr/>
          </p:nvCxnSpPr>
          <p:spPr>
            <a:xfrm>
              <a:off x="2530844" y="3032126"/>
              <a:ext cx="0" cy="215298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꺾인 연결선 122"/>
            <p:cNvCxnSpPr>
              <a:stCxn id="98" idx="3"/>
              <a:endCxn id="57" idx="1"/>
            </p:cNvCxnSpPr>
            <p:nvPr/>
          </p:nvCxnSpPr>
          <p:spPr>
            <a:xfrm flipV="1">
              <a:off x="3221385" y="2417956"/>
              <a:ext cx="459972" cy="971052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꺾인 연결선 124"/>
            <p:cNvCxnSpPr>
              <a:stCxn id="98" idx="3"/>
              <a:endCxn id="58" idx="1"/>
            </p:cNvCxnSpPr>
            <p:nvPr/>
          </p:nvCxnSpPr>
          <p:spPr>
            <a:xfrm>
              <a:off x="3221385" y="3389008"/>
              <a:ext cx="459972" cy="345103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꺾인 연결선 126"/>
            <p:cNvCxnSpPr>
              <a:stCxn id="98" idx="3"/>
              <a:endCxn id="68" idx="1"/>
            </p:cNvCxnSpPr>
            <p:nvPr/>
          </p:nvCxnSpPr>
          <p:spPr>
            <a:xfrm>
              <a:off x="3221385" y="3389008"/>
              <a:ext cx="459972" cy="829363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1" name="꺾인 연결선 10240"/>
            <p:cNvCxnSpPr>
              <a:stCxn id="98" idx="3"/>
              <a:endCxn id="69" idx="1"/>
            </p:cNvCxnSpPr>
            <p:nvPr/>
          </p:nvCxnSpPr>
          <p:spPr>
            <a:xfrm>
              <a:off x="3221385" y="3389008"/>
              <a:ext cx="459972" cy="1305160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4" name="꺾인 연결선 10243"/>
            <p:cNvCxnSpPr>
              <a:stCxn id="98" idx="3"/>
              <a:endCxn id="70" idx="1"/>
            </p:cNvCxnSpPr>
            <p:nvPr/>
          </p:nvCxnSpPr>
          <p:spPr>
            <a:xfrm>
              <a:off x="3221385" y="3389008"/>
              <a:ext cx="459972" cy="2198567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6" name="꺾인 연결선 10245"/>
            <p:cNvCxnSpPr>
              <a:stCxn id="98" idx="3"/>
              <a:endCxn id="120" idx="1"/>
            </p:cNvCxnSpPr>
            <p:nvPr/>
          </p:nvCxnSpPr>
          <p:spPr>
            <a:xfrm>
              <a:off x="3221385" y="3389008"/>
              <a:ext cx="459972" cy="3038615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8" name="직선 연결선 10247"/>
            <p:cNvCxnSpPr>
              <a:stCxn id="57" idx="3"/>
              <a:endCxn id="59" idx="1"/>
            </p:cNvCxnSpPr>
            <p:nvPr/>
          </p:nvCxnSpPr>
          <p:spPr>
            <a:xfrm flipV="1">
              <a:off x="5062440" y="2414853"/>
              <a:ext cx="658379" cy="3103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0" name="꺾인 연결선 10249"/>
            <p:cNvCxnSpPr>
              <a:stCxn id="57" idx="3"/>
              <a:endCxn id="112" idx="1"/>
            </p:cNvCxnSpPr>
            <p:nvPr/>
          </p:nvCxnSpPr>
          <p:spPr>
            <a:xfrm>
              <a:off x="5062440" y="2417956"/>
              <a:ext cx="658379" cy="414397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2" name="꺾인 연결선 10251"/>
            <p:cNvCxnSpPr>
              <a:stCxn id="57" idx="3"/>
              <a:endCxn id="66" idx="1"/>
            </p:cNvCxnSpPr>
            <p:nvPr/>
          </p:nvCxnSpPr>
          <p:spPr>
            <a:xfrm>
              <a:off x="5062440" y="2417956"/>
              <a:ext cx="658379" cy="829514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4" name="직선 연결선 10253"/>
            <p:cNvCxnSpPr>
              <a:stCxn id="66" idx="3"/>
              <a:endCxn id="113" idx="1"/>
            </p:cNvCxnSpPr>
            <p:nvPr/>
          </p:nvCxnSpPr>
          <p:spPr>
            <a:xfrm>
              <a:off x="7101902" y="3247470"/>
              <a:ext cx="428102" cy="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6" name="꺾인 연결선 10255"/>
            <p:cNvCxnSpPr>
              <a:stCxn id="66" idx="3"/>
              <a:endCxn id="114" idx="1"/>
            </p:cNvCxnSpPr>
            <p:nvPr/>
          </p:nvCxnSpPr>
          <p:spPr>
            <a:xfrm>
              <a:off x="7101902" y="3247470"/>
              <a:ext cx="428102" cy="487562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8" name="직선 연결선 10257"/>
            <p:cNvCxnSpPr>
              <a:stCxn id="114" idx="3"/>
              <a:endCxn id="115" idx="1"/>
            </p:cNvCxnSpPr>
            <p:nvPr/>
          </p:nvCxnSpPr>
          <p:spPr>
            <a:xfrm>
              <a:off x="8911087" y="3735032"/>
              <a:ext cx="417115" cy="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0" name="꺾인 연결선 10259"/>
            <p:cNvCxnSpPr>
              <a:stCxn id="114" idx="3"/>
              <a:endCxn id="116" idx="1"/>
            </p:cNvCxnSpPr>
            <p:nvPr/>
          </p:nvCxnSpPr>
          <p:spPr>
            <a:xfrm>
              <a:off x="8911087" y="3735032"/>
              <a:ext cx="417115" cy="483339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2" name="꺾인 연결선 10261"/>
            <p:cNvCxnSpPr>
              <a:stCxn id="69" idx="3"/>
              <a:endCxn id="71" idx="1"/>
            </p:cNvCxnSpPr>
            <p:nvPr/>
          </p:nvCxnSpPr>
          <p:spPr>
            <a:xfrm flipV="1">
              <a:off x="5062440" y="4221839"/>
              <a:ext cx="658379" cy="472329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4" name="꺾인 연결선 10263"/>
            <p:cNvCxnSpPr>
              <a:stCxn id="69" idx="3"/>
              <a:endCxn id="73" idx="1"/>
            </p:cNvCxnSpPr>
            <p:nvPr/>
          </p:nvCxnSpPr>
          <p:spPr>
            <a:xfrm>
              <a:off x="5062440" y="4694168"/>
              <a:ext cx="658378" cy="471092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6" name="직선 연결선 10265"/>
            <p:cNvCxnSpPr>
              <a:stCxn id="69" idx="3"/>
              <a:endCxn id="72" idx="1"/>
            </p:cNvCxnSpPr>
            <p:nvPr/>
          </p:nvCxnSpPr>
          <p:spPr>
            <a:xfrm>
              <a:off x="5062440" y="4694168"/>
              <a:ext cx="658377" cy="3103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8" name="직선 연결선 10267"/>
            <p:cNvCxnSpPr>
              <a:stCxn id="70" idx="3"/>
              <a:endCxn id="74" idx="1"/>
            </p:cNvCxnSpPr>
            <p:nvPr/>
          </p:nvCxnSpPr>
          <p:spPr>
            <a:xfrm>
              <a:off x="5062440" y="5587575"/>
              <a:ext cx="658379" cy="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0" name="직선 연결선 10269"/>
            <p:cNvCxnSpPr>
              <a:stCxn id="74" idx="3"/>
              <a:endCxn id="75" idx="1"/>
            </p:cNvCxnSpPr>
            <p:nvPr/>
          </p:nvCxnSpPr>
          <p:spPr>
            <a:xfrm>
              <a:off x="7101902" y="5587575"/>
              <a:ext cx="243318" cy="0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2" name="꺾인 연결선 10271"/>
            <p:cNvCxnSpPr>
              <a:stCxn id="74" idx="3"/>
              <a:endCxn id="76" idx="1"/>
            </p:cNvCxnSpPr>
            <p:nvPr/>
          </p:nvCxnSpPr>
          <p:spPr>
            <a:xfrm flipV="1">
              <a:off x="7101902" y="5162825"/>
              <a:ext cx="243318" cy="424750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4" name="직선 연결선 10273"/>
            <p:cNvCxnSpPr>
              <a:stCxn id="117" idx="3"/>
              <a:endCxn id="119" idx="1"/>
            </p:cNvCxnSpPr>
            <p:nvPr/>
          </p:nvCxnSpPr>
          <p:spPr>
            <a:xfrm flipV="1">
              <a:off x="7101902" y="6003973"/>
              <a:ext cx="243318" cy="1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6" name="꺾인 연결선 10275"/>
            <p:cNvCxnSpPr>
              <a:stCxn id="117" idx="3"/>
              <a:endCxn id="118" idx="1"/>
            </p:cNvCxnSpPr>
            <p:nvPr/>
          </p:nvCxnSpPr>
          <p:spPr>
            <a:xfrm>
              <a:off x="7101902" y="6003974"/>
              <a:ext cx="243318" cy="424750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8" name="꺾인 연결선 10277"/>
            <p:cNvCxnSpPr>
              <a:stCxn id="70" idx="3"/>
              <a:endCxn id="117" idx="1"/>
            </p:cNvCxnSpPr>
            <p:nvPr/>
          </p:nvCxnSpPr>
          <p:spPr>
            <a:xfrm>
              <a:off x="5062440" y="5587575"/>
              <a:ext cx="658379" cy="416399"/>
            </a:xfrm>
            <a:prstGeom prst="bentConnector3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4" name="직선 연결선 10293"/>
            <p:cNvCxnSpPr>
              <a:stCxn id="58" idx="3"/>
              <a:endCxn id="67" idx="1"/>
            </p:cNvCxnSpPr>
            <p:nvPr/>
          </p:nvCxnSpPr>
          <p:spPr>
            <a:xfrm>
              <a:off x="5134816" y="3734111"/>
              <a:ext cx="586003" cy="4947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DD97A90-3FEA-4503-A4A7-FFE683D26260}"/>
              </a:ext>
            </a:extLst>
          </p:cNvPr>
          <p:cNvSpPr/>
          <p:nvPr/>
        </p:nvSpPr>
        <p:spPr>
          <a:xfrm>
            <a:off x="5130030" y="6467297"/>
            <a:ext cx="1992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View 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계층도 </a:t>
            </a:r>
            <a:r>
              <a:rPr lang="en-US" altLang="ko-KR" sz="20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  <a:endParaRPr lang="ko-KR" altLang="en-US" sz="2000" b="1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1AB29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BD266ACD-C88C-4354-8A2F-BCB1E82A5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378" y="6382428"/>
            <a:ext cx="1792105" cy="466694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13BDC607-F7C1-4305-A671-A3EEA1CC0999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191CDD7-ED7A-4D51-A6E3-1D18DC527366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527BA941-216D-4394-9000-06776CA3E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401977-9A0E-4D6F-A0E6-FC61F0433C7E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E188F59-E0C6-4B4C-BA95-AE85B22AD417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D0E03C39-9F03-441B-B530-D62B33871870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96155AD6-A9A9-4E2B-A02B-C9FC370034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1CAAEA3-BF3F-4B52-9998-D5D1EFD15E40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E1A3290-B7B0-4FDA-8083-2A4E54D27395}"/>
              </a:ext>
            </a:extLst>
          </p:cNvPr>
          <p:cNvSpPr txBox="1"/>
          <p:nvPr/>
        </p:nvSpPr>
        <p:spPr>
          <a:xfrm>
            <a:off x="1355676" y="477698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ViewGroup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이란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49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95495" y="1561022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View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고유한 이름 정의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5495" y="2227349"/>
            <a:ext cx="54745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Code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XML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문서에서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 시 사용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5495" y="2893675"/>
            <a:ext cx="6655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 시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자동으로 </a:t>
            </a:r>
            <a:r>
              <a:rPr lang="en-US" altLang="ko-KR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R.java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정수형 타입의 상수로 정의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81680" y="3959127"/>
            <a:ext cx="72540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solidFill>
                  <a:srgbClr val="404040"/>
                </a:solidFill>
                <a:latin typeface="+mn-ea"/>
              </a:rPr>
              <a:t>android:id</a:t>
            </a:r>
            <a:r>
              <a:rPr lang="en-US" altLang="ko-KR" sz="4400" dirty="0">
                <a:solidFill>
                  <a:srgbClr val="404040"/>
                </a:solidFill>
                <a:latin typeface="+mn-ea"/>
              </a:rPr>
              <a:t>=“@+id/button1”</a:t>
            </a:r>
            <a:endParaRPr lang="ko-KR" altLang="en-US" sz="4400" dirty="0">
              <a:solidFill>
                <a:srgbClr val="404040"/>
              </a:solidFill>
              <a:latin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760948" y="4728569"/>
            <a:ext cx="41125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323259" y="4728569"/>
            <a:ext cx="30897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376239" y="4728569"/>
            <a:ext cx="188968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104787" y="5390262"/>
            <a:ext cx="4575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리소스에 정의하거나 참조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449173" y="5390262"/>
            <a:ext cx="2202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새로운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83083" y="5390262"/>
            <a:ext cx="862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값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7" name="직선 화살표 연결선 6"/>
          <p:cNvCxnSpPr>
            <a:stCxn id="29" idx="2"/>
            <a:endCxn id="38" idx="0"/>
          </p:cNvCxnSpPr>
          <p:nvPr/>
        </p:nvCxnSpPr>
        <p:spPr>
          <a:xfrm flipH="1">
            <a:off x="4392433" y="4728568"/>
            <a:ext cx="1716266" cy="66169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39" idx="0"/>
          </p:cNvCxnSpPr>
          <p:nvPr/>
        </p:nvCxnSpPr>
        <p:spPr>
          <a:xfrm>
            <a:off x="6512672" y="4728569"/>
            <a:ext cx="1037925" cy="661693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40" idx="0"/>
          </p:cNvCxnSpPr>
          <p:nvPr/>
        </p:nvCxnSpPr>
        <p:spPr>
          <a:xfrm>
            <a:off x="8397142" y="4728569"/>
            <a:ext cx="1117310" cy="661693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23490" y="2795191"/>
            <a:ext cx="2146582" cy="502242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6EAB26D-978B-451C-A347-A1A67B66C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378" y="6382428"/>
            <a:ext cx="1792105" cy="46669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DD50D2-22EE-47B1-B889-3908293024DF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06B3B96-EA33-4511-AD44-E5ED0ED1671A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EA1CF07-71CB-4748-A787-A98B0E49E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320776-A8B0-46D4-A2B1-E405029F30F2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2155E0E-22B8-41F8-9D3F-FEB509E536EE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6665D3F-F5DB-46D8-9B85-CA43E27006F1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4DA6529-533C-4FA5-9A51-4F2FE8C6BE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D790730-CC61-4381-B0D2-F493DD381D2F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82A03B8-9CE5-4677-BE03-348BB90D053B}"/>
              </a:ext>
            </a:extLst>
          </p:cNvPr>
          <p:cNvSpPr txBox="1"/>
          <p:nvPr/>
        </p:nvSpPr>
        <p:spPr>
          <a:xfrm>
            <a:off x="1355676" y="477698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View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속성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id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3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38" grpId="1"/>
      <p:bldP spid="39" grpId="0"/>
      <p:bldP spid="39" grpId="1"/>
      <p:bldP spid="40" grpId="0"/>
      <p:bldP spid="40" grpId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직선 연결선 79"/>
          <p:cNvCxnSpPr/>
          <p:nvPr/>
        </p:nvCxnSpPr>
        <p:spPr>
          <a:xfrm rot="5400000">
            <a:off x="862758" y="394705"/>
            <a:ext cx="0" cy="530500"/>
          </a:xfrm>
          <a:prstGeom prst="line">
            <a:avLst/>
          </a:prstGeom>
          <a:ln w="25400">
            <a:solidFill>
              <a:srgbClr val="1AB2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38397" y="4888020"/>
            <a:ext cx="11340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404040"/>
                </a:solidFill>
                <a:latin typeface="+mn-ea"/>
              </a:rPr>
              <a:t>Button button1 = (Button)</a:t>
            </a:r>
            <a:r>
              <a:rPr lang="en-US" altLang="ko-KR" sz="3600" dirty="0" err="1">
                <a:solidFill>
                  <a:srgbClr val="404040"/>
                </a:solidFill>
                <a:latin typeface="+mn-ea"/>
              </a:rPr>
              <a:t>findViewById</a:t>
            </a:r>
            <a:r>
              <a:rPr lang="en-US" altLang="ko-KR" sz="3600" dirty="0">
                <a:solidFill>
                  <a:srgbClr val="404040"/>
                </a:solidFill>
                <a:latin typeface="+mn-ea"/>
              </a:rPr>
              <a:t>(R.id.button1);</a:t>
            </a:r>
            <a:endParaRPr lang="ko-KR" altLang="en-US" sz="3600" dirty="0">
              <a:solidFill>
                <a:srgbClr val="404040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38397" y="4226327"/>
            <a:ext cx="5509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4285F4"/>
                </a:solidFill>
                <a:latin typeface="+mn-ea"/>
              </a:rPr>
              <a:t>Java</a:t>
            </a:r>
            <a:r>
              <a:rPr lang="ko-KR" altLang="en-US" sz="3200" b="1" dirty="0">
                <a:solidFill>
                  <a:srgbClr val="4285F4"/>
                </a:solidFill>
                <a:latin typeface="+mn-ea"/>
              </a:rPr>
              <a:t>코드에서 </a:t>
            </a:r>
            <a:r>
              <a:rPr lang="en-US" altLang="ko-KR" sz="3200" b="1" dirty="0">
                <a:solidFill>
                  <a:srgbClr val="4285F4"/>
                </a:solidFill>
                <a:latin typeface="+mn-ea"/>
              </a:rPr>
              <a:t>id</a:t>
            </a:r>
            <a:r>
              <a:rPr lang="ko-KR" altLang="en-US" sz="3200" b="1" dirty="0">
                <a:solidFill>
                  <a:srgbClr val="4285F4"/>
                </a:solidFill>
                <a:latin typeface="+mn-ea"/>
              </a:rPr>
              <a:t>에 의한 접근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6EAB26D-978B-451C-A347-A1A67B66C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378" y="6382428"/>
            <a:ext cx="1792105" cy="46669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DD50D2-22EE-47B1-B889-3908293024DF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06B3B96-EA33-4511-AD44-E5ED0ED1671A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EA1CF07-71CB-4748-A787-A98B0E49E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320776-A8B0-46D4-A2B1-E405029F30F2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2155E0E-22B8-41F8-9D3F-FEB509E536EE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6665D3F-F5DB-46D8-9B85-CA43E27006F1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4DA6529-533C-4FA5-9A51-4F2FE8C6BE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D790730-CC61-4381-B0D2-F493DD381D2F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82A03B8-9CE5-4677-BE03-348BB90D053B}"/>
              </a:ext>
            </a:extLst>
          </p:cNvPr>
          <p:cNvSpPr txBox="1"/>
          <p:nvPr/>
        </p:nvSpPr>
        <p:spPr>
          <a:xfrm>
            <a:off x="1355676" y="477698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View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속성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id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D961411-0A24-4342-9DD4-0297D136010E}"/>
              </a:ext>
            </a:extLst>
          </p:cNvPr>
          <p:cNvSpPr/>
          <p:nvPr/>
        </p:nvSpPr>
        <p:spPr>
          <a:xfrm>
            <a:off x="795495" y="1561022"/>
            <a:ext cx="338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View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고유한 이름 정의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67E5D1-A96F-4A8A-B22C-DAB6768EA775}"/>
              </a:ext>
            </a:extLst>
          </p:cNvPr>
          <p:cNvSpPr/>
          <p:nvPr/>
        </p:nvSpPr>
        <p:spPr>
          <a:xfrm>
            <a:off x="795495" y="2227349"/>
            <a:ext cx="54745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Code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XML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문서에서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 시 사용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63777A-822D-4253-9327-D4CF695F4B5B}"/>
              </a:ext>
            </a:extLst>
          </p:cNvPr>
          <p:cNvSpPr/>
          <p:nvPr/>
        </p:nvSpPr>
        <p:spPr>
          <a:xfrm>
            <a:off x="795495" y="2893675"/>
            <a:ext cx="6655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 시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자동으로 </a:t>
            </a:r>
            <a:r>
              <a:rPr lang="en-US" altLang="ko-KR" sz="2000" dirty="0">
                <a:ln>
                  <a:solidFill>
                    <a:srgbClr val="FF5D5B">
                      <a:alpha val="30000"/>
                    </a:srgbClr>
                  </a:solidFill>
                </a:ln>
                <a:solidFill>
                  <a:srgbClr val="FF5D5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R.java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정수형 타입의 상수로 정의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CEDBA7-5F1F-46B4-98CF-DE3276AD2990}"/>
              </a:ext>
            </a:extLst>
          </p:cNvPr>
          <p:cNvSpPr/>
          <p:nvPr/>
        </p:nvSpPr>
        <p:spPr>
          <a:xfrm>
            <a:off x="4123490" y="2795191"/>
            <a:ext cx="2146582" cy="502242"/>
          </a:xfrm>
          <a:prstGeom prst="rect">
            <a:avLst/>
          </a:prstGeom>
          <a:noFill/>
          <a:ln w="28575">
            <a:solidFill>
              <a:srgbClr val="FF5D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6414" y="1554045"/>
            <a:ext cx="2832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폭과 넓이 지정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36256" y="3736975"/>
            <a:ext cx="2959100" cy="1079500"/>
          </a:xfrm>
          <a:prstGeom prst="roundRect">
            <a:avLst/>
          </a:prstGeom>
          <a:solidFill>
            <a:srgbClr val="4285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+mn-ea"/>
              </a:rPr>
              <a:t>START</a:t>
            </a:r>
            <a:endParaRPr lang="ko-KR" altLang="en-US" sz="4800" dirty="0">
              <a:latin typeface="+mn-ea"/>
            </a:endParaRPr>
          </a:p>
        </p:txBody>
      </p:sp>
      <p:sp>
        <p:nvSpPr>
          <p:cNvPr id="14" name="왼쪽 중괄호 13"/>
          <p:cNvSpPr/>
          <p:nvPr/>
        </p:nvSpPr>
        <p:spPr>
          <a:xfrm rot="5400000">
            <a:off x="5066581" y="1866900"/>
            <a:ext cx="298450" cy="2959100"/>
          </a:xfrm>
          <a:prstGeom prst="leftBrac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8" name="왼쪽 중괄호 47"/>
          <p:cNvSpPr/>
          <p:nvPr/>
        </p:nvSpPr>
        <p:spPr>
          <a:xfrm rot="10800000">
            <a:off x="6908079" y="3736973"/>
            <a:ext cx="314325" cy="1079501"/>
          </a:xfrm>
          <a:prstGeom prst="leftBrac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57758" y="2318176"/>
            <a:ext cx="19414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가로 크기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layout_width</a:t>
            </a:r>
            <a:endParaRPr lang="ko-KR" altLang="en-US" sz="2400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16788" y="3861225"/>
            <a:ext cx="18934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세로 크기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layout_hight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FACA27-0FF5-4B5F-87CA-1E367DE6F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378" y="6382428"/>
            <a:ext cx="1792105" cy="46669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681FEE-EBE5-4C70-B1ED-7F92CFFA3BED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F1BE7CB-9CC8-47C1-AF08-EBF5A6F70AF5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8C41C08-D35A-4BA6-BC69-A4AB664E0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146072-0EE4-42EE-B13A-0A6CCA1FFBD4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0D87B8-59BC-4AA2-A0E6-4DE500AC14E4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1589AA9-9186-496F-B4C1-4D81ABE07E12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DAAF03F-FD7B-4D29-856D-99A5166BF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069905A-E20D-41FA-9477-1673A7FAF8B2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16399A-B58C-4C02-8EC3-16F8ACC5012A}"/>
              </a:ext>
            </a:extLst>
          </p:cNvPr>
          <p:cNvSpPr txBox="1"/>
          <p:nvPr/>
        </p:nvSpPr>
        <p:spPr>
          <a:xfrm>
            <a:off x="1355676" y="477698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View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속성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width &amp; height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45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76414" y="1469869"/>
            <a:ext cx="4552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wrap_content</a:t>
            </a:r>
            <a:r>
              <a:rPr lang="en-US" altLang="ko-KR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2000" dirty="0" err="1">
                <a:ln>
                  <a:solidFill>
                    <a:srgbClr val="1AB29D">
                      <a:alpha val="30000"/>
                    </a:srgbClr>
                  </a:solidFill>
                </a:ln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match_parent</a:t>
            </a:r>
            <a:endParaRPr lang="ko-KR" altLang="en-US" sz="2000" dirty="0">
              <a:ln>
                <a:solidFill>
                  <a:srgbClr val="1AB29D">
                    <a:alpha val="30000"/>
                  </a:srgbClr>
                </a:solidFill>
              </a:ln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5517" y="2368922"/>
            <a:ext cx="1643518" cy="2120156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00528" y="2368922"/>
            <a:ext cx="1643518" cy="2120156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14461" y="2368922"/>
            <a:ext cx="1643518" cy="2120156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24141" y="2368922"/>
            <a:ext cx="1643518" cy="2120156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7160" y="2408054"/>
            <a:ext cx="873894" cy="369332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START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32936" y="2408054"/>
            <a:ext cx="1578703" cy="369332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START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60176" y="2413000"/>
            <a:ext cx="873894" cy="2031325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none" rtlCol="0">
            <a:spAutoFit/>
          </a:bodyPr>
          <a:lstStyle/>
          <a:p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START</a:t>
            </a:r>
          </a:p>
          <a:p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8561" y="2413000"/>
            <a:ext cx="1554679" cy="2031325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START</a:t>
            </a:r>
          </a:p>
          <a:p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94460" y="4619889"/>
            <a:ext cx="1773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wrap_content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94460" y="5019999"/>
            <a:ext cx="1773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wrap_content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41629" y="4619889"/>
            <a:ext cx="1761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match_parent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19471" y="5019999"/>
            <a:ext cx="1773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wrap_content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33404" y="4619889"/>
            <a:ext cx="1773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wrap_content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455562" y="5019999"/>
            <a:ext cx="1761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match_parent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165242" y="4619889"/>
            <a:ext cx="1761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match_parent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165242" y="5019999"/>
            <a:ext cx="1761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match_parent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2001CD-5B79-4D3C-9EF7-3FED517F3103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20E5A0A-D678-4DB1-92B2-39E5CA99422D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0DCA7A9-CB1F-48F8-87BE-6B461CF61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90DF7A-6F8A-406C-9D8C-B33037AF72C3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AEEE0E-E51C-4493-B531-4EFC3FB29475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C521809-525E-4889-A45B-E54AF140582B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39598F6-EBAC-4B3F-B80F-F44A1DBC1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4B678B0-23DF-4893-8393-F6C09F3AFB4C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FA54049-DB21-4543-9687-5FB91AE1E633}"/>
              </a:ext>
            </a:extLst>
          </p:cNvPr>
          <p:cNvSpPr txBox="1"/>
          <p:nvPr/>
        </p:nvSpPr>
        <p:spPr>
          <a:xfrm>
            <a:off x="1355676" y="477698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View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속성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width &amp; height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11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6414" y="1536475"/>
            <a:ext cx="3147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안과 밖 여백 지정</a:t>
            </a:r>
            <a:endParaRPr lang="ko-KR" altLang="en-US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26719" y="2936026"/>
            <a:ext cx="3938562" cy="17385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4285F4"/>
                </a:solidFill>
                <a:latin typeface="+mn-ea"/>
              </a:rPr>
              <a:t>START</a:t>
            </a:r>
            <a:endParaRPr lang="ko-KR" altLang="en-US" sz="4800" b="1" dirty="0">
              <a:solidFill>
                <a:srgbClr val="4285F4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06162" y="2431510"/>
            <a:ext cx="2145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layout_margin</a:t>
            </a:r>
            <a:endParaRPr lang="ko-KR" altLang="en-US" sz="2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34323" y="3436384"/>
            <a:ext cx="1930464" cy="73782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" name="직선 화살표 연결선 4"/>
          <p:cNvCxnSpPr>
            <a:stCxn id="3" idx="0"/>
            <a:endCxn id="13" idx="0"/>
          </p:cNvCxnSpPr>
          <p:nvPr/>
        </p:nvCxnSpPr>
        <p:spPr>
          <a:xfrm flipH="1" flipV="1">
            <a:off x="6096000" y="2936026"/>
            <a:ext cx="3555" cy="500358"/>
          </a:xfrm>
          <a:prstGeom prst="straightConnector1">
            <a:avLst/>
          </a:prstGeom>
          <a:ln w="19050">
            <a:solidFill>
              <a:srgbClr val="FF5D5B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3" idx="3"/>
            <a:endCxn id="13" idx="3"/>
          </p:cNvCxnSpPr>
          <p:nvPr/>
        </p:nvCxnSpPr>
        <p:spPr>
          <a:xfrm>
            <a:off x="7064787" y="3805297"/>
            <a:ext cx="1000494" cy="3"/>
          </a:xfrm>
          <a:prstGeom prst="straightConnector1">
            <a:avLst/>
          </a:prstGeom>
          <a:ln w="19050">
            <a:solidFill>
              <a:srgbClr val="FF5D5B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" idx="1"/>
            <a:endCxn id="13" idx="1"/>
          </p:cNvCxnSpPr>
          <p:nvPr/>
        </p:nvCxnSpPr>
        <p:spPr>
          <a:xfrm flipH="1">
            <a:off x="4126719" y="3805297"/>
            <a:ext cx="1007604" cy="3"/>
          </a:xfrm>
          <a:prstGeom prst="straightConnector1">
            <a:avLst/>
          </a:prstGeom>
          <a:ln w="19050">
            <a:solidFill>
              <a:srgbClr val="FF5D5B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" idx="2"/>
            <a:endCxn id="13" idx="2"/>
          </p:cNvCxnSpPr>
          <p:nvPr/>
        </p:nvCxnSpPr>
        <p:spPr>
          <a:xfrm flipH="1">
            <a:off x="6096000" y="4174210"/>
            <a:ext cx="3555" cy="500363"/>
          </a:xfrm>
          <a:prstGeom prst="straightConnector1">
            <a:avLst/>
          </a:prstGeom>
          <a:ln w="19050">
            <a:solidFill>
              <a:srgbClr val="FF5D5B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072391" y="3805297"/>
            <a:ext cx="1000494" cy="3"/>
          </a:xfrm>
          <a:prstGeom prst="straightConnector1">
            <a:avLst/>
          </a:prstGeom>
          <a:ln w="1905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119115" y="3805297"/>
            <a:ext cx="1007604" cy="3"/>
          </a:xfrm>
          <a:prstGeom prst="straightConnector1">
            <a:avLst/>
          </a:prstGeom>
          <a:ln w="1905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6096000" y="2435663"/>
            <a:ext cx="3555" cy="500358"/>
          </a:xfrm>
          <a:prstGeom prst="straightConnector1">
            <a:avLst/>
          </a:prstGeom>
          <a:ln w="1905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6096000" y="4678726"/>
            <a:ext cx="3555" cy="500363"/>
          </a:xfrm>
          <a:prstGeom prst="straightConnector1">
            <a:avLst/>
          </a:prstGeom>
          <a:ln w="19050">
            <a:solidFill>
              <a:srgbClr val="40404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046982" y="3431812"/>
            <a:ext cx="1047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FF5D5B"/>
                  </a:solidFill>
                </a:ln>
                <a:solidFill>
                  <a:srgbClr val="FF5D5B"/>
                </a:solidFill>
                <a:latin typeface="+mn-ea"/>
              </a:rPr>
              <a:t>padding</a:t>
            </a:r>
            <a:endParaRPr lang="ko-KR" altLang="en-US" dirty="0">
              <a:ln>
                <a:solidFill>
                  <a:srgbClr val="FF5D5B"/>
                </a:solidFill>
              </a:ln>
              <a:solidFill>
                <a:srgbClr val="FF5D5B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95738" y="2486924"/>
            <a:ext cx="111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n>
                  <a:solidFill>
                    <a:srgbClr val="1AB29D"/>
                  </a:solidFill>
                </a:ln>
                <a:solidFill>
                  <a:srgbClr val="4285F4"/>
                </a:solidFill>
                <a:latin typeface="+mn-ea"/>
              </a:rPr>
              <a:t>border</a:t>
            </a:r>
            <a:endParaRPr lang="ko-KR" altLang="en-US" sz="2400" dirty="0">
              <a:ln>
                <a:solidFill>
                  <a:srgbClr val="1AB29D"/>
                </a:solidFill>
              </a:ln>
              <a:solidFill>
                <a:srgbClr val="4285F4"/>
              </a:solidFill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B6C41B8-0D9E-463E-8ACF-67C8D65B3212}"/>
              </a:ext>
            </a:extLst>
          </p:cNvPr>
          <p:cNvGrpSpPr/>
          <p:nvPr/>
        </p:nvGrpSpPr>
        <p:grpSpPr>
          <a:xfrm>
            <a:off x="0" y="6340784"/>
            <a:ext cx="12192000" cy="517216"/>
            <a:chOff x="0" y="6340784"/>
            <a:chExt cx="12192000" cy="51721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800218-08A7-44BC-ADED-7C06C7CC610B}"/>
                </a:ext>
              </a:extLst>
            </p:cNvPr>
            <p:cNvSpPr/>
            <p:nvPr/>
          </p:nvSpPr>
          <p:spPr>
            <a:xfrm>
              <a:off x="0" y="6340784"/>
              <a:ext cx="12192000" cy="51721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D74D892-6BEB-45D7-A160-BA803D536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372" y="6495406"/>
              <a:ext cx="1582547" cy="20797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D21FA5-CB9B-474D-81B5-3229E7BFDB9F}"/>
                </a:ext>
              </a:extLst>
            </p:cNvPr>
            <p:cNvSpPr txBox="1"/>
            <p:nvPr/>
          </p:nvSpPr>
          <p:spPr>
            <a:xfrm>
              <a:off x="159586" y="6460891"/>
              <a:ext cx="2398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Android</a:t>
              </a:r>
              <a:r>
                <a:rPr lang="en-US" altLang="ko-KR" sz="14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Programming</a:t>
              </a:r>
              <a:endPara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8CA5B65-2B19-416E-B2AA-F9D9AB84606D}"/>
              </a:ext>
            </a:extLst>
          </p:cNvPr>
          <p:cNvGrpSpPr/>
          <p:nvPr/>
        </p:nvGrpSpPr>
        <p:grpSpPr>
          <a:xfrm>
            <a:off x="260776" y="160496"/>
            <a:ext cx="7530673" cy="1109318"/>
            <a:chOff x="165527" y="92975"/>
            <a:chExt cx="7325842" cy="11093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7C5B24B-3EE6-4652-96AC-571B6E0638A9}"/>
                </a:ext>
              </a:extLst>
            </p:cNvPr>
            <p:cNvSpPr/>
            <p:nvPr/>
          </p:nvSpPr>
          <p:spPr>
            <a:xfrm>
              <a:off x="472580" y="257175"/>
              <a:ext cx="7018789" cy="772075"/>
            </a:xfrm>
            <a:prstGeom prst="roundRect">
              <a:avLst/>
            </a:prstGeom>
            <a:solidFill>
              <a:srgbClr val="073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4E482F0A-8736-434E-9E53-FE7780BB62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5" t="16234" r="17715" b="16331"/>
            <a:stretch/>
          </p:blipFill>
          <p:spPr>
            <a:xfrm>
              <a:off x="165527" y="92975"/>
              <a:ext cx="939319" cy="1109318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9E11BD3-5E59-43BB-9245-8DC3E78324CD}"/>
                </a:ext>
              </a:extLst>
            </p:cNvPr>
            <p:cNvSpPr/>
            <p:nvPr/>
          </p:nvSpPr>
          <p:spPr>
            <a:xfrm>
              <a:off x="897622" y="1029807"/>
              <a:ext cx="207224" cy="1655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C0BC2D3-BB33-4A4A-A8DB-164206068438}"/>
              </a:ext>
            </a:extLst>
          </p:cNvPr>
          <p:cNvSpPr txBox="1"/>
          <p:nvPr/>
        </p:nvSpPr>
        <p:spPr>
          <a:xfrm>
            <a:off x="1355676" y="477698"/>
            <a:ext cx="5868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View</a:t>
            </a:r>
            <a:r>
              <a:rPr lang="ko-KR" altLang="en-US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속성 </a:t>
            </a:r>
            <a:r>
              <a:rPr lang="en-US" altLang="ko-KR" sz="2800" dirty="0">
                <a:ln>
                  <a:solidFill>
                    <a:srgbClr val="1AB29D">
                      <a:alpha val="30000"/>
                    </a:srgbClr>
                  </a:solidFill>
                </a:ln>
                <a:solidFill>
                  <a:srgbClr val="3DDC84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margin &amp; padding</a:t>
            </a:r>
            <a:endParaRPr lang="ko-KR" altLang="en-US" sz="28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rgbClr val="3DDC84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16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654</Words>
  <Application>Microsoft Office PowerPoint</Application>
  <PresentationFormat>와이드스크린</PresentationFormat>
  <Paragraphs>208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나눔고딕</vt:lpstr>
      <vt:lpstr>맑은 고딕</vt:lpstr>
      <vt:lpstr>G마켓 산스 TTF Bold</vt:lpstr>
      <vt:lpstr>KoPub돋움체 Medium</vt:lpstr>
      <vt:lpstr>Arial</vt:lpstr>
      <vt:lpstr>G마켓 산스 Medium</vt:lpstr>
      <vt:lpstr>G마켓 산스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채 수민</cp:lastModifiedBy>
  <cp:revision>303</cp:revision>
  <dcterms:created xsi:type="dcterms:W3CDTF">2017-01-14T23:40:12Z</dcterms:created>
  <dcterms:modified xsi:type="dcterms:W3CDTF">2022-11-14T02:09:32Z</dcterms:modified>
</cp:coreProperties>
</file>