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2" r:id="rId2"/>
    <p:sldId id="296" r:id="rId3"/>
    <p:sldId id="297" r:id="rId4"/>
    <p:sldId id="291" r:id="rId5"/>
    <p:sldId id="283" r:id="rId6"/>
    <p:sldId id="301" r:id="rId7"/>
    <p:sldId id="299" r:id="rId8"/>
    <p:sldId id="300" r:id="rId9"/>
    <p:sldId id="313" r:id="rId10"/>
    <p:sldId id="298" r:id="rId11"/>
    <p:sldId id="293" r:id="rId12"/>
    <p:sldId id="303" r:id="rId13"/>
    <p:sldId id="308" r:id="rId14"/>
    <p:sldId id="305" r:id="rId15"/>
    <p:sldId id="309" r:id="rId16"/>
    <p:sldId id="310" r:id="rId17"/>
    <p:sldId id="311" r:id="rId18"/>
    <p:sldId id="32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29D"/>
    <a:srgbClr val="4285F4"/>
    <a:srgbClr val="FF5D5B"/>
    <a:srgbClr val="FAFAFA"/>
    <a:srgbClr val="797979"/>
    <a:srgbClr val="FFFFFF"/>
    <a:srgbClr val="A8A8A8"/>
    <a:srgbClr val="40404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160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7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0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1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8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ko-KR" dirty="0" err="1"/>
              <a:t>AppCompatActivity</a:t>
            </a:r>
            <a:r>
              <a:rPr lang="en-US" altLang="ko-KR" dirty="0"/>
              <a:t> 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Button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Button[]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/>
              <a:t>Button[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ko-KR" dirty="0"/>
              <a:t>];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dirty="0"/>
              <a:t>[]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dirty="0"/>
              <a:t>[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ko-KR" dirty="0"/>
              <a:t>];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버튼에 보여줄 숫자 저장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answer </a:t>
            </a:r>
            <a:r>
              <a:rPr lang="en-US" altLang="ko-KR" dirty="0"/>
              <a:t>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 void </a:t>
            </a:r>
            <a:r>
              <a:rPr lang="en-US" altLang="ko-KR" dirty="0" err="1"/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altLang="ko-KR" dirty="0" err="1"/>
              <a:t>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</a:t>
            </a:r>
            <a:r>
              <a:rPr lang="en-US" altLang="ko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activity_main</a:t>
            </a:r>
            <a:r>
              <a:rPr lang="en-US" altLang="ko-KR" dirty="0"/>
              <a:t>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Log.d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getPackageName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b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/>
              <a:t>initView</a:t>
            </a:r>
            <a:r>
              <a:rPr lang="en-US" altLang="ko-KR" dirty="0"/>
              <a:t>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 err="1"/>
              <a:t>.setOnClickListener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 err="1"/>
              <a:t>.setText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게임중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dirty="0" err="1"/>
              <a:t>answerCheck</a:t>
            </a:r>
            <a:r>
              <a:rPr lang="en-US" altLang="ko-KR" dirty="0"/>
              <a:t>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}</a:t>
            </a:r>
            <a:br>
              <a:rPr lang="en-US" altLang="ko-KR" dirty="0"/>
            </a:br>
            <a:r>
              <a:rPr lang="en-US" altLang="ko-KR" dirty="0"/>
              <a:t>        });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void </a:t>
            </a:r>
            <a:r>
              <a:rPr lang="en-US" altLang="ko-KR" dirty="0" err="1"/>
              <a:t>initView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View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R.id.</a:t>
            </a:r>
            <a:r>
              <a:rPr lang="en-US" altLang="ko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/>
              <a:t>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 err="1"/>
              <a:t>.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문자열로 해당 리소스의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접근하는 방법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동적으로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제어할 때 사용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//name: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찾고자 하는 리소스 이름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defType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찾고자 하는 리소스 타입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defPackage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찾고자 하는 패키지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btnId</a:t>
            </a:r>
            <a:r>
              <a:rPr lang="en-US" altLang="ko-KR" dirty="0"/>
              <a:t> = </a:t>
            </a:r>
            <a:r>
              <a:rPr lang="en-US" altLang="ko-KR" dirty="0" err="1"/>
              <a:t>getResources</a:t>
            </a:r>
            <a:r>
              <a:rPr lang="en-US" altLang="ko-KR" dirty="0"/>
              <a:t>().</a:t>
            </a:r>
            <a:r>
              <a:rPr lang="en-US" altLang="ko-KR" dirty="0" err="1"/>
              <a:t>getIdentifier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/>
              <a:t>+(i+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/>
              <a:t>),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</a:t>
            </a:r>
            <a:r>
              <a:rPr lang="en-US" altLang="ko-KR" dirty="0"/>
              <a:t>, </a:t>
            </a:r>
            <a:r>
              <a:rPr lang="en-US" altLang="ko-KR" dirty="0" err="1"/>
              <a:t>getPackageName</a:t>
            </a:r>
            <a:r>
              <a:rPr lang="en-US" altLang="ko-KR" dirty="0"/>
              <a:t>());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findViewById</a:t>
            </a:r>
            <a:r>
              <a:rPr lang="en-US" altLang="ko-KR" dirty="0"/>
              <a:t>(</a:t>
            </a:r>
            <a:r>
              <a:rPr lang="en-US" altLang="ko-KR" dirty="0" err="1"/>
              <a:t>btnId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setVisibility</a:t>
            </a:r>
            <a:r>
              <a:rPr lang="en-US" altLang="ko-KR" dirty="0"/>
              <a:t>(</a:t>
            </a:r>
            <a:r>
              <a:rPr lang="en-US" altLang="ko-KR" dirty="0" err="1"/>
              <a:t>View.</a:t>
            </a:r>
            <a:r>
              <a:rPr lang="en-US" altLang="ko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void </a:t>
            </a:r>
            <a:r>
              <a:rPr lang="en-US" altLang="ko-KR" dirty="0" err="1"/>
              <a:t>answerCheck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클릭 시 순서대로 맞춘 버튼 감추기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 err="1"/>
              <a:t>.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pos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setOnClickListener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 err="1"/>
              <a:t>View.OnClickListener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ko-KR" dirty="0" err="1"/>
              <a:t>onClick</a:t>
            </a:r>
            <a:r>
              <a:rPr lang="en-US" altLang="ko-KR" dirty="0"/>
              <a:t>(View view) {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</a:t>
            </a:r>
            <a:r>
              <a:rPr lang="en-US" altLang="ko-KR" dirty="0"/>
              <a:t>==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ko-KR" dirty="0"/>
              <a:t>]){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ko-KR" dirty="0"/>
              <a:t>].</a:t>
            </a:r>
            <a:r>
              <a:rPr lang="en-US" altLang="ko-KR" dirty="0" err="1"/>
              <a:t>setVisibility</a:t>
            </a:r>
            <a:r>
              <a:rPr lang="en-US" altLang="ko-KR" dirty="0"/>
              <a:t>(</a:t>
            </a:r>
            <a:r>
              <a:rPr lang="en-US" altLang="ko-KR" dirty="0" err="1"/>
              <a:t>View.</a:t>
            </a:r>
            <a:r>
              <a:rPr lang="en-US" altLang="ko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INVISIBLE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</a:t>
            </a:r>
            <a:r>
              <a:rPr lang="en-US" altLang="ko-KR" dirty="0"/>
              <a:t>++;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dirty="0"/>
              <a:t>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}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}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}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}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==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 err="1"/>
              <a:t>.setText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게임종료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btn_start</a:t>
            </a:r>
            <a:r>
              <a:rPr lang="en-US" altLang="ko-KR" dirty="0" err="1"/>
              <a:t>.setClickable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                    }</a:t>
            </a:r>
            <a:br>
              <a:rPr lang="en-US" altLang="ko-KR" dirty="0"/>
            </a:br>
            <a:r>
              <a:rPr lang="en-US" altLang="ko-KR" dirty="0"/>
              <a:t>                    }</a:t>
            </a:r>
            <a:br>
              <a:rPr lang="en-US" altLang="ko-KR" dirty="0"/>
            </a:br>
            <a:r>
              <a:rPr lang="en-US" altLang="ko-KR" dirty="0"/>
              <a:t>                }</a:t>
            </a:r>
            <a:br>
              <a:rPr lang="en-US" altLang="ko-KR" dirty="0"/>
            </a:br>
            <a:r>
              <a:rPr lang="en-US" altLang="ko-KR" dirty="0"/>
              <a:t>            });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void </a:t>
            </a:r>
            <a:r>
              <a:rPr lang="en-US" altLang="ko-KR" dirty="0" err="1"/>
              <a:t>makeRandom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랜덤숫자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뽑기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/>
              <a:t>Random </a:t>
            </a:r>
            <a:r>
              <a:rPr lang="en-US" altLang="ko-KR" dirty="0" err="1"/>
              <a:t>random</a:t>
            </a:r>
            <a:r>
              <a:rPr lang="en-US" altLang="ko-KR" dirty="0"/>
              <a:t> =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ko-KR" dirty="0"/>
              <a:t>Random();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 err="1"/>
              <a:t>.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random.nextInt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ko-KR" dirty="0"/>
              <a:t>)+(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/>
              <a:t>+num);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j=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 j&lt;</a:t>
            </a:r>
            <a:r>
              <a:rPr lang="en-US" altLang="ko-KR" dirty="0" err="1"/>
              <a:t>i</a:t>
            </a:r>
            <a:r>
              <a:rPr lang="en-US" altLang="ko-KR" dirty="0"/>
              <a:t>; 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==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[j]){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i</a:t>
            </a:r>
            <a:r>
              <a:rPr lang="en-US" altLang="ko-KR" dirty="0"/>
              <a:t>--;</a:t>
            </a:r>
            <a:br>
              <a:rPr lang="en-US" altLang="ko-KR" dirty="0"/>
            </a:br>
            <a:r>
              <a:rPr lang="en-US" altLang="ko-KR" dirty="0"/>
              <a:t>                }</a:t>
            </a:r>
            <a:br>
              <a:rPr lang="en-US" altLang="ko-KR" dirty="0"/>
            </a:br>
            <a:r>
              <a:rPr lang="en-US" altLang="ko-KR" dirty="0"/>
              <a:t>            }</a:t>
            </a:r>
            <a:br>
              <a:rPr lang="en-US" altLang="ko-KR" dirty="0"/>
            </a:br>
            <a:r>
              <a:rPr lang="en-US" altLang="ko-KR" dirty="0"/>
              <a:t>        }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Log.</a:t>
            </a:r>
            <a:r>
              <a:rPr lang="en-US" altLang="ko-KR" i="1" dirty="0" err="1">
                <a:effectLst/>
              </a:rPr>
              <a:t>d</a:t>
            </a:r>
            <a:r>
              <a:rPr lang="en-US" altLang="ko-KR" dirty="0"/>
              <a:t>(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ko-KR" dirty="0"/>
              <a:t>, </a:t>
            </a:r>
            <a:r>
              <a:rPr lang="en-US" altLang="ko-KR" dirty="0" err="1"/>
              <a:t>Arrays.</a:t>
            </a:r>
            <a:r>
              <a:rPr lang="en-US" altLang="ko-KR" i="1" dirty="0" err="1">
                <a:effectLst/>
              </a:rPr>
              <a:t>toString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));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numberInit</a:t>
            </a:r>
            <a:r>
              <a:rPr lang="en-US" altLang="ko-KR" dirty="0"/>
              <a:t>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void </a:t>
            </a:r>
            <a:r>
              <a:rPr lang="en-US" altLang="ko-KR" dirty="0" err="1"/>
              <a:t>numberInit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버튼에 </a:t>
            </a:r>
            <a:r>
              <a:rPr lang="ko-KR" alt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랜덤한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숫자 초기화</a:t>
            </a:r>
            <a:b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 err="1"/>
              <a:t>.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setText</a:t>
            </a:r>
            <a:r>
              <a:rPr lang="en-US" altLang="ko-KR" dirty="0"/>
              <a:t>(</a:t>
            </a:r>
            <a:r>
              <a:rPr lang="en-US" altLang="ko-KR" dirty="0" err="1"/>
              <a:t>String.</a:t>
            </a:r>
            <a:r>
              <a:rPr lang="en-US" altLang="ko-KR" i="1" dirty="0" err="1">
                <a:effectLst/>
              </a:rPr>
              <a:t>valueOf</a:t>
            </a:r>
            <a:r>
              <a:rPr lang="en-US" altLang="ko-KR" dirty="0"/>
              <a:t>(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]));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setVisibility</a:t>
            </a:r>
            <a:r>
              <a:rPr lang="en-US" altLang="ko-KR" dirty="0"/>
              <a:t>(</a:t>
            </a:r>
            <a:r>
              <a:rPr lang="en-US" altLang="ko-KR" dirty="0" err="1"/>
              <a:t>View.</a:t>
            </a:r>
            <a:r>
              <a:rPr lang="en-US" altLang="ko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r>
              <a:rPr lang="en-US" altLang="ko-KR"/>
              <a:t>);</a:t>
            </a:r>
            <a:br>
              <a:rPr lang="en-US" altLang="ko-KR"/>
            </a:br>
            <a:r>
              <a:rPr lang="en-US" altLang="ko-KR"/>
              <a:t>        }</a:t>
            </a:r>
            <a:br>
              <a:rPr lang="en-US" altLang="ko-KR"/>
            </a:br>
            <a:r>
              <a:rPr lang="en-US" altLang="ko-KR"/>
              <a:t>    }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5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2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6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0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7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D8CAA555-2365-48AA-B554-62A97AA2A827}"/>
              </a:ext>
            </a:extLst>
          </p:cNvPr>
          <p:cNvSpPr/>
          <p:nvPr/>
        </p:nvSpPr>
        <p:spPr>
          <a:xfrm rot="16200000" flipH="1">
            <a:off x="4054307" y="-1768146"/>
            <a:ext cx="6080290" cy="9616583"/>
          </a:xfrm>
          <a:prstGeom prst="flowChartManualInput">
            <a:avLst/>
          </a:prstGeom>
          <a:solidFill>
            <a:srgbClr val="3DDC8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DC944ED-4D2B-4B76-93AE-634FBFEAD533}"/>
              </a:ext>
            </a:extLst>
          </p:cNvPr>
          <p:cNvSpPr/>
          <p:nvPr/>
        </p:nvSpPr>
        <p:spPr>
          <a:xfrm rot="16200000" flipH="1">
            <a:off x="4343567" y="-1768148"/>
            <a:ext cx="6080290" cy="9616583"/>
          </a:xfrm>
          <a:prstGeom prst="flowChartManualInpu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3D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48738" y="628189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채수민</a:t>
            </a:r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3790" y="1633213"/>
            <a:ext cx="5974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4285F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07304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6024" y="3572205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(Event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처리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3DD3C-5F22-4E67-ACB8-2B878D57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6340784"/>
            <a:ext cx="2205606" cy="289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78D5B1-A113-4FCC-978C-3531E539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345115"/>
            <a:ext cx="4646462" cy="52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29DADDA-2E05-0DFA-F9EB-75889C47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99" y="1454626"/>
            <a:ext cx="2534419" cy="42079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393892" y="3355852"/>
            <a:ext cx="846306" cy="398834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cxnSpLocks/>
            <a:stCxn id="4" idx="3"/>
          </p:cNvCxnSpPr>
          <p:nvPr/>
        </p:nvCxnSpPr>
        <p:spPr>
          <a:xfrm flipV="1">
            <a:off x="4240198" y="3540677"/>
            <a:ext cx="2144965" cy="14592"/>
          </a:xfrm>
          <a:prstGeom prst="straightConnector1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00769" y="3880727"/>
            <a:ext cx="18325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+mn-ea"/>
              </a:rPr>
              <a:t>클릭 시 </a:t>
            </a:r>
            <a:endParaRPr lang="en-US" altLang="ko-KR" sz="2400" dirty="0">
              <a:ln>
                <a:solidFill>
                  <a:srgbClr val="1AB29D"/>
                </a:solidFill>
              </a:ln>
              <a:solidFill>
                <a:srgbClr val="1AB29D"/>
              </a:solidFill>
              <a:latin typeface="+mn-ea"/>
            </a:endParaRPr>
          </a:p>
          <a:p>
            <a:pPr algn="ctr"/>
            <a:r>
              <a:rPr lang="ko-KR" altLang="en-US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+mn-ea"/>
              </a:rPr>
              <a:t>배경색 변경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82ABCF-ACBC-40AE-951E-54EC54B4F028}"/>
              </a:ext>
            </a:extLst>
          </p:cNvPr>
          <p:cNvGrpSpPr/>
          <p:nvPr/>
        </p:nvGrpSpPr>
        <p:grpSpPr>
          <a:xfrm>
            <a:off x="260776" y="160496"/>
            <a:ext cx="6673425" cy="1109318"/>
            <a:chOff x="165527" y="92975"/>
            <a:chExt cx="6017773" cy="110931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AC9D352-44C0-4A05-B31D-AF67058B1A35}"/>
                </a:ext>
              </a:extLst>
            </p:cNvPr>
            <p:cNvSpPr/>
            <p:nvPr/>
          </p:nvSpPr>
          <p:spPr>
            <a:xfrm>
              <a:off x="472580" y="257175"/>
              <a:ext cx="5710720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3E9BFDA-B44A-4809-8AEA-FD5223E0C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B15656-336A-4F66-845C-58ECEF2DD24C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B7B072-5A7C-47B5-BA2E-D1A661EA2442}"/>
              </a:ext>
            </a:extLst>
          </p:cNvPr>
          <p:cNvSpPr txBox="1"/>
          <p:nvPr/>
        </p:nvSpPr>
        <p:spPr>
          <a:xfrm>
            <a:off x="1355676" y="477698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75C043-EAF2-4514-B2F8-FA0139348A71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CC8EE-9B37-448E-A75A-C24E819CD92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9B4D052-4A36-45F1-B250-A1B77BA4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BE7DD1-2412-4478-BF51-837914F6E29D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421FBB2-6A82-C5FD-A2DE-BE0A3A602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751" y="1454626"/>
            <a:ext cx="2534419" cy="42286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1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0008" y="-869747"/>
            <a:ext cx="7630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Event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처리 실습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배경색 변경 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App</a:t>
            </a:r>
            <a:endParaRPr lang="ko-KR" altLang="en-US" sz="4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63" y="1592172"/>
            <a:ext cx="2330089" cy="41459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34" y="1592171"/>
            <a:ext cx="2332865" cy="41459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834" y="1592172"/>
            <a:ext cx="2332865" cy="4145906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722A37-ED26-4668-9901-76E8264CA6F5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225D116-967C-405C-A045-9C9F235C5C4A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5761D8D-0241-4E7A-859A-6CB9F7F7C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0FC952-685B-4FCB-9EF5-24E96932CE5E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F04760C-9CB1-4383-A7B1-2605E35EF29F}"/>
              </a:ext>
            </a:extLst>
          </p:cNvPr>
          <p:cNvSpPr txBox="1"/>
          <p:nvPr/>
        </p:nvSpPr>
        <p:spPr>
          <a:xfrm>
            <a:off x="1355676" y="477698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배경색 변경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7D0BC3-A38B-430A-900C-FF41222CDDC9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B9A568-2726-4E34-BD02-D3B72F74638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CE7CE9C-B5B4-4FC4-8E88-7370174D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5919A8-B494-42FE-A6E0-8FEB44BEF4AF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14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78" y="1652978"/>
            <a:ext cx="2488844" cy="414590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D7A5E72-6CB6-44D0-92DC-94C2B0686408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6A801D-D93E-42FE-BBEF-393783C10AAD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A312EAF-53F9-4F5E-9E86-7B8CFD81A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7A971E-64B6-4ED0-8443-591641B13751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720F37-D17A-4E50-B118-4A3BF6C37EA0}"/>
              </a:ext>
            </a:extLst>
          </p:cNvPr>
          <p:cNvSpPr txBox="1"/>
          <p:nvPr/>
        </p:nvSpPr>
        <p:spPr>
          <a:xfrm>
            <a:off x="1355676" y="477698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텍스트 변경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B28E76-4ED8-460C-AAD8-A6C31E2003C3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0FEF39-EF34-414E-9CA0-E55166A7682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E703C3-4454-4C2B-807E-D1907CCF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5BC8FB-02F0-4AF3-BC02-E48A39CB593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09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995EA5-7D52-4368-864A-92441C44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16" y="1529789"/>
            <a:ext cx="2487181" cy="44365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564659" y="310415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1AB29D"/>
                </a:solidFill>
                <a:latin typeface="+mn-ea"/>
              </a:rPr>
              <a:t>이미지 변경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1116" y="3179428"/>
            <a:ext cx="596280" cy="24957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1C8FF3-93B3-49BA-A788-08D6AAEDE2E9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69C896F-2500-4D9F-9DF0-E56D449043D4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FF6EB9-0909-4EDD-AD91-FB64DA441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9855F9-8F33-4EFA-A54A-27F305794D44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91C4ED-3D1E-4A88-B9E0-BBD88EDDA257}"/>
              </a:ext>
            </a:extLst>
          </p:cNvPr>
          <p:cNvSpPr txBox="1"/>
          <p:nvPr/>
        </p:nvSpPr>
        <p:spPr>
          <a:xfrm>
            <a:off x="1355676" y="477698"/>
            <a:ext cx="634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ImageView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E61796-B04A-4949-B9EF-5E8025E86AD5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742ABF-86BE-4C65-AB1C-84A83D1A6743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8190640-F81D-459B-8B81-9C6B0CF1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7290A7-939D-47BB-B960-010040DFB0F7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5BE0F2-A286-4B31-9039-8078FF0052A2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4135772" y="3296873"/>
            <a:ext cx="805344" cy="7341"/>
          </a:xfrm>
          <a:prstGeom prst="straightConnector1">
            <a:avLst/>
          </a:prstGeom>
          <a:ln w="28575">
            <a:solidFill>
              <a:srgbClr val="1AB2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0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0" y="1269814"/>
            <a:ext cx="2742799" cy="4858884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27CEFC9-E287-4F5A-A6AD-80D0101C60B9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19E981-4600-4B0D-878C-F536E3652C01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3D932A-E87C-44EE-8E89-6BEA10D2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0C6E61-9AD2-4BA2-8D1C-4E20B7D0A3EA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525A96-2A18-4E43-943C-0A8FFE7A214A}"/>
              </a:ext>
            </a:extLst>
          </p:cNvPr>
          <p:cNvSpPr txBox="1"/>
          <p:nvPr/>
        </p:nvSpPr>
        <p:spPr>
          <a:xfrm>
            <a:off x="1355676" y="477698"/>
            <a:ext cx="634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ImageView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83B17D-EE7F-49F4-8FC1-952BAB33F28C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6EEF10-82DD-4E8B-9C06-5AC75A2D96C2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99A8BA1-55CF-4FE8-9243-9B5554F04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3F2D6A-65E2-4E10-AF73-4CD0D449934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03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to45Gam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60898" y="1307914"/>
            <a:ext cx="2225804" cy="48514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4FFF5-6249-4437-9690-BD8E05501EB5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637D517-5FEB-491B-A13B-1804CD790809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8AD01-16D7-4411-82E4-10E69CD6B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B251E0-5671-410C-97D7-E636538D5D0A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18FA82-9FD0-4F56-B47E-7F4C6C510109}"/>
              </a:ext>
            </a:extLst>
          </p:cNvPr>
          <p:cNvSpPr txBox="1"/>
          <p:nvPr/>
        </p:nvSpPr>
        <p:spPr>
          <a:xfrm>
            <a:off x="1355676" y="477698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1 to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45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Game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8BD624-ED04-4206-9D8C-87B013F39F29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30BA6B-1873-4D82-8415-7923E35114DB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5999595-6B05-45E6-9AA7-9C4C8C74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464A3-FCB3-40A0-8097-BC923A5EE89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59" y="1493516"/>
            <a:ext cx="2518058" cy="445052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2B66681-70AF-4445-8F47-32DFEB589C7F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B2740BA-26FD-4F5A-91FE-7DB44EE1A12D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95A11D-09B9-4807-A70F-143AD7609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D92966-7EA2-477D-902D-95F5CE091966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49C709-C41E-4007-91CD-697778A21D9E}"/>
              </a:ext>
            </a:extLst>
          </p:cNvPr>
          <p:cNvSpPr txBox="1"/>
          <p:nvPr/>
        </p:nvSpPr>
        <p:spPr>
          <a:xfrm>
            <a:off x="1355676" y="477698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 구성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47BC24-5BB9-4C0D-AC52-3BB5D6612E28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73D3F9-BFDA-40D8-A5F1-F9D95CD971C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36F690-03AA-4255-A640-EEF2B589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5BD130-9AC9-417A-A324-981AE9F3B32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59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43782" y="2233992"/>
            <a:ext cx="4924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 생성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makeRandom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43782" y="3495814"/>
            <a:ext cx="507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버튼에 랜덤 수 넣기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numberInit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3782" y="4757636"/>
            <a:ext cx="6904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정답을 맞췄을 때 버튼 숨기기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answerCheck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7E9EF-CD5B-4BC2-BC10-4DDE39887204}"/>
              </a:ext>
            </a:extLst>
          </p:cNvPr>
          <p:cNvGrpSpPr/>
          <p:nvPr/>
        </p:nvGrpSpPr>
        <p:grpSpPr>
          <a:xfrm>
            <a:off x="260776" y="160496"/>
            <a:ext cx="7486223" cy="1109318"/>
            <a:chOff x="165527" y="92975"/>
            <a:chExt cx="6750715" cy="110931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FDC9DC1-78C2-49C5-A142-12F75F55279B}"/>
                </a:ext>
              </a:extLst>
            </p:cNvPr>
            <p:cNvSpPr/>
            <p:nvPr/>
          </p:nvSpPr>
          <p:spPr>
            <a:xfrm>
              <a:off x="472579" y="257175"/>
              <a:ext cx="6443663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36FADF-8C03-424E-98B5-DC90BF8B2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036710-BED0-4BA9-9222-9376301B0495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DCFB59-EB42-4D13-A7B1-1C9E43169503}"/>
              </a:ext>
            </a:extLst>
          </p:cNvPr>
          <p:cNvSpPr txBox="1"/>
          <p:nvPr/>
        </p:nvSpPr>
        <p:spPr>
          <a:xfrm>
            <a:off x="1355676" y="477698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실습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정의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B6E1B6-0C70-4877-82DA-5588F6916423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BECEF0-827E-43C4-AC29-12BC7573622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5BC55B3-4BEC-48AF-B1A4-733D05C5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9B66F-45E2-4C02-9982-45E50D9D7BCA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38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8176" y="2487880"/>
            <a:ext cx="7618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3DDC8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You!</a:t>
            </a:r>
            <a:endParaRPr lang="ko-KR" altLang="en-US" sz="8000" dirty="0">
              <a:solidFill>
                <a:srgbClr val="3DDC8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7C5AE-76C4-48D6-82FB-4AEB5330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72" y="6495406"/>
            <a:ext cx="1582547" cy="20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DDD72D-96B2-4558-AD41-B02B1EE0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6234" r="17715" b="16331"/>
          <a:stretch/>
        </p:blipFill>
        <p:spPr>
          <a:xfrm>
            <a:off x="1938516" y="1843889"/>
            <a:ext cx="939319" cy="11093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2DEF693-5988-4B17-AE99-F7E2A9E1E19C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E9169D-B1FB-4A28-BC1A-92183D248B0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7F726F-5E4C-4999-A3F4-2253BD1F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5438A-E194-4EDF-8ACD-8BDC76BFB0B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21880" y="1613144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이벤트를 처리하는 인터페이스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1880" y="2153539"/>
            <a:ext cx="793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의해 공유될 수 있으므로 해당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누구인지 전달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Picture 2" descr="android event listen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/>
          <a:stretch/>
        </p:blipFill>
        <p:spPr bwMode="auto">
          <a:xfrm>
            <a:off x="3590295" y="3001495"/>
            <a:ext cx="4611360" cy="289144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D18F7E9-7711-4C47-BA22-ABE2BB98CEB6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83C403-5879-4823-8A69-2A8A90E5456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BACA4C3-EC6A-49DD-AA8E-0A9FD5DAE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42260C-247F-4158-B1D0-2112C40974A8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A36A822-F37E-43F8-B663-FFC6916AF93E}"/>
              </a:ext>
            </a:extLst>
          </p:cNvPr>
          <p:cNvSpPr txBox="1"/>
          <p:nvPr/>
        </p:nvSpPr>
        <p:spPr>
          <a:xfrm>
            <a:off x="1355676" y="477698"/>
            <a:ext cx="618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객체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Event Listener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5E3FD1-0B66-43CC-A515-E23DA6B1B851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254F41-0FE6-4B47-864A-F4A9EA6ED7C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41E3DA8-3E1A-4AB2-A457-D1C728AF0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41196B-ED80-4C81-AEF9-3097B84C6EB7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85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56208"/>
              </p:ext>
            </p:extLst>
          </p:nvPr>
        </p:nvGraphicFramePr>
        <p:xfrm>
          <a:off x="1222758" y="2278803"/>
          <a:ext cx="9895887" cy="28799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4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Listener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Call Back Method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설</a:t>
                      </a:r>
                      <a:r>
                        <a:rPr lang="ko-KR" altLang="en-US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View.OnClickListener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onClick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사용자가 어떤 항목을 터치 했을 때 호출된다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View.OnLongClickListener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onLongClick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사용자가 항목을 터치하여서 일정 시간 동안 그대로 누르고 있으면 발생한다</a:t>
                      </a: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View.OnFocusChangeListener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onFocusChange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사용자가 하나의 항목에서 다른 항목으로 포커스를 이동할 때 호출된다</a:t>
                      </a: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View.OnKeyListener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onKey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포커스를 가지고 있는 항목 위에서 키를 눌렀다가 놓았을 때 호출된다</a:t>
                      </a:r>
                    </a:p>
                  </a:txBody>
                  <a:tcPr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1E9BAD-76CC-422E-B69F-F30F4EE14B4D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1869333-E94C-4779-AE15-C108AFE6009D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681536-D75C-44FF-8570-5077DA430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DDC0A39-68BD-46BC-AF98-4B79CF42F43B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E22E74-C4E7-46D2-B003-832EDB00B733}"/>
              </a:ext>
            </a:extLst>
          </p:cNvPr>
          <p:cNvSpPr txBox="1"/>
          <p:nvPr/>
        </p:nvSpPr>
        <p:spPr>
          <a:xfrm>
            <a:off x="1355676" y="477698"/>
            <a:ext cx="618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객체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Event Listener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A764337-A74C-4A19-943F-FC6CB111FC14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8250C6F-8324-4903-8017-414752721677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086523F-DCB5-45F2-A7D4-89636B93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DC49DA-E720-407E-839F-F2797C4C34D4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21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67500" y="1919720"/>
            <a:ext cx="2914650" cy="586859"/>
          </a:xfrm>
          <a:prstGeom prst="rect">
            <a:avLst/>
          </a:prstGeom>
          <a:solidFill>
            <a:srgbClr val="1AB29D"/>
          </a:solidFill>
          <a:ln>
            <a:solidFill>
              <a:srgbClr val="1AB2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onClickEvent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67500" y="2996497"/>
            <a:ext cx="2914650" cy="586859"/>
          </a:xfrm>
          <a:prstGeom prst="rect">
            <a:avLst/>
          </a:prstGeom>
          <a:solidFill>
            <a:srgbClr val="1AB29D"/>
          </a:solidFill>
          <a:ln>
            <a:solidFill>
              <a:srgbClr val="1AB2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View.OnClickListener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67500" y="4073274"/>
            <a:ext cx="2914650" cy="586859"/>
          </a:xfrm>
          <a:prstGeom prst="rect">
            <a:avLst/>
          </a:prstGeom>
          <a:solidFill>
            <a:srgbClr val="1AB29D"/>
          </a:solidFill>
          <a:ln>
            <a:solidFill>
              <a:srgbClr val="1AB2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onClick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7500" y="5150051"/>
            <a:ext cx="2914650" cy="586859"/>
          </a:xfrm>
          <a:prstGeom prst="rect">
            <a:avLst/>
          </a:prstGeom>
          <a:solidFill>
            <a:srgbClr val="1AB29D"/>
          </a:solidFill>
          <a:ln>
            <a:solidFill>
              <a:srgbClr val="1AB29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Logic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56" y="1700645"/>
            <a:ext cx="2318395" cy="40217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70635" y="5006329"/>
            <a:ext cx="2402437" cy="437152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cxnSpLocks/>
            <a:stCxn id="7" idx="3"/>
            <a:endCxn id="5" idx="0"/>
          </p:cNvCxnSpPr>
          <p:nvPr/>
        </p:nvCxnSpPr>
        <p:spPr>
          <a:xfrm flipV="1">
            <a:off x="4473072" y="1919720"/>
            <a:ext cx="3651753" cy="3305185"/>
          </a:xfrm>
          <a:prstGeom prst="bentConnector4">
            <a:avLst>
              <a:gd name="adj1" fmla="val 30046"/>
              <a:gd name="adj2" fmla="val 106916"/>
            </a:avLst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5" idx="2"/>
            <a:endCxn id="11" idx="0"/>
          </p:cNvCxnSpPr>
          <p:nvPr/>
        </p:nvCxnSpPr>
        <p:spPr>
          <a:xfrm>
            <a:off x="8124825" y="2506579"/>
            <a:ext cx="0" cy="489918"/>
          </a:xfrm>
          <a:prstGeom prst="straightConnector1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  <a:stCxn id="11" idx="2"/>
            <a:endCxn id="12" idx="0"/>
          </p:cNvCxnSpPr>
          <p:nvPr/>
        </p:nvCxnSpPr>
        <p:spPr>
          <a:xfrm>
            <a:off x="8124825" y="3583356"/>
            <a:ext cx="0" cy="489918"/>
          </a:xfrm>
          <a:prstGeom prst="straightConnector1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12" idx="2"/>
            <a:endCxn id="13" idx="0"/>
          </p:cNvCxnSpPr>
          <p:nvPr/>
        </p:nvCxnSpPr>
        <p:spPr>
          <a:xfrm>
            <a:off x="8124825" y="4660133"/>
            <a:ext cx="0" cy="489918"/>
          </a:xfrm>
          <a:prstGeom prst="straightConnector1">
            <a:avLst/>
          </a:prstGeom>
          <a:ln w="28575">
            <a:solidFill>
              <a:srgbClr val="1AB29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99233" y="4443427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+mn-ea"/>
              </a:rPr>
              <a:t>버튼 클릭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8613" y="3398690"/>
            <a:ext cx="1345240" cy="369332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97979"/>
                </a:solidFill>
                <a:latin typeface="+mn-ea"/>
              </a:rPr>
              <a:t>버튼 클릭</a:t>
            </a:r>
            <a:r>
              <a:rPr lang="en-US" altLang="ko-KR" dirty="0">
                <a:solidFill>
                  <a:srgbClr val="797979"/>
                </a:solidFill>
                <a:latin typeface="+mn-ea"/>
              </a:rPr>
              <a:t>!</a:t>
            </a:r>
            <a:endParaRPr lang="ko-KR" altLang="en-US" dirty="0">
              <a:solidFill>
                <a:srgbClr val="797979"/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33EA9F4-8DCC-4016-B185-03A6818835A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5B66CE9-70B3-4B53-888A-4233C2FC531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BFD33F-3D37-4D02-A8EF-0FA2F0C80B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A9EA71-BA57-49CE-8F9B-C0E6C3A43680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EC69631-B9B3-4F30-BC52-6C04FB62AAE7}"/>
              </a:ext>
            </a:extLst>
          </p:cNvPr>
          <p:cNvSpPr txBox="1"/>
          <p:nvPr/>
        </p:nvSpPr>
        <p:spPr>
          <a:xfrm>
            <a:off x="1355676" y="477698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과정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EFB14C-8437-483F-8C26-2957A680F559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0D258D-878D-458F-A242-193D0C7AAC2E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20B869F-6088-4017-9DAA-B97542EAB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DD7674-9825-4018-AA6C-51258E6735AF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4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7" grpId="0" animBg="1"/>
      <p:bldP spid="29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42358" y="2116668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XML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Event Method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42358" y="3324161"/>
            <a:ext cx="7069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Listener Interface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 Class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42358" y="4531654"/>
            <a:ext cx="5844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Listener Class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익명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Class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41886A-A938-4DED-8895-35D227FB5287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7E24C70-F002-4236-8D74-0A94EFD29D9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7F00C0-D2B0-4491-B151-914886059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513CFB-CD85-4B77-8656-0FF857A5CE7B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C5504C-4B1E-4547-BDC6-3048F3C35B20}"/>
              </a:ext>
            </a:extLst>
          </p:cNvPr>
          <p:cNvSpPr txBox="1"/>
          <p:nvPr/>
        </p:nvSpPr>
        <p:spPr>
          <a:xfrm>
            <a:off x="1355676" y="477698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방식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AD20DB-2846-44E6-97DE-806EB2118035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8A7AAD-2204-4D3A-A0A4-C98F0970FD64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47283A5-6D14-4AA3-A9B5-572FEF5C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97877E-8D59-471D-B5CC-FEBE77F8A5BE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45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D41B0E-8730-4BEB-B321-677EEC3C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4" y="1513740"/>
            <a:ext cx="6991350" cy="44100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89896" y="4197291"/>
            <a:ext cx="5149462" cy="1349679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3602" y="3650253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B29D"/>
                </a:solidFill>
                <a:latin typeface="+mn-ea"/>
              </a:rPr>
              <a:t>Event Method </a:t>
            </a:r>
            <a:r>
              <a:rPr lang="ko-KR" altLang="en-US" sz="1600" dirty="0">
                <a:solidFill>
                  <a:srgbClr val="1AB29D"/>
                </a:solidFill>
                <a:latin typeface="+mn-ea"/>
              </a:rPr>
              <a:t>구현</a:t>
            </a:r>
            <a:endParaRPr lang="en-US" altLang="ko-KR" sz="1600" dirty="0">
              <a:solidFill>
                <a:srgbClr val="1AB29D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3233" y="5163441"/>
            <a:ext cx="39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1AB29D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rgbClr val="1AB29D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1AB29D"/>
                </a:solidFill>
                <a:latin typeface="+mn-ea"/>
              </a:rPr>
              <a:t>속성에 </a:t>
            </a:r>
            <a:r>
              <a:rPr lang="en-US" altLang="ko-KR" sz="1600" dirty="0">
                <a:solidFill>
                  <a:srgbClr val="1AB29D"/>
                </a:solidFill>
                <a:latin typeface="+mn-ea"/>
              </a:rPr>
              <a:t>Event </a:t>
            </a:r>
            <a:r>
              <a:rPr lang="ko-KR" altLang="en-US" sz="1600" dirty="0" err="1">
                <a:solidFill>
                  <a:srgbClr val="1AB29D"/>
                </a:solidFill>
                <a:latin typeface="+mn-ea"/>
              </a:rPr>
              <a:t>메소드를</a:t>
            </a:r>
            <a:r>
              <a:rPr lang="ko-KR" altLang="en-US" sz="1600" dirty="0">
                <a:solidFill>
                  <a:srgbClr val="1AB29D"/>
                </a:solidFill>
                <a:latin typeface="+mn-ea"/>
              </a:rPr>
              <a:t> 정의</a:t>
            </a:r>
            <a:endParaRPr lang="en-US" altLang="ko-KR" sz="1600" dirty="0">
              <a:solidFill>
                <a:srgbClr val="1AB29D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85D81D-FFB6-49DC-8AE8-2D6DDBB015E7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80CB720-2D42-4C46-BA4B-68720EA88522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41D9F67-FBD7-47EB-8F63-B893C4A1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FE708F-8C6C-429A-8CAB-F42431648176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D21C14-A5BE-4C5A-A5A0-C632846A6E7A}"/>
              </a:ext>
            </a:extLst>
          </p:cNvPr>
          <p:cNvSpPr txBox="1"/>
          <p:nvPr/>
        </p:nvSpPr>
        <p:spPr>
          <a:xfrm>
            <a:off x="1355676" y="477698"/>
            <a:ext cx="478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방식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xml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이용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521FE6-BE19-4D80-83BB-9C1EE4A1EFFE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94EB22E-B7B5-4BB5-8477-EEFD42B21FFF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D3AAA7A-D03B-4C82-AFC2-93B549CE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FB8C8-E679-4E07-B03B-6FF6B3485CC5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0DCDBE-6F66-40DF-9BF8-D487C0BCC666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3798938" y="3614730"/>
            <a:ext cx="348250" cy="816873"/>
          </a:xfrm>
          <a:prstGeom prst="bentConnector2">
            <a:avLst/>
          </a:prstGeom>
          <a:ln w="1905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A582547-8FAD-4A3C-AA62-6B4D78B9CB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782" b="50422"/>
          <a:stretch/>
        </p:blipFill>
        <p:spPr>
          <a:xfrm>
            <a:off x="6674404" y="2968794"/>
            <a:ext cx="4997450" cy="2040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156202" y="4683124"/>
            <a:ext cx="3183403" cy="325695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0A877E5-779E-444B-8558-69280A877D35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7388440" y="5047925"/>
            <a:ext cx="338554" cy="231032"/>
          </a:xfrm>
          <a:prstGeom prst="bentConnector2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2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882E2F-E808-487B-817E-5D58C01C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71" y="1388892"/>
            <a:ext cx="7818823" cy="47595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98450" y="1388892"/>
            <a:ext cx="2931349" cy="307776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039F84-7119-4CE4-9F5D-2CCF47AFC6BD}"/>
              </a:ext>
            </a:extLst>
          </p:cNvPr>
          <p:cNvGrpSpPr/>
          <p:nvPr/>
        </p:nvGrpSpPr>
        <p:grpSpPr>
          <a:xfrm>
            <a:off x="260776" y="160496"/>
            <a:ext cx="8124011" cy="1109318"/>
            <a:chOff x="165527" y="92975"/>
            <a:chExt cx="7325842" cy="110931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8E6A59-52E6-41CA-9593-8101D8A12D84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14C5CE-3F2F-4E54-8F91-511A4ED49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EE4943-FD8A-4793-8DFD-60BCA34E20CD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03B0F8-D2CD-4CA0-8123-4C6C7C80FDA7}"/>
              </a:ext>
            </a:extLst>
          </p:cNvPr>
          <p:cNvSpPr txBox="1"/>
          <p:nvPr/>
        </p:nvSpPr>
        <p:spPr>
          <a:xfrm>
            <a:off x="1355676" y="477698"/>
            <a:ext cx="6870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방식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Activity Class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0F41A6-E12D-41D6-90FD-D8A7B537C52E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AA59E00-791E-4CDC-9E49-C05E066A0A2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CE41D1C-8236-4751-9F27-5B0799AFE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F31858-018F-4DA5-9331-E7E2092636B9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898CD4-9F1B-4120-923B-56C6F8540547}"/>
              </a:ext>
            </a:extLst>
          </p:cNvPr>
          <p:cNvSpPr txBox="1"/>
          <p:nvPr/>
        </p:nvSpPr>
        <p:spPr>
          <a:xfrm>
            <a:off x="6967981" y="1762592"/>
            <a:ext cx="293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Activity 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내부에 </a:t>
            </a:r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interface 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생성</a:t>
            </a:r>
            <a:endParaRPr lang="en-US" altLang="ko-KR" sz="1400" dirty="0">
              <a:solidFill>
                <a:srgbClr val="1AB29D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052438-FB93-4649-A3A2-5EEEC00FA322}"/>
              </a:ext>
            </a:extLst>
          </p:cNvPr>
          <p:cNvSpPr/>
          <p:nvPr/>
        </p:nvSpPr>
        <p:spPr>
          <a:xfrm>
            <a:off x="2705205" y="3913801"/>
            <a:ext cx="2931349" cy="221310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EEA99-8693-42CF-ACAF-3202EE3150AF}"/>
              </a:ext>
            </a:extLst>
          </p:cNvPr>
          <p:cNvSpPr txBox="1"/>
          <p:nvPr/>
        </p:nvSpPr>
        <p:spPr>
          <a:xfrm>
            <a:off x="5502307" y="4830861"/>
            <a:ext cx="293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Interface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의 </a:t>
            </a:r>
            <a:r>
              <a:rPr lang="en-US" altLang="ko-KR" sz="1400" dirty="0" err="1">
                <a:solidFill>
                  <a:srgbClr val="1AB29D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( ) 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구현</a:t>
            </a:r>
            <a:endParaRPr lang="en-US" altLang="ko-KR" sz="1400" dirty="0">
              <a:solidFill>
                <a:srgbClr val="1AB29D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614182-5FA3-4BC7-8154-6931AAF19101}"/>
              </a:ext>
            </a:extLst>
          </p:cNvPr>
          <p:cNvSpPr/>
          <p:nvPr/>
        </p:nvSpPr>
        <p:spPr>
          <a:xfrm>
            <a:off x="2297206" y="4874094"/>
            <a:ext cx="3200566" cy="739306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37B1E-77B7-4AD4-BC36-320D6E9A9270}"/>
              </a:ext>
            </a:extLst>
          </p:cNvPr>
          <p:cNvSpPr txBox="1"/>
          <p:nvPr/>
        </p:nvSpPr>
        <p:spPr>
          <a:xfrm>
            <a:off x="5636554" y="3821020"/>
            <a:ext cx="29313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1AB29D"/>
                </a:solidFill>
                <a:latin typeface="+mn-ea"/>
              </a:rPr>
              <a:t>setOnClickListener</a:t>
            </a:r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( )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을 통해 </a:t>
            </a:r>
            <a:r>
              <a:rPr lang="en-US" altLang="ko-KR" sz="1400" dirty="0" err="1">
                <a:solidFill>
                  <a:srgbClr val="1AB29D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1AB29D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1AB29D"/>
                </a:solidFill>
                <a:latin typeface="+mn-ea"/>
              </a:rPr>
              <a:t> 호출</a:t>
            </a:r>
            <a:endParaRPr lang="en-US" altLang="ko-KR" sz="1400" dirty="0">
              <a:solidFill>
                <a:srgbClr val="1AB29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54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70636" y="1885435"/>
            <a:ext cx="659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285F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몸체는 정의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되지만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285F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클래스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4285F4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0636" y="3209186"/>
            <a:ext cx="5918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285F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정의하면서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동시에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285F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rgbClr val="4285F4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0636" y="4532937"/>
            <a:ext cx="5498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없기 때문에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4285F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번만 사용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5C5B8C-28E0-43EE-AE56-2F5A84683DE0}"/>
              </a:ext>
            </a:extLst>
          </p:cNvPr>
          <p:cNvGrpSpPr/>
          <p:nvPr/>
        </p:nvGrpSpPr>
        <p:grpSpPr>
          <a:xfrm>
            <a:off x="260776" y="160496"/>
            <a:ext cx="8124011" cy="1109318"/>
            <a:chOff x="165527" y="92975"/>
            <a:chExt cx="7325842" cy="11093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46506F9-6B51-403D-BE8F-4858EAB2D5B0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567D5C-81CE-448E-9BF6-46CC501E1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6B5DDF-8F31-46A4-90AD-05BADA2F9962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A1C1F5-0DF2-48F2-8258-103073443E09}"/>
              </a:ext>
            </a:extLst>
          </p:cNvPr>
          <p:cNvSpPr txBox="1"/>
          <p:nvPr/>
        </p:nvSpPr>
        <p:spPr>
          <a:xfrm>
            <a:off x="1355676" y="47769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방식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익명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Class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6A2A5D-9E43-4822-9CC8-1B0EC3A7A04B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D2CF61-F79A-4351-A1B3-C223A2C76A6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DFD3B22-9CB4-4DC9-99A5-1583A44A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F1A6D-2E2E-4646-B25C-CDEE92AA6E37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3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A5C5B8C-28E0-43EE-AE56-2F5A84683DE0}"/>
              </a:ext>
            </a:extLst>
          </p:cNvPr>
          <p:cNvGrpSpPr/>
          <p:nvPr/>
        </p:nvGrpSpPr>
        <p:grpSpPr>
          <a:xfrm>
            <a:off x="260776" y="160496"/>
            <a:ext cx="8124011" cy="1109318"/>
            <a:chOff x="165527" y="92975"/>
            <a:chExt cx="7325842" cy="11093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46506F9-6B51-403D-BE8F-4858EAB2D5B0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567D5C-81CE-448E-9BF6-46CC501E1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6B5DDF-8F31-46A4-90AD-05BADA2F9962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A1C1F5-0DF2-48F2-8258-103073443E09}"/>
              </a:ext>
            </a:extLst>
          </p:cNvPr>
          <p:cNvSpPr txBox="1"/>
          <p:nvPr/>
        </p:nvSpPr>
        <p:spPr>
          <a:xfrm>
            <a:off x="1355676" y="477698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Event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 방식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익명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Class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6A2A5D-9E43-4822-9CC8-1B0EC3A7A04B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D2CF61-F79A-4351-A1B3-C223A2C76A6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DFD3B22-9CB4-4DC9-99A5-1583A44A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F1A6D-2E2E-4646-B25C-CDEE92AA6E37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C769A19-2D27-42EB-9D7D-9CBF861C3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204" y="1494690"/>
            <a:ext cx="7010400" cy="44481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06D007-38C7-45B4-9426-4622033334D9}"/>
              </a:ext>
            </a:extLst>
          </p:cNvPr>
          <p:cNvSpPr/>
          <p:nvPr/>
        </p:nvSpPr>
        <p:spPr>
          <a:xfrm>
            <a:off x="2898465" y="3604878"/>
            <a:ext cx="6512139" cy="2059321"/>
          </a:xfrm>
          <a:prstGeom prst="rect">
            <a:avLst/>
          </a:prstGeom>
          <a:noFill/>
          <a:ln w="28575">
            <a:solidFill>
              <a:srgbClr val="1A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952CC-6868-42D3-AC80-1B9321561A39}"/>
              </a:ext>
            </a:extLst>
          </p:cNvPr>
          <p:cNvSpPr txBox="1"/>
          <p:nvPr/>
        </p:nvSpPr>
        <p:spPr>
          <a:xfrm>
            <a:off x="9410604" y="3549501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1AB29D"/>
                </a:solidFill>
                <a:latin typeface="+mn-ea"/>
              </a:rPr>
              <a:t>onClickListener</a:t>
            </a:r>
            <a:r>
              <a:rPr lang="en-US" altLang="ko-KR" sz="1600" dirty="0">
                <a:solidFill>
                  <a:srgbClr val="1AB29D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1AB29D"/>
                </a:solidFill>
                <a:latin typeface="+mn-ea"/>
              </a:rPr>
              <a:t>객체 생성</a:t>
            </a:r>
            <a:endParaRPr lang="en-US" altLang="ko-KR" sz="1600" dirty="0">
              <a:solidFill>
                <a:srgbClr val="1AB29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9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1071</Words>
  <Application>Microsoft Office PowerPoint</Application>
  <PresentationFormat>와이드스크린</PresentationFormat>
  <Paragraphs>98</Paragraphs>
  <Slides>18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G마켓 산스 Bold</vt:lpstr>
      <vt:lpstr>G마켓 산스 Medium</vt:lpstr>
      <vt:lpstr>G마켓 산스 TTF Bold</vt:lpstr>
      <vt:lpstr>KoPub돋움체 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채 수민</cp:lastModifiedBy>
  <cp:revision>418</cp:revision>
  <dcterms:created xsi:type="dcterms:W3CDTF">2017-01-14T23:40:12Z</dcterms:created>
  <dcterms:modified xsi:type="dcterms:W3CDTF">2022-11-17T02:54:52Z</dcterms:modified>
</cp:coreProperties>
</file>