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76" r:id="rId10"/>
    <p:sldId id="263" r:id="rId11"/>
    <p:sldId id="269" r:id="rId12"/>
    <p:sldId id="278" r:id="rId13"/>
    <p:sldId id="279" r:id="rId14"/>
    <p:sldId id="280" r:id="rId15"/>
    <p:sldId id="281" r:id="rId16"/>
    <p:sldId id="28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97F7D2F-B248-4D8B-99AD-7B3324DB41F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AAC1283-651A-4442-9CE3-DDEB9D02C4C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7D2F-B248-4D8B-99AD-7B3324DB41F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1283-651A-4442-9CE3-DDEB9D02C4C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7D2F-B248-4D8B-99AD-7B3324DB41F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1283-651A-4442-9CE3-DDEB9D02C4C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7D2F-B248-4D8B-99AD-7B3324DB41F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1283-651A-4442-9CE3-DDEB9D02C4C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7D2F-B248-4D8B-99AD-7B3324DB41F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1283-651A-4442-9CE3-DDEB9D02C4C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7D2F-B248-4D8B-99AD-7B3324DB41F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1283-651A-4442-9CE3-DDEB9D02C4C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7F7D2F-B248-4D8B-99AD-7B3324DB41F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AAC1283-651A-4442-9CE3-DDEB9D02C4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97F7D2F-B248-4D8B-99AD-7B3324DB41F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AAC1283-651A-4442-9CE3-DDEB9D02C4C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7D2F-B248-4D8B-99AD-7B3324DB41F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1283-651A-4442-9CE3-DDEB9D02C4C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7D2F-B248-4D8B-99AD-7B3324DB41F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1283-651A-4442-9CE3-DDEB9D02C4C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7D2F-B248-4D8B-99AD-7B3324DB41F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1283-651A-4442-9CE3-DDEB9D02C4C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97F7D2F-B248-4D8B-99AD-7B3324DB41F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AAC1283-651A-4442-9CE3-DDEB9D02C4C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jreddie.com/media/files/yolov3.weights" TargetMode="External"/><Relationship Id="rId2" Type="http://schemas.openxmlformats.org/officeDocument/2006/relationships/hyperlink" Target="https://pjreddie.com/media/files/yolov2.weigh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pjreddie.com/media/files/yolov3-tiny.weights" TargetMode="External"/><Relationship Id="rId4" Type="http://schemas.openxmlformats.org/officeDocument/2006/relationships/hyperlink" Target="https://pjreddie.com/media/files/yolov2-tiny.weight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jreddie.com/darknet/yol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log.naver.com/co748/22155468823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980728"/>
            <a:ext cx="845820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Darknet</a:t>
            </a:r>
            <a:r>
              <a:rPr lang="en-US" altLang="ko-KR" dirty="0" smtClean="0"/>
              <a:t> Yolo </a:t>
            </a:r>
            <a:r>
              <a:rPr lang="en-US" altLang="ko-KR" dirty="0" err="1" smtClean="0"/>
              <a:t>Tensorflow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7584" y="2852936"/>
            <a:ext cx="7488832" cy="17526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400" dirty="0" err="1" smtClean="0">
                <a:solidFill>
                  <a:schemeClr val="bg1"/>
                </a:solidFill>
                <a:latin typeface="+mj-lt"/>
              </a:rPr>
              <a:t>DarkFlow</a:t>
            </a:r>
            <a:r>
              <a:rPr lang="en-US" altLang="ko-KR" sz="4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4400" dirty="0" smtClean="0">
                <a:solidFill>
                  <a:schemeClr val="bg1"/>
                </a:solidFill>
                <a:latin typeface="+mj-lt"/>
              </a:rPr>
              <a:t>실행해보기</a:t>
            </a:r>
            <a:endParaRPr lang="ko-KR" alt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04248" y="6021288"/>
            <a:ext cx="230425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21700748 </a:t>
            </a:r>
            <a:r>
              <a:rPr lang="ko-KR" altLang="en-US" dirty="0" smtClean="0">
                <a:solidFill>
                  <a:schemeClr val="tx1"/>
                </a:solidFill>
              </a:rPr>
              <a:t>최지호</a:t>
            </a:r>
            <a:r>
              <a:rPr lang="en-US" altLang="ko-KR" dirty="0" smtClean="0">
                <a:solidFill>
                  <a:schemeClr val="tx1"/>
                </a:solidFill>
              </a:rPr>
              <a:t> 21900556 </a:t>
            </a:r>
            <a:r>
              <a:rPr lang="ko-KR" altLang="en-US" dirty="0" smtClean="0">
                <a:solidFill>
                  <a:schemeClr val="tx1"/>
                </a:solidFill>
              </a:rPr>
              <a:t>이재민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56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620688"/>
            <a:ext cx="8928992" cy="1066800"/>
          </a:xfrm>
        </p:spPr>
        <p:txBody>
          <a:bodyPr>
            <a:normAutofit/>
          </a:bodyPr>
          <a:lstStyle/>
          <a:p>
            <a:r>
              <a:rPr lang="en-US" altLang="ko-KR" sz="3400" b="1" dirty="0" smtClean="0">
                <a:latin typeface="+mn-ea"/>
                <a:ea typeface="+mn-ea"/>
              </a:rPr>
              <a:t>3.</a:t>
            </a:r>
            <a:r>
              <a:rPr lang="en-US" altLang="ko-KR" sz="3400" b="1" dirty="0">
                <a:latin typeface="+mn-ea"/>
                <a:ea typeface="+mn-ea"/>
              </a:rPr>
              <a:t> </a:t>
            </a:r>
            <a:r>
              <a:rPr lang="en-US" altLang="ko-KR" sz="3400" b="1" dirty="0" err="1">
                <a:latin typeface="+mn-ea"/>
                <a:ea typeface="+mn-ea"/>
              </a:rPr>
              <a:t>DarkFlow</a:t>
            </a:r>
            <a:r>
              <a:rPr lang="en-US" altLang="ko-KR" sz="3400" b="1" dirty="0">
                <a:latin typeface="+mn-ea"/>
                <a:ea typeface="+mn-ea"/>
              </a:rPr>
              <a:t> </a:t>
            </a:r>
            <a:r>
              <a:rPr lang="ko-KR" altLang="en-US" sz="3400" b="1" dirty="0" smtClean="0">
                <a:latin typeface="+mn-ea"/>
                <a:ea typeface="+mn-ea"/>
              </a:rPr>
              <a:t>설치</a:t>
            </a:r>
            <a:endParaRPr lang="ko-KR" altLang="en-US" sz="34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325112"/>
          </a:xfrm>
        </p:spPr>
        <p:txBody>
          <a:bodyPr/>
          <a:lstStyle/>
          <a:p>
            <a:r>
              <a:rPr lang="ko-KR" altLang="en-US" sz="1800" dirty="0" smtClean="0">
                <a:latin typeface="+mn-ea"/>
              </a:rPr>
              <a:t>원하는 </a:t>
            </a:r>
            <a:r>
              <a:rPr lang="ko-KR" altLang="en-US" sz="1800" dirty="0" err="1" smtClean="0">
                <a:latin typeface="+mn-ea"/>
              </a:rPr>
              <a:t>디렉토리에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 err="1" smtClean="0">
                <a:latin typeface="+mn-ea"/>
              </a:rPr>
              <a:t>git</a:t>
            </a:r>
            <a:r>
              <a:rPr lang="en-US" altLang="ko-KR" sz="1800" dirty="0" smtClean="0">
                <a:latin typeface="+mn-ea"/>
              </a:rPr>
              <a:t> clone </a:t>
            </a:r>
            <a:r>
              <a:rPr lang="ko-KR" altLang="en-US" sz="1800" dirty="0" smtClean="0">
                <a:latin typeface="+mn-ea"/>
              </a:rPr>
              <a:t>후 </a:t>
            </a:r>
            <a:endParaRPr lang="en-US" altLang="ko-KR" sz="1800" dirty="0" smtClean="0">
              <a:latin typeface="+mn-ea"/>
            </a:endParaRPr>
          </a:p>
          <a:p>
            <a:r>
              <a:rPr lang="en-US" altLang="ko-KR" sz="1800" dirty="0" smtClean="0">
                <a:latin typeface="+mn-ea"/>
              </a:rPr>
              <a:t>python </a:t>
            </a:r>
            <a:r>
              <a:rPr lang="ko-KR" altLang="en-US" sz="1800" dirty="0" err="1" smtClean="0">
                <a:latin typeface="+mn-ea"/>
              </a:rPr>
              <a:t>빌드</a:t>
            </a:r>
            <a:r>
              <a:rPr lang="ko-KR" altLang="en-US" sz="1800" dirty="0" smtClean="0">
                <a:latin typeface="+mn-ea"/>
              </a:rPr>
              <a:t> 명령어를 실행 </a:t>
            </a:r>
            <a:r>
              <a:rPr lang="en-US" altLang="ko-KR" sz="1800" dirty="0" smtClean="0">
                <a:latin typeface="+mn-ea"/>
              </a:rPr>
              <a:t>– </a:t>
            </a:r>
            <a:r>
              <a:rPr lang="ko-KR" altLang="en-US" sz="1050" dirty="0" smtClean="0">
                <a:latin typeface="+mn-ea"/>
              </a:rPr>
              <a:t>이후 </a:t>
            </a:r>
            <a:r>
              <a:rPr lang="en-US" altLang="ko-KR" sz="1050" dirty="0" smtClean="0">
                <a:latin typeface="+mn-ea"/>
              </a:rPr>
              <a:t>./flow </a:t>
            </a:r>
            <a:r>
              <a:rPr lang="ko-KR" altLang="en-US" sz="1050" dirty="0" smtClean="0">
                <a:latin typeface="+mn-ea"/>
              </a:rPr>
              <a:t>명령어를 사용 할 수 있게 됩니다</a:t>
            </a:r>
            <a:r>
              <a:rPr lang="en-US" altLang="ko-KR" sz="1050" dirty="0" smtClean="0">
                <a:latin typeface="+mn-ea"/>
              </a:rPr>
              <a:t>.</a:t>
            </a:r>
          </a:p>
          <a:p>
            <a:endParaRPr lang="en-US" altLang="ko-KR" sz="1050" dirty="0">
              <a:latin typeface="+mn-ea"/>
            </a:endParaRPr>
          </a:p>
          <a:p>
            <a:endParaRPr lang="en-US" altLang="ko-KR" sz="1050" dirty="0" smtClean="0">
              <a:latin typeface="+mn-ea"/>
            </a:endParaRPr>
          </a:p>
          <a:p>
            <a:endParaRPr lang="en-US" altLang="ko-KR" sz="1050" dirty="0">
              <a:latin typeface="+mn-ea"/>
            </a:endParaRPr>
          </a:p>
          <a:p>
            <a:endParaRPr lang="en-US" altLang="ko-KR" sz="1050" dirty="0" smtClean="0">
              <a:latin typeface="+mn-ea"/>
            </a:endParaRPr>
          </a:p>
          <a:p>
            <a:endParaRPr lang="en-US" altLang="ko-KR" sz="1050" dirty="0">
              <a:latin typeface="+mn-ea"/>
            </a:endParaRPr>
          </a:p>
          <a:p>
            <a:endParaRPr lang="en-US" altLang="ko-KR" sz="1050" dirty="0" smtClean="0">
              <a:latin typeface="+mn-ea"/>
            </a:endParaRPr>
          </a:p>
          <a:p>
            <a:endParaRPr lang="en-US" altLang="ko-KR" sz="1050" dirty="0">
              <a:latin typeface="+mn-ea"/>
            </a:endParaRPr>
          </a:p>
          <a:p>
            <a:endParaRPr lang="en-US" altLang="ko-KR" sz="1050" dirty="0" smtClean="0">
              <a:latin typeface="+mn-ea"/>
            </a:endParaRPr>
          </a:p>
          <a:p>
            <a:endParaRPr lang="en-US" altLang="ko-KR" sz="1050" dirty="0">
              <a:latin typeface="+mn-ea"/>
            </a:endParaRPr>
          </a:p>
          <a:p>
            <a:endParaRPr lang="en-US" altLang="ko-KR" sz="1050" dirty="0" smtClean="0">
              <a:latin typeface="+mn-ea"/>
            </a:endParaRPr>
          </a:p>
          <a:p>
            <a:endParaRPr lang="en-US" altLang="ko-KR" sz="1050" dirty="0" smtClean="0">
              <a:latin typeface="+mn-ea"/>
            </a:endParaRPr>
          </a:p>
          <a:p>
            <a:pPr fontAlgn="base"/>
            <a:r>
              <a:rPr lang="en-US" altLang="ko-KR" sz="1050" u="sng" dirty="0">
                <a:hlinkClick r:id="rId2"/>
              </a:rPr>
              <a:t>https://pjreddie.com/media/files/yolov2.weights</a:t>
            </a:r>
            <a:endParaRPr lang="en-US" altLang="ko-KR" sz="1050" dirty="0"/>
          </a:p>
          <a:p>
            <a:pPr fontAlgn="base"/>
            <a:r>
              <a:rPr lang="en-US" altLang="ko-KR" sz="1050" u="sng" dirty="0">
                <a:hlinkClick r:id="rId3"/>
              </a:rPr>
              <a:t>https://pjreddie.com/media/files/yolov3.weights</a:t>
            </a:r>
            <a:endParaRPr lang="en-US" altLang="ko-KR" sz="1050" dirty="0"/>
          </a:p>
          <a:p>
            <a:pPr fontAlgn="base"/>
            <a:r>
              <a:rPr lang="en-US" altLang="ko-KR" sz="1050" u="sng" dirty="0">
                <a:hlinkClick r:id="rId4"/>
              </a:rPr>
              <a:t>https://pjreddie.com/media/files/yolov2-tiny.weights</a:t>
            </a:r>
            <a:endParaRPr lang="en-US" altLang="ko-KR" sz="1050" dirty="0"/>
          </a:p>
          <a:p>
            <a:pPr fontAlgn="base"/>
            <a:r>
              <a:rPr lang="en-US" altLang="ko-KR" sz="1050" u="sng" dirty="0">
                <a:hlinkClick r:id="rId5"/>
              </a:rPr>
              <a:t>https://pjreddie.com/media/files/yolov3-tiny.weights</a:t>
            </a:r>
            <a:endParaRPr lang="en-US" altLang="ko-KR" sz="1050" dirty="0"/>
          </a:p>
          <a:p>
            <a:endParaRPr lang="en-US" altLang="ko-KR" sz="1050" dirty="0">
              <a:latin typeface="+mn-ea"/>
            </a:endParaRPr>
          </a:p>
          <a:p>
            <a:pPr marL="109728" indent="0">
              <a:buNone/>
            </a:pPr>
            <a:r>
              <a:rPr lang="en-US" altLang="ko-KR" sz="1050" b="1" dirty="0" smtClean="0">
                <a:latin typeface="+mn-ea"/>
              </a:rPr>
              <a:t> </a:t>
            </a:r>
            <a:r>
              <a:rPr lang="ko-KR" altLang="en-US" sz="1050" b="1" dirty="0" smtClean="0">
                <a:latin typeface="+mn-ea"/>
              </a:rPr>
              <a:t>이제 </a:t>
            </a:r>
            <a:r>
              <a:rPr lang="en-US" altLang="ko-KR" sz="1050" b="1" dirty="0" smtClean="0">
                <a:latin typeface="+mn-ea"/>
              </a:rPr>
              <a:t>Weights</a:t>
            </a:r>
            <a:r>
              <a:rPr lang="ko-KR" altLang="en-US" sz="1050" b="1" dirty="0" smtClean="0">
                <a:latin typeface="+mn-ea"/>
              </a:rPr>
              <a:t>를 다운받아 주고 </a:t>
            </a:r>
            <a:r>
              <a:rPr lang="en-US" altLang="ko-KR" sz="1050" b="1" dirty="0" err="1" smtClean="0">
                <a:latin typeface="+mn-ea"/>
              </a:rPr>
              <a:t>darkflow</a:t>
            </a:r>
            <a:r>
              <a:rPr lang="en-US" altLang="ko-KR" sz="1050" b="1" dirty="0" smtClean="0">
                <a:latin typeface="+mn-ea"/>
              </a:rPr>
              <a:t>/bin </a:t>
            </a:r>
            <a:r>
              <a:rPr lang="ko-KR" altLang="en-US" sz="1050" b="1" dirty="0" smtClean="0">
                <a:latin typeface="+mn-ea"/>
              </a:rPr>
              <a:t>폴더 안에 넣어줍니다</a:t>
            </a:r>
            <a:r>
              <a:rPr lang="en-US" altLang="ko-KR" sz="1050" b="1" dirty="0" smtClean="0">
                <a:latin typeface="+mn-ea"/>
              </a:rPr>
              <a:t>.  (bin </a:t>
            </a:r>
            <a:r>
              <a:rPr lang="ko-KR" altLang="en-US" sz="1050" b="1" dirty="0" smtClean="0">
                <a:latin typeface="+mn-ea"/>
              </a:rPr>
              <a:t>폴더가 없을 경우 생성해줍니다</a:t>
            </a:r>
            <a:r>
              <a:rPr lang="en-US" altLang="ko-KR" sz="1050" b="1" dirty="0" smtClean="0">
                <a:latin typeface="+mn-ea"/>
              </a:rPr>
              <a:t>)</a:t>
            </a:r>
          </a:p>
          <a:p>
            <a:endParaRPr lang="en-US" altLang="ko-KR" sz="1050" dirty="0">
              <a:latin typeface="+mn-ea"/>
            </a:endParaRPr>
          </a:p>
          <a:p>
            <a:endParaRPr lang="en-US" altLang="ko-KR" sz="1050" dirty="0" smtClean="0">
              <a:latin typeface="+mn-ea"/>
            </a:endParaRPr>
          </a:p>
          <a:p>
            <a:endParaRPr lang="en-US" altLang="ko-KR" sz="1050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332422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95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620688"/>
            <a:ext cx="8928992" cy="1066800"/>
          </a:xfrm>
        </p:spPr>
        <p:txBody>
          <a:bodyPr>
            <a:normAutofit/>
          </a:bodyPr>
          <a:lstStyle/>
          <a:p>
            <a:r>
              <a:rPr lang="en-US" altLang="ko-KR" sz="3400" b="1" dirty="0" smtClean="0">
                <a:latin typeface="+mn-ea"/>
                <a:ea typeface="+mn-ea"/>
              </a:rPr>
              <a:t>4. </a:t>
            </a:r>
            <a:r>
              <a:rPr lang="en-US" altLang="ko-KR" sz="3400" b="1" dirty="0" err="1">
                <a:latin typeface="+mn-ea"/>
                <a:ea typeface="+mn-ea"/>
              </a:rPr>
              <a:t>DarkFlow</a:t>
            </a:r>
            <a:r>
              <a:rPr lang="en-US" altLang="ko-KR" sz="3400" b="1" dirty="0">
                <a:latin typeface="+mn-ea"/>
                <a:ea typeface="+mn-ea"/>
              </a:rPr>
              <a:t> </a:t>
            </a:r>
            <a:r>
              <a:rPr lang="ko-KR" altLang="en-US" sz="3400" b="1" dirty="0" smtClean="0">
                <a:latin typeface="+mn-ea"/>
                <a:ea typeface="+mn-ea"/>
              </a:rPr>
              <a:t>사용하기</a:t>
            </a:r>
            <a:endParaRPr lang="ko-KR" altLang="en-US" sz="34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325112"/>
          </a:xfrm>
        </p:spPr>
        <p:txBody>
          <a:bodyPr/>
          <a:lstStyle/>
          <a:p>
            <a:pPr marL="109728" indent="0">
              <a:buNone/>
            </a:pPr>
            <a:endParaRPr lang="en-US" altLang="ko-KR" dirty="0" smtClean="0">
              <a:latin typeface="+mn-ea"/>
            </a:endParaRPr>
          </a:p>
          <a:p>
            <a:pPr marL="109728" indent="0">
              <a:buNone/>
            </a:pPr>
            <a:endParaRPr lang="en-US" altLang="ko-KR" sz="1800" dirty="0" smtClean="0">
              <a:latin typeface="+mn-ea"/>
            </a:endParaRPr>
          </a:p>
          <a:p>
            <a:pPr marL="109728" indent="0">
              <a:buNone/>
            </a:pPr>
            <a:r>
              <a:rPr lang="ko-KR" altLang="en-US" sz="1800" dirty="0" smtClean="0">
                <a:latin typeface="+mn-ea"/>
              </a:rPr>
              <a:t>위의 명령어를 입력하면 실행을 하게 한번 실행해 볼 수 있습니다</a:t>
            </a:r>
            <a:r>
              <a:rPr lang="en-US" altLang="ko-KR" sz="1800" dirty="0" smtClean="0">
                <a:latin typeface="+mn-ea"/>
              </a:rPr>
              <a:t>. </a:t>
            </a:r>
          </a:p>
          <a:p>
            <a:pPr marL="109728" indent="0">
              <a:buNone/>
            </a:pPr>
            <a:endParaRPr lang="en-US" altLang="ko-KR" sz="1800" dirty="0">
              <a:latin typeface="+mn-ea"/>
            </a:endParaRPr>
          </a:p>
          <a:p>
            <a:pPr marL="109728" indent="0">
              <a:buNone/>
            </a:pPr>
            <a:r>
              <a:rPr lang="en-US" altLang="ko-KR" sz="1800" dirty="0" smtClean="0">
                <a:latin typeface="+mn-ea"/>
              </a:rPr>
              <a:t>--</a:t>
            </a:r>
            <a:r>
              <a:rPr lang="en-US" altLang="ko-KR" sz="1800" dirty="0" err="1" smtClean="0">
                <a:latin typeface="+mn-ea"/>
              </a:rPr>
              <a:t>imgdir</a:t>
            </a:r>
            <a:r>
              <a:rPr lang="en-US" altLang="ko-KR" sz="1800" dirty="0" smtClean="0">
                <a:latin typeface="+mn-ea"/>
              </a:rPr>
              <a:t> : </a:t>
            </a:r>
            <a:r>
              <a:rPr lang="ko-KR" altLang="en-US" sz="1800" dirty="0" smtClean="0">
                <a:latin typeface="+mn-ea"/>
              </a:rPr>
              <a:t>이미지 경로 지정하기 </a:t>
            </a:r>
            <a:endParaRPr lang="en-US" altLang="ko-KR" sz="1800" dirty="0" smtClean="0">
              <a:latin typeface="+mn-ea"/>
            </a:endParaRPr>
          </a:p>
          <a:p>
            <a:pPr marL="109728" indent="0">
              <a:buNone/>
            </a:pPr>
            <a:r>
              <a:rPr lang="ko-KR" altLang="en-US" sz="18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본 예제에서는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darkflow</a:t>
            </a:r>
            <a:r>
              <a:rPr lang="en-US" altLang="ko-KR" sz="1200" dirty="0" smtClean="0">
                <a:latin typeface="+mn-ea"/>
              </a:rPr>
              <a:t>/</a:t>
            </a:r>
            <a:r>
              <a:rPr lang="en-US" altLang="ko-KR" sz="1200" dirty="0" err="1" smtClean="0">
                <a:latin typeface="+mn-ea"/>
              </a:rPr>
              <a:t>sample_img</a:t>
            </a:r>
            <a:r>
              <a:rPr lang="ko-KR" altLang="en-US" sz="1200" dirty="0" smtClean="0">
                <a:latin typeface="+mn-ea"/>
              </a:rPr>
              <a:t>의 이미지들을 학습하겠다 라는 뜻</a:t>
            </a:r>
            <a:endParaRPr lang="en-US" altLang="ko-KR" sz="1200" dirty="0" smtClean="0">
              <a:latin typeface="+mn-ea"/>
            </a:endParaRPr>
          </a:p>
          <a:p>
            <a:pPr marL="109728" indent="0">
              <a:buNone/>
            </a:pPr>
            <a:r>
              <a:rPr lang="en-US" altLang="ko-KR" sz="1800" dirty="0" smtClean="0">
                <a:latin typeface="+mn-ea"/>
              </a:rPr>
              <a:t>--model : </a:t>
            </a:r>
            <a:r>
              <a:rPr lang="ko-KR" altLang="en-US" sz="1800" dirty="0" smtClean="0">
                <a:latin typeface="+mn-ea"/>
              </a:rPr>
              <a:t>사용하고자 하는 모델</a:t>
            </a:r>
            <a:endParaRPr lang="en-US" altLang="ko-KR" sz="1800" dirty="0" smtClean="0">
              <a:latin typeface="+mn-ea"/>
            </a:endParaRPr>
          </a:p>
          <a:p>
            <a:pPr marL="109728" indent="0">
              <a:buNone/>
            </a:pPr>
            <a:r>
              <a:rPr lang="en-US" altLang="ko-KR" sz="1800" dirty="0" smtClean="0">
                <a:latin typeface="+mn-ea"/>
              </a:rPr>
              <a:t>--load : weights </a:t>
            </a:r>
            <a:r>
              <a:rPr lang="ko-KR" altLang="en-US" sz="1800" dirty="0" smtClean="0">
                <a:latin typeface="+mn-ea"/>
              </a:rPr>
              <a:t>불러오기</a:t>
            </a:r>
            <a:endParaRPr lang="en-US" altLang="ko-KR" sz="1800" dirty="0" smtClean="0">
              <a:latin typeface="+mn-ea"/>
            </a:endParaRPr>
          </a:p>
          <a:p>
            <a:pPr marL="109728" indent="0">
              <a:buNone/>
            </a:pPr>
            <a:endParaRPr lang="ko-KR" altLang="en-US" sz="1800" dirty="0">
              <a:latin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7604927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4411412"/>
            <a:ext cx="3048371" cy="237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365104"/>
            <a:ext cx="2376264" cy="233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69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620688"/>
            <a:ext cx="8928992" cy="1066800"/>
          </a:xfrm>
        </p:spPr>
        <p:txBody>
          <a:bodyPr>
            <a:normAutofit/>
          </a:bodyPr>
          <a:lstStyle/>
          <a:p>
            <a:r>
              <a:rPr lang="en-US" altLang="ko-KR" sz="3400" b="1" dirty="0">
                <a:latin typeface="+mn-ea"/>
                <a:ea typeface="+mn-ea"/>
              </a:rPr>
              <a:t>5</a:t>
            </a:r>
            <a:r>
              <a:rPr lang="en-US" altLang="ko-KR" sz="3400" b="1" dirty="0" smtClean="0">
                <a:latin typeface="+mn-ea"/>
                <a:ea typeface="+mn-ea"/>
              </a:rPr>
              <a:t>. VOC </a:t>
            </a:r>
            <a:r>
              <a:rPr lang="ko-KR" altLang="en-US" sz="3400" b="1" dirty="0" smtClean="0">
                <a:latin typeface="+mn-ea"/>
                <a:ea typeface="+mn-ea"/>
              </a:rPr>
              <a:t>데이터 학습시키</a:t>
            </a:r>
            <a:r>
              <a:rPr lang="ko-KR" altLang="en-US" sz="3400" b="1" dirty="0">
                <a:latin typeface="+mn-ea"/>
                <a:ea typeface="+mn-ea"/>
              </a:rPr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325112"/>
          </a:xfrm>
        </p:spPr>
        <p:txBody>
          <a:bodyPr/>
          <a:lstStyle/>
          <a:p>
            <a:pPr marL="109728" indent="0">
              <a:buNone/>
            </a:pPr>
            <a:endParaRPr lang="en-US" altLang="ko-KR" dirty="0" smtClean="0">
              <a:latin typeface="+mn-ea"/>
            </a:endParaRPr>
          </a:p>
          <a:p>
            <a:pPr marL="109728" indent="0">
              <a:buNone/>
            </a:pPr>
            <a:endParaRPr lang="en-US" altLang="ko-KR" sz="1800" dirty="0" smtClean="0">
              <a:latin typeface="+mn-ea"/>
            </a:endParaRPr>
          </a:p>
          <a:p>
            <a:pPr marL="109728" indent="0">
              <a:buNone/>
            </a:pPr>
            <a:endParaRPr lang="en-US" altLang="ko-KR" sz="1800" dirty="0">
              <a:latin typeface="+mn-ea"/>
            </a:endParaRPr>
          </a:p>
          <a:p>
            <a:pPr marL="109728" indent="0">
              <a:buNone/>
            </a:pPr>
            <a:endParaRPr lang="ko-KR" altLang="en-US" sz="1800" dirty="0">
              <a:latin typeface="+mn-ea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79512" y="4941168"/>
            <a:ext cx="8244408" cy="353302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altLang="ko-KR" sz="1400" dirty="0" smtClean="0">
                <a:latin typeface="+mn-ea"/>
              </a:rPr>
              <a:t>YOLO</a:t>
            </a:r>
            <a:r>
              <a:rPr lang="ko-KR" altLang="en-US" sz="1400" dirty="0" smtClean="0">
                <a:latin typeface="+mn-ea"/>
              </a:rPr>
              <a:t>는 실시간 객체 탐지를 한다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때문에 높은 정확도와 많은 량의 객체 정보를 학습하기 위해서는 </a:t>
            </a:r>
            <a:r>
              <a:rPr lang="en-US" altLang="ko-KR" sz="1400" dirty="0" smtClean="0">
                <a:latin typeface="+mn-ea"/>
              </a:rPr>
              <a:t>VOC</a:t>
            </a:r>
            <a:r>
              <a:rPr lang="ko-KR" altLang="en-US" sz="1400" dirty="0" smtClean="0">
                <a:latin typeface="+mn-ea"/>
              </a:rPr>
              <a:t>데이터 즉 많은 학습 데이터가 필요하다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109728" indent="0">
              <a:buFont typeface="Georgia"/>
              <a:buNone/>
            </a:pPr>
            <a:endParaRPr lang="en-US" altLang="ko-KR" sz="1400" dirty="0">
              <a:latin typeface="+mn-ea"/>
            </a:endParaRPr>
          </a:p>
          <a:p>
            <a:pPr marL="109728" indent="0">
              <a:buFont typeface="Georgia"/>
              <a:buNone/>
            </a:pPr>
            <a:r>
              <a:rPr lang="ko-KR" altLang="en-US" sz="1400" dirty="0" smtClean="0">
                <a:latin typeface="+mn-ea"/>
              </a:rPr>
              <a:t>때문에 </a:t>
            </a:r>
            <a:r>
              <a:rPr lang="en-US" altLang="ko-KR" sz="1400" dirty="0" smtClean="0">
                <a:latin typeface="+mn-ea"/>
              </a:rPr>
              <a:t>YOLO</a:t>
            </a:r>
            <a:r>
              <a:rPr lang="ko-KR" altLang="en-US" sz="1400" dirty="0" smtClean="0">
                <a:latin typeface="+mn-ea"/>
              </a:rPr>
              <a:t>측에서는 </a:t>
            </a:r>
            <a:r>
              <a:rPr lang="en-US" altLang="ko-KR" sz="1400" dirty="0" smtClean="0">
                <a:latin typeface="+mn-ea"/>
              </a:rPr>
              <a:t>2007~2012</a:t>
            </a:r>
            <a:r>
              <a:rPr lang="ko-KR" altLang="en-US" sz="1400" dirty="0" smtClean="0">
                <a:latin typeface="+mn-ea"/>
              </a:rPr>
              <a:t>년까지의 모든 </a:t>
            </a:r>
            <a:r>
              <a:rPr lang="en-US" altLang="ko-KR" sz="1400" dirty="0" err="1" smtClean="0">
                <a:latin typeface="+mn-ea"/>
              </a:rPr>
              <a:t>voc</a:t>
            </a:r>
            <a:r>
              <a:rPr lang="ko-KR" altLang="en-US" sz="1400" dirty="0" smtClean="0">
                <a:latin typeface="+mn-ea"/>
              </a:rPr>
              <a:t>데이터를 학습하기를 권장한다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109728" indent="0">
              <a:buFont typeface="Georgia"/>
              <a:buNone/>
            </a:pPr>
            <a:endParaRPr lang="en-US" altLang="ko-KR" sz="1400" dirty="0">
              <a:latin typeface="+mn-ea"/>
            </a:endParaRPr>
          </a:p>
          <a:p>
            <a:pPr marL="109728" indent="0">
              <a:buFont typeface="Georgia"/>
              <a:buNone/>
            </a:pPr>
            <a:r>
              <a:rPr lang="ko-KR" altLang="en-US" sz="1400" dirty="0" smtClean="0">
                <a:latin typeface="+mn-ea"/>
              </a:rPr>
              <a:t>학습을 거친 </a:t>
            </a:r>
            <a:r>
              <a:rPr lang="en-US" altLang="ko-KR" sz="1400" dirty="0" err="1" smtClean="0">
                <a:latin typeface="+mn-ea"/>
              </a:rPr>
              <a:t>yolo</a:t>
            </a:r>
            <a:r>
              <a:rPr lang="ko-KR" altLang="en-US" sz="1400" dirty="0" smtClean="0">
                <a:latin typeface="+mn-ea"/>
              </a:rPr>
              <a:t>는 더욱 정확도와 객체 탐지 능력이 상승한다</a:t>
            </a:r>
            <a:r>
              <a:rPr lang="en-US" altLang="ko-KR" sz="1400" dirty="0" smtClean="0">
                <a:latin typeface="+mn-ea"/>
              </a:rPr>
              <a:t>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779729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352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620688"/>
            <a:ext cx="8928992" cy="1066800"/>
          </a:xfrm>
        </p:spPr>
        <p:txBody>
          <a:bodyPr>
            <a:normAutofit/>
          </a:bodyPr>
          <a:lstStyle/>
          <a:p>
            <a:r>
              <a:rPr lang="en-US" altLang="ko-KR" sz="3400" b="1" dirty="0">
                <a:latin typeface="+mn-ea"/>
                <a:ea typeface="+mn-ea"/>
              </a:rPr>
              <a:t>5</a:t>
            </a:r>
            <a:r>
              <a:rPr lang="en-US" altLang="ko-KR" sz="3400" b="1" dirty="0" smtClean="0">
                <a:latin typeface="+mn-ea"/>
                <a:ea typeface="+mn-ea"/>
              </a:rPr>
              <a:t>. VOC </a:t>
            </a:r>
            <a:r>
              <a:rPr lang="ko-KR" altLang="en-US" sz="3400" b="1" dirty="0" smtClean="0">
                <a:latin typeface="+mn-ea"/>
                <a:ea typeface="+mn-ea"/>
              </a:rPr>
              <a:t>데이터 학습시키</a:t>
            </a:r>
            <a:r>
              <a:rPr lang="ko-KR" altLang="en-US" sz="3400" b="1" dirty="0">
                <a:latin typeface="+mn-ea"/>
                <a:ea typeface="+mn-ea"/>
              </a:rPr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325112"/>
          </a:xfrm>
        </p:spPr>
        <p:txBody>
          <a:bodyPr/>
          <a:lstStyle/>
          <a:p>
            <a:pPr marL="109728" indent="0">
              <a:buNone/>
            </a:pPr>
            <a:endParaRPr lang="en-US" altLang="ko-KR" dirty="0" smtClean="0">
              <a:latin typeface="+mn-ea"/>
            </a:endParaRPr>
          </a:p>
          <a:p>
            <a:pPr marL="109728" indent="0">
              <a:buNone/>
            </a:pPr>
            <a:endParaRPr lang="en-US" altLang="ko-KR" sz="1800" dirty="0" smtClean="0">
              <a:latin typeface="+mn-ea"/>
            </a:endParaRPr>
          </a:p>
          <a:p>
            <a:pPr marL="109728" indent="0">
              <a:buNone/>
            </a:pPr>
            <a:endParaRPr lang="en-US" altLang="ko-KR" sz="1800" dirty="0">
              <a:latin typeface="+mn-ea"/>
            </a:endParaRPr>
          </a:p>
          <a:p>
            <a:pPr marL="109728" indent="0">
              <a:buNone/>
            </a:pPr>
            <a:endParaRPr lang="ko-KR" altLang="en-US" sz="1800" dirty="0">
              <a:latin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74930"/>
            <a:ext cx="661035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931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620688"/>
            <a:ext cx="8928992" cy="1066800"/>
          </a:xfrm>
        </p:spPr>
        <p:txBody>
          <a:bodyPr>
            <a:normAutofit fontScale="90000"/>
          </a:bodyPr>
          <a:lstStyle/>
          <a:p>
            <a:pPr marL="624078" indent="-514350"/>
            <a:r>
              <a:rPr lang="en-US" altLang="ko-KR" sz="3400" b="1" dirty="0" smtClean="0">
                <a:latin typeface="+mn-ea"/>
                <a:ea typeface="+mn-ea"/>
              </a:rPr>
              <a:t>6. </a:t>
            </a:r>
            <a:r>
              <a:rPr lang="en-US" altLang="ko-KR" sz="3600" dirty="0">
                <a:latin typeface="+mn-ea"/>
              </a:rPr>
              <a:t>Camera/Video file demo (with Threshold)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325112"/>
          </a:xfrm>
        </p:spPr>
        <p:txBody>
          <a:bodyPr/>
          <a:lstStyle/>
          <a:p>
            <a:pPr marL="109728" indent="0">
              <a:buNone/>
            </a:pPr>
            <a:endParaRPr lang="en-US" altLang="ko-KR" dirty="0" smtClean="0">
              <a:latin typeface="+mn-ea"/>
            </a:endParaRPr>
          </a:p>
          <a:p>
            <a:pPr marL="109728" indent="0">
              <a:buNone/>
            </a:pPr>
            <a:endParaRPr lang="en-US" altLang="ko-KR" sz="1800" dirty="0" smtClean="0">
              <a:latin typeface="+mn-ea"/>
            </a:endParaRPr>
          </a:p>
          <a:p>
            <a:pPr marL="109728" indent="0">
              <a:buNone/>
            </a:pPr>
            <a:endParaRPr lang="en-US" altLang="ko-KR" sz="1800" dirty="0">
              <a:latin typeface="+mn-ea"/>
            </a:endParaRPr>
          </a:p>
          <a:p>
            <a:pPr marL="109728" indent="0">
              <a:buNone/>
            </a:pPr>
            <a:endParaRPr lang="ko-KR" altLang="en-US" sz="1800" dirty="0">
              <a:latin typeface="+mn-ea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63460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6" y="2897433"/>
            <a:ext cx="3531257" cy="2331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05654"/>
            <a:ext cx="5031354" cy="3329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109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620688"/>
            <a:ext cx="8928992" cy="1066800"/>
          </a:xfrm>
        </p:spPr>
        <p:txBody>
          <a:bodyPr>
            <a:normAutofit fontScale="90000"/>
          </a:bodyPr>
          <a:lstStyle/>
          <a:p>
            <a:pPr marL="624078" indent="-514350"/>
            <a:r>
              <a:rPr lang="en-US" altLang="ko-KR" sz="3400" b="1" dirty="0" smtClean="0">
                <a:latin typeface="+mn-ea"/>
                <a:ea typeface="+mn-ea"/>
              </a:rPr>
              <a:t>6. </a:t>
            </a:r>
            <a:r>
              <a:rPr lang="en-US" altLang="ko-KR" sz="3600" dirty="0">
                <a:latin typeface="+mn-ea"/>
              </a:rPr>
              <a:t>Camera/Video file demo (with Threshold)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325112"/>
          </a:xfrm>
        </p:spPr>
        <p:txBody>
          <a:bodyPr/>
          <a:lstStyle/>
          <a:p>
            <a:pPr marL="109728" indent="0">
              <a:buNone/>
            </a:pPr>
            <a:endParaRPr lang="en-US" altLang="ko-KR" dirty="0" smtClean="0">
              <a:latin typeface="+mn-ea"/>
            </a:endParaRPr>
          </a:p>
          <a:p>
            <a:pPr marL="109728" indent="0">
              <a:buNone/>
            </a:pPr>
            <a:endParaRPr lang="en-US" altLang="ko-KR" sz="1800" dirty="0" smtClean="0">
              <a:latin typeface="+mn-ea"/>
            </a:endParaRPr>
          </a:p>
          <a:p>
            <a:pPr marL="109728" indent="0">
              <a:buNone/>
            </a:pPr>
            <a:endParaRPr lang="en-US" altLang="ko-KR" sz="1800" dirty="0">
              <a:latin typeface="+mn-ea"/>
            </a:endParaRPr>
          </a:p>
          <a:p>
            <a:pPr marL="109728" indent="0">
              <a:buNone/>
            </a:pPr>
            <a:endParaRPr lang="ko-KR" altLang="en-US" sz="1800" dirty="0">
              <a:latin typeface="+mn-ea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63460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6" y="2897433"/>
            <a:ext cx="3531257" cy="2331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05654"/>
            <a:ext cx="5031354" cy="3329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829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620688"/>
            <a:ext cx="8928992" cy="1066800"/>
          </a:xfrm>
        </p:spPr>
        <p:txBody>
          <a:bodyPr>
            <a:normAutofit fontScale="90000"/>
          </a:bodyPr>
          <a:lstStyle/>
          <a:p>
            <a:pPr marL="624078" indent="-514350"/>
            <a:r>
              <a:rPr lang="en-US" altLang="ko-KR" sz="3400" b="1" dirty="0" smtClean="0">
                <a:latin typeface="+mn-ea"/>
                <a:ea typeface="+mn-ea"/>
              </a:rPr>
              <a:t>6. </a:t>
            </a:r>
            <a:r>
              <a:rPr lang="en-US" altLang="ko-KR" sz="3600" dirty="0">
                <a:latin typeface="+mn-ea"/>
              </a:rPr>
              <a:t>Camera/Video file demo (with Threshold)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325112"/>
          </a:xfrm>
        </p:spPr>
        <p:txBody>
          <a:bodyPr/>
          <a:lstStyle/>
          <a:p>
            <a:pPr marL="109728" indent="0">
              <a:buNone/>
            </a:pPr>
            <a:endParaRPr lang="en-US" altLang="ko-KR" dirty="0" smtClean="0">
              <a:latin typeface="+mn-ea"/>
            </a:endParaRPr>
          </a:p>
          <a:p>
            <a:pPr marL="109728" indent="0">
              <a:buNone/>
            </a:pPr>
            <a:endParaRPr lang="en-US" altLang="ko-KR" sz="1800" dirty="0" smtClean="0">
              <a:latin typeface="+mn-ea"/>
            </a:endParaRPr>
          </a:p>
          <a:p>
            <a:pPr marL="109728" indent="0">
              <a:buNone/>
            </a:pPr>
            <a:endParaRPr lang="en-US" altLang="ko-KR" sz="1800" dirty="0">
              <a:latin typeface="+mn-ea"/>
            </a:endParaRPr>
          </a:p>
          <a:p>
            <a:pPr marL="109728" indent="0">
              <a:buNone/>
            </a:pPr>
            <a:endParaRPr lang="ko-KR" altLang="en-US" sz="1800" dirty="0">
              <a:latin typeface="+mn-ea"/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408" y="1592161"/>
            <a:ext cx="5031354" cy="3329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54890" y="3933056"/>
            <a:ext cx="8928992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endParaRPr lang="en-US" altLang="ko-KR" dirty="0" smtClean="0">
              <a:latin typeface="+mn-ea"/>
            </a:endParaRPr>
          </a:p>
          <a:p>
            <a:pPr marL="109728" indent="0">
              <a:buFont typeface="Georgia"/>
              <a:buNone/>
            </a:pPr>
            <a:endParaRPr lang="en-US" altLang="ko-KR" sz="1800" dirty="0" smtClean="0">
              <a:latin typeface="+mn-ea"/>
            </a:endParaRPr>
          </a:p>
          <a:p>
            <a:pPr marL="109728" indent="0">
              <a:buFont typeface="Georgia"/>
              <a:buNone/>
            </a:pPr>
            <a:r>
              <a:rPr lang="en-US" altLang="ko-KR" sz="1800" dirty="0" smtClean="0">
                <a:latin typeface="+mn-ea"/>
              </a:rPr>
              <a:t>--threshold </a:t>
            </a:r>
            <a:r>
              <a:rPr lang="ko-KR" altLang="en-US" sz="1800" dirty="0" smtClean="0">
                <a:latin typeface="+mn-ea"/>
              </a:rPr>
              <a:t>명령어를 입력하면 </a:t>
            </a:r>
            <a:endParaRPr lang="en-US" altLang="ko-KR" sz="1800" dirty="0" smtClean="0">
              <a:latin typeface="+mn-ea"/>
            </a:endParaRPr>
          </a:p>
          <a:p>
            <a:pPr marL="109728" indent="0">
              <a:buFont typeface="Georgia"/>
              <a:buNone/>
            </a:pPr>
            <a:r>
              <a:rPr lang="en-US" altLang="ko-KR" sz="1800" dirty="0" smtClean="0">
                <a:latin typeface="+mn-ea"/>
              </a:rPr>
              <a:t>Threshold</a:t>
            </a:r>
            <a:r>
              <a:rPr lang="ko-KR" altLang="en-US" sz="1800" dirty="0" smtClean="0">
                <a:latin typeface="+mn-ea"/>
              </a:rPr>
              <a:t>값을 변경 할 수 있다</a:t>
            </a:r>
            <a:r>
              <a:rPr lang="en-US" altLang="ko-KR" sz="1800" dirty="0" smtClean="0">
                <a:latin typeface="+mn-ea"/>
              </a:rPr>
              <a:t>. </a:t>
            </a:r>
          </a:p>
          <a:p>
            <a:pPr marL="109728" indent="0">
              <a:buFont typeface="Georgia"/>
              <a:buNone/>
            </a:pPr>
            <a:endParaRPr lang="en-US" altLang="ko-KR" sz="1800" dirty="0">
              <a:latin typeface="+mn-ea"/>
            </a:endParaRPr>
          </a:p>
          <a:p>
            <a:pPr fontAlgn="base"/>
            <a:r>
              <a:rPr lang="en-US" altLang="ko-KR" sz="1200" dirty="0"/>
              <a:t>threshold</a:t>
            </a:r>
            <a:r>
              <a:rPr lang="ko-KR" altLang="en-US" sz="1200" dirty="0"/>
              <a:t>는 한국어로 문턱</a:t>
            </a:r>
            <a:r>
              <a:rPr lang="en-US" altLang="ko-KR" sz="1200" dirty="0"/>
              <a:t>, </a:t>
            </a:r>
            <a:r>
              <a:rPr lang="ko-KR" altLang="en-US" sz="1200" dirty="0"/>
              <a:t>한계점을 의미한다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이를 </a:t>
            </a:r>
            <a:r>
              <a:rPr lang="en-US" altLang="ko-KR" sz="1200" dirty="0"/>
              <a:t>Detecting System</a:t>
            </a:r>
            <a:r>
              <a:rPr lang="ko-KR" altLang="en-US" sz="1200" dirty="0"/>
              <a:t>에서는 어떤 물체를 판단하는 기준이 되는 확률이 의미한다</a:t>
            </a:r>
            <a:r>
              <a:rPr lang="en-US" altLang="ko-KR" sz="1200" dirty="0"/>
              <a:t>. YOLO</a:t>
            </a:r>
            <a:r>
              <a:rPr lang="ko-KR" altLang="en-US" sz="1200" dirty="0"/>
              <a:t>는 어떤 물체라고 </a:t>
            </a:r>
            <a:r>
              <a:rPr lang="en-US" altLang="ko-KR" sz="1200" dirty="0"/>
              <a:t>Detecting</a:t>
            </a:r>
            <a:r>
              <a:rPr lang="ko-KR" altLang="en-US" sz="1200" dirty="0"/>
              <a:t>한 확률이 </a:t>
            </a:r>
            <a:r>
              <a:rPr lang="en-US" altLang="ko-KR" sz="1200" dirty="0"/>
              <a:t>25% </a:t>
            </a:r>
            <a:r>
              <a:rPr lang="ko-KR" altLang="en-US" sz="1200" dirty="0"/>
              <a:t>이상일 경우 그 물체일 것이다라고 출력한다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우리는 </a:t>
            </a:r>
            <a:r>
              <a:rPr lang="en-US" altLang="ko-KR" sz="1200" dirty="0"/>
              <a:t>Threshold</a:t>
            </a:r>
            <a:r>
              <a:rPr lang="ko-KR" altLang="en-US" sz="1200" dirty="0"/>
              <a:t>를 명령어를 통해 변경할 수 있는데 </a:t>
            </a:r>
            <a:r>
              <a:rPr lang="en-US" altLang="ko-KR" sz="1200" dirty="0"/>
              <a:t>, </a:t>
            </a:r>
            <a:r>
              <a:rPr lang="ko-KR" altLang="en-US" sz="1200" dirty="0"/>
              <a:t>다음 명령어를 통해 어떤 물체라고 판단하는 기준 확률을 </a:t>
            </a:r>
            <a:r>
              <a:rPr lang="en-US" altLang="ko-KR" sz="1200" dirty="0"/>
              <a:t>1%</a:t>
            </a:r>
            <a:r>
              <a:rPr lang="ko-KR" altLang="en-US" sz="1200" dirty="0"/>
              <a:t>로 변경해볼 수 있다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68278"/>
            <a:ext cx="4612984" cy="283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82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620688"/>
            <a:ext cx="8928992" cy="1066800"/>
          </a:xfrm>
        </p:spPr>
        <p:txBody>
          <a:bodyPr>
            <a:normAutofit/>
          </a:bodyPr>
          <a:lstStyle/>
          <a:p>
            <a:r>
              <a:rPr lang="en-US" altLang="ko-KR" sz="3400" b="1" dirty="0" err="1" smtClean="0">
                <a:latin typeface="+mj-ea"/>
              </a:rPr>
              <a:t>Darknet</a:t>
            </a:r>
            <a:r>
              <a:rPr lang="en-US" altLang="ko-KR" sz="3400" b="1" dirty="0" smtClean="0">
                <a:latin typeface="+mj-ea"/>
              </a:rPr>
              <a:t>?  Yolo?</a:t>
            </a:r>
            <a:endParaRPr lang="ko-KR" altLang="en-US" sz="3400" b="1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824536"/>
          </a:xfrm>
        </p:spPr>
        <p:txBody>
          <a:bodyPr>
            <a:noAutofit/>
          </a:bodyPr>
          <a:lstStyle/>
          <a:p>
            <a:endParaRPr lang="en-US" altLang="ko-KR" dirty="0" smtClean="0">
              <a:latin typeface="+mn-ea"/>
            </a:endParaRPr>
          </a:p>
          <a:p>
            <a:r>
              <a:rPr lang="en-US" altLang="ko-KR" dirty="0" err="1" smtClean="0">
                <a:latin typeface="+mn-ea"/>
              </a:rPr>
              <a:t>Darknet</a:t>
            </a:r>
            <a:r>
              <a:rPr lang="ko-KR" altLang="en-US" dirty="0" smtClean="0">
                <a:latin typeface="+mn-ea"/>
              </a:rPr>
              <a:t>이란 </a:t>
            </a:r>
            <a:r>
              <a:rPr lang="en-US" altLang="ko-KR" dirty="0" smtClean="0">
                <a:latin typeface="+mn-ea"/>
              </a:rPr>
              <a:t>C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CUDA</a:t>
            </a:r>
            <a:r>
              <a:rPr lang="ko-KR" altLang="en-US" dirty="0" smtClean="0">
                <a:latin typeface="+mn-ea"/>
              </a:rPr>
              <a:t>로 작성된 오픈 소스 신경망 프레임 워크이다</a:t>
            </a:r>
            <a:endParaRPr lang="en-US" altLang="ko-KR" dirty="0" smtClean="0">
              <a:latin typeface="+mn-ea"/>
            </a:endParaRPr>
          </a:p>
          <a:p>
            <a:pPr fontAlgn="base"/>
            <a:endParaRPr lang="en-US" altLang="ko-KR" dirty="0" smtClean="0">
              <a:latin typeface="+mn-ea"/>
            </a:endParaRPr>
          </a:p>
          <a:p>
            <a:pPr fontAlgn="base"/>
            <a:r>
              <a:rPr lang="en-US" altLang="ko-KR" dirty="0" smtClean="0">
                <a:latin typeface="+mn-ea"/>
              </a:rPr>
              <a:t>Yolo</a:t>
            </a:r>
            <a:r>
              <a:rPr lang="ko-KR" altLang="en-US" dirty="0" smtClean="0">
                <a:latin typeface="+mn-ea"/>
              </a:rPr>
              <a:t>는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You Only Look </a:t>
            </a:r>
            <a:r>
              <a:rPr lang="en-US" altLang="ko-KR" dirty="0" smtClean="0">
                <a:latin typeface="+mn-ea"/>
              </a:rPr>
              <a:t>Once, </a:t>
            </a:r>
            <a:r>
              <a:rPr lang="ko-KR" altLang="en-US" dirty="0" smtClean="0">
                <a:latin typeface="+mn-ea"/>
              </a:rPr>
              <a:t>즉 </a:t>
            </a:r>
            <a:r>
              <a:rPr lang="ko-KR" altLang="en-US" dirty="0">
                <a:latin typeface="+mn-ea"/>
              </a:rPr>
              <a:t>이미지를 한 번 보는 </a:t>
            </a:r>
            <a:r>
              <a:rPr lang="ko-KR" altLang="en-US" dirty="0" smtClean="0">
                <a:latin typeface="+mn-ea"/>
              </a:rPr>
              <a:t>것만으로 </a:t>
            </a:r>
            <a:r>
              <a:rPr lang="en-US" altLang="ko-KR" dirty="0">
                <a:latin typeface="+mn-ea"/>
              </a:rPr>
              <a:t>Object</a:t>
            </a:r>
            <a:r>
              <a:rPr lang="ko-KR" altLang="en-US" dirty="0">
                <a:latin typeface="+mn-ea"/>
              </a:rPr>
              <a:t>의 </a:t>
            </a:r>
            <a:r>
              <a:rPr lang="ko-KR" altLang="en-US" dirty="0" smtClean="0">
                <a:latin typeface="+mn-ea"/>
              </a:rPr>
              <a:t>종류와 위치를 </a:t>
            </a:r>
            <a:r>
              <a:rPr lang="ko-KR" altLang="en-US" dirty="0">
                <a:latin typeface="+mn-ea"/>
              </a:rPr>
              <a:t>추측하는 </a:t>
            </a:r>
            <a:r>
              <a:rPr lang="ko-KR" altLang="en-US" dirty="0" err="1">
                <a:latin typeface="+mn-ea"/>
              </a:rPr>
              <a:t>딥러닝</a:t>
            </a:r>
            <a:r>
              <a:rPr lang="ko-KR" altLang="en-US" dirty="0">
                <a:latin typeface="+mn-ea"/>
              </a:rPr>
              <a:t> 기반의 물체인식 알고리즘을 </a:t>
            </a:r>
            <a:r>
              <a:rPr lang="ko-KR" altLang="en-US" dirty="0" smtClean="0">
                <a:latin typeface="+mn-ea"/>
              </a:rPr>
              <a:t>뜻한다</a:t>
            </a:r>
            <a:endParaRPr lang="en-US" altLang="ko-KR" dirty="0" smtClean="0">
              <a:latin typeface="+mn-ea"/>
            </a:endParaRPr>
          </a:p>
          <a:p>
            <a:pPr fontAlgn="base"/>
            <a:endParaRPr lang="en-US" altLang="ko-KR" dirty="0">
              <a:latin typeface="+mn-ea"/>
            </a:endParaRPr>
          </a:p>
          <a:p>
            <a:pPr marL="109728" indent="0" fontAlgn="base">
              <a:buNone/>
            </a:pPr>
            <a:r>
              <a:rPr lang="ko-KR" altLang="en-US" dirty="0" smtClean="0">
                <a:latin typeface="+mn-ea"/>
              </a:rPr>
              <a:t>  </a:t>
            </a:r>
            <a:r>
              <a:rPr lang="en-US" altLang="ko-KR" dirty="0">
                <a:hlinkClick r:id="rId2"/>
              </a:rPr>
              <a:t>https://pjreddie.com/darknet/yolo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marL="109728" indent="0" fontAlgn="base">
              <a:buNone/>
            </a:pP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위의 사이트는 </a:t>
            </a:r>
            <a:r>
              <a:rPr lang="en-US" altLang="ko-KR" dirty="0" err="1" smtClean="0">
                <a:latin typeface="+mn-ea"/>
              </a:rPr>
              <a:t>Darknet</a:t>
            </a:r>
            <a:r>
              <a:rPr lang="en-US" altLang="ko-KR" dirty="0" smtClean="0">
                <a:latin typeface="+mn-ea"/>
              </a:rPr>
              <a:t> Yolo </a:t>
            </a:r>
            <a:r>
              <a:rPr lang="ko-KR" altLang="en-US" dirty="0" smtClean="0">
                <a:latin typeface="+mn-ea"/>
              </a:rPr>
              <a:t>사이트이다</a:t>
            </a:r>
            <a:r>
              <a:rPr lang="ko-KR" altLang="en-US" dirty="0">
                <a:latin typeface="+mn-ea"/>
              </a:rPr>
              <a:t/>
            </a:r>
            <a:br>
              <a:rPr lang="ko-KR" altLang="en-US" dirty="0">
                <a:latin typeface="+mn-ea"/>
              </a:rPr>
            </a:b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79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620688"/>
            <a:ext cx="8928992" cy="1066800"/>
          </a:xfrm>
        </p:spPr>
        <p:txBody>
          <a:bodyPr>
            <a:normAutofit/>
          </a:bodyPr>
          <a:lstStyle/>
          <a:p>
            <a:r>
              <a:rPr lang="en-US" altLang="ko-KR" sz="3400" b="1" dirty="0" err="1" smtClean="0"/>
              <a:t>Darknet</a:t>
            </a:r>
            <a:r>
              <a:rPr lang="en-US" altLang="ko-KR" sz="3400" b="1" dirty="0" smtClean="0"/>
              <a:t> Yolo </a:t>
            </a:r>
            <a:r>
              <a:rPr lang="ko-KR" altLang="en-US" sz="3400" b="1" dirty="0" smtClean="0"/>
              <a:t>의 실행 원리</a:t>
            </a:r>
            <a:endParaRPr lang="ko-KR" altLang="en-US" sz="3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32511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+mn-ea"/>
              </a:rPr>
              <a:t>YOLO(You </a:t>
            </a:r>
            <a:r>
              <a:rPr lang="en-US" altLang="ko-KR" sz="2400" dirty="0">
                <a:latin typeface="+mn-ea"/>
              </a:rPr>
              <a:t>Only Look Once)</a:t>
            </a:r>
            <a:r>
              <a:rPr lang="ko-KR" altLang="en-US" sz="2400" dirty="0">
                <a:latin typeface="+mn-ea"/>
              </a:rPr>
              <a:t>는 이미지 내의 </a:t>
            </a:r>
            <a:r>
              <a:rPr lang="en-US" altLang="ko-KR" sz="2400" dirty="0">
                <a:latin typeface="+mn-ea"/>
              </a:rPr>
              <a:t>bounding box</a:t>
            </a:r>
            <a:r>
              <a:rPr lang="ko-KR" altLang="en-US" sz="2400" dirty="0">
                <a:latin typeface="+mn-ea"/>
              </a:rPr>
              <a:t>와 </a:t>
            </a:r>
            <a:r>
              <a:rPr lang="en-US" altLang="ko-KR" sz="2400" dirty="0">
                <a:latin typeface="+mn-ea"/>
              </a:rPr>
              <a:t>class probability(</a:t>
            </a:r>
            <a:r>
              <a:rPr lang="ko-KR" altLang="en-US" sz="2400" dirty="0">
                <a:latin typeface="+mn-ea"/>
              </a:rPr>
              <a:t>경계 영역의 확률</a:t>
            </a:r>
            <a:r>
              <a:rPr lang="en-US" altLang="ko-KR" sz="2400" dirty="0">
                <a:latin typeface="+mn-ea"/>
              </a:rPr>
              <a:t>)</a:t>
            </a:r>
            <a:r>
              <a:rPr lang="ko-KR" altLang="en-US" sz="2400" dirty="0">
                <a:latin typeface="+mn-ea"/>
              </a:rPr>
              <a:t>를 </a:t>
            </a:r>
            <a:r>
              <a:rPr lang="en-US" altLang="ko-KR" sz="2400" dirty="0">
                <a:latin typeface="+mn-ea"/>
              </a:rPr>
              <a:t>single regression problem(</a:t>
            </a:r>
            <a:r>
              <a:rPr lang="ko-KR" altLang="en-US" sz="2400" dirty="0">
                <a:latin typeface="+mn-ea"/>
              </a:rPr>
              <a:t>단일 회귀 분석</a:t>
            </a:r>
            <a:r>
              <a:rPr lang="en-US" altLang="ko-KR" sz="2400" dirty="0">
                <a:latin typeface="+mn-ea"/>
              </a:rPr>
              <a:t>)</a:t>
            </a:r>
            <a:r>
              <a:rPr lang="ko-KR" altLang="en-US" sz="2400" dirty="0">
                <a:latin typeface="+mn-ea"/>
              </a:rPr>
              <a:t>으로 간주하여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이미지를 한 번 보는 것으로 </a:t>
            </a:r>
            <a:r>
              <a:rPr lang="en-US" altLang="ko-KR" sz="2400" dirty="0">
                <a:latin typeface="+mn-ea"/>
              </a:rPr>
              <a:t>object</a:t>
            </a:r>
            <a:r>
              <a:rPr lang="ko-KR" altLang="en-US" sz="2400" dirty="0">
                <a:latin typeface="+mn-ea"/>
              </a:rPr>
              <a:t>의 종류와 위치를 </a:t>
            </a:r>
            <a:r>
              <a:rPr lang="ko-KR" altLang="en-US" sz="2400" dirty="0" smtClean="0">
                <a:latin typeface="+mn-ea"/>
              </a:rPr>
              <a:t>추측한다</a:t>
            </a:r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아래는 </a:t>
            </a:r>
            <a:r>
              <a:rPr lang="en-US" altLang="ko-KR" sz="2400" dirty="0" smtClean="0">
                <a:latin typeface="+mn-ea"/>
              </a:rPr>
              <a:t>single convolutional network</a:t>
            </a:r>
            <a:r>
              <a:rPr lang="ko-KR" altLang="en-US" sz="2400" dirty="0" smtClean="0">
                <a:latin typeface="+mn-ea"/>
              </a:rPr>
              <a:t>를 통해 </a:t>
            </a:r>
            <a:r>
              <a:rPr lang="en-US" altLang="ko-KR" sz="2400" dirty="0" smtClean="0">
                <a:latin typeface="+mn-ea"/>
              </a:rPr>
              <a:t>multiple bounding box</a:t>
            </a:r>
            <a:r>
              <a:rPr lang="ko-KR" altLang="en-US" sz="2400" dirty="0" smtClean="0">
                <a:latin typeface="+mn-ea"/>
              </a:rPr>
              <a:t>에 대한 </a:t>
            </a:r>
            <a:r>
              <a:rPr lang="en-US" altLang="ko-KR" sz="2400" dirty="0" smtClean="0">
                <a:latin typeface="+mn-ea"/>
              </a:rPr>
              <a:t>class probability</a:t>
            </a:r>
            <a:r>
              <a:rPr lang="ko-KR" altLang="en-US" sz="2400" dirty="0" smtClean="0">
                <a:latin typeface="+mn-ea"/>
              </a:rPr>
              <a:t>를 계산하는 방식이다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33056"/>
            <a:ext cx="5760640" cy="285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97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620688"/>
            <a:ext cx="8928992" cy="1066800"/>
          </a:xfrm>
        </p:spPr>
        <p:txBody>
          <a:bodyPr>
            <a:normAutofit/>
          </a:bodyPr>
          <a:lstStyle/>
          <a:p>
            <a:r>
              <a:rPr lang="en-US" altLang="ko-KR" sz="3400" b="1" dirty="0" err="1" smtClean="0">
                <a:latin typeface="+mn-ea"/>
                <a:ea typeface="+mn-ea"/>
              </a:rPr>
              <a:t>Darkflow</a:t>
            </a:r>
            <a:r>
              <a:rPr lang="en-US" altLang="ko-KR" sz="3400" b="1" dirty="0" smtClean="0">
                <a:latin typeface="+mn-ea"/>
                <a:ea typeface="+mn-ea"/>
              </a:rPr>
              <a:t>?</a:t>
            </a:r>
            <a:endParaRPr lang="ko-KR" altLang="en-US" sz="34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325112"/>
          </a:xfrm>
        </p:spPr>
        <p:txBody>
          <a:bodyPr/>
          <a:lstStyle/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C</a:t>
            </a:r>
            <a:r>
              <a:rPr lang="ko-KR" altLang="en-US" dirty="0" smtClean="0">
                <a:latin typeface="+mn-ea"/>
              </a:rPr>
              <a:t>를 이용하여 프로그램이 구성되어 있기 때문에 </a:t>
            </a:r>
            <a:r>
              <a:rPr lang="en-US" altLang="ko-KR" dirty="0" err="1" smtClean="0">
                <a:latin typeface="+mn-ea"/>
              </a:rPr>
              <a:t>Tensorflow</a:t>
            </a:r>
            <a:r>
              <a:rPr lang="ko-KR" altLang="en-US" dirty="0" smtClean="0">
                <a:latin typeface="+mn-ea"/>
              </a:rPr>
              <a:t>의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Tensorboard</a:t>
            </a:r>
            <a:r>
              <a:rPr lang="ko-KR" altLang="en-US" dirty="0" smtClean="0">
                <a:latin typeface="+mn-ea"/>
              </a:rPr>
              <a:t>와 같은 유용한 기능들을 사용할 수 없다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그래서 한 개발자가 </a:t>
            </a:r>
            <a:r>
              <a:rPr lang="en-US" altLang="ko-KR" dirty="0" err="1" smtClean="0">
                <a:latin typeface="+mn-ea"/>
              </a:rPr>
              <a:t>Tensorflow</a:t>
            </a:r>
            <a:r>
              <a:rPr lang="ko-KR" altLang="en-US" dirty="0" smtClean="0">
                <a:latin typeface="+mn-ea"/>
              </a:rPr>
              <a:t>버전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yolo</a:t>
            </a:r>
            <a:r>
              <a:rPr lang="ko-KR" altLang="en-US" dirty="0" smtClean="0">
                <a:latin typeface="+mn-ea"/>
              </a:rPr>
              <a:t>인 </a:t>
            </a:r>
            <a:r>
              <a:rPr lang="en-US" altLang="ko-KR" dirty="0" err="1" smtClean="0">
                <a:latin typeface="+mn-ea"/>
              </a:rPr>
              <a:t>DarkFlow</a:t>
            </a:r>
            <a:r>
              <a:rPr lang="ko-KR" altLang="en-US" dirty="0" smtClean="0">
                <a:latin typeface="+mn-ea"/>
              </a:rPr>
              <a:t>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만들게 되었다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081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620688"/>
            <a:ext cx="8928992" cy="1066800"/>
          </a:xfrm>
        </p:spPr>
        <p:txBody>
          <a:bodyPr>
            <a:normAutofit/>
          </a:bodyPr>
          <a:lstStyle/>
          <a:p>
            <a:r>
              <a:rPr lang="en-US" altLang="ko-KR" sz="3400" b="1" dirty="0" err="1" smtClean="0">
                <a:latin typeface="+mn-ea"/>
                <a:ea typeface="+mn-ea"/>
              </a:rPr>
              <a:t>DarkFlow</a:t>
            </a:r>
            <a:r>
              <a:rPr lang="en-US" altLang="ko-KR" sz="3400" b="1" dirty="0" smtClean="0">
                <a:latin typeface="+mn-ea"/>
                <a:ea typeface="+mn-ea"/>
              </a:rPr>
              <a:t> </a:t>
            </a:r>
            <a:r>
              <a:rPr lang="ko-KR" altLang="en-US" sz="3400" b="1" dirty="0" smtClean="0">
                <a:latin typeface="+mn-ea"/>
                <a:ea typeface="+mn-ea"/>
              </a:rPr>
              <a:t>실행 절차</a:t>
            </a:r>
            <a:endParaRPr lang="ko-KR" altLang="en-US" sz="34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325112"/>
          </a:xfrm>
        </p:spPr>
        <p:txBody>
          <a:bodyPr/>
          <a:lstStyle/>
          <a:p>
            <a:pPr marL="109728" indent="0">
              <a:buNone/>
            </a:pPr>
            <a:endParaRPr lang="en-US" altLang="ko-KR" dirty="0" smtClean="0">
              <a:latin typeface="+mn-ea"/>
            </a:endParaRPr>
          </a:p>
          <a:p>
            <a:pPr marL="624078" indent="-514350">
              <a:buAutoNum type="arabicPeriod"/>
            </a:pPr>
            <a:r>
              <a:rPr lang="en-US" altLang="ko-KR" dirty="0" smtClean="0">
                <a:latin typeface="+mn-ea"/>
              </a:rPr>
              <a:t>Anaconda </a:t>
            </a:r>
            <a:r>
              <a:rPr lang="ko-KR" altLang="en-US" dirty="0" smtClean="0">
                <a:latin typeface="+mn-ea"/>
              </a:rPr>
              <a:t>환경 </a:t>
            </a:r>
            <a:r>
              <a:rPr lang="ko-KR" altLang="en-US" dirty="0" err="1" smtClean="0">
                <a:latin typeface="+mn-ea"/>
              </a:rPr>
              <a:t>세팅</a:t>
            </a:r>
            <a:r>
              <a:rPr lang="ko-KR" altLang="en-US" dirty="0" smtClean="0">
                <a:latin typeface="+mn-ea"/>
              </a:rPr>
              <a:t> 및 설치</a:t>
            </a:r>
            <a:endParaRPr lang="en-US" altLang="ko-KR" dirty="0" smtClean="0">
              <a:latin typeface="+mn-ea"/>
            </a:endParaRPr>
          </a:p>
          <a:p>
            <a:pPr marL="624078" indent="-514350">
              <a:buAutoNum type="arabicPeriod"/>
            </a:pPr>
            <a:r>
              <a:rPr lang="en-US" altLang="ko-KR" dirty="0" err="1" smtClean="0">
                <a:latin typeface="+mn-ea"/>
              </a:rPr>
              <a:t>Conda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가상환경 만든 후 </a:t>
            </a:r>
            <a:r>
              <a:rPr lang="en-US" altLang="ko-KR" dirty="0" err="1" smtClean="0">
                <a:latin typeface="+mn-ea"/>
              </a:rPr>
              <a:t>Tensorflow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설치</a:t>
            </a:r>
            <a:endParaRPr lang="en-US" altLang="ko-KR" dirty="0" smtClean="0">
              <a:latin typeface="+mn-ea"/>
            </a:endParaRPr>
          </a:p>
          <a:p>
            <a:pPr marL="624078" indent="-514350">
              <a:buAutoNum type="arabicPeriod"/>
            </a:pPr>
            <a:r>
              <a:rPr lang="en-US" altLang="ko-KR" dirty="0" err="1" smtClean="0">
                <a:latin typeface="+mn-ea"/>
              </a:rPr>
              <a:t>DarkFlow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설치</a:t>
            </a:r>
            <a:endParaRPr lang="en-US" altLang="ko-KR" dirty="0" smtClean="0">
              <a:latin typeface="+mn-ea"/>
            </a:endParaRPr>
          </a:p>
          <a:p>
            <a:pPr marL="624078" indent="-514350">
              <a:buAutoNum type="arabicPeriod"/>
            </a:pPr>
            <a:r>
              <a:rPr lang="en-US" altLang="ko-KR" dirty="0" err="1" smtClean="0">
                <a:latin typeface="+mn-ea"/>
              </a:rPr>
              <a:t>DarkFlow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사용하기</a:t>
            </a:r>
            <a:endParaRPr lang="en-US" altLang="ko-KR" dirty="0" smtClean="0">
              <a:latin typeface="+mn-ea"/>
            </a:endParaRPr>
          </a:p>
          <a:p>
            <a:pPr marL="624078" indent="-514350">
              <a:buAutoNum type="arabicPeriod"/>
            </a:pPr>
            <a:r>
              <a:rPr lang="en-US" altLang="ko-KR" dirty="0" smtClean="0">
                <a:latin typeface="+mn-ea"/>
              </a:rPr>
              <a:t>VOC </a:t>
            </a:r>
            <a:r>
              <a:rPr lang="ko-KR" altLang="en-US" dirty="0" smtClean="0">
                <a:latin typeface="+mn-ea"/>
              </a:rPr>
              <a:t>데이터 학습시키기</a:t>
            </a:r>
            <a:endParaRPr lang="en-US" altLang="ko-KR" dirty="0" smtClean="0">
              <a:latin typeface="+mn-ea"/>
            </a:endParaRPr>
          </a:p>
          <a:p>
            <a:pPr marL="624078" indent="-514350">
              <a:buAutoNum type="arabicPeriod"/>
            </a:pPr>
            <a:r>
              <a:rPr lang="en-US" altLang="ko-KR" dirty="0" smtClean="0">
                <a:latin typeface="+mn-ea"/>
              </a:rPr>
              <a:t>Camera/Video file demo (with Threshold)</a:t>
            </a:r>
          </a:p>
        </p:txBody>
      </p:sp>
    </p:spTree>
    <p:extLst>
      <p:ext uri="{BB962C8B-B14F-4D97-AF65-F5344CB8AC3E}">
        <p14:creationId xmlns:p14="http://schemas.microsoft.com/office/powerpoint/2010/main" val="142908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620688"/>
            <a:ext cx="8928992" cy="1066800"/>
          </a:xfrm>
        </p:spPr>
        <p:txBody>
          <a:bodyPr>
            <a:normAutofit/>
          </a:bodyPr>
          <a:lstStyle/>
          <a:p>
            <a:r>
              <a:rPr lang="en-US" altLang="ko-KR" sz="3400" b="1" dirty="0" smtClean="0">
                <a:latin typeface="+mn-ea"/>
                <a:ea typeface="+mn-ea"/>
              </a:rPr>
              <a:t>1.</a:t>
            </a:r>
            <a:r>
              <a:rPr lang="en-US" altLang="ko-KR" sz="3400" b="1" dirty="0">
                <a:latin typeface="+mn-ea"/>
                <a:ea typeface="+mn-ea"/>
              </a:rPr>
              <a:t> </a:t>
            </a:r>
            <a:r>
              <a:rPr lang="en-US" altLang="ko-KR" sz="3400" b="1" dirty="0" smtClean="0">
                <a:latin typeface="+mn-ea"/>
                <a:ea typeface="+mn-ea"/>
              </a:rPr>
              <a:t>Anaconda </a:t>
            </a:r>
            <a:r>
              <a:rPr lang="ko-KR" altLang="en-US" sz="3400" b="1" dirty="0" smtClean="0">
                <a:latin typeface="+mn-ea"/>
                <a:ea typeface="+mn-ea"/>
              </a:rPr>
              <a:t>환경 </a:t>
            </a:r>
            <a:r>
              <a:rPr lang="ko-KR" altLang="en-US" sz="3400" b="1" dirty="0" err="1">
                <a:latin typeface="+mn-ea"/>
                <a:ea typeface="+mn-ea"/>
              </a:rPr>
              <a:t>세팅</a:t>
            </a:r>
            <a:r>
              <a:rPr lang="ko-KR" altLang="en-US" sz="3400" b="1" dirty="0">
                <a:latin typeface="+mn-ea"/>
                <a:ea typeface="+mn-ea"/>
              </a:rPr>
              <a:t> 및 </a:t>
            </a:r>
            <a:r>
              <a:rPr lang="ko-KR" altLang="en-US" sz="3400" b="1" dirty="0" smtClean="0">
                <a:latin typeface="+mn-ea"/>
                <a:ea typeface="+mn-ea"/>
              </a:rPr>
              <a:t>설치</a:t>
            </a:r>
            <a:endParaRPr lang="ko-KR" altLang="en-US" sz="34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325112"/>
          </a:xfrm>
        </p:spPr>
        <p:txBody>
          <a:bodyPr/>
          <a:lstStyle/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://www.anaconda.com/distribution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위의 사이트에서 해당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 맞는 버전을 설치한다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561" y="2780929"/>
            <a:ext cx="6705600" cy="407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3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620688"/>
            <a:ext cx="8928992" cy="1066800"/>
          </a:xfrm>
        </p:spPr>
        <p:txBody>
          <a:bodyPr>
            <a:normAutofit/>
          </a:bodyPr>
          <a:lstStyle/>
          <a:p>
            <a:r>
              <a:rPr lang="en-US" altLang="ko-KR" sz="3400" b="1" dirty="0" smtClean="0">
                <a:latin typeface="+mn-ea"/>
                <a:ea typeface="+mn-ea"/>
              </a:rPr>
              <a:t>2. </a:t>
            </a:r>
            <a:r>
              <a:rPr lang="en-US" altLang="ko-KR" sz="3400" b="1" dirty="0" err="1" smtClean="0">
                <a:latin typeface="+mn-ea"/>
                <a:ea typeface="+mn-ea"/>
              </a:rPr>
              <a:t>Conda</a:t>
            </a:r>
            <a:r>
              <a:rPr lang="en-US" altLang="ko-KR" sz="3400" b="1" dirty="0" smtClean="0">
                <a:latin typeface="+mn-ea"/>
                <a:ea typeface="+mn-ea"/>
              </a:rPr>
              <a:t> </a:t>
            </a:r>
            <a:r>
              <a:rPr lang="ko-KR" altLang="en-US" sz="3400" b="1" dirty="0" smtClean="0">
                <a:latin typeface="+mn-ea"/>
                <a:ea typeface="+mn-ea"/>
              </a:rPr>
              <a:t>가상환경 </a:t>
            </a:r>
            <a:r>
              <a:rPr lang="ko-KR" altLang="en-US" sz="3400" b="1" dirty="0">
                <a:latin typeface="+mn-ea"/>
                <a:ea typeface="+mn-ea"/>
              </a:rPr>
              <a:t>만든 후 </a:t>
            </a:r>
            <a:r>
              <a:rPr lang="en-US" altLang="ko-KR" sz="3400" b="1" dirty="0" err="1">
                <a:latin typeface="+mn-ea"/>
                <a:ea typeface="+mn-ea"/>
              </a:rPr>
              <a:t>Tensorflow</a:t>
            </a:r>
            <a:r>
              <a:rPr lang="en-US" altLang="ko-KR" sz="3400" b="1" dirty="0">
                <a:latin typeface="+mn-ea"/>
                <a:ea typeface="+mn-ea"/>
              </a:rPr>
              <a:t> </a:t>
            </a:r>
            <a:r>
              <a:rPr lang="ko-KR" altLang="en-US" sz="3400" b="1" dirty="0" smtClean="0">
                <a:latin typeface="+mn-ea"/>
                <a:ea typeface="+mn-ea"/>
              </a:rPr>
              <a:t>설치</a:t>
            </a:r>
            <a:endParaRPr lang="ko-KR" altLang="en-US" sz="34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325112"/>
          </a:xfrm>
        </p:spPr>
        <p:txBody>
          <a:bodyPr/>
          <a:lstStyle/>
          <a:p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ko-KR" altLang="en-US" dirty="0" err="1" smtClean="0"/>
              <a:t>블로그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포스팅</a:t>
            </a:r>
            <a:r>
              <a:rPr lang="ko-KR" altLang="en-US" dirty="0" smtClean="0"/>
              <a:t> 참조</a:t>
            </a:r>
            <a:r>
              <a:rPr lang="en-US" altLang="ko-KR" dirty="0" smtClean="0"/>
              <a:t> </a:t>
            </a:r>
          </a:p>
          <a:p>
            <a:pPr>
              <a:buFont typeface="Arial" charset="0"/>
              <a:buChar char="•"/>
            </a:pPr>
            <a:endParaRPr lang="en-US" altLang="ko-KR" dirty="0"/>
          </a:p>
          <a:p>
            <a:pPr lvl="2">
              <a:buFont typeface="Arial" charset="0"/>
              <a:buChar char="•"/>
            </a:pPr>
            <a:r>
              <a:rPr lang="en-US" altLang="ko-KR" dirty="0">
                <a:hlinkClick r:id="rId2"/>
              </a:rPr>
              <a:t>https://blog.naver.com/co748/221554688233</a:t>
            </a:r>
            <a:r>
              <a:rPr lang="en-US" altLang="ko-KR" dirty="0" smtClean="0"/>
              <a:t>        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323528" y="3181146"/>
            <a:ext cx="648072" cy="4320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861048"/>
            <a:ext cx="3797192" cy="282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88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07950" y="620688"/>
            <a:ext cx="8928100" cy="1066800"/>
          </a:xfrm>
        </p:spPr>
        <p:txBody>
          <a:bodyPr>
            <a:normAutofit/>
          </a:bodyPr>
          <a:lstStyle/>
          <a:p>
            <a:r>
              <a:rPr lang="en-US" altLang="ko-KR" sz="3400" b="1" dirty="0" smtClean="0">
                <a:latin typeface="+mn-ea"/>
                <a:ea typeface="+mn-ea"/>
              </a:rPr>
              <a:t>2. </a:t>
            </a:r>
            <a:r>
              <a:rPr lang="en-US" altLang="ko-KR" sz="3400" b="1" dirty="0" err="1" smtClean="0">
                <a:latin typeface="+mn-ea"/>
                <a:ea typeface="+mn-ea"/>
              </a:rPr>
              <a:t>Conda</a:t>
            </a:r>
            <a:r>
              <a:rPr lang="en-US" altLang="ko-KR" sz="3400" b="1" dirty="0" smtClean="0">
                <a:latin typeface="+mn-ea"/>
                <a:ea typeface="+mn-ea"/>
              </a:rPr>
              <a:t> </a:t>
            </a:r>
            <a:r>
              <a:rPr lang="ko-KR" altLang="en-US" sz="3400" b="1" dirty="0" smtClean="0">
                <a:latin typeface="+mn-ea"/>
                <a:ea typeface="+mn-ea"/>
              </a:rPr>
              <a:t>가상환경 </a:t>
            </a:r>
            <a:r>
              <a:rPr lang="ko-KR" altLang="en-US" sz="3400" b="1" dirty="0">
                <a:latin typeface="+mn-ea"/>
                <a:ea typeface="+mn-ea"/>
              </a:rPr>
              <a:t>만든 후 </a:t>
            </a:r>
            <a:r>
              <a:rPr lang="en-US" altLang="ko-KR" sz="3400" b="1" dirty="0" err="1">
                <a:latin typeface="+mn-ea"/>
                <a:ea typeface="+mn-ea"/>
              </a:rPr>
              <a:t>Tensorflow</a:t>
            </a:r>
            <a:r>
              <a:rPr lang="en-US" altLang="ko-KR" sz="3400" b="1" dirty="0">
                <a:latin typeface="+mn-ea"/>
                <a:ea typeface="+mn-ea"/>
              </a:rPr>
              <a:t> </a:t>
            </a:r>
            <a:r>
              <a:rPr lang="ko-KR" altLang="en-US" sz="3400" b="1" dirty="0" smtClean="0">
                <a:latin typeface="+mn-ea"/>
                <a:ea typeface="+mn-ea"/>
              </a:rPr>
              <a:t>설치</a:t>
            </a:r>
            <a:endParaRPr lang="ko-KR" altLang="en-US" sz="3400" b="1" dirty="0">
              <a:latin typeface="+mn-ea"/>
              <a:ea typeface="+mn-ea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07504" y="1988840"/>
            <a:ext cx="8928992" cy="41090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latin typeface="+mn-ea"/>
              </a:rPr>
              <a:t>Conda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설치가 완료 되었다면 </a:t>
            </a:r>
            <a:r>
              <a:rPr lang="en-US" altLang="ko-KR" dirty="0" err="1" smtClean="0">
                <a:latin typeface="+mn-ea"/>
              </a:rPr>
              <a:t>Conda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가상환경을 만들고 </a:t>
            </a:r>
            <a:r>
              <a:rPr lang="en-US" altLang="ko-KR" dirty="0" smtClean="0">
                <a:latin typeface="+mn-ea"/>
              </a:rPr>
              <a:t>activate</a:t>
            </a:r>
            <a:r>
              <a:rPr lang="ko-KR" altLang="en-US" dirty="0" smtClean="0">
                <a:latin typeface="+mn-ea"/>
              </a:rPr>
              <a:t>를 시킨다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4437112"/>
            <a:ext cx="7704856" cy="151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>
              <a:buNone/>
            </a:pPr>
            <a:endParaRPr lang="en-US" altLang="ko-KR" sz="2000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0" t="6323" b="87145"/>
          <a:stretch/>
        </p:blipFill>
        <p:spPr bwMode="auto">
          <a:xfrm>
            <a:off x="971600" y="3212976"/>
            <a:ext cx="6674256" cy="545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16" b="21994"/>
          <a:stretch/>
        </p:blipFill>
        <p:spPr bwMode="auto">
          <a:xfrm>
            <a:off x="741724" y="3842632"/>
            <a:ext cx="6904132" cy="259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033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07950" y="620688"/>
            <a:ext cx="8928100" cy="1066800"/>
          </a:xfrm>
        </p:spPr>
        <p:txBody>
          <a:bodyPr>
            <a:normAutofit/>
          </a:bodyPr>
          <a:lstStyle/>
          <a:p>
            <a:r>
              <a:rPr lang="en-US" altLang="ko-KR" sz="3400" b="1" dirty="0" smtClean="0">
                <a:latin typeface="+mn-ea"/>
                <a:ea typeface="+mn-ea"/>
              </a:rPr>
              <a:t>2. </a:t>
            </a:r>
            <a:r>
              <a:rPr lang="en-US" altLang="ko-KR" sz="3400" b="1" dirty="0" err="1" smtClean="0">
                <a:latin typeface="+mn-ea"/>
                <a:ea typeface="+mn-ea"/>
              </a:rPr>
              <a:t>Conda</a:t>
            </a:r>
            <a:r>
              <a:rPr lang="en-US" altLang="ko-KR" sz="3400" b="1" dirty="0" smtClean="0">
                <a:latin typeface="+mn-ea"/>
                <a:ea typeface="+mn-ea"/>
              </a:rPr>
              <a:t> </a:t>
            </a:r>
            <a:r>
              <a:rPr lang="ko-KR" altLang="en-US" sz="3400" b="1" dirty="0" smtClean="0">
                <a:latin typeface="+mn-ea"/>
                <a:ea typeface="+mn-ea"/>
              </a:rPr>
              <a:t>가상환경 </a:t>
            </a:r>
            <a:r>
              <a:rPr lang="ko-KR" altLang="en-US" sz="3400" b="1" dirty="0">
                <a:latin typeface="+mn-ea"/>
                <a:ea typeface="+mn-ea"/>
              </a:rPr>
              <a:t>만든 후 </a:t>
            </a:r>
            <a:r>
              <a:rPr lang="en-US" altLang="ko-KR" sz="3400" b="1" dirty="0" err="1">
                <a:latin typeface="+mn-ea"/>
                <a:ea typeface="+mn-ea"/>
              </a:rPr>
              <a:t>Tensorflow</a:t>
            </a:r>
            <a:r>
              <a:rPr lang="en-US" altLang="ko-KR" sz="3400" b="1" dirty="0">
                <a:latin typeface="+mn-ea"/>
                <a:ea typeface="+mn-ea"/>
              </a:rPr>
              <a:t> </a:t>
            </a:r>
            <a:r>
              <a:rPr lang="ko-KR" altLang="en-US" sz="3400" b="1" dirty="0" smtClean="0">
                <a:latin typeface="+mn-ea"/>
                <a:ea typeface="+mn-ea"/>
              </a:rPr>
              <a:t>설치</a:t>
            </a:r>
            <a:endParaRPr lang="ko-KR" altLang="en-US" sz="3400" b="1" dirty="0">
              <a:latin typeface="+mn-ea"/>
              <a:ea typeface="+mn-ea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07504" y="1988840"/>
            <a:ext cx="8928992" cy="41090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가상환경 활성화 후 </a:t>
            </a:r>
            <a:r>
              <a:rPr lang="en-US" altLang="ko-KR" sz="2000" dirty="0" err="1" smtClean="0"/>
              <a:t>Tensorflow</a:t>
            </a:r>
            <a:r>
              <a:rPr lang="ko-KR" altLang="en-US" sz="2000" dirty="0" smtClean="0"/>
              <a:t>까지 완료했다면</a:t>
            </a:r>
            <a:endParaRPr lang="en-US" altLang="ko-KR" sz="2000" dirty="0" smtClean="0"/>
          </a:p>
          <a:p>
            <a:r>
              <a:rPr lang="en-US" altLang="ko-KR" sz="2000" dirty="0" err="1" smtClean="0"/>
              <a:t>openCV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Cython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install </a:t>
            </a:r>
            <a:r>
              <a:rPr lang="ko-KR" altLang="en-US" sz="2000" dirty="0" smtClean="0"/>
              <a:t>해준다</a:t>
            </a:r>
            <a:r>
              <a:rPr lang="en-US" altLang="ko-KR" sz="200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 smtClean="0"/>
              <a:t>openCV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실시간 이미지 탐지를 위해 필요</a:t>
            </a:r>
            <a:endParaRPr lang="en-US" altLang="ko-KR" sz="2000" dirty="0"/>
          </a:p>
          <a:p>
            <a:pPr marL="109728" indent="0"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Cython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빠른 생산성</a:t>
            </a:r>
            <a:r>
              <a:rPr lang="en-US" altLang="ko-KR" sz="2000" dirty="0" smtClean="0"/>
              <a:t>,  </a:t>
            </a:r>
            <a:r>
              <a:rPr lang="ko-KR" altLang="en-US" sz="2000" dirty="0" smtClean="0"/>
              <a:t>외부라이브러리와의 </a:t>
            </a:r>
            <a:r>
              <a:rPr lang="ko-KR" altLang="en-US" sz="2000" dirty="0" err="1" smtClean="0"/>
              <a:t>연동성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5518454" cy="1901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46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112</TotalTime>
  <Words>518</Words>
  <Application>Microsoft Office PowerPoint</Application>
  <PresentationFormat>화면 슬라이드 쇼(4:3)</PresentationFormat>
  <Paragraphs>105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도시</vt:lpstr>
      <vt:lpstr>Darknet Yolo Tensorflow</vt:lpstr>
      <vt:lpstr>Darknet?  Yolo?</vt:lpstr>
      <vt:lpstr>Darknet Yolo 의 실행 원리</vt:lpstr>
      <vt:lpstr>Darkflow?</vt:lpstr>
      <vt:lpstr>DarkFlow 실행 절차</vt:lpstr>
      <vt:lpstr>1. Anaconda 환경 세팅 및 설치</vt:lpstr>
      <vt:lpstr>2. Conda 가상환경 만든 후 Tensorflow 설치</vt:lpstr>
      <vt:lpstr>2. Conda 가상환경 만든 후 Tensorflow 설치</vt:lpstr>
      <vt:lpstr>2. Conda 가상환경 만든 후 Tensorflow 설치</vt:lpstr>
      <vt:lpstr>3. DarkFlow 설치</vt:lpstr>
      <vt:lpstr>4. DarkFlow 사용하기</vt:lpstr>
      <vt:lpstr>5. VOC 데이터 학습시키기</vt:lpstr>
      <vt:lpstr>5. VOC 데이터 학습시키기</vt:lpstr>
      <vt:lpstr>6. Camera/Video file demo (with Threshold)</vt:lpstr>
      <vt:lpstr>6. Camera/Video file demo (with Threshold)</vt:lpstr>
      <vt:lpstr>6. Camera/Video file demo (with Threshold)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Darknet Yolo Tensorflow</dc:title>
  <dc:creator>821052378514</dc:creator>
  <cp:lastModifiedBy>821052378514</cp:lastModifiedBy>
  <cp:revision>14</cp:revision>
  <dcterms:created xsi:type="dcterms:W3CDTF">2019-06-05T13:06:02Z</dcterms:created>
  <dcterms:modified xsi:type="dcterms:W3CDTF">2019-06-05T14:58:30Z</dcterms:modified>
</cp:coreProperties>
</file>