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  <p:sldMasterId id="2147483658" r:id="rId3"/>
  </p:sldMasterIdLst>
  <p:notesMasterIdLst>
    <p:notesMasterId r:id="rId28"/>
  </p:notesMasterIdLst>
  <p:sldIdLst>
    <p:sldId id="257" r:id="rId4"/>
    <p:sldId id="262" r:id="rId5"/>
    <p:sldId id="264" r:id="rId6"/>
    <p:sldId id="265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4" r:id="rId18"/>
    <p:sldId id="278" r:id="rId19"/>
    <p:sldId id="277" r:id="rId20"/>
    <p:sldId id="279" r:id="rId21"/>
    <p:sldId id="280" r:id="rId22"/>
    <p:sldId id="282" r:id="rId23"/>
    <p:sldId id="283" r:id="rId24"/>
    <p:sldId id="284" r:id="rId25"/>
    <p:sldId id="261" r:id="rId26"/>
    <p:sldId id="263" r:id="rId27"/>
  </p:sldIdLst>
  <p:sldSz cx="12192000" cy="6858000"/>
  <p:notesSz cx="6858000" cy="9144000"/>
  <p:embeddedFontLs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436"/>
    <a:srgbClr val="222222"/>
    <a:srgbClr val="BD4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737" autoAdjust="0"/>
  </p:normalViewPr>
  <p:slideViewPr>
    <p:cSldViewPr snapToGrid="0">
      <p:cViewPr varScale="1">
        <p:scale>
          <a:sx n="77" d="100"/>
          <a:sy n="77" d="100"/>
        </p:scale>
        <p:origin x="8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8FA9D-81F3-42AE-BA4E-E67F8CCA0F79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CCDCD-C5EF-42E4-98EF-B3AB270AA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2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연산속도가 </a:t>
            </a:r>
            <a:r>
              <a:rPr lang="en-US" altLang="ko-KR" dirty="0"/>
              <a:t>Half of Bitcoin </a:t>
            </a:r>
            <a:r>
              <a:rPr lang="ko-KR" altLang="en-US" dirty="0"/>
              <a:t>보다 빠르지 않으면 안됨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CDCD-C5EF-42E4-98EF-B3AB270AAB5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8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58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메인, 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50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94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32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76300" y="117753"/>
            <a:ext cx="763480" cy="480041"/>
            <a:chOff x="2789068" y="2050742"/>
            <a:chExt cx="763480" cy="480041"/>
          </a:xfrm>
        </p:grpSpPr>
        <p:sp>
          <p:nvSpPr>
            <p:cNvPr id="3" name="이등변 삼각형 2"/>
            <p:cNvSpPr/>
            <p:nvPr/>
          </p:nvSpPr>
          <p:spPr>
            <a:xfrm flipV="1">
              <a:off x="2789068" y="2050742"/>
              <a:ext cx="763480" cy="470516"/>
            </a:xfrm>
            <a:prstGeom prst="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D4B36"/>
                </a:solidFill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flipH="1" flipV="1">
              <a:off x="2789068" y="2059183"/>
              <a:ext cx="381740" cy="471600"/>
            </a:xfrm>
            <a:prstGeom prst="rt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D4B36"/>
                </a:solidFill>
              </a:endParaRPr>
            </a:p>
          </p:txBody>
        </p:sp>
      </p:grpSp>
      <p:grpSp>
        <p:nvGrpSpPr>
          <p:cNvPr id="5" name="그룹 4"/>
          <p:cNvGrpSpPr/>
          <p:nvPr userDrawn="1"/>
        </p:nvGrpSpPr>
        <p:grpSpPr>
          <a:xfrm>
            <a:off x="112820" y="117753"/>
            <a:ext cx="763480" cy="480041"/>
            <a:chOff x="2025588" y="2050742"/>
            <a:chExt cx="763480" cy="480041"/>
          </a:xfrm>
        </p:grpSpPr>
        <p:sp>
          <p:nvSpPr>
            <p:cNvPr id="6" name="이등변 삼각형 5"/>
            <p:cNvSpPr/>
            <p:nvPr/>
          </p:nvSpPr>
          <p:spPr>
            <a:xfrm flipV="1">
              <a:off x="2025588" y="2050742"/>
              <a:ext cx="763480" cy="470516"/>
            </a:xfrm>
            <a:prstGeom prst="triangle">
              <a:avLst/>
            </a:prstGeom>
            <a:solidFill>
              <a:srgbClr val="19373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3436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25588" y="2059183"/>
              <a:ext cx="381740" cy="471600"/>
            </a:xfrm>
            <a:prstGeom prst="rtTriangle">
              <a:avLst/>
            </a:prstGeom>
            <a:solidFill>
              <a:srgbClr val="19373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3436"/>
                </a:solidFill>
              </a:endParaRPr>
            </a:p>
          </p:txBody>
        </p:sp>
      </p:grpSp>
      <p:grpSp>
        <p:nvGrpSpPr>
          <p:cNvPr id="8" name="그룹 7"/>
          <p:cNvGrpSpPr/>
          <p:nvPr userDrawn="1"/>
        </p:nvGrpSpPr>
        <p:grpSpPr>
          <a:xfrm>
            <a:off x="10552220" y="6269731"/>
            <a:ext cx="763480" cy="471600"/>
            <a:chOff x="11162190" y="6214765"/>
            <a:chExt cx="763480" cy="471600"/>
          </a:xfrm>
        </p:grpSpPr>
        <p:sp>
          <p:nvSpPr>
            <p:cNvPr id="9" name="이등변 삼각형 8"/>
            <p:cNvSpPr/>
            <p:nvPr/>
          </p:nvSpPr>
          <p:spPr>
            <a:xfrm>
              <a:off x="11162190" y="6215849"/>
              <a:ext cx="763480" cy="470516"/>
            </a:xfrm>
            <a:prstGeom prst="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11543930" y="6214765"/>
              <a:ext cx="381740" cy="471600"/>
            </a:xfrm>
            <a:prstGeom prst="rt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 userDrawn="1"/>
        </p:nvGrpSpPr>
        <p:grpSpPr>
          <a:xfrm>
            <a:off x="11315700" y="6269731"/>
            <a:ext cx="763480" cy="471600"/>
            <a:chOff x="10398710" y="6214765"/>
            <a:chExt cx="763480" cy="471600"/>
          </a:xfrm>
        </p:grpSpPr>
        <p:sp>
          <p:nvSpPr>
            <p:cNvPr id="12" name="이등변 삼각형 11"/>
            <p:cNvSpPr/>
            <p:nvPr/>
          </p:nvSpPr>
          <p:spPr>
            <a:xfrm>
              <a:off x="10398710" y="6215849"/>
              <a:ext cx="763480" cy="470516"/>
            </a:xfrm>
            <a:prstGeom prst="triangle">
              <a:avLst/>
            </a:prstGeom>
            <a:solidFill>
              <a:srgbClr val="19373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>
              <a:off x="10780450" y="6214765"/>
              <a:ext cx="381740" cy="471600"/>
            </a:xfrm>
            <a:prstGeom prst="rtTriangle">
              <a:avLst/>
            </a:prstGeom>
            <a:solidFill>
              <a:srgbClr val="19373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830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292351" y="265054"/>
            <a:ext cx="1091150" cy="343034"/>
            <a:chOff x="5365806" y="117753"/>
            <a:chExt cx="1526960" cy="480041"/>
          </a:xfrm>
        </p:grpSpPr>
        <p:grpSp>
          <p:nvGrpSpPr>
            <p:cNvPr id="15" name="그룹 14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19" name="이등변 삼각형 18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각 삼각형 19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17" name="이등변 삼각형 16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" name="그룹 20"/>
          <p:cNvGrpSpPr/>
          <p:nvPr userDrawn="1"/>
        </p:nvGrpSpPr>
        <p:grpSpPr>
          <a:xfrm rot="10800000">
            <a:off x="10941301" y="6361054"/>
            <a:ext cx="1091150" cy="343034"/>
            <a:chOff x="5365806" y="117753"/>
            <a:chExt cx="1526960" cy="480041"/>
          </a:xfrm>
        </p:grpSpPr>
        <p:grpSp>
          <p:nvGrpSpPr>
            <p:cNvPr id="22" name="그룹 21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26" name="이등변 삼각형 25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각 삼각형 26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24" name="이등변 삼각형 23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174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68394" y="2815489"/>
            <a:ext cx="625523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인공지능 </a:t>
            </a:r>
            <a:r>
              <a:rPr lang="en-US" altLang="ko-KR" sz="12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18</a:t>
            </a:r>
            <a:r>
              <a:rPr lang="ko-KR" altLang="en-US" sz="12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 김희수 </a:t>
            </a:r>
            <a:r>
              <a:rPr lang="en-US" altLang="ko-KR" sz="12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(21800215)</a:t>
            </a:r>
            <a:r>
              <a:rPr lang="ko-KR" altLang="en-US" sz="12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2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  <a:r>
              <a:rPr lang="ko-KR" altLang="en-US" sz="12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최혁진 </a:t>
            </a:r>
            <a:r>
              <a:rPr lang="en-US" altLang="ko-KR" sz="12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(21900771)</a:t>
            </a:r>
            <a:r>
              <a:rPr lang="ko-KR" altLang="en-US" sz="12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학부생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54314" y="3136612"/>
            <a:ext cx="78833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미래의 화폐로서 의 가능성</a:t>
            </a:r>
            <a:r>
              <a:rPr lang="en-US" altLang="ko-KR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블록체인</a:t>
            </a:r>
          </a:p>
        </p:txBody>
      </p:sp>
    </p:spTree>
    <p:extLst>
      <p:ext uri="{BB962C8B-B14F-4D97-AF65-F5344CB8AC3E}">
        <p14:creationId xmlns:p14="http://schemas.microsoft.com/office/powerpoint/2010/main" val="295379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2AD6E4-0FC3-42FC-A84E-76FF55CC06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42" y="2464443"/>
            <a:ext cx="1929109" cy="192910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>
            <a:softEdge rad="63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F8CD87-5894-4050-B901-073F1D9E3D1D}"/>
              </a:ext>
            </a:extLst>
          </p:cNvPr>
          <p:cNvSpPr txBox="1"/>
          <p:nvPr/>
        </p:nvSpPr>
        <p:spPr>
          <a:xfrm>
            <a:off x="5160412" y="2828834"/>
            <a:ext cx="3974165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은행에서 </a:t>
            </a:r>
            <a:r>
              <a:rPr lang="en-US" altLang="ko-KR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transaction</a:t>
            </a:r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특징</a:t>
            </a:r>
            <a:r>
              <a:rPr lang="en-US" altLang="ko-KR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</a:p>
          <a:p>
            <a:endParaRPr lang="en-US" altLang="ko-KR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최소한만 저장</a:t>
            </a:r>
            <a:endParaRPr lang="en-US" altLang="ko-KR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최소한의 인원만 접근</a:t>
            </a:r>
            <a:endParaRPr lang="en-US" altLang="ko-KR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16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502C1C-35AC-471E-9704-9A9C1B7F5318}"/>
              </a:ext>
            </a:extLst>
          </p:cNvPr>
          <p:cNvSpPr txBox="1"/>
          <p:nvPr/>
        </p:nvSpPr>
        <p:spPr>
          <a:xfrm>
            <a:off x="0" y="849922"/>
            <a:ext cx="49507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블록체인 인가</a:t>
            </a:r>
            <a:r>
              <a:rPr lang="en-US" altLang="ko-KR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3200" b="1" spc="300" dirty="0">
              <a:solidFill>
                <a:srgbClr val="F15A3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C5469E-09B1-48E8-A8DC-16E47345C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91" y="2638492"/>
            <a:ext cx="2311548" cy="2311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E78F3F-7C9D-4CDA-86C7-DDC0D7492468}"/>
              </a:ext>
            </a:extLst>
          </p:cNvPr>
          <p:cNvSpPr txBox="1"/>
          <p:nvPr/>
        </p:nvSpPr>
        <p:spPr>
          <a:xfrm>
            <a:off x="4950780" y="3332601"/>
            <a:ext cx="2925801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블록체인의 특징</a:t>
            </a:r>
            <a:r>
              <a:rPr lang="en-US" altLang="ko-KR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</a:p>
          <a:p>
            <a:pPr marL="342900" indent="-342900">
              <a:buAutoNum type="arabicParenR"/>
            </a:pPr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공유 되는 정보</a:t>
            </a:r>
            <a:endParaRPr lang="en-US" altLang="ko-KR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해킹 불가능한 특성</a:t>
            </a:r>
            <a:endParaRPr lang="en-US" altLang="ko-KR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56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1FE9EB4D-E715-4BB2-A751-BF2F04256B1C}"/>
              </a:ext>
            </a:extLst>
          </p:cNvPr>
          <p:cNvSpPr/>
          <p:nvPr/>
        </p:nvSpPr>
        <p:spPr>
          <a:xfrm>
            <a:off x="5204678" y="1157308"/>
            <a:ext cx="1668697" cy="16686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AE539-4DD4-4002-BDC8-42E79C6B74E8}"/>
              </a:ext>
            </a:extLst>
          </p:cNvPr>
          <p:cNvSpPr txBox="1"/>
          <p:nvPr/>
        </p:nvSpPr>
        <p:spPr>
          <a:xfrm>
            <a:off x="253898" y="854440"/>
            <a:ext cx="49507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</a:t>
            </a:r>
            <a:r>
              <a:rPr lang="ko-KR" altLang="en-US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공유 되는 블록 체인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BC8ECF5-057C-4FD9-B79F-52C83A8044B4}"/>
              </a:ext>
            </a:extLst>
          </p:cNvPr>
          <p:cNvGrpSpPr/>
          <p:nvPr/>
        </p:nvGrpSpPr>
        <p:grpSpPr>
          <a:xfrm>
            <a:off x="1162976" y="3429000"/>
            <a:ext cx="1828800" cy="2672179"/>
            <a:chOff x="2618913" y="2796466"/>
            <a:chExt cx="1828800" cy="2672179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95C15C4-2255-4836-834C-F7915D9DD012}"/>
                </a:ext>
              </a:extLst>
            </p:cNvPr>
            <p:cNvSpPr/>
            <p:nvPr/>
          </p:nvSpPr>
          <p:spPr>
            <a:xfrm>
              <a:off x="2618913" y="2796466"/>
              <a:ext cx="1828800" cy="267217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60C7BEE-ADEA-439B-88B5-A52C0F537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982" y="3063467"/>
              <a:ext cx="902210" cy="90221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D521605-BD3A-4B9D-800C-A5C60004D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524" y="4036972"/>
              <a:ext cx="1359126" cy="1359126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B9B996-7A21-4B78-89D8-47FA1771888F}"/>
              </a:ext>
            </a:extLst>
          </p:cNvPr>
          <p:cNvGrpSpPr/>
          <p:nvPr/>
        </p:nvGrpSpPr>
        <p:grpSpPr>
          <a:xfrm>
            <a:off x="3817399" y="3429000"/>
            <a:ext cx="1828800" cy="2672179"/>
            <a:chOff x="2618913" y="2796466"/>
            <a:chExt cx="1828800" cy="267217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1220B28-2CBD-44BB-BA99-20A5EE9602C4}"/>
                </a:ext>
              </a:extLst>
            </p:cNvPr>
            <p:cNvSpPr/>
            <p:nvPr/>
          </p:nvSpPr>
          <p:spPr>
            <a:xfrm>
              <a:off x="2618913" y="2796466"/>
              <a:ext cx="1828800" cy="267217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3EA6934-9788-4D4B-BF22-7452ED8D9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982" y="3063467"/>
              <a:ext cx="902210" cy="90221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66AC344-6080-4350-84AF-36380D664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524" y="4036972"/>
              <a:ext cx="1359126" cy="1359126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2A56A35-95CE-4CC8-9FE1-E1D61892D151}"/>
              </a:ext>
            </a:extLst>
          </p:cNvPr>
          <p:cNvGrpSpPr/>
          <p:nvPr/>
        </p:nvGrpSpPr>
        <p:grpSpPr>
          <a:xfrm>
            <a:off x="6471822" y="3429000"/>
            <a:ext cx="1828800" cy="2672179"/>
            <a:chOff x="2618913" y="2796466"/>
            <a:chExt cx="1828800" cy="267217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74E5FBB-EDCB-4A28-AC7E-1D22226C3156}"/>
                </a:ext>
              </a:extLst>
            </p:cNvPr>
            <p:cNvSpPr/>
            <p:nvPr/>
          </p:nvSpPr>
          <p:spPr>
            <a:xfrm>
              <a:off x="2618913" y="2796466"/>
              <a:ext cx="1828800" cy="267217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B3EB5D9-FF91-438C-A33A-7444AC932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982" y="3063467"/>
              <a:ext cx="902210" cy="90221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5DB4FD3-FB4C-4563-BF67-3EA90F852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524" y="4036972"/>
              <a:ext cx="1359126" cy="1359126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2387145-3A92-4DA0-9FE5-ED69285DD110}"/>
              </a:ext>
            </a:extLst>
          </p:cNvPr>
          <p:cNvGrpSpPr/>
          <p:nvPr/>
        </p:nvGrpSpPr>
        <p:grpSpPr>
          <a:xfrm>
            <a:off x="9126245" y="3429000"/>
            <a:ext cx="1828800" cy="2672179"/>
            <a:chOff x="2618913" y="2796466"/>
            <a:chExt cx="1828800" cy="2672179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4AC0264-1120-4E48-A243-624117481758}"/>
                </a:ext>
              </a:extLst>
            </p:cNvPr>
            <p:cNvSpPr/>
            <p:nvPr/>
          </p:nvSpPr>
          <p:spPr>
            <a:xfrm>
              <a:off x="2618913" y="2796466"/>
              <a:ext cx="1828800" cy="267217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B9B5685-F68F-410D-B024-10F0F8575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982" y="3063467"/>
              <a:ext cx="902210" cy="90221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0BC9C61-770F-4737-87D8-7272B222D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524" y="4036972"/>
              <a:ext cx="1359126" cy="1359126"/>
            </a:xfrm>
            <a:prstGeom prst="rect">
              <a:avLst/>
            </a:prstGeom>
          </p:spPr>
        </p:pic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345D4A89-A516-44FA-A6D0-FFB8D69468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381" y="1040373"/>
            <a:ext cx="1891237" cy="1891237"/>
          </a:xfrm>
          <a:prstGeom prst="rect">
            <a:avLst/>
          </a:prstGeom>
        </p:spPr>
      </p:pic>
      <p:sp>
        <p:nvSpPr>
          <p:cNvPr id="34" name="화살표: 굽음 33">
            <a:extLst>
              <a:ext uri="{FF2B5EF4-FFF2-40B4-BE49-F238E27FC236}">
                <a16:creationId xmlns:a16="http://schemas.microsoft.com/office/drawing/2014/main" id="{ACF274DC-1EB4-49B4-9451-E515B7D2B3C5}"/>
              </a:ext>
            </a:extLst>
          </p:cNvPr>
          <p:cNvSpPr/>
          <p:nvPr/>
        </p:nvSpPr>
        <p:spPr>
          <a:xfrm>
            <a:off x="2151355" y="1855950"/>
            <a:ext cx="2675927" cy="999523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화살표: 굽음 35">
            <a:extLst>
              <a:ext uri="{FF2B5EF4-FFF2-40B4-BE49-F238E27FC236}">
                <a16:creationId xmlns:a16="http://schemas.microsoft.com/office/drawing/2014/main" id="{AD77F8D4-6266-4C48-80DD-24FFA740A3A9}"/>
              </a:ext>
            </a:extLst>
          </p:cNvPr>
          <p:cNvSpPr/>
          <p:nvPr/>
        </p:nvSpPr>
        <p:spPr>
          <a:xfrm flipH="1">
            <a:off x="7364718" y="1932087"/>
            <a:ext cx="2675927" cy="999523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6A775900-2542-4516-8591-41C86F5336F7}"/>
              </a:ext>
            </a:extLst>
          </p:cNvPr>
          <p:cNvSpPr/>
          <p:nvPr/>
        </p:nvSpPr>
        <p:spPr>
          <a:xfrm rot="19341326">
            <a:off x="4889699" y="2871719"/>
            <a:ext cx="664493" cy="41596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07A7DA3-CF0E-4139-90CF-B5474B91A750}"/>
              </a:ext>
            </a:extLst>
          </p:cNvPr>
          <p:cNvSpPr/>
          <p:nvPr/>
        </p:nvSpPr>
        <p:spPr>
          <a:xfrm rot="13178867">
            <a:off x="6665446" y="2861321"/>
            <a:ext cx="664493" cy="41596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16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CE936A-4165-471E-852A-6E987D531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3" y="2019076"/>
            <a:ext cx="2819845" cy="2819845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024FAC-0C2D-408A-8628-F59BDCA21D99}"/>
              </a:ext>
            </a:extLst>
          </p:cNvPr>
          <p:cNvSpPr txBox="1"/>
          <p:nvPr/>
        </p:nvSpPr>
        <p:spPr>
          <a:xfrm>
            <a:off x="4375221" y="2828835"/>
            <a:ext cx="6914072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이전 거래내역</a:t>
            </a:r>
            <a:r>
              <a:rPr lang="en-US" altLang="ko-KR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블록확인</a:t>
            </a:r>
            <a:r>
              <a:rPr lang="en-US" altLang="ko-KR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r>
              <a:rPr lang="en-US" altLang="ko-KR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각자의 컴퓨터의 저장</a:t>
            </a:r>
            <a:r>
              <a:rPr lang="en-US" altLang="ko-KR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각자 컴퓨터의 저장된 거래내역 대조</a:t>
            </a:r>
            <a:endParaRPr lang="en-US" altLang="ko-KR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과반수 이상의 컴퓨터가 동의 하면 생선 된 블록을</a:t>
            </a:r>
            <a:endParaRPr lang="en-US" altLang="ko-KR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체인의 추가</a:t>
            </a:r>
            <a:endParaRPr lang="en-US" altLang="ko-KR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158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1FE9EB4D-E715-4BB2-A751-BF2F04256B1C}"/>
              </a:ext>
            </a:extLst>
          </p:cNvPr>
          <p:cNvSpPr/>
          <p:nvPr/>
        </p:nvSpPr>
        <p:spPr>
          <a:xfrm>
            <a:off x="5204678" y="1157308"/>
            <a:ext cx="1668697" cy="16686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BC8ECF5-057C-4FD9-B79F-52C83A8044B4}"/>
              </a:ext>
            </a:extLst>
          </p:cNvPr>
          <p:cNvGrpSpPr/>
          <p:nvPr/>
        </p:nvGrpSpPr>
        <p:grpSpPr>
          <a:xfrm>
            <a:off x="1162976" y="3429000"/>
            <a:ext cx="1828800" cy="2672179"/>
            <a:chOff x="2618913" y="2796466"/>
            <a:chExt cx="1828800" cy="2672179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95C15C4-2255-4836-834C-F7915D9DD012}"/>
                </a:ext>
              </a:extLst>
            </p:cNvPr>
            <p:cNvSpPr/>
            <p:nvPr/>
          </p:nvSpPr>
          <p:spPr>
            <a:xfrm>
              <a:off x="2618913" y="2796466"/>
              <a:ext cx="1828800" cy="267217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D521605-BD3A-4B9D-800C-A5C60004D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524" y="4036972"/>
              <a:ext cx="1359126" cy="1359126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B9B996-7A21-4B78-89D8-47FA1771888F}"/>
              </a:ext>
            </a:extLst>
          </p:cNvPr>
          <p:cNvGrpSpPr/>
          <p:nvPr/>
        </p:nvGrpSpPr>
        <p:grpSpPr>
          <a:xfrm>
            <a:off x="3817399" y="3429000"/>
            <a:ext cx="1828800" cy="2672179"/>
            <a:chOff x="2618913" y="2796466"/>
            <a:chExt cx="1828800" cy="267217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1220B28-2CBD-44BB-BA99-20A5EE9602C4}"/>
                </a:ext>
              </a:extLst>
            </p:cNvPr>
            <p:cNvSpPr/>
            <p:nvPr/>
          </p:nvSpPr>
          <p:spPr>
            <a:xfrm>
              <a:off x="2618913" y="2796466"/>
              <a:ext cx="1828800" cy="267217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3EA6934-9788-4D4B-BF22-7452ED8D9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982" y="3063467"/>
              <a:ext cx="902210" cy="90221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66AC344-6080-4350-84AF-36380D664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524" y="4036972"/>
              <a:ext cx="1359126" cy="1359126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2A56A35-95CE-4CC8-9FE1-E1D61892D151}"/>
              </a:ext>
            </a:extLst>
          </p:cNvPr>
          <p:cNvGrpSpPr/>
          <p:nvPr/>
        </p:nvGrpSpPr>
        <p:grpSpPr>
          <a:xfrm>
            <a:off x="6471822" y="3429000"/>
            <a:ext cx="1828800" cy="2672179"/>
            <a:chOff x="2618913" y="2796466"/>
            <a:chExt cx="1828800" cy="267217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74E5FBB-EDCB-4A28-AC7E-1D22226C3156}"/>
                </a:ext>
              </a:extLst>
            </p:cNvPr>
            <p:cNvSpPr/>
            <p:nvPr/>
          </p:nvSpPr>
          <p:spPr>
            <a:xfrm>
              <a:off x="2618913" y="2796466"/>
              <a:ext cx="1828800" cy="267217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B3EB5D9-FF91-438C-A33A-7444AC932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982" y="3063467"/>
              <a:ext cx="902210" cy="90221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5DB4FD3-FB4C-4563-BF67-3EA90F852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524" y="4036972"/>
              <a:ext cx="1359126" cy="1359126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2387145-3A92-4DA0-9FE5-ED69285DD110}"/>
              </a:ext>
            </a:extLst>
          </p:cNvPr>
          <p:cNvGrpSpPr/>
          <p:nvPr/>
        </p:nvGrpSpPr>
        <p:grpSpPr>
          <a:xfrm>
            <a:off x="9126245" y="3429000"/>
            <a:ext cx="1828800" cy="2672179"/>
            <a:chOff x="2618913" y="2796466"/>
            <a:chExt cx="1828800" cy="2672179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4AC0264-1120-4E48-A243-624117481758}"/>
                </a:ext>
              </a:extLst>
            </p:cNvPr>
            <p:cNvSpPr/>
            <p:nvPr/>
          </p:nvSpPr>
          <p:spPr>
            <a:xfrm>
              <a:off x="2618913" y="2796466"/>
              <a:ext cx="1828800" cy="267217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B9B5685-F68F-410D-B024-10F0F8575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982" y="3063467"/>
              <a:ext cx="902210" cy="90221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0BC9C61-770F-4737-87D8-7272B222D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524" y="4036972"/>
              <a:ext cx="1359126" cy="1359126"/>
            </a:xfrm>
            <a:prstGeom prst="rect">
              <a:avLst/>
            </a:prstGeom>
          </p:spPr>
        </p:pic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345D4A89-A516-44FA-A6D0-FFB8D69468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381" y="1040373"/>
            <a:ext cx="1891237" cy="1891237"/>
          </a:xfrm>
          <a:prstGeom prst="rect">
            <a:avLst/>
          </a:prstGeom>
        </p:spPr>
      </p:pic>
      <p:sp>
        <p:nvSpPr>
          <p:cNvPr id="34" name="화살표: 굽음 33">
            <a:extLst>
              <a:ext uri="{FF2B5EF4-FFF2-40B4-BE49-F238E27FC236}">
                <a16:creationId xmlns:a16="http://schemas.microsoft.com/office/drawing/2014/main" id="{ACF274DC-1EB4-49B4-9451-E515B7D2B3C5}"/>
              </a:ext>
            </a:extLst>
          </p:cNvPr>
          <p:cNvSpPr/>
          <p:nvPr/>
        </p:nvSpPr>
        <p:spPr>
          <a:xfrm>
            <a:off x="2151355" y="1855950"/>
            <a:ext cx="2675927" cy="999523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화살표: 굽음 35">
            <a:extLst>
              <a:ext uri="{FF2B5EF4-FFF2-40B4-BE49-F238E27FC236}">
                <a16:creationId xmlns:a16="http://schemas.microsoft.com/office/drawing/2014/main" id="{AD77F8D4-6266-4C48-80DD-24FFA740A3A9}"/>
              </a:ext>
            </a:extLst>
          </p:cNvPr>
          <p:cNvSpPr/>
          <p:nvPr/>
        </p:nvSpPr>
        <p:spPr>
          <a:xfrm flipH="1">
            <a:off x="7364718" y="1932087"/>
            <a:ext cx="2675927" cy="999523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6A775900-2542-4516-8591-41C86F5336F7}"/>
              </a:ext>
            </a:extLst>
          </p:cNvPr>
          <p:cNvSpPr/>
          <p:nvPr/>
        </p:nvSpPr>
        <p:spPr>
          <a:xfrm rot="19341326">
            <a:off x="4889699" y="2871719"/>
            <a:ext cx="664493" cy="41596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07A7DA3-CF0E-4139-90CF-B5474B91A750}"/>
              </a:ext>
            </a:extLst>
          </p:cNvPr>
          <p:cNvSpPr/>
          <p:nvPr/>
        </p:nvSpPr>
        <p:spPr>
          <a:xfrm rot="13178867">
            <a:off x="6665446" y="2861321"/>
            <a:ext cx="664493" cy="41596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E58269-A454-4FFA-BA96-B11F0A0077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04" y="3590360"/>
            <a:ext cx="1113491" cy="1113491"/>
          </a:xfrm>
          <a:prstGeom prst="rect">
            <a:avLst/>
          </a:prstGeom>
        </p:spPr>
      </p:pic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54B30375-F088-4444-AA49-9CCF42CCD637}"/>
              </a:ext>
            </a:extLst>
          </p:cNvPr>
          <p:cNvSpPr/>
          <p:nvPr/>
        </p:nvSpPr>
        <p:spPr>
          <a:xfrm>
            <a:off x="1738639" y="1496347"/>
            <a:ext cx="1514637" cy="1359126"/>
          </a:xfrm>
          <a:prstGeom prst="mathMultiply">
            <a:avLst>
              <a:gd name="adj1" fmla="val 67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7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E4C9D1A-9F63-43C0-B4B0-BE7FAAD16E33}"/>
              </a:ext>
            </a:extLst>
          </p:cNvPr>
          <p:cNvSpPr/>
          <p:nvPr/>
        </p:nvSpPr>
        <p:spPr>
          <a:xfrm>
            <a:off x="7008540" y="1567567"/>
            <a:ext cx="4634144" cy="472292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CEBE917D-D9CC-466E-809C-859E5C9E72C1}"/>
              </a:ext>
            </a:extLst>
          </p:cNvPr>
          <p:cNvGrpSpPr/>
          <p:nvPr/>
        </p:nvGrpSpPr>
        <p:grpSpPr>
          <a:xfrm>
            <a:off x="549316" y="1586422"/>
            <a:ext cx="4634144" cy="4722920"/>
            <a:chOff x="549316" y="1586422"/>
            <a:chExt cx="4634144" cy="4722920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CB3DDA5A-552D-4CC1-9404-48F130F5FD59}"/>
                </a:ext>
              </a:extLst>
            </p:cNvPr>
            <p:cNvSpPr/>
            <p:nvPr/>
          </p:nvSpPr>
          <p:spPr>
            <a:xfrm>
              <a:off x="549316" y="1586422"/>
              <a:ext cx="4634144" cy="472292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12F8EE1-7A0D-408D-9D65-E3EFCBE14D6B}"/>
                </a:ext>
              </a:extLst>
            </p:cNvPr>
            <p:cNvGrpSpPr/>
            <p:nvPr/>
          </p:nvGrpSpPr>
          <p:grpSpPr>
            <a:xfrm>
              <a:off x="1027127" y="2100559"/>
              <a:ext cx="785125" cy="1288372"/>
              <a:chOff x="2875524" y="3063467"/>
              <a:chExt cx="1359126" cy="233263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5EA5E3FE-CEF8-48A1-9CCD-A1755F3B3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3982" y="3063467"/>
                <a:ext cx="902210" cy="902210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12F23813-E151-454C-94A0-962867600D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5524" y="4036972"/>
                <a:ext cx="1359126" cy="1359126"/>
              </a:xfrm>
              <a:prstGeom prst="rect">
                <a:avLst/>
              </a:prstGeom>
            </p:spPr>
          </p:pic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DB4FF3F-26FD-4858-BAD2-6D7E7236713C}"/>
                </a:ext>
              </a:extLst>
            </p:cNvPr>
            <p:cNvGrpSpPr/>
            <p:nvPr/>
          </p:nvGrpSpPr>
          <p:grpSpPr>
            <a:xfrm>
              <a:off x="2637992" y="2838174"/>
              <a:ext cx="1056441" cy="1475913"/>
              <a:chOff x="2602388" y="3350977"/>
              <a:chExt cx="1828800" cy="2672178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0092413A-F08B-4B68-80B3-FD1BED9A25FD}"/>
                  </a:ext>
                </a:extLst>
              </p:cNvPr>
              <p:cNvSpPr/>
              <p:nvPr/>
            </p:nvSpPr>
            <p:spPr>
              <a:xfrm>
                <a:off x="2602388" y="3350977"/>
                <a:ext cx="1828800" cy="267217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73E90FD2-B86D-427D-876A-D49E6B650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3982" y="3523339"/>
                <a:ext cx="902210" cy="902210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CA41B66A-025F-4DAD-840B-0C507052AE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5524" y="4496844"/>
                <a:ext cx="1359126" cy="1359125"/>
              </a:xfrm>
              <a:prstGeom prst="rect">
                <a:avLst/>
              </a:prstGeom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916D7A3-07CB-4706-80F9-9607EEDE6904}"/>
                </a:ext>
              </a:extLst>
            </p:cNvPr>
            <p:cNvGrpSpPr/>
            <p:nvPr/>
          </p:nvGrpSpPr>
          <p:grpSpPr>
            <a:xfrm>
              <a:off x="1876431" y="3624642"/>
              <a:ext cx="1056441" cy="1475913"/>
              <a:chOff x="2618913" y="2796466"/>
              <a:chExt cx="1828800" cy="2672179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DE32EACE-B123-4F8B-86F2-DED59E75D967}"/>
                  </a:ext>
                </a:extLst>
              </p:cNvPr>
              <p:cNvSpPr/>
              <p:nvPr/>
            </p:nvSpPr>
            <p:spPr>
              <a:xfrm>
                <a:off x="2618913" y="2796466"/>
                <a:ext cx="1828800" cy="267217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D3F60E40-39F1-47F5-803B-3693AB43A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3982" y="3063467"/>
                <a:ext cx="902210" cy="90221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36D8477-86EB-46BC-9B19-8E4172F34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5524" y="4036972"/>
                <a:ext cx="1359126" cy="1359126"/>
              </a:xfrm>
              <a:prstGeom prst="rect">
                <a:avLst/>
              </a:prstGeom>
            </p:spPr>
          </p:pic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42AB378-9CE6-4ADD-885D-5D848171005F}"/>
                </a:ext>
              </a:extLst>
            </p:cNvPr>
            <p:cNvGrpSpPr/>
            <p:nvPr/>
          </p:nvGrpSpPr>
          <p:grpSpPr>
            <a:xfrm>
              <a:off x="989213" y="3306031"/>
              <a:ext cx="1056441" cy="1475913"/>
              <a:chOff x="2618913" y="2796466"/>
              <a:chExt cx="1828800" cy="2672179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7D0629A6-7505-4DD7-A41D-185F65C5C8E8}"/>
                  </a:ext>
                </a:extLst>
              </p:cNvPr>
              <p:cNvSpPr/>
              <p:nvPr/>
            </p:nvSpPr>
            <p:spPr>
              <a:xfrm>
                <a:off x="2618913" y="2796466"/>
                <a:ext cx="1828800" cy="267217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2BD656A5-614B-4FF0-AF98-246267927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3982" y="3063467"/>
                <a:ext cx="902210" cy="902210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097D4C5A-177C-4388-8B10-A923A873A1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5524" y="4036972"/>
                <a:ext cx="1359126" cy="1359126"/>
              </a:xfrm>
              <a:prstGeom prst="rect">
                <a:avLst/>
              </a:prstGeom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BD17F70-27C3-4646-9269-7751E01D9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209" y="1892286"/>
              <a:ext cx="521179" cy="498314"/>
            </a:xfrm>
            <a:prstGeom prst="rect">
              <a:avLst/>
            </a:prstGeom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C6B5597-CBE4-49DD-88C3-CBDD221878A2}"/>
                </a:ext>
              </a:extLst>
            </p:cNvPr>
            <p:cNvGrpSpPr/>
            <p:nvPr/>
          </p:nvGrpSpPr>
          <p:grpSpPr>
            <a:xfrm>
              <a:off x="2477522" y="4625609"/>
              <a:ext cx="1056441" cy="1475913"/>
              <a:chOff x="2618913" y="2796466"/>
              <a:chExt cx="1828800" cy="2672179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80619ED6-0D1C-49C5-B4CD-13F274DC1548}"/>
                  </a:ext>
                </a:extLst>
              </p:cNvPr>
              <p:cNvSpPr/>
              <p:nvPr/>
            </p:nvSpPr>
            <p:spPr>
              <a:xfrm>
                <a:off x="2618913" y="2796466"/>
                <a:ext cx="1828800" cy="267217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4C279A25-7C4D-4A88-BB75-94039485B8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3982" y="3063467"/>
                <a:ext cx="902210" cy="902210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B86463A5-A859-439A-A6B9-226CC65F7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5524" y="4036972"/>
                <a:ext cx="1359126" cy="1359126"/>
              </a:xfrm>
              <a:prstGeom prst="rect">
                <a:avLst/>
              </a:prstGeom>
            </p:spPr>
          </p:pic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F36CDB0-2116-4BD7-BD3D-9F7C748CC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5018" y="2071809"/>
              <a:ext cx="521179" cy="498314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B72B0EB-3D8A-4D2D-9B86-C2B5389B5A9B}"/>
                </a:ext>
              </a:extLst>
            </p:cNvPr>
            <p:cNvGrpSpPr/>
            <p:nvPr/>
          </p:nvGrpSpPr>
          <p:grpSpPr>
            <a:xfrm>
              <a:off x="971098" y="4591217"/>
              <a:ext cx="1056441" cy="1475913"/>
              <a:chOff x="2618913" y="2796466"/>
              <a:chExt cx="1828800" cy="2672179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F0B47BCE-50BB-434C-9642-A5345AC27E0A}"/>
                  </a:ext>
                </a:extLst>
              </p:cNvPr>
              <p:cNvSpPr/>
              <p:nvPr/>
            </p:nvSpPr>
            <p:spPr>
              <a:xfrm>
                <a:off x="2618913" y="2796466"/>
                <a:ext cx="1828800" cy="267217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0118BBFD-E9CC-4B22-BBF8-3C320CC67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3982" y="3063467"/>
                <a:ext cx="902210" cy="902210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6098E449-C4CE-4DCB-AE19-0921F0DF7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5524" y="4036972"/>
                <a:ext cx="1359126" cy="1359126"/>
              </a:xfrm>
              <a:prstGeom prst="rect">
                <a:avLst/>
              </a:prstGeom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54D5CDA-074B-4F74-B312-CC7F4EC23097}"/>
                </a:ext>
              </a:extLst>
            </p:cNvPr>
            <p:cNvGrpSpPr/>
            <p:nvPr/>
          </p:nvGrpSpPr>
          <p:grpSpPr>
            <a:xfrm>
              <a:off x="3320988" y="3302096"/>
              <a:ext cx="1056441" cy="1475913"/>
              <a:chOff x="2618913" y="2796466"/>
              <a:chExt cx="1828800" cy="2672179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E96DA41B-4AE5-40FE-846C-397553B86A6D}"/>
                  </a:ext>
                </a:extLst>
              </p:cNvPr>
              <p:cNvSpPr/>
              <p:nvPr/>
            </p:nvSpPr>
            <p:spPr>
              <a:xfrm>
                <a:off x="2618913" y="2796466"/>
                <a:ext cx="1828800" cy="267217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616FB1B9-B2AF-4526-95C8-88803B89D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3982" y="3063467"/>
                <a:ext cx="902210" cy="902210"/>
              </a:xfrm>
              <a:prstGeom prst="rect">
                <a:avLst/>
              </a:prstGeom>
            </p:spPr>
          </p:pic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AC11AFE0-99ED-4AA4-9B61-9E639396AA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5524" y="4036972"/>
                <a:ext cx="1359126" cy="1359126"/>
              </a:xfrm>
              <a:prstGeom prst="rect">
                <a:avLst/>
              </a:prstGeom>
            </p:spPr>
          </p:pic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53037BC-7AFF-4F96-BBA4-61F130E11303}"/>
                </a:ext>
              </a:extLst>
            </p:cNvPr>
            <p:cNvGrpSpPr/>
            <p:nvPr/>
          </p:nvGrpSpPr>
          <p:grpSpPr>
            <a:xfrm>
              <a:off x="3787669" y="4499046"/>
              <a:ext cx="1056441" cy="1475913"/>
              <a:chOff x="2618913" y="2796466"/>
              <a:chExt cx="1828800" cy="2672179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3E1A0350-BE7A-4D9D-8379-9579E45F8A81}"/>
                  </a:ext>
                </a:extLst>
              </p:cNvPr>
              <p:cNvSpPr/>
              <p:nvPr/>
            </p:nvSpPr>
            <p:spPr>
              <a:xfrm>
                <a:off x="2618913" y="2796466"/>
                <a:ext cx="1828800" cy="267217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9AEBA591-8B9A-4EA5-9B0F-C52F59314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3982" y="3063467"/>
                <a:ext cx="902210" cy="902210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7A9F5489-5601-4BA4-8B81-26FF12C5A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5524" y="4036972"/>
                <a:ext cx="1359126" cy="1359126"/>
              </a:xfrm>
              <a:prstGeom prst="rect">
                <a:avLst/>
              </a:prstGeom>
            </p:spPr>
          </p:pic>
        </p:grpSp>
      </p:grp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ADC00C9E-6769-4C57-95C0-BAC094BE5459}"/>
              </a:ext>
            </a:extLst>
          </p:cNvPr>
          <p:cNvSpPr/>
          <p:nvPr/>
        </p:nvSpPr>
        <p:spPr>
          <a:xfrm>
            <a:off x="5506828" y="3297301"/>
            <a:ext cx="1091953" cy="9496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VS</a:t>
            </a:r>
            <a:endParaRPr lang="ko-KR" altLang="en-US" sz="2800" dirty="0"/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609D5609-040E-42ED-9116-D7C2F5A2D9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39" y="2675944"/>
            <a:ext cx="3267722" cy="32677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F57435F7-55EA-4747-A4A3-E6224C4DB013}"/>
              </a:ext>
            </a:extLst>
          </p:cNvPr>
          <p:cNvSpPr/>
          <p:nvPr/>
        </p:nvSpPr>
        <p:spPr>
          <a:xfrm>
            <a:off x="7820833" y="1625746"/>
            <a:ext cx="3150784" cy="9496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Supercomputer Ranking 1~500</a:t>
            </a:r>
            <a:endParaRPr lang="ko-KR" altLang="en-US" sz="2800" dirty="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00339A65-7D0A-4FB7-9F20-870F9CD2C223}"/>
              </a:ext>
            </a:extLst>
          </p:cNvPr>
          <p:cNvSpPr/>
          <p:nvPr/>
        </p:nvSpPr>
        <p:spPr>
          <a:xfrm>
            <a:off x="1290996" y="1820857"/>
            <a:ext cx="3150784" cy="9496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Half of Bitcoin computers</a:t>
            </a:r>
            <a:endParaRPr lang="ko-KR" altLang="en-US" sz="2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3D3C68C-8994-40A2-9BC3-3518E9E279D4}"/>
              </a:ext>
            </a:extLst>
          </p:cNvPr>
          <p:cNvSpPr txBox="1"/>
          <p:nvPr/>
        </p:nvSpPr>
        <p:spPr>
          <a:xfrm>
            <a:off x="35512" y="392731"/>
            <a:ext cx="561068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해킹</a:t>
            </a:r>
            <a:r>
              <a:rPr lang="en-US" altLang="ko-KR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해볼 테면 해봐</a:t>
            </a:r>
          </a:p>
        </p:txBody>
      </p:sp>
    </p:spTree>
    <p:extLst>
      <p:ext uri="{BB962C8B-B14F-4D97-AF65-F5344CB8AC3E}">
        <p14:creationId xmlns:p14="http://schemas.microsoft.com/office/powerpoint/2010/main" val="22451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1FE9EB4D-E715-4BB2-A751-BF2F04256B1C}"/>
              </a:ext>
            </a:extLst>
          </p:cNvPr>
          <p:cNvSpPr/>
          <p:nvPr/>
        </p:nvSpPr>
        <p:spPr>
          <a:xfrm>
            <a:off x="5204678" y="1157308"/>
            <a:ext cx="1668697" cy="16686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BC8ECF5-057C-4FD9-B79F-52C83A8044B4}"/>
              </a:ext>
            </a:extLst>
          </p:cNvPr>
          <p:cNvGrpSpPr/>
          <p:nvPr/>
        </p:nvGrpSpPr>
        <p:grpSpPr>
          <a:xfrm>
            <a:off x="1162976" y="3429000"/>
            <a:ext cx="1828800" cy="2672179"/>
            <a:chOff x="2618913" y="2796466"/>
            <a:chExt cx="1828800" cy="2672179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95C15C4-2255-4836-834C-F7915D9DD012}"/>
                </a:ext>
              </a:extLst>
            </p:cNvPr>
            <p:cNvSpPr/>
            <p:nvPr/>
          </p:nvSpPr>
          <p:spPr>
            <a:xfrm>
              <a:off x="2618913" y="2796466"/>
              <a:ext cx="1828800" cy="267217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D521605-BD3A-4B9D-800C-A5C60004D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524" y="4036972"/>
              <a:ext cx="1359126" cy="1359126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B9B996-7A21-4B78-89D8-47FA1771888F}"/>
              </a:ext>
            </a:extLst>
          </p:cNvPr>
          <p:cNvGrpSpPr/>
          <p:nvPr/>
        </p:nvGrpSpPr>
        <p:grpSpPr>
          <a:xfrm>
            <a:off x="3817399" y="3429000"/>
            <a:ext cx="1828800" cy="2672179"/>
            <a:chOff x="2618913" y="2796466"/>
            <a:chExt cx="1828800" cy="267217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1220B28-2CBD-44BB-BA99-20A5EE9602C4}"/>
                </a:ext>
              </a:extLst>
            </p:cNvPr>
            <p:cNvSpPr/>
            <p:nvPr/>
          </p:nvSpPr>
          <p:spPr>
            <a:xfrm>
              <a:off x="2618913" y="2796466"/>
              <a:ext cx="1828800" cy="267217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66AC344-6080-4350-84AF-36380D664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524" y="4036972"/>
              <a:ext cx="1359126" cy="1359126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2A56A35-95CE-4CC8-9FE1-E1D61892D151}"/>
              </a:ext>
            </a:extLst>
          </p:cNvPr>
          <p:cNvGrpSpPr/>
          <p:nvPr/>
        </p:nvGrpSpPr>
        <p:grpSpPr>
          <a:xfrm>
            <a:off x="6471822" y="3429000"/>
            <a:ext cx="1828800" cy="2672179"/>
            <a:chOff x="2618913" y="2796466"/>
            <a:chExt cx="1828800" cy="267217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74E5FBB-EDCB-4A28-AC7E-1D22226C3156}"/>
                </a:ext>
              </a:extLst>
            </p:cNvPr>
            <p:cNvSpPr/>
            <p:nvPr/>
          </p:nvSpPr>
          <p:spPr>
            <a:xfrm>
              <a:off x="2618913" y="2796466"/>
              <a:ext cx="1828800" cy="267217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5DB4FD3-FB4C-4563-BF67-3EA90F852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524" y="4036972"/>
              <a:ext cx="1359126" cy="1359126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2387145-3A92-4DA0-9FE5-ED69285DD110}"/>
              </a:ext>
            </a:extLst>
          </p:cNvPr>
          <p:cNvGrpSpPr/>
          <p:nvPr/>
        </p:nvGrpSpPr>
        <p:grpSpPr>
          <a:xfrm>
            <a:off x="9126245" y="3429000"/>
            <a:ext cx="1828800" cy="2672179"/>
            <a:chOff x="2618913" y="2796466"/>
            <a:chExt cx="1828800" cy="2672179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4AC0264-1120-4E48-A243-624117481758}"/>
                </a:ext>
              </a:extLst>
            </p:cNvPr>
            <p:cNvSpPr/>
            <p:nvPr/>
          </p:nvSpPr>
          <p:spPr>
            <a:xfrm>
              <a:off x="2618913" y="2796466"/>
              <a:ext cx="1828800" cy="267217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B9B5685-F68F-410D-B024-10F0F8575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982" y="3063467"/>
              <a:ext cx="902210" cy="90221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0BC9C61-770F-4737-87D8-7272B222D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524" y="4036972"/>
              <a:ext cx="1359126" cy="1359126"/>
            </a:xfrm>
            <a:prstGeom prst="rect">
              <a:avLst/>
            </a:prstGeom>
          </p:spPr>
        </p:pic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345D4A89-A516-44FA-A6D0-FFB8D69468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381" y="1040373"/>
            <a:ext cx="1891237" cy="1891237"/>
          </a:xfrm>
          <a:prstGeom prst="rect">
            <a:avLst/>
          </a:prstGeom>
        </p:spPr>
      </p:pic>
      <p:sp>
        <p:nvSpPr>
          <p:cNvPr id="34" name="화살표: 굽음 33">
            <a:extLst>
              <a:ext uri="{FF2B5EF4-FFF2-40B4-BE49-F238E27FC236}">
                <a16:creationId xmlns:a16="http://schemas.microsoft.com/office/drawing/2014/main" id="{ACF274DC-1EB4-49B4-9451-E515B7D2B3C5}"/>
              </a:ext>
            </a:extLst>
          </p:cNvPr>
          <p:cNvSpPr/>
          <p:nvPr/>
        </p:nvSpPr>
        <p:spPr>
          <a:xfrm>
            <a:off x="2151355" y="1855950"/>
            <a:ext cx="2675927" cy="999523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화살표: 굽음 35">
            <a:extLst>
              <a:ext uri="{FF2B5EF4-FFF2-40B4-BE49-F238E27FC236}">
                <a16:creationId xmlns:a16="http://schemas.microsoft.com/office/drawing/2014/main" id="{AD77F8D4-6266-4C48-80DD-24FFA740A3A9}"/>
              </a:ext>
            </a:extLst>
          </p:cNvPr>
          <p:cNvSpPr/>
          <p:nvPr/>
        </p:nvSpPr>
        <p:spPr>
          <a:xfrm flipH="1">
            <a:off x="7364718" y="1932087"/>
            <a:ext cx="2675927" cy="999523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6A775900-2542-4516-8591-41C86F5336F7}"/>
              </a:ext>
            </a:extLst>
          </p:cNvPr>
          <p:cNvSpPr/>
          <p:nvPr/>
        </p:nvSpPr>
        <p:spPr>
          <a:xfrm rot="19341326">
            <a:off x="4889699" y="2871719"/>
            <a:ext cx="664493" cy="41596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07A7DA3-CF0E-4139-90CF-B5474B91A750}"/>
              </a:ext>
            </a:extLst>
          </p:cNvPr>
          <p:cNvSpPr/>
          <p:nvPr/>
        </p:nvSpPr>
        <p:spPr>
          <a:xfrm rot="13178867">
            <a:off x="6665446" y="2861321"/>
            <a:ext cx="664493" cy="41596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E58269-A454-4FFA-BA96-B11F0A0077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04" y="3590360"/>
            <a:ext cx="1113491" cy="111349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E5894EB-CFB6-47E3-BF5A-A019FAEA44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23" y="3594745"/>
            <a:ext cx="1113491" cy="111349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51D6312-F7A3-4466-BF50-7510D097BB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146" y="3638717"/>
            <a:ext cx="1113491" cy="1113491"/>
          </a:xfrm>
          <a:prstGeom prst="rect">
            <a:avLst/>
          </a:prstGeom>
        </p:spPr>
      </p:pic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EECB91B9-4705-444A-ABA0-312B5CB7DBE3}"/>
              </a:ext>
            </a:extLst>
          </p:cNvPr>
          <p:cNvSpPr/>
          <p:nvPr/>
        </p:nvSpPr>
        <p:spPr>
          <a:xfrm>
            <a:off x="8096677" y="1572484"/>
            <a:ext cx="1514637" cy="1359126"/>
          </a:xfrm>
          <a:prstGeom prst="mathMultiply">
            <a:avLst>
              <a:gd name="adj1" fmla="val 67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927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04191242-6000-4C2B-9846-4F89BBDD7468}"/>
              </a:ext>
            </a:extLst>
          </p:cNvPr>
          <p:cNvGrpSpPr/>
          <p:nvPr/>
        </p:nvGrpSpPr>
        <p:grpSpPr>
          <a:xfrm>
            <a:off x="665921" y="1083365"/>
            <a:ext cx="4865408" cy="5235916"/>
            <a:chOff x="549316" y="1586422"/>
            <a:chExt cx="4634144" cy="472292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BA3DD3F-0F12-46E4-A0EA-B0D422F10915}"/>
                </a:ext>
              </a:extLst>
            </p:cNvPr>
            <p:cNvGrpSpPr/>
            <p:nvPr/>
          </p:nvGrpSpPr>
          <p:grpSpPr>
            <a:xfrm>
              <a:off x="549316" y="1586422"/>
              <a:ext cx="4634144" cy="4722920"/>
              <a:chOff x="549316" y="1586422"/>
              <a:chExt cx="4634144" cy="4722920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848FFC0F-3603-4A28-8A7A-317D6140DA40}"/>
                  </a:ext>
                </a:extLst>
              </p:cNvPr>
              <p:cNvSpPr/>
              <p:nvPr/>
            </p:nvSpPr>
            <p:spPr>
              <a:xfrm>
                <a:off x="549316" y="1586422"/>
                <a:ext cx="4634144" cy="472292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CE32A000-9F66-4637-B090-3354FBD9A3A7}"/>
                  </a:ext>
                </a:extLst>
              </p:cNvPr>
              <p:cNvGrpSpPr/>
              <p:nvPr/>
            </p:nvGrpSpPr>
            <p:grpSpPr>
              <a:xfrm>
                <a:off x="1027127" y="2100559"/>
                <a:ext cx="785125" cy="1288372"/>
                <a:chOff x="2875524" y="3063467"/>
                <a:chExt cx="1359126" cy="2332631"/>
              </a:xfrm>
            </p:grpSpPr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48B8A3CE-BE55-49ED-8C72-C622066598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3982" y="3063467"/>
                  <a:ext cx="902210" cy="902210"/>
                </a:xfrm>
                <a:prstGeom prst="rect">
                  <a:avLst/>
                </a:prstGeom>
              </p:spPr>
            </p:pic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6646C4EA-05FB-4CBD-A7CB-F4DEAF1854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5524" y="4036972"/>
                  <a:ext cx="1359126" cy="1359126"/>
                </a:xfrm>
                <a:prstGeom prst="rect">
                  <a:avLst/>
                </a:prstGeom>
              </p:spPr>
            </p:pic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917761EA-CBCF-4578-B505-6DE94F2B1762}"/>
                  </a:ext>
                </a:extLst>
              </p:cNvPr>
              <p:cNvGrpSpPr/>
              <p:nvPr/>
            </p:nvGrpSpPr>
            <p:grpSpPr>
              <a:xfrm>
                <a:off x="2637992" y="2838174"/>
                <a:ext cx="1056441" cy="1475913"/>
                <a:chOff x="2602388" y="3350977"/>
                <a:chExt cx="1828800" cy="2672178"/>
              </a:xfrm>
            </p:grpSpPr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F23AC526-29CB-4F2F-ABC6-ECB968A2E035}"/>
                    </a:ext>
                  </a:extLst>
                </p:cNvPr>
                <p:cNvSpPr/>
                <p:nvPr/>
              </p:nvSpPr>
              <p:spPr>
                <a:xfrm>
                  <a:off x="2602388" y="3350977"/>
                  <a:ext cx="1828800" cy="267217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129C8BA6-1097-4CBA-B5A4-E0F847CB0D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3982" y="3523339"/>
                  <a:ext cx="902210" cy="902210"/>
                </a:xfrm>
                <a:prstGeom prst="rect">
                  <a:avLst/>
                </a:prstGeom>
              </p:spPr>
            </p:pic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647F181B-FAD0-4D32-886B-CA38F85256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5524" y="4496844"/>
                  <a:ext cx="1359126" cy="1359125"/>
                </a:xfrm>
                <a:prstGeom prst="rect">
                  <a:avLst/>
                </a:prstGeom>
              </p:spPr>
            </p:pic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E0F62E5C-FBC8-4D5A-BFC8-F75B02716906}"/>
                  </a:ext>
                </a:extLst>
              </p:cNvPr>
              <p:cNvGrpSpPr/>
              <p:nvPr/>
            </p:nvGrpSpPr>
            <p:grpSpPr>
              <a:xfrm>
                <a:off x="1876431" y="3624642"/>
                <a:ext cx="1056441" cy="1475913"/>
                <a:chOff x="2618913" y="2796466"/>
                <a:chExt cx="1828800" cy="2672179"/>
              </a:xfrm>
            </p:grpSpPr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1211284E-74CF-4C5D-80DF-B11293441787}"/>
                    </a:ext>
                  </a:extLst>
                </p:cNvPr>
                <p:cNvSpPr/>
                <p:nvPr/>
              </p:nvSpPr>
              <p:spPr>
                <a:xfrm>
                  <a:off x="2618913" y="2796466"/>
                  <a:ext cx="1828800" cy="267217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02C5FC75-7A66-4C1D-9FF0-E34BEE5D0D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3982" y="3063467"/>
                  <a:ext cx="902210" cy="902210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DB4421EE-DBC1-488F-B606-EB0927C52A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5524" y="4036972"/>
                  <a:ext cx="1359126" cy="1359126"/>
                </a:xfrm>
                <a:prstGeom prst="rect">
                  <a:avLst/>
                </a:prstGeom>
              </p:spPr>
            </p:pic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4ABA14C-53E7-4263-BA6A-40F6139E4F17}"/>
                  </a:ext>
                </a:extLst>
              </p:cNvPr>
              <p:cNvGrpSpPr/>
              <p:nvPr/>
            </p:nvGrpSpPr>
            <p:grpSpPr>
              <a:xfrm>
                <a:off x="989213" y="3306031"/>
                <a:ext cx="1056441" cy="1475913"/>
                <a:chOff x="2618913" y="2796466"/>
                <a:chExt cx="1828800" cy="2672179"/>
              </a:xfrm>
            </p:grpSpPr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BAAAFB8B-9F4B-4EF9-9A37-5076EE2DA29B}"/>
                    </a:ext>
                  </a:extLst>
                </p:cNvPr>
                <p:cNvSpPr/>
                <p:nvPr/>
              </p:nvSpPr>
              <p:spPr>
                <a:xfrm>
                  <a:off x="2618913" y="2796466"/>
                  <a:ext cx="1828800" cy="267217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002DE591-82C8-46CB-AD63-CD0653FBAD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3982" y="3063467"/>
                  <a:ext cx="902210" cy="902210"/>
                </a:xfrm>
                <a:prstGeom prst="rect">
                  <a:avLst/>
                </a:prstGeom>
              </p:spPr>
            </p:pic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F95C0773-7B23-4F86-A602-EFE366EE1D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5524" y="4036972"/>
                  <a:ext cx="1359126" cy="1359126"/>
                </a:xfrm>
                <a:prstGeom prst="rect">
                  <a:avLst/>
                </a:prstGeom>
              </p:spPr>
            </p:pic>
          </p:grp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4F9C6DC-CF1B-4EF8-8558-486BAAAB6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5209" y="1892286"/>
                <a:ext cx="521179" cy="498314"/>
              </a:xfrm>
              <a:prstGeom prst="rect">
                <a:avLst/>
              </a:prstGeom>
            </p:spPr>
          </p:pic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17B1CD5F-AA86-4008-AC5B-13DF78F43AE7}"/>
                  </a:ext>
                </a:extLst>
              </p:cNvPr>
              <p:cNvGrpSpPr/>
              <p:nvPr/>
            </p:nvGrpSpPr>
            <p:grpSpPr>
              <a:xfrm>
                <a:off x="2477522" y="4625609"/>
                <a:ext cx="1056441" cy="1475913"/>
                <a:chOff x="2618913" y="2796466"/>
                <a:chExt cx="1828800" cy="2672179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2EC65520-9864-40E7-93D3-02A49842E0EF}"/>
                    </a:ext>
                  </a:extLst>
                </p:cNvPr>
                <p:cNvSpPr/>
                <p:nvPr/>
              </p:nvSpPr>
              <p:spPr>
                <a:xfrm>
                  <a:off x="2618913" y="2796466"/>
                  <a:ext cx="1828800" cy="267217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71F8C19A-F8F1-4FCB-8610-65238CCCEA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3982" y="3063467"/>
                  <a:ext cx="902210" cy="902210"/>
                </a:xfrm>
                <a:prstGeom prst="rect">
                  <a:avLst/>
                </a:prstGeom>
              </p:spPr>
            </p:pic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98C6D554-6579-426B-B5E0-7D869F433A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5524" y="4036972"/>
                  <a:ext cx="1359126" cy="1359126"/>
                </a:xfrm>
                <a:prstGeom prst="rect">
                  <a:avLst/>
                </a:prstGeom>
              </p:spPr>
            </p:pic>
          </p:grp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8587DDB-F9FE-4B3D-823B-8D49B592F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5018" y="2071809"/>
                <a:ext cx="521179" cy="498314"/>
              </a:xfrm>
              <a:prstGeom prst="rect">
                <a:avLst/>
              </a:prstGeom>
            </p:spPr>
          </p:pic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A2F611B-111C-4E22-823F-8B7EBD37B548}"/>
                  </a:ext>
                </a:extLst>
              </p:cNvPr>
              <p:cNvGrpSpPr/>
              <p:nvPr/>
            </p:nvGrpSpPr>
            <p:grpSpPr>
              <a:xfrm>
                <a:off x="971098" y="4591217"/>
                <a:ext cx="1056441" cy="1475913"/>
                <a:chOff x="2618913" y="2796466"/>
                <a:chExt cx="1828800" cy="2672179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16380409-B44B-4045-8C9E-8A05567139C6}"/>
                    </a:ext>
                  </a:extLst>
                </p:cNvPr>
                <p:cNvSpPr/>
                <p:nvPr/>
              </p:nvSpPr>
              <p:spPr>
                <a:xfrm>
                  <a:off x="2618913" y="2796466"/>
                  <a:ext cx="1828800" cy="267217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B6B93358-B995-4489-8153-2B9C6CA12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3982" y="3063467"/>
                  <a:ext cx="902210" cy="90221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6262F4B4-921A-437D-9249-23E7CEC948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5524" y="4036972"/>
                  <a:ext cx="1359126" cy="1359126"/>
                </a:xfrm>
                <a:prstGeom prst="rect">
                  <a:avLst/>
                </a:prstGeom>
              </p:spPr>
            </p:pic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5013873-03DB-45F4-BEBB-B3D00E693D02}"/>
                  </a:ext>
                </a:extLst>
              </p:cNvPr>
              <p:cNvGrpSpPr/>
              <p:nvPr/>
            </p:nvGrpSpPr>
            <p:grpSpPr>
              <a:xfrm>
                <a:off x="3320988" y="3302096"/>
                <a:ext cx="1056441" cy="1475913"/>
                <a:chOff x="2618913" y="2796466"/>
                <a:chExt cx="1828800" cy="2672179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61AC418A-CC15-4169-8A70-3F8C40C66C4C}"/>
                    </a:ext>
                  </a:extLst>
                </p:cNvPr>
                <p:cNvSpPr/>
                <p:nvPr/>
              </p:nvSpPr>
              <p:spPr>
                <a:xfrm>
                  <a:off x="2618913" y="2796466"/>
                  <a:ext cx="1828800" cy="267217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DE5F7294-5D8D-4872-A310-C498904465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3982" y="3063467"/>
                  <a:ext cx="902210" cy="902210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BC2E7014-F419-4542-9414-98B135B857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5524" y="4036972"/>
                  <a:ext cx="1359126" cy="1359126"/>
                </a:xfrm>
                <a:prstGeom prst="rect">
                  <a:avLst/>
                </a:prstGeom>
              </p:spPr>
            </p:pic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5DAB113-08D9-422E-A575-189333D9708F}"/>
                  </a:ext>
                </a:extLst>
              </p:cNvPr>
              <p:cNvGrpSpPr/>
              <p:nvPr/>
            </p:nvGrpSpPr>
            <p:grpSpPr>
              <a:xfrm>
                <a:off x="3787669" y="4499046"/>
                <a:ext cx="1056441" cy="1475913"/>
                <a:chOff x="2618913" y="2796466"/>
                <a:chExt cx="1828800" cy="2672179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E345D98C-3989-4287-8712-C6EB31FA1FDD}"/>
                    </a:ext>
                  </a:extLst>
                </p:cNvPr>
                <p:cNvSpPr/>
                <p:nvPr/>
              </p:nvSpPr>
              <p:spPr>
                <a:xfrm>
                  <a:off x="2618913" y="2796466"/>
                  <a:ext cx="1828800" cy="267217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01AA802D-5F3B-4E2C-9ED3-81278B85AE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3982" y="3063467"/>
                  <a:ext cx="902210" cy="902210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A988AF97-4620-41AB-B1D8-8546A51E4B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5524" y="4036972"/>
                  <a:ext cx="1359126" cy="1359126"/>
                </a:xfrm>
                <a:prstGeom prst="rect">
                  <a:avLst/>
                </a:prstGeom>
              </p:spPr>
            </p:pic>
          </p:grp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395D4D0-4B09-4EE6-AC3E-3B67E7BB94F0}"/>
                </a:ext>
              </a:extLst>
            </p:cNvPr>
            <p:cNvSpPr/>
            <p:nvPr/>
          </p:nvSpPr>
          <p:spPr>
            <a:xfrm>
              <a:off x="1294181" y="2089535"/>
              <a:ext cx="1056441" cy="14759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9128B20-DF72-45BC-BAAC-A8ACFC84D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390" y="2237007"/>
              <a:ext cx="521179" cy="49831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43CF0CD-F260-4305-8519-769460A58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417" y="2774698"/>
              <a:ext cx="785125" cy="750680"/>
            </a:xfrm>
            <a:prstGeom prst="rect">
              <a:avLst/>
            </a:prstGeom>
          </p:spPr>
        </p:pic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2D59C6E-AF86-4BF9-8D98-C29111B1F927}"/>
                </a:ext>
              </a:extLst>
            </p:cNvPr>
            <p:cNvSpPr/>
            <p:nvPr/>
          </p:nvSpPr>
          <p:spPr>
            <a:xfrm>
              <a:off x="3840059" y="1973655"/>
              <a:ext cx="1056441" cy="14759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A69F4D24-C5CF-4240-B7E0-5E3F2CA27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268" y="2121127"/>
              <a:ext cx="521179" cy="498314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1AC59B8D-4CDA-4D3F-8ECB-6DCDB7331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8295" y="2658818"/>
              <a:ext cx="785125" cy="750680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118D588-654E-49D8-9942-B09A1AA61294}"/>
                </a:ext>
              </a:extLst>
            </p:cNvPr>
            <p:cNvSpPr/>
            <p:nvPr/>
          </p:nvSpPr>
          <p:spPr>
            <a:xfrm>
              <a:off x="2078987" y="1902839"/>
              <a:ext cx="1056441" cy="14759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66368262-AC86-4A97-A2EE-26FD9688F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9196" y="2050311"/>
              <a:ext cx="521179" cy="49831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95E80B4E-B13F-4592-8877-F7251232B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223" y="2588002"/>
              <a:ext cx="785125" cy="750680"/>
            </a:xfrm>
            <a:prstGeom prst="rect">
              <a:avLst/>
            </a:prstGeom>
          </p:spPr>
        </p:pic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D9DFE7A-7CA9-41E7-A9CE-1F6C13803974}"/>
                </a:ext>
              </a:extLst>
            </p:cNvPr>
            <p:cNvSpPr/>
            <p:nvPr/>
          </p:nvSpPr>
          <p:spPr>
            <a:xfrm>
              <a:off x="3010223" y="2190141"/>
              <a:ext cx="1056441" cy="14759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443C5E59-073F-431A-B257-30C5AED8F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0432" y="2337613"/>
              <a:ext cx="521179" cy="498314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CB952A4-4A21-483D-AEA1-ACB9FE886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459" y="2875304"/>
              <a:ext cx="785125" cy="750680"/>
            </a:xfrm>
            <a:prstGeom prst="rect">
              <a:avLst/>
            </a:prstGeom>
          </p:spPr>
        </p:pic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8E60B18D-069F-4BD4-B605-7F1F93CCA919}"/>
                </a:ext>
              </a:extLst>
            </p:cNvPr>
            <p:cNvSpPr/>
            <p:nvPr/>
          </p:nvSpPr>
          <p:spPr>
            <a:xfrm>
              <a:off x="3869609" y="3334297"/>
              <a:ext cx="1056441" cy="14759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17085B0-81E5-46EE-BDF0-6DDFDF74F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818" y="3481769"/>
              <a:ext cx="521179" cy="498314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D5D13A8-9A8D-4B36-BFE4-5D10E7BF8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845" y="4019460"/>
              <a:ext cx="785125" cy="750680"/>
            </a:xfrm>
            <a:prstGeom prst="rect">
              <a:avLst/>
            </a:prstGeom>
          </p:spPr>
        </p:pic>
      </p:grp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34C3BB7-38D4-4710-BC21-3A7DD3CBC1E3}"/>
              </a:ext>
            </a:extLst>
          </p:cNvPr>
          <p:cNvSpPr/>
          <p:nvPr/>
        </p:nvSpPr>
        <p:spPr>
          <a:xfrm>
            <a:off x="2613846" y="186282"/>
            <a:ext cx="1091953" cy="9496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Win!</a:t>
            </a:r>
            <a:endParaRPr lang="ko-KR" altLang="en-US" sz="2800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CC68DDC-7C6F-4E75-9BE7-18751245E680}"/>
              </a:ext>
            </a:extLst>
          </p:cNvPr>
          <p:cNvGrpSpPr/>
          <p:nvPr/>
        </p:nvGrpSpPr>
        <p:grpSpPr>
          <a:xfrm>
            <a:off x="7137337" y="1762481"/>
            <a:ext cx="3949797" cy="4233087"/>
            <a:chOff x="7008540" y="1567567"/>
            <a:chExt cx="4634144" cy="4722920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A304316A-BFE5-4C0F-B892-33DC0EA9D6AF}"/>
                </a:ext>
              </a:extLst>
            </p:cNvPr>
            <p:cNvSpPr/>
            <p:nvPr/>
          </p:nvSpPr>
          <p:spPr>
            <a:xfrm>
              <a:off x="7008540" y="1567567"/>
              <a:ext cx="4634144" cy="472292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FE14F8E-9635-4035-8E8F-6BF7CF065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6845" y="1974891"/>
              <a:ext cx="3896205" cy="38962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4B8C2B86-B41D-4C2C-93D1-B0A96FFE11B7}"/>
              </a:ext>
            </a:extLst>
          </p:cNvPr>
          <p:cNvSpPr/>
          <p:nvPr/>
        </p:nvSpPr>
        <p:spPr>
          <a:xfrm>
            <a:off x="8599785" y="671849"/>
            <a:ext cx="1091953" cy="9496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Lose..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4274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D3AA82-ECA1-465C-9870-EAC357EE4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3812"/>
            <a:ext cx="121920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3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38AA935-22AA-4B88-93B9-79A1DF61B3F3}"/>
              </a:ext>
            </a:extLst>
          </p:cNvPr>
          <p:cNvGrpSpPr/>
          <p:nvPr/>
        </p:nvGrpSpPr>
        <p:grpSpPr>
          <a:xfrm>
            <a:off x="-1" y="1018324"/>
            <a:ext cx="12192001" cy="4905397"/>
            <a:chOff x="482557" y="965752"/>
            <a:chExt cx="10022821" cy="38766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6ADDAD2-7F4D-4309-91B0-D48C48BF0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57" y="965752"/>
              <a:ext cx="9153525" cy="38766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2553CAB-B5F5-4AA2-A587-5EFF8333F3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66" t="-534" r="-396" b="534"/>
            <a:stretch/>
          </p:blipFill>
          <p:spPr>
            <a:xfrm>
              <a:off x="9441892" y="1037189"/>
              <a:ext cx="1063486" cy="373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23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50682" y="1543819"/>
            <a:ext cx="209063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spc="300" dirty="0">
                <a:solidFill>
                  <a:srgbClr val="F15A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2400" b="1" spc="300" dirty="0">
              <a:solidFill>
                <a:srgbClr val="F15A3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5030091" y="2921074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030091" y="3556074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030091" y="4191074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030091" y="4826074"/>
            <a:ext cx="2131819" cy="0"/>
          </a:xfrm>
          <a:prstGeom prst="line">
            <a:avLst/>
          </a:prstGeom>
          <a:ln w="12700">
            <a:gradFill flip="none" rotWithShape="1">
              <a:gsLst>
                <a:gs pos="80000">
                  <a:srgbClr val="BD4B36"/>
                </a:gs>
                <a:gs pos="20000">
                  <a:srgbClr val="1B3436"/>
                </a:gs>
              </a:gsLst>
              <a:lin ang="0" scaled="1"/>
              <a:tileRect/>
            </a:gra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40880" y="2382927"/>
            <a:ext cx="231024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기존 화폐의 개념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83222" y="3035918"/>
            <a:ext cx="32255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은행에서의 </a:t>
            </a:r>
            <a:r>
              <a:rPr lang="en-US" altLang="ko-KR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transaction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28855" y="3688909"/>
            <a:ext cx="233429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 블록체인인가</a:t>
            </a:r>
            <a:r>
              <a:rPr lang="en-US" altLang="ko-KR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46114" y="4341900"/>
            <a:ext cx="269977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공유 되는 블록 체인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73978" y="4994891"/>
            <a:ext cx="284404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해킹</a:t>
            </a:r>
            <a:r>
              <a:rPr lang="en-US" altLang="ko-KR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해볼 테면 해봐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5550425" y="823342"/>
            <a:ext cx="1091150" cy="343034"/>
            <a:chOff x="5365806" y="117753"/>
            <a:chExt cx="1526960" cy="480041"/>
          </a:xfrm>
        </p:grpSpPr>
        <p:grpSp>
          <p:nvGrpSpPr>
            <p:cNvPr id="29" name="그룹 28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42" name="이등변 삼각형 41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각 삼각형 42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40" name="이등변 삼각형 39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각 삼각형 40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5442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B23F66-B90D-4473-8FD6-D64721EC6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91" y="357808"/>
            <a:ext cx="12233791" cy="61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4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9B35E77-0DE3-4356-901D-577710584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69414" cy="44822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CA9ABB-82CD-4EEF-9569-73CCD380C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548" y="4482218"/>
            <a:ext cx="11168509" cy="19661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3E86B49-1379-4423-AB6E-8274E8902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73"/>
            <a:ext cx="9144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16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FE28731-08FB-472D-84A3-7767357652EE}"/>
              </a:ext>
            </a:extLst>
          </p:cNvPr>
          <p:cNvGrpSpPr/>
          <p:nvPr/>
        </p:nvGrpSpPr>
        <p:grpSpPr>
          <a:xfrm>
            <a:off x="-89452" y="0"/>
            <a:ext cx="9242977" cy="8326299"/>
            <a:chOff x="-89452" y="0"/>
            <a:chExt cx="9242977" cy="832629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00CED7D-F577-492F-A9D9-FF92702A1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53525" cy="43148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F1E360D-96F6-4CFC-AE72-10216DF32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53" t="79080" r="653" b="-77711"/>
            <a:stretch/>
          </p:blipFill>
          <p:spPr>
            <a:xfrm>
              <a:off x="-89452" y="4314825"/>
              <a:ext cx="9144000" cy="4011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1826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26720" y="367392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Ponybuhagom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65700" y="90393"/>
            <a:ext cx="569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TITLE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3136" y="1353139"/>
            <a:ext cx="4354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·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기본 색상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흰색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· </a:t>
            </a:r>
            <a:r>
              <a:rPr lang="ko-KR" altLang="en-US" sz="1600" dirty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중요 색상</a:t>
            </a:r>
            <a:r>
              <a:rPr lang="en-US" altLang="ko-KR" sz="1600" dirty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1600" dirty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도형 색상에 맞춰서 </a:t>
            </a:r>
            <a:r>
              <a:rPr lang="en-US" altLang="ko-KR" sz="1600" dirty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 </a:t>
            </a:r>
            <a:r>
              <a:rPr lang="ko-KR" altLang="en-US" sz="1600" dirty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그림자 </a:t>
            </a:r>
            <a:r>
              <a:rPr lang="en-US" altLang="ko-KR" sz="1600" b="1" dirty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 </a:t>
            </a:r>
            <a:r>
              <a:rPr lang="ko-KR" altLang="en-US" sz="1600" b="1" dirty="0">
                <a:solidFill>
                  <a:srgbClr val="F15A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굵게</a:t>
            </a:r>
            <a:endParaRPr lang="en-US" altLang="ko-KR" sz="1600" b="1" dirty="0">
              <a:solidFill>
                <a:srgbClr val="F15A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9795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39455" y="2815489"/>
            <a:ext cx="17130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PONYBUHAGOM</a:t>
            </a:r>
            <a:endParaRPr lang="ko-KR" altLang="en-US" sz="1200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4112" y="3136613"/>
            <a:ext cx="280378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rgbClr val="F15A3E"/>
                </a:solidFill>
                <a:effectLst>
                  <a:outerShdw blurRad="114300" dist="50800" dir="2700000" sx="102000" sy="102000" algn="tl" rotWithShape="0">
                    <a:prstClr val="black">
                      <a:alpha val="34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3200" b="1" spc="300" dirty="0">
              <a:solidFill>
                <a:srgbClr val="F15A3E"/>
              </a:solidFill>
              <a:effectLst>
                <a:outerShdw blurRad="114300" dist="50800" dir="2700000" sx="102000" sy="102000" algn="tl" rotWithShape="0">
                  <a:prstClr val="black">
                    <a:alpha val="34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3509" y="3769013"/>
            <a:ext cx="3285002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1200" spc="1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PONYBUHAGOM.TISTORY.COM/NUMBER</a:t>
            </a:r>
          </a:p>
        </p:txBody>
      </p:sp>
    </p:spTree>
    <p:extLst>
      <p:ext uri="{BB962C8B-B14F-4D97-AF65-F5344CB8AC3E}">
        <p14:creationId xmlns:p14="http://schemas.microsoft.com/office/powerpoint/2010/main" val="246697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DF9A5-F835-404D-81C4-E8E296580D1E}"/>
              </a:ext>
            </a:extLst>
          </p:cNvPr>
          <p:cNvSpPr txBox="1"/>
          <p:nvPr/>
        </p:nvSpPr>
        <p:spPr>
          <a:xfrm>
            <a:off x="3399183" y="2844225"/>
            <a:ext cx="49507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화폐는 약속의 개념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7B342-A3D4-4A2E-9E95-3F03061F7C4B}"/>
              </a:ext>
            </a:extLst>
          </p:cNvPr>
          <p:cNvSpPr txBox="1"/>
          <p:nvPr/>
        </p:nvSpPr>
        <p:spPr>
          <a:xfrm>
            <a:off x="2380880" y="5229185"/>
            <a:ext cx="743023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화폐</a:t>
            </a:r>
            <a:r>
              <a:rPr lang="en-US" altLang="ko-KR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상품의 가치를 나타내어 지불 기능을 가진 교환 수단</a:t>
            </a:r>
          </a:p>
        </p:txBody>
      </p:sp>
    </p:spTree>
    <p:extLst>
      <p:ext uri="{BB962C8B-B14F-4D97-AF65-F5344CB8AC3E}">
        <p14:creationId xmlns:p14="http://schemas.microsoft.com/office/powerpoint/2010/main" val="195052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93158D-788E-4FFC-8C11-5A87F6D8D363}"/>
              </a:ext>
            </a:extLst>
          </p:cNvPr>
          <p:cNvSpPr txBox="1"/>
          <p:nvPr/>
        </p:nvSpPr>
        <p:spPr>
          <a:xfrm>
            <a:off x="-1" y="849922"/>
            <a:ext cx="965002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금본위제도</a:t>
            </a:r>
            <a:r>
              <a:rPr lang="en-US" altLang="ko-KR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16</a:t>
            </a:r>
            <a:r>
              <a:rPr lang="ko-KR" altLang="en-US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세기의 화폐 </a:t>
            </a:r>
            <a:r>
              <a:rPr lang="en-US" altLang="ko-KR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금의 영수증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F4664E-ED7D-496F-8915-BEE2395FF4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50" y="2337261"/>
            <a:ext cx="1721223" cy="17212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A92A15-3764-4572-8F1A-175BC7840C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71" y="2449826"/>
            <a:ext cx="1608658" cy="160865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softEdge rad="317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EEFC72-EB93-4D35-BF6A-3149F96BA28D}"/>
              </a:ext>
            </a:extLst>
          </p:cNvPr>
          <p:cNvSpPr txBox="1"/>
          <p:nvPr/>
        </p:nvSpPr>
        <p:spPr>
          <a:xfrm>
            <a:off x="1705568" y="4897668"/>
            <a:ext cx="88838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C227E-9462-4678-92A6-390583ABDA4B}"/>
              </a:ext>
            </a:extLst>
          </p:cNvPr>
          <p:cNvSpPr txBox="1"/>
          <p:nvPr/>
        </p:nvSpPr>
        <p:spPr>
          <a:xfrm>
            <a:off x="4873550" y="4743780"/>
            <a:ext cx="244490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귀금속 세공상 </a:t>
            </a:r>
            <a:endParaRPr lang="en-US" altLang="ko-KR" sz="2000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20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은행 개념</a:t>
            </a:r>
            <a:r>
              <a:rPr lang="en-US" altLang="ko-KR" sz="20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EB52E6-8723-47F5-B4D0-1643E1ABC7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083" y="2449826"/>
            <a:ext cx="1760767" cy="1760767"/>
          </a:xfrm>
          <a:prstGeom prst="rect">
            <a:avLst/>
          </a:prstGeom>
          <a:solidFill>
            <a:srgbClr val="FFFF00"/>
          </a:solidFill>
          <a:effectLst>
            <a:softEdge rad="1270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EEEED6-88B7-4F01-BAE1-F38F574A211B}"/>
              </a:ext>
            </a:extLst>
          </p:cNvPr>
          <p:cNvSpPr txBox="1"/>
          <p:nvPr/>
        </p:nvSpPr>
        <p:spPr>
          <a:xfrm>
            <a:off x="9142083" y="4743780"/>
            <a:ext cx="178766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영수증 발행</a:t>
            </a:r>
            <a:endParaRPr lang="en-US" altLang="ko-KR" sz="2000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20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화폐개념</a:t>
            </a:r>
            <a:r>
              <a:rPr lang="en-US" altLang="ko-KR" sz="20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34C8DE3-6C73-4C22-9C02-30E683BACFA4}"/>
              </a:ext>
            </a:extLst>
          </p:cNvPr>
          <p:cNvSpPr/>
          <p:nvPr/>
        </p:nvSpPr>
        <p:spPr>
          <a:xfrm>
            <a:off x="3700683" y="2956264"/>
            <a:ext cx="861134" cy="47273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66FFA43-867F-4AD2-93AB-D1225478621A}"/>
              </a:ext>
            </a:extLst>
          </p:cNvPr>
          <p:cNvSpPr/>
          <p:nvPr/>
        </p:nvSpPr>
        <p:spPr>
          <a:xfrm>
            <a:off x="7630183" y="2956264"/>
            <a:ext cx="861134" cy="47273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9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FD04977-4815-4430-B59F-B9396DB08E36}"/>
              </a:ext>
            </a:extLst>
          </p:cNvPr>
          <p:cNvGrpSpPr/>
          <p:nvPr/>
        </p:nvGrpSpPr>
        <p:grpSpPr>
          <a:xfrm>
            <a:off x="383218" y="1128207"/>
            <a:ext cx="11264285" cy="4011964"/>
            <a:chOff x="365463" y="1433743"/>
            <a:chExt cx="4215415" cy="1478133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BE2A9B0-6AA8-448C-BB5D-D6EFCD265053}"/>
                </a:ext>
              </a:extLst>
            </p:cNvPr>
            <p:cNvSpPr/>
            <p:nvPr/>
          </p:nvSpPr>
          <p:spPr>
            <a:xfrm>
              <a:off x="365463" y="1433743"/>
              <a:ext cx="4215415" cy="147813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5C8CBC5-B7D9-4F9B-8548-2978B9D52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858" y="1636175"/>
              <a:ext cx="1065214" cy="106521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49B1057-3183-41C2-8FD6-D2AE1EBE1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2861" y="1648358"/>
              <a:ext cx="1089687" cy="1089687"/>
            </a:xfrm>
            <a:prstGeom prst="rect">
              <a:avLst/>
            </a:prstGeom>
            <a:solidFill>
              <a:srgbClr val="FFFF00"/>
            </a:solidFill>
            <a:effectLst>
              <a:softEdge rad="127000"/>
            </a:effectLst>
          </p:spPr>
        </p:pic>
        <p:sp>
          <p:nvSpPr>
            <p:cNvPr id="6" name="같음 기호 5">
              <a:extLst>
                <a:ext uri="{FF2B5EF4-FFF2-40B4-BE49-F238E27FC236}">
                  <a16:creationId xmlns:a16="http://schemas.microsoft.com/office/drawing/2014/main" id="{15377C54-3EBC-42D8-825E-B2E8DDB5F710}"/>
                </a:ext>
              </a:extLst>
            </p:cNvPr>
            <p:cNvSpPr/>
            <p:nvPr/>
          </p:nvSpPr>
          <p:spPr>
            <a:xfrm>
              <a:off x="1998565" y="1770761"/>
              <a:ext cx="1120803" cy="571390"/>
            </a:xfrm>
            <a:prstGeom prst="mathEqual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950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BE19051-9D00-4F4A-98D2-0DD2B9F1D2A9}"/>
              </a:ext>
            </a:extLst>
          </p:cNvPr>
          <p:cNvSpPr/>
          <p:nvPr/>
        </p:nvSpPr>
        <p:spPr>
          <a:xfrm>
            <a:off x="363580" y="2849732"/>
            <a:ext cx="11585764" cy="36487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6DCC82D-FD52-4536-9AD7-22A8F13CE12E}"/>
              </a:ext>
            </a:extLst>
          </p:cNvPr>
          <p:cNvSpPr/>
          <p:nvPr/>
        </p:nvSpPr>
        <p:spPr>
          <a:xfrm>
            <a:off x="4812701" y="831661"/>
            <a:ext cx="2886722" cy="17394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$ 3</a:t>
            </a:r>
          </a:p>
          <a:p>
            <a:pPr algn="ctr"/>
            <a:r>
              <a:rPr lang="en-US" altLang="ko-KR" dirty="0"/>
              <a:t>Transaction</a:t>
            </a:r>
            <a:r>
              <a:rPr lang="ko-KR" altLang="en-US" dirty="0"/>
              <a:t> </a:t>
            </a:r>
            <a:r>
              <a:rPr lang="en-US" altLang="ko-KR" dirty="0"/>
              <a:t>Happen!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8D6239B-640D-465A-B999-7EC5F0E89ABE}"/>
              </a:ext>
            </a:extLst>
          </p:cNvPr>
          <p:cNvGrpSpPr/>
          <p:nvPr/>
        </p:nvGrpSpPr>
        <p:grpSpPr>
          <a:xfrm>
            <a:off x="363580" y="169154"/>
            <a:ext cx="3700950" cy="2401463"/>
            <a:chOff x="363580" y="169154"/>
            <a:chExt cx="3700950" cy="240146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F970294-D9A5-4D34-A227-E19AC29E246C}"/>
                </a:ext>
              </a:extLst>
            </p:cNvPr>
            <p:cNvGrpSpPr/>
            <p:nvPr/>
          </p:nvGrpSpPr>
          <p:grpSpPr>
            <a:xfrm>
              <a:off x="1477208" y="1092484"/>
              <a:ext cx="1473694" cy="1478133"/>
              <a:chOff x="3107184" y="1465558"/>
              <a:chExt cx="1473694" cy="147813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7248E6F-CA47-4859-B07C-20F667FD4648}"/>
                  </a:ext>
                </a:extLst>
              </p:cNvPr>
              <p:cNvSpPr/>
              <p:nvPr/>
            </p:nvSpPr>
            <p:spPr>
              <a:xfrm>
                <a:off x="3107184" y="1465558"/>
                <a:ext cx="1473694" cy="147813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8FEDB01-9796-4EC9-903C-17371B44A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2861" y="1680173"/>
                <a:ext cx="1089687" cy="1089687"/>
              </a:xfrm>
              <a:prstGeom prst="rect">
                <a:avLst/>
              </a:prstGeom>
              <a:solidFill>
                <a:srgbClr val="FFFF00"/>
              </a:solidFill>
              <a:effectLst>
                <a:softEdge rad="127000"/>
              </a:effectLst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EBA7E0-C783-4B67-A6AB-8902F703811E}"/>
                </a:ext>
              </a:extLst>
            </p:cNvPr>
            <p:cNvSpPr/>
            <p:nvPr/>
          </p:nvSpPr>
          <p:spPr>
            <a:xfrm>
              <a:off x="363580" y="169154"/>
              <a:ext cx="37009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A’s account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9B0DCED-48B3-4DC2-9249-EFEB3BD57CD6}"/>
              </a:ext>
            </a:extLst>
          </p:cNvPr>
          <p:cNvGrpSpPr/>
          <p:nvPr/>
        </p:nvGrpSpPr>
        <p:grpSpPr>
          <a:xfrm>
            <a:off x="8127472" y="169154"/>
            <a:ext cx="3719994" cy="2401463"/>
            <a:chOff x="354058" y="169154"/>
            <a:chExt cx="3719994" cy="240146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F6F0C35-5E83-4DDB-BF55-C789F4BDC5C8}"/>
                </a:ext>
              </a:extLst>
            </p:cNvPr>
            <p:cNvGrpSpPr/>
            <p:nvPr/>
          </p:nvGrpSpPr>
          <p:grpSpPr>
            <a:xfrm>
              <a:off x="1477208" y="1092484"/>
              <a:ext cx="1473694" cy="1478133"/>
              <a:chOff x="3107184" y="1465558"/>
              <a:chExt cx="1473694" cy="1478133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DA7F5DA6-59F2-4E59-836B-75DC257032A9}"/>
                  </a:ext>
                </a:extLst>
              </p:cNvPr>
              <p:cNvSpPr/>
              <p:nvPr/>
            </p:nvSpPr>
            <p:spPr>
              <a:xfrm>
                <a:off x="3107184" y="1465558"/>
                <a:ext cx="1473694" cy="147813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C61E7401-90AB-4621-A12A-2A8DECD6FF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2861" y="1680173"/>
                <a:ext cx="1089687" cy="1089687"/>
              </a:xfrm>
              <a:prstGeom prst="rect">
                <a:avLst/>
              </a:prstGeom>
              <a:solidFill>
                <a:srgbClr val="FFFF00"/>
              </a:solidFill>
              <a:effectLst>
                <a:softEdge rad="127000"/>
              </a:effectLst>
            </p:spPr>
          </p:pic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BDF207-86B0-44C5-BFA3-76F3BE0357A5}"/>
                </a:ext>
              </a:extLst>
            </p:cNvPr>
            <p:cNvSpPr/>
            <p:nvPr/>
          </p:nvSpPr>
          <p:spPr>
            <a:xfrm>
              <a:off x="354058" y="169154"/>
              <a:ext cx="371999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r>
                <a:rPr lang="en-US" altLang="ko-KR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’s account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05B3EBD-7D65-4DC0-ADE9-6A7E533E904E}"/>
              </a:ext>
            </a:extLst>
          </p:cNvPr>
          <p:cNvGrpSpPr/>
          <p:nvPr/>
        </p:nvGrpSpPr>
        <p:grpSpPr>
          <a:xfrm>
            <a:off x="854901" y="3524413"/>
            <a:ext cx="2718308" cy="2448624"/>
            <a:chOff x="854901" y="3524413"/>
            <a:chExt cx="2718308" cy="2448624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82C339C-E34B-4930-870E-03A26574A67D}"/>
                </a:ext>
              </a:extLst>
            </p:cNvPr>
            <p:cNvGrpSpPr/>
            <p:nvPr/>
          </p:nvGrpSpPr>
          <p:grpSpPr>
            <a:xfrm>
              <a:off x="1500881" y="4494904"/>
              <a:ext cx="1473694" cy="1478133"/>
              <a:chOff x="956038" y="3376317"/>
              <a:chExt cx="1473694" cy="1478133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8415491D-1ACD-45E2-BD59-530A854F55F2}"/>
                  </a:ext>
                </a:extLst>
              </p:cNvPr>
              <p:cNvSpPr/>
              <p:nvPr/>
            </p:nvSpPr>
            <p:spPr>
              <a:xfrm>
                <a:off x="956038" y="3376317"/>
                <a:ext cx="1473694" cy="147813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B8657ADD-14EB-4A62-BCC7-E070FE849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3740" y="3429000"/>
                <a:ext cx="1378289" cy="1378289"/>
              </a:xfrm>
              <a:prstGeom prst="rect">
                <a:avLst/>
              </a:prstGeom>
            </p:spPr>
          </p:pic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70E8538-9593-4E64-8BB6-D107CC669384}"/>
                </a:ext>
              </a:extLst>
            </p:cNvPr>
            <p:cNvSpPr/>
            <p:nvPr/>
          </p:nvSpPr>
          <p:spPr>
            <a:xfrm>
              <a:off x="854901" y="3524413"/>
              <a:ext cx="27183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A’s Gold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A7EA9CA-9FA9-437C-A80B-D63E6E0BC0C7}"/>
              </a:ext>
            </a:extLst>
          </p:cNvPr>
          <p:cNvGrpSpPr/>
          <p:nvPr/>
        </p:nvGrpSpPr>
        <p:grpSpPr>
          <a:xfrm>
            <a:off x="8609269" y="3429000"/>
            <a:ext cx="2737352" cy="2448624"/>
            <a:chOff x="845379" y="3524413"/>
            <a:chExt cx="2737352" cy="244862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D67D139-D5D6-4106-B59D-5591EB5C54F9}"/>
                </a:ext>
              </a:extLst>
            </p:cNvPr>
            <p:cNvGrpSpPr/>
            <p:nvPr/>
          </p:nvGrpSpPr>
          <p:grpSpPr>
            <a:xfrm>
              <a:off x="1500881" y="4494904"/>
              <a:ext cx="1473694" cy="1478133"/>
              <a:chOff x="956038" y="3376317"/>
              <a:chExt cx="1473694" cy="1478133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5737167A-F934-4662-94A3-D968CDFC3403}"/>
                  </a:ext>
                </a:extLst>
              </p:cNvPr>
              <p:cNvSpPr/>
              <p:nvPr/>
            </p:nvSpPr>
            <p:spPr>
              <a:xfrm>
                <a:off x="956038" y="3376317"/>
                <a:ext cx="1473694" cy="147813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E5956EA9-9816-475E-BAF3-3691FFE8E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3740" y="3429000"/>
                <a:ext cx="1378289" cy="1378289"/>
              </a:xfrm>
              <a:prstGeom prst="rect">
                <a:avLst/>
              </a:prstGeom>
            </p:spPr>
          </p:pic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ED1809-CF2B-4762-AC3A-AD47A3EAD4BB}"/>
                </a:ext>
              </a:extLst>
            </p:cNvPr>
            <p:cNvSpPr/>
            <p:nvPr/>
          </p:nvSpPr>
          <p:spPr>
            <a:xfrm>
              <a:off x="845379" y="3524413"/>
              <a:ext cx="273735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r>
                <a:rPr lang="en-US" altLang="ko-KR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’s Gold</a:t>
              </a:r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F79BADE0-CF22-4942-8106-9E144F4F4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834" y="2911912"/>
            <a:ext cx="2148331" cy="2148331"/>
          </a:xfrm>
          <a:prstGeom prst="rect">
            <a:avLst/>
          </a:prstGeom>
        </p:spPr>
      </p:pic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DFF9D0D2-5C82-496D-96A8-C0B2A4EDC038}"/>
              </a:ext>
            </a:extLst>
          </p:cNvPr>
          <p:cNvSpPr/>
          <p:nvPr/>
        </p:nvSpPr>
        <p:spPr>
          <a:xfrm>
            <a:off x="3434132" y="5622285"/>
            <a:ext cx="5643859" cy="6897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$ 3 amount of gold is moved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12C9AD-C539-4C95-B399-3A862581DA87}"/>
              </a:ext>
            </a:extLst>
          </p:cNvPr>
          <p:cNvSpPr txBox="1"/>
          <p:nvPr/>
        </p:nvSpPr>
        <p:spPr>
          <a:xfrm>
            <a:off x="4926927" y="5081911"/>
            <a:ext cx="238549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3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귀금속 세공상 </a:t>
            </a:r>
            <a:endParaRPr lang="en-US" altLang="ko-KR" sz="2000" spc="3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2000" spc="3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 spc="3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영수증 발행소</a:t>
            </a:r>
            <a:r>
              <a:rPr lang="en-US" altLang="ko-KR" sz="2000" spc="3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047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D5ABF5-BDE0-4443-9D71-2B2BDB05E5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98" y="585187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7C4F4D4-1268-438C-A854-68B9AB70A6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98" y="737587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C77099-0EE3-48A9-928B-1082E60175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98" y="889987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952A4E-8501-4474-B206-BBEED2F0B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98" y="1042387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CE29BB-B4C9-4CCB-AE87-96261545EB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98" y="1194787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90B8FD-0550-4937-85C4-6F7994AF91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98" y="1347187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CECF7C-945E-488E-937D-3F5216C389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98" y="1499587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1BD1AE-7BE3-4248-8DB6-021BD6A8DC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298" y="1651987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FA3ECB-E8C4-4980-8B86-FCDF1C5366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98" y="1804387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185F0D0-8274-49DC-9468-E80E89B2D0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098" y="1956787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197A0F-BE6A-4F3B-8341-793F7939A4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98" y="2109187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A35DC44-246A-4C89-93DF-6FEA99F0A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98" y="2261587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A3BEA2A-F3A8-4507-862D-728DDD843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98" y="2413987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C17CCE6-B1CD-4B7B-8E00-5171A423C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98" y="2566387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36611E9-707F-4708-BDF6-060A174A2C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85" y="17052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E3F4B8D-05FE-425A-ADF8-F5AB39C647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098" y="2718787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7F298CE-7E7B-46B4-B678-D8F6931F4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85" y="18576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B6A4138-55C8-479F-A895-A8C806273E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85" y="20100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8488B9D-4D27-4B79-9636-9549B47B0D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85" y="21624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AC7D027-2F48-4DDD-A6EC-14F2DD257B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85" y="23148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A32676C-AA59-4834-A332-9A0467109F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85" y="24672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021AB2F-D037-436B-9AE5-654E9A223F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85" y="26196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8D01FA5-CA93-43C7-A31C-D2411190F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85" y="27720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A14D65F-7232-4508-90E6-68EFB7D7B1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85" y="29244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0310CAB-0228-45D6-9D66-7A0777C26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85" y="30768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0586381-EB58-4D0A-A69B-B0A2239844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85" y="32292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CCE1FA6-530B-43F6-BE44-0A6E48F685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85" y="33816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75439AE-C9F1-477C-B532-D507CFFFEC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85" y="35340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0E782DF-86B3-41E1-B9AE-6AEBD49321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785" y="36864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80CC288-2BD6-4080-BA29-75399801F4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185" y="38388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82B03E1-E6C2-4A2C-9878-3544E34CCC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6" y="29244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3AF361C-B782-4D91-9F5B-A8A3474C72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85" y="39912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A713E73-21D7-4F7C-A3CB-86BE53799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36" y="30768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E26C287-9902-449C-9EA7-1B39FBA2C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6" y="32292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F530D90-4604-4CC0-943E-800E1E7E73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6" y="33816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4588709-3426-4696-A10C-7FA933006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36" y="35340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6129E14-AABB-4AF3-A008-D2CD906D8D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36" y="36864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E360353D-660B-4B48-BD34-7ACF735B5C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36" y="38388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DEA6D21-E84D-4A46-8C1F-5C1A59124B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36" y="39912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0447606-F2AF-4E6A-9CE6-1DE43DF612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336" y="41436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CB53E9A-9BF1-470F-B04E-A1DFAF52C0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36" y="42960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1F21A1C5-8CE2-4F9D-9CA5-3C428E297C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36" y="44484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C7BE17C-E4DE-4F5E-A37E-8412614A4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36" y="46008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349D6B2-B15C-4257-87DD-EDB73F7BF3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36" y="47532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3940ABA8-6BA0-40FA-910A-7E9FC95F16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36" y="49056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6BDBD20-0B5E-4F9F-B58E-6EC6B7E4AA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736" y="5058095"/>
            <a:ext cx="1387903" cy="1387903"/>
          </a:xfrm>
          <a:prstGeom prst="rect">
            <a:avLst/>
          </a:prstGeom>
          <a:solidFill>
            <a:schemeClr val="bg2"/>
          </a:solidFill>
          <a:effectLst>
            <a:softEdge rad="63500"/>
          </a:effec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3816AE5B-3EC1-412B-9902-6B46A5112C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688" y="2290551"/>
            <a:ext cx="1721223" cy="1721223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2A9E8315-CD8F-4639-84AB-FBCB375951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870" y="2590130"/>
            <a:ext cx="1721223" cy="1721223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FFF722C6-3FE6-4398-AB20-37E2CA2A81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052" y="2863887"/>
            <a:ext cx="1721223" cy="1721223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D93571E6-FF49-44FD-A163-E201502E7F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98" y="3213990"/>
            <a:ext cx="1721223" cy="1721223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27A1EBAE-EBAD-4E54-8493-A9C3E3325A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299" y="3564093"/>
            <a:ext cx="1721223" cy="1721223"/>
          </a:xfrm>
          <a:prstGeom prst="rect">
            <a:avLst/>
          </a:prstGeom>
        </p:spPr>
      </p:pic>
      <p:sp>
        <p:nvSpPr>
          <p:cNvPr id="73" name="부등호 72">
            <a:extLst>
              <a:ext uri="{FF2B5EF4-FFF2-40B4-BE49-F238E27FC236}">
                <a16:creationId xmlns:a16="http://schemas.microsoft.com/office/drawing/2014/main" id="{FB75CF3D-8ABB-465A-B4A7-C58996D1CBCD}"/>
              </a:ext>
            </a:extLst>
          </p:cNvPr>
          <p:cNvSpPr/>
          <p:nvPr/>
        </p:nvSpPr>
        <p:spPr>
          <a:xfrm>
            <a:off x="5308847" y="2718787"/>
            <a:ext cx="2324806" cy="1288811"/>
          </a:xfrm>
          <a:prstGeom prst="mathNot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44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1ED2B3-8089-4208-B5C7-1A349386FE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9" y="2481831"/>
            <a:ext cx="1894338" cy="189433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72B0F4-1941-49DC-A11D-879AA517A09F}"/>
              </a:ext>
            </a:extLst>
          </p:cNvPr>
          <p:cNvSpPr txBox="1"/>
          <p:nvPr/>
        </p:nvSpPr>
        <p:spPr>
          <a:xfrm>
            <a:off x="2985383" y="2413337"/>
            <a:ext cx="9286517" cy="20313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화폐</a:t>
            </a:r>
            <a:r>
              <a:rPr lang="en-US" altLang="ko-KR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상품의 가치를 나타내어 지불 기능을 가진 교환 수단</a:t>
            </a:r>
            <a:endParaRPr lang="en-US" altLang="ko-KR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특징</a:t>
            </a:r>
            <a:r>
              <a:rPr lang="en-US" altLang="ko-KR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</a:p>
          <a:p>
            <a:endParaRPr lang="en-US" altLang="ko-KR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실제 값이 없음 </a:t>
            </a:r>
            <a:r>
              <a:rPr lang="en-US" altLang="ko-KR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-&gt; </a:t>
            </a:r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약속에 기반</a:t>
            </a:r>
            <a:endParaRPr lang="en-US" altLang="ko-KR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국가적 차원에서 발행 </a:t>
            </a:r>
            <a:r>
              <a:rPr lang="en-US" altLang="ko-KR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정부나</a:t>
            </a:r>
            <a:r>
              <a:rPr lang="en-US" altLang="ko-KR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중앙 은행이 발행 </a:t>
            </a:r>
            <a:r>
              <a:rPr lang="en-US" altLang="ko-KR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-&gt; </a:t>
            </a:r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나라의 따라 다름</a:t>
            </a:r>
            <a:r>
              <a:rPr lang="en-US" altLang="ko-KR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342900" indent="-342900">
              <a:buAutoNum type="arabicParenR"/>
            </a:pPr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나라마다 다른 화폐 </a:t>
            </a:r>
            <a:r>
              <a:rPr lang="en-US" altLang="ko-KR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-&gt; </a:t>
            </a:r>
            <a:r>
              <a:rPr lang="ko-KR" altLang="en-US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환율 발생</a:t>
            </a:r>
            <a:endParaRPr lang="en-US" altLang="ko-KR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47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311F64-7054-460F-ADEF-108505A9C76F}"/>
              </a:ext>
            </a:extLst>
          </p:cNvPr>
          <p:cNvSpPr txBox="1"/>
          <p:nvPr/>
        </p:nvSpPr>
        <p:spPr>
          <a:xfrm>
            <a:off x="-1" y="849922"/>
            <a:ext cx="68002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은행에서의 </a:t>
            </a:r>
            <a:r>
              <a:rPr lang="en-US" altLang="ko-KR" sz="3200" b="1" spc="300" dirty="0">
                <a:solidFill>
                  <a:srgbClr val="F15A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Transaction</a:t>
            </a:r>
            <a:endParaRPr lang="ko-KR" altLang="en-US" sz="3200" b="1" spc="300" dirty="0">
              <a:solidFill>
                <a:srgbClr val="F15A3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593E50-A292-4025-8AB2-6E5F61D2FD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433" y="2713019"/>
            <a:ext cx="1929109" cy="192910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>
            <a:softEdge rad="63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924046E-0662-4427-8B2D-3D68C8EBBB9E}"/>
              </a:ext>
            </a:extLst>
          </p:cNvPr>
          <p:cNvSpPr/>
          <p:nvPr/>
        </p:nvSpPr>
        <p:spPr>
          <a:xfrm>
            <a:off x="2121763" y="1629944"/>
            <a:ext cx="1420427" cy="10830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Previous record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DB5245E-2187-4ACA-91CE-2CB31B6234FB}"/>
              </a:ext>
            </a:extLst>
          </p:cNvPr>
          <p:cNvSpPr/>
          <p:nvPr/>
        </p:nvSpPr>
        <p:spPr>
          <a:xfrm>
            <a:off x="8310978" y="1629943"/>
            <a:ext cx="1420427" cy="10830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Check the record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9E68C11-BAA1-4B87-8B01-3019241051AB}"/>
              </a:ext>
            </a:extLst>
          </p:cNvPr>
          <p:cNvSpPr/>
          <p:nvPr/>
        </p:nvSpPr>
        <p:spPr>
          <a:xfrm>
            <a:off x="8188171" y="4642128"/>
            <a:ext cx="1666043" cy="10830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Transaction happen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73C35C6-67D1-471E-B8AB-667D58C3A13B}"/>
              </a:ext>
            </a:extLst>
          </p:cNvPr>
          <p:cNvSpPr/>
          <p:nvPr/>
        </p:nvSpPr>
        <p:spPr>
          <a:xfrm>
            <a:off x="1998954" y="4642128"/>
            <a:ext cx="1666043" cy="10830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record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6A0B7CA-7F01-4C96-9788-72EB63CE91D3}"/>
              </a:ext>
            </a:extLst>
          </p:cNvPr>
          <p:cNvSpPr/>
          <p:nvPr/>
        </p:nvSpPr>
        <p:spPr>
          <a:xfrm>
            <a:off x="5498784" y="1929164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AEB5E41-2B35-4144-BF7D-0D16E2408B54}"/>
              </a:ext>
            </a:extLst>
          </p:cNvPr>
          <p:cNvSpPr/>
          <p:nvPr/>
        </p:nvSpPr>
        <p:spPr>
          <a:xfrm rot="10800000">
            <a:off x="5503222" y="4941349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6DAF102-FCAA-42CB-8731-E8C051CFCA79}"/>
              </a:ext>
            </a:extLst>
          </p:cNvPr>
          <p:cNvSpPr/>
          <p:nvPr/>
        </p:nvSpPr>
        <p:spPr>
          <a:xfrm rot="16200000">
            <a:off x="2342772" y="3413462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F91BFE1-7EC5-49D9-A132-2C8973BFD0D9}"/>
              </a:ext>
            </a:extLst>
          </p:cNvPr>
          <p:cNvSpPr/>
          <p:nvPr/>
        </p:nvSpPr>
        <p:spPr>
          <a:xfrm rot="5400000">
            <a:off x="8531987" y="3435257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284358"/>
      </p:ext>
    </p:extLst>
  </p:cSld>
  <p:clrMapOvr>
    <a:masterClrMapping/>
  </p:clrMapOvr>
</p:sld>
</file>

<file path=ppt/theme/theme1.xml><?xml version="1.0" encoding="utf-8"?>
<a:theme xmlns:a="http://schemas.openxmlformats.org/drawingml/2006/main" name="빈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262</Words>
  <Application>Microsoft Office PowerPoint</Application>
  <PresentationFormat>와이드스크린</PresentationFormat>
  <Paragraphs>65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나눔스퀘어 Light</vt:lpstr>
      <vt:lpstr>나눔스퀘어 ExtraBold</vt:lpstr>
      <vt:lpstr>나눔스퀘어 Bold</vt:lpstr>
      <vt:lpstr>맑은 고딕</vt:lpstr>
      <vt:lpstr>Arial</vt:lpstr>
      <vt:lpstr>빈 슬라이드</vt:lpstr>
      <vt:lpstr>메인, 마무리</vt:lpstr>
      <vt:lpstr>내용 슬라이드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혁진 최</cp:lastModifiedBy>
  <cp:revision>23</cp:revision>
  <dcterms:created xsi:type="dcterms:W3CDTF">2018-02-26T14:07:00Z</dcterms:created>
  <dcterms:modified xsi:type="dcterms:W3CDTF">2019-06-05T13:59:57Z</dcterms:modified>
</cp:coreProperties>
</file>