
<file path=[Content_Types].xml><?xml version="1.0" encoding="utf-8"?>
<Types xmlns="http://schemas.openxmlformats.org/package/2006/content-types">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4" r:id="rId4"/>
    <p:sldId id="265" r:id="rId5"/>
    <p:sldId id="266" r:id="rId6"/>
    <p:sldId id="268"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5232" autoAdjust="0"/>
  </p:normalViewPr>
  <p:slideViewPr>
    <p:cSldViewPr snapToGrid="0">
      <p:cViewPr varScale="1">
        <p:scale>
          <a:sx n="86" d="100"/>
          <a:sy n="86" d="100"/>
        </p:scale>
        <p:origin x="331"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8643E9DE-6388-4BA7-8E51-BED0E32C4CA5}" type="datetimeFigureOut">
              <a:rPr lang="ko-KR" altLang="en-US" smtClean="0"/>
              <a:t>2019-06-04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2E98258-39F8-4F4B-B932-6082DF0E5595}" type="slidenum">
              <a:rPr lang="ko-KR" altLang="en-US" smtClean="0"/>
              <a:t>‹#›</a:t>
            </a:fld>
            <a:endParaRPr lang="ko-KR" altLang="en-US"/>
          </a:p>
        </p:txBody>
      </p:sp>
    </p:spTree>
    <p:extLst>
      <p:ext uri="{BB962C8B-B14F-4D97-AF65-F5344CB8AC3E}">
        <p14:creationId xmlns:p14="http://schemas.microsoft.com/office/powerpoint/2010/main" val="2353363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ncho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8643E9DE-6388-4BA7-8E51-BED0E32C4CA5}" type="datetimeFigureOut">
              <a:rPr lang="ko-KR" altLang="en-US" smtClean="0"/>
              <a:t>2019-06-04</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F2E98258-39F8-4F4B-B932-6082DF0E5595}" type="slidenum">
              <a:rPr lang="ko-KR" altLang="en-US" smtClean="0"/>
              <a:t>‹#›</a:t>
            </a:fld>
            <a:endParaRPr lang="ko-KR" altLang="en-US"/>
          </a:p>
        </p:txBody>
      </p:sp>
    </p:spTree>
    <p:extLst>
      <p:ext uri="{BB962C8B-B14F-4D97-AF65-F5344CB8AC3E}">
        <p14:creationId xmlns:p14="http://schemas.microsoft.com/office/powerpoint/2010/main" val="31156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8643E9DE-6388-4BA7-8E51-BED0E32C4CA5}" type="datetimeFigureOut">
              <a:rPr lang="ko-KR" altLang="en-US" smtClean="0"/>
              <a:t>2019-06-04</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F2E98258-39F8-4F4B-B932-6082DF0E5595}" type="slidenum">
              <a:rPr lang="ko-KR" altLang="en-US" smtClean="0"/>
              <a:t>‹#›</a:t>
            </a:fld>
            <a:endParaRPr lang="ko-KR" altLang="en-US"/>
          </a:p>
        </p:txBody>
      </p:sp>
    </p:spTree>
    <p:extLst>
      <p:ext uri="{BB962C8B-B14F-4D97-AF65-F5344CB8AC3E}">
        <p14:creationId xmlns:p14="http://schemas.microsoft.com/office/powerpoint/2010/main" val="1665255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8643E9DE-6388-4BA7-8E51-BED0E32C4CA5}" type="datetimeFigureOut">
              <a:rPr lang="ko-KR" altLang="en-US" smtClean="0"/>
              <a:t>2019-06-04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2E98258-39F8-4F4B-B932-6082DF0E5595}" type="slidenum">
              <a:rPr lang="ko-KR" altLang="en-US" smtClean="0"/>
              <a:t>‹#›</a:t>
            </a:fld>
            <a:endParaRPr lang="ko-KR" altLang="en-US"/>
          </a:p>
        </p:txBody>
      </p:sp>
    </p:spTree>
    <p:extLst>
      <p:ext uri="{BB962C8B-B14F-4D97-AF65-F5344CB8AC3E}">
        <p14:creationId xmlns:p14="http://schemas.microsoft.com/office/powerpoint/2010/main" val="83584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8643E9DE-6388-4BA7-8E51-BED0E32C4CA5}" type="datetimeFigureOut">
              <a:rPr lang="ko-KR" altLang="en-US" smtClean="0"/>
              <a:t>2019-06-04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2E98258-39F8-4F4B-B932-6082DF0E5595}" type="slidenum">
              <a:rPr lang="ko-KR" altLang="en-US" smtClean="0"/>
              <a:t>‹#›</a:t>
            </a:fld>
            <a:endParaRPr lang="ko-KR" altLang="en-US"/>
          </a:p>
        </p:txBody>
      </p:sp>
    </p:spTree>
    <p:extLst>
      <p:ext uri="{BB962C8B-B14F-4D97-AF65-F5344CB8AC3E}">
        <p14:creationId xmlns:p14="http://schemas.microsoft.com/office/powerpoint/2010/main" val="873995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8" name="Date Placeholder 7"/>
          <p:cNvSpPr>
            <a:spLocks noGrp="1"/>
          </p:cNvSpPr>
          <p:nvPr>
            <p:ph type="dt" sz="half" idx="10"/>
          </p:nvPr>
        </p:nvSpPr>
        <p:spPr/>
        <p:txBody>
          <a:bodyPr/>
          <a:lstStyle/>
          <a:p>
            <a:fld id="{8643E9DE-6388-4BA7-8E51-BED0E32C4CA5}" type="datetimeFigureOut">
              <a:rPr lang="ko-KR" altLang="en-US" smtClean="0"/>
              <a:t>2019-06-04</a:t>
            </a:fld>
            <a:endParaRPr lang="ko-KR" altLang="en-US"/>
          </a:p>
        </p:txBody>
      </p:sp>
      <p:sp>
        <p:nvSpPr>
          <p:cNvPr id="9" name="Footer Placeholder 8"/>
          <p:cNvSpPr>
            <a:spLocks noGrp="1"/>
          </p:cNvSpPr>
          <p:nvPr>
            <p:ph type="ftr" sz="quarter" idx="11"/>
          </p:nvPr>
        </p:nvSpPr>
        <p:spPr/>
        <p:txBody>
          <a:bodyPr/>
          <a:lstStyle/>
          <a:p>
            <a:endParaRPr lang="ko-KR" altLang="en-US"/>
          </a:p>
        </p:txBody>
      </p:sp>
      <p:sp>
        <p:nvSpPr>
          <p:cNvPr id="10" name="Slide Number Placeholder 9"/>
          <p:cNvSpPr>
            <a:spLocks noGrp="1"/>
          </p:cNvSpPr>
          <p:nvPr>
            <p:ph type="sldNum" sz="quarter" idx="12"/>
          </p:nvPr>
        </p:nvSpPr>
        <p:spPr/>
        <p:txBody>
          <a:bodyPr/>
          <a:lstStyle/>
          <a:p>
            <a:fld id="{F2E98258-39F8-4F4B-B932-6082DF0E5595}" type="slidenum">
              <a:rPr lang="ko-KR" altLang="en-US" smtClean="0"/>
              <a:t>‹#›</a:t>
            </a:fld>
            <a:endParaRPr lang="ko-KR" altLang="en-US"/>
          </a:p>
        </p:txBody>
      </p:sp>
    </p:spTree>
    <p:extLst>
      <p:ext uri="{BB962C8B-B14F-4D97-AF65-F5344CB8AC3E}">
        <p14:creationId xmlns:p14="http://schemas.microsoft.com/office/powerpoint/2010/main" val="280471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2" name="Date Placeholder 1"/>
          <p:cNvSpPr>
            <a:spLocks noGrp="1"/>
          </p:cNvSpPr>
          <p:nvPr>
            <p:ph type="dt" sz="half" idx="10"/>
          </p:nvPr>
        </p:nvSpPr>
        <p:spPr/>
        <p:txBody>
          <a:bodyPr/>
          <a:lstStyle/>
          <a:p>
            <a:fld id="{8643E9DE-6388-4BA7-8E51-BED0E32C4CA5}" type="datetimeFigureOut">
              <a:rPr lang="ko-KR" altLang="en-US" smtClean="0"/>
              <a:t>2019-06-04</a:t>
            </a:fld>
            <a:endParaRPr lang="ko-KR" altLang="en-US"/>
          </a:p>
        </p:txBody>
      </p:sp>
      <p:sp>
        <p:nvSpPr>
          <p:cNvPr id="11" name="Footer Placeholder 10"/>
          <p:cNvSpPr>
            <a:spLocks noGrp="1"/>
          </p:cNvSpPr>
          <p:nvPr>
            <p:ph type="ftr" sz="quarter" idx="11"/>
          </p:nvPr>
        </p:nvSpPr>
        <p:spPr/>
        <p:txBody>
          <a:bodyPr/>
          <a:lstStyle/>
          <a:p>
            <a:endParaRPr lang="ko-KR" altLang="en-US"/>
          </a:p>
        </p:txBody>
      </p:sp>
      <p:sp>
        <p:nvSpPr>
          <p:cNvPr id="12" name="Slide Number Placeholder 11"/>
          <p:cNvSpPr>
            <a:spLocks noGrp="1"/>
          </p:cNvSpPr>
          <p:nvPr>
            <p:ph type="sldNum" sz="quarter" idx="12"/>
          </p:nvPr>
        </p:nvSpPr>
        <p:spPr/>
        <p:txBody>
          <a:bodyPr/>
          <a:lstStyle/>
          <a:p>
            <a:fld id="{F2E98258-39F8-4F4B-B932-6082DF0E5595}" type="slidenum">
              <a:rPr lang="ko-KR" altLang="en-US" smtClean="0"/>
              <a:t>‹#›</a:t>
            </a:fld>
            <a:endParaRPr lang="ko-KR" altLang="en-US"/>
          </a:p>
        </p:txBody>
      </p:sp>
    </p:spTree>
    <p:extLst>
      <p:ext uri="{BB962C8B-B14F-4D97-AF65-F5344CB8AC3E}">
        <p14:creationId xmlns:p14="http://schemas.microsoft.com/office/powerpoint/2010/main" val="3502555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ko-KR" altLang="en-US"/>
              <a:t>마스터 제목 스타일 편집</a:t>
            </a:r>
            <a:endParaRPr lang="en-US" dirty="0"/>
          </a:p>
        </p:txBody>
      </p:sp>
      <p:sp>
        <p:nvSpPr>
          <p:cNvPr id="2" name="Date Placeholder 1"/>
          <p:cNvSpPr>
            <a:spLocks noGrp="1"/>
          </p:cNvSpPr>
          <p:nvPr>
            <p:ph type="dt" sz="half" idx="10"/>
          </p:nvPr>
        </p:nvSpPr>
        <p:spPr/>
        <p:txBody>
          <a:bodyPr/>
          <a:lstStyle/>
          <a:p>
            <a:fld id="{8643E9DE-6388-4BA7-8E51-BED0E32C4CA5}" type="datetimeFigureOut">
              <a:rPr lang="ko-KR" altLang="en-US" smtClean="0"/>
              <a:t>2019-06-04</a:t>
            </a:fld>
            <a:endParaRPr lang="ko-KR" altLang="en-US"/>
          </a:p>
        </p:txBody>
      </p:sp>
      <p:sp>
        <p:nvSpPr>
          <p:cNvPr id="7" name="Footer Placeholder 6"/>
          <p:cNvSpPr>
            <a:spLocks noGrp="1"/>
          </p:cNvSpPr>
          <p:nvPr>
            <p:ph type="ftr" sz="quarter" idx="11"/>
          </p:nvPr>
        </p:nvSpPr>
        <p:spPr/>
        <p:txBody>
          <a:bodyPr/>
          <a:lstStyle/>
          <a:p>
            <a:endParaRPr lang="ko-KR" altLang="en-US"/>
          </a:p>
        </p:txBody>
      </p:sp>
      <p:sp>
        <p:nvSpPr>
          <p:cNvPr id="8" name="Slide Number Placeholder 7"/>
          <p:cNvSpPr>
            <a:spLocks noGrp="1"/>
          </p:cNvSpPr>
          <p:nvPr>
            <p:ph type="sldNum" sz="quarter" idx="12"/>
          </p:nvPr>
        </p:nvSpPr>
        <p:spPr/>
        <p:txBody>
          <a:bodyPr/>
          <a:lstStyle/>
          <a:p>
            <a:fld id="{F2E98258-39F8-4F4B-B932-6082DF0E5595}" type="slidenum">
              <a:rPr lang="ko-KR" altLang="en-US" smtClean="0"/>
              <a:t>‹#›</a:t>
            </a:fld>
            <a:endParaRPr lang="ko-KR" altLang="en-US"/>
          </a:p>
        </p:txBody>
      </p:sp>
    </p:spTree>
    <p:extLst>
      <p:ext uri="{BB962C8B-B14F-4D97-AF65-F5344CB8AC3E}">
        <p14:creationId xmlns:p14="http://schemas.microsoft.com/office/powerpoint/2010/main" val="530664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643E9DE-6388-4BA7-8E51-BED0E32C4CA5}" type="datetimeFigureOut">
              <a:rPr lang="ko-KR" altLang="en-US" smtClean="0"/>
              <a:t>2019-06-04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2E98258-39F8-4F4B-B932-6082DF0E5595}" type="slidenum">
              <a:rPr lang="ko-KR" altLang="en-US" smtClean="0"/>
              <a:t>‹#›</a:t>
            </a:fld>
            <a:endParaRPr lang="ko-KR" altLang="en-US"/>
          </a:p>
        </p:txBody>
      </p:sp>
    </p:spTree>
    <p:extLst>
      <p:ext uri="{BB962C8B-B14F-4D97-AF65-F5344CB8AC3E}">
        <p14:creationId xmlns:p14="http://schemas.microsoft.com/office/powerpoint/2010/main" val="142433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ko-KR" altLang="en-US"/>
              <a:t>마스터 제목 스타일 편집</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8" name="Date Placeholder 7"/>
          <p:cNvSpPr>
            <a:spLocks noGrp="1"/>
          </p:cNvSpPr>
          <p:nvPr>
            <p:ph type="dt" sz="half" idx="10"/>
          </p:nvPr>
        </p:nvSpPr>
        <p:spPr/>
        <p:txBody>
          <a:bodyPr/>
          <a:lstStyle/>
          <a:p>
            <a:fld id="{8643E9DE-6388-4BA7-8E51-BED0E32C4CA5}" type="datetimeFigureOut">
              <a:rPr lang="ko-KR" altLang="en-US" smtClean="0"/>
              <a:t>2019-06-04</a:t>
            </a:fld>
            <a:endParaRPr lang="ko-KR" altLang="en-US"/>
          </a:p>
        </p:txBody>
      </p:sp>
      <p:sp>
        <p:nvSpPr>
          <p:cNvPr id="9" name="Footer Placeholder 8"/>
          <p:cNvSpPr>
            <a:spLocks noGrp="1"/>
          </p:cNvSpPr>
          <p:nvPr>
            <p:ph type="ftr" sz="quarter" idx="11"/>
          </p:nvPr>
        </p:nvSpPr>
        <p:spPr/>
        <p:txBody>
          <a:bodyPr/>
          <a:lstStyle/>
          <a:p>
            <a:endParaRPr lang="ko-KR" altLang="en-US"/>
          </a:p>
        </p:txBody>
      </p:sp>
      <p:sp>
        <p:nvSpPr>
          <p:cNvPr id="10" name="Slide Number Placeholder 9"/>
          <p:cNvSpPr>
            <a:spLocks noGrp="1"/>
          </p:cNvSpPr>
          <p:nvPr>
            <p:ph type="sldNum" sz="quarter" idx="12"/>
          </p:nvPr>
        </p:nvSpPr>
        <p:spPr/>
        <p:txBody>
          <a:bodyPr/>
          <a:lstStyle/>
          <a:p>
            <a:fld id="{F2E98258-39F8-4F4B-B932-6082DF0E5595}" type="slidenum">
              <a:rPr lang="ko-KR" altLang="en-US" smtClean="0"/>
              <a:t>‹#›</a:t>
            </a:fld>
            <a:endParaRPr lang="ko-KR" altLang="en-US"/>
          </a:p>
        </p:txBody>
      </p:sp>
    </p:spTree>
    <p:extLst>
      <p:ext uri="{BB962C8B-B14F-4D97-AF65-F5344CB8AC3E}">
        <p14:creationId xmlns:p14="http://schemas.microsoft.com/office/powerpoint/2010/main" val="2020887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8" name="Date Placeholder 7"/>
          <p:cNvSpPr>
            <a:spLocks noGrp="1"/>
          </p:cNvSpPr>
          <p:nvPr>
            <p:ph type="dt" sz="half" idx="10"/>
          </p:nvPr>
        </p:nvSpPr>
        <p:spPr/>
        <p:txBody>
          <a:bodyPr/>
          <a:lstStyle/>
          <a:p>
            <a:fld id="{8643E9DE-6388-4BA7-8E51-BED0E32C4CA5}" type="datetimeFigureOut">
              <a:rPr lang="ko-KR" altLang="en-US" smtClean="0"/>
              <a:t>2019-06-04</a:t>
            </a:fld>
            <a:endParaRPr lang="ko-KR" altLang="en-US"/>
          </a:p>
        </p:txBody>
      </p:sp>
      <p:sp>
        <p:nvSpPr>
          <p:cNvPr id="9" name="Footer Placeholder 8"/>
          <p:cNvSpPr>
            <a:spLocks noGrp="1"/>
          </p:cNvSpPr>
          <p:nvPr>
            <p:ph type="ftr" sz="quarter" idx="11"/>
          </p:nvPr>
        </p:nvSpPr>
        <p:spPr>
          <a:xfrm>
            <a:off x="3499101" y="6356350"/>
            <a:ext cx="5911517" cy="365125"/>
          </a:xfrm>
        </p:spPr>
        <p:txBody>
          <a:bodyPr/>
          <a:lstStyle/>
          <a:p>
            <a:endParaRPr lang="ko-KR" altLang="en-US"/>
          </a:p>
        </p:txBody>
      </p:sp>
      <p:sp>
        <p:nvSpPr>
          <p:cNvPr id="10" name="Slide Number Placeholder 9"/>
          <p:cNvSpPr>
            <a:spLocks noGrp="1"/>
          </p:cNvSpPr>
          <p:nvPr>
            <p:ph type="sldNum" sz="quarter" idx="12"/>
          </p:nvPr>
        </p:nvSpPr>
        <p:spPr/>
        <p:txBody>
          <a:bodyPr/>
          <a:lstStyle/>
          <a:p>
            <a:fld id="{F2E98258-39F8-4F4B-B932-6082DF0E5595}" type="slidenum">
              <a:rPr lang="ko-KR" altLang="en-US" smtClean="0"/>
              <a:t>‹#›</a:t>
            </a:fld>
            <a:endParaRPr lang="ko-KR" altLang="en-US"/>
          </a:p>
        </p:txBody>
      </p:sp>
    </p:spTree>
    <p:extLst>
      <p:ext uri="{BB962C8B-B14F-4D97-AF65-F5344CB8AC3E}">
        <p14:creationId xmlns:p14="http://schemas.microsoft.com/office/powerpoint/2010/main" val="2474890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643E9DE-6388-4BA7-8E51-BED0E32C4CA5}" type="datetimeFigureOut">
              <a:rPr lang="ko-KR" altLang="en-US" smtClean="0"/>
              <a:t>2019-06-04</a:t>
            </a:fld>
            <a:endParaRPr lang="ko-KR" alt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ko-KR" alt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2E98258-39F8-4F4B-B932-6082DF0E5595}" type="slidenum">
              <a:rPr lang="ko-KR" altLang="en-US" smtClean="0"/>
              <a:t>‹#›</a:t>
            </a:fld>
            <a:endParaRPr lang="ko-KR" altLang="en-US"/>
          </a:p>
        </p:txBody>
      </p:sp>
    </p:spTree>
    <p:extLst>
      <p:ext uri="{BB962C8B-B14F-4D97-AF65-F5344CB8AC3E}">
        <p14:creationId xmlns:p14="http://schemas.microsoft.com/office/powerpoint/2010/main" val="4883959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1"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1"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1"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1"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1"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1"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1"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1"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1"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1"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7DBFCB8-9610-441C-B997-32860238C91F}"/>
              </a:ext>
            </a:extLst>
          </p:cNvPr>
          <p:cNvSpPr>
            <a:spLocks noGrp="1"/>
          </p:cNvSpPr>
          <p:nvPr>
            <p:ph type="ctrTitle"/>
          </p:nvPr>
        </p:nvSpPr>
        <p:spPr>
          <a:xfrm>
            <a:off x="1069848" y="1326954"/>
            <a:ext cx="7315200" cy="2760771"/>
          </a:xfrm>
        </p:spPr>
        <p:txBody>
          <a:bodyPr>
            <a:normAutofit/>
          </a:bodyPr>
          <a:lstStyle/>
          <a:p>
            <a:pPr algn="ctr"/>
            <a:r>
              <a:rPr lang="ko-KR" altLang="en-US" sz="4900" dirty="0"/>
              <a:t>몬테카를로 트리 방식을 통해 간단한 인공지능 게임 구현하기</a:t>
            </a:r>
          </a:p>
        </p:txBody>
      </p:sp>
      <p:sp>
        <p:nvSpPr>
          <p:cNvPr id="3" name="부제목 2">
            <a:extLst>
              <a:ext uri="{FF2B5EF4-FFF2-40B4-BE49-F238E27FC236}">
                <a16:creationId xmlns:a16="http://schemas.microsoft.com/office/drawing/2014/main" id="{C702F860-5AA7-4EF9-A1A3-8CAC22FBEDBA}"/>
              </a:ext>
            </a:extLst>
          </p:cNvPr>
          <p:cNvSpPr>
            <a:spLocks noGrp="1"/>
          </p:cNvSpPr>
          <p:nvPr>
            <p:ph type="subTitle" idx="1"/>
          </p:nvPr>
        </p:nvSpPr>
        <p:spPr>
          <a:xfrm>
            <a:off x="1548250" y="4885399"/>
            <a:ext cx="7315200" cy="914400"/>
          </a:xfrm>
        </p:spPr>
        <p:txBody>
          <a:bodyPr>
            <a:normAutofit/>
          </a:bodyPr>
          <a:lstStyle/>
          <a:p>
            <a:pPr algn="r"/>
            <a:r>
              <a:rPr lang="en-US" altLang="ko-KR" sz="4000" dirty="0">
                <a:latin typeface="맑은 고딕" panose="020B0503020000020004" pitchFamily="50" charset="-127"/>
                <a:ea typeface="맑은 고딕" panose="020B0503020000020004" pitchFamily="50" charset="-127"/>
              </a:rPr>
              <a:t>4</a:t>
            </a:r>
            <a:r>
              <a:rPr lang="ko-KR" altLang="en-US" sz="4000" dirty="0">
                <a:latin typeface="맑은 고딕" panose="020B0503020000020004" pitchFamily="50" charset="-127"/>
                <a:ea typeface="맑은 고딕" panose="020B0503020000020004" pitchFamily="50" charset="-127"/>
              </a:rPr>
              <a:t>조 장재근</a:t>
            </a:r>
            <a:r>
              <a:rPr lang="en-US" altLang="ko-KR" sz="4000" dirty="0">
                <a:latin typeface="맑은 고딕" panose="020B0503020000020004" pitchFamily="50" charset="-127"/>
                <a:ea typeface="맑은 고딕" panose="020B0503020000020004" pitchFamily="50" charset="-127"/>
              </a:rPr>
              <a:t>, </a:t>
            </a:r>
            <a:r>
              <a:rPr lang="ko-KR" altLang="en-US" sz="4000" dirty="0" err="1">
                <a:latin typeface="맑은 고딕" panose="020B0503020000020004" pitchFamily="50" charset="-127"/>
                <a:ea typeface="맑은 고딕" panose="020B0503020000020004" pitchFamily="50" charset="-127"/>
              </a:rPr>
              <a:t>이화평</a:t>
            </a:r>
            <a:endParaRPr lang="ko-KR" altLang="en-US" sz="40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53916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C60F6E-59E2-47E8-B803-3014CB7FFA26}"/>
              </a:ext>
            </a:extLst>
          </p:cNvPr>
          <p:cNvSpPr>
            <a:spLocks noGrp="1"/>
          </p:cNvSpPr>
          <p:nvPr>
            <p:ph type="title"/>
          </p:nvPr>
        </p:nvSpPr>
        <p:spPr/>
        <p:txBody>
          <a:bodyPr/>
          <a:lstStyle/>
          <a:p>
            <a:r>
              <a:rPr lang="ko-KR" altLang="en-US" dirty="0"/>
              <a:t>강화학습의 개념</a:t>
            </a:r>
          </a:p>
        </p:txBody>
      </p:sp>
      <p:sp>
        <p:nvSpPr>
          <p:cNvPr id="3" name="내용 개체 틀 2">
            <a:extLst>
              <a:ext uri="{FF2B5EF4-FFF2-40B4-BE49-F238E27FC236}">
                <a16:creationId xmlns:a16="http://schemas.microsoft.com/office/drawing/2014/main" id="{3C67AA3D-E766-4363-AB53-18C5B6FC3C1C}"/>
              </a:ext>
            </a:extLst>
          </p:cNvPr>
          <p:cNvSpPr>
            <a:spLocks noGrp="1"/>
          </p:cNvSpPr>
          <p:nvPr>
            <p:ph idx="1"/>
          </p:nvPr>
        </p:nvSpPr>
        <p:spPr/>
        <p:txBody>
          <a:bodyPr/>
          <a:lstStyle/>
          <a:p>
            <a:pPr marL="0" indent="0">
              <a:buNone/>
            </a:pPr>
            <a:r>
              <a:rPr lang="ko-KR" altLang="ko-KR" dirty="0"/>
              <a:t>•</a:t>
            </a:r>
            <a:r>
              <a:rPr lang="ko-KR" altLang="en-US" sz="3200" dirty="0">
                <a:latin typeface="맑은 고딕" panose="020B0503020000020004" pitchFamily="50" charset="-127"/>
                <a:ea typeface="맑은 고딕" panose="020B0503020000020004" pitchFamily="50" charset="-127"/>
              </a:rPr>
              <a:t>몬테카를로 방식을 통한 강화학습</a:t>
            </a:r>
            <a:endParaRPr lang="en-US" altLang="ko-KR" sz="3200" dirty="0">
              <a:latin typeface="맑은 고딕" panose="020B0503020000020004" pitchFamily="50" charset="-127"/>
              <a:ea typeface="맑은 고딕" panose="020B0503020000020004" pitchFamily="50" charset="-127"/>
            </a:endParaRPr>
          </a:p>
          <a:p>
            <a:pPr marL="0" indent="0">
              <a:buNone/>
            </a:pPr>
            <a:endParaRPr lang="en-US" altLang="ko-KR" dirty="0"/>
          </a:p>
          <a:p>
            <a:pPr marL="0" indent="0">
              <a:buNone/>
            </a:pPr>
            <a:r>
              <a:rPr lang="ko-KR" altLang="en-US" sz="2800" dirty="0">
                <a:latin typeface="맑은 고딕" panose="020B0503020000020004" pitchFamily="50" charset="-127"/>
                <a:ea typeface="맑은 고딕" panose="020B0503020000020004" pitchFamily="50" charset="-127"/>
              </a:rPr>
              <a:t>몬테카를로 방식</a:t>
            </a:r>
            <a:r>
              <a:rPr lang="en-US" altLang="ko-KR" sz="2800" dirty="0">
                <a:latin typeface="맑은 고딕" panose="020B0503020000020004" pitchFamily="50" charset="-127"/>
                <a:ea typeface="맑은 고딕" panose="020B0503020000020004" pitchFamily="50" charset="-127"/>
              </a:rPr>
              <a:t>(Monte Carlo method):</a:t>
            </a:r>
          </a:p>
          <a:p>
            <a:pPr marL="0" indent="0">
              <a:buNone/>
            </a:pPr>
            <a:r>
              <a:rPr lang="ko-KR" altLang="en-US" sz="2800" dirty="0">
                <a:latin typeface="맑은 고딕" panose="020B0503020000020004" pitchFamily="50" charset="-127"/>
                <a:ea typeface="맑은 고딕" panose="020B0503020000020004" pitchFamily="50" charset="-127"/>
              </a:rPr>
              <a:t>입력변수를 확률함수로 보고 난수를 발생시켜서 적합한 </a:t>
            </a:r>
            <a:r>
              <a:rPr lang="ko-KR" altLang="en-US" sz="2800" dirty="0" err="1">
                <a:latin typeface="맑은 고딕" panose="020B0503020000020004" pitchFamily="50" charset="-127"/>
                <a:ea typeface="맑은 고딕" panose="020B0503020000020004" pitchFamily="50" charset="-127"/>
              </a:rPr>
              <a:t>값만을</a:t>
            </a:r>
            <a:r>
              <a:rPr lang="ko-KR" altLang="en-US" sz="2800" dirty="0">
                <a:latin typeface="맑은 고딕" panose="020B0503020000020004" pitchFamily="50" charset="-127"/>
                <a:ea typeface="맑은 고딕" panose="020B0503020000020004" pitchFamily="50" charset="-127"/>
              </a:rPr>
              <a:t> 취하여 나머지 값을 버림으로써</a:t>
            </a:r>
            <a:r>
              <a:rPr lang="en-US" altLang="ko-KR" sz="2800" dirty="0">
                <a:latin typeface="맑은 고딕" panose="020B0503020000020004" pitchFamily="50" charset="-127"/>
                <a:ea typeface="맑은 고딕" panose="020B0503020000020004" pitchFamily="50" charset="-127"/>
              </a:rPr>
              <a:t>, </a:t>
            </a:r>
            <a:r>
              <a:rPr lang="ko-KR" altLang="en-US" sz="2800" dirty="0">
                <a:latin typeface="맑은 고딕" panose="020B0503020000020004" pitchFamily="50" charset="-127"/>
                <a:ea typeface="맑은 고딕" panose="020B0503020000020004" pitchFamily="50" charset="-127"/>
              </a:rPr>
              <a:t>가장 근사한 결과값을 얻는 방법</a:t>
            </a:r>
            <a:endParaRPr lang="en-US" altLang="ko-KR" sz="28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738340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C60F6E-59E2-47E8-B803-3014CB7FFA26}"/>
              </a:ext>
            </a:extLst>
          </p:cNvPr>
          <p:cNvSpPr>
            <a:spLocks noGrp="1"/>
          </p:cNvSpPr>
          <p:nvPr>
            <p:ph type="title"/>
          </p:nvPr>
        </p:nvSpPr>
        <p:spPr/>
        <p:txBody>
          <a:bodyPr/>
          <a:lstStyle/>
          <a:p>
            <a:r>
              <a:rPr lang="ko-KR" altLang="en-US" dirty="0"/>
              <a:t>강화학습의 개념</a:t>
            </a:r>
          </a:p>
        </p:txBody>
      </p:sp>
      <p:pic>
        <p:nvPicPr>
          <p:cNvPr id="4" name="내용 개체 틀 3">
            <a:extLst>
              <a:ext uri="{FF2B5EF4-FFF2-40B4-BE49-F238E27FC236}">
                <a16:creationId xmlns:a16="http://schemas.microsoft.com/office/drawing/2014/main" id="{7CB21B3F-E8A1-4B70-AB85-F8BEB377A4F5}"/>
              </a:ext>
            </a:extLst>
          </p:cNvPr>
          <p:cNvPicPr>
            <a:picLocks noGrp="1" noChangeAspect="1"/>
          </p:cNvPicPr>
          <p:nvPr>
            <p:ph idx="1"/>
          </p:nvPr>
        </p:nvPicPr>
        <p:blipFill>
          <a:blip r:embed="rId2"/>
          <a:stretch>
            <a:fillRect/>
          </a:stretch>
        </p:blipFill>
        <p:spPr>
          <a:xfrm>
            <a:off x="3530906" y="2359870"/>
            <a:ext cx="3940950" cy="2129115"/>
          </a:xfrm>
          <a:prstGeom prst="rect">
            <a:avLst/>
          </a:prstGeom>
        </p:spPr>
      </p:pic>
      <p:pic>
        <p:nvPicPr>
          <p:cNvPr id="5" name="그림 4">
            <a:extLst>
              <a:ext uri="{FF2B5EF4-FFF2-40B4-BE49-F238E27FC236}">
                <a16:creationId xmlns:a16="http://schemas.microsoft.com/office/drawing/2014/main" id="{3A102250-D2AB-48BE-B5D0-1D7A370431E3}"/>
              </a:ext>
            </a:extLst>
          </p:cNvPr>
          <p:cNvPicPr>
            <a:picLocks noChangeAspect="1"/>
          </p:cNvPicPr>
          <p:nvPr/>
        </p:nvPicPr>
        <p:blipFill>
          <a:blip r:embed="rId3"/>
          <a:stretch>
            <a:fillRect/>
          </a:stretch>
        </p:blipFill>
        <p:spPr>
          <a:xfrm>
            <a:off x="7471856" y="1277384"/>
            <a:ext cx="4247943" cy="4601183"/>
          </a:xfrm>
          <a:prstGeom prst="rect">
            <a:avLst/>
          </a:prstGeom>
        </p:spPr>
      </p:pic>
    </p:spTree>
    <p:extLst>
      <p:ext uri="{BB962C8B-B14F-4D97-AF65-F5344CB8AC3E}">
        <p14:creationId xmlns:p14="http://schemas.microsoft.com/office/powerpoint/2010/main" val="3566762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C60F6E-59E2-47E8-B803-3014CB7FFA26}"/>
              </a:ext>
            </a:extLst>
          </p:cNvPr>
          <p:cNvSpPr>
            <a:spLocks noGrp="1"/>
          </p:cNvSpPr>
          <p:nvPr>
            <p:ph type="title"/>
          </p:nvPr>
        </p:nvSpPr>
        <p:spPr/>
        <p:txBody>
          <a:bodyPr/>
          <a:lstStyle/>
          <a:p>
            <a:r>
              <a:rPr lang="ko-KR" altLang="en-US" dirty="0"/>
              <a:t>강화학습의 개념</a:t>
            </a:r>
          </a:p>
        </p:txBody>
      </p:sp>
      <p:sp>
        <p:nvSpPr>
          <p:cNvPr id="3" name="내용 개체 틀 2">
            <a:extLst>
              <a:ext uri="{FF2B5EF4-FFF2-40B4-BE49-F238E27FC236}">
                <a16:creationId xmlns:a16="http://schemas.microsoft.com/office/drawing/2014/main" id="{3C67AA3D-E766-4363-AB53-18C5B6FC3C1C}"/>
              </a:ext>
            </a:extLst>
          </p:cNvPr>
          <p:cNvSpPr>
            <a:spLocks noGrp="1"/>
          </p:cNvSpPr>
          <p:nvPr>
            <p:ph idx="1"/>
          </p:nvPr>
        </p:nvSpPr>
        <p:spPr/>
        <p:txBody>
          <a:bodyPr>
            <a:normAutofit/>
          </a:bodyPr>
          <a:lstStyle/>
          <a:p>
            <a:pPr marL="0" indent="0">
              <a:buNone/>
            </a:pPr>
            <a:r>
              <a:rPr lang="ko-KR" altLang="ko-KR" dirty="0"/>
              <a:t>•</a:t>
            </a:r>
            <a:r>
              <a:rPr lang="ko-KR" altLang="en-US" sz="3200" dirty="0">
                <a:latin typeface="맑은 고딕" panose="020B0503020000020004" pitchFamily="50" charset="-127"/>
                <a:ea typeface="맑은 고딕" panose="020B0503020000020004" pitchFamily="50" charset="-127"/>
              </a:rPr>
              <a:t>몬테카를로 방식의 간단한 예</a:t>
            </a:r>
            <a:endParaRPr lang="en-US" altLang="ko-KR" sz="3200" dirty="0">
              <a:latin typeface="맑은 고딕" panose="020B0503020000020004" pitchFamily="50" charset="-127"/>
              <a:ea typeface="맑은 고딕" panose="020B0503020000020004" pitchFamily="50" charset="-127"/>
            </a:endParaRPr>
          </a:p>
          <a:p>
            <a:pPr marL="0" indent="0" algn="ctr">
              <a:buNone/>
            </a:pPr>
            <a:r>
              <a:rPr lang="ko-KR" altLang="en-US" sz="3600" dirty="0"/>
              <a:t>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ㅇ</a:t>
            </a:r>
            <a:r>
              <a:rPr lang="en-US" altLang="ko-KR" sz="2800" dirty="0">
                <a:latin typeface="맑은 고딕" panose="020B0503020000020004" pitchFamily="50" charset="-127"/>
                <a:ea typeface="맑은 고딕" panose="020B0503020000020004" pitchFamily="50" charset="-127"/>
              </a:rPr>
              <a:t>&lt;</a:t>
            </a:r>
            <a:r>
              <a:rPr lang="ko-KR" altLang="en-US" sz="2800" dirty="0">
                <a:latin typeface="맑은 고딕" panose="020B0503020000020004" pitchFamily="50" charset="-127"/>
                <a:ea typeface="맑은 고딕" panose="020B0503020000020004" pitchFamily="50" charset="-127"/>
              </a:rPr>
              <a:t>원주율을 구하는 것</a:t>
            </a:r>
            <a:r>
              <a:rPr lang="en-US" altLang="ko-KR" sz="2800" dirty="0">
                <a:latin typeface="맑은 고딕" panose="020B0503020000020004" pitchFamily="50" charset="-127"/>
                <a:ea typeface="맑은 고딕" panose="020B0503020000020004" pitchFamily="50" charset="-127"/>
              </a:rPr>
              <a:t>&gt;</a:t>
            </a:r>
          </a:p>
        </p:txBody>
      </p:sp>
      <p:pic>
        <p:nvPicPr>
          <p:cNvPr id="4" name="그림 3">
            <a:extLst>
              <a:ext uri="{FF2B5EF4-FFF2-40B4-BE49-F238E27FC236}">
                <a16:creationId xmlns:a16="http://schemas.microsoft.com/office/drawing/2014/main" id="{A879C1FB-2945-4D0C-B518-CA08A11BA71C}"/>
              </a:ext>
            </a:extLst>
          </p:cNvPr>
          <p:cNvPicPr>
            <a:picLocks noChangeAspect="1"/>
          </p:cNvPicPr>
          <p:nvPr/>
        </p:nvPicPr>
        <p:blipFill>
          <a:blip r:embed="rId2"/>
          <a:stretch>
            <a:fillRect/>
          </a:stretch>
        </p:blipFill>
        <p:spPr>
          <a:xfrm>
            <a:off x="3869267" y="1524000"/>
            <a:ext cx="7085603" cy="3890682"/>
          </a:xfrm>
          <a:prstGeom prst="rect">
            <a:avLst/>
          </a:prstGeom>
        </p:spPr>
      </p:pic>
    </p:spTree>
    <p:extLst>
      <p:ext uri="{BB962C8B-B14F-4D97-AF65-F5344CB8AC3E}">
        <p14:creationId xmlns:p14="http://schemas.microsoft.com/office/powerpoint/2010/main" val="295634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C60F6E-59E2-47E8-B803-3014CB7FFA26}"/>
              </a:ext>
            </a:extLst>
          </p:cNvPr>
          <p:cNvSpPr>
            <a:spLocks noGrp="1"/>
          </p:cNvSpPr>
          <p:nvPr>
            <p:ph type="title"/>
          </p:nvPr>
        </p:nvSpPr>
        <p:spPr/>
        <p:txBody>
          <a:bodyPr/>
          <a:lstStyle/>
          <a:p>
            <a:r>
              <a:rPr lang="ko-KR" altLang="en-US" dirty="0"/>
              <a:t>강화학습의 개념</a:t>
            </a:r>
          </a:p>
        </p:txBody>
      </p:sp>
      <p:sp>
        <p:nvSpPr>
          <p:cNvPr id="6" name="내용 개체 틀 5">
            <a:extLst>
              <a:ext uri="{FF2B5EF4-FFF2-40B4-BE49-F238E27FC236}">
                <a16:creationId xmlns:a16="http://schemas.microsoft.com/office/drawing/2014/main" id="{036087BE-5D93-4A63-8AE9-0F2FE164EBE1}"/>
              </a:ext>
            </a:extLst>
          </p:cNvPr>
          <p:cNvSpPr>
            <a:spLocks noGrp="1"/>
          </p:cNvSpPr>
          <p:nvPr>
            <p:ph idx="1"/>
          </p:nvPr>
        </p:nvSpPr>
        <p:spPr/>
        <p:txBody>
          <a:bodyPr>
            <a:normAutofit/>
          </a:bodyPr>
          <a:lstStyle/>
          <a:p>
            <a:r>
              <a:rPr lang="en-US" altLang="ko-KR" sz="2800" dirty="0">
                <a:latin typeface="맑은 고딕" panose="020B0503020000020004" pitchFamily="50" charset="-127"/>
                <a:ea typeface="맑은 고딕" panose="020B0503020000020004" pitchFamily="50" charset="-127"/>
              </a:rPr>
              <a:t>Monte Carlo Tree Search(MCTS)</a:t>
            </a:r>
          </a:p>
          <a:p>
            <a:pPr marL="0" indent="0">
              <a:buNone/>
            </a:pPr>
            <a:r>
              <a:rPr lang="ko-KR" altLang="en-US" sz="2400" dirty="0">
                <a:latin typeface="맑은 고딕" panose="020B0503020000020004" pitchFamily="50" charset="-127"/>
                <a:ea typeface="맑은 고딕" panose="020B0503020000020004" pitchFamily="50" charset="-127"/>
              </a:rPr>
              <a:t>몬테카를로 방법에서 나온 방법으로 몬테카를로 방법에 트리를 추가한 몬테카를로 트리탐색이다</a:t>
            </a:r>
            <a:r>
              <a:rPr lang="en-US" altLang="ko-KR" sz="2400" dirty="0">
                <a:latin typeface="맑은 고딕" panose="020B0503020000020004" pitchFamily="50" charset="-127"/>
                <a:ea typeface="맑은 고딕" panose="020B0503020000020004" pitchFamily="50" charset="-127"/>
              </a:rPr>
              <a:t>. </a:t>
            </a:r>
            <a:r>
              <a:rPr lang="ko-KR" altLang="en-US" sz="2400" dirty="0">
                <a:latin typeface="맑은 고딕" panose="020B0503020000020004" pitchFamily="50" charset="-127"/>
                <a:ea typeface="맑은 고딕" panose="020B0503020000020004" pitchFamily="50" charset="-127"/>
              </a:rPr>
              <a:t>몬테카를로 </a:t>
            </a:r>
            <a:r>
              <a:rPr lang="ko-KR" altLang="en-US" sz="2400" dirty="0" err="1">
                <a:latin typeface="맑은 고딕" panose="020B0503020000020004" pitchFamily="50" charset="-127"/>
                <a:ea typeface="맑은 고딕" panose="020B0503020000020004" pitchFamily="50" charset="-127"/>
              </a:rPr>
              <a:t>탐색트리는</a:t>
            </a:r>
            <a:r>
              <a:rPr lang="ko-KR" altLang="en-US" sz="2400" dirty="0">
                <a:latin typeface="맑은 고딕" panose="020B0503020000020004" pitchFamily="50" charset="-127"/>
                <a:ea typeface="맑은 고딕" panose="020B0503020000020004" pitchFamily="50" charset="-127"/>
              </a:rPr>
              <a:t> 아래와 같이 </a:t>
            </a:r>
            <a:r>
              <a:rPr lang="en-US" altLang="ko-KR" sz="2400" dirty="0">
                <a:latin typeface="맑은 고딕" panose="020B0503020000020004" pitchFamily="50" charset="-127"/>
                <a:ea typeface="맑은 고딕" panose="020B0503020000020004" pitchFamily="50" charset="-127"/>
              </a:rPr>
              <a:t>4 STEP</a:t>
            </a:r>
            <a:r>
              <a:rPr lang="ko-KR" altLang="en-US" sz="2400" dirty="0">
                <a:latin typeface="맑은 고딕" panose="020B0503020000020004" pitchFamily="50" charset="-127"/>
                <a:ea typeface="맑은 고딕" panose="020B0503020000020004" pitchFamily="50" charset="-127"/>
              </a:rPr>
              <a:t>을 거친다</a:t>
            </a:r>
            <a:r>
              <a:rPr lang="en-US" altLang="ko-KR" sz="2400" dirty="0">
                <a:latin typeface="맑은 고딕" panose="020B0503020000020004" pitchFamily="50" charset="-127"/>
                <a:ea typeface="맑은 고딕" panose="020B0503020000020004" pitchFamily="50" charset="-127"/>
              </a:rPr>
              <a:t>.</a:t>
            </a:r>
          </a:p>
          <a:p>
            <a:pPr marL="0" indent="0">
              <a:buNone/>
            </a:pPr>
            <a:endParaRPr lang="en-US" altLang="ko-KR" sz="2400" dirty="0">
              <a:latin typeface="맑은 고딕" panose="020B0503020000020004" pitchFamily="50" charset="-127"/>
              <a:ea typeface="맑은 고딕" panose="020B0503020000020004" pitchFamily="50" charset="-127"/>
            </a:endParaRPr>
          </a:p>
          <a:p>
            <a:pPr marL="0" indent="0">
              <a:buNone/>
            </a:pPr>
            <a:endParaRPr lang="en-US" altLang="ko-KR" sz="2400" dirty="0">
              <a:latin typeface="맑은 고딕" panose="020B0503020000020004" pitchFamily="50" charset="-127"/>
              <a:ea typeface="맑은 고딕" panose="020B0503020000020004" pitchFamily="50" charset="-127"/>
            </a:endParaRPr>
          </a:p>
          <a:p>
            <a:pPr marL="0" indent="0">
              <a:buNone/>
            </a:pPr>
            <a:endParaRPr lang="en-US" altLang="ko-KR" sz="2400" dirty="0">
              <a:latin typeface="맑은 고딕" panose="020B0503020000020004" pitchFamily="50" charset="-127"/>
              <a:ea typeface="맑은 고딕" panose="020B0503020000020004" pitchFamily="50" charset="-127"/>
            </a:endParaRPr>
          </a:p>
          <a:p>
            <a:pPr marL="0" indent="0">
              <a:buNone/>
            </a:pPr>
            <a:endParaRPr lang="en-US" altLang="ko-KR" sz="2400" dirty="0">
              <a:latin typeface="맑은 고딕" panose="020B0503020000020004" pitchFamily="50" charset="-127"/>
              <a:ea typeface="맑은 고딕" panose="020B0503020000020004" pitchFamily="50" charset="-127"/>
            </a:endParaRPr>
          </a:p>
          <a:p>
            <a:pPr marL="0" indent="0">
              <a:buNone/>
            </a:pPr>
            <a:endParaRPr lang="en-US" altLang="ko-KR" sz="2400" dirty="0">
              <a:latin typeface="맑은 고딕" panose="020B0503020000020004" pitchFamily="50" charset="-127"/>
              <a:ea typeface="맑은 고딕" panose="020B0503020000020004" pitchFamily="50" charset="-127"/>
            </a:endParaRPr>
          </a:p>
          <a:p>
            <a:pPr marL="0" indent="0">
              <a:buNone/>
            </a:pPr>
            <a:endParaRPr lang="en-US" altLang="ko-KR" sz="2400" dirty="0">
              <a:latin typeface="맑은 고딕" panose="020B0503020000020004" pitchFamily="50" charset="-127"/>
              <a:ea typeface="맑은 고딕" panose="020B0503020000020004" pitchFamily="50" charset="-127"/>
            </a:endParaRPr>
          </a:p>
          <a:p>
            <a:pPr marL="0" indent="0">
              <a:buNone/>
            </a:pPr>
            <a:endParaRPr lang="ko-KR" altLang="en-US" sz="2400" dirty="0">
              <a:latin typeface="맑은 고딕" panose="020B0503020000020004" pitchFamily="50" charset="-127"/>
              <a:ea typeface="맑은 고딕" panose="020B0503020000020004" pitchFamily="50" charset="-127"/>
            </a:endParaRPr>
          </a:p>
        </p:txBody>
      </p:sp>
      <p:pic>
        <p:nvPicPr>
          <p:cNvPr id="3" name="그림 2">
            <a:extLst>
              <a:ext uri="{FF2B5EF4-FFF2-40B4-BE49-F238E27FC236}">
                <a16:creationId xmlns:a16="http://schemas.microsoft.com/office/drawing/2014/main" id="{779D71C4-A1A2-44C8-93DB-D427B74F685D}"/>
              </a:ext>
            </a:extLst>
          </p:cNvPr>
          <p:cNvPicPr>
            <a:picLocks noChangeAspect="1"/>
          </p:cNvPicPr>
          <p:nvPr/>
        </p:nvPicPr>
        <p:blipFill>
          <a:blip r:embed="rId2"/>
          <a:stretch>
            <a:fillRect/>
          </a:stretch>
        </p:blipFill>
        <p:spPr>
          <a:xfrm>
            <a:off x="3698938" y="2990784"/>
            <a:ext cx="7811744" cy="3284509"/>
          </a:xfrm>
          <a:prstGeom prst="rect">
            <a:avLst/>
          </a:prstGeom>
        </p:spPr>
      </p:pic>
    </p:spTree>
    <p:extLst>
      <p:ext uri="{BB962C8B-B14F-4D97-AF65-F5344CB8AC3E}">
        <p14:creationId xmlns:p14="http://schemas.microsoft.com/office/powerpoint/2010/main" val="2935291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C60F6E-59E2-47E8-B803-3014CB7FFA26}"/>
              </a:ext>
            </a:extLst>
          </p:cNvPr>
          <p:cNvSpPr>
            <a:spLocks noGrp="1"/>
          </p:cNvSpPr>
          <p:nvPr>
            <p:ph type="title"/>
          </p:nvPr>
        </p:nvSpPr>
        <p:spPr/>
        <p:txBody>
          <a:bodyPr/>
          <a:lstStyle/>
          <a:p>
            <a:r>
              <a:rPr lang="ko-KR" altLang="en-US" dirty="0"/>
              <a:t>강화학습의 개념</a:t>
            </a:r>
          </a:p>
        </p:txBody>
      </p:sp>
      <p:sp>
        <p:nvSpPr>
          <p:cNvPr id="6" name="내용 개체 틀 5">
            <a:extLst>
              <a:ext uri="{FF2B5EF4-FFF2-40B4-BE49-F238E27FC236}">
                <a16:creationId xmlns:a16="http://schemas.microsoft.com/office/drawing/2014/main" id="{036087BE-5D93-4A63-8AE9-0F2FE164EBE1}"/>
              </a:ext>
            </a:extLst>
          </p:cNvPr>
          <p:cNvSpPr>
            <a:spLocks noGrp="1"/>
          </p:cNvSpPr>
          <p:nvPr>
            <p:ph idx="1"/>
          </p:nvPr>
        </p:nvSpPr>
        <p:spPr/>
        <p:txBody>
          <a:bodyPr>
            <a:normAutofit/>
          </a:bodyPr>
          <a:lstStyle/>
          <a:p>
            <a:r>
              <a:rPr lang="en-US" altLang="ko-KR" sz="2800" dirty="0">
                <a:latin typeface="맑은 고딕" panose="020B0503020000020004" pitchFamily="50" charset="-127"/>
                <a:ea typeface="맑은 고딕" panose="020B0503020000020004" pitchFamily="50" charset="-127"/>
              </a:rPr>
              <a:t>Monte Carlo Tree Search(MCTS)</a:t>
            </a:r>
          </a:p>
          <a:p>
            <a:pPr marL="0" indent="0">
              <a:buNone/>
            </a:pPr>
            <a:r>
              <a:rPr lang="ko-KR" altLang="en-US" sz="2400" dirty="0">
                <a:latin typeface="맑은 고딕" panose="020B0503020000020004" pitchFamily="50" charset="-127"/>
                <a:ea typeface="맑은 고딕" panose="020B0503020000020004" pitchFamily="50" charset="-127"/>
              </a:rPr>
              <a:t>이 방법을 적용하기 위한 </a:t>
            </a:r>
            <a:r>
              <a:rPr lang="en-US" altLang="ko-KR" sz="2400" dirty="0">
                <a:latin typeface="맑은 고딕" panose="020B0503020000020004" pitchFamily="50" charset="-127"/>
                <a:ea typeface="맑은 고딕" panose="020B0503020000020004" pitchFamily="50" charset="-127"/>
              </a:rPr>
              <a:t>3</a:t>
            </a:r>
            <a:r>
              <a:rPr lang="ko-KR" altLang="en-US" sz="2400" dirty="0">
                <a:latin typeface="맑은 고딕" panose="020B0503020000020004" pitchFamily="50" charset="-127"/>
                <a:ea typeface="맑은 고딕" panose="020B0503020000020004" pitchFamily="50" charset="-127"/>
              </a:rPr>
              <a:t>가지 조건</a:t>
            </a:r>
            <a:endParaRPr lang="en-US" altLang="ko-KR" sz="2400" dirty="0">
              <a:latin typeface="맑은 고딕" panose="020B0503020000020004" pitchFamily="50" charset="-127"/>
              <a:ea typeface="맑은 고딕" panose="020B0503020000020004" pitchFamily="50" charset="-127"/>
            </a:endParaRPr>
          </a:p>
          <a:p>
            <a:pPr marL="0" indent="0">
              <a:buNone/>
            </a:pPr>
            <a:r>
              <a:rPr lang="en-US" altLang="ko-KR" sz="2400" dirty="0">
                <a:latin typeface="맑은 고딕" panose="020B0503020000020004" pitchFamily="50" charset="-127"/>
                <a:ea typeface="맑은 고딕" panose="020B0503020000020004" pitchFamily="50" charset="-127"/>
              </a:rPr>
              <a:t>1)</a:t>
            </a:r>
            <a:r>
              <a:rPr lang="ko-KR" altLang="en-US" sz="2400" dirty="0">
                <a:latin typeface="맑은 고딕" panose="020B0503020000020004" pitchFamily="50" charset="-127"/>
                <a:ea typeface="맑은 고딕" panose="020B0503020000020004" pitchFamily="50" charset="-127"/>
              </a:rPr>
              <a:t>게임의 최대</a:t>
            </a:r>
            <a:r>
              <a:rPr lang="en-US" altLang="ko-KR" sz="2400" dirty="0">
                <a:latin typeface="맑은 고딕" panose="020B0503020000020004" pitchFamily="50" charset="-127"/>
                <a:ea typeface="맑은 고딕" panose="020B0503020000020004" pitchFamily="50" charset="-127"/>
              </a:rPr>
              <a:t>/</a:t>
            </a:r>
            <a:r>
              <a:rPr lang="ko-KR" altLang="en-US" sz="2400" dirty="0">
                <a:latin typeface="맑은 고딕" panose="020B0503020000020004" pitchFamily="50" charset="-127"/>
                <a:ea typeface="맑은 고딕" panose="020B0503020000020004" pitchFamily="50" charset="-127"/>
              </a:rPr>
              <a:t>최소 점수 값이 있어야한다</a:t>
            </a:r>
            <a:r>
              <a:rPr lang="en-US" altLang="ko-KR" sz="2400" dirty="0">
                <a:latin typeface="맑은 고딕" panose="020B0503020000020004" pitchFamily="50" charset="-127"/>
                <a:ea typeface="맑은 고딕" panose="020B0503020000020004" pitchFamily="50" charset="-127"/>
              </a:rPr>
              <a:t>.</a:t>
            </a:r>
          </a:p>
          <a:p>
            <a:pPr marL="0" indent="0">
              <a:buNone/>
            </a:pPr>
            <a:r>
              <a:rPr lang="en-US" altLang="ko-KR" sz="2400" dirty="0">
                <a:latin typeface="맑은 고딕" panose="020B0503020000020004" pitchFamily="50" charset="-127"/>
                <a:ea typeface="맑은 고딕" panose="020B0503020000020004" pitchFamily="50" charset="-127"/>
              </a:rPr>
              <a:t>2)</a:t>
            </a:r>
            <a:r>
              <a:rPr lang="ko-KR" altLang="en-US" sz="2400" dirty="0">
                <a:latin typeface="맑은 고딕" panose="020B0503020000020004" pitchFamily="50" charset="-127"/>
                <a:ea typeface="맑은 고딕" panose="020B0503020000020004" pitchFamily="50" charset="-127"/>
              </a:rPr>
              <a:t>게임 규칙이 정해져 있으며 완전정보 게임이어야 </a:t>
            </a:r>
            <a:endParaRPr lang="en-US" altLang="ko-KR" sz="2400" dirty="0">
              <a:latin typeface="맑은 고딕" panose="020B0503020000020004" pitchFamily="50" charset="-127"/>
              <a:ea typeface="맑은 고딕" panose="020B0503020000020004" pitchFamily="50" charset="-127"/>
            </a:endParaRPr>
          </a:p>
          <a:p>
            <a:pPr marL="0" indent="0">
              <a:buNone/>
            </a:pPr>
            <a:r>
              <a:rPr lang="ko-KR" altLang="en-US" sz="2400" dirty="0">
                <a:latin typeface="맑은 고딕" panose="020B0503020000020004" pitchFamily="50" charset="-127"/>
                <a:ea typeface="맑은 고딕" panose="020B0503020000020004" pitchFamily="50" charset="-127"/>
              </a:rPr>
              <a:t>한다</a:t>
            </a:r>
            <a:r>
              <a:rPr lang="en-US" altLang="ko-KR" sz="2400" dirty="0">
                <a:latin typeface="맑은 고딕" panose="020B0503020000020004" pitchFamily="50" charset="-127"/>
                <a:ea typeface="맑은 고딕" panose="020B0503020000020004" pitchFamily="50" charset="-127"/>
              </a:rPr>
              <a:t>.</a:t>
            </a:r>
          </a:p>
          <a:p>
            <a:pPr marL="0" indent="0">
              <a:buNone/>
            </a:pPr>
            <a:r>
              <a:rPr lang="en-US" altLang="ko-KR" sz="2400" dirty="0">
                <a:latin typeface="맑은 고딕" panose="020B0503020000020004" pitchFamily="50" charset="-127"/>
                <a:ea typeface="맑은 고딕" panose="020B0503020000020004" pitchFamily="50" charset="-127"/>
              </a:rPr>
              <a:t>3)</a:t>
            </a:r>
            <a:r>
              <a:rPr lang="ko-KR" altLang="en-US" sz="2400" dirty="0">
                <a:latin typeface="맑은 고딕" panose="020B0503020000020004" pitchFamily="50" charset="-127"/>
                <a:ea typeface="맑은 고딕" panose="020B0503020000020004" pitchFamily="50" charset="-127"/>
              </a:rPr>
              <a:t>게임의 길이가 제한되어 빨리 시뮬레이션이 끝나</a:t>
            </a:r>
            <a:endParaRPr lang="en-US" altLang="ko-KR" sz="2400" dirty="0">
              <a:latin typeface="맑은 고딕" panose="020B0503020000020004" pitchFamily="50" charset="-127"/>
              <a:ea typeface="맑은 고딕" panose="020B0503020000020004" pitchFamily="50" charset="-127"/>
            </a:endParaRPr>
          </a:p>
          <a:p>
            <a:pPr marL="0" indent="0">
              <a:buNone/>
            </a:pPr>
            <a:r>
              <a:rPr lang="ko-KR" altLang="en-US" sz="2400" dirty="0">
                <a:latin typeface="맑은 고딕" panose="020B0503020000020004" pitchFamily="50" charset="-127"/>
                <a:ea typeface="맑은 고딕" panose="020B0503020000020004" pitchFamily="50" charset="-127"/>
              </a:rPr>
              <a:t>야 함</a:t>
            </a:r>
            <a:endParaRPr lang="en-US" altLang="ko-KR" sz="2400" dirty="0">
              <a:latin typeface="맑은 고딕" panose="020B0503020000020004" pitchFamily="50" charset="-127"/>
              <a:ea typeface="맑은 고딕" panose="020B0503020000020004" pitchFamily="50" charset="-127"/>
            </a:endParaRPr>
          </a:p>
          <a:p>
            <a:pPr marL="0" indent="0">
              <a:buNone/>
            </a:pPr>
            <a:r>
              <a:rPr lang="en-US" altLang="ko-KR" sz="2400" dirty="0">
                <a:latin typeface="맑은 고딕" panose="020B0503020000020004" pitchFamily="50" charset="-127"/>
                <a:ea typeface="맑은 고딕" panose="020B0503020000020004" pitchFamily="50" charset="-127"/>
              </a:rPr>
              <a:t>=&gt; </a:t>
            </a:r>
            <a:r>
              <a:rPr lang="ko-KR" altLang="en-US" sz="2400" dirty="0">
                <a:latin typeface="맑은 고딕" panose="020B0503020000020004" pitchFamily="50" charset="-127"/>
                <a:ea typeface="맑은 고딕" panose="020B0503020000020004" pitchFamily="50" charset="-127"/>
              </a:rPr>
              <a:t>따라서 </a:t>
            </a:r>
            <a:r>
              <a:rPr lang="en-US" altLang="ko-KR" sz="2400" dirty="0">
                <a:latin typeface="맑은 고딕" panose="020B0503020000020004" pitchFamily="50" charset="-127"/>
                <a:ea typeface="맑은 고딕" panose="020B0503020000020004" pitchFamily="50" charset="-127"/>
              </a:rPr>
              <a:t>TICTACTOC</a:t>
            </a:r>
            <a:r>
              <a:rPr lang="ko-KR" altLang="en-US" sz="2400" dirty="0">
                <a:latin typeface="맑은 고딕" panose="020B0503020000020004" pitchFamily="50" charset="-127"/>
                <a:ea typeface="맑은 고딕" panose="020B0503020000020004" pitchFamily="50" charset="-127"/>
              </a:rPr>
              <a:t>게임을 통해 이 방법을 적용</a:t>
            </a:r>
            <a:endParaRPr lang="en-US" altLang="ko-KR" sz="2400" dirty="0">
              <a:latin typeface="맑은 고딕" panose="020B0503020000020004" pitchFamily="50" charset="-127"/>
              <a:ea typeface="맑은 고딕" panose="020B0503020000020004" pitchFamily="50" charset="-127"/>
            </a:endParaRPr>
          </a:p>
          <a:p>
            <a:pPr marL="0" indent="0">
              <a:buNone/>
            </a:pPr>
            <a:r>
              <a:rPr lang="ko-KR" altLang="en-US" sz="2400" dirty="0">
                <a:latin typeface="맑은 고딕" panose="020B0503020000020004" pitchFamily="50" charset="-127"/>
                <a:ea typeface="맑은 고딕" panose="020B0503020000020004" pitchFamily="50" charset="-127"/>
              </a:rPr>
              <a:t>해보려고 함</a:t>
            </a:r>
          </a:p>
        </p:txBody>
      </p:sp>
      <p:pic>
        <p:nvPicPr>
          <p:cNvPr id="4" name="오디오 3">
            <a:hlinkClick r:id="" action="ppaction://media"/>
            <a:extLst>
              <a:ext uri="{FF2B5EF4-FFF2-40B4-BE49-F238E27FC236}">
                <a16:creationId xmlns:a16="http://schemas.microsoft.com/office/drawing/2014/main" id="{25DD5280-8364-4AE0-B482-53A9590BDC9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3688685822"/>
      </p:ext>
    </p:extLst>
  </p:cSld>
  <p:clrMapOvr>
    <a:masterClrMapping/>
  </p:clrMapOvr>
  <mc:AlternateContent xmlns:mc="http://schemas.openxmlformats.org/markup-compatibility/2006">
    <mc:Choice xmlns:p14="http://schemas.microsoft.com/office/powerpoint/2010/main" Requires="p14">
      <p:transition spd="slow" p14:dur="2000" advTm="5898"/>
    </mc:Choice>
    <mc:Fallback>
      <p:transition spd="slow" advTm="58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3BB665-D488-482F-8F1F-2248531DB889}"/>
              </a:ext>
            </a:extLst>
          </p:cNvPr>
          <p:cNvSpPr>
            <a:spLocks noGrp="1"/>
          </p:cNvSpPr>
          <p:nvPr>
            <p:ph type="title"/>
          </p:nvPr>
        </p:nvSpPr>
        <p:spPr/>
        <p:txBody>
          <a:bodyPr/>
          <a:lstStyle/>
          <a:p>
            <a:r>
              <a:rPr lang="ko-KR" altLang="en-US" dirty="0"/>
              <a:t>강화학습을 이용한 학습 구현</a:t>
            </a:r>
          </a:p>
        </p:txBody>
      </p:sp>
      <p:sp>
        <p:nvSpPr>
          <p:cNvPr id="3" name="내용 개체 틀 2">
            <a:extLst>
              <a:ext uri="{FF2B5EF4-FFF2-40B4-BE49-F238E27FC236}">
                <a16:creationId xmlns:a16="http://schemas.microsoft.com/office/drawing/2014/main" id="{EF6A307B-5EB6-46C1-841E-C253BEEE8BF3}"/>
              </a:ext>
            </a:extLst>
          </p:cNvPr>
          <p:cNvSpPr>
            <a:spLocks noGrp="1"/>
          </p:cNvSpPr>
          <p:nvPr>
            <p:ph idx="1"/>
          </p:nvPr>
        </p:nvSpPr>
        <p:spPr/>
        <p:txBody>
          <a:bodyPr/>
          <a:lstStyle/>
          <a:p>
            <a:endParaRPr lang="ko-KR" altLang="en-US"/>
          </a:p>
        </p:txBody>
      </p:sp>
      <p:pic>
        <p:nvPicPr>
          <p:cNvPr id="4" name="오디오 3">
            <a:hlinkClick r:id="" action="ppaction://media"/>
            <a:extLst>
              <a:ext uri="{FF2B5EF4-FFF2-40B4-BE49-F238E27FC236}">
                <a16:creationId xmlns:a16="http://schemas.microsoft.com/office/drawing/2014/main" id="{DA80F144-816A-4E16-915F-178EBACEB7F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2339097383"/>
      </p:ext>
    </p:extLst>
  </p:cSld>
  <p:clrMapOvr>
    <a:masterClrMapping/>
  </p:clrMapOvr>
  <mc:AlternateContent xmlns:mc="http://schemas.openxmlformats.org/markup-compatibility/2006">
    <mc:Choice xmlns:p14="http://schemas.microsoft.com/office/powerpoint/2010/main" Requires="p14">
      <p:transition spd="slow" p14:dur="2000" advTm="2193"/>
    </mc:Choice>
    <mc:Fallback>
      <p:transition spd="slow" advTm="219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틀">
  <a:themeElements>
    <a:clrScheme name="틀">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틀">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틀">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TM03457475[[fn=틀]]</Template>
  <TotalTime>0</TotalTime>
  <Words>148</Words>
  <Application>Microsoft Office PowerPoint</Application>
  <PresentationFormat>와이드스크린</PresentationFormat>
  <Paragraphs>30</Paragraphs>
  <Slides>7</Slides>
  <Notes>0</Notes>
  <HiddenSlides>0</HiddenSlides>
  <MMClips>2</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7</vt:i4>
      </vt:variant>
    </vt:vector>
  </HeadingPairs>
  <TitlesOfParts>
    <vt:vector size="11" baseType="lpstr">
      <vt:lpstr>맑은 고딕</vt:lpstr>
      <vt:lpstr>Corbel</vt:lpstr>
      <vt:lpstr>Wingdings 2</vt:lpstr>
      <vt:lpstr>틀</vt:lpstr>
      <vt:lpstr>몬테카를로 트리 방식을 통해 간단한 인공지능 게임 구현하기</vt:lpstr>
      <vt:lpstr>강화학습의 개념</vt:lpstr>
      <vt:lpstr>강화학습의 개념</vt:lpstr>
      <vt:lpstr>강화학습의 개념</vt:lpstr>
      <vt:lpstr>강화학습의 개념</vt:lpstr>
      <vt:lpstr>강화학습의 개념</vt:lpstr>
      <vt:lpstr>강화학습을 이용한 학습 구현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PRIME#36</dc:creator>
  <cp:lastModifiedBy>PRIME#36</cp:lastModifiedBy>
  <cp:revision>21</cp:revision>
  <dcterms:created xsi:type="dcterms:W3CDTF">2019-06-04T01:14:23Z</dcterms:created>
  <dcterms:modified xsi:type="dcterms:W3CDTF">2019-06-04T11:51:35Z</dcterms:modified>
</cp:coreProperties>
</file>