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2" r:id="rId4"/>
    <p:sldId id="290" r:id="rId5"/>
    <p:sldId id="288" r:id="rId6"/>
    <p:sldId id="277" r:id="rId7"/>
    <p:sldId id="292" r:id="rId8"/>
    <p:sldId id="279" r:id="rId9"/>
    <p:sldId id="281" r:id="rId10"/>
    <p:sldId id="280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00"/>
    <a:srgbClr val="181E26"/>
    <a:srgbClr val="222A3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0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8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14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3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1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B100-8E6B-475F-8290-9AB557C82C1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1340-5292-450A-823B-EA6799A91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하늘, 자연, 눈이(가) 표시된 사진&#10;&#10;자동 생성된 설명">
            <a:extLst>
              <a:ext uri="{FF2B5EF4-FFF2-40B4-BE49-F238E27FC236}">
                <a16:creationId xmlns:a16="http://schemas.microsoft.com/office/drawing/2014/main" id="{B6A9C183-987A-3F57-5F5D-B7DBEFBA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901307-030C-C0A3-A5FE-F4AC7A238EB1}"/>
              </a:ext>
            </a:extLst>
          </p:cNvPr>
          <p:cNvSpPr/>
          <p:nvPr/>
        </p:nvSpPr>
        <p:spPr>
          <a:xfrm>
            <a:off x="1428224" y="2933787"/>
            <a:ext cx="9335549" cy="990425"/>
          </a:xfrm>
          <a:prstGeom prst="rect">
            <a:avLst/>
          </a:prstGeom>
          <a:solidFill>
            <a:srgbClr val="000000">
              <a:alpha val="6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TRAVERY</a:t>
            </a:r>
            <a:endParaRPr lang="ko-KR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213E93-DC96-80FA-561B-2826907C4DF8}"/>
              </a:ext>
            </a:extLst>
          </p:cNvPr>
          <p:cNvSpPr/>
          <p:nvPr/>
        </p:nvSpPr>
        <p:spPr>
          <a:xfrm>
            <a:off x="4492040" y="4784083"/>
            <a:ext cx="3207918" cy="662731"/>
          </a:xfrm>
          <a:prstGeom prst="rect">
            <a:avLst/>
          </a:prstGeom>
          <a:solidFill>
            <a:srgbClr val="000000">
              <a:alpha val="6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SSAFY 9</a:t>
            </a:r>
            <a:r>
              <a:rPr lang="ko-KR" altLang="en-US" sz="1400" dirty="0"/>
              <a:t>기</a:t>
            </a:r>
            <a:r>
              <a:rPr lang="en-US" altLang="ko-KR" sz="1400" dirty="0"/>
              <a:t> </a:t>
            </a:r>
            <a:r>
              <a:rPr lang="ko-KR" altLang="en-US" sz="1400" dirty="0"/>
              <a:t>광주 </a:t>
            </a:r>
            <a:r>
              <a:rPr lang="en-US" altLang="ko-KR" sz="1400" dirty="0"/>
              <a:t>5</a:t>
            </a:r>
            <a:r>
              <a:rPr lang="ko-KR" altLang="en-US" sz="1400" dirty="0"/>
              <a:t>반 </a:t>
            </a:r>
            <a:r>
              <a:rPr lang="en-US" altLang="ko-KR" sz="1400" dirty="0"/>
              <a:t>1</a:t>
            </a:r>
            <a:r>
              <a:rPr lang="ko-KR" altLang="en-US" sz="1400" dirty="0"/>
              <a:t>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이수민</a:t>
            </a:r>
            <a:r>
              <a:rPr lang="en-US" altLang="ko-KR" sz="1400" dirty="0"/>
              <a:t>, </a:t>
            </a:r>
            <a:r>
              <a:rPr lang="ko-KR" altLang="en-US" sz="1400" dirty="0"/>
              <a:t>양진형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BD076-4CEB-0A3C-F243-CE1FAE2247EF}"/>
              </a:ext>
            </a:extLst>
          </p:cNvPr>
          <p:cNvSpPr txBox="1"/>
          <p:nvPr/>
        </p:nvSpPr>
        <p:spPr>
          <a:xfrm>
            <a:off x="5004192" y="3595490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New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discoveries through travel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A89D-1AAF-4543-33F0-895324BE2982}"/>
              </a:ext>
            </a:extLst>
          </p:cNvPr>
          <p:cNvSpPr/>
          <p:nvPr/>
        </p:nvSpPr>
        <p:spPr>
          <a:xfrm>
            <a:off x="87545" y="322020"/>
            <a:ext cx="5518159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       </a:t>
            </a:r>
            <a:r>
              <a:rPr lang="ko-KR" altLang="en-US" sz="3600" b="1" i="1" kern="0" dirty="0">
                <a:solidFill>
                  <a:prstClr val="white"/>
                </a:solidFill>
              </a:rPr>
              <a:t>개발 후기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371B7FC6-93D3-76C9-6AA7-411128D3757F}"/>
              </a:ext>
            </a:extLst>
          </p:cNvPr>
          <p:cNvSpPr/>
          <p:nvPr/>
        </p:nvSpPr>
        <p:spPr>
          <a:xfrm rot="16200000">
            <a:off x="6329536" y="-2275887"/>
            <a:ext cx="2151843" cy="9573087"/>
          </a:xfrm>
          <a:prstGeom prst="round2SameRect">
            <a:avLst>
              <a:gd name="adj1" fmla="val 37011"/>
              <a:gd name="adj2" fmla="val 0"/>
            </a:avLst>
          </a:prstGeom>
          <a:solidFill>
            <a:srgbClr val="181E26"/>
          </a:solidFill>
          <a:ln w="38100">
            <a:solidFill>
              <a:srgbClr val="FF99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61437B-F289-FE21-625B-A5D8F3692742}"/>
              </a:ext>
            </a:extLst>
          </p:cNvPr>
          <p:cNvSpPr/>
          <p:nvPr/>
        </p:nvSpPr>
        <p:spPr>
          <a:xfrm>
            <a:off x="4527531" y="1581896"/>
            <a:ext cx="7007139" cy="1753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최종 프로젝트에서는 이전과 달리 협업과 의논이 많아서 좋았습니다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시간 부족으로 필수 기능에만 집중하였지만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추후 좋아요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친구 추천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  <a:latin typeface="Söhne"/>
              </a:rPr>
              <a:t>별점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 시스템 등과 같은 기능을 구현하고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DB 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부분을 </a:t>
            </a:r>
            <a:r>
              <a:rPr lang="ko-KR" altLang="en-US" sz="1400" b="1" i="0" dirty="0" err="1">
                <a:solidFill>
                  <a:schemeClr val="bg1"/>
                </a:solidFill>
                <a:effectLst/>
                <a:latin typeface="Söhne"/>
              </a:rPr>
              <a:t>서브쿼리</a:t>
            </a:r>
            <a:r>
              <a:rPr lang="ko-KR" altLang="en-US" sz="1400" b="1" i="0" dirty="0">
                <a:solidFill>
                  <a:schemeClr val="bg1"/>
                </a:solidFill>
                <a:effectLst/>
                <a:latin typeface="Söhne"/>
              </a:rPr>
              <a:t> 등을 사용하여 깔끔하게 개선하고 정리하고자 합니다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FCF09-0B88-F159-0D92-1EA5FBDB1C40}"/>
              </a:ext>
            </a:extLst>
          </p:cNvPr>
          <p:cNvSpPr/>
          <p:nvPr/>
        </p:nvSpPr>
        <p:spPr>
          <a:xfrm>
            <a:off x="11835774" y="1307252"/>
            <a:ext cx="55122" cy="240680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:a16="http://schemas.microsoft.com/office/drawing/2014/main" id="{343ACC3C-5A1F-1C0A-F390-BCFD4DF6E2BE}"/>
              </a:ext>
            </a:extLst>
          </p:cNvPr>
          <p:cNvSpPr/>
          <p:nvPr/>
        </p:nvSpPr>
        <p:spPr>
          <a:xfrm rot="5400000">
            <a:off x="3516005" y="543009"/>
            <a:ext cx="2151843" cy="9192922"/>
          </a:xfrm>
          <a:prstGeom prst="round2SameRect">
            <a:avLst>
              <a:gd name="adj1" fmla="val 31471"/>
              <a:gd name="adj2" fmla="val 0"/>
            </a:avLst>
          </a:prstGeom>
          <a:solidFill>
            <a:srgbClr val="181E2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2FCB2A-E9A1-3C64-68F4-522308C2B6F7}"/>
              </a:ext>
            </a:extLst>
          </p:cNvPr>
          <p:cNvSpPr/>
          <p:nvPr/>
        </p:nvSpPr>
        <p:spPr>
          <a:xfrm>
            <a:off x="413578" y="4216893"/>
            <a:ext cx="6749371" cy="217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디자인 구현과</a:t>
            </a:r>
            <a:r>
              <a:rPr lang="en-US" altLang="ko-KR" sz="1400" b="1" dirty="0">
                <a:solidFill>
                  <a:prstClr val="white"/>
                </a:solidFill>
              </a:rPr>
              <a:t> </a:t>
            </a:r>
            <a:r>
              <a:rPr lang="ko-KR" altLang="en-US" sz="1400" b="1" dirty="0">
                <a:solidFill>
                  <a:prstClr val="white"/>
                </a:solidFill>
              </a:rPr>
              <a:t>사소한 부분에 시간을 많이 써 추가 기능을 거의 하지 못해 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아쉽지만 기본적인 웹 개발은 할 수 있다는 자신감이 생겼습니다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학기가 끝나고도 프로젝트를 이어나가 동행 찾기 기능과 여행지 정보 제공</a:t>
            </a:r>
            <a:r>
              <a:rPr lang="en-US" altLang="ko-KR" sz="1400" b="1" dirty="0">
                <a:solidFill>
                  <a:prstClr val="white"/>
                </a:solidFill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여행 계획 짜기 기능을 더 강화하고 싶습니다</a:t>
            </a:r>
            <a:r>
              <a:rPr lang="en-US" altLang="ko-KR" sz="14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C4A108-8135-DDBE-2C6F-08A143E72950}"/>
              </a:ext>
            </a:extLst>
          </p:cNvPr>
          <p:cNvSpPr/>
          <p:nvPr/>
        </p:nvSpPr>
        <p:spPr>
          <a:xfrm flipH="1">
            <a:off x="348272" y="3968318"/>
            <a:ext cx="45719" cy="2305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사람, 인간의 얼굴, 턱, 목이(가) 표시된 사진&#10;&#10;자동 생성된 설명">
            <a:extLst>
              <a:ext uri="{FF2B5EF4-FFF2-40B4-BE49-F238E27FC236}">
                <a16:creationId xmlns:a16="http://schemas.microsoft.com/office/drawing/2014/main" id="{71A5347B-7681-1FE6-DC7F-CF668CAF4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832" y="1581896"/>
            <a:ext cx="1570781" cy="1570781"/>
          </a:xfrm>
          <a:custGeom>
            <a:avLst/>
            <a:gdLst/>
            <a:ahLst/>
            <a:cxnLst/>
            <a:rect l="l" t="t" r="r" b="b"/>
            <a:pathLst>
              <a:path w="2588520" h="2588520">
                <a:moveTo>
                  <a:pt x="1294260" y="0"/>
                </a:moveTo>
                <a:cubicBezTo>
                  <a:pt x="2009060" y="0"/>
                  <a:pt x="2588520" y="579460"/>
                  <a:pt x="2588520" y="1294260"/>
                </a:cubicBezTo>
                <a:cubicBezTo>
                  <a:pt x="2588520" y="2009060"/>
                  <a:pt x="2009060" y="2588520"/>
                  <a:pt x="1294260" y="2588520"/>
                </a:cubicBezTo>
                <a:cubicBezTo>
                  <a:pt x="579460" y="2588520"/>
                  <a:pt x="0" y="2009060"/>
                  <a:pt x="0" y="1294260"/>
                </a:cubicBezTo>
                <a:cubicBezTo>
                  <a:pt x="0" y="579460"/>
                  <a:pt x="579460" y="0"/>
                  <a:pt x="1294260" y="0"/>
                </a:cubicBezTo>
                <a:close/>
              </a:path>
            </a:pathLst>
          </a:cu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88ABBE-C683-445E-ED05-C9558F133386}"/>
              </a:ext>
            </a:extLst>
          </p:cNvPr>
          <p:cNvSpPr/>
          <p:nvPr/>
        </p:nvSpPr>
        <p:spPr>
          <a:xfrm>
            <a:off x="2720493" y="3085150"/>
            <a:ext cx="1702780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1" dirty="0">
                <a:solidFill>
                  <a:schemeClr val="bg1"/>
                </a:solidFill>
                <a:effectLst/>
                <a:latin typeface="Söhne"/>
              </a:rPr>
              <a:t>개발팀장 이수민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pic>
        <p:nvPicPr>
          <p:cNvPr id="9" name="그림 8" descr="사람, 인간의 얼굴, 턱, 인물사진이(가) 표시된 사진&#10;&#10;자동 생성된 설명">
            <a:extLst>
              <a:ext uri="{FF2B5EF4-FFF2-40B4-BE49-F238E27FC236}">
                <a16:creationId xmlns:a16="http://schemas.microsoft.com/office/drawing/2014/main" id="{C511715B-371E-EA6A-62C8-615A30C09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7471533" y="4216893"/>
            <a:ext cx="1492871" cy="149287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B8EEDA-58BA-7E0E-0DD4-44E2B3B46AC1}"/>
              </a:ext>
            </a:extLst>
          </p:cNvPr>
          <p:cNvSpPr/>
          <p:nvPr/>
        </p:nvSpPr>
        <p:spPr>
          <a:xfrm>
            <a:off x="7645989" y="5717758"/>
            <a:ext cx="1416069" cy="421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i="0" dirty="0">
                <a:solidFill>
                  <a:schemeClr val="bg1"/>
                </a:solidFill>
                <a:effectLst/>
                <a:latin typeface="Söhne"/>
              </a:rPr>
              <a:t>팀원 양진형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34E2757-C78C-ADD5-B164-F0ADA0D069E0}"/>
              </a:ext>
            </a:extLst>
          </p:cNvPr>
          <p:cNvSpPr/>
          <p:nvPr/>
        </p:nvSpPr>
        <p:spPr>
          <a:xfrm rot="2818941">
            <a:off x="2786493" y="1573018"/>
            <a:ext cx="1570780" cy="1570780"/>
          </a:xfrm>
          <a:prstGeom prst="arc">
            <a:avLst>
              <a:gd name="adj1" fmla="val 21542839"/>
              <a:gd name="adj2" fmla="val 15885575"/>
            </a:avLst>
          </a:prstGeom>
          <a:noFill/>
          <a:ln w="12700" cap="rnd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3ACC4472-2081-9FC1-C3D8-FA6DF5A64936}"/>
              </a:ext>
            </a:extLst>
          </p:cNvPr>
          <p:cNvSpPr/>
          <p:nvPr/>
        </p:nvSpPr>
        <p:spPr>
          <a:xfrm rot="686174">
            <a:off x="7478230" y="4217767"/>
            <a:ext cx="1470096" cy="1491963"/>
          </a:xfrm>
          <a:prstGeom prst="arc">
            <a:avLst>
              <a:gd name="adj1" fmla="val 344203"/>
              <a:gd name="adj2" fmla="val 16308365"/>
            </a:avLst>
          </a:prstGeom>
          <a:noFill/>
          <a:ln w="12700" cap="rnd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24" name="그래픽 23" descr="남성 프로그래머 단색으로 채워진">
            <a:extLst>
              <a:ext uri="{FF2B5EF4-FFF2-40B4-BE49-F238E27FC236}">
                <a16:creationId xmlns:a16="http://schemas.microsoft.com/office/drawing/2014/main" id="{C9AED301-B853-EED3-250F-C30321FDF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45" y="272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7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9E2725-21D1-DBCB-563D-D22A9F84CEA1}"/>
              </a:ext>
            </a:extLst>
          </p:cNvPr>
          <p:cNvSpPr/>
          <p:nvPr/>
        </p:nvSpPr>
        <p:spPr>
          <a:xfrm>
            <a:off x="0" y="2778406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prstClr val="white"/>
                </a:solidFill>
              </a:rPr>
              <a:t>감사합니다</a:t>
            </a:r>
            <a:endParaRPr lang="en-US" altLang="ko-KR" sz="36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800" b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12131187" y="2778406"/>
            <a:ext cx="60813" cy="130118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하늘, 자연, 눈이(가) 표시된 사진&#10;&#10;자동 생성된 설명">
            <a:extLst>
              <a:ext uri="{FF2B5EF4-FFF2-40B4-BE49-F238E27FC236}">
                <a16:creationId xmlns:a16="http://schemas.microsoft.com/office/drawing/2014/main" id="{52443070-1E71-8F80-07A0-C037F562B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02D6786-A74C-FD00-A924-87ECE8D3595F}"/>
              </a:ext>
            </a:extLst>
          </p:cNvPr>
          <p:cNvSpPr/>
          <p:nvPr/>
        </p:nvSpPr>
        <p:spPr>
          <a:xfrm>
            <a:off x="0" y="702"/>
            <a:ext cx="12192000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9E2BA-7447-D52C-68DE-2B441696991A}"/>
              </a:ext>
            </a:extLst>
          </p:cNvPr>
          <p:cNvSpPr/>
          <p:nvPr/>
        </p:nvSpPr>
        <p:spPr>
          <a:xfrm>
            <a:off x="0" y="0"/>
            <a:ext cx="3615655" cy="6858000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441DB2-9E2A-D244-BABC-4643032982E3}"/>
              </a:ext>
            </a:extLst>
          </p:cNvPr>
          <p:cNvSpPr/>
          <p:nvPr/>
        </p:nvSpPr>
        <p:spPr>
          <a:xfrm>
            <a:off x="385167" y="307976"/>
            <a:ext cx="2930644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CONTENTS</a:t>
            </a:r>
            <a:endParaRPr lang="ko-KR" altLang="en-US" sz="3600" i="1" kern="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A05B1A-79A8-4DB2-B29D-669627E8C14A}"/>
              </a:ext>
            </a:extLst>
          </p:cNvPr>
          <p:cNvSpPr/>
          <p:nvPr/>
        </p:nvSpPr>
        <p:spPr>
          <a:xfrm flipH="1">
            <a:off x="272523" y="464512"/>
            <a:ext cx="102036" cy="616438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399537FE-3D27-BA30-6DA3-9B1C868B4C98}"/>
              </a:ext>
            </a:extLst>
          </p:cNvPr>
          <p:cNvSpPr/>
          <p:nvPr/>
        </p:nvSpPr>
        <p:spPr>
          <a:xfrm rot="5400000">
            <a:off x="4825662" y="-771158"/>
            <a:ext cx="801300" cy="4761579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DD225-BEAA-60C3-9DF5-4A0B76B6ABA0}"/>
              </a:ext>
            </a:extLst>
          </p:cNvPr>
          <p:cNvSpPr/>
          <p:nvPr/>
        </p:nvSpPr>
        <p:spPr>
          <a:xfrm>
            <a:off x="3796416" y="1345271"/>
            <a:ext cx="33642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기획 배경 및 목표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B9E25F1-7BA1-3ABA-ECF1-FFD9D5D0388B}"/>
              </a:ext>
            </a:extLst>
          </p:cNvPr>
          <p:cNvGrpSpPr/>
          <p:nvPr/>
        </p:nvGrpSpPr>
        <p:grpSpPr>
          <a:xfrm>
            <a:off x="3084167" y="1380449"/>
            <a:ext cx="585404" cy="543099"/>
            <a:chOff x="4774798" y="2801563"/>
            <a:chExt cx="667689" cy="63050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39090-92DF-91FF-DB10-1BE8E776C035}"/>
                </a:ext>
              </a:extLst>
            </p:cNvPr>
            <p:cNvSpPr txBox="1"/>
            <p:nvPr/>
          </p:nvSpPr>
          <p:spPr>
            <a:xfrm>
              <a:off x="4913948" y="2811577"/>
              <a:ext cx="389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lang="en-US" altLang="ko-KR" sz="2800" dirty="0">
                <a:solidFill>
                  <a:prstClr val="white"/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84F093FB-6FE9-E19B-BDC7-7B43D76EAFDF}"/>
                </a:ext>
              </a:extLst>
            </p:cNvPr>
            <p:cNvSpPr/>
            <p:nvPr/>
          </p:nvSpPr>
          <p:spPr>
            <a:xfrm>
              <a:off x="4774798" y="2801563"/>
              <a:ext cx="667689" cy="630501"/>
            </a:xfrm>
            <a:prstGeom prst="arc">
              <a:avLst>
                <a:gd name="adj1" fmla="val 21542839"/>
                <a:gd name="adj2" fmla="val 16308365"/>
              </a:avLst>
            </a:prstGeom>
            <a:noFill/>
            <a:ln w="34925" cap="rnd">
              <a:solidFill>
                <a:srgbClr val="FF99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사각형: 둥근 위쪽 모서리 27">
            <a:extLst>
              <a:ext uri="{FF2B5EF4-FFF2-40B4-BE49-F238E27FC236}">
                <a16:creationId xmlns:a16="http://schemas.microsoft.com/office/drawing/2014/main" id="{6E37301C-1F71-8925-04FD-8BCCC3503CD5}"/>
              </a:ext>
            </a:extLst>
          </p:cNvPr>
          <p:cNvSpPr/>
          <p:nvPr/>
        </p:nvSpPr>
        <p:spPr>
          <a:xfrm rot="5400000">
            <a:off x="4823623" y="128779"/>
            <a:ext cx="805378" cy="4761581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16C935-1F26-67F4-4CE4-039BE5D501EC}"/>
              </a:ext>
            </a:extLst>
          </p:cNvPr>
          <p:cNvSpPr/>
          <p:nvPr/>
        </p:nvSpPr>
        <p:spPr>
          <a:xfrm>
            <a:off x="3796416" y="2251895"/>
            <a:ext cx="33642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개발 일정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80BAF64-30DA-7FB9-002C-047A9B7F6D39}"/>
              </a:ext>
            </a:extLst>
          </p:cNvPr>
          <p:cNvGrpSpPr/>
          <p:nvPr/>
        </p:nvGrpSpPr>
        <p:grpSpPr>
          <a:xfrm>
            <a:off x="3084166" y="2301176"/>
            <a:ext cx="585404" cy="543099"/>
            <a:chOff x="5114898" y="2813024"/>
            <a:chExt cx="667689" cy="63050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AB021-4F01-AB1E-6F31-74E58447F1C2}"/>
                </a:ext>
              </a:extLst>
            </p:cNvPr>
            <p:cNvSpPr txBox="1"/>
            <p:nvPr/>
          </p:nvSpPr>
          <p:spPr>
            <a:xfrm>
              <a:off x="5254050" y="2823041"/>
              <a:ext cx="389396" cy="60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lang="en-US" altLang="ko-KR" sz="2800" dirty="0">
                <a:solidFill>
                  <a:prstClr val="white"/>
                </a:solidFill>
              </a:endParaRP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A6BFF9-D4EB-2CC7-9B06-5504CF239AA7}"/>
                </a:ext>
              </a:extLst>
            </p:cNvPr>
            <p:cNvSpPr/>
            <p:nvPr/>
          </p:nvSpPr>
          <p:spPr>
            <a:xfrm>
              <a:off x="5114898" y="2813024"/>
              <a:ext cx="667689" cy="630501"/>
            </a:xfrm>
            <a:prstGeom prst="arc">
              <a:avLst>
                <a:gd name="adj1" fmla="val 21542839"/>
                <a:gd name="adj2" fmla="val 16308365"/>
              </a:avLst>
            </a:prstGeom>
            <a:noFill/>
            <a:ln w="34925" cap="rnd">
              <a:solidFill>
                <a:srgbClr val="FF99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사각형: 둥근 위쪽 모서리 33">
            <a:extLst>
              <a:ext uri="{FF2B5EF4-FFF2-40B4-BE49-F238E27FC236}">
                <a16:creationId xmlns:a16="http://schemas.microsoft.com/office/drawing/2014/main" id="{15AA79C8-827C-5214-5853-A547D8DC7102}"/>
              </a:ext>
            </a:extLst>
          </p:cNvPr>
          <p:cNvSpPr/>
          <p:nvPr/>
        </p:nvSpPr>
        <p:spPr>
          <a:xfrm rot="5400000">
            <a:off x="4823624" y="1061536"/>
            <a:ext cx="805380" cy="4761582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E5B2CA-DFA4-3196-31F4-4E91B1A81566}"/>
              </a:ext>
            </a:extLst>
          </p:cNvPr>
          <p:cNvSpPr/>
          <p:nvPr/>
        </p:nvSpPr>
        <p:spPr>
          <a:xfrm>
            <a:off x="3796416" y="3177359"/>
            <a:ext cx="33642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개발 결과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1E2B5A-39A8-D781-27E2-E21A736059EF}"/>
              </a:ext>
            </a:extLst>
          </p:cNvPr>
          <p:cNvGrpSpPr/>
          <p:nvPr/>
        </p:nvGrpSpPr>
        <p:grpSpPr>
          <a:xfrm>
            <a:off x="3081577" y="3205943"/>
            <a:ext cx="585404" cy="543099"/>
            <a:chOff x="5250701" y="2801147"/>
            <a:chExt cx="667689" cy="63050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991257-F180-C0EF-4D22-AC64CA6CDCEA}"/>
                </a:ext>
              </a:extLst>
            </p:cNvPr>
            <p:cNvSpPr txBox="1"/>
            <p:nvPr/>
          </p:nvSpPr>
          <p:spPr>
            <a:xfrm>
              <a:off x="5389851" y="2811161"/>
              <a:ext cx="389396" cy="60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3</a:t>
              </a:r>
              <a:endParaRPr lang="en-US" altLang="ko-KR" sz="2800" dirty="0">
                <a:solidFill>
                  <a:prstClr val="white"/>
                </a:solidFill>
              </a:endParaRPr>
            </a:p>
          </p:txBody>
        </p: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608BEE80-F89D-841F-6920-F7DC233DF03B}"/>
                </a:ext>
              </a:extLst>
            </p:cNvPr>
            <p:cNvSpPr/>
            <p:nvPr/>
          </p:nvSpPr>
          <p:spPr>
            <a:xfrm>
              <a:off x="5250701" y="2801147"/>
              <a:ext cx="667689" cy="630501"/>
            </a:xfrm>
            <a:prstGeom prst="arc">
              <a:avLst>
                <a:gd name="adj1" fmla="val 21542839"/>
                <a:gd name="adj2" fmla="val 16308365"/>
              </a:avLst>
            </a:prstGeom>
            <a:noFill/>
            <a:ln w="34925" cap="rnd">
              <a:solidFill>
                <a:srgbClr val="FF99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775EACCB-5D0A-5C74-C88B-F89C5D3BF0EC}"/>
              </a:ext>
            </a:extLst>
          </p:cNvPr>
          <p:cNvSpPr/>
          <p:nvPr/>
        </p:nvSpPr>
        <p:spPr>
          <a:xfrm rot="5400000">
            <a:off x="4823622" y="1967654"/>
            <a:ext cx="805381" cy="4761585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3456D9-357E-B76E-CE37-48E5B0577C97}"/>
              </a:ext>
            </a:extLst>
          </p:cNvPr>
          <p:cNvSpPr/>
          <p:nvPr/>
        </p:nvSpPr>
        <p:spPr>
          <a:xfrm>
            <a:off x="3796417" y="4089722"/>
            <a:ext cx="353628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적용 패턴 및 알고리즘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79AD0-63FC-2833-ADB3-EBCF924CA85B}"/>
              </a:ext>
            </a:extLst>
          </p:cNvPr>
          <p:cNvGrpSpPr/>
          <p:nvPr/>
        </p:nvGrpSpPr>
        <p:grpSpPr>
          <a:xfrm>
            <a:off x="3081577" y="4117618"/>
            <a:ext cx="585404" cy="543099"/>
            <a:chOff x="4774798" y="2801563"/>
            <a:chExt cx="667689" cy="63050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C343D1-8ECF-F0EC-3677-F938E8F6E9CB}"/>
                </a:ext>
              </a:extLst>
            </p:cNvPr>
            <p:cNvSpPr txBox="1"/>
            <p:nvPr/>
          </p:nvSpPr>
          <p:spPr>
            <a:xfrm>
              <a:off x="4913948" y="2811577"/>
              <a:ext cx="389396" cy="60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4</a:t>
              </a:r>
              <a:endParaRPr lang="en-US" altLang="ko-KR" sz="2800" dirty="0">
                <a:solidFill>
                  <a:prstClr val="white"/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F89D0EE7-360E-1095-ADCF-79A24B355A44}"/>
                </a:ext>
              </a:extLst>
            </p:cNvPr>
            <p:cNvSpPr/>
            <p:nvPr/>
          </p:nvSpPr>
          <p:spPr>
            <a:xfrm>
              <a:off x="4774798" y="2801563"/>
              <a:ext cx="667689" cy="630501"/>
            </a:xfrm>
            <a:prstGeom prst="arc">
              <a:avLst>
                <a:gd name="adj1" fmla="val 21542839"/>
                <a:gd name="adj2" fmla="val 16308365"/>
              </a:avLst>
            </a:prstGeom>
            <a:noFill/>
            <a:ln w="34925" cap="rnd">
              <a:solidFill>
                <a:srgbClr val="FF99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6" name="사각형: 둥근 위쪽 모서리 45">
            <a:extLst>
              <a:ext uri="{FF2B5EF4-FFF2-40B4-BE49-F238E27FC236}">
                <a16:creationId xmlns:a16="http://schemas.microsoft.com/office/drawing/2014/main" id="{C48260CD-5174-5721-9040-EEF7CDFCDBA2}"/>
              </a:ext>
            </a:extLst>
          </p:cNvPr>
          <p:cNvSpPr/>
          <p:nvPr/>
        </p:nvSpPr>
        <p:spPr>
          <a:xfrm rot="5400000">
            <a:off x="4823896" y="2853113"/>
            <a:ext cx="805383" cy="4762132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91B9D2D-A2C7-54D5-9DCC-FCABC9CDBEC5}"/>
              </a:ext>
            </a:extLst>
          </p:cNvPr>
          <p:cNvSpPr/>
          <p:nvPr/>
        </p:nvSpPr>
        <p:spPr>
          <a:xfrm>
            <a:off x="3796416" y="4977537"/>
            <a:ext cx="33642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기대 효과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7E4546-B7AD-F8C2-2F46-809B77E83682}"/>
              </a:ext>
            </a:extLst>
          </p:cNvPr>
          <p:cNvGrpSpPr/>
          <p:nvPr/>
        </p:nvGrpSpPr>
        <p:grpSpPr>
          <a:xfrm>
            <a:off x="3081577" y="5005433"/>
            <a:ext cx="585404" cy="543099"/>
            <a:chOff x="4680355" y="2799712"/>
            <a:chExt cx="667689" cy="63050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F63010-C333-D77B-6089-61655CAB1B18}"/>
                </a:ext>
              </a:extLst>
            </p:cNvPr>
            <p:cNvSpPr txBox="1"/>
            <p:nvPr/>
          </p:nvSpPr>
          <p:spPr>
            <a:xfrm>
              <a:off x="4819505" y="2809726"/>
              <a:ext cx="389396" cy="60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5</a:t>
              </a:r>
              <a:endParaRPr lang="en-US" altLang="ko-KR" sz="2800" dirty="0">
                <a:solidFill>
                  <a:prstClr val="white"/>
                </a:solidFill>
              </a:endParaRPr>
            </a:p>
          </p:txBody>
        </p:sp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A017365-939B-AFEC-B3C5-F366FC8FFB48}"/>
                </a:ext>
              </a:extLst>
            </p:cNvPr>
            <p:cNvSpPr/>
            <p:nvPr/>
          </p:nvSpPr>
          <p:spPr>
            <a:xfrm>
              <a:off x="4680355" y="2799712"/>
              <a:ext cx="667689" cy="630501"/>
            </a:xfrm>
            <a:prstGeom prst="arc">
              <a:avLst>
                <a:gd name="adj1" fmla="val 21542839"/>
                <a:gd name="adj2" fmla="val 16308365"/>
              </a:avLst>
            </a:prstGeom>
            <a:noFill/>
            <a:ln w="34925" cap="rnd">
              <a:solidFill>
                <a:srgbClr val="FF99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CE5E52B1-FF1D-4AF6-68E4-CF8CFDD4DD37}"/>
              </a:ext>
            </a:extLst>
          </p:cNvPr>
          <p:cNvSpPr/>
          <p:nvPr/>
        </p:nvSpPr>
        <p:spPr>
          <a:xfrm rot="5400000">
            <a:off x="4823317" y="3766268"/>
            <a:ext cx="805377" cy="4762135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6B7598-AB4E-4C25-659A-48947394C897}"/>
              </a:ext>
            </a:extLst>
          </p:cNvPr>
          <p:cNvSpPr/>
          <p:nvPr/>
        </p:nvSpPr>
        <p:spPr>
          <a:xfrm>
            <a:off x="3786769" y="5895784"/>
            <a:ext cx="336426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개발 후기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AD847D9-759F-340C-6A37-113E64625F55}"/>
              </a:ext>
            </a:extLst>
          </p:cNvPr>
          <p:cNvGrpSpPr/>
          <p:nvPr/>
        </p:nvGrpSpPr>
        <p:grpSpPr>
          <a:xfrm>
            <a:off x="3071930" y="5923680"/>
            <a:ext cx="585404" cy="543099"/>
            <a:chOff x="5380782" y="2805611"/>
            <a:chExt cx="667689" cy="63050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BF7F735-810C-18A9-29FD-D390FE271E75}"/>
                </a:ext>
              </a:extLst>
            </p:cNvPr>
            <p:cNvSpPr txBox="1"/>
            <p:nvPr/>
          </p:nvSpPr>
          <p:spPr>
            <a:xfrm>
              <a:off x="5519932" y="2815625"/>
              <a:ext cx="389396" cy="60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6</a:t>
              </a:r>
              <a:endParaRPr lang="en-US" altLang="ko-KR" sz="2800" dirty="0">
                <a:solidFill>
                  <a:prstClr val="white"/>
                </a:solidFill>
              </a:endParaRPr>
            </a:p>
          </p:txBody>
        </p: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D6EDC741-D40E-A9C2-A018-5F421AF2BA48}"/>
                </a:ext>
              </a:extLst>
            </p:cNvPr>
            <p:cNvSpPr/>
            <p:nvPr/>
          </p:nvSpPr>
          <p:spPr>
            <a:xfrm>
              <a:off x="5380782" y="2805611"/>
              <a:ext cx="667689" cy="630501"/>
            </a:xfrm>
            <a:prstGeom prst="arc">
              <a:avLst>
                <a:gd name="adj1" fmla="val 21542839"/>
                <a:gd name="adj2" fmla="val 16308365"/>
              </a:avLst>
            </a:prstGeom>
            <a:noFill/>
            <a:ln w="34925" cap="rnd">
              <a:solidFill>
                <a:srgbClr val="FF99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6D4A40-DBE1-756B-02E5-0D81BCEBA385}"/>
              </a:ext>
            </a:extLst>
          </p:cNvPr>
          <p:cNvSpPr/>
          <p:nvPr/>
        </p:nvSpPr>
        <p:spPr>
          <a:xfrm>
            <a:off x="2826292" y="1208984"/>
            <a:ext cx="45719" cy="8079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7EABC9-D174-4207-2C18-3665B4CDB78D}"/>
              </a:ext>
            </a:extLst>
          </p:cNvPr>
          <p:cNvSpPr/>
          <p:nvPr/>
        </p:nvSpPr>
        <p:spPr>
          <a:xfrm>
            <a:off x="2826291" y="2111680"/>
            <a:ext cx="45719" cy="8079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88712C-AF39-A204-6841-02FA69AED59C}"/>
              </a:ext>
            </a:extLst>
          </p:cNvPr>
          <p:cNvSpPr/>
          <p:nvPr/>
        </p:nvSpPr>
        <p:spPr>
          <a:xfrm>
            <a:off x="2835231" y="3040861"/>
            <a:ext cx="45719" cy="8079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10BE86-D01D-CB7F-7FF6-244481EC9361}"/>
              </a:ext>
            </a:extLst>
          </p:cNvPr>
          <p:cNvSpPr/>
          <p:nvPr/>
        </p:nvSpPr>
        <p:spPr>
          <a:xfrm>
            <a:off x="2834460" y="3953067"/>
            <a:ext cx="45719" cy="8079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A339DE5-0633-8475-131B-F3E5C2E9D584}"/>
              </a:ext>
            </a:extLst>
          </p:cNvPr>
          <p:cNvSpPr/>
          <p:nvPr/>
        </p:nvSpPr>
        <p:spPr>
          <a:xfrm>
            <a:off x="2834460" y="4831483"/>
            <a:ext cx="45719" cy="8079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66D736-48BF-07CC-50A3-961AFFA3E500}"/>
              </a:ext>
            </a:extLst>
          </p:cNvPr>
          <p:cNvSpPr/>
          <p:nvPr/>
        </p:nvSpPr>
        <p:spPr>
          <a:xfrm>
            <a:off x="2831608" y="5742096"/>
            <a:ext cx="45719" cy="8079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A89D-1AAF-4543-33F0-895324BE2982}"/>
              </a:ext>
            </a:extLst>
          </p:cNvPr>
          <p:cNvSpPr/>
          <p:nvPr/>
        </p:nvSpPr>
        <p:spPr>
          <a:xfrm>
            <a:off x="117850" y="384894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기획 배경 및 목표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E2725-21D1-DBCB-563D-D22A9F84CEA1}"/>
              </a:ext>
            </a:extLst>
          </p:cNvPr>
          <p:cNvSpPr/>
          <p:nvPr/>
        </p:nvSpPr>
        <p:spPr>
          <a:xfrm>
            <a:off x="0" y="2773628"/>
            <a:ext cx="5518159" cy="655372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prstClr val="white"/>
                </a:solidFill>
              </a:rPr>
              <a:t>          1. </a:t>
            </a:r>
            <a:r>
              <a:rPr lang="ko-KR" altLang="en-US" b="1" dirty="0">
                <a:solidFill>
                  <a:prstClr val="white"/>
                </a:solidFill>
              </a:rPr>
              <a:t>여행지 정보 제공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595FC7-7AF1-BF01-B22D-6BC30DE82EF2}"/>
              </a:ext>
            </a:extLst>
          </p:cNvPr>
          <p:cNvSpPr/>
          <p:nvPr/>
        </p:nvSpPr>
        <p:spPr>
          <a:xfrm flipH="1">
            <a:off x="745305" y="2773628"/>
            <a:ext cx="45719" cy="263451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E98FE3-7371-C23C-B00B-12CD3D5EFBF4}"/>
              </a:ext>
            </a:extLst>
          </p:cNvPr>
          <p:cNvSpPr/>
          <p:nvPr/>
        </p:nvSpPr>
        <p:spPr>
          <a:xfrm>
            <a:off x="791024" y="3628392"/>
            <a:ext cx="4354798" cy="462495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rgbClr val="FFC000"/>
                </a:solidFill>
              </a:rPr>
              <a:t> </a:t>
            </a:r>
            <a:r>
              <a:rPr lang="ko-KR" altLang="en-US" sz="1200" dirty="0">
                <a:solidFill>
                  <a:srgbClr val="FFC000"/>
                </a:solidFill>
              </a:rPr>
              <a:t>지역 기반으로 관광지의 위치와 설명 제공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6F745-370B-0BAA-44E0-660F8FD9E2EC}"/>
              </a:ext>
            </a:extLst>
          </p:cNvPr>
          <p:cNvSpPr/>
          <p:nvPr/>
        </p:nvSpPr>
        <p:spPr>
          <a:xfrm>
            <a:off x="6473153" y="2773628"/>
            <a:ext cx="5718850" cy="655372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prstClr val="white"/>
                </a:solidFill>
              </a:rPr>
              <a:t>       2. </a:t>
            </a:r>
            <a:r>
              <a:rPr lang="ko-KR" altLang="en-US" b="1" dirty="0">
                <a:solidFill>
                  <a:prstClr val="white"/>
                </a:solidFill>
              </a:rPr>
              <a:t>여행자들을 위한 커뮤니티 제공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C0D2F2-E777-AC4A-1939-FB89AE56970E}"/>
              </a:ext>
            </a:extLst>
          </p:cNvPr>
          <p:cNvSpPr/>
          <p:nvPr/>
        </p:nvSpPr>
        <p:spPr>
          <a:xfrm flipH="1">
            <a:off x="6945766" y="2768545"/>
            <a:ext cx="45719" cy="263451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F51A1F-C89F-695D-A9D0-0A56F1427180}"/>
              </a:ext>
            </a:extLst>
          </p:cNvPr>
          <p:cNvSpPr/>
          <p:nvPr/>
        </p:nvSpPr>
        <p:spPr>
          <a:xfrm>
            <a:off x="791023" y="4187325"/>
            <a:ext cx="4354799" cy="462495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관광지 유형별 검색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지도와 연동하여 접근성↑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63B3FC-4356-7669-71F9-F2DE7486EB03}"/>
              </a:ext>
            </a:extLst>
          </p:cNvPr>
          <p:cNvSpPr/>
          <p:nvPr/>
        </p:nvSpPr>
        <p:spPr>
          <a:xfrm>
            <a:off x="818370" y="4746258"/>
            <a:ext cx="4354799" cy="462495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접속 위치 기반으로 거리가 가까운 순서로 정렬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8E6DF9-4FD2-BE50-639D-304B6B92322B}"/>
              </a:ext>
            </a:extLst>
          </p:cNvPr>
          <p:cNvSpPr/>
          <p:nvPr/>
        </p:nvSpPr>
        <p:spPr>
          <a:xfrm>
            <a:off x="6991485" y="3646578"/>
            <a:ext cx="4354798" cy="462495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FFC000"/>
                </a:solidFill>
              </a:rPr>
              <a:t> 관광지 사진</a:t>
            </a:r>
            <a:r>
              <a:rPr lang="en-US" altLang="ko-KR" sz="1200" dirty="0">
                <a:solidFill>
                  <a:srgbClr val="FFC000"/>
                </a:solidFill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</a:rPr>
              <a:t>여행 계획 등을 공유할 수 있는 게시판 제공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77D226-A33F-BCCF-B415-BD1B663AC136}"/>
              </a:ext>
            </a:extLst>
          </p:cNvPr>
          <p:cNvSpPr/>
          <p:nvPr/>
        </p:nvSpPr>
        <p:spPr>
          <a:xfrm>
            <a:off x="6991484" y="4205511"/>
            <a:ext cx="4354799" cy="462495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일별로 여행 계획 작성 및 공유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653F23-3794-1DD5-BE50-DE93037A17ED}"/>
              </a:ext>
            </a:extLst>
          </p:cNvPr>
          <p:cNvSpPr/>
          <p:nvPr/>
        </p:nvSpPr>
        <p:spPr>
          <a:xfrm>
            <a:off x="7018831" y="4764444"/>
            <a:ext cx="4354799" cy="462495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인기있는 관광지 및 여행 계획 추천</a:t>
            </a:r>
          </a:p>
        </p:txBody>
      </p:sp>
      <p:pic>
        <p:nvPicPr>
          <p:cNvPr id="17" name="그래픽 16" descr="버스 단색으로 채워진">
            <a:extLst>
              <a:ext uri="{FF2B5EF4-FFF2-40B4-BE49-F238E27FC236}">
                <a16:creationId xmlns:a16="http://schemas.microsoft.com/office/drawing/2014/main" id="{CDB9B46B-2F39-650C-33D3-A84EE068B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52" y="1533344"/>
            <a:ext cx="1567970" cy="1567970"/>
          </a:xfrm>
          <a:prstGeom prst="rect">
            <a:avLst/>
          </a:prstGeom>
        </p:spPr>
      </p:pic>
      <p:pic>
        <p:nvPicPr>
          <p:cNvPr id="19" name="그래픽 18" descr="채팅 단색으로 채워진">
            <a:extLst>
              <a:ext uri="{FF2B5EF4-FFF2-40B4-BE49-F238E27FC236}">
                <a16:creationId xmlns:a16="http://schemas.microsoft.com/office/drawing/2014/main" id="{B448227F-F233-0250-8256-9A457B41A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791" y="222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FCCBED-0441-4AB5-B5CD-6BCBFF9A94B0}"/>
              </a:ext>
            </a:extLst>
          </p:cNvPr>
          <p:cNvSpPr/>
          <p:nvPr/>
        </p:nvSpPr>
        <p:spPr>
          <a:xfrm>
            <a:off x="454340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2A91BD-831B-42D5-9E59-5B7B94C2B5FC}"/>
              </a:ext>
            </a:extLst>
          </p:cNvPr>
          <p:cNvSpPr/>
          <p:nvPr/>
        </p:nvSpPr>
        <p:spPr>
          <a:xfrm>
            <a:off x="0" y="1600394"/>
            <a:ext cx="12192000" cy="919611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DDF738-202A-40D8-A09D-0A9FD524E965}"/>
              </a:ext>
            </a:extLst>
          </p:cNvPr>
          <p:cNvCxnSpPr>
            <a:cxnSpLocks/>
          </p:cNvCxnSpPr>
          <p:nvPr/>
        </p:nvCxnSpPr>
        <p:spPr>
          <a:xfrm flipH="1">
            <a:off x="2068082" y="182257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789C73-915E-4C07-B230-79DD6B720EEE}"/>
              </a:ext>
            </a:extLst>
          </p:cNvPr>
          <p:cNvSpPr/>
          <p:nvPr/>
        </p:nvSpPr>
        <p:spPr>
          <a:xfrm>
            <a:off x="681143" y="1685152"/>
            <a:ext cx="6577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16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DAB64DF-8F03-4206-A5AF-EF8636620525}"/>
              </a:ext>
            </a:extLst>
          </p:cNvPr>
          <p:cNvCxnSpPr>
            <a:cxnSpLocks/>
          </p:cNvCxnSpPr>
          <p:nvPr/>
        </p:nvCxnSpPr>
        <p:spPr>
          <a:xfrm flipH="1">
            <a:off x="4459854" y="182257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545E2-7BA8-46C0-B924-FD70B4143A16}"/>
              </a:ext>
            </a:extLst>
          </p:cNvPr>
          <p:cNvSpPr/>
          <p:nvPr/>
        </p:nvSpPr>
        <p:spPr>
          <a:xfrm>
            <a:off x="2848944" y="1693439"/>
            <a:ext cx="6577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17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222EEE-F9D9-4F8B-89C4-C5E089081FD3}"/>
              </a:ext>
            </a:extLst>
          </p:cNvPr>
          <p:cNvCxnSpPr>
            <a:cxnSpLocks/>
          </p:cNvCxnSpPr>
          <p:nvPr/>
        </p:nvCxnSpPr>
        <p:spPr>
          <a:xfrm flipH="1">
            <a:off x="6817226" y="1806868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3C88E9-D245-4733-981F-647C61C3250B}"/>
              </a:ext>
            </a:extLst>
          </p:cNvPr>
          <p:cNvSpPr/>
          <p:nvPr/>
        </p:nvSpPr>
        <p:spPr>
          <a:xfrm>
            <a:off x="5242315" y="1693439"/>
            <a:ext cx="657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18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4EDFDA-5705-4F92-ACF4-5694FFCB0CDC}"/>
              </a:ext>
            </a:extLst>
          </p:cNvPr>
          <p:cNvCxnSpPr>
            <a:cxnSpLocks/>
          </p:cNvCxnSpPr>
          <p:nvPr/>
        </p:nvCxnSpPr>
        <p:spPr>
          <a:xfrm flipH="1">
            <a:off x="9465372" y="1838724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C083B9-4846-4E38-B790-226FFE8FDA46}"/>
              </a:ext>
            </a:extLst>
          </p:cNvPr>
          <p:cNvSpPr/>
          <p:nvPr/>
        </p:nvSpPr>
        <p:spPr>
          <a:xfrm>
            <a:off x="7599687" y="1677735"/>
            <a:ext cx="657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19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D646BF-C876-4A6A-9F43-98A215761AB2}"/>
              </a:ext>
            </a:extLst>
          </p:cNvPr>
          <p:cNvSpPr/>
          <p:nvPr/>
        </p:nvSpPr>
        <p:spPr>
          <a:xfrm>
            <a:off x="10247833" y="1709591"/>
            <a:ext cx="657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20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7B6385-6401-472D-9A33-4A80379EF47A}"/>
              </a:ext>
            </a:extLst>
          </p:cNvPr>
          <p:cNvSpPr/>
          <p:nvPr/>
        </p:nvSpPr>
        <p:spPr>
          <a:xfrm rot="10800000">
            <a:off x="454332" y="6684885"/>
            <a:ext cx="45719" cy="18052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92BB85-4AC9-4CF1-BE99-6BEA6B4AEDB7}"/>
              </a:ext>
            </a:extLst>
          </p:cNvPr>
          <p:cNvSpPr/>
          <p:nvPr/>
        </p:nvSpPr>
        <p:spPr>
          <a:xfrm>
            <a:off x="2325409" y="3249265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04999E-57E5-4C7D-A51D-5109CB42EEAB}"/>
              </a:ext>
            </a:extLst>
          </p:cNvPr>
          <p:cNvSpPr/>
          <p:nvPr/>
        </p:nvSpPr>
        <p:spPr>
          <a:xfrm rot="10800000">
            <a:off x="2325402" y="6269829"/>
            <a:ext cx="45719" cy="57943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8CDFEC-5C2E-4CA6-87C0-F982F0AD5248}"/>
              </a:ext>
            </a:extLst>
          </p:cNvPr>
          <p:cNvSpPr/>
          <p:nvPr/>
        </p:nvSpPr>
        <p:spPr>
          <a:xfrm>
            <a:off x="4681076" y="3276765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B9DF93-0181-45C1-A3C6-8E53496B001A}"/>
              </a:ext>
            </a:extLst>
          </p:cNvPr>
          <p:cNvSpPr/>
          <p:nvPr/>
        </p:nvSpPr>
        <p:spPr>
          <a:xfrm rot="10800000">
            <a:off x="4681068" y="5957148"/>
            <a:ext cx="45719" cy="91961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580F-F3F6-4044-95F5-6149E0B525E8}"/>
              </a:ext>
            </a:extLst>
          </p:cNvPr>
          <p:cNvSpPr/>
          <p:nvPr/>
        </p:nvSpPr>
        <p:spPr>
          <a:xfrm>
            <a:off x="7023703" y="3282783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6185D5-C32A-45A6-B4F9-2CB4CF7E95B8}"/>
              </a:ext>
            </a:extLst>
          </p:cNvPr>
          <p:cNvSpPr/>
          <p:nvPr/>
        </p:nvSpPr>
        <p:spPr>
          <a:xfrm rot="10800000">
            <a:off x="7023698" y="5582204"/>
            <a:ext cx="45719" cy="13005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583288" y="3265417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F834F77-60FF-4AA6-82D0-8A4FF4C894B7}"/>
              </a:ext>
            </a:extLst>
          </p:cNvPr>
          <p:cNvSpPr/>
          <p:nvPr/>
        </p:nvSpPr>
        <p:spPr>
          <a:xfrm rot="10800000">
            <a:off x="9573567" y="5062465"/>
            <a:ext cx="45719" cy="1802949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BC917D-FDD7-4E1A-AF44-1A7DA0B4C43C}"/>
              </a:ext>
            </a:extLst>
          </p:cNvPr>
          <p:cNvSpPr/>
          <p:nvPr/>
        </p:nvSpPr>
        <p:spPr>
          <a:xfrm>
            <a:off x="9631711" y="3265417"/>
            <a:ext cx="2555551" cy="138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prstClr val="white"/>
                </a:solidFill>
              </a:rPr>
              <a:t>여행계획 게시판 </a:t>
            </a:r>
            <a:r>
              <a:rPr lang="en-US" altLang="ko-KR" sz="1000" b="1" dirty="0">
                <a:solidFill>
                  <a:prstClr val="white"/>
                </a:solidFill>
              </a:rPr>
              <a:t>Spring/Vue </a:t>
            </a:r>
            <a:r>
              <a:rPr lang="ko-KR" altLang="en-US" sz="1000" b="1" dirty="0">
                <a:solidFill>
                  <a:prstClr val="white"/>
                </a:solidFill>
              </a:rPr>
              <a:t>구현</a:t>
            </a:r>
            <a:r>
              <a:rPr lang="en-US" altLang="ko-KR" sz="1000" b="1" dirty="0">
                <a:solidFill>
                  <a:prstClr val="white"/>
                </a:solidFill>
              </a:rPr>
              <a:t>2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prstClr val="white"/>
                </a:solidFill>
              </a:rPr>
              <a:t>관광지 검색 결과 정렬 및 </a:t>
            </a:r>
            <a:r>
              <a:rPr lang="ko-KR" altLang="en-US" sz="1000" b="1" dirty="0" err="1">
                <a:solidFill>
                  <a:prstClr val="white"/>
                </a:solidFill>
              </a:rPr>
              <a:t>페이징</a:t>
            </a:r>
            <a:r>
              <a:rPr lang="ko-KR" altLang="en-US" sz="1000" b="1" dirty="0">
                <a:solidFill>
                  <a:prstClr val="white"/>
                </a:solidFill>
              </a:rPr>
              <a:t> 구현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회원가입 중복검사 구현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회원 정보 변경</a:t>
            </a:r>
            <a:r>
              <a:rPr lang="en-US" altLang="ko-KR" sz="1200" b="1" dirty="0">
                <a:solidFill>
                  <a:prstClr val="white"/>
                </a:solidFill>
              </a:rPr>
              <a:t>/ </a:t>
            </a:r>
            <a:r>
              <a:rPr lang="ko-KR" altLang="en-US" sz="1200" b="1" dirty="0">
                <a:solidFill>
                  <a:prstClr val="white"/>
                </a:solidFill>
              </a:rPr>
              <a:t>탈퇴 구현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1DA9F-F858-C0CE-054D-3401F0465739}"/>
              </a:ext>
            </a:extLst>
          </p:cNvPr>
          <p:cNvSpPr/>
          <p:nvPr/>
        </p:nvSpPr>
        <p:spPr>
          <a:xfrm>
            <a:off x="117850" y="4024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       개발 일정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08D885-C82A-354F-0AE6-F20117BDF825}"/>
              </a:ext>
            </a:extLst>
          </p:cNvPr>
          <p:cNvSpPr/>
          <p:nvPr/>
        </p:nvSpPr>
        <p:spPr>
          <a:xfrm>
            <a:off x="7079138" y="3314639"/>
            <a:ext cx="2474994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prstClr val="white"/>
                </a:solidFill>
              </a:rPr>
              <a:t>여행계획 게시판 </a:t>
            </a:r>
            <a:r>
              <a:rPr lang="en-US" altLang="ko-KR" sz="1000" b="1" dirty="0">
                <a:solidFill>
                  <a:prstClr val="white"/>
                </a:solidFill>
              </a:rPr>
              <a:t>Spring/Vue </a:t>
            </a:r>
            <a:r>
              <a:rPr lang="ko-KR" altLang="en-US" sz="1000" b="1" dirty="0">
                <a:solidFill>
                  <a:prstClr val="white"/>
                </a:solidFill>
              </a:rPr>
              <a:t>구현</a:t>
            </a:r>
            <a:r>
              <a:rPr lang="en-US" altLang="ko-KR" sz="1000" b="1" dirty="0">
                <a:solidFill>
                  <a:prstClr val="white"/>
                </a:solidFill>
              </a:rPr>
              <a:t>1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b="1" dirty="0">
                <a:solidFill>
                  <a:prstClr val="white"/>
                </a:solidFill>
              </a:rPr>
              <a:t>Kakao MAP – </a:t>
            </a:r>
            <a:r>
              <a:rPr lang="ko-KR" altLang="en-US" sz="1100" b="1" dirty="0">
                <a:solidFill>
                  <a:prstClr val="white"/>
                </a:solidFill>
              </a:rPr>
              <a:t>관광지 검색</a:t>
            </a:r>
            <a:r>
              <a:rPr lang="en-US" altLang="ko-KR" sz="1100" b="1" dirty="0">
                <a:solidFill>
                  <a:prstClr val="white"/>
                </a:solidFill>
              </a:rPr>
              <a:t> </a:t>
            </a:r>
            <a:r>
              <a:rPr lang="ko-KR" altLang="en-US" sz="1100" b="1" dirty="0">
                <a:solidFill>
                  <a:prstClr val="white"/>
                </a:solidFill>
              </a:rPr>
              <a:t>구현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</a:rPr>
              <a:t>마이페이지 </a:t>
            </a:r>
            <a:r>
              <a:rPr lang="en-US" altLang="ko-KR" sz="1100" b="1" dirty="0">
                <a:solidFill>
                  <a:prstClr val="white"/>
                </a:solidFill>
              </a:rPr>
              <a:t>Spring/Vue </a:t>
            </a:r>
            <a:r>
              <a:rPr lang="ko-KR" altLang="en-US" sz="1100" b="1" dirty="0">
                <a:solidFill>
                  <a:prstClr val="white"/>
                </a:solidFill>
              </a:rPr>
              <a:t>구현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</a:rPr>
              <a:t>로그인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회원가입 </a:t>
            </a:r>
            <a:r>
              <a:rPr lang="en-US" altLang="ko-KR" sz="1100" b="1" dirty="0">
                <a:solidFill>
                  <a:prstClr val="white"/>
                </a:solidFill>
              </a:rPr>
              <a:t>Vue </a:t>
            </a:r>
            <a:r>
              <a:rPr lang="ko-KR" altLang="en-US" sz="1100" b="1" dirty="0">
                <a:solidFill>
                  <a:prstClr val="white"/>
                </a:solidFill>
              </a:rPr>
              <a:t>구현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</a:rPr>
              <a:t>회원 관리 </a:t>
            </a:r>
            <a:r>
              <a:rPr lang="en-US" altLang="ko-KR" sz="1100" b="1" dirty="0">
                <a:solidFill>
                  <a:prstClr val="white"/>
                </a:solidFill>
              </a:rPr>
              <a:t>JWT </a:t>
            </a:r>
            <a:r>
              <a:rPr lang="ko-KR" altLang="en-US" sz="1100" b="1" dirty="0">
                <a:solidFill>
                  <a:prstClr val="white"/>
                </a:solidFill>
              </a:rPr>
              <a:t>적용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F5B6CF-F57D-3F83-21AE-B019B6F753F9}"/>
              </a:ext>
            </a:extLst>
          </p:cNvPr>
          <p:cNvSpPr/>
          <p:nvPr/>
        </p:nvSpPr>
        <p:spPr>
          <a:xfrm>
            <a:off x="4741637" y="3292917"/>
            <a:ext cx="2239654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여행계획 게시판 </a:t>
            </a:r>
            <a:r>
              <a:rPr lang="en-US" altLang="ko-KR" sz="1200" b="1" dirty="0">
                <a:solidFill>
                  <a:prstClr val="white"/>
                </a:solidFill>
              </a:rPr>
              <a:t>DB </a:t>
            </a:r>
            <a:r>
              <a:rPr lang="ko-KR" altLang="en-US" sz="1200" b="1" dirty="0">
                <a:solidFill>
                  <a:prstClr val="white"/>
                </a:solidFill>
              </a:rPr>
              <a:t>구현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Kakao MAP API </a:t>
            </a:r>
            <a:r>
              <a:rPr lang="ko-KR" altLang="en-US" sz="1200" b="1" dirty="0">
                <a:solidFill>
                  <a:prstClr val="white"/>
                </a:solidFill>
              </a:rPr>
              <a:t>연동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prstClr val="white"/>
                </a:solidFill>
              </a:rPr>
              <a:t>로그인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회원가입</a:t>
            </a:r>
            <a:r>
              <a:rPr lang="en-US" altLang="ko-KR" sz="1100" b="1" dirty="0">
                <a:solidFill>
                  <a:prstClr val="white"/>
                </a:solidFill>
              </a:rPr>
              <a:t> Spring </a:t>
            </a:r>
            <a:r>
              <a:rPr lang="ko-KR" altLang="en-US" sz="1100" b="1" dirty="0">
                <a:solidFill>
                  <a:prstClr val="white"/>
                </a:solidFill>
              </a:rPr>
              <a:t>구현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3B51C-D487-A53A-88ED-CE402515CF3E}"/>
              </a:ext>
            </a:extLst>
          </p:cNvPr>
          <p:cNvSpPr/>
          <p:nvPr/>
        </p:nvSpPr>
        <p:spPr>
          <a:xfrm>
            <a:off x="2370570" y="3265417"/>
            <a:ext cx="2291063" cy="1403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Vue </a:t>
            </a:r>
            <a:r>
              <a:rPr lang="ko-KR" altLang="en-US" sz="1200" b="1" dirty="0">
                <a:solidFill>
                  <a:prstClr val="white"/>
                </a:solidFill>
              </a:rPr>
              <a:t>프로젝트 구조 구성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50" b="1" dirty="0">
                <a:solidFill>
                  <a:prstClr val="white"/>
                </a:solidFill>
              </a:rPr>
              <a:t>공지사항 </a:t>
            </a:r>
            <a:r>
              <a:rPr lang="en-US" altLang="ko-KR" sz="1050" b="1" dirty="0">
                <a:solidFill>
                  <a:prstClr val="white"/>
                </a:solidFill>
              </a:rPr>
              <a:t>DB/Spring/Vue</a:t>
            </a:r>
            <a:r>
              <a:rPr lang="ko-KR" altLang="en-US" sz="1050" b="1" dirty="0">
                <a:solidFill>
                  <a:prstClr val="white"/>
                </a:solidFill>
              </a:rPr>
              <a:t> 구현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prstClr val="white"/>
                </a:solidFill>
              </a:rPr>
              <a:t>자유게시판 </a:t>
            </a:r>
            <a:r>
              <a:rPr lang="en-US" altLang="ko-KR" sz="1000" b="1" dirty="0">
                <a:solidFill>
                  <a:prstClr val="white"/>
                </a:solidFill>
              </a:rPr>
              <a:t>DB/Spring/Vue </a:t>
            </a:r>
            <a:r>
              <a:rPr lang="ko-KR" altLang="en-US" sz="1000" b="1" dirty="0">
                <a:solidFill>
                  <a:prstClr val="white"/>
                </a:solidFill>
              </a:rPr>
              <a:t>구현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회원 </a:t>
            </a:r>
            <a:r>
              <a:rPr lang="en-US" altLang="ko-KR" sz="1200" b="1" dirty="0">
                <a:solidFill>
                  <a:prstClr val="white"/>
                </a:solidFill>
              </a:rPr>
              <a:t>DB </a:t>
            </a:r>
            <a:r>
              <a:rPr lang="ko-KR" altLang="en-US" sz="1200" b="1" dirty="0">
                <a:solidFill>
                  <a:prstClr val="white"/>
                </a:solidFill>
              </a:rPr>
              <a:t>구현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459B51-9744-4493-7893-FA7E0B152F81}"/>
              </a:ext>
            </a:extLst>
          </p:cNvPr>
          <p:cNvSpPr/>
          <p:nvPr/>
        </p:nvSpPr>
        <p:spPr>
          <a:xfrm>
            <a:off x="485240" y="3289856"/>
            <a:ext cx="2064904" cy="114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사이트 디자인 계획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DB </a:t>
            </a:r>
            <a:r>
              <a:rPr lang="ko-KR" altLang="en-US" sz="1200" b="1" dirty="0">
                <a:solidFill>
                  <a:prstClr val="white"/>
                </a:solidFill>
              </a:rPr>
              <a:t>구조 계획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요구사항 분석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pic>
        <p:nvPicPr>
          <p:cNvPr id="12" name="그래픽 11" descr="월 단위 달력 단색으로 채워진">
            <a:extLst>
              <a:ext uri="{FF2B5EF4-FFF2-40B4-BE49-F238E27FC236}">
                <a16:creationId xmlns:a16="http://schemas.microsoft.com/office/drawing/2014/main" id="{6F0C79F5-BCA3-6DE4-2372-6DEDC0E6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4" y="285549"/>
            <a:ext cx="1040422" cy="10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FCCBED-0441-4AB5-B5CD-6BCBFF9A94B0}"/>
              </a:ext>
            </a:extLst>
          </p:cNvPr>
          <p:cNvSpPr/>
          <p:nvPr/>
        </p:nvSpPr>
        <p:spPr>
          <a:xfrm>
            <a:off x="221021" y="3265414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E2A91BD-831B-42D5-9E59-5B7B94C2B5FC}"/>
              </a:ext>
            </a:extLst>
          </p:cNvPr>
          <p:cNvSpPr/>
          <p:nvPr/>
        </p:nvSpPr>
        <p:spPr>
          <a:xfrm>
            <a:off x="0" y="1600394"/>
            <a:ext cx="12192000" cy="919611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DDF738-202A-40D8-A09D-0A9FD524E965}"/>
              </a:ext>
            </a:extLst>
          </p:cNvPr>
          <p:cNvCxnSpPr>
            <a:cxnSpLocks/>
          </p:cNvCxnSpPr>
          <p:nvPr/>
        </p:nvCxnSpPr>
        <p:spPr>
          <a:xfrm flipH="1">
            <a:off x="2068082" y="182257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789C73-915E-4C07-B230-79DD6B720EEE}"/>
              </a:ext>
            </a:extLst>
          </p:cNvPr>
          <p:cNvSpPr/>
          <p:nvPr/>
        </p:nvSpPr>
        <p:spPr>
          <a:xfrm>
            <a:off x="681143" y="1685152"/>
            <a:ext cx="6577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21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DAB64DF-8F03-4206-A5AF-EF8636620525}"/>
              </a:ext>
            </a:extLst>
          </p:cNvPr>
          <p:cNvCxnSpPr>
            <a:cxnSpLocks/>
          </p:cNvCxnSpPr>
          <p:nvPr/>
        </p:nvCxnSpPr>
        <p:spPr>
          <a:xfrm flipH="1">
            <a:off x="4459854" y="1822572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66545E2-7BA8-46C0-B924-FD70B4143A16}"/>
              </a:ext>
            </a:extLst>
          </p:cNvPr>
          <p:cNvSpPr/>
          <p:nvPr/>
        </p:nvSpPr>
        <p:spPr>
          <a:xfrm>
            <a:off x="2848944" y="1693439"/>
            <a:ext cx="657736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22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222EEE-F9D9-4F8B-89C4-C5E089081FD3}"/>
              </a:ext>
            </a:extLst>
          </p:cNvPr>
          <p:cNvCxnSpPr>
            <a:cxnSpLocks/>
          </p:cNvCxnSpPr>
          <p:nvPr/>
        </p:nvCxnSpPr>
        <p:spPr>
          <a:xfrm flipH="1">
            <a:off x="6817226" y="1806868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3C88E9-D245-4733-981F-647C61C3250B}"/>
              </a:ext>
            </a:extLst>
          </p:cNvPr>
          <p:cNvSpPr/>
          <p:nvPr/>
        </p:nvSpPr>
        <p:spPr>
          <a:xfrm>
            <a:off x="5242315" y="1693439"/>
            <a:ext cx="657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23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C4EDFDA-5705-4F92-ACF4-5694FFCB0CDC}"/>
              </a:ext>
            </a:extLst>
          </p:cNvPr>
          <p:cNvCxnSpPr>
            <a:cxnSpLocks/>
          </p:cNvCxnSpPr>
          <p:nvPr/>
        </p:nvCxnSpPr>
        <p:spPr>
          <a:xfrm flipH="1">
            <a:off x="9465372" y="1838724"/>
            <a:ext cx="232229" cy="44994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C083B9-4846-4E38-B790-226FFE8FDA46}"/>
              </a:ext>
            </a:extLst>
          </p:cNvPr>
          <p:cNvSpPr/>
          <p:nvPr/>
        </p:nvSpPr>
        <p:spPr>
          <a:xfrm>
            <a:off x="7599687" y="1677735"/>
            <a:ext cx="657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24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D646BF-C876-4A6A-9F43-98A215761AB2}"/>
              </a:ext>
            </a:extLst>
          </p:cNvPr>
          <p:cNvSpPr/>
          <p:nvPr/>
        </p:nvSpPr>
        <p:spPr>
          <a:xfrm>
            <a:off x="10247833" y="1709591"/>
            <a:ext cx="65773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25</a:t>
            </a:r>
            <a:r>
              <a:rPr lang="ko-KR" altLang="en-US" sz="1600" b="1" dirty="0">
                <a:solidFill>
                  <a:prstClr val="white">
                    <a:lumMod val="75000"/>
                  </a:prstClr>
                </a:solidFill>
              </a:rPr>
              <a:t>일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7B6385-6401-472D-9A33-4A80379EF47A}"/>
              </a:ext>
            </a:extLst>
          </p:cNvPr>
          <p:cNvSpPr/>
          <p:nvPr/>
        </p:nvSpPr>
        <p:spPr>
          <a:xfrm rot="10800000">
            <a:off x="221014" y="5131290"/>
            <a:ext cx="45719" cy="173412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92BB85-4AC9-4CF1-BE99-6BEA6B4AEDB7}"/>
              </a:ext>
            </a:extLst>
          </p:cNvPr>
          <p:cNvSpPr/>
          <p:nvPr/>
        </p:nvSpPr>
        <p:spPr>
          <a:xfrm>
            <a:off x="2462224" y="3290471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04999E-57E5-4C7D-A51D-5109CB42EEAB}"/>
              </a:ext>
            </a:extLst>
          </p:cNvPr>
          <p:cNvSpPr/>
          <p:nvPr/>
        </p:nvSpPr>
        <p:spPr>
          <a:xfrm rot="10800000">
            <a:off x="2462218" y="4615399"/>
            <a:ext cx="45719" cy="227506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98CDFEC-5C2E-4CA6-87C0-F982F0AD5248}"/>
              </a:ext>
            </a:extLst>
          </p:cNvPr>
          <p:cNvSpPr/>
          <p:nvPr/>
        </p:nvSpPr>
        <p:spPr>
          <a:xfrm>
            <a:off x="4992653" y="3273704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B9DF93-0181-45C1-A3C6-8E53496B001A}"/>
              </a:ext>
            </a:extLst>
          </p:cNvPr>
          <p:cNvSpPr/>
          <p:nvPr/>
        </p:nvSpPr>
        <p:spPr>
          <a:xfrm rot="10800000">
            <a:off x="4992646" y="4181383"/>
            <a:ext cx="45719" cy="269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580F-F3F6-4044-95F5-6149E0B525E8}"/>
              </a:ext>
            </a:extLst>
          </p:cNvPr>
          <p:cNvSpPr/>
          <p:nvPr/>
        </p:nvSpPr>
        <p:spPr>
          <a:xfrm>
            <a:off x="7338595" y="3258000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6185D5-C32A-45A6-B4F9-2CB4CF7E95B8}"/>
              </a:ext>
            </a:extLst>
          </p:cNvPr>
          <p:cNvSpPr/>
          <p:nvPr/>
        </p:nvSpPr>
        <p:spPr>
          <a:xfrm rot="10800000">
            <a:off x="7338591" y="3826275"/>
            <a:ext cx="45719" cy="3031722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975311" y="3289856"/>
            <a:ext cx="36000" cy="3600000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F834F77-60FF-4AA6-82D0-8A4FF4C894B7}"/>
              </a:ext>
            </a:extLst>
          </p:cNvPr>
          <p:cNvSpPr/>
          <p:nvPr/>
        </p:nvSpPr>
        <p:spPr>
          <a:xfrm rot="10800000">
            <a:off x="9965591" y="3289853"/>
            <a:ext cx="45719" cy="360000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ABC917D-FDD7-4E1A-AF44-1A7DA0B4C43C}"/>
              </a:ext>
            </a:extLst>
          </p:cNvPr>
          <p:cNvSpPr/>
          <p:nvPr/>
        </p:nvSpPr>
        <p:spPr>
          <a:xfrm>
            <a:off x="9979344" y="3289856"/>
            <a:ext cx="1758315" cy="1141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USECASE </a:t>
            </a:r>
            <a:r>
              <a:rPr lang="ko-KR" altLang="en-US" sz="1200" b="1" dirty="0">
                <a:solidFill>
                  <a:prstClr val="white"/>
                </a:solidFill>
              </a:rPr>
              <a:t>작성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ER Diagram</a:t>
            </a:r>
            <a:r>
              <a:rPr lang="ko-KR" altLang="en-US" sz="1200" b="1" dirty="0">
                <a:solidFill>
                  <a:prstClr val="white"/>
                </a:solidFill>
              </a:rPr>
              <a:t> 작성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Class Diagram </a:t>
            </a:r>
            <a:r>
              <a:rPr lang="ko-KR" altLang="en-US" sz="1200" b="1" dirty="0">
                <a:solidFill>
                  <a:prstClr val="white"/>
                </a:solidFill>
              </a:rPr>
              <a:t>작성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B56811-2E7B-4FBF-99CB-4CECF20A9AC0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1DA9F-F858-C0CE-054D-3401F0465739}"/>
              </a:ext>
            </a:extLst>
          </p:cNvPr>
          <p:cNvSpPr/>
          <p:nvPr/>
        </p:nvSpPr>
        <p:spPr>
          <a:xfrm>
            <a:off x="117850" y="402459"/>
            <a:ext cx="551815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       개발 일정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08D885-C82A-354F-0AE6-F20117BDF825}"/>
              </a:ext>
            </a:extLst>
          </p:cNvPr>
          <p:cNvSpPr/>
          <p:nvPr/>
        </p:nvSpPr>
        <p:spPr>
          <a:xfrm>
            <a:off x="7394029" y="3289856"/>
            <a:ext cx="2326507" cy="77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prstClr val="white"/>
                </a:solidFill>
              </a:rPr>
              <a:t>CSS </a:t>
            </a:r>
            <a:r>
              <a:rPr lang="ko-KR" altLang="en-US" sz="1200" b="1" dirty="0">
                <a:solidFill>
                  <a:prstClr val="white"/>
                </a:solidFill>
              </a:rPr>
              <a:t>수정 및 디자인 완성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아이디</a:t>
            </a:r>
            <a:r>
              <a:rPr lang="en-US" altLang="ko-KR" sz="1200" b="1" dirty="0">
                <a:solidFill>
                  <a:prstClr val="white"/>
                </a:solidFill>
              </a:rPr>
              <a:t>/</a:t>
            </a:r>
            <a:r>
              <a:rPr lang="ko-KR" altLang="en-US" sz="1200" b="1" dirty="0">
                <a:solidFill>
                  <a:prstClr val="white"/>
                </a:solidFill>
              </a:rPr>
              <a:t>비밀번호 찾기 구현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F5B6CF-F57D-3F83-21AE-B019B6F753F9}"/>
              </a:ext>
            </a:extLst>
          </p:cNvPr>
          <p:cNvSpPr/>
          <p:nvPr/>
        </p:nvSpPr>
        <p:spPr>
          <a:xfrm>
            <a:off x="5053214" y="3289856"/>
            <a:ext cx="2265942" cy="109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50" b="1" dirty="0">
                <a:solidFill>
                  <a:prstClr val="white"/>
                </a:solidFill>
              </a:rPr>
              <a:t>관광지 검색 </a:t>
            </a:r>
            <a:r>
              <a:rPr lang="en-US" altLang="ko-KR" sz="1050" b="1" dirty="0">
                <a:solidFill>
                  <a:prstClr val="white"/>
                </a:solidFill>
              </a:rPr>
              <a:t>– </a:t>
            </a:r>
            <a:r>
              <a:rPr lang="ko-KR" altLang="en-US" sz="1050" b="1" dirty="0" err="1">
                <a:solidFill>
                  <a:prstClr val="white"/>
                </a:solidFill>
              </a:rPr>
              <a:t>핫플레이스</a:t>
            </a:r>
            <a:r>
              <a:rPr lang="ko-KR" altLang="en-US" sz="1050" b="1" dirty="0">
                <a:solidFill>
                  <a:prstClr val="white"/>
                </a:solidFill>
              </a:rPr>
              <a:t> 연동</a:t>
            </a:r>
            <a:endParaRPr lang="en-US" altLang="ko-KR" sz="105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prstClr val="white"/>
                </a:solidFill>
              </a:rPr>
              <a:t>메인화면</a:t>
            </a:r>
            <a:r>
              <a:rPr lang="ko-KR" altLang="en-US" sz="1200" b="1" dirty="0">
                <a:solidFill>
                  <a:prstClr val="white"/>
                </a:solidFill>
              </a:rPr>
              <a:t> 구성 및 구현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prstClr val="white"/>
                </a:solidFill>
              </a:rPr>
              <a:t>이메일 인증 구현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B3B51C-D487-A53A-88ED-CE402515CF3E}"/>
              </a:ext>
            </a:extLst>
          </p:cNvPr>
          <p:cNvSpPr/>
          <p:nvPr/>
        </p:nvSpPr>
        <p:spPr>
          <a:xfrm>
            <a:off x="2507385" y="3306623"/>
            <a:ext cx="2291063" cy="168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 err="1">
                <a:solidFill>
                  <a:prstClr val="white"/>
                </a:solidFill>
              </a:rPr>
              <a:t>핫플레이스</a:t>
            </a:r>
            <a:r>
              <a:rPr lang="ko-KR" altLang="en-US" sz="1000" b="1" dirty="0">
                <a:solidFill>
                  <a:prstClr val="white"/>
                </a:solidFill>
              </a:rPr>
              <a:t> </a:t>
            </a:r>
            <a:r>
              <a:rPr lang="en-US" altLang="ko-KR" sz="1000" b="1" dirty="0">
                <a:solidFill>
                  <a:prstClr val="white"/>
                </a:solidFill>
              </a:rPr>
              <a:t>DB/Spring/Vue </a:t>
            </a:r>
            <a:r>
              <a:rPr lang="ko-KR" altLang="en-US" sz="1000" b="1" dirty="0">
                <a:solidFill>
                  <a:prstClr val="white"/>
                </a:solidFill>
              </a:rPr>
              <a:t>구현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prstClr val="white"/>
                </a:solidFill>
              </a:rPr>
              <a:t>관광지 검색 </a:t>
            </a:r>
            <a:r>
              <a:rPr lang="en-US" altLang="ko-KR" sz="1000" b="1" dirty="0">
                <a:solidFill>
                  <a:prstClr val="white"/>
                </a:solidFill>
              </a:rPr>
              <a:t>– </a:t>
            </a:r>
            <a:r>
              <a:rPr lang="ko-KR" altLang="en-US" sz="1000" b="1" dirty="0">
                <a:solidFill>
                  <a:prstClr val="white"/>
                </a:solidFill>
              </a:rPr>
              <a:t>여행계획 연동</a:t>
            </a:r>
            <a:endParaRPr lang="en-US" altLang="ko-KR" sz="10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950" b="1" dirty="0">
                <a:solidFill>
                  <a:prstClr val="white"/>
                </a:solidFill>
              </a:rPr>
              <a:t>회원 관련 </a:t>
            </a:r>
            <a:r>
              <a:rPr lang="ko-KR" altLang="en-US" sz="950" b="1" dirty="0" err="1">
                <a:solidFill>
                  <a:prstClr val="white"/>
                </a:solidFill>
              </a:rPr>
              <a:t>모달</a:t>
            </a:r>
            <a:r>
              <a:rPr lang="ko-KR" altLang="en-US" sz="950" b="1" dirty="0">
                <a:solidFill>
                  <a:prstClr val="white"/>
                </a:solidFill>
              </a:rPr>
              <a:t> </a:t>
            </a:r>
            <a:r>
              <a:rPr lang="en-US" altLang="ko-KR" sz="950" b="1" dirty="0">
                <a:solidFill>
                  <a:prstClr val="white"/>
                </a:solidFill>
              </a:rPr>
              <a:t>autofocusing </a:t>
            </a:r>
            <a:r>
              <a:rPr lang="ko-KR" altLang="en-US" sz="950" b="1" dirty="0">
                <a:solidFill>
                  <a:prstClr val="white"/>
                </a:solidFill>
              </a:rPr>
              <a:t>적용</a:t>
            </a:r>
            <a:endParaRPr lang="en-US" altLang="ko-KR" sz="95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459B51-9744-4493-7893-FA7E0B152F81}"/>
              </a:ext>
            </a:extLst>
          </p:cNvPr>
          <p:cNvSpPr/>
          <p:nvPr/>
        </p:nvSpPr>
        <p:spPr>
          <a:xfrm>
            <a:off x="251920" y="3289853"/>
            <a:ext cx="2079747" cy="61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850" b="1" dirty="0" err="1">
                <a:solidFill>
                  <a:prstClr val="white"/>
                </a:solidFill>
              </a:rPr>
              <a:t>QnA</a:t>
            </a:r>
            <a:r>
              <a:rPr lang="en-US" altLang="ko-KR" sz="850" b="1" dirty="0">
                <a:solidFill>
                  <a:prstClr val="white"/>
                </a:solidFill>
              </a:rPr>
              <a:t> </a:t>
            </a:r>
            <a:r>
              <a:rPr lang="ko-KR" altLang="en-US" sz="850" b="1" dirty="0">
                <a:solidFill>
                  <a:prstClr val="white"/>
                </a:solidFill>
              </a:rPr>
              <a:t>게시판 </a:t>
            </a:r>
            <a:r>
              <a:rPr lang="en-US" altLang="ko-KR" sz="850" b="1" dirty="0">
                <a:solidFill>
                  <a:prstClr val="white"/>
                </a:solidFill>
              </a:rPr>
              <a:t>DB/Spring/Vue </a:t>
            </a:r>
            <a:r>
              <a:rPr lang="ko-KR" altLang="en-US" sz="850" b="1" dirty="0">
                <a:solidFill>
                  <a:prstClr val="white"/>
                </a:solidFill>
              </a:rPr>
              <a:t>구현</a:t>
            </a:r>
            <a:endParaRPr lang="en-US" altLang="ko-KR" sz="850" b="1" dirty="0">
              <a:solidFill>
                <a:prstClr val="white"/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prstClr val="white"/>
                </a:solidFill>
              </a:rPr>
              <a:t>관광지 검색 결과 출력 구현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pic>
        <p:nvPicPr>
          <p:cNvPr id="11" name="그래픽 10" descr="월 단위 달력 단색으로 채워진">
            <a:extLst>
              <a:ext uri="{FF2B5EF4-FFF2-40B4-BE49-F238E27FC236}">
                <a16:creationId xmlns:a16="http://schemas.microsoft.com/office/drawing/2014/main" id="{D1A5651B-38F0-D460-E78A-29D179D5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4" y="285549"/>
            <a:ext cx="1040422" cy="10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A89D-1AAF-4543-33F0-895324BE2982}"/>
              </a:ext>
            </a:extLst>
          </p:cNvPr>
          <p:cNvSpPr/>
          <p:nvPr/>
        </p:nvSpPr>
        <p:spPr>
          <a:xfrm>
            <a:off x="117850" y="402459"/>
            <a:ext cx="551815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개발 결과</a:t>
            </a:r>
            <a:endParaRPr lang="en-US" altLang="ko-KR" sz="28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BA58B-3A38-7EAE-71E7-CCDABAA8AC3E}"/>
              </a:ext>
            </a:extLst>
          </p:cNvPr>
          <p:cNvSpPr/>
          <p:nvPr/>
        </p:nvSpPr>
        <p:spPr>
          <a:xfrm>
            <a:off x="0" y="1682496"/>
            <a:ext cx="12192000" cy="4562856"/>
          </a:xfrm>
          <a:prstGeom prst="rect">
            <a:avLst/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2286A87-2C63-9C7F-0D2D-3AE7B2D5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20" y="402459"/>
            <a:ext cx="7988215" cy="62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A89D-1AAF-4543-33F0-895324BE2982}"/>
              </a:ext>
            </a:extLst>
          </p:cNvPr>
          <p:cNvSpPr/>
          <p:nvPr/>
        </p:nvSpPr>
        <p:spPr>
          <a:xfrm>
            <a:off x="117850" y="402459"/>
            <a:ext cx="632733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적용 패턴 및 알고리즘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 JWT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8B372E73-0502-B234-E392-D3EB93AAA70F}"/>
              </a:ext>
            </a:extLst>
          </p:cNvPr>
          <p:cNvSpPr/>
          <p:nvPr/>
        </p:nvSpPr>
        <p:spPr>
          <a:xfrm rot="5400000">
            <a:off x="1889231" y="-399829"/>
            <a:ext cx="919612" cy="4677201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C5CE94-31F2-B654-6E16-DFBFB94C397E}"/>
              </a:ext>
            </a:extLst>
          </p:cNvPr>
          <p:cNvSpPr/>
          <p:nvPr/>
        </p:nvSpPr>
        <p:spPr>
          <a:xfrm>
            <a:off x="117850" y="1646297"/>
            <a:ext cx="4677202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사용자 인증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메일 인증에 적용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F76940-45F7-9D92-4DEA-D147AEA556FB}"/>
              </a:ext>
            </a:extLst>
          </p:cNvPr>
          <p:cNvSpPr/>
          <p:nvPr/>
        </p:nvSpPr>
        <p:spPr>
          <a:xfrm>
            <a:off x="305617" y="1362771"/>
            <a:ext cx="36000" cy="1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3E62D2FD-2480-7412-EB48-79530F70B5D6}"/>
              </a:ext>
            </a:extLst>
          </p:cNvPr>
          <p:cNvSpPr/>
          <p:nvPr/>
        </p:nvSpPr>
        <p:spPr>
          <a:xfrm rot="5400000">
            <a:off x="2178612" y="1267865"/>
            <a:ext cx="919612" cy="5251088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06BCEE-6C10-D821-90AE-B13D9EF3C44A}"/>
              </a:ext>
            </a:extLst>
          </p:cNvPr>
          <p:cNvSpPr/>
          <p:nvPr/>
        </p:nvSpPr>
        <p:spPr>
          <a:xfrm>
            <a:off x="670128" y="3601020"/>
            <a:ext cx="3492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회원 가입시 </a:t>
            </a:r>
            <a:r>
              <a:rPr lang="en-US" altLang="ko-KR" sz="1600" dirty="0">
                <a:solidFill>
                  <a:prstClr val="white"/>
                </a:solidFill>
              </a:rPr>
              <a:t>20</a:t>
            </a:r>
            <a:r>
              <a:rPr lang="ko-KR" altLang="en-US" sz="1600" dirty="0">
                <a:solidFill>
                  <a:prstClr val="white"/>
                </a:solidFill>
              </a:rPr>
              <a:t>자의 </a:t>
            </a:r>
            <a:r>
              <a:rPr lang="en-US" altLang="ko-KR" sz="1600" dirty="0">
                <a:solidFill>
                  <a:prstClr val="white"/>
                </a:solidFill>
              </a:rPr>
              <a:t>salt </a:t>
            </a:r>
            <a:r>
              <a:rPr lang="ko-KR" altLang="en-US" sz="1600" dirty="0">
                <a:solidFill>
                  <a:prstClr val="white"/>
                </a:solidFill>
              </a:rPr>
              <a:t>값을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랜덤 생성해 </a:t>
            </a:r>
            <a:r>
              <a:rPr lang="en-US" altLang="ko-KR" sz="1600" dirty="0">
                <a:solidFill>
                  <a:prstClr val="white"/>
                </a:solidFill>
              </a:rPr>
              <a:t>DB</a:t>
            </a:r>
            <a:r>
              <a:rPr lang="ko-KR" altLang="en-US" sz="1600" dirty="0">
                <a:solidFill>
                  <a:prstClr val="white"/>
                </a:solidFill>
              </a:rPr>
              <a:t>에 저장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DD4B6776-A45A-736D-9BBC-92E129FAE99D}"/>
              </a:ext>
            </a:extLst>
          </p:cNvPr>
          <p:cNvSpPr/>
          <p:nvPr/>
        </p:nvSpPr>
        <p:spPr>
          <a:xfrm rot="5400000">
            <a:off x="2178612" y="2738127"/>
            <a:ext cx="919612" cy="5251088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027314-8FCF-B242-1394-489E81B16D6C}"/>
              </a:ext>
            </a:extLst>
          </p:cNvPr>
          <p:cNvSpPr/>
          <p:nvPr/>
        </p:nvSpPr>
        <p:spPr>
          <a:xfrm>
            <a:off x="576759" y="5071283"/>
            <a:ext cx="3679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로그인 시에는 이를 기반으로 토큰을 발급하여 요청할 때마다 사용자 인증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1BC946-8D95-8964-2E3A-458CA3DC266A}"/>
              </a:ext>
            </a:extLst>
          </p:cNvPr>
          <p:cNvSpPr/>
          <p:nvPr/>
        </p:nvSpPr>
        <p:spPr>
          <a:xfrm>
            <a:off x="4837581" y="3313210"/>
            <a:ext cx="36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7D9D8F-A94E-AB73-64A8-921EEAE8FADE}"/>
              </a:ext>
            </a:extLst>
          </p:cNvPr>
          <p:cNvSpPr/>
          <p:nvPr/>
        </p:nvSpPr>
        <p:spPr>
          <a:xfrm>
            <a:off x="4837581" y="4791870"/>
            <a:ext cx="36000" cy="1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65BF66B0-E10C-1C44-CADD-AAE723CA152F}"/>
              </a:ext>
            </a:extLst>
          </p:cNvPr>
          <p:cNvSpPr/>
          <p:nvPr/>
        </p:nvSpPr>
        <p:spPr>
          <a:xfrm rot="16200000">
            <a:off x="8788015" y="2711877"/>
            <a:ext cx="919612" cy="5888361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E7BDAE-7E7E-9D23-F397-15269045A69A}"/>
              </a:ext>
            </a:extLst>
          </p:cNvPr>
          <p:cNvSpPr/>
          <p:nvPr/>
        </p:nvSpPr>
        <p:spPr>
          <a:xfrm>
            <a:off x="6445189" y="5363669"/>
            <a:ext cx="5598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이메일 인증 번호 발급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>
                <a:solidFill>
                  <a:prstClr val="white"/>
                </a:solidFill>
              </a:rPr>
              <a:t>시</a:t>
            </a:r>
            <a:r>
              <a:rPr lang="en-US" altLang="ko-KR" sz="1600" dirty="0">
                <a:solidFill>
                  <a:prstClr val="white"/>
                </a:solidFill>
              </a:rPr>
              <a:t> 15</a:t>
            </a:r>
            <a:r>
              <a:rPr lang="ko-KR" altLang="en-US" sz="1600" dirty="0">
                <a:solidFill>
                  <a:prstClr val="white"/>
                </a:solidFill>
              </a:rPr>
              <a:t>분 제한의 토큰을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DB </a:t>
            </a:r>
            <a:r>
              <a:rPr lang="ko-KR" altLang="en-US" sz="1600" dirty="0">
                <a:solidFill>
                  <a:prstClr val="white"/>
                </a:solidFill>
              </a:rPr>
              <a:t>및 </a:t>
            </a:r>
            <a:r>
              <a:rPr lang="en-US" altLang="ko-KR" sz="1600" dirty="0">
                <a:solidFill>
                  <a:prstClr val="white"/>
                </a:solidFill>
              </a:rPr>
              <a:t>Session Storage </a:t>
            </a:r>
            <a:r>
              <a:rPr lang="ko-KR" altLang="en-US" sz="1600" dirty="0">
                <a:solidFill>
                  <a:prstClr val="white"/>
                </a:solidFill>
              </a:rPr>
              <a:t>에 저장하여 인증 시 유효성 검사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CB93A1-D51D-2C93-EE48-B502F2FC2567}"/>
              </a:ext>
            </a:extLst>
          </p:cNvPr>
          <p:cNvSpPr/>
          <p:nvPr/>
        </p:nvSpPr>
        <p:spPr>
          <a:xfrm>
            <a:off x="11906596" y="4994076"/>
            <a:ext cx="45719" cy="1262701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148505D-2E4E-77D7-9DA2-2169972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464" y="1253901"/>
            <a:ext cx="5114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A89D-1AAF-4543-33F0-895324BE2982}"/>
              </a:ext>
            </a:extLst>
          </p:cNvPr>
          <p:cNvSpPr/>
          <p:nvPr/>
        </p:nvSpPr>
        <p:spPr>
          <a:xfrm>
            <a:off x="117850" y="402459"/>
            <a:ext cx="632733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white"/>
                </a:solidFill>
              </a:rPr>
              <a:t>적용 패턴 및 알고리즘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거리 순 정렬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DFE058-2FED-F968-44B5-581AC6D4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86" y="3116560"/>
            <a:ext cx="5554981" cy="2426693"/>
          </a:xfrm>
          <a:prstGeom prst="rect">
            <a:avLst/>
          </a:prstGeom>
        </p:spPr>
      </p:pic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8B372E73-0502-B234-E392-D3EB93AAA70F}"/>
              </a:ext>
            </a:extLst>
          </p:cNvPr>
          <p:cNvSpPr/>
          <p:nvPr/>
        </p:nvSpPr>
        <p:spPr>
          <a:xfrm rot="5400000">
            <a:off x="1889229" y="-399831"/>
            <a:ext cx="919612" cy="4677201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C5CE94-31F2-B654-6E16-DFBFB94C397E}"/>
              </a:ext>
            </a:extLst>
          </p:cNvPr>
          <p:cNvSpPr/>
          <p:nvPr/>
        </p:nvSpPr>
        <p:spPr>
          <a:xfrm>
            <a:off x="241253" y="1619441"/>
            <a:ext cx="425525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</a:rPr>
              <a:t>Haversine </a:t>
            </a:r>
            <a:r>
              <a:rPr lang="ko-KR" altLang="en-US" sz="2400" b="1" dirty="0">
                <a:solidFill>
                  <a:schemeClr val="bg1"/>
                </a:solidFill>
              </a:rPr>
              <a:t>공식 적용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876D030B-BC5C-F17F-E2BB-DC466C015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9160" y="1362769"/>
            <a:ext cx="2201358" cy="220135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F76940-45F7-9D92-4DEA-D147AEA556FB}"/>
              </a:ext>
            </a:extLst>
          </p:cNvPr>
          <p:cNvSpPr/>
          <p:nvPr/>
        </p:nvSpPr>
        <p:spPr>
          <a:xfrm>
            <a:off x="289486" y="1362769"/>
            <a:ext cx="36000" cy="1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3E62D2FD-2480-7412-EB48-79530F70B5D6}"/>
              </a:ext>
            </a:extLst>
          </p:cNvPr>
          <p:cNvSpPr/>
          <p:nvPr/>
        </p:nvSpPr>
        <p:spPr>
          <a:xfrm rot="16200000">
            <a:off x="8809961" y="1509281"/>
            <a:ext cx="919612" cy="5844466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06BCEE-6C10-D821-90AE-B13D9EF3C44A}"/>
              </a:ext>
            </a:extLst>
          </p:cNvPr>
          <p:cNvSpPr/>
          <p:nvPr/>
        </p:nvSpPr>
        <p:spPr>
          <a:xfrm>
            <a:off x="6995910" y="4139125"/>
            <a:ext cx="3492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두 지점의 위도와 경도를 이용하여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구면에서의 거리를 구하는 공식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27" name="사각형: 둥근 위쪽 모서리 26">
            <a:extLst>
              <a:ext uri="{FF2B5EF4-FFF2-40B4-BE49-F238E27FC236}">
                <a16:creationId xmlns:a16="http://schemas.microsoft.com/office/drawing/2014/main" id="{DD4B6776-A45A-736D-9BBC-92E129FAE99D}"/>
              </a:ext>
            </a:extLst>
          </p:cNvPr>
          <p:cNvSpPr/>
          <p:nvPr/>
        </p:nvSpPr>
        <p:spPr>
          <a:xfrm rot="16200000">
            <a:off x="8809961" y="2820303"/>
            <a:ext cx="919612" cy="5844466"/>
          </a:xfrm>
          <a:prstGeom prst="round2SameRect">
            <a:avLst>
              <a:gd name="adj1" fmla="val 16619"/>
              <a:gd name="adj2" fmla="val 0"/>
            </a:avLst>
          </a:prstGeom>
          <a:solidFill>
            <a:srgbClr val="181E26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027314-8FCF-B242-1394-489E81B16D6C}"/>
              </a:ext>
            </a:extLst>
          </p:cNvPr>
          <p:cNvSpPr/>
          <p:nvPr/>
        </p:nvSpPr>
        <p:spPr>
          <a:xfrm>
            <a:off x="6902541" y="5450148"/>
            <a:ext cx="3679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white"/>
                </a:solidFill>
              </a:rPr>
              <a:t>접속 위치와 관광지의 거리를 계산 후</a:t>
            </a:r>
            <a:endParaRPr lang="en-US" altLang="ko-KR" sz="1600" dirty="0">
              <a:solidFill>
                <a:prstClr val="white"/>
              </a:solidFill>
            </a:endParaRPr>
          </a:p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Priority Queue</a:t>
            </a:r>
            <a:r>
              <a:rPr lang="ko-KR" altLang="en-US" sz="1600" dirty="0">
                <a:solidFill>
                  <a:prstClr val="white"/>
                </a:solidFill>
              </a:rPr>
              <a:t>를 이용해 정렬 후 반환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1BC946-8D95-8964-2E3A-458CA3DC266A}"/>
              </a:ext>
            </a:extLst>
          </p:cNvPr>
          <p:cNvSpPr/>
          <p:nvPr/>
        </p:nvSpPr>
        <p:spPr>
          <a:xfrm>
            <a:off x="11163363" y="3851315"/>
            <a:ext cx="36000" cy="11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7D9D8F-A94E-AB73-64A8-921EEAE8FADE}"/>
              </a:ext>
            </a:extLst>
          </p:cNvPr>
          <p:cNvSpPr/>
          <p:nvPr/>
        </p:nvSpPr>
        <p:spPr>
          <a:xfrm>
            <a:off x="11163363" y="5170735"/>
            <a:ext cx="36000" cy="1152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AF6A89D-1AAF-4543-33F0-895324BE2982}"/>
              </a:ext>
            </a:extLst>
          </p:cNvPr>
          <p:cNvSpPr/>
          <p:nvPr/>
        </p:nvSpPr>
        <p:spPr>
          <a:xfrm>
            <a:off x="109461" y="340995"/>
            <a:ext cx="5518159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prstClr val="white"/>
                </a:solidFill>
              </a:rPr>
              <a:t>기대 효과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6C31C2-A42E-5540-080D-5861B18AFB96}"/>
              </a:ext>
            </a:extLst>
          </p:cNvPr>
          <p:cNvSpPr/>
          <p:nvPr/>
        </p:nvSpPr>
        <p:spPr>
          <a:xfrm>
            <a:off x="0" y="472736"/>
            <a:ext cx="45719" cy="64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9E2725-21D1-DBCB-563D-D22A9F84CEA1}"/>
              </a:ext>
            </a:extLst>
          </p:cNvPr>
          <p:cNvSpPr/>
          <p:nvPr/>
        </p:nvSpPr>
        <p:spPr>
          <a:xfrm>
            <a:off x="0" y="1713695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           여행 계획을 세울 때 여러 사람들의 계획을 참고하여 계획을 세울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9C5759-8A9F-EE34-05F7-60952B5F44CE}"/>
              </a:ext>
            </a:extLst>
          </p:cNvPr>
          <p:cNvSpPr/>
          <p:nvPr/>
        </p:nvSpPr>
        <p:spPr>
          <a:xfrm>
            <a:off x="0" y="4325209"/>
            <a:ext cx="12192000" cy="1301188"/>
          </a:xfrm>
          <a:prstGeom prst="rect">
            <a:avLst/>
          </a:prstGeom>
          <a:solidFill>
            <a:srgbClr val="181E2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다른 여행자들과 소통하며 여행의 재미와 경험을 공유할 수 있다</a:t>
            </a:r>
            <a:r>
              <a:rPr lang="en-US" altLang="ko-KR" b="1" dirty="0">
                <a:solidFill>
                  <a:prstClr val="white"/>
                </a:solidFill>
              </a:rPr>
              <a:t>.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CD3D8-4DF9-48E5-4A2F-796DDFEDF75E}"/>
              </a:ext>
            </a:extLst>
          </p:cNvPr>
          <p:cNvSpPr txBox="1"/>
          <p:nvPr/>
        </p:nvSpPr>
        <p:spPr>
          <a:xfrm>
            <a:off x="0" y="34737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9900"/>
                </a:solidFill>
              </a:rPr>
              <a:t>관광지에 대한 정보가 부족할 때 사진과 설명을 한눈에 확인할 수 있다</a:t>
            </a:r>
            <a:r>
              <a:rPr lang="en-US" altLang="ko-KR" b="1" dirty="0">
                <a:solidFill>
                  <a:srgbClr val="FF9900"/>
                </a:solidFill>
              </a:rPr>
              <a:t>.</a:t>
            </a:r>
            <a:endParaRPr lang="ko-KR" altLang="en-US" b="1" dirty="0">
              <a:solidFill>
                <a:srgbClr val="FF9900"/>
              </a:solidFill>
            </a:endParaRPr>
          </a:p>
        </p:txBody>
      </p:sp>
      <p:pic>
        <p:nvPicPr>
          <p:cNvPr id="10" name="그래픽 9" descr="백팩 단색으로 채워진">
            <a:extLst>
              <a:ext uri="{FF2B5EF4-FFF2-40B4-BE49-F238E27FC236}">
                <a16:creationId xmlns:a16="http://schemas.microsoft.com/office/drawing/2014/main" id="{E7AE0142-A6AB-CDF6-EC77-8973B9F4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32444">
            <a:off x="1825632" y="1903273"/>
            <a:ext cx="922032" cy="922032"/>
          </a:xfrm>
          <a:prstGeom prst="rect">
            <a:avLst/>
          </a:prstGeom>
        </p:spPr>
      </p:pic>
      <p:pic>
        <p:nvPicPr>
          <p:cNvPr id="16" name="그래픽 15" descr="온라인 네트워크 단색으로 채워진">
            <a:extLst>
              <a:ext uri="{FF2B5EF4-FFF2-40B4-BE49-F238E27FC236}">
                <a16:creationId xmlns:a16="http://schemas.microsoft.com/office/drawing/2014/main" id="{0F4B7699-D10A-FEEA-4469-41722993D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67421" y="4518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4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495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Söhne</vt:lpstr>
      <vt:lpstr>맑은 고딕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양진형</cp:lastModifiedBy>
  <cp:revision>13</cp:revision>
  <dcterms:created xsi:type="dcterms:W3CDTF">2023-05-25T07:28:06Z</dcterms:created>
  <dcterms:modified xsi:type="dcterms:W3CDTF">2023-05-25T20:03:30Z</dcterms:modified>
</cp:coreProperties>
</file>