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8288000" cy="10287000"/>
  <p:notesSz cx="18288000" cy="10287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3" autoAdjust="0"/>
    <p:restoredTop sz="94434" autoAdjust="0"/>
  </p:normalViewPr>
  <p:slideViewPr>
    <p:cSldViewPr>
      <p:cViewPr varScale="1">
        <p:scale>
          <a:sx n="47" d="100"/>
          <a:sy n="47" d="100"/>
        </p:scale>
        <p:origin x="702" y="6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7924800" cy="51593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10358438" y="0"/>
            <a:ext cx="7924800" cy="515938"/>
          </a:xfrm>
          <a:prstGeom prst="rect">
            <a:avLst/>
          </a:prstGeom>
        </p:spPr>
        <p:txBody>
          <a:bodyPr vert="horz" lIns="91440" tIns="45720" rIns="91440" bIns="45720" rtlCol="0"/>
          <a:lstStyle>
            <a:lvl1pPr algn="r">
              <a:defRPr sz="1200"/>
            </a:lvl1pPr>
          </a:lstStyle>
          <a:p>
            <a:fld id="{C1EF5776-312D-4F26-9049-46080A2EB360}" type="datetimeFigureOut">
              <a:rPr lang="en-IN" smtClean="0"/>
              <a:t>10-05-2022</a:t>
            </a:fld>
            <a:endParaRPr lang="en-IN"/>
          </a:p>
        </p:txBody>
      </p:sp>
      <p:sp>
        <p:nvSpPr>
          <p:cNvPr id="4" name="Slide Image Placeholder 3"/>
          <p:cNvSpPr>
            <a:spLocks noGrp="1" noRot="1" noChangeAspect="1"/>
          </p:cNvSpPr>
          <p:nvPr>
            <p:ph type="sldImg" idx="2"/>
          </p:nvPr>
        </p:nvSpPr>
        <p:spPr>
          <a:xfrm>
            <a:off x="6057900" y="1285875"/>
            <a:ext cx="6172200" cy="3471863"/>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828800" y="4951413"/>
            <a:ext cx="14630400" cy="4049712"/>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9771063"/>
            <a:ext cx="7924800" cy="51593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10358438" y="9771063"/>
            <a:ext cx="7924800" cy="515937"/>
          </a:xfrm>
          <a:prstGeom prst="rect">
            <a:avLst/>
          </a:prstGeom>
        </p:spPr>
        <p:txBody>
          <a:bodyPr vert="horz" lIns="91440" tIns="45720" rIns="91440" bIns="45720" rtlCol="0" anchor="b"/>
          <a:lstStyle>
            <a:lvl1pPr algn="r">
              <a:defRPr sz="1200"/>
            </a:lvl1pPr>
          </a:lstStyle>
          <a:p>
            <a:fld id="{0D26FA5B-1B2F-4AC1-8E71-EBB8EE27F183}" type="slidenum">
              <a:rPr lang="en-IN" smtClean="0"/>
              <a:t>‹#›</a:t>
            </a:fld>
            <a:endParaRPr lang="en-IN"/>
          </a:p>
        </p:txBody>
      </p:sp>
    </p:spTree>
    <p:extLst>
      <p:ext uri="{BB962C8B-B14F-4D97-AF65-F5344CB8AC3E}">
        <p14:creationId xmlns:p14="http://schemas.microsoft.com/office/powerpoint/2010/main" val="32809750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0D26FA5B-1B2F-4AC1-8E71-EBB8EE27F183}" type="slidenum">
              <a:rPr lang="en-IN" smtClean="0"/>
              <a:t>1</a:t>
            </a:fld>
            <a:endParaRPr lang="en-IN"/>
          </a:p>
        </p:txBody>
      </p:sp>
    </p:spTree>
    <p:extLst>
      <p:ext uri="{BB962C8B-B14F-4D97-AF65-F5344CB8AC3E}">
        <p14:creationId xmlns:p14="http://schemas.microsoft.com/office/powerpoint/2010/main" val="15215846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371600" y="3188970"/>
            <a:ext cx="15544800" cy="216027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2743200" y="5760720"/>
            <a:ext cx="12801600" cy="25717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r>
              <a:rPr lang="en-IN" smtClean="0"/>
              <a:t>BY PRAVEEN N. SHARMA &amp; SANJUKTA SENGUPTA</a:t>
            </a: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8DDD9993-5ECC-4439-8BFD-48A1A06C2E2D}" type="datetime1">
              <a:rPr lang="en-US" smtClean="0"/>
              <a:t>5/10/2022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2850" b="0" i="0">
                <a:solidFill>
                  <a:schemeClr val="bg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r>
              <a:rPr lang="en-IN" smtClean="0"/>
              <a:t>BY PRAVEEN N. SHARMA &amp; SANJUKTA SENGUPTA</a:t>
            </a: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830B561F-BC38-4E49-A8E3-FFB5EEB69034}" type="datetime1">
              <a:rPr lang="en-US" smtClean="0"/>
              <a:t>5/10/2022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2850" b="0" i="0">
                <a:solidFill>
                  <a:schemeClr val="bg1"/>
                </a:solidFill>
                <a:latin typeface="Trebuchet MS"/>
                <a:cs typeface="Trebuchet MS"/>
              </a:defRPr>
            </a:lvl1pPr>
          </a:lstStyle>
          <a:p>
            <a:endParaRPr/>
          </a:p>
        </p:txBody>
      </p:sp>
      <p:sp>
        <p:nvSpPr>
          <p:cNvPr id="3" name="Holder 3"/>
          <p:cNvSpPr>
            <a:spLocks noGrp="1"/>
          </p:cNvSpPr>
          <p:nvPr>
            <p:ph sz="half" idx="2"/>
          </p:nvPr>
        </p:nvSpPr>
        <p:spPr>
          <a:xfrm>
            <a:off x="914400" y="2366010"/>
            <a:ext cx="795528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18320" y="2366010"/>
            <a:ext cx="7955280" cy="678942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r>
              <a:rPr lang="en-IN" smtClean="0"/>
              <a:t>BY PRAVEEN N. SHARMA &amp; SANJUKTA SENGUPTA</a:t>
            </a:r>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82B24691-EC28-47E5-99B6-5E74D8D5FA3F}" type="datetime1">
              <a:rPr lang="en-US" smtClean="0"/>
              <a:t>5/10/2022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2850" b="0" i="0">
                <a:solidFill>
                  <a:schemeClr val="bg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r>
              <a:rPr lang="en-IN" smtClean="0"/>
              <a:t>BY PRAVEEN N. SHARMA &amp; SANJUKTA SENGUPTA</a:t>
            </a:r>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82A243C9-2FBF-4CB8-AFE8-74F6C4DBC837}" type="datetime1">
              <a:rPr lang="en-US" smtClean="0"/>
              <a:t>5/10/2022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r>
              <a:rPr lang="en-IN" smtClean="0"/>
              <a:t>BY PRAVEEN N. SHARMA &amp; SANJUKTA SENGUPTA</a:t>
            </a:r>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E468EC2-C05F-4A94-8330-87D7D7043089}" type="datetime1">
              <a:rPr lang="en-US" smtClean="0"/>
              <a:t>5/10/2022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87000">
              <a:schemeClr val="bg1"/>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7000484" y="5464953"/>
            <a:ext cx="4287031" cy="1986915"/>
          </a:xfrm>
          <a:prstGeom prst="rect">
            <a:avLst/>
          </a:prstGeom>
        </p:spPr>
        <p:txBody>
          <a:bodyPr wrap="square" lIns="0" tIns="0" rIns="0" bIns="0">
            <a:spAutoFit/>
          </a:bodyPr>
          <a:lstStyle>
            <a:lvl1pPr>
              <a:defRPr sz="12850" b="0" i="0">
                <a:solidFill>
                  <a:schemeClr val="bg1"/>
                </a:solidFill>
                <a:latin typeface="Trebuchet MS"/>
                <a:cs typeface="Trebuchet MS"/>
              </a:defRPr>
            </a:lvl1pPr>
          </a:lstStyle>
          <a:p>
            <a:endParaRPr/>
          </a:p>
        </p:txBody>
      </p:sp>
      <p:sp>
        <p:nvSpPr>
          <p:cNvPr id="3" name="Holder 3"/>
          <p:cNvSpPr>
            <a:spLocks noGrp="1"/>
          </p:cNvSpPr>
          <p:nvPr>
            <p:ph type="body" idx="1"/>
          </p:nvPr>
        </p:nvSpPr>
        <p:spPr>
          <a:xfrm>
            <a:off x="914400" y="2366010"/>
            <a:ext cx="1645920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6217920" y="9566910"/>
            <a:ext cx="5852160" cy="514350"/>
          </a:xfrm>
          <a:prstGeom prst="rect">
            <a:avLst/>
          </a:prstGeom>
        </p:spPr>
        <p:txBody>
          <a:bodyPr wrap="square" lIns="0" tIns="0" rIns="0" bIns="0">
            <a:spAutoFit/>
          </a:bodyPr>
          <a:lstStyle>
            <a:lvl1pPr algn="ctr">
              <a:defRPr>
                <a:solidFill>
                  <a:schemeClr val="tx1">
                    <a:tint val="75000"/>
                  </a:schemeClr>
                </a:solidFill>
              </a:defRPr>
            </a:lvl1pPr>
          </a:lstStyle>
          <a:p>
            <a:r>
              <a:rPr lang="en-IN" smtClean="0"/>
              <a:t>BY PRAVEEN N. SHARMA &amp; SANJUKTA SENGUPTA</a:t>
            </a:r>
            <a:endParaRPr/>
          </a:p>
        </p:txBody>
      </p:sp>
      <p:sp>
        <p:nvSpPr>
          <p:cNvPr id="5" name="Holder 5"/>
          <p:cNvSpPr>
            <a:spLocks noGrp="1"/>
          </p:cNvSpPr>
          <p:nvPr>
            <p:ph type="dt" sz="half" idx="6"/>
          </p:nvPr>
        </p:nvSpPr>
        <p:spPr>
          <a:xfrm>
            <a:off x="914400" y="9566910"/>
            <a:ext cx="4206240" cy="514350"/>
          </a:xfrm>
          <a:prstGeom prst="rect">
            <a:avLst/>
          </a:prstGeom>
        </p:spPr>
        <p:txBody>
          <a:bodyPr wrap="square" lIns="0" tIns="0" rIns="0" bIns="0">
            <a:spAutoFit/>
          </a:bodyPr>
          <a:lstStyle>
            <a:lvl1pPr algn="l">
              <a:defRPr>
                <a:solidFill>
                  <a:schemeClr val="tx1">
                    <a:tint val="75000"/>
                  </a:schemeClr>
                </a:solidFill>
              </a:defRPr>
            </a:lvl1pPr>
          </a:lstStyle>
          <a:p>
            <a:fld id="{CE151DBF-26D1-4C8D-8DBF-388DB5F2122B}" type="datetime1">
              <a:rPr lang="en-US" smtClean="0"/>
              <a:t>5/10/2022</a:t>
            </a:fld>
            <a:endParaRPr lang="en-US"/>
          </a:p>
        </p:txBody>
      </p:sp>
      <p:sp>
        <p:nvSpPr>
          <p:cNvPr id="6" name="Holder 6"/>
          <p:cNvSpPr>
            <a:spLocks noGrp="1"/>
          </p:cNvSpPr>
          <p:nvPr>
            <p:ph type="sldNum" sz="quarter" idx="7"/>
          </p:nvPr>
        </p:nvSpPr>
        <p:spPr>
          <a:xfrm>
            <a:off x="13167361" y="9566910"/>
            <a:ext cx="4206240" cy="51435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hd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jpg"/><Relationship Id="rId1" Type="http://schemas.openxmlformats.org/officeDocument/2006/relationships/slideLayout" Target="../slideLayouts/slideLayout5.xml"/><Relationship Id="rId4" Type="http://schemas.microsoft.com/office/2007/relationships/hdphoto" Target="../media/hdphoto1.wdp"/></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bject 7"/>
          <p:cNvSpPr txBox="1"/>
          <p:nvPr/>
        </p:nvSpPr>
        <p:spPr>
          <a:xfrm>
            <a:off x="7823564" y="6677530"/>
            <a:ext cx="2640965" cy="679450"/>
          </a:xfrm>
          <a:prstGeom prst="rect">
            <a:avLst/>
          </a:prstGeom>
        </p:spPr>
        <p:txBody>
          <a:bodyPr vert="horz" wrap="square" lIns="0" tIns="17145" rIns="0" bIns="0" rtlCol="0">
            <a:spAutoFit/>
          </a:bodyPr>
          <a:lstStyle/>
          <a:p>
            <a:pPr marL="12700">
              <a:lnSpc>
                <a:spcPct val="100000"/>
              </a:lnSpc>
              <a:spcBef>
                <a:spcPts val="135"/>
              </a:spcBef>
            </a:pPr>
            <a:r>
              <a:rPr sz="4250" spc="160" dirty="0">
                <a:solidFill>
                  <a:srgbClr val="FFFFFF"/>
                </a:solidFill>
                <a:latin typeface="Lucida Sans Unicode"/>
                <a:cs typeface="Lucida Sans Unicode"/>
              </a:rPr>
              <a:t>I</a:t>
            </a:r>
            <a:r>
              <a:rPr sz="4250" spc="120" dirty="0">
                <a:solidFill>
                  <a:srgbClr val="FFFFFF"/>
                </a:solidFill>
                <a:latin typeface="Lucida Sans Unicode"/>
                <a:cs typeface="Lucida Sans Unicode"/>
              </a:rPr>
              <a:t>N</a:t>
            </a:r>
            <a:r>
              <a:rPr sz="4250" spc="254" dirty="0">
                <a:solidFill>
                  <a:srgbClr val="FFFFFF"/>
                </a:solidFill>
                <a:latin typeface="Lucida Sans Unicode"/>
                <a:cs typeface="Lucida Sans Unicode"/>
              </a:rPr>
              <a:t>S</a:t>
            </a:r>
            <a:r>
              <a:rPr sz="4250" spc="160" dirty="0">
                <a:solidFill>
                  <a:srgbClr val="FFFFFF"/>
                </a:solidFill>
                <a:latin typeface="Lucida Sans Unicode"/>
                <a:cs typeface="Lucida Sans Unicode"/>
              </a:rPr>
              <a:t>I</a:t>
            </a:r>
            <a:r>
              <a:rPr sz="4250" spc="365" dirty="0">
                <a:solidFill>
                  <a:srgbClr val="FFFFFF"/>
                </a:solidFill>
                <a:latin typeface="Lucida Sans Unicode"/>
                <a:cs typeface="Lucida Sans Unicode"/>
              </a:rPr>
              <a:t>G</a:t>
            </a:r>
            <a:r>
              <a:rPr sz="4250" spc="220" dirty="0">
                <a:solidFill>
                  <a:srgbClr val="FFFFFF"/>
                </a:solidFill>
                <a:latin typeface="Lucida Sans Unicode"/>
                <a:cs typeface="Lucida Sans Unicode"/>
              </a:rPr>
              <a:t>H</a:t>
            </a:r>
            <a:r>
              <a:rPr sz="4250" spc="-45" dirty="0">
                <a:solidFill>
                  <a:srgbClr val="FFFFFF"/>
                </a:solidFill>
                <a:latin typeface="Lucida Sans Unicode"/>
                <a:cs typeface="Lucida Sans Unicode"/>
              </a:rPr>
              <a:t>T</a:t>
            </a:r>
            <a:r>
              <a:rPr sz="4250" spc="260" dirty="0">
                <a:solidFill>
                  <a:srgbClr val="FFFFFF"/>
                </a:solidFill>
                <a:latin typeface="Lucida Sans Unicode"/>
                <a:cs typeface="Lucida Sans Unicode"/>
              </a:rPr>
              <a:t>S</a:t>
            </a:r>
            <a:endParaRPr sz="4250">
              <a:latin typeface="Lucida Sans Unicode"/>
              <a:cs typeface="Lucida Sans Unicode"/>
            </a:endParaRPr>
          </a:p>
        </p:txBody>
      </p:sp>
      <p:sp>
        <p:nvSpPr>
          <p:cNvPr id="9" name="object 9"/>
          <p:cNvSpPr/>
          <p:nvPr/>
        </p:nvSpPr>
        <p:spPr>
          <a:xfrm>
            <a:off x="6967108" y="6450530"/>
            <a:ext cx="3953510" cy="0"/>
          </a:xfrm>
          <a:custGeom>
            <a:avLst/>
            <a:gdLst/>
            <a:ahLst/>
            <a:cxnLst/>
            <a:rect l="l" t="t" r="r" b="b"/>
            <a:pathLst>
              <a:path w="3953509">
                <a:moveTo>
                  <a:pt x="0" y="0"/>
                </a:moveTo>
                <a:lnTo>
                  <a:pt x="3952916" y="0"/>
                </a:lnTo>
              </a:path>
            </a:pathLst>
          </a:custGeom>
          <a:ln w="19049">
            <a:solidFill>
              <a:srgbClr val="FFFFFF"/>
            </a:solidFill>
          </a:ln>
        </p:spPr>
        <p:txBody>
          <a:bodyPr wrap="square" lIns="0" tIns="0" rIns="0" bIns="0" rtlCol="0"/>
          <a:lstStyle/>
          <a:p>
            <a:endParaRPr/>
          </a:p>
        </p:txBody>
      </p:sp>
      <p:sp>
        <p:nvSpPr>
          <p:cNvPr id="11" name="TextBox 10">
            <a:extLst>
              <a:ext uri="{FF2B5EF4-FFF2-40B4-BE49-F238E27FC236}">
                <a16:creationId xmlns="" xmlns:a16="http://schemas.microsoft.com/office/drawing/2014/main" id="{49DBAF98-3790-49CC-BB6E-D381CEABD272}"/>
              </a:ext>
            </a:extLst>
          </p:cNvPr>
          <p:cNvSpPr txBox="1"/>
          <p:nvPr/>
        </p:nvSpPr>
        <p:spPr>
          <a:xfrm>
            <a:off x="685800" y="5312914"/>
            <a:ext cx="4267200" cy="1384995"/>
          </a:xfrm>
          <a:prstGeom prst="rect">
            <a:avLst/>
          </a:prstGeom>
          <a:noFill/>
        </p:spPr>
        <p:txBody>
          <a:bodyPr wrap="square" rtlCol="0">
            <a:spAutoFit/>
          </a:bodyPr>
          <a:lstStyle/>
          <a:p>
            <a:r>
              <a:rPr lang="en-GB" sz="2800" b="1" dirty="0">
                <a:solidFill>
                  <a:schemeClr val="tx2"/>
                </a:solidFill>
                <a:latin typeface="Arial" panose="020B0604020202020204" pitchFamily="34" charset="0"/>
                <a:cs typeface="Arial" panose="020B0604020202020204" pitchFamily="34" charset="0"/>
              </a:rPr>
              <a:t>Presented </a:t>
            </a:r>
            <a:r>
              <a:rPr lang="en-GB" sz="2800" b="1" dirty="0" smtClean="0">
                <a:solidFill>
                  <a:schemeClr val="tx2"/>
                </a:solidFill>
                <a:latin typeface="Arial" panose="020B0604020202020204" pitchFamily="34" charset="0"/>
                <a:cs typeface="Arial" panose="020B0604020202020204" pitchFamily="34" charset="0"/>
              </a:rPr>
              <a:t>By</a:t>
            </a:r>
            <a:endParaRPr lang="en-GB" sz="2800" b="1" dirty="0">
              <a:solidFill>
                <a:schemeClr val="tx2"/>
              </a:solidFill>
              <a:latin typeface="Arial" panose="020B0604020202020204" pitchFamily="34" charset="0"/>
              <a:cs typeface="Arial" panose="020B0604020202020204" pitchFamily="34" charset="0"/>
            </a:endParaRPr>
          </a:p>
          <a:p>
            <a:r>
              <a:rPr lang="en-GB" sz="2800" dirty="0">
                <a:solidFill>
                  <a:schemeClr val="tx2"/>
                </a:solidFill>
                <a:latin typeface="Arial" panose="020B0604020202020204" pitchFamily="34" charset="0"/>
                <a:cs typeface="Arial" panose="020B0604020202020204" pitchFamily="34" charset="0"/>
              </a:rPr>
              <a:t>Praveen N. Sharma</a:t>
            </a:r>
          </a:p>
          <a:p>
            <a:r>
              <a:rPr lang="en-GB" sz="2800" dirty="0">
                <a:solidFill>
                  <a:schemeClr val="tx2"/>
                </a:solidFill>
                <a:latin typeface="Arial" panose="020B0604020202020204" pitchFamily="34" charset="0"/>
                <a:cs typeface="Arial" panose="020B0604020202020204" pitchFamily="34" charset="0"/>
              </a:rPr>
              <a:t>Sanjukta Sengupta</a:t>
            </a:r>
            <a:endParaRPr lang="en-IN" sz="2800" dirty="0">
              <a:solidFill>
                <a:schemeClr val="tx2"/>
              </a:solidFill>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89659" y="-55845"/>
            <a:ext cx="12798341" cy="10342845"/>
          </a:xfrm>
          <a:prstGeom prst="rect">
            <a:avLst/>
          </a:prstGeom>
        </p:spPr>
      </p:pic>
      <p:sp>
        <p:nvSpPr>
          <p:cNvPr id="4" name="TextBox 3"/>
          <p:cNvSpPr txBox="1"/>
          <p:nvPr/>
        </p:nvSpPr>
        <p:spPr>
          <a:xfrm>
            <a:off x="685800" y="1476445"/>
            <a:ext cx="9778729" cy="1200329"/>
          </a:xfrm>
          <a:prstGeom prst="rect">
            <a:avLst/>
          </a:prstGeom>
          <a:noFill/>
        </p:spPr>
        <p:txBody>
          <a:bodyPr wrap="square" rtlCol="0">
            <a:spAutoFit/>
          </a:bodyPr>
          <a:lstStyle/>
          <a:p>
            <a:r>
              <a:rPr lang="en-IN" sz="7200" b="1" dirty="0" smtClean="0">
                <a:solidFill>
                  <a:srgbClr val="CC0000"/>
                </a:solidFill>
                <a:latin typeface="Arial" panose="020B0604020202020204" pitchFamily="34" charset="0"/>
                <a:cs typeface="Arial" panose="020B0604020202020204" pitchFamily="34" charset="0"/>
              </a:rPr>
              <a:t>Airbnb Case Study</a:t>
            </a:r>
            <a:endParaRPr lang="en-IN" sz="7200" b="1" dirty="0">
              <a:solidFill>
                <a:srgbClr val="CC0000"/>
              </a:solidFill>
              <a:latin typeface="Arial" panose="020B0604020202020204" pitchFamily="34" charset="0"/>
              <a:cs typeface="Arial" panose="020B0604020202020204" pitchFamily="34" charset="0"/>
            </a:endParaRPr>
          </a:p>
        </p:txBody>
      </p:sp>
      <p:sp>
        <p:nvSpPr>
          <p:cNvPr id="6" name="Slide Number Placeholder 5"/>
          <p:cNvSpPr>
            <a:spLocks noGrp="1"/>
          </p:cNvSpPr>
          <p:nvPr>
            <p:ph type="sldNum" sz="quarter" idx="7"/>
          </p:nvPr>
        </p:nvSpPr>
        <p:spPr/>
        <p:txBody>
          <a:bodyPr/>
          <a:lstStyle/>
          <a:p>
            <a:fld id="{B6F15528-21DE-4FAA-801E-634DDDAF4B2B}" type="slidenum">
              <a:rPr lang="en-IN" smtClean="0"/>
              <a:t>1</a:t>
            </a:fld>
            <a:endParaRPr lang="en-IN"/>
          </a:p>
        </p:txBody>
      </p:sp>
      <p:sp>
        <p:nvSpPr>
          <p:cNvPr id="10" name="Footer Placeholder 9"/>
          <p:cNvSpPr>
            <a:spLocks noGrp="1"/>
          </p:cNvSpPr>
          <p:nvPr>
            <p:ph type="ftr" sz="quarter" idx="5"/>
          </p:nvPr>
        </p:nvSpPr>
        <p:spPr>
          <a:xfrm>
            <a:off x="6061478" y="9800428"/>
            <a:ext cx="5852160" cy="514350"/>
          </a:xfrm>
        </p:spPr>
        <p:txBody>
          <a:bodyPr/>
          <a:lstStyle/>
          <a:p>
            <a:r>
              <a:rPr lang="en-IN" dirty="0" smtClean="0"/>
              <a:t>BY PRAVEEN N. SHARMA &amp; SANJUKTA SENGUPTA</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p:nvPr/>
        </p:nvSpPr>
        <p:spPr>
          <a:xfrm>
            <a:off x="1028700" y="7604300"/>
            <a:ext cx="9106535" cy="0"/>
          </a:xfrm>
          <a:custGeom>
            <a:avLst/>
            <a:gdLst/>
            <a:ahLst/>
            <a:cxnLst/>
            <a:rect l="l" t="t" r="r" b="b"/>
            <a:pathLst>
              <a:path w="9106535">
                <a:moveTo>
                  <a:pt x="0" y="0"/>
                </a:moveTo>
                <a:lnTo>
                  <a:pt x="9105999" y="0"/>
                </a:lnTo>
              </a:path>
            </a:pathLst>
          </a:custGeom>
          <a:ln w="19049">
            <a:solidFill>
              <a:srgbClr val="FFFFFF"/>
            </a:solidFill>
          </a:ln>
        </p:spPr>
        <p:txBody>
          <a:bodyPr wrap="square" lIns="0" tIns="0" rIns="0" bIns="0" rtlCol="0"/>
          <a:lstStyle/>
          <a:p>
            <a:endParaRPr/>
          </a:p>
        </p:txBody>
      </p:sp>
      <p:sp>
        <p:nvSpPr>
          <p:cNvPr id="8" name="TextBox 7">
            <a:extLst>
              <a:ext uri="{FF2B5EF4-FFF2-40B4-BE49-F238E27FC236}">
                <a16:creationId xmlns="" xmlns:a16="http://schemas.microsoft.com/office/drawing/2014/main" id="{9F9D2953-2465-41DD-A926-FCB5A7E5E7BE}"/>
              </a:ext>
            </a:extLst>
          </p:cNvPr>
          <p:cNvSpPr txBox="1"/>
          <p:nvPr/>
        </p:nvSpPr>
        <p:spPr>
          <a:xfrm>
            <a:off x="1295399" y="4686300"/>
            <a:ext cx="8229600" cy="1323439"/>
          </a:xfrm>
          <a:prstGeom prst="rect">
            <a:avLst/>
          </a:prstGeom>
          <a:noFill/>
        </p:spPr>
        <p:txBody>
          <a:bodyPr wrap="square" rtlCol="0">
            <a:spAutoFit/>
          </a:bodyPr>
          <a:lstStyle/>
          <a:p>
            <a:pPr algn="ctr"/>
            <a:r>
              <a:rPr lang="en-GB" sz="8000" dirty="0">
                <a:solidFill>
                  <a:schemeClr val="accent6">
                    <a:lumMod val="75000"/>
                  </a:schemeClr>
                </a:solidFill>
                <a:latin typeface="Arial" panose="020B0604020202020204" pitchFamily="34" charset="0"/>
                <a:cs typeface="Arial" panose="020B0604020202020204" pitchFamily="34" charset="0"/>
              </a:rPr>
              <a:t>Methodology</a:t>
            </a:r>
            <a:endParaRPr lang="en-IN" sz="9600" dirty="0">
              <a:solidFill>
                <a:schemeClr val="accent6">
                  <a:lumMod val="75000"/>
                </a:schemeClr>
              </a:solidFill>
              <a:latin typeface="Arial" panose="020B0604020202020204" pitchFamily="34" charset="0"/>
              <a:cs typeface="Arial" panose="020B0604020202020204" pitchFamily="34" charset="0"/>
            </a:endParaRPr>
          </a:p>
        </p:txBody>
      </p:sp>
      <p:sp>
        <p:nvSpPr>
          <p:cNvPr id="2" name="Slide Number Placeholder 1"/>
          <p:cNvSpPr>
            <a:spLocks noGrp="1"/>
          </p:cNvSpPr>
          <p:nvPr>
            <p:ph type="sldNum" sz="quarter" idx="7"/>
          </p:nvPr>
        </p:nvSpPr>
        <p:spPr/>
        <p:txBody>
          <a:bodyPr/>
          <a:lstStyle/>
          <a:p>
            <a:fld id="{B6F15528-21DE-4FAA-801E-634DDDAF4B2B}" type="slidenum">
              <a:rPr lang="en-IN" smtClean="0"/>
              <a:t>10</a:t>
            </a:fld>
            <a:endParaRPr lang="en-IN"/>
          </a:p>
        </p:txBody>
      </p:sp>
      <p:sp>
        <p:nvSpPr>
          <p:cNvPr id="4" name="Footer Placeholder 3"/>
          <p:cNvSpPr>
            <a:spLocks noGrp="1"/>
          </p:cNvSpPr>
          <p:nvPr>
            <p:ph type="ftr" sz="quarter" idx="5"/>
          </p:nvPr>
        </p:nvSpPr>
        <p:spPr/>
        <p:txBody>
          <a:bodyPr/>
          <a:lstStyle/>
          <a:p>
            <a:r>
              <a:rPr lang="en-IN" smtClean="0"/>
              <a:t>BY PRAVEEN N. SHARMA &amp; SANJUKTA SENGUPTA</a:t>
            </a:r>
            <a:endParaRPr lang="en-IN"/>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71800" y="2538730"/>
            <a:ext cx="4305300" cy="2171700"/>
          </a:xfrm>
          <a:prstGeom prst="rect">
            <a:avLst/>
          </a:prstGeom>
        </p:spPr>
      </p:pic>
      <p:pic>
        <p:nvPicPr>
          <p:cNvPr id="6" name="Picture 5"/>
          <p:cNvPicPr>
            <a:picLocks noChangeAspect="1"/>
          </p:cNvPicPr>
          <p:nvPr/>
        </p:nvPicPr>
        <p:blipFill rotWithShape="1">
          <a:blip r:embed="rId3" cstate="print">
            <a:extLst>
              <a:ext uri="{BEBA8EAE-BF5A-486C-A8C5-ECC9F3942E4B}">
                <a14:imgProps xmlns:a14="http://schemas.microsoft.com/office/drawing/2010/main">
                  <a14:imgLayer r:embed="rId4">
                    <a14:imgEffect>
                      <a14:backgroundRemoval t="8299" b="74693" l="10000" r="90000"/>
                    </a14:imgEffect>
                  </a14:imgLayer>
                </a14:imgProps>
              </a:ext>
              <a:ext uri="{28A0092B-C50C-407E-A947-70E740481C1C}">
                <a14:useLocalDpi xmlns:a14="http://schemas.microsoft.com/office/drawing/2010/main" val="0"/>
              </a:ext>
            </a:extLst>
          </a:blip>
          <a:srcRect b="17008"/>
          <a:stretch/>
        </p:blipFill>
        <p:spPr>
          <a:xfrm>
            <a:off x="9144000" y="2324100"/>
            <a:ext cx="8625471" cy="558355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7" name="object 7"/>
          <p:cNvGrpSpPr/>
          <p:nvPr/>
        </p:nvGrpSpPr>
        <p:grpSpPr>
          <a:xfrm>
            <a:off x="1129421" y="2362275"/>
            <a:ext cx="114300" cy="7125334"/>
            <a:chOff x="1129421" y="2362275"/>
            <a:chExt cx="114300" cy="7125334"/>
          </a:xfrm>
        </p:grpSpPr>
        <p:pic>
          <p:nvPicPr>
            <p:cNvPr id="8" name="object 8"/>
            <p:cNvPicPr/>
            <p:nvPr/>
          </p:nvPicPr>
          <p:blipFill>
            <a:blip r:embed="rId2" cstate="print"/>
            <a:stretch>
              <a:fillRect/>
            </a:stretch>
          </p:blipFill>
          <p:spPr>
            <a:xfrm>
              <a:off x="1129421" y="2362275"/>
              <a:ext cx="114305" cy="114305"/>
            </a:xfrm>
            <a:prstGeom prst="rect">
              <a:avLst/>
            </a:prstGeom>
          </p:spPr>
        </p:pic>
        <p:pic>
          <p:nvPicPr>
            <p:cNvPr id="9" name="object 9"/>
            <p:cNvPicPr/>
            <p:nvPr/>
          </p:nvPicPr>
          <p:blipFill>
            <a:blip r:embed="rId2" cstate="print"/>
            <a:stretch>
              <a:fillRect/>
            </a:stretch>
          </p:blipFill>
          <p:spPr>
            <a:xfrm>
              <a:off x="1129421" y="3676793"/>
              <a:ext cx="114305" cy="114305"/>
            </a:xfrm>
            <a:prstGeom prst="rect">
              <a:avLst/>
            </a:prstGeom>
          </p:spPr>
        </p:pic>
        <p:pic>
          <p:nvPicPr>
            <p:cNvPr id="10" name="object 10"/>
            <p:cNvPicPr/>
            <p:nvPr/>
          </p:nvPicPr>
          <p:blipFill>
            <a:blip r:embed="rId2" cstate="print"/>
            <a:stretch>
              <a:fillRect/>
            </a:stretch>
          </p:blipFill>
          <p:spPr>
            <a:xfrm>
              <a:off x="1129421" y="5429482"/>
              <a:ext cx="114305" cy="114305"/>
            </a:xfrm>
            <a:prstGeom prst="rect">
              <a:avLst/>
            </a:prstGeom>
          </p:spPr>
        </p:pic>
        <p:pic>
          <p:nvPicPr>
            <p:cNvPr id="11" name="object 11"/>
            <p:cNvPicPr/>
            <p:nvPr/>
          </p:nvPicPr>
          <p:blipFill>
            <a:blip r:embed="rId2" cstate="print"/>
            <a:stretch>
              <a:fillRect/>
            </a:stretch>
          </p:blipFill>
          <p:spPr>
            <a:xfrm>
              <a:off x="1129421" y="6305828"/>
              <a:ext cx="114305" cy="114305"/>
            </a:xfrm>
            <a:prstGeom prst="rect">
              <a:avLst/>
            </a:prstGeom>
          </p:spPr>
        </p:pic>
        <p:pic>
          <p:nvPicPr>
            <p:cNvPr id="12" name="object 12"/>
            <p:cNvPicPr/>
            <p:nvPr/>
          </p:nvPicPr>
          <p:blipFill>
            <a:blip r:embed="rId2" cstate="print"/>
            <a:stretch>
              <a:fillRect/>
            </a:stretch>
          </p:blipFill>
          <p:spPr>
            <a:xfrm>
              <a:off x="1129421" y="7182172"/>
              <a:ext cx="114305" cy="114305"/>
            </a:xfrm>
            <a:prstGeom prst="rect">
              <a:avLst/>
            </a:prstGeom>
          </p:spPr>
        </p:pic>
        <p:pic>
          <p:nvPicPr>
            <p:cNvPr id="13" name="object 13"/>
            <p:cNvPicPr/>
            <p:nvPr/>
          </p:nvPicPr>
          <p:blipFill>
            <a:blip r:embed="rId2" cstate="print"/>
            <a:stretch>
              <a:fillRect/>
            </a:stretch>
          </p:blipFill>
          <p:spPr>
            <a:xfrm>
              <a:off x="1129421" y="8058517"/>
              <a:ext cx="114305" cy="114305"/>
            </a:xfrm>
            <a:prstGeom prst="rect">
              <a:avLst/>
            </a:prstGeom>
          </p:spPr>
        </p:pic>
        <p:pic>
          <p:nvPicPr>
            <p:cNvPr id="14" name="object 14"/>
            <p:cNvPicPr/>
            <p:nvPr/>
          </p:nvPicPr>
          <p:blipFill>
            <a:blip r:embed="rId2" cstate="print"/>
            <a:stretch>
              <a:fillRect/>
            </a:stretch>
          </p:blipFill>
          <p:spPr>
            <a:xfrm>
              <a:off x="1129421" y="8496690"/>
              <a:ext cx="114305" cy="114305"/>
            </a:xfrm>
            <a:prstGeom prst="rect">
              <a:avLst/>
            </a:prstGeom>
          </p:spPr>
        </p:pic>
        <p:pic>
          <p:nvPicPr>
            <p:cNvPr id="15" name="object 15"/>
            <p:cNvPicPr/>
            <p:nvPr/>
          </p:nvPicPr>
          <p:blipFill>
            <a:blip r:embed="rId3" cstate="print"/>
            <a:stretch>
              <a:fillRect/>
            </a:stretch>
          </p:blipFill>
          <p:spPr>
            <a:xfrm>
              <a:off x="1129421" y="8934862"/>
              <a:ext cx="114305" cy="114305"/>
            </a:xfrm>
            <a:prstGeom prst="rect">
              <a:avLst/>
            </a:prstGeom>
          </p:spPr>
        </p:pic>
        <p:pic>
          <p:nvPicPr>
            <p:cNvPr id="16" name="object 16"/>
            <p:cNvPicPr/>
            <p:nvPr/>
          </p:nvPicPr>
          <p:blipFill>
            <a:blip r:embed="rId2" cstate="print"/>
            <a:stretch>
              <a:fillRect/>
            </a:stretch>
          </p:blipFill>
          <p:spPr>
            <a:xfrm>
              <a:off x="1129421" y="9373035"/>
              <a:ext cx="114305" cy="114305"/>
            </a:xfrm>
            <a:prstGeom prst="rect">
              <a:avLst/>
            </a:prstGeom>
          </p:spPr>
        </p:pic>
      </p:grpSp>
      <p:sp>
        <p:nvSpPr>
          <p:cNvPr id="20" name="object 20"/>
          <p:cNvSpPr txBox="1"/>
          <p:nvPr/>
        </p:nvSpPr>
        <p:spPr>
          <a:xfrm>
            <a:off x="838200" y="342900"/>
            <a:ext cx="15773400" cy="8565165"/>
          </a:xfrm>
          <a:prstGeom prst="rect">
            <a:avLst/>
          </a:prstGeom>
        </p:spPr>
        <p:txBody>
          <a:bodyPr vert="horz" wrap="square" lIns="0" tIns="39370" rIns="0" bIns="0" rtlCol="0">
            <a:spAutoFit/>
          </a:bodyPr>
          <a:lstStyle/>
          <a:p>
            <a:r>
              <a:rPr lang="en-IN" sz="2000" dirty="0">
                <a:solidFill>
                  <a:schemeClr val="accent5">
                    <a:lumMod val="75000"/>
                  </a:schemeClr>
                </a:solidFill>
                <a:latin typeface="Arial" panose="020B0604020202020204" pitchFamily="34" charset="0"/>
                <a:cs typeface="Arial" panose="020B0604020202020204" pitchFamily="34" charset="0"/>
              </a:rPr>
              <a:t>We have used Tableau application to analyse the database to gain insights about different Airbnb properties in New York.</a:t>
            </a:r>
          </a:p>
          <a:p>
            <a:r>
              <a:rPr lang="en-IN" sz="2000" dirty="0">
                <a:solidFill>
                  <a:schemeClr val="accent5">
                    <a:lumMod val="75000"/>
                  </a:schemeClr>
                </a:solidFill>
                <a:latin typeface="Arial" panose="020B0604020202020204" pitchFamily="34" charset="0"/>
                <a:cs typeface="Arial" panose="020B0604020202020204" pitchFamily="34" charset="0"/>
              </a:rPr>
              <a:t> </a:t>
            </a:r>
          </a:p>
          <a:p>
            <a:pPr lvl="0"/>
            <a:r>
              <a:rPr lang="en-IN" sz="2000" dirty="0">
                <a:solidFill>
                  <a:schemeClr val="accent5">
                    <a:lumMod val="75000"/>
                  </a:schemeClr>
                </a:solidFill>
                <a:latin typeface="Arial" panose="020B0604020202020204" pitchFamily="34" charset="0"/>
                <a:cs typeface="Arial" panose="020B0604020202020204" pitchFamily="34" charset="0"/>
              </a:rPr>
              <a:t>Basically there are five neighbourhood groups in New York, where the Airbnb are present and there are as follows Manhattan, Brooklyn, Queens, Bronx and Staten Island.</a:t>
            </a:r>
          </a:p>
          <a:p>
            <a:pPr lvl="0"/>
            <a:endParaRPr lang="en-IN" sz="2400" dirty="0">
              <a:solidFill>
                <a:schemeClr val="accent5">
                  <a:lumMod val="75000"/>
                </a:schemeClr>
              </a:solidFill>
              <a:latin typeface="Arial" panose="020B0604020202020204" pitchFamily="34" charset="0"/>
              <a:cs typeface="Arial" panose="020B0604020202020204" pitchFamily="34" charset="0"/>
            </a:endParaRPr>
          </a:p>
          <a:p>
            <a:pPr marL="12700" algn="just">
              <a:lnSpc>
                <a:spcPct val="100000"/>
              </a:lnSpc>
              <a:spcBef>
                <a:spcPts val="310"/>
              </a:spcBef>
            </a:pPr>
            <a:r>
              <a:rPr lang="en-IN" sz="2800" b="1" dirty="0">
                <a:solidFill>
                  <a:schemeClr val="accent6"/>
                </a:solidFill>
                <a:latin typeface="Arial" panose="020B0604020202020204" pitchFamily="34" charset="0"/>
                <a:cs typeface="Arial" panose="020B0604020202020204" pitchFamily="34" charset="0"/>
              </a:rPr>
              <a:t>EXPLORATORY DATA ANALYSIS:</a:t>
            </a:r>
          </a:p>
          <a:p>
            <a:pPr marL="355600" indent="-342900" algn="just">
              <a:lnSpc>
                <a:spcPct val="100000"/>
              </a:lnSpc>
              <a:spcBef>
                <a:spcPts val="310"/>
              </a:spcBef>
              <a:buFont typeface="Arial" panose="020B0604020202020204" pitchFamily="34" charset="0"/>
              <a:buChar char="•"/>
            </a:pPr>
            <a:r>
              <a:rPr lang="en-IN" sz="2000" dirty="0">
                <a:solidFill>
                  <a:schemeClr val="accent5">
                    <a:lumMod val="75000"/>
                  </a:schemeClr>
                </a:solidFill>
                <a:latin typeface="Arial" panose="020B0604020202020204" pitchFamily="34" charset="0"/>
                <a:cs typeface="Arial" panose="020B0604020202020204" pitchFamily="34" charset="0"/>
              </a:rPr>
              <a:t>Checked the Null values in the dataset. It was found that  some columns have null values i.e. names, </a:t>
            </a:r>
            <a:r>
              <a:rPr lang="en-IN" sz="2000" dirty="0" err="1">
                <a:solidFill>
                  <a:schemeClr val="accent5">
                    <a:lumMod val="75000"/>
                  </a:schemeClr>
                </a:solidFill>
                <a:latin typeface="Arial" panose="020B0604020202020204" pitchFamily="34" charset="0"/>
                <a:cs typeface="Arial" panose="020B0604020202020204" pitchFamily="34" charset="0"/>
              </a:rPr>
              <a:t>host_name</a:t>
            </a:r>
            <a:r>
              <a:rPr lang="en-IN" sz="2000" dirty="0">
                <a:solidFill>
                  <a:schemeClr val="accent5">
                    <a:lumMod val="75000"/>
                  </a:schemeClr>
                </a:solidFill>
                <a:latin typeface="Arial" panose="020B0604020202020204" pitchFamily="34" charset="0"/>
                <a:cs typeface="Arial" panose="020B0604020202020204" pitchFamily="34" charset="0"/>
              </a:rPr>
              <a:t>, </a:t>
            </a:r>
            <a:r>
              <a:rPr lang="en-IN" sz="2000" dirty="0" err="1">
                <a:solidFill>
                  <a:schemeClr val="accent5">
                    <a:lumMod val="75000"/>
                  </a:schemeClr>
                </a:solidFill>
                <a:latin typeface="Arial" panose="020B0604020202020204" pitchFamily="34" charset="0"/>
                <a:cs typeface="Arial" panose="020B0604020202020204" pitchFamily="34" charset="0"/>
              </a:rPr>
              <a:t>last_review</a:t>
            </a:r>
            <a:r>
              <a:rPr lang="en-IN" sz="2000" dirty="0">
                <a:solidFill>
                  <a:schemeClr val="accent5">
                    <a:lumMod val="75000"/>
                  </a:schemeClr>
                </a:solidFill>
                <a:latin typeface="Arial" panose="020B0604020202020204" pitchFamily="34" charset="0"/>
                <a:cs typeface="Arial" panose="020B0604020202020204" pitchFamily="34" charset="0"/>
              </a:rPr>
              <a:t>, and </a:t>
            </a:r>
            <a:r>
              <a:rPr lang="en-IN" sz="2000" dirty="0" err="1">
                <a:solidFill>
                  <a:schemeClr val="accent5">
                    <a:lumMod val="75000"/>
                  </a:schemeClr>
                </a:solidFill>
                <a:latin typeface="Arial" panose="020B0604020202020204" pitchFamily="34" charset="0"/>
                <a:cs typeface="Arial" panose="020B0604020202020204" pitchFamily="34" charset="0"/>
              </a:rPr>
              <a:t>review_per_month</a:t>
            </a:r>
            <a:r>
              <a:rPr lang="en-IN" sz="2000" dirty="0">
                <a:solidFill>
                  <a:schemeClr val="accent5">
                    <a:lumMod val="75000"/>
                  </a:schemeClr>
                </a:solidFill>
                <a:latin typeface="Arial" panose="020B0604020202020204" pitchFamily="34" charset="0"/>
                <a:cs typeface="Arial" panose="020B0604020202020204" pitchFamily="34" charset="0"/>
              </a:rPr>
              <a:t>.</a:t>
            </a:r>
          </a:p>
          <a:p>
            <a:pPr marL="355600" indent="-342900" algn="just">
              <a:lnSpc>
                <a:spcPct val="100000"/>
              </a:lnSpc>
              <a:spcBef>
                <a:spcPts val="310"/>
              </a:spcBef>
              <a:buFont typeface="Arial" panose="020B0604020202020204" pitchFamily="34" charset="0"/>
              <a:buChar char="•"/>
            </a:pPr>
            <a:r>
              <a:rPr lang="en-IN" sz="2000" dirty="0">
                <a:solidFill>
                  <a:schemeClr val="accent5">
                    <a:lumMod val="75000"/>
                  </a:schemeClr>
                </a:solidFill>
                <a:latin typeface="Arial" panose="020B0604020202020204" pitchFamily="34" charset="0"/>
                <a:cs typeface="Arial" panose="020B0604020202020204" pitchFamily="34" charset="0"/>
              </a:rPr>
              <a:t>Checked for the outliers in the dataset.</a:t>
            </a:r>
          </a:p>
          <a:p>
            <a:pPr marL="355600" indent="-342900" algn="just">
              <a:lnSpc>
                <a:spcPct val="100000"/>
              </a:lnSpc>
              <a:spcBef>
                <a:spcPts val="310"/>
              </a:spcBef>
              <a:buFont typeface="Arial" panose="020B0604020202020204" pitchFamily="34" charset="0"/>
              <a:buChar char="•"/>
            </a:pPr>
            <a:endParaRPr lang="en-IN" sz="2800" dirty="0">
              <a:latin typeface="Arial" panose="020B0604020202020204" pitchFamily="34" charset="0"/>
              <a:cs typeface="Arial" panose="020B0604020202020204" pitchFamily="34" charset="0"/>
            </a:endParaRPr>
          </a:p>
          <a:p>
            <a:pPr algn="just"/>
            <a:r>
              <a:rPr lang="en-IN" sz="2800" b="1" dirty="0">
                <a:solidFill>
                  <a:schemeClr val="accent6"/>
                </a:solidFill>
                <a:latin typeface="Arial" panose="020B0604020202020204" pitchFamily="34" charset="0"/>
                <a:cs typeface="Arial" panose="020B0604020202020204" pitchFamily="34" charset="0"/>
              </a:rPr>
              <a:t>DATA ANALYSIS:</a:t>
            </a:r>
          </a:p>
          <a:p>
            <a:pPr marL="342900" indent="-342900" algn="just">
              <a:buFont typeface="Arial" panose="020B0604020202020204" pitchFamily="34" charset="0"/>
              <a:buChar char="•"/>
            </a:pPr>
            <a:r>
              <a:rPr lang="en-IN" sz="2000" dirty="0">
                <a:solidFill>
                  <a:schemeClr val="accent5">
                    <a:lumMod val="75000"/>
                  </a:schemeClr>
                </a:solidFill>
                <a:latin typeface="Arial" panose="020B0604020202020204" pitchFamily="34" charset="0"/>
                <a:cs typeface="Arial" panose="020B0604020202020204" pitchFamily="34" charset="0"/>
              </a:rPr>
              <a:t>Analysed the data using different columns based on the price, availability_365, minimum nights, and the reviews of the customers been received</a:t>
            </a:r>
          </a:p>
          <a:p>
            <a:pPr marL="342900" indent="-342900" algn="just">
              <a:buFont typeface="Arial" panose="020B0604020202020204" pitchFamily="34" charset="0"/>
              <a:buChar char="•"/>
            </a:pPr>
            <a:endParaRPr lang="en-IN" sz="2800" dirty="0">
              <a:latin typeface="Arial" panose="020B0604020202020204" pitchFamily="34" charset="0"/>
              <a:cs typeface="Arial" panose="020B0604020202020204" pitchFamily="34" charset="0"/>
            </a:endParaRPr>
          </a:p>
          <a:p>
            <a:pPr algn="just"/>
            <a:r>
              <a:rPr lang="en-IN" sz="2800" b="1" dirty="0">
                <a:solidFill>
                  <a:schemeClr val="accent6"/>
                </a:solidFill>
                <a:latin typeface="Arial" panose="020B0604020202020204" pitchFamily="34" charset="0"/>
                <a:cs typeface="Arial" panose="020B0604020202020204" pitchFamily="34" charset="0"/>
              </a:rPr>
              <a:t>INFERENCES AFTER ANALYSING THE DATA:</a:t>
            </a:r>
            <a:endParaRPr lang="en-IN" sz="2800" dirty="0">
              <a:solidFill>
                <a:schemeClr val="accent6"/>
              </a:solidFill>
              <a:latin typeface="Arial" panose="020B0604020202020204" pitchFamily="34" charset="0"/>
              <a:cs typeface="Arial" panose="020B0604020202020204" pitchFamily="34" charset="0"/>
            </a:endParaRPr>
          </a:p>
          <a:p>
            <a:pPr marL="342900" lvl="0" indent="-342900" algn="just">
              <a:buFont typeface="Arial" panose="020B0604020202020204" pitchFamily="34" charset="0"/>
              <a:buChar char="•"/>
            </a:pPr>
            <a:r>
              <a:rPr lang="en-IN" sz="2000" dirty="0">
                <a:solidFill>
                  <a:schemeClr val="accent5">
                    <a:lumMod val="75000"/>
                  </a:schemeClr>
                </a:solidFill>
                <a:latin typeface="Arial" panose="020B0604020202020204" pitchFamily="34" charset="0"/>
                <a:cs typeface="Arial" panose="020B0604020202020204" pitchFamily="34" charset="0"/>
              </a:rPr>
              <a:t>It was seen that people like to visit the </a:t>
            </a:r>
            <a:r>
              <a:rPr lang="en-IN" sz="2000" dirty="0" err="1">
                <a:solidFill>
                  <a:schemeClr val="accent5">
                    <a:lumMod val="75000"/>
                  </a:schemeClr>
                </a:solidFill>
                <a:latin typeface="Arial" panose="020B0604020202020204" pitchFamily="34" charset="0"/>
                <a:cs typeface="Arial" panose="020B0604020202020204" pitchFamily="34" charset="0"/>
              </a:rPr>
              <a:t>center</a:t>
            </a:r>
            <a:r>
              <a:rPr lang="en-IN" sz="2000" dirty="0">
                <a:solidFill>
                  <a:schemeClr val="accent5">
                    <a:lumMod val="75000"/>
                  </a:schemeClr>
                </a:solidFill>
                <a:latin typeface="Arial" panose="020B0604020202020204" pitchFamily="34" charset="0"/>
                <a:cs typeface="Arial" panose="020B0604020202020204" pitchFamily="34" charset="0"/>
              </a:rPr>
              <a:t> of New York from where they can see the beauty of the  city.</a:t>
            </a:r>
          </a:p>
          <a:p>
            <a:pPr marL="342900" lvl="0" indent="-342900" algn="just">
              <a:buFont typeface="Arial" panose="020B0604020202020204" pitchFamily="34" charset="0"/>
              <a:buChar char="•"/>
            </a:pPr>
            <a:r>
              <a:rPr lang="en-IN" sz="2000" dirty="0">
                <a:solidFill>
                  <a:schemeClr val="accent5">
                    <a:lumMod val="75000"/>
                  </a:schemeClr>
                </a:solidFill>
                <a:latin typeface="Arial" panose="020B0604020202020204" pitchFamily="34" charset="0"/>
                <a:cs typeface="Arial" panose="020B0604020202020204" pitchFamily="34" charset="0"/>
              </a:rPr>
              <a:t>The number of listings of </a:t>
            </a:r>
            <a:r>
              <a:rPr lang="en-IN" sz="2000" b="1" dirty="0">
                <a:solidFill>
                  <a:schemeClr val="accent5">
                    <a:lumMod val="75000"/>
                  </a:schemeClr>
                </a:solidFill>
                <a:latin typeface="Arial" panose="020B0604020202020204" pitchFamily="34" charset="0"/>
                <a:cs typeface="Arial" panose="020B0604020202020204" pitchFamily="34" charset="0"/>
              </a:rPr>
              <a:t>shared rooms is limite</a:t>
            </a:r>
            <a:r>
              <a:rPr lang="en-IN" sz="2000" dirty="0">
                <a:solidFill>
                  <a:schemeClr val="accent5">
                    <a:lumMod val="75000"/>
                  </a:schemeClr>
                </a:solidFill>
                <a:latin typeface="Arial" panose="020B0604020202020204" pitchFamily="34" charset="0"/>
                <a:cs typeface="Arial" panose="020B0604020202020204" pitchFamily="34" charset="0"/>
              </a:rPr>
              <a:t>d but their </a:t>
            </a:r>
            <a:r>
              <a:rPr lang="en-IN" sz="2000" b="1" dirty="0">
                <a:solidFill>
                  <a:schemeClr val="accent5">
                    <a:lumMod val="75000"/>
                  </a:schemeClr>
                </a:solidFill>
                <a:latin typeface="Arial" panose="020B0604020202020204" pitchFamily="34" charset="0"/>
                <a:cs typeface="Arial" panose="020B0604020202020204" pitchFamily="34" charset="0"/>
              </a:rPr>
              <a:t>average price is placed less and availability is high</a:t>
            </a:r>
            <a:r>
              <a:rPr lang="en-IN" sz="2000" dirty="0">
                <a:solidFill>
                  <a:schemeClr val="accent5">
                    <a:lumMod val="75000"/>
                  </a:schemeClr>
                </a:solidFill>
                <a:latin typeface="Arial" panose="020B0604020202020204" pitchFamily="34" charset="0"/>
                <a:cs typeface="Arial" panose="020B0604020202020204" pitchFamily="34" charset="0"/>
              </a:rPr>
              <a:t>.</a:t>
            </a:r>
          </a:p>
          <a:p>
            <a:pPr marL="342900" lvl="0" indent="-342900" algn="just">
              <a:buFont typeface="Arial" panose="020B0604020202020204" pitchFamily="34" charset="0"/>
              <a:buChar char="•"/>
            </a:pPr>
            <a:r>
              <a:rPr lang="en-IN" sz="2000" dirty="0">
                <a:solidFill>
                  <a:schemeClr val="accent5">
                    <a:lumMod val="75000"/>
                  </a:schemeClr>
                </a:solidFill>
                <a:latin typeface="Arial" panose="020B0604020202020204" pitchFamily="34" charset="0"/>
                <a:cs typeface="Arial" panose="020B0604020202020204" pitchFamily="34" charset="0"/>
              </a:rPr>
              <a:t>A number of reviews and reviews per month were more at lesser price as compared to the higher price as there is lesser chance of people going for a high price room.</a:t>
            </a:r>
          </a:p>
          <a:p>
            <a:pPr marL="342900" lvl="0" indent="-342900" algn="just">
              <a:buFont typeface="Arial" panose="020B0604020202020204" pitchFamily="34" charset="0"/>
              <a:buChar char="•"/>
            </a:pPr>
            <a:r>
              <a:rPr lang="en-IN" sz="2000" dirty="0">
                <a:solidFill>
                  <a:schemeClr val="accent5">
                    <a:lumMod val="75000"/>
                  </a:schemeClr>
                </a:solidFill>
                <a:latin typeface="Arial" panose="020B0604020202020204" pitchFamily="34" charset="0"/>
                <a:cs typeface="Arial" panose="020B0604020202020204" pitchFamily="34" charset="0"/>
              </a:rPr>
              <a:t>Minimum number of night spent is at </a:t>
            </a:r>
            <a:r>
              <a:rPr lang="en-IN" sz="2000" b="1" dirty="0" err="1">
                <a:solidFill>
                  <a:schemeClr val="accent5">
                    <a:lumMod val="75000"/>
                  </a:schemeClr>
                </a:solidFill>
                <a:latin typeface="Arial" panose="020B0604020202020204" pitchFamily="34" charset="0"/>
                <a:cs typeface="Arial" panose="020B0604020202020204" pitchFamily="34" charset="0"/>
              </a:rPr>
              <a:t>Bushwick</a:t>
            </a:r>
            <a:endParaRPr lang="en-IN" sz="2000" b="1" dirty="0">
              <a:solidFill>
                <a:schemeClr val="accent5">
                  <a:lumMod val="75000"/>
                </a:schemeClr>
              </a:solidFill>
              <a:latin typeface="Arial" panose="020B0604020202020204" pitchFamily="34" charset="0"/>
              <a:cs typeface="Arial" panose="020B0604020202020204" pitchFamily="34" charset="0"/>
            </a:endParaRPr>
          </a:p>
          <a:p>
            <a:pPr marL="342900" lvl="0" indent="-342900" algn="just">
              <a:buFont typeface="Arial" panose="020B0604020202020204" pitchFamily="34" charset="0"/>
              <a:buChar char="•"/>
            </a:pPr>
            <a:r>
              <a:rPr lang="en-IN" sz="2000" b="1" dirty="0">
                <a:solidFill>
                  <a:schemeClr val="accent5">
                    <a:lumMod val="75000"/>
                  </a:schemeClr>
                </a:solidFill>
                <a:latin typeface="Arial" panose="020B0604020202020204" pitchFamily="34" charset="0"/>
                <a:cs typeface="Arial" panose="020B0604020202020204" pitchFamily="34" charset="0"/>
              </a:rPr>
              <a:t>Manhattan and Brooklyn</a:t>
            </a:r>
            <a:r>
              <a:rPr lang="en-IN" sz="2000" dirty="0">
                <a:solidFill>
                  <a:schemeClr val="accent5">
                    <a:lumMod val="75000"/>
                  </a:schemeClr>
                </a:solidFill>
                <a:latin typeface="Arial" panose="020B0604020202020204" pitchFamily="34" charset="0"/>
                <a:cs typeface="Arial" panose="020B0604020202020204" pitchFamily="34" charset="0"/>
              </a:rPr>
              <a:t> are very costly </a:t>
            </a:r>
            <a:r>
              <a:rPr lang="en-IN" sz="2000" dirty="0" err="1">
                <a:solidFill>
                  <a:schemeClr val="accent5">
                    <a:lumMod val="75000"/>
                  </a:schemeClr>
                </a:solidFill>
                <a:latin typeface="Arial" panose="020B0604020202020204" pitchFamily="34" charset="0"/>
                <a:cs typeface="Arial" panose="020B0604020202020204" pitchFamily="34" charset="0"/>
              </a:rPr>
              <a:t>neighnourhood_groups</a:t>
            </a:r>
            <a:r>
              <a:rPr lang="en-IN" sz="2000" dirty="0">
                <a:solidFill>
                  <a:schemeClr val="accent5">
                    <a:lumMod val="75000"/>
                  </a:schemeClr>
                </a:solidFill>
                <a:latin typeface="Arial" panose="020B0604020202020204" pitchFamily="34" charset="0"/>
                <a:cs typeface="Arial" panose="020B0604020202020204" pitchFamily="34" charset="0"/>
              </a:rPr>
              <a:t>.</a:t>
            </a:r>
          </a:p>
          <a:p>
            <a:pPr marL="342900" lvl="0" indent="-342900" algn="just">
              <a:buFont typeface="Arial" panose="020B0604020202020204" pitchFamily="34" charset="0"/>
              <a:buChar char="•"/>
            </a:pPr>
            <a:r>
              <a:rPr lang="en-IN" sz="2000" dirty="0">
                <a:solidFill>
                  <a:schemeClr val="accent5">
                    <a:lumMod val="75000"/>
                  </a:schemeClr>
                </a:solidFill>
                <a:latin typeface="Arial" panose="020B0604020202020204" pitchFamily="34" charset="0"/>
                <a:cs typeface="Arial" panose="020B0604020202020204" pitchFamily="34" charset="0"/>
              </a:rPr>
              <a:t>People show interest in the </a:t>
            </a:r>
            <a:r>
              <a:rPr lang="en-IN" sz="2000" b="1" dirty="0">
                <a:solidFill>
                  <a:schemeClr val="accent5">
                    <a:lumMod val="75000"/>
                  </a:schemeClr>
                </a:solidFill>
                <a:latin typeface="Arial" panose="020B0604020202020204" pitchFamily="34" charset="0"/>
                <a:cs typeface="Arial" panose="020B0604020202020204" pitchFamily="34" charset="0"/>
              </a:rPr>
              <a:t>host </a:t>
            </a:r>
            <a:r>
              <a:rPr lang="en-IN" sz="2000" b="1" dirty="0" err="1">
                <a:solidFill>
                  <a:schemeClr val="accent5">
                    <a:lumMod val="75000"/>
                  </a:schemeClr>
                </a:solidFill>
                <a:latin typeface="Arial" panose="020B0604020202020204" pitchFamily="34" charset="0"/>
                <a:cs typeface="Arial" panose="020B0604020202020204" pitchFamily="34" charset="0"/>
              </a:rPr>
              <a:t>Blueground</a:t>
            </a:r>
            <a:r>
              <a:rPr lang="en-IN" sz="2000" b="1" dirty="0">
                <a:solidFill>
                  <a:schemeClr val="accent5">
                    <a:lumMod val="75000"/>
                  </a:schemeClr>
                </a:solidFill>
                <a:latin typeface="Arial" panose="020B0604020202020204" pitchFamily="34" charset="0"/>
                <a:cs typeface="Arial" panose="020B0604020202020204" pitchFamily="34" charset="0"/>
              </a:rPr>
              <a:t> </a:t>
            </a:r>
            <a:r>
              <a:rPr lang="en-IN" sz="2000" dirty="0">
                <a:solidFill>
                  <a:schemeClr val="accent5">
                    <a:lumMod val="75000"/>
                  </a:schemeClr>
                </a:solidFill>
                <a:latin typeface="Arial" panose="020B0604020202020204" pitchFamily="34" charset="0"/>
                <a:cs typeface="Arial" panose="020B0604020202020204" pitchFamily="34" charset="0"/>
              </a:rPr>
              <a:t>and spend more nights here.  The minimum number of nights to stay reduces with a price increase.</a:t>
            </a:r>
          </a:p>
          <a:p>
            <a:pPr marL="342900" lvl="0" indent="-342900" algn="just">
              <a:buFont typeface="Arial" panose="020B0604020202020204" pitchFamily="34" charset="0"/>
              <a:buChar char="•"/>
            </a:pPr>
            <a:r>
              <a:rPr lang="en-IN" sz="2000" dirty="0">
                <a:solidFill>
                  <a:schemeClr val="accent5">
                    <a:lumMod val="75000"/>
                  </a:schemeClr>
                </a:solidFill>
                <a:latin typeface="Arial" panose="020B0604020202020204" pitchFamily="34" charset="0"/>
                <a:cs typeface="Arial" panose="020B0604020202020204" pitchFamily="34" charset="0"/>
              </a:rPr>
              <a:t>To Focus on the prime locations : </a:t>
            </a:r>
            <a:r>
              <a:rPr lang="en-IN" sz="2000" b="1" dirty="0">
                <a:solidFill>
                  <a:schemeClr val="accent5">
                    <a:lumMod val="75000"/>
                  </a:schemeClr>
                </a:solidFill>
                <a:latin typeface="Arial" panose="020B0604020202020204" pitchFamily="34" charset="0"/>
                <a:cs typeface="Arial" panose="020B0604020202020204" pitchFamily="34" charset="0"/>
              </a:rPr>
              <a:t>Manhattan and Brooklyn </a:t>
            </a:r>
            <a:r>
              <a:rPr lang="en-IN" sz="2000" dirty="0">
                <a:solidFill>
                  <a:schemeClr val="accent5">
                    <a:lumMod val="75000"/>
                  </a:schemeClr>
                </a:solidFill>
                <a:latin typeface="Arial" panose="020B0604020202020204" pitchFamily="34" charset="0"/>
                <a:cs typeface="Arial" panose="020B0604020202020204" pitchFamily="34" charset="0"/>
              </a:rPr>
              <a:t>where people have shown interest after analysing.</a:t>
            </a:r>
          </a:p>
        </p:txBody>
      </p:sp>
      <p:sp>
        <p:nvSpPr>
          <p:cNvPr id="2" name="Slide Number Placeholder 1"/>
          <p:cNvSpPr>
            <a:spLocks noGrp="1"/>
          </p:cNvSpPr>
          <p:nvPr>
            <p:ph type="sldNum" sz="quarter" idx="7"/>
          </p:nvPr>
        </p:nvSpPr>
        <p:spPr/>
        <p:txBody>
          <a:bodyPr/>
          <a:lstStyle/>
          <a:p>
            <a:fld id="{B6F15528-21DE-4FAA-801E-634DDDAF4B2B}" type="slidenum">
              <a:rPr lang="en-IN" smtClean="0"/>
              <a:t>11</a:t>
            </a:fld>
            <a:endParaRPr lang="en-IN" dirty="0"/>
          </a:p>
        </p:txBody>
      </p:sp>
      <p:sp>
        <p:nvSpPr>
          <p:cNvPr id="3" name="Footer Placeholder 2"/>
          <p:cNvSpPr>
            <a:spLocks noGrp="1"/>
          </p:cNvSpPr>
          <p:nvPr>
            <p:ph type="ftr" sz="quarter" idx="5"/>
          </p:nvPr>
        </p:nvSpPr>
        <p:spPr/>
        <p:txBody>
          <a:bodyPr/>
          <a:lstStyle/>
          <a:p>
            <a:r>
              <a:rPr lang="en-IN" smtClean="0"/>
              <a:t>BY PRAVEEN N. SHARMA &amp; SANJUKTA SENGUPTA</a:t>
            </a:r>
            <a:endParaRPr lang="en-I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title"/>
          </p:nvPr>
        </p:nvSpPr>
        <p:spPr>
          <a:xfrm>
            <a:off x="3937245" y="4991100"/>
            <a:ext cx="9230116" cy="1977464"/>
          </a:xfrm>
        </p:spPr>
        <p:txBody>
          <a:bodyPr/>
          <a:lstStyle/>
          <a:p>
            <a:pPr algn="ctr"/>
            <a:r>
              <a:rPr lang="en-IN" dirty="0" smtClean="0">
                <a:solidFill>
                  <a:schemeClr val="tx2"/>
                </a:solidFill>
                <a:latin typeface="Arial" panose="020B0604020202020204" pitchFamily="34" charset="0"/>
                <a:cs typeface="Arial" panose="020B0604020202020204" pitchFamily="34" charset="0"/>
              </a:rPr>
              <a:t>Thank You</a:t>
            </a:r>
            <a:endParaRPr lang="en-IN" dirty="0">
              <a:solidFill>
                <a:schemeClr val="tx2"/>
              </a:solidFill>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17920" y="3086100"/>
            <a:ext cx="4305300" cy="2171700"/>
          </a:xfrm>
          <a:prstGeom prst="rect">
            <a:avLst/>
          </a:prstGeom>
        </p:spPr>
      </p:pic>
      <p:sp>
        <p:nvSpPr>
          <p:cNvPr id="6" name="Slide Number Placeholder 5"/>
          <p:cNvSpPr>
            <a:spLocks noGrp="1"/>
          </p:cNvSpPr>
          <p:nvPr>
            <p:ph type="sldNum" sz="quarter" idx="7"/>
          </p:nvPr>
        </p:nvSpPr>
        <p:spPr/>
        <p:txBody>
          <a:bodyPr/>
          <a:lstStyle/>
          <a:p>
            <a:fld id="{B6F15528-21DE-4FAA-801E-634DDDAF4B2B}" type="slidenum">
              <a:rPr lang="en-IN" smtClean="0"/>
              <a:t>12</a:t>
            </a:fld>
            <a:endParaRPr lang="en-IN"/>
          </a:p>
        </p:txBody>
      </p:sp>
      <p:sp>
        <p:nvSpPr>
          <p:cNvPr id="7" name="Footer Placeholder 6"/>
          <p:cNvSpPr>
            <a:spLocks noGrp="1"/>
          </p:cNvSpPr>
          <p:nvPr>
            <p:ph type="ftr" sz="quarter" idx="5"/>
          </p:nvPr>
        </p:nvSpPr>
        <p:spPr/>
        <p:txBody>
          <a:bodyPr/>
          <a:lstStyle/>
          <a:p>
            <a:r>
              <a:rPr lang="en-IN" smtClean="0"/>
              <a:t>BY PRAVEEN N. SHARMA &amp; SANJUKTA SENGUPTA</a:t>
            </a:r>
            <a:endParaRPr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Box 11">
            <a:extLst>
              <a:ext uri="{FF2B5EF4-FFF2-40B4-BE49-F238E27FC236}">
                <a16:creationId xmlns="" xmlns:a16="http://schemas.microsoft.com/office/drawing/2014/main" id="{E12556FB-BAEA-4814-911E-EA0F547566CE}"/>
              </a:ext>
            </a:extLst>
          </p:cNvPr>
          <p:cNvSpPr txBox="1"/>
          <p:nvPr/>
        </p:nvSpPr>
        <p:spPr>
          <a:xfrm>
            <a:off x="1371600" y="3186142"/>
            <a:ext cx="10134600" cy="4524315"/>
          </a:xfrm>
          <a:prstGeom prst="rect">
            <a:avLst/>
          </a:prstGeom>
          <a:noFill/>
        </p:spPr>
        <p:txBody>
          <a:bodyPr wrap="square" rtlCol="0">
            <a:spAutoFit/>
          </a:bodyPr>
          <a:lstStyle/>
          <a:p>
            <a:r>
              <a:rPr lang="en-GB" sz="4800" b="1" dirty="0" smtClean="0">
                <a:solidFill>
                  <a:schemeClr val="accent6">
                    <a:lumMod val="75000"/>
                  </a:schemeClr>
                </a:solidFill>
                <a:latin typeface="Arial" panose="020B0604020202020204" pitchFamily="34" charset="0"/>
                <a:cs typeface="Arial" panose="020B0604020202020204" pitchFamily="34" charset="0"/>
              </a:rPr>
              <a:t>AGENDA</a:t>
            </a:r>
          </a:p>
          <a:p>
            <a:endParaRPr lang="en-GB" sz="4000" b="1" dirty="0">
              <a:solidFill>
                <a:schemeClr val="accent6">
                  <a:lumMod val="75000"/>
                </a:schemeClr>
              </a:solidFill>
              <a:latin typeface="Arial" panose="020B0604020202020204" pitchFamily="34" charset="0"/>
              <a:cs typeface="Arial" panose="020B0604020202020204" pitchFamily="34" charset="0"/>
            </a:endParaRPr>
          </a:p>
          <a:p>
            <a:pPr marL="342900" indent="-144000">
              <a:buAutoNum type="arabicPeriod"/>
            </a:pPr>
            <a:r>
              <a:rPr lang="en-GB" sz="4000" b="1" dirty="0">
                <a:solidFill>
                  <a:schemeClr val="accent5">
                    <a:lumMod val="75000"/>
                  </a:schemeClr>
                </a:solidFill>
                <a:latin typeface="Arial" panose="020B0604020202020204" pitchFamily="34" charset="0"/>
                <a:cs typeface="Arial" panose="020B0604020202020204" pitchFamily="34" charset="0"/>
              </a:rPr>
              <a:t>Objective</a:t>
            </a:r>
          </a:p>
          <a:p>
            <a:pPr marL="342900" indent="-144000">
              <a:buAutoNum type="arabicPeriod"/>
            </a:pPr>
            <a:endParaRPr lang="en-GB" sz="4000" b="1" dirty="0">
              <a:solidFill>
                <a:schemeClr val="accent5">
                  <a:lumMod val="75000"/>
                </a:schemeClr>
              </a:solidFill>
              <a:latin typeface="Arial" panose="020B0604020202020204" pitchFamily="34" charset="0"/>
              <a:cs typeface="Arial" panose="020B0604020202020204" pitchFamily="34" charset="0"/>
            </a:endParaRPr>
          </a:p>
          <a:p>
            <a:pPr marL="342900" indent="-144000">
              <a:buAutoNum type="arabicPeriod"/>
            </a:pPr>
            <a:r>
              <a:rPr lang="en-GB" sz="4000" b="1" dirty="0">
                <a:solidFill>
                  <a:schemeClr val="accent5">
                    <a:lumMod val="75000"/>
                  </a:schemeClr>
                </a:solidFill>
                <a:latin typeface="Arial" panose="020B0604020202020204" pitchFamily="34" charset="0"/>
                <a:cs typeface="Arial" panose="020B0604020202020204" pitchFamily="34" charset="0"/>
              </a:rPr>
              <a:t>Inferences and Visualization</a:t>
            </a:r>
          </a:p>
          <a:p>
            <a:pPr marL="342900" indent="-144000">
              <a:buAutoNum type="arabicPeriod"/>
            </a:pPr>
            <a:endParaRPr lang="en-GB" sz="4000" b="1" dirty="0">
              <a:solidFill>
                <a:schemeClr val="accent5">
                  <a:lumMod val="75000"/>
                </a:schemeClr>
              </a:solidFill>
              <a:latin typeface="Arial" panose="020B0604020202020204" pitchFamily="34" charset="0"/>
              <a:cs typeface="Arial" panose="020B0604020202020204" pitchFamily="34" charset="0"/>
            </a:endParaRPr>
          </a:p>
          <a:p>
            <a:pPr marL="342900" indent="-144000">
              <a:buAutoNum type="arabicPeriod"/>
            </a:pPr>
            <a:r>
              <a:rPr lang="en-IN" sz="4000" b="1" dirty="0">
                <a:solidFill>
                  <a:schemeClr val="accent5">
                    <a:lumMod val="75000"/>
                  </a:schemeClr>
                </a:solidFill>
                <a:latin typeface="Arial" panose="020B0604020202020204" pitchFamily="34" charset="0"/>
                <a:cs typeface="Arial" panose="020B0604020202020204" pitchFamily="34" charset="0"/>
              </a:rPr>
              <a:t>Methodology</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29800" y="2400300"/>
            <a:ext cx="7903607" cy="609600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82700" y="228600"/>
            <a:ext cx="4305300" cy="2171700"/>
          </a:xfrm>
          <a:prstGeom prst="rect">
            <a:avLst/>
          </a:prstGeom>
        </p:spPr>
      </p:pic>
      <p:sp>
        <p:nvSpPr>
          <p:cNvPr id="4" name="Slide Number Placeholder 3"/>
          <p:cNvSpPr>
            <a:spLocks noGrp="1"/>
          </p:cNvSpPr>
          <p:nvPr>
            <p:ph type="sldNum" sz="quarter" idx="7"/>
          </p:nvPr>
        </p:nvSpPr>
        <p:spPr/>
        <p:txBody>
          <a:bodyPr/>
          <a:lstStyle/>
          <a:p>
            <a:fld id="{B6F15528-21DE-4FAA-801E-634DDDAF4B2B}" type="slidenum">
              <a:rPr lang="en-IN" smtClean="0"/>
              <a:t>2</a:t>
            </a:fld>
            <a:endParaRPr lang="en-IN"/>
          </a:p>
        </p:txBody>
      </p:sp>
      <p:sp>
        <p:nvSpPr>
          <p:cNvPr id="5" name="Footer Placeholder 4"/>
          <p:cNvSpPr>
            <a:spLocks noGrp="1"/>
          </p:cNvSpPr>
          <p:nvPr>
            <p:ph type="ftr" sz="quarter" idx="5"/>
          </p:nvPr>
        </p:nvSpPr>
        <p:spPr/>
        <p:txBody>
          <a:bodyPr/>
          <a:lstStyle/>
          <a:p>
            <a:r>
              <a:rPr lang="en-IN" smtClean="0"/>
              <a:t>BY PRAVEEN N. SHARMA &amp; SANJUKTA SENGUPTA</a:t>
            </a:r>
            <a:endParaRPr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 name="TextBox 13">
            <a:extLst>
              <a:ext uri="{FF2B5EF4-FFF2-40B4-BE49-F238E27FC236}">
                <a16:creationId xmlns="" xmlns:a16="http://schemas.microsoft.com/office/drawing/2014/main" id="{016C8BF7-4973-4258-9971-FE8FDD24DB81}"/>
              </a:ext>
            </a:extLst>
          </p:cNvPr>
          <p:cNvSpPr txBox="1"/>
          <p:nvPr/>
        </p:nvSpPr>
        <p:spPr>
          <a:xfrm>
            <a:off x="1663014" y="4722027"/>
            <a:ext cx="6096000" cy="1569660"/>
          </a:xfrm>
          <a:prstGeom prst="rect">
            <a:avLst/>
          </a:prstGeom>
          <a:noFill/>
        </p:spPr>
        <p:txBody>
          <a:bodyPr wrap="square" rtlCol="0">
            <a:spAutoFit/>
          </a:bodyPr>
          <a:lstStyle/>
          <a:p>
            <a:pPr algn="ctr"/>
            <a:r>
              <a:rPr lang="en-GB" sz="9600" b="1" dirty="0">
                <a:solidFill>
                  <a:schemeClr val="accent6">
                    <a:lumMod val="75000"/>
                  </a:schemeClr>
                </a:solidFill>
              </a:rPr>
              <a:t>OBJECTIVE</a:t>
            </a:r>
            <a:endParaRPr lang="en-IN" sz="9600" b="1" dirty="0">
              <a:solidFill>
                <a:schemeClr val="accent6">
                  <a:lumMod val="75000"/>
                </a:schemeClr>
              </a:solidFill>
            </a:endParaRPr>
          </a:p>
        </p:txBody>
      </p:sp>
      <p:sp>
        <p:nvSpPr>
          <p:cNvPr id="3" name="TextBox 2"/>
          <p:cNvSpPr txBox="1"/>
          <p:nvPr/>
        </p:nvSpPr>
        <p:spPr>
          <a:xfrm>
            <a:off x="10233661" y="1714500"/>
            <a:ext cx="5867400" cy="6494085"/>
          </a:xfrm>
          <a:prstGeom prst="rect">
            <a:avLst/>
          </a:prstGeom>
          <a:noFill/>
        </p:spPr>
        <p:txBody>
          <a:bodyPr wrap="square" rtlCol="0">
            <a:spAutoFit/>
          </a:bodyPr>
          <a:lstStyle/>
          <a:p>
            <a:pPr algn="just"/>
            <a:r>
              <a:rPr lang="en-IN" sz="3200" dirty="0" smtClean="0">
                <a:solidFill>
                  <a:schemeClr val="accent5">
                    <a:lumMod val="75000"/>
                  </a:schemeClr>
                </a:solidFill>
                <a:latin typeface="Arial" panose="020B0604020202020204" pitchFamily="34" charset="0"/>
                <a:cs typeface="Arial" panose="020B0604020202020204" pitchFamily="34" charset="0"/>
              </a:rPr>
              <a:t>For the past few months, Airbnb has seen a major decline in revenue. Now that the restrictions have started lifting and people have started to travel more, Airbnb wants to make sure that it is full prepared for this change.</a:t>
            </a:r>
          </a:p>
          <a:p>
            <a:pPr algn="just"/>
            <a:endParaRPr lang="en-IN" sz="3200" dirty="0">
              <a:solidFill>
                <a:schemeClr val="accent5">
                  <a:lumMod val="75000"/>
                </a:schemeClr>
              </a:solidFill>
              <a:latin typeface="Arial" panose="020B0604020202020204" pitchFamily="34" charset="0"/>
              <a:cs typeface="Arial" panose="020B0604020202020204" pitchFamily="34" charset="0"/>
            </a:endParaRPr>
          </a:p>
          <a:p>
            <a:pPr algn="just"/>
            <a:r>
              <a:rPr lang="en-IN" sz="3200" dirty="0" smtClean="0">
                <a:solidFill>
                  <a:schemeClr val="accent5">
                    <a:lumMod val="75000"/>
                  </a:schemeClr>
                </a:solidFill>
                <a:latin typeface="Arial" panose="020B0604020202020204" pitchFamily="34" charset="0"/>
                <a:cs typeface="Arial" panose="020B0604020202020204" pitchFamily="34" charset="0"/>
              </a:rPr>
              <a:t>So, analysis has been done on a dataset consisting of various Airbnb listings in New York to increase the revenue.</a:t>
            </a:r>
            <a:endParaRPr lang="en-IN" sz="3200" dirty="0">
              <a:solidFill>
                <a:schemeClr val="accent5">
                  <a:lumMod val="75000"/>
                </a:schemeClr>
              </a:solidFill>
              <a:latin typeface="Arial" panose="020B0604020202020204" pitchFamily="34" charset="0"/>
              <a:cs typeface="Arial" panose="020B0604020202020204" pitchFamily="34" charset="0"/>
            </a:endParaRPr>
          </a:p>
        </p:txBody>
      </p:sp>
      <p:pic>
        <p:nvPicPr>
          <p:cNvPr id="15" name="Picture 14"/>
          <p:cNvPicPr>
            <a:picLocks noChangeAspect="1"/>
          </p:cNvPicPr>
          <p:nvPr/>
        </p:nvPicPr>
        <p:blipFill rotWithShape="1">
          <a:blip r:embed="rId2">
            <a:extLst>
              <a:ext uri="{28A0092B-C50C-407E-A947-70E740481C1C}">
                <a14:useLocalDpi xmlns:a14="http://schemas.microsoft.com/office/drawing/2010/main" val="0"/>
              </a:ext>
            </a:extLst>
          </a:blip>
          <a:srcRect t="24561" b="19299"/>
          <a:stretch/>
        </p:blipFill>
        <p:spPr>
          <a:xfrm>
            <a:off x="2611070" y="3502827"/>
            <a:ext cx="4305300" cy="1219200"/>
          </a:xfrm>
          <a:prstGeom prst="rect">
            <a:avLst/>
          </a:prstGeom>
        </p:spPr>
      </p:pic>
      <p:sp>
        <p:nvSpPr>
          <p:cNvPr id="16" name="Slide Number Placeholder 15"/>
          <p:cNvSpPr>
            <a:spLocks noGrp="1"/>
          </p:cNvSpPr>
          <p:nvPr>
            <p:ph type="sldNum" sz="quarter" idx="7"/>
          </p:nvPr>
        </p:nvSpPr>
        <p:spPr/>
        <p:txBody>
          <a:bodyPr/>
          <a:lstStyle/>
          <a:p>
            <a:fld id="{B6F15528-21DE-4FAA-801E-634DDDAF4B2B}" type="slidenum">
              <a:rPr lang="en-IN" smtClean="0"/>
              <a:t>3</a:t>
            </a:fld>
            <a:endParaRPr lang="en-IN"/>
          </a:p>
        </p:txBody>
      </p:sp>
      <p:sp>
        <p:nvSpPr>
          <p:cNvPr id="17" name="Footer Placeholder 16"/>
          <p:cNvSpPr>
            <a:spLocks noGrp="1"/>
          </p:cNvSpPr>
          <p:nvPr>
            <p:ph type="ftr" sz="quarter" idx="5"/>
          </p:nvPr>
        </p:nvSpPr>
        <p:spPr/>
        <p:txBody>
          <a:bodyPr/>
          <a:lstStyle/>
          <a:p>
            <a:r>
              <a:rPr lang="en-IN" smtClean="0"/>
              <a:t>BY PRAVEEN N. SHARMA &amp; SANJUKTA SENGUPTA</a:t>
            </a:r>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p:nvPr/>
        </p:nvSpPr>
        <p:spPr>
          <a:xfrm>
            <a:off x="1028700" y="2924868"/>
            <a:ext cx="9106535" cy="0"/>
          </a:xfrm>
          <a:custGeom>
            <a:avLst/>
            <a:gdLst/>
            <a:ahLst/>
            <a:cxnLst/>
            <a:rect l="l" t="t" r="r" b="b"/>
            <a:pathLst>
              <a:path w="9106535">
                <a:moveTo>
                  <a:pt x="0" y="0"/>
                </a:moveTo>
                <a:lnTo>
                  <a:pt x="9105999" y="0"/>
                </a:lnTo>
              </a:path>
            </a:pathLst>
          </a:custGeom>
          <a:ln w="19049">
            <a:solidFill>
              <a:srgbClr val="FFFFFF"/>
            </a:solidFill>
          </a:ln>
        </p:spPr>
        <p:txBody>
          <a:bodyPr wrap="square" lIns="0" tIns="0" rIns="0" bIns="0" rtlCol="0"/>
          <a:lstStyle/>
          <a:p>
            <a:endParaRPr/>
          </a:p>
        </p:txBody>
      </p:sp>
      <p:sp>
        <p:nvSpPr>
          <p:cNvPr id="5" name="object 5"/>
          <p:cNvSpPr/>
          <p:nvPr/>
        </p:nvSpPr>
        <p:spPr>
          <a:xfrm>
            <a:off x="1028700" y="7604295"/>
            <a:ext cx="9106535" cy="0"/>
          </a:xfrm>
          <a:custGeom>
            <a:avLst/>
            <a:gdLst/>
            <a:ahLst/>
            <a:cxnLst/>
            <a:rect l="l" t="t" r="r" b="b"/>
            <a:pathLst>
              <a:path w="9106535">
                <a:moveTo>
                  <a:pt x="0" y="0"/>
                </a:moveTo>
                <a:lnTo>
                  <a:pt x="9105999" y="0"/>
                </a:lnTo>
              </a:path>
            </a:pathLst>
          </a:custGeom>
          <a:ln w="19049">
            <a:solidFill>
              <a:srgbClr val="FFFFFF"/>
            </a:solidFill>
          </a:ln>
        </p:spPr>
        <p:txBody>
          <a:bodyPr wrap="square" lIns="0" tIns="0" rIns="0" bIns="0" rtlCol="0"/>
          <a:lstStyle/>
          <a:p>
            <a:endParaRPr/>
          </a:p>
        </p:txBody>
      </p:sp>
      <p:sp>
        <p:nvSpPr>
          <p:cNvPr id="8" name="TextBox 7">
            <a:extLst>
              <a:ext uri="{FF2B5EF4-FFF2-40B4-BE49-F238E27FC236}">
                <a16:creationId xmlns="" xmlns:a16="http://schemas.microsoft.com/office/drawing/2014/main" id="{BA493D40-59E5-4B09-9C7D-902BA6B006C4}"/>
              </a:ext>
            </a:extLst>
          </p:cNvPr>
          <p:cNvSpPr txBox="1"/>
          <p:nvPr/>
        </p:nvSpPr>
        <p:spPr>
          <a:xfrm>
            <a:off x="1676400" y="4307480"/>
            <a:ext cx="6714606" cy="3416320"/>
          </a:xfrm>
          <a:prstGeom prst="rect">
            <a:avLst/>
          </a:prstGeom>
          <a:noFill/>
        </p:spPr>
        <p:txBody>
          <a:bodyPr wrap="square" rtlCol="0">
            <a:spAutoFit/>
          </a:bodyPr>
          <a:lstStyle/>
          <a:p>
            <a:pPr algn="ctr"/>
            <a:r>
              <a:rPr lang="en-GB" sz="7200" dirty="0" smtClean="0">
                <a:solidFill>
                  <a:schemeClr val="accent6">
                    <a:lumMod val="75000"/>
                  </a:schemeClr>
                </a:solidFill>
                <a:latin typeface="Arial" panose="020B0604020202020204" pitchFamily="34" charset="0"/>
                <a:cs typeface="Arial" panose="020B0604020202020204" pitchFamily="34" charset="0"/>
              </a:rPr>
              <a:t>Inferences</a:t>
            </a:r>
          </a:p>
          <a:p>
            <a:pPr algn="ctr"/>
            <a:r>
              <a:rPr lang="en-GB" sz="7200" dirty="0" smtClean="0">
                <a:solidFill>
                  <a:schemeClr val="accent6">
                    <a:lumMod val="75000"/>
                  </a:schemeClr>
                </a:solidFill>
                <a:latin typeface="Arial" panose="020B0604020202020204" pitchFamily="34" charset="0"/>
                <a:cs typeface="Arial" panose="020B0604020202020204" pitchFamily="34" charset="0"/>
              </a:rPr>
              <a:t> and Visualization</a:t>
            </a:r>
            <a:endParaRPr lang="en-IN" sz="7200" dirty="0">
              <a:solidFill>
                <a:schemeClr val="accent6">
                  <a:lumMod val="75000"/>
                </a:schemeClr>
              </a:solidFill>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24800" y="1333500"/>
            <a:ext cx="9906000" cy="7924800"/>
          </a:xfrm>
          <a:prstGeom prst="rect">
            <a:avLst/>
          </a:prstGeom>
        </p:spPr>
      </p:pic>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t="24561" b="19299"/>
          <a:stretch/>
        </p:blipFill>
        <p:spPr>
          <a:xfrm>
            <a:off x="2741287" y="3207784"/>
            <a:ext cx="4305300" cy="1219200"/>
          </a:xfrm>
          <a:prstGeom prst="rect">
            <a:avLst/>
          </a:prstGeom>
        </p:spPr>
      </p:pic>
      <p:sp>
        <p:nvSpPr>
          <p:cNvPr id="11" name="Slide Number Placeholder 10"/>
          <p:cNvSpPr>
            <a:spLocks noGrp="1"/>
          </p:cNvSpPr>
          <p:nvPr>
            <p:ph type="sldNum" sz="quarter" idx="7"/>
          </p:nvPr>
        </p:nvSpPr>
        <p:spPr/>
        <p:txBody>
          <a:bodyPr/>
          <a:lstStyle/>
          <a:p>
            <a:fld id="{B6F15528-21DE-4FAA-801E-634DDDAF4B2B}" type="slidenum">
              <a:rPr lang="en-IN" smtClean="0"/>
              <a:t>4</a:t>
            </a:fld>
            <a:endParaRPr lang="en-IN"/>
          </a:p>
        </p:txBody>
      </p:sp>
      <p:sp>
        <p:nvSpPr>
          <p:cNvPr id="12" name="Footer Placeholder 11"/>
          <p:cNvSpPr>
            <a:spLocks noGrp="1"/>
          </p:cNvSpPr>
          <p:nvPr>
            <p:ph type="ftr" sz="quarter" idx="5"/>
          </p:nvPr>
        </p:nvSpPr>
        <p:spPr/>
        <p:txBody>
          <a:bodyPr/>
          <a:lstStyle/>
          <a:p>
            <a:r>
              <a:rPr lang="en-IN" smtClean="0"/>
              <a:t>BY PRAVEEN N. SHARMA &amp; SANJUKTA SENGUPTA</a:t>
            </a:r>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object 5"/>
          <p:cNvPicPr/>
          <p:nvPr/>
        </p:nvPicPr>
        <p:blipFill>
          <a:blip r:embed="rId2" cstate="print"/>
          <a:stretch>
            <a:fillRect/>
          </a:stretch>
        </p:blipFill>
        <p:spPr>
          <a:xfrm>
            <a:off x="10210800" y="2476500"/>
            <a:ext cx="5867400" cy="4972050"/>
          </a:xfrm>
          <a:prstGeom prst="rect">
            <a:avLst/>
          </a:prstGeom>
        </p:spPr>
      </p:pic>
      <p:sp>
        <p:nvSpPr>
          <p:cNvPr id="8" name="TextBox 7"/>
          <p:cNvSpPr txBox="1"/>
          <p:nvPr/>
        </p:nvSpPr>
        <p:spPr>
          <a:xfrm>
            <a:off x="10507982" y="1168420"/>
            <a:ext cx="5638800" cy="523220"/>
          </a:xfrm>
          <a:prstGeom prst="rect">
            <a:avLst/>
          </a:prstGeom>
          <a:noFill/>
        </p:spPr>
        <p:txBody>
          <a:bodyPr wrap="square" rtlCol="0">
            <a:spAutoFit/>
          </a:bodyPr>
          <a:lstStyle/>
          <a:p>
            <a:pPr algn="ctr"/>
            <a:r>
              <a:rPr lang="en-IN" sz="2800" b="1" dirty="0" smtClean="0">
                <a:solidFill>
                  <a:schemeClr val="accent6"/>
                </a:solidFill>
                <a:latin typeface="Arial" panose="020B0604020202020204" pitchFamily="34" charset="0"/>
                <a:cs typeface="Arial" panose="020B0604020202020204" pitchFamily="34" charset="0"/>
              </a:rPr>
              <a:t>PREFERENCE OF ROOM TYPE</a:t>
            </a:r>
            <a:endParaRPr lang="en-IN" sz="2800" b="1" dirty="0">
              <a:solidFill>
                <a:schemeClr val="accent6"/>
              </a:solidFill>
              <a:latin typeface="Arial" panose="020B0604020202020204" pitchFamily="34" charset="0"/>
              <a:cs typeface="Arial" panose="020B0604020202020204" pitchFamily="34" charset="0"/>
            </a:endParaRPr>
          </a:p>
        </p:txBody>
      </p:sp>
      <p:sp>
        <p:nvSpPr>
          <p:cNvPr id="9" name="TextBox 8"/>
          <p:cNvSpPr txBox="1"/>
          <p:nvPr/>
        </p:nvSpPr>
        <p:spPr>
          <a:xfrm>
            <a:off x="10392411" y="7429500"/>
            <a:ext cx="4897120" cy="1200329"/>
          </a:xfrm>
          <a:prstGeom prst="rect">
            <a:avLst/>
          </a:prstGeom>
          <a:noFill/>
        </p:spPr>
        <p:txBody>
          <a:bodyPr wrap="square" rtlCol="0">
            <a:spAutoFit/>
          </a:bodyPr>
          <a:lstStyle/>
          <a:p>
            <a:pPr algn="ctr"/>
            <a:r>
              <a:rPr lang="en-IN" sz="2400" dirty="0" smtClean="0">
                <a:solidFill>
                  <a:schemeClr val="accent5">
                    <a:lumMod val="75000"/>
                  </a:schemeClr>
                </a:solidFill>
                <a:latin typeface="Arial" panose="020B0604020202020204" pitchFamily="34" charset="0"/>
                <a:cs typeface="Arial" panose="020B0604020202020204" pitchFamily="34" charset="0"/>
              </a:rPr>
              <a:t>The majority of people prefers to stay in Entire Home/Apartment is 72.07% of the Total Stays</a:t>
            </a:r>
            <a:endParaRPr lang="en-IN" sz="2400" dirty="0">
              <a:solidFill>
                <a:schemeClr val="accent5">
                  <a:lumMod val="75000"/>
                </a:schemeClr>
              </a:solidFill>
              <a:latin typeface="Arial" panose="020B0604020202020204" pitchFamily="34" charset="0"/>
              <a:cs typeface="Arial" panose="020B0604020202020204" pitchFamily="34" charset="0"/>
            </a:endParaRPr>
          </a:p>
        </p:txBody>
      </p:sp>
      <p:sp>
        <p:nvSpPr>
          <p:cNvPr id="10" name="Slide Number Placeholder 9"/>
          <p:cNvSpPr>
            <a:spLocks noGrp="1"/>
          </p:cNvSpPr>
          <p:nvPr>
            <p:ph type="sldNum" sz="quarter" idx="7"/>
          </p:nvPr>
        </p:nvSpPr>
        <p:spPr/>
        <p:txBody>
          <a:bodyPr/>
          <a:lstStyle/>
          <a:p>
            <a:fld id="{B6F15528-21DE-4FAA-801E-634DDDAF4B2B}" type="slidenum">
              <a:rPr lang="en-IN" smtClean="0"/>
              <a:t>5</a:t>
            </a:fld>
            <a:endParaRPr lang="en-IN"/>
          </a:p>
        </p:txBody>
      </p:sp>
      <p:sp>
        <p:nvSpPr>
          <p:cNvPr id="11" name="Footer Placeholder 10"/>
          <p:cNvSpPr>
            <a:spLocks noGrp="1"/>
          </p:cNvSpPr>
          <p:nvPr>
            <p:ph type="ftr" sz="quarter" idx="5"/>
          </p:nvPr>
        </p:nvSpPr>
        <p:spPr/>
        <p:txBody>
          <a:bodyPr/>
          <a:lstStyle/>
          <a:p>
            <a:r>
              <a:rPr lang="en-IN" smtClean="0"/>
              <a:t>BY PRAVEEN N. SHARMA &amp; SANJUKTA SENGUPTA</a:t>
            </a:r>
            <a:endParaRPr lang="en-IN"/>
          </a:p>
        </p:txBody>
      </p:sp>
      <p:sp>
        <p:nvSpPr>
          <p:cNvPr id="12" name="TextBox 11"/>
          <p:cNvSpPr txBox="1"/>
          <p:nvPr/>
        </p:nvSpPr>
        <p:spPr>
          <a:xfrm>
            <a:off x="2294891" y="7448550"/>
            <a:ext cx="4897120" cy="1569660"/>
          </a:xfrm>
          <a:prstGeom prst="rect">
            <a:avLst/>
          </a:prstGeom>
          <a:noFill/>
        </p:spPr>
        <p:txBody>
          <a:bodyPr wrap="square" rtlCol="0">
            <a:spAutoFit/>
          </a:bodyPr>
          <a:lstStyle/>
          <a:p>
            <a:pPr algn="ctr"/>
            <a:r>
              <a:rPr lang="en-IN" sz="2400" dirty="0" smtClean="0">
                <a:solidFill>
                  <a:schemeClr val="accent5">
                    <a:lumMod val="75000"/>
                  </a:schemeClr>
                </a:solidFill>
                <a:latin typeface="Arial" panose="020B0604020202020204" pitchFamily="34" charset="0"/>
                <a:cs typeface="Arial" panose="020B0604020202020204" pitchFamily="34" charset="0"/>
              </a:rPr>
              <a:t>Average price of Entire Home/Apt costs $211.79 and it’s the highest while shared room are the lowest with lesser availability</a:t>
            </a:r>
          </a:p>
        </p:txBody>
      </p:sp>
      <p:pic>
        <p:nvPicPr>
          <p:cNvPr id="4" name="Picture 3"/>
          <p:cNvPicPr>
            <a:picLocks noChangeAspect="1"/>
          </p:cNvPicPr>
          <p:nvPr/>
        </p:nvPicPr>
        <p:blipFill>
          <a:blip r:embed="rId3"/>
          <a:stretch>
            <a:fillRect/>
          </a:stretch>
        </p:blipFill>
        <p:spPr>
          <a:xfrm>
            <a:off x="2929891" y="2228850"/>
            <a:ext cx="3627120" cy="5200650"/>
          </a:xfrm>
          <a:prstGeom prst="rect">
            <a:avLst/>
          </a:prstGeom>
        </p:spPr>
      </p:pic>
      <p:sp>
        <p:nvSpPr>
          <p:cNvPr id="6" name="TextBox 5"/>
          <p:cNvSpPr txBox="1"/>
          <p:nvPr/>
        </p:nvSpPr>
        <p:spPr>
          <a:xfrm>
            <a:off x="1981200" y="1168420"/>
            <a:ext cx="5690235" cy="461665"/>
          </a:xfrm>
          <a:prstGeom prst="rect">
            <a:avLst/>
          </a:prstGeom>
          <a:noFill/>
        </p:spPr>
        <p:txBody>
          <a:bodyPr wrap="square" rtlCol="0">
            <a:spAutoFit/>
          </a:bodyPr>
          <a:lstStyle/>
          <a:p>
            <a:pPr algn="ctr"/>
            <a:r>
              <a:rPr lang="en-IN" sz="2400" b="1" dirty="0" smtClean="0">
                <a:solidFill>
                  <a:schemeClr val="accent6"/>
                </a:solidFill>
                <a:latin typeface="Arial" panose="020B0604020202020204" pitchFamily="34" charset="0"/>
                <a:cs typeface="Arial" panose="020B0604020202020204" pitchFamily="34" charset="0"/>
              </a:rPr>
              <a:t>AVERAGE RENT OF ROOM TYPE</a:t>
            </a:r>
            <a:endParaRPr lang="en-IN" sz="2400" b="1" dirty="0">
              <a:solidFill>
                <a:schemeClr val="accent6"/>
              </a:solidFill>
              <a:latin typeface="Arial" panose="020B0604020202020204" pitchFamily="34" charset="0"/>
              <a:cs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228600" y="0"/>
            <a:ext cx="18044216" cy="10287000"/>
            <a:chOff x="243784" y="0"/>
            <a:chExt cx="18044216" cy="10287000"/>
          </a:xfrm>
        </p:grpSpPr>
        <p:sp>
          <p:nvSpPr>
            <p:cNvPr id="3" name="object 3"/>
            <p:cNvSpPr/>
            <p:nvPr/>
          </p:nvSpPr>
          <p:spPr>
            <a:xfrm>
              <a:off x="9144000" y="0"/>
              <a:ext cx="9144000" cy="10287000"/>
            </a:xfrm>
            <a:custGeom>
              <a:avLst/>
              <a:gdLst/>
              <a:ahLst/>
              <a:cxnLst/>
              <a:rect l="l" t="t" r="r" b="b"/>
              <a:pathLst>
                <a:path w="9144000" h="10287000">
                  <a:moveTo>
                    <a:pt x="9143999" y="10286999"/>
                  </a:moveTo>
                  <a:lnTo>
                    <a:pt x="0" y="10286999"/>
                  </a:lnTo>
                  <a:lnTo>
                    <a:pt x="0" y="0"/>
                  </a:lnTo>
                  <a:lnTo>
                    <a:pt x="9143999" y="0"/>
                  </a:lnTo>
                  <a:lnTo>
                    <a:pt x="9143999" y="10286999"/>
                  </a:lnTo>
                  <a:close/>
                </a:path>
              </a:pathLst>
            </a:custGeom>
            <a:solidFill>
              <a:srgbClr val="EFF4F4"/>
            </a:solidFill>
          </p:spPr>
          <p:txBody>
            <a:bodyPr wrap="square" lIns="0" tIns="0" rIns="0" bIns="0" rtlCol="0"/>
            <a:lstStyle/>
            <a:p>
              <a:endParaRPr/>
            </a:p>
          </p:txBody>
        </p:sp>
        <p:sp>
          <p:nvSpPr>
            <p:cNvPr id="4" name="object 4"/>
            <p:cNvSpPr/>
            <p:nvPr/>
          </p:nvSpPr>
          <p:spPr>
            <a:xfrm>
              <a:off x="10512027" y="5936616"/>
              <a:ext cx="6410325" cy="0"/>
            </a:xfrm>
            <a:custGeom>
              <a:avLst/>
              <a:gdLst/>
              <a:ahLst/>
              <a:cxnLst/>
              <a:rect l="l" t="t" r="r" b="b"/>
              <a:pathLst>
                <a:path w="6410325">
                  <a:moveTo>
                    <a:pt x="0" y="0"/>
                  </a:moveTo>
                  <a:lnTo>
                    <a:pt x="6410324" y="0"/>
                  </a:lnTo>
                </a:path>
              </a:pathLst>
            </a:custGeom>
            <a:ln w="9524">
              <a:solidFill>
                <a:srgbClr val="BDC2C4"/>
              </a:solidFill>
            </a:ln>
          </p:spPr>
          <p:txBody>
            <a:bodyPr wrap="square" lIns="0" tIns="0" rIns="0" bIns="0" rtlCol="0"/>
            <a:lstStyle/>
            <a:p>
              <a:endParaRPr/>
            </a:p>
          </p:txBody>
        </p:sp>
        <p:pic>
          <p:nvPicPr>
            <p:cNvPr id="5" name="object 5"/>
            <p:cNvPicPr/>
            <p:nvPr/>
          </p:nvPicPr>
          <p:blipFill>
            <a:blip r:embed="rId2" cstate="print"/>
            <a:stretch>
              <a:fillRect/>
            </a:stretch>
          </p:blipFill>
          <p:spPr>
            <a:xfrm>
              <a:off x="243784" y="1573931"/>
              <a:ext cx="8900215" cy="5646411"/>
            </a:xfrm>
            <a:prstGeom prst="rect">
              <a:avLst/>
            </a:prstGeom>
          </p:spPr>
        </p:pic>
      </p:grpSp>
      <p:sp>
        <p:nvSpPr>
          <p:cNvPr id="9" name="object 9"/>
          <p:cNvSpPr txBox="1"/>
          <p:nvPr/>
        </p:nvSpPr>
        <p:spPr>
          <a:xfrm>
            <a:off x="682741" y="7751121"/>
            <a:ext cx="7748148" cy="1873077"/>
          </a:xfrm>
          <a:prstGeom prst="rect">
            <a:avLst/>
          </a:prstGeom>
        </p:spPr>
        <p:txBody>
          <a:bodyPr vert="horz" wrap="square" lIns="0" tIns="11430" rIns="0" bIns="0" rtlCol="0">
            <a:spAutoFit/>
          </a:bodyPr>
          <a:lstStyle/>
          <a:p>
            <a:pPr marL="12700" marR="5080" algn="just">
              <a:lnSpc>
                <a:spcPct val="107500"/>
              </a:lnSpc>
              <a:spcBef>
                <a:spcPts val="90"/>
              </a:spcBef>
              <a:tabLst>
                <a:tab pos="879475" algn="l"/>
                <a:tab pos="1666239" algn="l"/>
                <a:tab pos="2649220" algn="l"/>
                <a:tab pos="3321050" algn="l"/>
                <a:tab pos="3895725" algn="l"/>
                <a:tab pos="4064635" algn="l"/>
                <a:tab pos="4616450" algn="l"/>
                <a:tab pos="5288915" algn="l"/>
                <a:tab pos="5409565" algn="l"/>
                <a:tab pos="6129020" algn="l"/>
              </a:tabLst>
            </a:pPr>
            <a:r>
              <a:rPr lang="en-GB" sz="2800" b="1" spc="120" dirty="0" smtClean="0">
                <a:solidFill>
                  <a:schemeClr val="accent5">
                    <a:lumMod val="75000"/>
                  </a:schemeClr>
                </a:solidFill>
                <a:latin typeface="Arial" panose="020B0604020202020204" pitchFamily="34" charset="0"/>
                <a:cs typeface="Arial" panose="020B0604020202020204" pitchFamily="34" charset="0"/>
              </a:rPr>
              <a:t>Brooklyn</a:t>
            </a:r>
            <a:r>
              <a:rPr lang="en-GB" sz="2800" spc="120" dirty="0">
                <a:solidFill>
                  <a:schemeClr val="accent5">
                    <a:lumMod val="75000"/>
                  </a:schemeClr>
                </a:solidFill>
                <a:latin typeface="Arial" panose="020B0604020202020204" pitchFamily="34" charset="0"/>
                <a:cs typeface="Arial" panose="020B0604020202020204" pitchFamily="34" charset="0"/>
              </a:rPr>
              <a:t> </a:t>
            </a:r>
            <a:r>
              <a:rPr lang="en-GB" sz="2800" spc="90" dirty="0" smtClean="0">
                <a:solidFill>
                  <a:schemeClr val="accent5">
                    <a:lumMod val="75000"/>
                  </a:schemeClr>
                </a:solidFill>
                <a:latin typeface="Arial" panose="020B0604020202020204" pitchFamily="34" charset="0"/>
                <a:cs typeface="Arial" panose="020B0604020202020204" pitchFamily="34" charset="0"/>
              </a:rPr>
              <a:t>and</a:t>
            </a:r>
            <a:r>
              <a:rPr lang="en-GB" sz="2800" spc="90" dirty="0">
                <a:solidFill>
                  <a:schemeClr val="accent5">
                    <a:lumMod val="75000"/>
                  </a:schemeClr>
                </a:solidFill>
                <a:latin typeface="Arial" panose="020B0604020202020204" pitchFamily="34" charset="0"/>
                <a:cs typeface="Arial" panose="020B0604020202020204" pitchFamily="34" charset="0"/>
              </a:rPr>
              <a:t>	</a:t>
            </a:r>
            <a:r>
              <a:rPr lang="en-GB" sz="2800" b="1" spc="65" dirty="0">
                <a:solidFill>
                  <a:schemeClr val="accent5">
                    <a:lumMod val="75000"/>
                  </a:schemeClr>
                </a:solidFill>
                <a:latin typeface="Arial" panose="020B0604020202020204" pitchFamily="34" charset="0"/>
                <a:cs typeface="Arial" panose="020B0604020202020204" pitchFamily="34" charset="0"/>
              </a:rPr>
              <a:t>Manhattan</a:t>
            </a:r>
            <a:r>
              <a:rPr lang="en-GB" sz="2800" spc="65" dirty="0">
                <a:solidFill>
                  <a:schemeClr val="accent5">
                    <a:lumMod val="75000"/>
                  </a:schemeClr>
                </a:solidFill>
                <a:latin typeface="Arial" panose="020B0604020202020204" pitchFamily="34" charset="0"/>
                <a:cs typeface="Arial" panose="020B0604020202020204" pitchFamily="34" charset="0"/>
              </a:rPr>
              <a:t>	</a:t>
            </a:r>
            <a:r>
              <a:rPr lang="en-GB" sz="2800" spc="35" dirty="0">
                <a:solidFill>
                  <a:schemeClr val="accent5">
                    <a:lumMod val="75000"/>
                  </a:schemeClr>
                </a:solidFill>
                <a:latin typeface="Arial" panose="020B0604020202020204" pitchFamily="34" charset="0"/>
                <a:cs typeface="Arial" panose="020B0604020202020204" pitchFamily="34" charset="0"/>
              </a:rPr>
              <a:t>have most </a:t>
            </a:r>
            <a:r>
              <a:rPr lang="en-GB" sz="2800" spc="35" dirty="0" smtClean="0">
                <a:solidFill>
                  <a:schemeClr val="accent5">
                    <a:lumMod val="75000"/>
                  </a:schemeClr>
                </a:solidFill>
                <a:latin typeface="Arial" panose="020B0604020202020204" pitchFamily="34" charset="0"/>
                <a:cs typeface="Arial" panose="020B0604020202020204" pitchFamily="34" charset="0"/>
              </a:rPr>
              <a:t>number </a:t>
            </a:r>
            <a:r>
              <a:rPr lang="en-GB" sz="2800" spc="105" dirty="0" smtClean="0">
                <a:solidFill>
                  <a:schemeClr val="accent5">
                    <a:lumMod val="75000"/>
                  </a:schemeClr>
                </a:solidFill>
                <a:latin typeface="Arial" panose="020B0604020202020204" pitchFamily="34" charset="0"/>
                <a:cs typeface="Arial" panose="020B0604020202020204" pitchFamily="34" charset="0"/>
              </a:rPr>
              <a:t>of </a:t>
            </a:r>
            <a:r>
              <a:rPr lang="en-GB" sz="2800" spc="105" dirty="0">
                <a:solidFill>
                  <a:schemeClr val="accent5">
                    <a:lumMod val="75000"/>
                  </a:schemeClr>
                </a:solidFill>
                <a:latin typeface="Arial" panose="020B0604020202020204" pitchFamily="34" charset="0"/>
                <a:cs typeface="Arial" panose="020B0604020202020204" pitchFamily="34" charset="0"/>
              </a:rPr>
              <a:t>room listed in </a:t>
            </a:r>
            <a:r>
              <a:rPr sz="2800" spc="105" dirty="0" smtClean="0">
                <a:solidFill>
                  <a:schemeClr val="accent5">
                    <a:lumMod val="75000"/>
                  </a:schemeClr>
                </a:solidFill>
                <a:latin typeface="Arial" panose="020B0604020202020204" pitchFamily="34" charset="0"/>
                <a:cs typeface="Arial" panose="020B0604020202020204" pitchFamily="34" charset="0"/>
              </a:rPr>
              <a:t>neighborhood</a:t>
            </a:r>
            <a:r>
              <a:rPr lang="en-IN" sz="2800" spc="105" dirty="0" smtClean="0">
                <a:solidFill>
                  <a:schemeClr val="accent5">
                    <a:lumMod val="75000"/>
                  </a:schemeClr>
                </a:solidFill>
                <a:latin typeface="Arial" panose="020B0604020202020204" pitchFamily="34" charset="0"/>
                <a:cs typeface="Arial" panose="020B0604020202020204" pitchFamily="34" charset="0"/>
              </a:rPr>
              <a:t> </a:t>
            </a:r>
            <a:r>
              <a:rPr sz="2800" spc="125" dirty="0" smtClean="0">
                <a:solidFill>
                  <a:schemeClr val="accent5">
                    <a:lumMod val="75000"/>
                  </a:schemeClr>
                </a:solidFill>
                <a:latin typeface="Arial" panose="020B0604020202020204" pitchFamily="34" charset="0"/>
                <a:cs typeface="Arial" panose="020B0604020202020204" pitchFamily="34" charset="0"/>
              </a:rPr>
              <a:t>groups</a:t>
            </a:r>
            <a:r>
              <a:rPr lang="en-GB" sz="2800" spc="125" dirty="0">
                <a:solidFill>
                  <a:schemeClr val="accent5">
                    <a:lumMod val="75000"/>
                  </a:schemeClr>
                </a:solidFill>
                <a:latin typeface="Arial" panose="020B0604020202020204" pitchFamily="34" charset="0"/>
                <a:cs typeface="Arial" panose="020B0604020202020204" pitchFamily="34" charset="0"/>
              </a:rPr>
              <a:t>. The Majority of People like to stay in </a:t>
            </a:r>
            <a:r>
              <a:rPr lang="en-GB" sz="2800" b="1" spc="125" dirty="0">
                <a:solidFill>
                  <a:schemeClr val="accent5">
                    <a:lumMod val="75000"/>
                  </a:schemeClr>
                </a:solidFill>
                <a:latin typeface="Arial" panose="020B0604020202020204" pitchFamily="34" charset="0"/>
                <a:cs typeface="Arial" panose="020B0604020202020204" pitchFamily="34" charset="0"/>
              </a:rPr>
              <a:t>Entire home/ Apt or Private room.</a:t>
            </a:r>
            <a:endParaRPr sz="2800" b="1" dirty="0">
              <a:solidFill>
                <a:schemeClr val="accent5">
                  <a:lumMod val="75000"/>
                </a:schemeClr>
              </a:solidFill>
              <a:latin typeface="Arial" panose="020B0604020202020204" pitchFamily="34" charset="0"/>
              <a:cs typeface="Arial" panose="020B0604020202020204" pitchFamily="34" charset="0"/>
            </a:endParaRPr>
          </a:p>
        </p:txBody>
      </p:sp>
      <p:sp>
        <p:nvSpPr>
          <p:cNvPr id="11" name="object 11"/>
          <p:cNvSpPr txBox="1"/>
          <p:nvPr/>
        </p:nvSpPr>
        <p:spPr>
          <a:xfrm>
            <a:off x="9477951" y="7751121"/>
            <a:ext cx="8473440" cy="1408334"/>
          </a:xfrm>
          <a:prstGeom prst="rect">
            <a:avLst/>
          </a:prstGeom>
        </p:spPr>
        <p:txBody>
          <a:bodyPr vert="horz" wrap="square" lIns="0" tIns="12065" rIns="0" bIns="0" rtlCol="0">
            <a:spAutoFit/>
          </a:bodyPr>
          <a:lstStyle/>
          <a:p>
            <a:pPr marL="12700" marR="5080" algn="just">
              <a:lnSpc>
                <a:spcPct val="108100"/>
              </a:lnSpc>
              <a:spcBef>
                <a:spcPts val="95"/>
              </a:spcBef>
            </a:pPr>
            <a:r>
              <a:rPr lang="en-GB" sz="2800" spc="55" dirty="0" smtClean="0">
                <a:solidFill>
                  <a:schemeClr val="accent5">
                    <a:lumMod val="75000"/>
                  </a:schemeClr>
                </a:solidFill>
                <a:latin typeface="Arial" panose="020B0604020202020204" pitchFamily="34" charset="0"/>
                <a:cs typeface="Arial" panose="020B0604020202020204" pitchFamily="34" charset="0"/>
              </a:rPr>
              <a:t>Here it can be seen </a:t>
            </a:r>
            <a:r>
              <a:rPr sz="2800" spc="55" dirty="0" smtClean="0">
                <a:solidFill>
                  <a:schemeClr val="accent5">
                    <a:lumMod val="75000"/>
                  </a:schemeClr>
                </a:solidFill>
                <a:latin typeface="Arial" panose="020B0604020202020204" pitchFamily="34" charset="0"/>
                <a:cs typeface="Arial" panose="020B0604020202020204" pitchFamily="34" charset="0"/>
              </a:rPr>
              <a:t>even</a:t>
            </a:r>
            <a:r>
              <a:rPr sz="2800" spc="60" dirty="0" smtClean="0">
                <a:solidFill>
                  <a:schemeClr val="accent5">
                    <a:lumMod val="75000"/>
                  </a:schemeClr>
                </a:solidFill>
                <a:latin typeface="Arial" panose="020B0604020202020204" pitchFamily="34" charset="0"/>
                <a:cs typeface="Arial" panose="020B0604020202020204" pitchFamily="34" charset="0"/>
              </a:rPr>
              <a:t> </a:t>
            </a:r>
            <a:r>
              <a:rPr sz="2800" spc="85" dirty="0">
                <a:solidFill>
                  <a:schemeClr val="accent5">
                    <a:lumMod val="75000"/>
                  </a:schemeClr>
                </a:solidFill>
                <a:latin typeface="Arial" panose="020B0604020202020204" pitchFamily="34" charset="0"/>
                <a:cs typeface="Arial" panose="020B0604020202020204" pitchFamily="34" charset="0"/>
              </a:rPr>
              <a:t>though</a:t>
            </a:r>
            <a:r>
              <a:rPr sz="2800" spc="90" dirty="0">
                <a:solidFill>
                  <a:schemeClr val="accent5">
                    <a:lumMod val="75000"/>
                  </a:schemeClr>
                </a:solidFill>
                <a:latin typeface="Arial" panose="020B0604020202020204" pitchFamily="34" charset="0"/>
                <a:cs typeface="Arial" panose="020B0604020202020204" pitchFamily="34" charset="0"/>
              </a:rPr>
              <a:t> </a:t>
            </a:r>
            <a:r>
              <a:rPr sz="2800" spc="30" dirty="0">
                <a:solidFill>
                  <a:schemeClr val="accent5">
                    <a:lumMod val="75000"/>
                  </a:schemeClr>
                </a:solidFill>
                <a:latin typeface="Arial" panose="020B0604020202020204" pitchFamily="34" charset="0"/>
                <a:cs typeface="Arial" panose="020B0604020202020204" pitchFamily="34" charset="0"/>
              </a:rPr>
              <a:t>the</a:t>
            </a:r>
            <a:r>
              <a:rPr sz="2800" spc="35" dirty="0">
                <a:solidFill>
                  <a:schemeClr val="accent5">
                    <a:lumMod val="75000"/>
                  </a:schemeClr>
                </a:solidFill>
                <a:latin typeface="Arial" panose="020B0604020202020204" pitchFamily="34" charset="0"/>
                <a:cs typeface="Arial" panose="020B0604020202020204" pitchFamily="34" charset="0"/>
              </a:rPr>
              <a:t> </a:t>
            </a:r>
            <a:r>
              <a:rPr sz="2800" spc="140" dirty="0">
                <a:solidFill>
                  <a:schemeClr val="accent5">
                    <a:lumMod val="75000"/>
                  </a:schemeClr>
                </a:solidFill>
                <a:latin typeface="Arial" panose="020B0604020202020204" pitchFamily="34" charset="0"/>
                <a:cs typeface="Arial" panose="020B0604020202020204" pitchFamily="34" charset="0"/>
              </a:rPr>
              <a:t>room</a:t>
            </a:r>
            <a:r>
              <a:rPr sz="2800" spc="145" dirty="0">
                <a:solidFill>
                  <a:schemeClr val="accent5">
                    <a:lumMod val="75000"/>
                  </a:schemeClr>
                </a:solidFill>
                <a:latin typeface="Arial" panose="020B0604020202020204" pitchFamily="34" charset="0"/>
                <a:cs typeface="Arial" panose="020B0604020202020204" pitchFamily="34" charset="0"/>
              </a:rPr>
              <a:t> </a:t>
            </a:r>
            <a:r>
              <a:rPr sz="2800" spc="90" dirty="0">
                <a:solidFill>
                  <a:schemeClr val="accent5">
                    <a:lumMod val="75000"/>
                  </a:schemeClr>
                </a:solidFill>
                <a:latin typeface="Arial" panose="020B0604020202020204" pitchFamily="34" charset="0"/>
                <a:cs typeface="Arial" panose="020B0604020202020204" pitchFamily="34" charset="0"/>
              </a:rPr>
              <a:t>price</a:t>
            </a:r>
            <a:r>
              <a:rPr sz="2800" spc="95" dirty="0">
                <a:solidFill>
                  <a:schemeClr val="accent5">
                    <a:lumMod val="75000"/>
                  </a:schemeClr>
                </a:solidFill>
                <a:latin typeface="Arial" panose="020B0604020202020204" pitchFamily="34" charset="0"/>
                <a:cs typeface="Arial" panose="020B0604020202020204" pitchFamily="34" charset="0"/>
              </a:rPr>
              <a:t> </a:t>
            </a:r>
            <a:r>
              <a:rPr sz="2800" spc="125" dirty="0">
                <a:solidFill>
                  <a:schemeClr val="accent5">
                    <a:lumMod val="75000"/>
                  </a:schemeClr>
                </a:solidFill>
                <a:latin typeface="Arial" panose="020B0604020202020204" pitchFamily="34" charset="0"/>
                <a:cs typeface="Arial" panose="020B0604020202020204" pitchFamily="34" charset="0"/>
              </a:rPr>
              <a:t>in </a:t>
            </a:r>
            <a:r>
              <a:rPr sz="2800" spc="130" dirty="0">
                <a:solidFill>
                  <a:schemeClr val="accent5">
                    <a:lumMod val="75000"/>
                  </a:schemeClr>
                </a:solidFill>
                <a:latin typeface="Arial" panose="020B0604020202020204" pitchFamily="34" charset="0"/>
                <a:cs typeface="Arial" panose="020B0604020202020204" pitchFamily="34" charset="0"/>
              </a:rPr>
              <a:t> </a:t>
            </a:r>
            <a:r>
              <a:rPr sz="2800" b="1" spc="145" dirty="0">
                <a:solidFill>
                  <a:schemeClr val="accent5">
                    <a:lumMod val="75000"/>
                  </a:schemeClr>
                </a:solidFill>
                <a:latin typeface="Arial" panose="020B0604020202020204" pitchFamily="34" charset="0"/>
                <a:cs typeface="Arial" panose="020B0604020202020204" pitchFamily="34" charset="0"/>
              </a:rPr>
              <a:t>Williamsburg</a:t>
            </a:r>
            <a:r>
              <a:rPr sz="2800" spc="145" dirty="0">
                <a:solidFill>
                  <a:schemeClr val="accent5">
                    <a:lumMod val="75000"/>
                  </a:schemeClr>
                </a:solidFill>
                <a:latin typeface="Arial" panose="020B0604020202020204" pitchFamily="34" charset="0"/>
                <a:cs typeface="Arial" panose="020B0604020202020204" pitchFamily="34" charset="0"/>
              </a:rPr>
              <a:t> </a:t>
            </a:r>
            <a:r>
              <a:rPr sz="2800" spc="165" dirty="0">
                <a:solidFill>
                  <a:schemeClr val="accent5">
                    <a:lumMod val="75000"/>
                  </a:schemeClr>
                </a:solidFill>
                <a:latin typeface="Arial" panose="020B0604020202020204" pitchFamily="34" charset="0"/>
                <a:cs typeface="Arial" panose="020B0604020202020204" pitchFamily="34" charset="0"/>
              </a:rPr>
              <a:t>is </a:t>
            </a:r>
            <a:r>
              <a:rPr lang="en-IN" sz="2800" spc="165" dirty="0" smtClean="0">
                <a:solidFill>
                  <a:schemeClr val="accent5">
                    <a:lumMod val="75000"/>
                  </a:schemeClr>
                </a:solidFill>
                <a:latin typeface="Arial" panose="020B0604020202020204" pitchFamily="34" charset="0"/>
                <a:cs typeface="Arial" panose="020B0604020202020204" pitchFamily="34" charset="0"/>
              </a:rPr>
              <a:t>at </a:t>
            </a:r>
            <a:r>
              <a:rPr sz="2800" spc="145" dirty="0" smtClean="0">
                <a:solidFill>
                  <a:schemeClr val="accent5">
                    <a:lumMod val="75000"/>
                  </a:schemeClr>
                </a:solidFill>
                <a:latin typeface="Arial" panose="020B0604020202020204" pitchFamily="34" charset="0"/>
                <a:cs typeface="Arial" panose="020B0604020202020204" pitchFamily="34" charset="0"/>
              </a:rPr>
              <a:t>high</a:t>
            </a:r>
            <a:r>
              <a:rPr lang="en-GB" sz="2800" spc="145" dirty="0" smtClean="0">
                <a:solidFill>
                  <a:schemeClr val="accent5">
                    <a:lumMod val="75000"/>
                  </a:schemeClr>
                </a:solidFill>
                <a:latin typeface="Arial" panose="020B0604020202020204" pitchFamily="34" charset="0"/>
                <a:cs typeface="Arial" panose="020B0604020202020204" pitchFamily="34" charset="0"/>
              </a:rPr>
              <a:t> price and accounts for </a:t>
            </a:r>
            <a:r>
              <a:rPr lang="en-GB" sz="2800" b="1" spc="145" dirty="0" smtClean="0">
                <a:solidFill>
                  <a:schemeClr val="accent5">
                    <a:lumMod val="75000"/>
                  </a:schemeClr>
                </a:solidFill>
                <a:latin typeface="Arial" panose="020B0604020202020204" pitchFamily="34" charset="0"/>
                <a:cs typeface="Arial" panose="020B0604020202020204" pitchFamily="34" charset="0"/>
              </a:rPr>
              <a:t>15.2%</a:t>
            </a:r>
            <a:r>
              <a:rPr sz="2800" spc="145" dirty="0" smtClean="0">
                <a:solidFill>
                  <a:schemeClr val="accent5">
                    <a:lumMod val="75000"/>
                  </a:schemeClr>
                </a:solidFill>
                <a:latin typeface="Arial" panose="020B0604020202020204" pitchFamily="34" charset="0"/>
                <a:cs typeface="Arial" panose="020B0604020202020204" pitchFamily="34" charset="0"/>
              </a:rPr>
              <a:t>, </a:t>
            </a:r>
            <a:r>
              <a:rPr sz="2800" spc="100" dirty="0">
                <a:solidFill>
                  <a:schemeClr val="accent5">
                    <a:lumMod val="75000"/>
                  </a:schemeClr>
                </a:solidFill>
                <a:latin typeface="Arial" panose="020B0604020202020204" pitchFamily="34" charset="0"/>
                <a:cs typeface="Arial" panose="020B0604020202020204" pitchFamily="34" charset="0"/>
              </a:rPr>
              <a:t>but </a:t>
            </a:r>
            <a:r>
              <a:rPr sz="2800" spc="30" dirty="0">
                <a:solidFill>
                  <a:schemeClr val="accent5">
                    <a:lumMod val="75000"/>
                  </a:schemeClr>
                </a:solidFill>
                <a:latin typeface="Arial" panose="020B0604020202020204" pitchFamily="34" charset="0"/>
                <a:cs typeface="Arial" panose="020B0604020202020204" pitchFamily="34" charset="0"/>
              </a:rPr>
              <a:t>the </a:t>
            </a:r>
            <a:r>
              <a:rPr sz="2800" spc="80" dirty="0">
                <a:solidFill>
                  <a:schemeClr val="accent5">
                    <a:lumMod val="75000"/>
                  </a:schemeClr>
                </a:solidFill>
                <a:latin typeface="Arial" panose="020B0604020202020204" pitchFamily="34" charset="0"/>
                <a:cs typeface="Arial" panose="020B0604020202020204" pitchFamily="34" charset="0"/>
              </a:rPr>
              <a:t>ambience </a:t>
            </a:r>
            <a:r>
              <a:rPr sz="2800" spc="25" dirty="0">
                <a:solidFill>
                  <a:schemeClr val="accent5">
                    <a:lumMod val="75000"/>
                  </a:schemeClr>
                </a:solidFill>
                <a:latin typeface="Arial" panose="020B0604020202020204" pitchFamily="34" charset="0"/>
                <a:cs typeface="Arial" panose="020B0604020202020204" pitchFamily="34" charset="0"/>
              </a:rPr>
              <a:t>attracts </a:t>
            </a:r>
            <a:r>
              <a:rPr sz="2800" spc="-860" dirty="0">
                <a:solidFill>
                  <a:schemeClr val="accent5">
                    <a:lumMod val="75000"/>
                  </a:schemeClr>
                </a:solidFill>
                <a:latin typeface="Arial" panose="020B0604020202020204" pitchFamily="34" charset="0"/>
                <a:cs typeface="Arial" panose="020B0604020202020204" pitchFamily="34" charset="0"/>
              </a:rPr>
              <a:t> </a:t>
            </a:r>
            <a:r>
              <a:rPr sz="2800" spc="30" dirty="0">
                <a:solidFill>
                  <a:schemeClr val="accent5">
                    <a:lumMod val="75000"/>
                  </a:schemeClr>
                </a:solidFill>
                <a:latin typeface="Arial" panose="020B0604020202020204" pitchFamily="34" charset="0"/>
                <a:cs typeface="Arial" panose="020B0604020202020204" pitchFamily="34" charset="0"/>
              </a:rPr>
              <a:t>the</a:t>
            </a:r>
            <a:r>
              <a:rPr sz="2800" spc="20" dirty="0">
                <a:solidFill>
                  <a:schemeClr val="accent5">
                    <a:lumMod val="75000"/>
                  </a:schemeClr>
                </a:solidFill>
                <a:latin typeface="Arial" panose="020B0604020202020204" pitchFamily="34" charset="0"/>
                <a:cs typeface="Arial" panose="020B0604020202020204" pitchFamily="34" charset="0"/>
              </a:rPr>
              <a:t> </a:t>
            </a:r>
            <a:r>
              <a:rPr sz="2800" spc="135" dirty="0">
                <a:solidFill>
                  <a:schemeClr val="accent5">
                    <a:lumMod val="75000"/>
                  </a:schemeClr>
                </a:solidFill>
                <a:latin typeface="Arial" panose="020B0604020202020204" pitchFamily="34" charset="0"/>
                <a:cs typeface="Arial" panose="020B0604020202020204" pitchFamily="34" charset="0"/>
              </a:rPr>
              <a:t>people.</a:t>
            </a:r>
            <a:endParaRPr sz="2800" dirty="0">
              <a:solidFill>
                <a:schemeClr val="accent5">
                  <a:lumMod val="75000"/>
                </a:schemeClr>
              </a:solidFill>
              <a:latin typeface="Arial" panose="020B0604020202020204" pitchFamily="34" charset="0"/>
              <a:cs typeface="Arial" panose="020B0604020202020204" pitchFamily="34" charset="0"/>
            </a:endParaRPr>
          </a:p>
        </p:txBody>
      </p:sp>
      <p:sp>
        <p:nvSpPr>
          <p:cNvPr id="7" name="TextBox 6"/>
          <p:cNvSpPr txBox="1"/>
          <p:nvPr/>
        </p:nvSpPr>
        <p:spPr>
          <a:xfrm>
            <a:off x="10690857" y="432581"/>
            <a:ext cx="6019800" cy="1077218"/>
          </a:xfrm>
          <a:prstGeom prst="rect">
            <a:avLst/>
          </a:prstGeom>
          <a:noFill/>
        </p:spPr>
        <p:txBody>
          <a:bodyPr wrap="square" rtlCol="0">
            <a:spAutoFit/>
          </a:bodyPr>
          <a:lstStyle/>
          <a:p>
            <a:pPr algn="ctr"/>
            <a:r>
              <a:rPr lang="en-IN" sz="3200" b="1" dirty="0" smtClean="0">
                <a:solidFill>
                  <a:schemeClr val="accent5">
                    <a:lumMod val="75000"/>
                  </a:schemeClr>
                </a:solidFill>
                <a:latin typeface="Arial" panose="020B0604020202020204" pitchFamily="34" charset="0"/>
                <a:cs typeface="Arial" panose="020B0604020202020204" pitchFamily="34" charset="0"/>
              </a:rPr>
              <a:t>TOP 10 LOCATIONS BASED ON PRICE</a:t>
            </a:r>
            <a:endParaRPr lang="en-IN" sz="3200" b="1" dirty="0">
              <a:solidFill>
                <a:schemeClr val="accent5">
                  <a:lumMod val="75000"/>
                </a:schemeClr>
              </a:solidFill>
              <a:latin typeface="Arial" panose="020B0604020202020204" pitchFamily="34" charset="0"/>
              <a:cs typeface="Arial" panose="020B0604020202020204" pitchFamily="34" charset="0"/>
            </a:endParaRPr>
          </a:p>
        </p:txBody>
      </p:sp>
      <p:sp>
        <p:nvSpPr>
          <p:cNvPr id="8" name="TextBox 7"/>
          <p:cNvSpPr txBox="1"/>
          <p:nvPr/>
        </p:nvSpPr>
        <p:spPr>
          <a:xfrm>
            <a:off x="1385262" y="496713"/>
            <a:ext cx="6586890" cy="1077218"/>
          </a:xfrm>
          <a:prstGeom prst="rect">
            <a:avLst/>
          </a:prstGeom>
          <a:noFill/>
        </p:spPr>
        <p:txBody>
          <a:bodyPr wrap="square" rtlCol="0">
            <a:spAutoFit/>
          </a:bodyPr>
          <a:lstStyle/>
          <a:p>
            <a:pPr algn="ctr"/>
            <a:r>
              <a:rPr lang="en-IN" sz="3200" b="1" dirty="0" smtClean="0">
                <a:solidFill>
                  <a:schemeClr val="accent5">
                    <a:lumMod val="75000"/>
                  </a:schemeClr>
                </a:solidFill>
                <a:latin typeface="Arial" panose="020B0604020202020204" pitchFamily="34" charset="0"/>
                <a:cs typeface="Arial" panose="020B0604020202020204" pitchFamily="34" charset="0"/>
              </a:rPr>
              <a:t>ROOM TYPE PREFERENCE BASED ON NEIGHBORHOOD</a:t>
            </a:r>
            <a:endParaRPr lang="en-IN" sz="3200" b="1" dirty="0">
              <a:solidFill>
                <a:schemeClr val="accent5">
                  <a:lumMod val="75000"/>
                </a:schemeClr>
              </a:solidFill>
              <a:latin typeface="Arial" panose="020B0604020202020204" pitchFamily="34" charset="0"/>
              <a:cs typeface="Arial" panose="020B0604020202020204" pitchFamily="34" charset="0"/>
            </a:endParaRPr>
          </a:p>
        </p:txBody>
      </p:sp>
      <p:pic>
        <p:nvPicPr>
          <p:cNvPr id="13" name="Picture 12"/>
          <p:cNvPicPr>
            <a:picLocks noChangeAspect="1"/>
          </p:cNvPicPr>
          <p:nvPr/>
        </p:nvPicPr>
        <p:blipFill rotWithShape="1">
          <a:blip r:embed="rId3"/>
          <a:srcRect t="7633"/>
          <a:stretch/>
        </p:blipFill>
        <p:spPr>
          <a:xfrm>
            <a:off x="9601200" y="1714500"/>
            <a:ext cx="7974907" cy="5662933"/>
          </a:xfrm>
          <a:prstGeom prst="rect">
            <a:avLst/>
          </a:prstGeom>
        </p:spPr>
      </p:pic>
      <p:sp>
        <p:nvSpPr>
          <p:cNvPr id="14" name="Slide Number Placeholder 13"/>
          <p:cNvSpPr>
            <a:spLocks noGrp="1"/>
          </p:cNvSpPr>
          <p:nvPr>
            <p:ph type="sldNum" sz="quarter" idx="7"/>
          </p:nvPr>
        </p:nvSpPr>
        <p:spPr/>
        <p:txBody>
          <a:bodyPr/>
          <a:lstStyle/>
          <a:p>
            <a:fld id="{B6F15528-21DE-4FAA-801E-634DDDAF4B2B}" type="slidenum">
              <a:rPr lang="en-IN" smtClean="0"/>
              <a:t>6</a:t>
            </a:fld>
            <a:endParaRPr lang="en-IN"/>
          </a:p>
        </p:txBody>
      </p:sp>
      <p:sp>
        <p:nvSpPr>
          <p:cNvPr id="15" name="Footer Placeholder 14"/>
          <p:cNvSpPr>
            <a:spLocks noGrp="1"/>
          </p:cNvSpPr>
          <p:nvPr>
            <p:ph type="ftr" sz="quarter" idx="5"/>
          </p:nvPr>
        </p:nvSpPr>
        <p:spPr/>
        <p:txBody>
          <a:bodyPr/>
          <a:lstStyle/>
          <a:p>
            <a:r>
              <a:rPr lang="en-IN" smtClean="0"/>
              <a:t>BY PRAVEEN N. SHARMA &amp; SANJUKTA SENGUPTA</a:t>
            </a:r>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304800" y="481790"/>
            <a:ext cx="18288000" cy="10287000"/>
            <a:chOff x="0" y="0"/>
            <a:chExt cx="18288000" cy="10287000"/>
          </a:xfrm>
        </p:grpSpPr>
        <p:sp>
          <p:nvSpPr>
            <p:cNvPr id="4" name="object 4"/>
            <p:cNvSpPr/>
            <p:nvPr/>
          </p:nvSpPr>
          <p:spPr>
            <a:xfrm>
              <a:off x="0" y="0"/>
              <a:ext cx="9584690" cy="10287000"/>
            </a:xfrm>
            <a:custGeom>
              <a:avLst/>
              <a:gdLst/>
              <a:ahLst/>
              <a:cxnLst/>
              <a:rect l="l" t="t" r="r" b="b"/>
              <a:pathLst>
                <a:path w="9584690" h="10287000">
                  <a:moveTo>
                    <a:pt x="0" y="10286999"/>
                  </a:moveTo>
                  <a:lnTo>
                    <a:pt x="0" y="0"/>
                  </a:lnTo>
                  <a:lnTo>
                    <a:pt x="9584530" y="0"/>
                  </a:lnTo>
                  <a:lnTo>
                    <a:pt x="9584530" y="10286999"/>
                  </a:lnTo>
                  <a:lnTo>
                    <a:pt x="0" y="10286999"/>
                  </a:lnTo>
                  <a:close/>
                </a:path>
              </a:pathLst>
            </a:custGeom>
            <a:solidFill>
              <a:srgbClr val="FFFFFF"/>
            </a:solidFill>
          </p:spPr>
          <p:txBody>
            <a:bodyPr wrap="square" lIns="0" tIns="0" rIns="0" bIns="0" rtlCol="0"/>
            <a:lstStyle/>
            <a:p>
              <a:endParaRPr/>
            </a:p>
          </p:txBody>
        </p:sp>
        <p:pic>
          <p:nvPicPr>
            <p:cNvPr id="5" name="object 5"/>
            <p:cNvPicPr/>
            <p:nvPr/>
          </p:nvPicPr>
          <p:blipFill>
            <a:blip r:embed="rId2" cstate="print"/>
            <a:stretch>
              <a:fillRect/>
            </a:stretch>
          </p:blipFill>
          <p:spPr>
            <a:xfrm>
              <a:off x="141348" y="2050839"/>
              <a:ext cx="9143999" cy="5705474"/>
            </a:xfrm>
            <a:prstGeom prst="rect">
              <a:avLst/>
            </a:prstGeom>
          </p:spPr>
        </p:pic>
        <p:pic>
          <p:nvPicPr>
            <p:cNvPr id="6" name="object 6"/>
            <p:cNvPicPr/>
            <p:nvPr/>
          </p:nvPicPr>
          <p:blipFill>
            <a:blip r:embed="rId3" cstate="print"/>
            <a:stretch>
              <a:fillRect/>
            </a:stretch>
          </p:blipFill>
          <p:spPr>
            <a:xfrm>
              <a:off x="20772" y="7728950"/>
              <a:ext cx="18267228" cy="2558048"/>
            </a:xfrm>
            <a:prstGeom prst="rect">
              <a:avLst/>
            </a:prstGeom>
          </p:spPr>
        </p:pic>
      </p:grpSp>
      <p:sp>
        <p:nvSpPr>
          <p:cNvPr id="7" name="object 7"/>
          <p:cNvSpPr txBox="1">
            <a:spLocks noGrp="1"/>
          </p:cNvSpPr>
          <p:nvPr>
            <p:ph type="title"/>
          </p:nvPr>
        </p:nvSpPr>
        <p:spPr>
          <a:xfrm>
            <a:off x="10222929" y="3329200"/>
            <a:ext cx="7057094" cy="558038"/>
          </a:xfrm>
          <a:prstGeom prst="rect">
            <a:avLst/>
          </a:prstGeom>
        </p:spPr>
        <p:txBody>
          <a:bodyPr vert="horz" wrap="square" lIns="0" tIns="8255" rIns="0" bIns="0" rtlCol="0">
            <a:spAutoFit/>
          </a:bodyPr>
          <a:lstStyle/>
          <a:p>
            <a:pPr marL="12700" marR="5080" algn="ctr">
              <a:lnSpc>
                <a:spcPct val="107200"/>
              </a:lnSpc>
              <a:spcBef>
                <a:spcPts val="65"/>
              </a:spcBef>
            </a:pPr>
            <a:r>
              <a:rPr lang="en-IN" sz="3600" b="1" spc="190" dirty="0" smtClean="0">
                <a:solidFill>
                  <a:schemeClr val="accent6">
                    <a:lumMod val="75000"/>
                  </a:schemeClr>
                </a:solidFill>
                <a:latin typeface="Arial" panose="020B0604020202020204" pitchFamily="34" charset="0"/>
                <a:cs typeface="Arial" panose="020B0604020202020204" pitchFamily="34" charset="0"/>
              </a:rPr>
              <a:t>TREE MAP COMPREHENDS </a:t>
            </a:r>
            <a:endParaRPr lang="en-IN" sz="3600" b="1" dirty="0">
              <a:solidFill>
                <a:schemeClr val="accent6">
                  <a:lumMod val="75000"/>
                </a:schemeClr>
              </a:solidFill>
              <a:latin typeface="Arial" panose="020B0604020202020204" pitchFamily="34" charset="0"/>
              <a:cs typeface="Arial" panose="020B0604020202020204" pitchFamily="34" charset="0"/>
            </a:endParaRPr>
          </a:p>
        </p:txBody>
      </p:sp>
      <p:sp>
        <p:nvSpPr>
          <p:cNvPr id="8" name="object 8"/>
          <p:cNvSpPr txBox="1"/>
          <p:nvPr/>
        </p:nvSpPr>
        <p:spPr>
          <a:xfrm>
            <a:off x="10439401" y="4106862"/>
            <a:ext cx="6624150" cy="3180999"/>
          </a:xfrm>
          <a:prstGeom prst="rect">
            <a:avLst/>
          </a:prstGeom>
        </p:spPr>
        <p:txBody>
          <a:bodyPr vert="horz" wrap="square" lIns="0" tIns="12065" rIns="0" bIns="0" rtlCol="0">
            <a:spAutoFit/>
          </a:bodyPr>
          <a:lstStyle/>
          <a:p>
            <a:pPr marL="12700" marR="5080" algn="just">
              <a:lnSpc>
                <a:spcPct val="116799"/>
              </a:lnSpc>
              <a:spcBef>
                <a:spcPts val="95"/>
              </a:spcBef>
            </a:pPr>
            <a:r>
              <a:rPr sz="2800" spc="55" dirty="0">
                <a:solidFill>
                  <a:schemeClr val="accent5">
                    <a:lumMod val="75000"/>
                  </a:schemeClr>
                </a:solidFill>
                <a:latin typeface="Arial" panose="020B0604020202020204" pitchFamily="34" charset="0"/>
                <a:cs typeface="Arial" panose="020B0604020202020204" pitchFamily="34" charset="0"/>
              </a:rPr>
              <a:t>There </a:t>
            </a:r>
            <a:r>
              <a:rPr sz="2800" spc="30" dirty="0">
                <a:solidFill>
                  <a:schemeClr val="accent5">
                    <a:lumMod val="75000"/>
                  </a:schemeClr>
                </a:solidFill>
                <a:latin typeface="Arial" panose="020B0604020202020204" pitchFamily="34" charset="0"/>
                <a:cs typeface="Arial" panose="020B0604020202020204" pitchFamily="34" charset="0"/>
              </a:rPr>
              <a:t>are </a:t>
            </a:r>
            <a:r>
              <a:rPr sz="2800" spc="35" dirty="0">
                <a:solidFill>
                  <a:schemeClr val="accent5">
                    <a:lumMod val="75000"/>
                  </a:schemeClr>
                </a:solidFill>
                <a:latin typeface="Arial" panose="020B0604020202020204" pitchFamily="34" charset="0"/>
                <a:cs typeface="Arial" panose="020B0604020202020204" pitchFamily="34" charset="0"/>
              </a:rPr>
              <a:t>three </a:t>
            </a:r>
            <a:r>
              <a:rPr sz="2800" spc="70" dirty="0">
                <a:solidFill>
                  <a:schemeClr val="accent5">
                    <a:lumMod val="75000"/>
                  </a:schemeClr>
                </a:solidFill>
                <a:latin typeface="Arial" panose="020B0604020202020204" pitchFamily="34" charset="0"/>
                <a:cs typeface="Arial" panose="020B0604020202020204" pitchFamily="34" charset="0"/>
              </a:rPr>
              <a:t>types </a:t>
            </a:r>
            <a:r>
              <a:rPr sz="2800" spc="140" dirty="0">
                <a:solidFill>
                  <a:schemeClr val="accent5">
                    <a:lumMod val="75000"/>
                  </a:schemeClr>
                </a:solidFill>
                <a:latin typeface="Arial" panose="020B0604020202020204" pitchFamily="34" charset="0"/>
                <a:cs typeface="Arial" panose="020B0604020202020204" pitchFamily="34" charset="0"/>
              </a:rPr>
              <a:t>of </a:t>
            </a:r>
            <a:r>
              <a:rPr sz="2800" spc="30" dirty="0">
                <a:solidFill>
                  <a:schemeClr val="accent5">
                    <a:lumMod val="75000"/>
                  </a:schemeClr>
                </a:solidFill>
                <a:latin typeface="Arial" panose="020B0604020202020204" pitchFamily="34" charset="0"/>
                <a:cs typeface="Arial" panose="020B0604020202020204" pitchFamily="34" charset="0"/>
              </a:rPr>
              <a:t>the </a:t>
            </a:r>
            <a:r>
              <a:rPr sz="2800" spc="110" dirty="0">
                <a:solidFill>
                  <a:schemeClr val="accent5">
                    <a:lumMod val="75000"/>
                  </a:schemeClr>
                </a:solidFill>
                <a:latin typeface="Arial" panose="020B0604020202020204" pitchFamily="34" charset="0"/>
                <a:cs typeface="Arial" panose="020B0604020202020204" pitchFamily="34" charset="0"/>
              </a:rPr>
              <a:t>room </a:t>
            </a:r>
            <a:r>
              <a:rPr lang="en-GB" sz="2800" spc="60" dirty="0">
                <a:solidFill>
                  <a:schemeClr val="accent5">
                    <a:lumMod val="75000"/>
                  </a:schemeClr>
                </a:solidFill>
                <a:latin typeface="Arial" panose="020B0604020202020204" pitchFamily="34" charset="0"/>
                <a:cs typeface="Arial" panose="020B0604020202020204" pitchFamily="34" charset="0"/>
              </a:rPr>
              <a:t>from</a:t>
            </a:r>
            <a:r>
              <a:rPr sz="2800" spc="65" dirty="0">
                <a:solidFill>
                  <a:schemeClr val="accent5">
                    <a:lumMod val="75000"/>
                  </a:schemeClr>
                </a:solidFill>
                <a:latin typeface="Arial" panose="020B0604020202020204" pitchFamily="34" charset="0"/>
                <a:cs typeface="Arial" panose="020B0604020202020204" pitchFamily="34" charset="0"/>
              </a:rPr>
              <a:t> </a:t>
            </a:r>
            <a:r>
              <a:rPr sz="2800" spc="90" dirty="0">
                <a:solidFill>
                  <a:schemeClr val="accent5">
                    <a:lumMod val="75000"/>
                  </a:schemeClr>
                </a:solidFill>
                <a:latin typeface="Arial" panose="020B0604020202020204" pitchFamily="34" charset="0"/>
                <a:cs typeface="Arial" panose="020B0604020202020204" pitchFamily="34" charset="0"/>
              </a:rPr>
              <a:t>which </a:t>
            </a:r>
            <a:r>
              <a:rPr sz="2800" spc="75" dirty="0">
                <a:solidFill>
                  <a:schemeClr val="accent5">
                    <a:lumMod val="75000"/>
                  </a:schemeClr>
                </a:solidFill>
                <a:latin typeface="Arial" panose="020B0604020202020204" pitchFamily="34" charset="0"/>
                <a:cs typeface="Arial" panose="020B0604020202020204" pitchFamily="34" charset="0"/>
              </a:rPr>
              <a:t>people </a:t>
            </a:r>
            <a:r>
              <a:rPr sz="2800" spc="80" dirty="0">
                <a:solidFill>
                  <a:schemeClr val="accent5">
                    <a:lumMod val="75000"/>
                  </a:schemeClr>
                </a:solidFill>
                <a:latin typeface="Arial" panose="020B0604020202020204" pitchFamily="34" charset="0"/>
                <a:cs typeface="Arial" panose="020B0604020202020204" pitchFamily="34" charset="0"/>
              </a:rPr>
              <a:t>preferred </a:t>
            </a:r>
            <a:r>
              <a:rPr sz="2800" spc="30" dirty="0">
                <a:solidFill>
                  <a:schemeClr val="accent5">
                    <a:lumMod val="75000"/>
                  </a:schemeClr>
                </a:solidFill>
                <a:latin typeface="Arial" panose="020B0604020202020204" pitchFamily="34" charset="0"/>
                <a:cs typeface="Arial" panose="020B0604020202020204" pitchFamily="34" charset="0"/>
              </a:rPr>
              <a:t>the </a:t>
            </a:r>
            <a:r>
              <a:rPr sz="3200" b="1" spc="50" dirty="0">
                <a:solidFill>
                  <a:schemeClr val="accent5">
                    <a:lumMod val="75000"/>
                  </a:schemeClr>
                </a:solidFill>
                <a:latin typeface="Arial" panose="020B0604020202020204" pitchFamily="34" charset="0"/>
                <a:cs typeface="Arial" panose="020B0604020202020204" pitchFamily="34" charset="0"/>
              </a:rPr>
              <a:t>private </a:t>
            </a:r>
            <a:r>
              <a:rPr lang="en-GB" sz="3200" b="1" spc="50" dirty="0">
                <a:solidFill>
                  <a:schemeClr val="accent5">
                    <a:lumMod val="75000"/>
                  </a:schemeClr>
                </a:solidFill>
                <a:latin typeface="Arial" panose="020B0604020202020204" pitchFamily="34" charset="0"/>
                <a:cs typeface="Arial" panose="020B0604020202020204" pitchFamily="34" charset="0"/>
              </a:rPr>
              <a:t>rooms </a:t>
            </a:r>
            <a:r>
              <a:rPr lang="en-GB" sz="2800" spc="50" dirty="0">
                <a:solidFill>
                  <a:schemeClr val="accent5">
                    <a:lumMod val="75000"/>
                  </a:schemeClr>
                </a:solidFill>
                <a:latin typeface="Arial" panose="020B0604020202020204" pitchFamily="34" charset="0"/>
                <a:cs typeface="Arial" panose="020B0604020202020204" pitchFamily="34" charset="0"/>
              </a:rPr>
              <a:t>in the </a:t>
            </a:r>
            <a:r>
              <a:rPr sz="3200" b="1" spc="55" dirty="0">
                <a:solidFill>
                  <a:schemeClr val="accent5">
                    <a:lumMod val="75000"/>
                  </a:schemeClr>
                </a:solidFill>
                <a:latin typeface="Arial" panose="020B0604020202020204" pitchFamily="34" charset="0"/>
                <a:cs typeface="Arial" panose="020B0604020202020204" pitchFamily="34" charset="0"/>
              </a:rPr>
              <a:t>Manhattan</a:t>
            </a:r>
            <a:r>
              <a:rPr sz="2800" spc="55" dirty="0">
                <a:solidFill>
                  <a:schemeClr val="accent5">
                    <a:lumMod val="75000"/>
                  </a:schemeClr>
                </a:solidFill>
                <a:latin typeface="Arial" panose="020B0604020202020204" pitchFamily="34" charset="0"/>
                <a:cs typeface="Arial" panose="020B0604020202020204" pitchFamily="34" charset="0"/>
              </a:rPr>
              <a:t> </a:t>
            </a:r>
            <a:r>
              <a:rPr sz="2800" spc="65" dirty="0">
                <a:solidFill>
                  <a:schemeClr val="accent5">
                    <a:lumMod val="75000"/>
                  </a:schemeClr>
                </a:solidFill>
                <a:latin typeface="Arial" panose="020B0604020202020204" pitchFamily="34" charset="0"/>
                <a:cs typeface="Arial" panose="020B0604020202020204" pitchFamily="34" charset="0"/>
              </a:rPr>
              <a:t>because </a:t>
            </a:r>
            <a:r>
              <a:rPr sz="2800" spc="35" dirty="0">
                <a:solidFill>
                  <a:schemeClr val="accent5">
                    <a:lumMod val="75000"/>
                  </a:schemeClr>
                </a:solidFill>
                <a:latin typeface="Arial" panose="020B0604020202020204" pitchFamily="34" charset="0"/>
                <a:cs typeface="Arial" panose="020B0604020202020204" pitchFamily="34" charset="0"/>
              </a:rPr>
              <a:t>it </a:t>
            </a:r>
            <a:r>
              <a:rPr sz="2800" spc="135" dirty="0">
                <a:solidFill>
                  <a:schemeClr val="accent5">
                    <a:lumMod val="75000"/>
                  </a:schemeClr>
                </a:solidFill>
                <a:latin typeface="Arial" panose="020B0604020202020204" pitchFamily="34" charset="0"/>
                <a:cs typeface="Arial" panose="020B0604020202020204" pitchFamily="34" charset="0"/>
              </a:rPr>
              <a:t>is </a:t>
            </a:r>
            <a:r>
              <a:rPr sz="2800" spc="30" dirty="0">
                <a:solidFill>
                  <a:schemeClr val="accent5">
                    <a:lumMod val="75000"/>
                  </a:schemeClr>
                </a:solidFill>
                <a:latin typeface="Arial" panose="020B0604020202020204" pitchFamily="34" charset="0"/>
                <a:cs typeface="Arial" panose="020B0604020202020204" pitchFamily="34" charset="0"/>
              </a:rPr>
              <a:t>the </a:t>
            </a:r>
            <a:r>
              <a:rPr sz="2800" spc="35" dirty="0">
                <a:solidFill>
                  <a:schemeClr val="accent5">
                    <a:lumMod val="75000"/>
                  </a:schemeClr>
                </a:solidFill>
                <a:latin typeface="Arial" panose="020B0604020202020204" pitchFamily="34" charset="0"/>
                <a:cs typeface="Arial" panose="020B0604020202020204" pitchFamily="34" charset="0"/>
              </a:rPr>
              <a:t>centre </a:t>
            </a:r>
            <a:r>
              <a:rPr sz="2800" spc="140" dirty="0">
                <a:solidFill>
                  <a:schemeClr val="accent5">
                    <a:lumMod val="75000"/>
                  </a:schemeClr>
                </a:solidFill>
                <a:latin typeface="Arial" panose="020B0604020202020204" pitchFamily="34" charset="0"/>
                <a:cs typeface="Arial" panose="020B0604020202020204" pitchFamily="34" charset="0"/>
              </a:rPr>
              <a:t>of </a:t>
            </a:r>
            <a:r>
              <a:rPr sz="2800" spc="145" dirty="0">
                <a:solidFill>
                  <a:schemeClr val="accent5">
                    <a:lumMod val="75000"/>
                  </a:schemeClr>
                </a:solidFill>
                <a:latin typeface="Arial" panose="020B0604020202020204" pitchFamily="34" charset="0"/>
                <a:cs typeface="Arial" panose="020B0604020202020204" pitchFamily="34" charset="0"/>
              </a:rPr>
              <a:t> </a:t>
            </a:r>
            <a:r>
              <a:rPr sz="2800" spc="55" dirty="0">
                <a:solidFill>
                  <a:schemeClr val="accent5">
                    <a:lumMod val="75000"/>
                  </a:schemeClr>
                </a:solidFill>
                <a:latin typeface="Arial" panose="020B0604020202020204" pitchFamily="34" charset="0"/>
                <a:cs typeface="Arial" panose="020B0604020202020204" pitchFamily="34" charset="0"/>
              </a:rPr>
              <a:t>New</a:t>
            </a:r>
            <a:r>
              <a:rPr sz="2800" spc="-55" dirty="0">
                <a:solidFill>
                  <a:schemeClr val="accent5">
                    <a:lumMod val="75000"/>
                  </a:schemeClr>
                </a:solidFill>
                <a:latin typeface="Arial" panose="020B0604020202020204" pitchFamily="34" charset="0"/>
                <a:cs typeface="Arial" panose="020B0604020202020204" pitchFamily="34" charset="0"/>
              </a:rPr>
              <a:t> </a:t>
            </a:r>
            <a:r>
              <a:rPr sz="2800" spc="105" dirty="0">
                <a:solidFill>
                  <a:schemeClr val="accent5">
                    <a:lumMod val="75000"/>
                  </a:schemeClr>
                </a:solidFill>
                <a:latin typeface="Arial" panose="020B0604020202020204" pitchFamily="34" charset="0"/>
                <a:cs typeface="Arial" panose="020B0604020202020204" pitchFamily="34" charset="0"/>
              </a:rPr>
              <a:t>York</a:t>
            </a:r>
            <a:r>
              <a:rPr lang="en-GB" sz="2800" spc="105" dirty="0">
                <a:solidFill>
                  <a:schemeClr val="accent5">
                    <a:lumMod val="75000"/>
                  </a:schemeClr>
                </a:solidFill>
                <a:latin typeface="Arial" panose="020B0604020202020204" pitchFamily="34" charset="0"/>
                <a:cs typeface="Arial" panose="020B0604020202020204" pitchFamily="34" charset="0"/>
              </a:rPr>
              <a:t> city</a:t>
            </a:r>
            <a:r>
              <a:rPr sz="2800" spc="15" dirty="0">
                <a:solidFill>
                  <a:schemeClr val="accent5">
                    <a:lumMod val="75000"/>
                  </a:schemeClr>
                </a:solidFill>
                <a:latin typeface="Arial" panose="020B0604020202020204" pitchFamily="34" charset="0"/>
                <a:cs typeface="Arial" panose="020B0604020202020204" pitchFamily="34" charset="0"/>
              </a:rPr>
              <a:t> </a:t>
            </a:r>
            <a:r>
              <a:rPr sz="2800" spc="70" dirty="0">
                <a:solidFill>
                  <a:schemeClr val="accent5">
                    <a:lumMod val="75000"/>
                  </a:schemeClr>
                </a:solidFill>
                <a:latin typeface="Arial" panose="020B0604020202020204" pitchFamily="34" charset="0"/>
                <a:cs typeface="Arial" panose="020B0604020202020204" pitchFamily="34" charset="0"/>
              </a:rPr>
              <a:t>and</a:t>
            </a:r>
            <a:r>
              <a:rPr sz="2800" spc="20" dirty="0">
                <a:solidFill>
                  <a:schemeClr val="accent5">
                    <a:lumMod val="75000"/>
                  </a:schemeClr>
                </a:solidFill>
                <a:latin typeface="Arial" panose="020B0604020202020204" pitchFamily="34" charset="0"/>
                <a:cs typeface="Arial" panose="020B0604020202020204" pitchFamily="34" charset="0"/>
              </a:rPr>
              <a:t> </a:t>
            </a:r>
            <a:r>
              <a:rPr lang="en-GB" sz="2800" spc="40" dirty="0">
                <a:solidFill>
                  <a:schemeClr val="accent5">
                    <a:lumMod val="75000"/>
                  </a:schemeClr>
                </a:solidFill>
                <a:latin typeface="Arial" panose="020B0604020202020204" pitchFamily="34" charset="0"/>
                <a:cs typeface="Arial" panose="020B0604020202020204" pitchFamily="34" charset="0"/>
              </a:rPr>
              <a:t>People can </a:t>
            </a:r>
            <a:r>
              <a:rPr sz="2800" spc="80" dirty="0">
                <a:solidFill>
                  <a:schemeClr val="accent5">
                    <a:lumMod val="75000"/>
                  </a:schemeClr>
                </a:solidFill>
                <a:latin typeface="Arial" panose="020B0604020202020204" pitchFamily="34" charset="0"/>
                <a:cs typeface="Arial" panose="020B0604020202020204" pitchFamily="34" charset="0"/>
              </a:rPr>
              <a:t>enjoy</a:t>
            </a:r>
            <a:r>
              <a:rPr sz="2800" spc="-50" dirty="0">
                <a:solidFill>
                  <a:schemeClr val="accent5">
                    <a:lumMod val="75000"/>
                  </a:schemeClr>
                </a:solidFill>
                <a:latin typeface="Arial" panose="020B0604020202020204" pitchFamily="34" charset="0"/>
                <a:cs typeface="Arial" panose="020B0604020202020204" pitchFamily="34" charset="0"/>
              </a:rPr>
              <a:t> </a:t>
            </a:r>
            <a:r>
              <a:rPr sz="2800" spc="30" dirty="0">
                <a:solidFill>
                  <a:schemeClr val="accent5">
                    <a:lumMod val="75000"/>
                  </a:schemeClr>
                </a:solidFill>
                <a:latin typeface="Arial" panose="020B0604020202020204" pitchFamily="34" charset="0"/>
                <a:cs typeface="Arial" panose="020B0604020202020204" pitchFamily="34" charset="0"/>
              </a:rPr>
              <a:t>the</a:t>
            </a:r>
            <a:r>
              <a:rPr sz="2800" spc="15" dirty="0">
                <a:solidFill>
                  <a:schemeClr val="accent5">
                    <a:lumMod val="75000"/>
                  </a:schemeClr>
                </a:solidFill>
                <a:latin typeface="Arial" panose="020B0604020202020204" pitchFamily="34" charset="0"/>
                <a:cs typeface="Arial" panose="020B0604020202020204" pitchFamily="34" charset="0"/>
              </a:rPr>
              <a:t> </a:t>
            </a:r>
            <a:r>
              <a:rPr sz="2800" spc="60" dirty="0">
                <a:solidFill>
                  <a:schemeClr val="accent5">
                    <a:lumMod val="75000"/>
                  </a:schemeClr>
                </a:solidFill>
                <a:latin typeface="Arial" panose="020B0604020202020204" pitchFamily="34" charset="0"/>
                <a:cs typeface="Arial" panose="020B0604020202020204" pitchFamily="34" charset="0"/>
              </a:rPr>
              <a:t>view</a:t>
            </a:r>
            <a:r>
              <a:rPr sz="2800" spc="-55" dirty="0">
                <a:solidFill>
                  <a:schemeClr val="accent5">
                    <a:lumMod val="75000"/>
                  </a:schemeClr>
                </a:solidFill>
                <a:latin typeface="Arial" panose="020B0604020202020204" pitchFamily="34" charset="0"/>
                <a:cs typeface="Arial" panose="020B0604020202020204" pitchFamily="34" charset="0"/>
              </a:rPr>
              <a:t> </a:t>
            </a:r>
            <a:r>
              <a:rPr sz="2800" spc="140" dirty="0">
                <a:solidFill>
                  <a:schemeClr val="accent5">
                    <a:lumMod val="75000"/>
                  </a:schemeClr>
                </a:solidFill>
                <a:latin typeface="Arial" panose="020B0604020202020204" pitchFamily="34" charset="0"/>
                <a:cs typeface="Arial" panose="020B0604020202020204" pitchFamily="34" charset="0"/>
              </a:rPr>
              <a:t>from </a:t>
            </a:r>
            <a:r>
              <a:rPr sz="2800" spc="-595" dirty="0">
                <a:solidFill>
                  <a:schemeClr val="accent5">
                    <a:lumMod val="75000"/>
                  </a:schemeClr>
                </a:solidFill>
                <a:latin typeface="Arial" panose="020B0604020202020204" pitchFamily="34" charset="0"/>
                <a:cs typeface="Arial" panose="020B0604020202020204" pitchFamily="34" charset="0"/>
              </a:rPr>
              <a:t> </a:t>
            </a:r>
            <a:r>
              <a:rPr lang="en-GB" sz="2800" spc="85" dirty="0">
                <a:solidFill>
                  <a:schemeClr val="accent5">
                    <a:lumMod val="75000"/>
                  </a:schemeClr>
                </a:solidFill>
                <a:latin typeface="Arial" panose="020B0604020202020204" pitchFamily="34" charset="0"/>
                <a:cs typeface="Arial" panose="020B0604020202020204" pitchFamily="34" charset="0"/>
              </a:rPr>
              <a:t>there rooms at this location.</a:t>
            </a:r>
            <a:endParaRPr sz="2800" dirty="0">
              <a:solidFill>
                <a:schemeClr val="accent5">
                  <a:lumMod val="75000"/>
                </a:schemeClr>
              </a:solidFill>
              <a:latin typeface="Arial" panose="020B0604020202020204" pitchFamily="34" charset="0"/>
              <a:cs typeface="Arial" panose="020B0604020202020204" pitchFamily="34" charset="0"/>
            </a:endParaRPr>
          </a:p>
        </p:txBody>
      </p:sp>
      <p:sp>
        <p:nvSpPr>
          <p:cNvPr id="2" name="Slide Number Placeholder 1"/>
          <p:cNvSpPr>
            <a:spLocks noGrp="1"/>
          </p:cNvSpPr>
          <p:nvPr>
            <p:ph type="sldNum" sz="quarter" idx="7"/>
          </p:nvPr>
        </p:nvSpPr>
        <p:spPr/>
        <p:txBody>
          <a:bodyPr/>
          <a:lstStyle/>
          <a:p>
            <a:fld id="{B6F15528-21DE-4FAA-801E-634DDDAF4B2B}" type="slidenum">
              <a:rPr lang="en-IN" smtClean="0"/>
              <a:t>7</a:t>
            </a:fld>
            <a:endParaRPr lang="en-IN"/>
          </a:p>
        </p:txBody>
      </p:sp>
      <p:sp>
        <p:nvSpPr>
          <p:cNvPr id="9" name="Footer Placeholder 8"/>
          <p:cNvSpPr>
            <a:spLocks noGrp="1"/>
          </p:cNvSpPr>
          <p:nvPr>
            <p:ph type="ftr" sz="quarter" idx="5"/>
          </p:nvPr>
        </p:nvSpPr>
        <p:spPr/>
        <p:txBody>
          <a:bodyPr/>
          <a:lstStyle/>
          <a:p>
            <a:r>
              <a:rPr lang="en-IN" smtClean="0"/>
              <a:t>BY PRAVEEN N. SHARMA &amp; SANJUKTA SENGUPTA</a:t>
            </a:r>
            <a:endParaRPr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031240" y="4000500"/>
            <a:ext cx="4495800" cy="3540154"/>
          </a:xfrm>
          <a:prstGeom prst="rect">
            <a:avLst/>
          </a:prstGeom>
        </p:spPr>
        <p:txBody>
          <a:bodyPr vert="horz" wrap="square" lIns="0" tIns="1905" rIns="0" bIns="0" rtlCol="0">
            <a:spAutoFit/>
          </a:bodyPr>
          <a:lstStyle/>
          <a:p>
            <a:pPr marL="12700" marR="5080" algn="just">
              <a:spcBef>
                <a:spcPts val="15"/>
              </a:spcBef>
            </a:pPr>
            <a:r>
              <a:rPr sz="3200" b="1" kern="900" spc="120" dirty="0" err="1" smtClean="0">
                <a:solidFill>
                  <a:srgbClr val="00948F"/>
                </a:solidFill>
                <a:latin typeface="Arial" panose="020B0604020202020204" pitchFamily="34" charset="0"/>
                <a:cs typeface="Arial" panose="020B0604020202020204" pitchFamily="34" charset="0"/>
              </a:rPr>
              <a:t>Bushwick</a:t>
            </a:r>
            <a:r>
              <a:rPr lang="en-IN" sz="2800" kern="900" spc="120" dirty="0">
                <a:solidFill>
                  <a:srgbClr val="00948F"/>
                </a:solidFill>
                <a:latin typeface="Arial" panose="020B0604020202020204" pitchFamily="34" charset="0"/>
                <a:cs typeface="Arial" panose="020B0604020202020204" pitchFamily="34" charset="0"/>
              </a:rPr>
              <a:t> </a:t>
            </a:r>
            <a:r>
              <a:rPr lang="en-GB" sz="2800" kern="900" spc="120" dirty="0" smtClean="0">
                <a:solidFill>
                  <a:srgbClr val="00948F"/>
                </a:solidFill>
                <a:latin typeface="Arial" panose="020B0604020202020204" pitchFamily="34" charset="0"/>
                <a:cs typeface="Arial" panose="020B0604020202020204" pitchFamily="34" charset="0"/>
              </a:rPr>
              <a:t>is </a:t>
            </a:r>
            <a:r>
              <a:rPr lang="en-GB" sz="2800" kern="900" spc="120" dirty="0">
                <a:solidFill>
                  <a:srgbClr val="00948F"/>
                </a:solidFill>
                <a:latin typeface="Arial" panose="020B0604020202020204" pitchFamily="34" charset="0"/>
                <a:cs typeface="Arial" panose="020B0604020202020204" pitchFamily="34" charset="0"/>
              </a:rPr>
              <a:t>affordable in price and rooms are easily available.</a:t>
            </a:r>
          </a:p>
          <a:p>
            <a:pPr marL="12700" marR="5080" algn="just">
              <a:spcBef>
                <a:spcPts val="15"/>
              </a:spcBef>
            </a:pPr>
            <a:r>
              <a:rPr lang="en-GB" sz="2800" kern="900" spc="120" dirty="0">
                <a:solidFill>
                  <a:srgbClr val="00948F"/>
                </a:solidFill>
                <a:latin typeface="Arial" panose="020B0604020202020204" pitchFamily="34" charset="0"/>
                <a:cs typeface="Arial" panose="020B0604020202020204" pitchFamily="34" charset="0"/>
              </a:rPr>
              <a:t>People love to see the </a:t>
            </a:r>
            <a:r>
              <a:rPr sz="2800" kern="900" spc="-10" dirty="0">
                <a:solidFill>
                  <a:srgbClr val="00948F"/>
                </a:solidFill>
                <a:latin typeface="Arial" panose="020B0604020202020204" pitchFamily="34" charset="0"/>
                <a:cs typeface="Arial" panose="020B0604020202020204" pitchFamily="34" charset="0"/>
              </a:rPr>
              <a:t>an </a:t>
            </a:r>
            <a:r>
              <a:rPr sz="2800" kern="900" spc="-5" dirty="0">
                <a:solidFill>
                  <a:srgbClr val="00948F"/>
                </a:solidFill>
                <a:latin typeface="Arial" panose="020B0604020202020204" pitchFamily="34" charset="0"/>
                <a:cs typeface="Arial" panose="020B0604020202020204" pitchFamily="34" charset="0"/>
              </a:rPr>
              <a:t>evolving, </a:t>
            </a:r>
            <a:r>
              <a:rPr sz="2800" kern="900" spc="85" dirty="0">
                <a:solidFill>
                  <a:srgbClr val="00948F"/>
                </a:solidFill>
                <a:latin typeface="Arial" panose="020B0604020202020204" pitchFamily="34" charset="0"/>
                <a:cs typeface="Arial" panose="020B0604020202020204" pitchFamily="34" charset="0"/>
              </a:rPr>
              <a:t>industrial area </a:t>
            </a:r>
            <a:r>
              <a:rPr sz="2800" kern="900" spc="35" dirty="0">
                <a:solidFill>
                  <a:srgbClr val="00948F"/>
                </a:solidFill>
                <a:latin typeface="Arial" panose="020B0604020202020204" pitchFamily="34" charset="0"/>
                <a:cs typeface="Arial" panose="020B0604020202020204" pitchFamily="34" charset="0"/>
              </a:rPr>
              <a:t>marked </a:t>
            </a:r>
            <a:r>
              <a:rPr sz="2800" kern="900" spc="90" dirty="0">
                <a:solidFill>
                  <a:srgbClr val="00948F"/>
                </a:solidFill>
                <a:latin typeface="Arial" panose="020B0604020202020204" pitchFamily="34" charset="0"/>
                <a:cs typeface="Arial" panose="020B0604020202020204" pitchFamily="34" charset="0"/>
              </a:rPr>
              <a:t>by </a:t>
            </a:r>
            <a:r>
              <a:rPr sz="2800" kern="900" spc="-5" dirty="0">
                <a:solidFill>
                  <a:srgbClr val="00948F"/>
                </a:solidFill>
                <a:latin typeface="Arial" panose="020B0604020202020204" pitchFamily="34" charset="0"/>
                <a:cs typeface="Arial" panose="020B0604020202020204" pitchFamily="34" charset="0"/>
              </a:rPr>
              <a:t>imaginative </a:t>
            </a:r>
            <a:r>
              <a:rPr sz="2800" kern="900" spc="170" dirty="0">
                <a:solidFill>
                  <a:srgbClr val="00948F"/>
                </a:solidFill>
                <a:latin typeface="Arial" panose="020B0604020202020204" pitchFamily="34" charset="0"/>
                <a:cs typeface="Arial" panose="020B0604020202020204" pitchFamily="34" charset="0"/>
              </a:rPr>
              <a:t>street </a:t>
            </a:r>
            <a:r>
              <a:rPr sz="2800" kern="900" spc="175" dirty="0">
                <a:solidFill>
                  <a:srgbClr val="00948F"/>
                </a:solidFill>
                <a:latin typeface="Arial" panose="020B0604020202020204" pitchFamily="34" charset="0"/>
                <a:cs typeface="Arial" panose="020B0604020202020204" pitchFamily="34" charset="0"/>
              </a:rPr>
              <a:t> </a:t>
            </a:r>
            <a:r>
              <a:rPr sz="2800" kern="900" spc="195" dirty="0">
                <a:solidFill>
                  <a:srgbClr val="00948F"/>
                </a:solidFill>
                <a:latin typeface="Arial" panose="020B0604020202020204" pitchFamily="34" charset="0"/>
                <a:cs typeface="Arial" panose="020B0604020202020204" pitchFamily="34" charset="0"/>
              </a:rPr>
              <a:t>art </a:t>
            </a:r>
            <a:r>
              <a:rPr sz="2800" kern="900" spc="-25" dirty="0">
                <a:solidFill>
                  <a:srgbClr val="00948F"/>
                </a:solidFill>
                <a:latin typeface="Arial" panose="020B0604020202020204" pitchFamily="34" charset="0"/>
                <a:cs typeface="Arial" panose="020B0604020202020204" pitchFamily="34" charset="0"/>
              </a:rPr>
              <a:t>and</a:t>
            </a:r>
            <a:r>
              <a:rPr sz="2800" kern="900" spc="-20" dirty="0">
                <a:solidFill>
                  <a:srgbClr val="00948F"/>
                </a:solidFill>
                <a:latin typeface="Arial" panose="020B0604020202020204" pitchFamily="34" charset="0"/>
                <a:cs typeface="Arial" panose="020B0604020202020204" pitchFamily="34" charset="0"/>
              </a:rPr>
              <a:t> </a:t>
            </a:r>
            <a:r>
              <a:rPr sz="2800" kern="900" spc="65" dirty="0">
                <a:solidFill>
                  <a:srgbClr val="00948F"/>
                </a:solidFill>
                <a:latin typeface="Arial" panose="020B0604020202020204" pitchFamily="34" charset="0"/>
                <a:cs typeface="Arial" panose="020B0604020202020204" pitchFamily="34" charset="0"/>
              </a:rPr>
              <a:t>converted</a:t>
            </a:r>
            <a:r>
              <a:rPr sz="2800" kern="900" spc="70" dirty="0">
                <a:solidFill>
                  <a:srgbClr val="00948F"/>
                </a:solidFill>
                <a:latin typeface="Arial" panose="020B0604020202020204" pitchFamily="34" charset="0"/>
                <a:cs typeface="Arial" panose="020B0604020202020204" pitchFamily="34" charset="0"/>
              </a:rPr>
              <a:t> </a:t>
            </a:r>
            <a:r>
              <a:rPr sz="2800" kern="900" spc="95" dirty="0">
                <a:solidFill>
                  <a:srgbClr val="00948F"/>
                </a:solidFill>
                <a:latin typeface="Arial" panose="020B0604020202020204" pitchFamily="34" charset="0"/>
                <a:cs typeface="Arial" panose="020B0604020202020204" pitchFamily="34" charset="0"/>
              </a:rPr>
              <a:t>warehouses.</a:t>
            </a:r>
            <a:endParaRPr sz="2800" kern="900" dirty="0">
              <a:latin typeface="Arial" panose="020B0604020202020204" pitchFamily="34" charset="0"/>
              <a:cs typeface="Arial" panose="020B0604020202020204" pitchFamily="34" charset="0"/>
            </a:endParaRPr>
          </a:p>
        </p:txBody>
      </p:sp>
      <p:pic>
        <p:nvPicPr>
          <p:cNvPr id="5" name="object 5"/>
          <p:cNvPicPr/>
          <p:nvPr/>
        </p:nvPicPr>
        <p:blipFill>
          <a:blip r:embed="rId2" cstate="print"/>
          <a:stretch>
            <a:fillRect/>
          </a:stretch>
        </p:blipFill>
        <p:spPr>
          <a:xfrm>
            <a:off x="5791200" y="1333500"/>
            <a:ext cx="12068174" cy="8077200"/>
          </a:xfrm>
          <a:prstGeom prst="rect">
            <a:avLst/>
          </a:prstGeom>
        </p:spPr>
      </p:pic>
      <p:sp>
        <p:nvSpPr>
          <p:cNvPr id="6" name="TextBox 5"/>
          <p:cNvSpPr txBox="1"/>
          <p:nvPr/>
        </p:nvSpPr>
        <p:spPr>
          <a:xfrm>
            <a:off x="953386" y="1933967"/>
            <a:ext cx="4800600" cy="2062103"/>
          </a:xfrm>
          <a:prstGeom prst="rect">
            <a:avLst/>
          </a:prstGeom>
          <a:noFill/>
        </p:spPr>
        <p:txBody>
          <a:bodyPr wrap="square" rtlCol="0">
            <a:spAutoFit/>
          </a:bodyPr>
          <a:lstStyle/>
          <a:p>
            <a:pPr algn="just"/>
            <a:r>
              <a:rPr lang="en-IN" sz="3200" b="1" dirty="0" smtClean="0">
                <a:solidFill>
                  <a:schemeClr val="accent6"/>
                </a:solidFill>
                <a:latin typeface="Arial" panose="020B0604020202020204" pitchFamily="34" charset="0"/>
                <a:cs typeface="Arial" panose="020B0604020202020204" pitchFamily="34" charset="0"/>
              </a:rPr>
              <a:t>AFFORDABLE LOCATION IN TERMS OF ROOM TYPE AND PRICE</a:t>
            </a:r>
            <a:endParaRPr lang="en-IN" sz="3200" b="1" dirty="0">
              <a:solidFill>
                <a:schemeClr val="accent6"/>
              </a:solidFill>
              <a:latin typeface="Arial" panose="020B0604020202020204" pitchFamily="34" charset="0"/>
              <a:cs typeface="Arial" panose="020B0604020202020204" pitchFamily="34" charset="0"/>
            </a:endParaRPr>
          </a:p>
        </p:txBody>
      </p:sp>
      <p:sp>
        <p:nvSpPr>
          <p:cNvPr id="7" name="Slide Number Placeholder 6"/>
          <p:cNvSpPr>
            <a:spLocks noGrp="1"/>
          </p:cNvSpPr>
          <p:nvPr>
            <p:ph type="sldNum" sz="quarter" idx="7"/>
          </p:nvPr>
        </p:nvSpPr>
        <p:spPr/>
        <p:txBody>
          <a:bodyPr/>
          <a:lstStyle/>
          <a:p>
            <a:fld id="{B6F15528-21DE-4FAA-801E-634DDDAF4B2B}" type="slidenum">
              <a:rPr lang="en-IN" smtClean="0"/>
              <a:t>8</a:t>
            </a:fld>
            <a:endParaRPr lang="en-IN"/>
          </a:p>
        </p:txBody>
      </p:sp>
      <p:sp>
        <p:nvSpPr>
          <p:cNvPr id="8" name="Footer Placeholder 7"/>
          <p:cNvSpPr>
            <a:spLocks noGrp="1"/>
          </p:cNvSpPr>
          <p:nvPr>
            <p:ph type="ftr" sz="quarter" idx="5"/>
          </p:nvPr>
        </p:nvSpPr>
        <p:spPr/>
        <p:txBody>
          <a:bodyPr/>
          <a:lstStyle/>
          <a:p>
            <a:r>
              <a:rPr lang="en-IN" smtClean="0"/>
              <a:t>BY PRAVEEN N. SHARMA &amp; SANJUKTA SENGUPTA</a:t>
            </a:r>
            <a:endParaRPr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982136" y="595598"/>
            <a:ext cx="16278860" cy="0"/>
          </a:xfrm>
          <a:custGeom>
            <a:avLst/>
            <a:gdLst/>
            <a:ahLst/>
            <a:cxnLst/>
            <a:rect l="l" t="t" r="r" b="b"/>
            <a:pathLst>
              <a:path w="16278860">
                <a:moveTo>
                  <a:pt x="0" y="0"/>
                </a:moveTo>
                <a:lnTo>
                  <a:pt x="16278353" y="0"/>
                </a:lnTo>
              </a:path>
            </a:pathLst>
          </a:custGeom>
          <a:ln w="19049">
            <a:solidFill>
              <a:srgbClr val="FFFFFF"/>
            </a:solidFill>
          </a:ln>
        </p:spPr>
        <p:txBody>
          <a:bodyPr wrap="square" lIns="0" tIns="0" rIns="0" bIns="0" rtlCol="0"/>
          <a:lstStyle/>
          <a:p>
            <a:endParaRPr/>
          </a:p>
        </p:txBody>
      </p:sp>
      <p:sp>
        <p:nvSpPr>
          <p:cNvPr id="10" name="object 10"/>
          <p:cNvSpPr txBox="1"/>
          <p:nvPr/>
        </p:nvSpPr>
        <p:spPr>
          <a:xfrm>
            <a:off x="1016000" y="4801986"/>
            <a:ext cx="6022340" cy="1195705"/>
          </a:xfrm>
          <a:prstGeom prst="rect">
            <a:avLst/>
          </a:prstGeom>
        </p:spPr>
        <p:txBody>
          <a:bodyPr vert="horz" wrap="square" lIns="0" tIns="0" rIns="0" bIns="0" rtlCol="0">
            <a:spAutoFit/>
          </a:bodyPr>
          <a:lstStyle/>
          <a:p>
            <a:pPr marL="12700" marR="5080">
              <a:lnSpc>
                <a:spcPts val="4730"/>
              </a:lnSpc>
              <a:tabLst>
                <a:tab pos="1115060" algn="l"/>
                <a:tab pos="3256915" algn="l"/>
                <a:tab pos="3962400" algn="l"/>
              </a:tabLst>
            </a:pPr>
            <a:r>
              <a:rPr sz="3700" spc="-40" dirty="0">
                <a:solidFill>
                  <a:srgbClr val="FFFFFF"/>
                </a:solidFill>
                <a:latin typeface="Lucida Sans Unicode"/>
                <a:cs typeface="Lucida Sans Unicode"/>
              </a:rPr>
              <a:t>T</a:t>
            </a:r>
            <a:r>
              <a:rPr sz="3700" spc="-20" dirty="0">
                <a:solidFill>
                  <a:srgbClr val="FFFFFF"/>
                </a:solidFill>
                <a:latin typeface="Lucida Sans Unicode"/>
                <a:cs typeface="Lucida Sans Unicode"/>
              </a:rPr>
              <a:t>h</a:t>
            </a:r>
            <a:r>
              <a:rPr sz="3700" spc="20" dirty="0">
                <a:solidFill>
                  <a:srgbClr val="FFFFFF"/>
                </a:solidFill>
                <a:latin typeface="Lucida Sans Unicode"/>
                <a:cs typeface="Lucida Sans Unicode"/>
              </a:rPr>
              <a:t>e</a:t>
            </a:r>
            <a:r>
              <a:rPr sz="3700" dirty="0">
                <a:solidFill>
                  <a:srgbClr val="FFFFFF"/>
                </a:solidFill>
                <a:latin typeface="Lucida Sans Unicode"/>
                <a:cs typeface="Lucida Sans Unicode"/>
              </a:rPr>
              <a:t>	</a:t>
            </a:r>
            <a:r>
              <a:rPr sz="3700" spc="-60" dirty="0">
                <a:solidFill>
                  <a:srgbClr val="FFFFFF"/>
                </a:solidFill>
                <a:latin typeface="Lucida Sans Unicode"/>
                <a:cs typeface="Lucida Sans Unicode"/>
              </a:rPr>
              <a:t>m</a:t>
            </a:r>
            <a:r>
              <a:rPr sz="3700" spc="20" dirty="0">
                <a:solidFill>
                  <a:srgbClr val="FFFFFF"/>
                </a:solidFill>
                <a:latin typeface="Lucida Sans Unicode"/>
                <a:cs typeface="Lucida Sans Unicode"/>
              </a:rPr>
              <a:t>a</a:t>
            </a:r>
            <a:r>
              <a:rPr sz="3700" spc="-70" dirty="0">
                <a:solidFill>
                  <a:srgbClr val="FFFFFF"/>
                </a:solidFill>
                <a:latin typeface="Lucida Sans Unicode"/>
                <a:cs typeface="Lucida Sans Unicode"/>
              </a:rPr>
              <a:t>j</a:t>
            </a:r>
            <a:r>
              <a:rPr sz="3700" spc="-75" dirty="0">
                <a:solidFill>
                  <a:srgbClr val="FFFFFF"/>
                </a:solidFill>
                <a:latin typeface="Lucida Sans Unicode"/>
                <a:cs typeface="Lucida Sans Unicode"/>
              </a:rPr>
              <a:t>o</a:t>
            </a:r>
            <a:r>
              <a:rPr sz="3650" spc="270" dirty="0">
                <a:solidFill>
                  <a:srgbClr val="FFFFFF"/>
                </a:solidFill>
                <a:latin typeface="Tahoma"/>
                <a:cs typeface="Tahoma"/>
              </a:rPr>
              <a:t>r</a:t>
            </a:r>
            <a:r>
              <a:rPr sz="3700" spc="-35" dirty="0">
                <a:solidFill>
                  <a:srgbClr val="FFFFFF"/>
                </a:solidFill>
                <a:latin typeface="Lucida Sans Unicode"/>
                <a:cs typeface="Lucida Sans Unicode"/>
              </a:rPr>
              <a:t>i</a:t>
            </a:r>
            <a:r>
              <a:rPr sz="3650" spc="245" dirty="0">
                <a:solidFill>
                  <a:srgbClr val="FFFFFF"/>
                </a:solidFill>
                <a:latin typeface="Tahoma"/>
                <a:cs typeface="Tahoma"/>
              </a:rPr>
              <a:t>t</a:t>
            </a:r>
            <a:r>
              <a:rPr sz="3650" spc="195" dirty="0">
                <a:solidFill>
                  <a:srgbClr val="FFFFFF"/>
                </a:solidFill>
                <a:latin typeface="Tahoma"/>
                <a:cs typeface="Tahoma"/>
              </a:rPr>
              <a:t>y</a:t>
            </a:r>
            <a:r>
              <a:rPr sz="3650" dirty="0">
                <a:solidFill>
                  <a:srgbClr val="FFFFFF"/>
                </a:solidFill>
                <a:latin typeface="Tahoma"/>
                <a:cs typeface="Tahoma"/>
              </a:rPr>
              <a:t>	</a:t>
            </a:r>
            <a:r>
              <a:rPr sz="3700" spc="-75" dirty="0">
                <a:solidFill>
                  <a:srgbClr val="FFFFFF"/>
                </a:solidFill>
                <a:latin typeface="Lucida Sans Unicode"/>
                <a:cs typeface="Lucida Sans Unicode"/>
              </a:rPr>
              <a:t>o</a:t>
            </a:r>
            <a:r>
              <a:rPr sz="3700" spc="-20" dirty="0">
                <a:solidFill>
                  <a:srgbClr val="FFFFFF"/>
                </a:solidFill>
                <a:latin typeface="Lucida Sans Unicode"/>
                <a:cs typeface="Lucida Sans Unicode"/>
              </a:rPr>
              <a:t>f</a:t>
            </a:r>
            <a:r>
              <a:rPr sz="3700" dirty="0">
                <a:solidFill>
                  <a:srgbClr val="FFFFFF"/>
                </a:solidFill>
                <a:latin typeface="Lucida Sans Unicode"/>
                <a:cs typeface="Lucida Sans Unicode"/>
              </a:rPr>
              <a:t>	</a:t>
            </a:r>
            <a:r>
              <a:rPr sz="3700" spc="45" dirty="0">
                <a:solidFill>
                  <a:srgbClr val="FFFFFF"/>
                </a:solidFill>
                <a:latin typeface="Lucida Sans Unicode"/>
                <a:cs typeface="Lucida Sans Unicode"/>
              </a:rPr>
              <a:t>l</a:t>
            </a:r>
            <a:r>
              <a:rPr sz="3700" spc="-75" dirty="0">
                <a:solidFill>
                  <a:srgbClr val="FFFFFF"/>
                </a:solidFill>
                <a:latin typeface="Lucida Sans Unicode"/>
                <a:cs typeface="Lucida Sans Unicode"/>
              </a:rPr>
              <a:t>o</a:t>
            </a:r>
            <a:r>
              <a:rPr sz="3700" spc="60" dirty="0">
                <a:solidFill>
                  <a:srgbClr val="FFFFFF"/>
                </a:solidFill>
                <a:latin typeface="Lucida Sans Unicode"/>
                <a:cs typeface="Lucida Sans Unicode"/>
              </a:rPr>
              <a:t>c</a:t>
            </a:r>
            <a:r>
              <a:rPr sz="3700" spc="20" dirty="0">
                <a:solidFill>
                  <a:srgbClr val="FFFFFF"/>
                </a:solidFill>
                <a:latin typeface="Lucida Sans Unicode"/>
                <a:cs typeface="Lucida Sans Unicode"/>
              </a:rPr>
              <a:t>a</a:t>
            </a:r>
            <a:r>
              <a:rPr sz="3650" spc="245" dirty="0">
                <a:solidFill>
                  <a:srgbClr val="FFFFFF"/>
                </a:solidFill>
                <a:latin typeface="Tahoma"/>
                <a:cs typeface="Tahoma"/>
              </a:rPr>
              <a:t>t</a:t>
            </a:r>
            <a:r>
              <a:rPr sz="3700" spc="-35" dirty="0">
                <a:solidFill>
                  <a:srgbClr val="FFFFFF"/>
                </a:solidFill>
                <a:latin typeface="Lucida Sans Unicode"/>
                <a:cs typeface="Lucida Sans Unicode"/>
              </a:rPr>
              <a:t>i</a:t>
            </a:r>
            <a:r>
              <a:rPr sz="3700" spc="-75" dirty="0">
                <a:solidFill>
                  <a:srgbClr val="FFFFFF"/>
                </a:solidFill>
                <a:latin typeface="Lucida Sans Unicode"/>
                <a:cs typeface="Lucida Sans Unicode"/>
              </a:rPr>
              <a:t>o</a:t>
            </a:r>
            <a:r>
              <a:rPr sz="3700" spc="-35" dirty="0">
                <a:solidFill>
                  <a:srgbClr val="FFFFFF"/>
                </a:solidFill>
                <a:latin typeface="Lucida Sans Unicode"/>
                <a:cs typeface="Lucida Sans Unicode"/>
              </a:rPr>
              <a:t>n</a:t>
            </a:r>
            <a:r>
              <a:rPr sz="3650" spc="114" dirty="0">
                <a:solidFill>
                  <a:srgbClr val="FFFFFF"/>
                </a:solidFill>
                <a:latin typeface="Tahoma"/>
                <a:cs typeface="Tahoma"/>
              </a:rPr>
              <a:t>s  </a:t>
            </a:r>
            <a:r>
              <a:rPr sz="3700" spc="105" dirty="0">
                <a:solidFill>
                  <a:srgbClr val="FFFFFF"/>
                </a:solidFill>
                <a:latin typeface="Lucida Sans Unicode"/>
                <a:cs typeface="Lucida Sans Unicode"/>
              </a:rPr>
              <a:t>a</a:t>
            </a:r>
            <a:r>
              <a:rPr sz="3650" spc="105" dirty="0">
                <a:solidFill>
                  <a:srgbClr val="FFFFFF"/>
                </a:solidFill>
                <a:latin typeface="Tahoma"/>
                <a:cs typeface="Tahoma"/>
              </a:rPr>
              <a:t>r</a:t>
            </a:r>
            <a:r>
              <a:rPr sz="3700" spc="105" dirty="0">
                <a:solidFill>
                  <a:srgbClr val="FFFFFF"/>
                </a:solidFill>
                <a:latin typeface="Lucida Sans Unicode"/>
                <a:cs typeface="Lucida Sans Unicode"/>
              </a:rPr>
              <a:t>e</a:t>
            </a:r>
            <a:r>
              <a:rPr sz="3700" spc="-215" dirty="0">
                <a:solidFill>
                  <a:srgbClr val="FFFFFF"/>
                </a:solidFill>
                <a:latin typeface="Lucida Sans Unicode"/>
                <a:cs typeface="Lucida Sans Unicode"/>
              </a:rPr>
              <a:t> </a:t>
            </a:r>
            <a:r>
              <a:rPr sz="3700" spc="-30" dirty="0">
                <a:solidFill>
                  <a:srgbClr val="FFFFFF"/>
                </a:solidFill>
                <a:latin typeface="Lucida Sans Unicode"/>
                <a:cs typeface="Lucida Sans Unicode"/>
              </a:rPr>
              <a:t>in</a:t>
            </a:r>
            <a:r>
              <a:rPr sz="3700" spc="-215" dirty="0">
                <a:solidFill>
                  <a:srgbClr val="FFFFFF"/>
                </a:solidFill>
                <a:latin typeface="Lucida Sans Unicode"/>
                <a:cs typeface="Lucida Sans Unicode"/>
              </a:rPr>
              <a:t> </a:t>
            </a:r>
            <a:r>
              <a:rPr sz="3700" spc="85" dirty="0">
                <a:solidFill>
                  <a:srgbClr val="FFFFFF"/>
                </a:solidFill>
                <a:latin typeface="Lucida Sans Unicode"/>
                <a:cs typeface="Lucida Sans Unicode"/>
              </a:rPr>
              <a:t>Manha</a:t>
            </a:r>
            <a:r>
              <a:rPr sz="3650" spc="85" dirty="0">
                <a:solidFill>
                  <a:srgbClr val="FFFFFF"/>
                </a:solidFill>
                <a:latin typeface="Tahoma"/>
                <a:cs typeface="Tahoma"/>
              </a:rPr>
              <a:t>tt</a:t>
            </a:r>
            <a:r>
              <a:rPr sz="3700" spc="85" dirty="0">
                <a:solidFill>
                  <a:srgbClr val="FFFFFF"/>
                </a:solidFill>
                <a:latin typeface="Lucida Sans Unicode"/>
                <a:cs typeface="Lucida Sans Unicode"/>
              </a:rPr>
              <a:t>an</a:t>
            </a:r>
            <a:r>
              <a:rPr sz="3800" spc="85" dirty="0">
                <a:solidFill>
                  <a:srgbClr val="FFFFFF"/>
                </a:solidFill>
                <a:latin typeface="Lucida Sans Unicode"/>
                <a:cs typeface="Lucida Sans Unicode"/>
              </a:rPr>
              <a:t>.</a:t>
            </a:r>
            <a:endParaRPr sz="3800">
              <a:latin typeface="Lucida Sans Unicode"/>
              <a:cs typeface="Lucida Sans Unicode"/>
            </a:endParaRPr>
          </a:p>
        </p:txBody>
      </p:sp>
      <p:sp>
        <p:nvSpPr>
          <p:cNvPr id="13" name="TextBox 12">
            <a:extLst>
              <a:ext uri="{FF2B5EF4-FFF2-40B4-BE49-F238E27FC236}">
                <a16:creationId xmlns="" xmlns:a16="http://schemas.microsoft.com/office/drawing/2014/main" id="{11000FAB-CC47-47CD-A415-70C597924DA8}"/>
              </a:ext>
            </a:extLst>
          </p:cNvPr>
          <p:cNvSpPr txBox="1"/>
          <p:nvPr/>
        </p:nvSpPr>
        <p:spPr>
          <a:xfrm>
            <a:off x="1027961" y="4229100"/>
            <a:ext cx="6363439" cy="2800767"/>
          </a:xfrm>
          <a:prstGeom prst="rect">
            <a:avLst/>
          </a:prstGeom>
          <a:noFill/>
        </p:spPr>
        <p:txBody>
          <a:bodyPr wrap="square" rtlCol="0">
            <a:spAutoFit/>
          </a:bodyPr>
          <a:lstStyle/>
          <a:p>
            <a:pPr algn="just"/>
            <a:r>
              <a:rPr lang="en-GB" sz="2800" dirty="0">
                <a:solidFill>
                  <a:schemeClr val="accent5">
                    <a:lumMod val="75000"/>
                  </a:schemeClr>
                </a:solidFill>
                <a:latin typeface="Arial" panose="020B0604020202020204" pitchFamily="34" charset="0"/>
                <a:cs typeface="Arial" panose="020B0604020202020204" pitchFamily="34" charset="0"/>
              </a:rPr>
              <a:t>These are </a:t>
            </a:r>
            <a:r>
              <a:rPr lang="en-GB" sz="2800" b="1" dirty="0">
                <a:solidFill>
                  <a:schemeClr val="accent5">
                    <a:lumMod val="75000"/>
                  </a:schemeClr>
                </a:solidFill>
                <a:latin typeface="Arial" panose="020B0604020202020204" pitchFamily="34" charset="0"/>
                <a:cs typeface="Arial" panose="020B0604020202020204" pitchFamily="34" charset="0"/>
              </a:rPr>
              <a:t>Top 15 locations </a:t>
            </a:r>
            <a:r>
              <a:rPr lang="en-GB" sz="2800" dirty="0">
                <a:solidFill>
                  <a:schemeClr val="accent5">
                    <a:lumMod val="75000"/>
                  </a:schemeClr>
                </a:solidFill>
                <a:latin typeface="Arial" panose="020B0604020202020204" pitchFamily="34" charset="0"/>
                <a:cs typeface="Arial" panose="020B0604020202020204" pitchFamily="34" charset="0"/>
              </a:rPr>
              <a:t>where people like to stay for longer period of time.</a:t>
            </a:r>
          </a:p>
          <a:p>
            <a:pPr algn="just"/>
            <a:endParaRPr lang="en-GB" sz="2800" dirty="0">
              <a:solidFill>
                <a:schemeClr val="accent5">
                  <a:lumMod val="75000"/>
                </a:schemeClr>
              </a:solidFill>
              <a:latin typeface="Arial" panose="020B0604020202020204" pitchFamily="34" charset="0"/>
              <a:cs typeface="Arial" panose="020B0604020202020204" pitchFamily="34" charset="0"/>
            </a:endParaRPr>
          </a:p>
          <a:p>
            <a:pPr algn="just"/>
            <a:r>
              <a:rPr lang="en-GB" sz="2800" dirty="0">
                <a:solidFill>
                  <a:schemeClr val="accent5">
                    <a:lumMod val="75000"/>
                  </a:schemeClr>
                </a:solidFill>
                <a:latin typeface="Arial" panose="020B0604020202020204" pitchFamily="34" charset="0"/>
                <a:cs typeface="Arial" panose="020B0604020202020204" pitchFamily="34" charset="0"/>
              </a:rPr>
              <a:t>Most of these places are in </a:t>
            </a:r>
            <a:r>
              <a:rPr lang="en-GB" sz="2800" b="1" dirty="0">
                <a:solidFill>
                  <a:schemeClr val="accent5">
                    <a:lumMod val="75000"/>
                  </a:schemeClr>
                </a:solidFill>
                <a:latin typeface="Arial" panose="020B0604020202020204" pitchFamily="34" charset="0"/>
                <a:cs typeface="Arial" panose="020B0604020202020204" pitchFamily="34" charset="0"/>
              </a:rPr>
              <a:t>Manhattan</a:t>
            </a:r>
            <a:r>
              <a:rPr lang="en-GB" sz="2800" dirty="0">
                <a:solidFill>
                  <a:schemeClr val="accent5">
                    <a:lumMod val="75000"/>
                  </a:schemeClr>
                </a:solidFill>
                <a:latin typeface="Arial" panose="020B0604020202020204" pitchFamily="34" charset="0"/>
                <a:cs typeface="Arial" panose="020B0604020202020204" pitchFamily="34" charset="0"/>
              </a:rPr>
              <a:t> area</a:t>
            </a:r>
            <a:r>
              <a:rPr lang="en-GB" sz="3200" dirty="0">
                <a:solidFill>
                  <a:schemeClr val="accent5">
                    <a:lumMod val="75000"/>
                  </a:schemeClr>
                </a:solidFill>
                <a:latin typeface="Arial" panose="020B0604020202020204" pitchFamily="34" charset="0"/>
                <a:cs typeface="Arial" panose="020B0604020202020204" pitchFamily="34" charset="0"/>
              </a:rPr>
              <a:t>.</a:t>
            </a:r>
            <a:endParaRPr lang="en-IN" sz="3200" dirty="0">
              <a:solidFill>
                <a:schemeClr val="accent5">
                  <a:lumMod val="75000"/>
                </a:schemeClr>
              </a:solidFill>
              <a:latin typeface="Arial" panose="020B0604020202020204" pitchFamily="34" charset="0"/>
              <a:cs typeface="Arial" panose="020B0604020202020204" pitchFamily="34" charset="0"/>
            </a:endParaRPr>
          </a:p>
        </p:txBody>
      </p:sp>
      <p:sp>
        <p:nvSpPr>
          <p:cNvPr id="2" name="TextBox 1"/>
          <p:cNvSpPr txBox="1"/>
          <p:nvPr/>
        </p:nvSpPr>
        <p:spPr>
          <a:xfrm>
            <a:off x="982136" y="2865439"/>
            <a:ext cx="6409264" cy="1077218"/>
          </a:xfrm>
          <a:prstGeom prst="rect">
            <a:avLst/>
          </a:prstGeom>
          <a:noFill/>
        </p:spPr>
        <p:txBody>
          <a:bodyPr wrap="square" rtlCol="0">
            <a:spAutoFit/>
          </a:bodyPr>
          <a:lstStyle/>
          <a:p>
            <a:pPr algn="just"/>
            <a:r>
              <a:rPr lang="en-IN" sz="3200" b="1" dirty="0" smtClean="0">
                <a:solidFill>
                  <a:schemeClr val="accent6"/>
                </a:solidFill>
                <a:latin typeface="Arial" panose="020B0604020202020204" pitchFamily="34" charset="0"/>
                <a:cs typeface="Arial" panose="020B0604020202020204" pitchFamily="34" charset="0"/>
              </a:rPr>
              <a:t>TOP 15 LOCATIONS BASED ON CUSTOMER REFERENCE </a:t>
            </a:r>
            <a:endParaRPr lang="en-IN" sz="3200" b="1" dirty="0">
              <a:solidFill>
                <a:schemeClr val="accent6"/>
              </a:solidFill>
              <a:latin typeface="Arial" panose="020B0604020202020204" pitchFamily="34" charset="0"/>
              <a:cs typeface="Arial" panose="020B0604020202020204" pitchFamily="34" charset="0"/>
            </a:endParaRPr>
          </a:p>
        </p:txBody>
      </p:sp>
      <p:sp>
        <p:nvSpPr>
          <p:cNvPr id="7" name="Slide Number Placeholder 6"/>
          <p:cNvSpPr>
            <a:spLocks noGrp="1"/>
          </p:cNvSpPr>
          <p:nvPr>
            <p:ph type="sldNum" sz="quarter" idx="7"/>
          </p:nvPr>
        </p:nvSpPr>
        <p:spPr/>
        <p:txBody>
          <a:bodyPr/>
          <a:lstStyle/>
          <a:p>
            <a:fld id="{B6F15528-21DE-4FAA-801E-634DDDAF4B2B}" type="slidenum">
              <a:rPr lang="en-IN" smtClean="0"/>
              <a:t>9</a:t>
            </a:fld>
            <a:endParaRPr lang="en-IN"/>
          </a:p>
        </p:txBody>
      </p:sp>
      <p:sp>
        <p:nvSpPr>
          <p:cNvPr id="8" name="Footer Placeholder 7"/>
          <p:cNvSpPr>
            <a:spLocks noGrp="1"/>
          </p:cNvSpPr>
          <p:nvPr>
            <p:ph type="ftr" sz="quarter" idx="5"/>
          </p:nvPr>
        </p:nvSpPr>
        <p:spPr/>
        <p:txBody>
          <a:bodyPr/>
          <a:lstStyle/>
          <a:p>
            <a:r>
              <a:rPr lang="en-IN" smtClean="0"/>
              <a:t>BY PRAVEEN N. SHARMA &amp; SANJUKTA SENGUPTA</a:t>
            </a:r>
            <a:endParaRPr lang="en-IN"/>
          </a:p>
        </p:txBody>
      </p:sp>
      <p:pic>
        <p:nvPicPr>
          <p:cNvPr id="4" name="Picture 3"/>
          <p:cNvPicPr>
            <a:picLocks noChangeAspect="1"/>
          </p:cNvPicPr>
          <p:nvPr/>
        </p:nvPicPr>
        <p:blipFill rotWithShape="1">
          <a:blip r:embed="rId2"/>
          <a:srcRect t="4693"/>
          <a:stretch/>
        </p:blipFill>
        <p:spPr>
          <a:xfrm>
            <a:off x="8594585" y="266700"/>
            <a:ext cx="8697422" cy="8450051"/>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347</TotalTime>
  <Words>425</Words>
  <Application>Microsoft Office PowerPoint</Application>
  <PresentationFormat>Custom</PresentationFormat>
  <Paragraphs>82</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Lucida Sans Unicode</vt:lpstr>
      <vt:lpstr>Tahoma</vt:lpstr>
      <vt:lpstr>Trebuchet MS</vt:lpstr>
      <vt:lpstr>Office Theme</vt:lpstr>
      <vt:lpstr>PowerPoint Presentation</vt:lpstr>
      <vt:lpstr>PowerPoint Presentation</vt:lpstr>
      <vt:lpstr>PowerPoint Presentation</vt:lpstr>
      <vt:lpstr>PowerPoint Presentation</vt:lpstr>
      <vt:lpstr>PowerPoint Presentation</vt:lpstr>
      <vt:lpstr>PowerPoint Presentation</vt:lpstr>
      <vt:lpstr>TREE MAP COMPREHENDS </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sambit</cp:lastModifiedBy>
  <cp:revision>24</cp:revision>
  <dcterms:created xsi:type="dcterms:W3CDTF">2022-05-04T02:01:36Z</dcterms:created>
  <dcterms:modified xsi:type="dcterms:W3CDTF">2022-05-10T03:10:11Z</dcterms:modified>
</cp:coreProperties>
</file>