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78"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31F97AF-5392-499F-8424-F7897FBED209}" type="datetimeFigureOut">
              <a:rPr lang="en-IN" smtClean="0"/>
              <a:t>10-05-2022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7D35B43-06E6-4296-BC20-58C07177C3F1}" type="slidenum">
              <a:rPr lang="en-IN" smtClean="0"/>
              <a:t>‹#›</a:t>
            </a:fld>
            <a:endParaRPr lang="en-IN"/>
          </a:p>
        </p:txBody>
      </p:sp>
    </p:spTree>
    <p:extLst>
      <p:ext uri="{BB962C8B-B14F-4D97-AF65-F5344CB8AC3E}">
        <p14:creationId xmlns:p14="http://schemas.microsoft.com/office/powerpoint/2010/main" val="410951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7D35B43-06E6-4296-BC20-58C07177C3F1}" type="slidenum">
              <a:rPr lang="en-IN" smtClean="0"/>
              <a:t>13</a:t>
            </a:fld>
            <a:endParaRPr lang="en-IN"/>
          </a:p>
        </p:txBody>
      </p:sp>
    </p:spTree>
    <p:extLst>
      <p:ext uri="{BB962C8B-B14F-4D97-AF65-F5344CB8AC3E}">
        <p14:creationId xmlns:p14="http://schemas.microsoft.com/office/powerpoint/2010/main" val="401871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EF607BA-546C-44A9-80F1-8B7E7D565779}" type="datetime1">
              <a:rPr lang="en-US" smtClean="0"/>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06694CA-E787-4224-9485-E7202618C76A}" type="datetime1">
              <a:rPr lang="en-US" smtClean="0"/>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DDA8C6E-470F-4697-B876-CD0683497809}" type="datetime1">
              <a:rPr lang="en-US" smtClean="0"/>
              <a:t>5/10/2022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CCB9E50-4C03-4A2B-8B82-0368AA4BC87E}" type="datetime1">
              <a:rPr lang="en-US" smtClean="0"/>
              <a:t>5/10/2022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smtClean="0"/>
              <a:t>BY PRAVEEN N. SHARMA &amp; SANJUKTA SENGUPTA</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049D8C2-22A1-4E4B-B370-14754C44208A}" type="datetime1">
              <a:rPr lang="en-US" smtClean="0"/>
              <a:t>5/10/2022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3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00484" y="5464955"/>
            <a:ext cx="4287031" cy="1986915"/>
          </a:xfrm>
          <a:prstGeom prst="rect">
            <a:avLst/>
          </a:prstGeom>
        </p:spPr>
        <p:txBody>
          <a:bodyPr wrap="square" lIns="0" tIns="0" rIns="0" bIns="0">
            <a:spAutoFit/>
          </a:bodyPr>
          <a:lstStyle>
            <a:lvl1pPr>
              <a:defRPr sz="128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IN" smtClean="0"/>
              <a:t>BY PRAVEEN N. SHARMA &amp; SANJUKTA SENGUPTA</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FE1A4048-86AD-4BBE-BC64-42A853078464}" type="datetime1">
              <a:rPr lang="en-US" smtClean="0"/>
              <a:t>5/10/2022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524000" y="5829376"/>
            <a:ext cx="4650105" cy="1021562"/>
          </a:xfrm>
          <a:prstGeom prst="rect">
            <a:avLst/>
          </a:prstGeom>
        </p:spPr>
        <p:txBody>
          <a:bodyPr vert="horz" wrap="square" lIns="0" tIns="100965" rIns="0" bIns="0" rtlCol="0">
            <a:spAutoFit/>
          </a:bodyPr>
          <a:lstStyle/>
          <a:p>
            <a:pPr marL="12700">
              <a:lnSpc>
                <a:spcPct val="100000"/>
              </a:lnSpc>
              <a:spcBef>
                <a:spcPts val="795"/>
              </a:spcBef>
            </a:pPr>
            <a:r>
              <a:rPr lang="en-IN" b="1" spc="-195" dirty="0" smtClean="0">
                <a:solidFill>
                  <a:schemeClr val="accent6"/>
                </a:solidFill>
                <a:latin typeface="Arial" panose="020B0604020202020204" pitchFamily="34" charset="0"/>
                <a:cs typeface="Arial" panose="020B0604020202020204" pitchFamily="34" charset="0"/>
              </a:rPr>
              <a:t>BY:-</a:t>
            </a:r>
            <a:endParaRPr lang="en-IN" dirty="0" smtClean="0">
              <a:solidFill>
                <a:schemeClr val="accent6"/>
              </a:solidFill>
              <a:latin typeface="Arial" panose="020B0604020202020204" pitchFamily="34" charset="0"/>
              <a:cs typeface="Arial" panose="020B0604020202020204" pitchFamily="34" charset="0"/>
            </a:endParaRPr>
          </a:p>
          <a:p>
            <a:pPr marL="12700" marR="5080">
              <a:lnSpc>
                <a:spcPct val="116300"/>
              </a:lnSpc>
            </a:pPr>
            <a:r>
              <a:rPr lang="en-IN" b="1" spc="-25" dirty="0" smtClean="0">
                <a:solidFill>
                  <a:schemeClr val="accent6"/>
                </a:solidFill>
                <a:latin typeface="Arial" panose="020B0604020202020204" pitchFamily="34" charset="0"/>
                <a:cs typeface="Arial" panose="020B0604020202020204" pitchFamily="34" charset="0"/>
              </a:rPr>
              <a:t>PRAVEEN N SHARMA</a:t>
            </a:r>
          </a:p>
          <a:p>
            <a:pPr marL="12700" marR="5080">
              <a:lnSpc>
                <a:spcPct val="116300"/>
              </a:lnSpc>
            </a:pPr>
            <a:r>
              <a:rPr lang="en-IN" b="1" spc="-10" dirty="0" smtClean="0">
                <a:solidFill>
                  <a:schemeClr val="accent6"/>
                </a:solidFill>
                <a:latin typeface="Arial" panose="020B0604020202020204" pitchFamily="34" charset="0"/>
                <a:cs typeface="Arial" panose="020B0604020202020204" pitchFamily="34" charset="0"/>
              </a:rPr>
              <a:t>SANJUKTA SENGUPTA</a:t>
            </a:r>
            <a:endParaRPr lang="en-IN" dirty="0">
              <a:solidFill>
                <a:schemeClr val="accent6"/>
              </a:solidFill>
              <a:latin typeface="Arial" panose="020B0604020202020204" pitchFamily="34" charset="0"/>
              <a:cs typeface="Arial" panose="020B0604020202020204" pitchFamily="34" charset="0"/>
            </a:endParaRPr>
          </a:p>
        </p:txBody>
      </p:sp>
      <p:sp>
        <p:nvSpPr>
          <p:cNvPr id="7" name="object 7"/>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solidFill>
                <a:schemeClr val="accent5">
                  <a:lumMod val="75000"/>
                </a:schemeClr>
              </a:solidFill>
            </a:endParaRPr>
          </a:p>
        </p:txBody>
      </p:sp>
      <p:pic>
        <p:nvPicPr>
          <p:cNvPr id="9" name="Picture 8"/>
          <p:cNvPicPr>
            <a:picLocks noChangeAspect="1"/>
          </p:cNvPicPr>
          <p:nvPr/>
        </p:nvPicPr>
        <p:blipFill>
          <a:blip r:embed="rId2"/>
          <a:stretch>
            <a:fillRect/>
          </a:stretch>
        </p:blipFill>
        <p:spPr>
          <a:xfrm>
            <a:off x="9829800" y="876300"/>
            <a:ext cx="6877050" cy="8388931"/>
          </a:xfrm>
          <a:prstGeom prst="rect">
            <a:avLst/>
          </a:prstGeom>
        </p:spPr>
      </p:pic>
      <p:sp>
        <p:nvSpPr>
          <p:cNvPr id="10" name="TextBox 9"/>
          <p:cNvSpPr txBox="1"/>
          <p:nvPr/>
        </p:nvSpPr>
        <p:spPr>
          <a:xfrm>
            <a:off x="1524000" y="3635830"/>
            <a:ext cx="9067800" cy="2123658"/>
          </a:xfrm>
          <a:prstGeom prst="rect">
            <a:avLst/>
          </a:prstGeom>
          <a:noFill/>
        </p:spPr>
        <p:txBody>
          <a:bodyPr wrap="square" rtlCol="0">
            <a:spAutoFit/>
          </a:bodyPr>
          <a:lstStyle/>
          <a:p>
            <a:r>
              <a:rPr lang="en-IN" sz="6600" b="1" dirty="0" smtClean="0">
                <a:solidFill>
                  <a:schemeClr val="accent5">
                    <a:lumMod val="75000"/>
                  </a:schemeClr>
                </a:solidFill>
                <a:latin typeface="Arial" panose="020B0604020202020204" pitchFamily="34" charset="0"/>
                <a:cs typeface="Arial" panose="020B0604020202020204" pitchFamily="34" charset="0"/>
              </a:rPr>
              <a:t>AIRBNB CASE STUDY</a:t>
            </a:r>
            <a:endParaRPr lang="en-IN" sz="6600" b="1" dirty="0">
              <a:solidFill>
                <a:schemeClr val="accent5">
                  <a:lumMod val="75000"/>
                </a:schemeClr>
              </a:solidFill>
              <a:latin typeface="Arial" panose="020B0604020202020204" pitchFamily="34" charset="0"/>
              <a:cs typeface="Arial" panose="020B0604020202020204" pitchFamily="34" charset="0"/>
            </a:endParaRPr>
          </a:p>
        </p:txBody>
      </p:sp>
      <p:sp>
        <p:nvSpPr>
          <p:cNvPr id="11" name="Footer Placeholder 10"/>
          <p:cNvSpPr>
            <a:spLocks noGrp="1"/>
          </p:cNvSpPr>
          <p:nvPr>
            <p:ph type="ftr" sz="quarter" idx="5"/>
          </p:nvPr>
        </p:nvSpPr>
        <p:spPr/>
        <p:txBody>
          <a:bodyPr/>
          <a:lstStyle/>
          <a:p>
            <a:r>
              <a:rPr lang="en-IN" smtClean="0"/>
              <a:t>BY PRAVEEN N. SHARMA &amp; SANJUKTA SENGUPTA</a:t>
            </a:r>
            <a:endParaRPr lang="en-IN"/>
          </a:p>
        </p:txBody>
      </p:sp>
      <p:sp>
        <p:nvSpPr>
          <p:cNvPr id="12" name="Slide Number Placeholder 11"/>
          <p:cNvSpPr>
            <a:spLocks noGrp="1"/>
          </p:cNvSpPr>
          <p:nvPr>
            <p:ph type="sldNum" sz="quarter" idx="7"/>
          </p:nvPr>
        </p:nvSpPr>
        <p:spPr/>
        <p:txBody>
          <a:bodyPr/>
          <a:lstStyle/>
          <a:p>
            <a:fld id="{B6F15528-21DE-4FAA-801E-634DDDAF4B2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982136" y="9030479"/>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1" name="object 11"/>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4" name="TextBox 13">
            <a:extLst>
              <a:ext uri="{FF2B5EF4-FFF2-40B4-BE49-F238E27FC236}">
                <a16:creationId xmlns="" xmlns:a16="http://schemas.microsoft.com/office/drawing/2014/main" id="{9E82E644-9044-4143-A172-F1A2EDC18A4B}"/>
              </a:ext>
            </a:extLst>
          </p:cNvPr>
          <p:cNvSpPr txBox="1"/>
          <p:nvPr/>
        </p:nvSpPr>
        <p:spPr>
          <a:xfrm>
            <a:off x="1529080" y="4061010"/>
            <a:ext cx="6400800" cy="2677656"/>
          </a:xfrm>
          <a:prstGeom prst="rect">
            <a:avLst/>
          </a:prstGeom>
          <a:noFill/>
        </p:spPr>
        <p:txBody>
          <a:bodyPr wrap="square" rtlCol="0">
            <a:spAutoFit/>
          </a:bodyPr>
          <a:lstStyle/>
          <a:p>
            <a:r>
              <a:rPr lang="en-GB" sz="2800" dirty="0">
                <a:solidFill>
                  <a:schemeClr val="accent5">
                    <a:lumMod val="75000"/>
                  </a:schemeClr>
                </a:solidFill>
                <a:latin typeface="Arial" panose="020B0604020202020204" pitchFamily="34" charset="0"/>
                <a:cs typeface="Arial" panose="020B0604020202020204" pitchFamily="34" charset="0"/>
              </a:rPr>
              <a:t>These are Top </a:t>
            </a:r>
            <a:r>
              <a:rPr lang="en-GB" sz="2800" dirty="0" smtClean="0">
                <a:solidFill>
                  <a:schemeClr val="accent5">
                    <a:lumMod val="75000"/>
                  </a:schemeClr>
                </a:solidFill>
                <a:latin typeface="Arial" panose="020B0604020202020204" pitchFamily="34" charset="0"/>
                <a:cs typeface="Arial" panose="020B0604020202020204" pitchFamily="34" charset="0"/>
              </a:rPr>
              <a:t>preferable15 </a:t>
            </a:r>
            <a:r>
              <a:rPr lang="en-GB" sz="2800" dirty="0">
                <a:solidFill>
                  <a:schemeClr val="accent5">
                    <a:lumMod val="75000"/>
                  </a:schemeClr>
                </a:solidFill>
                <a:latin typeface="Arial" panose="020B0604020202020204" pitchFamily="34" charset="0"/>
                <a:cs typeface="Arial" panose="020B0604020202020204" pitchFamily="34" charset="0"/>
              </a:rPr>
              <a:t>locations where people like to stay for longer </a:t>
            </a:r>
            <a:r>
              <a:rPr lang="en-GB" sz="2800" dirty="0" smtClean="0">
                <a:solidFill>
                  <a:schemeClr val="accent5">
                    <a:lumMod val="75000"/>
                  </a:schemeClr>
                </a:solidFill>
                <a:latin typeface="Arial" panose="020B0604020202020204" pitchFamily="34" charset="0"/>
                <a:cs typeface="Arial" panose="020B0604020202020204" pitchFamily="34" charset="0"/>
              </a:rPr>
              <a:t>duration </a:t>
            </a:r>
            <a:r>
              <a:rPr lang="en-GB" sz="2800" dirty="0">
                <a:solidFill>
                  <a:schemeClr val="accent5">
                    <a:lumMod val="75000"/>
                  </a:schemeClr>
                </a:solidFill>
                <a:latin typeface="Arial" panose="020B0604020202020204" pitchFamily="34" charset="0"/>
                <a:cs typeface="Arial" panose="020B0604020202020204" pitchFamily="34" charset="0"/>
              </a:rPr>
              <a:t>of time.</a:t>
            </a:r>
          </a:p>
          <a:p>
            <a:endParaRPr lang="en-GB" sz="2800" dirty="0">
              <a:solidFill>
                <a:schemeClr val="accent5">
                  <a:lumMod val="75000"/>
                </a:schemeClr>
              </a:solidFill>
              <a:latin typeface="Arial" panose="020B0604020202020204" pitchFamily="34" charset="0"/>
              <a:cs typeface="Arial" panose="020B0604020202020204" pitchFamily="34" charset="0"/>
            </a:endParaRPr>
          </a:p>
          <a:p>
            <a:r>
              <a:rPr lang="en-GB" sz="2800" dirty="0">
                <a:solidFill>
                  <a:schemeClr val="accent5">
                    <a:lumMod val="75000"/>
                  </a:schemeClr>
                </a:solidFill>
                <a:latin typeface="Arial" panose="020B0604020202020204" pitchFamily="34" charset="0"/>
                <a:cs typeface="Arial" panose="020B0604020202020204" pitchFamily="34" charset="0"/>
              </a:rPr>
              <a:t>Most of these places are </a:t>
            </a:r>
            <a:r>
              <a:rPr lang="en-GB" sz="2800" dirty="0" smtClean="0">
                <a:solidFill>
                  <a:schemeClr val="accent5">
                    <a:lumMod val="75000"/>
                  </a:schemeClr>
                </a:solidFill>
                <a:latin typeface="Arial" panose="020B0604020202020204" pitchFamily="34" charset="0"/>
                <a:cs typeface="Arial" panose="020B0604020202020204" pitchFamily="34" charset="0"/>
              </a:rPr>
              <a:t>in and near </a:t>
            </a:r>
            <a:r>
              <a:rPr lang="en-GB" sz="2800" dirty="0">
                <a:solidFill>
                  <a:schemeClr val="accent5">
                    <a:lumMod val="75000"/>
                  </a:schemeClr>
                </a:solidFill>
                <a:latin typeface="Arial" panose="020B0604020202020204" pitchFamily="34" charset="0"/>
                <a:cs typeface="Arial" panose="020B0604020202020204" pitchFamily="34" charset="0"/>
              </a:rPr>
              <a:t>Manhattan area.</a:t>
            </a:r>
            <a:endParaRPr lang="en-IN" sz="2800" dirty="0">
              <a:solidFill>
                <a:schemeClr val="accent5">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1520616" y="2814353"/>
            <a:ext cx="6409264" cy="1077218"/>
          </a:xfrm>
          <a:prstGeom prst="rect">
            <a:avLst/>
          </a:prstGeom>
          <a:noFill/>
        </p:spPr>
        <p:txBody>
          <a:bodyPr wrap="square" rtlCol="0">
            <a:spAutoFit/>
          </a:bodyPr>
          <a:lstStyle/>
          <a:p>
            <a:pPr algn="just"/>
            <a:r>
              <a:rPr lang="en-IN" sz="3200" b="1" dirty="0" smtClean="0">
                <a:solidFill>
                  <a:schemeClr val="accent6"/>
                </a:solidFill>
                <a:latin typeface="Arial" panose="020B0604020202020204" pitchFamily="34" charset="0"/>
                <a:cs typeface="Arial" panose="020B0604020202020204" pitchFamily="34" charset="0"/>
              </a:rPr>
              <a:t>TOP 15 LOCATIONS BASED ON CUSTOMER REFERENCE </a:t>
            </a:r>
            <a:endParaRPr lang="en-IN" sz="3200" b="1" dirty="0">
              <a:solidFill>
                <a:schemeClr val="accent6"/>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t="5298" r="15841"/>
          <a:stretch/>
        </p:blipFill>
        <p:spPr>
          <a:xfrm>
            <a:off x="8229600" y="571500"/>
            <a:ext cx="9368486" cy="9240767"/>
          </a:xfrm>
          <a:prstGeom prst="rect">
            <a:avLst/>
          </a:prstGeom>
        </p:spPr>
      </p:pic>
      <p:sp>
        <p:nvSpPr>
          <p:cNvPr id="8" name="Footer Placeholder 7"/>
          <p:cNvSpPr>
            <a:spLocks noGrp="1"/>
          </p:cNvSpPr>
          <p:nvPr>
            <p:ph type="ftr" sz="quarter" idx="5"/>
          </p:nvPr>
        </p:nvSpPr>
        <p:spPr/>
        <p:txBody>
          <a:bodyPr/>
          <a:lstStyle/>
          <a:p>
            <a:r>
              <a:rPr lang="en-IN" smtClean="0"/>
              <a:t>BY PRAVEEN N. SHARMA &amp; SANJUKTA SENGUPTA</a:t>
            </a:r>
            <a:endParaRPr lang="en-IN"/>
          </a:p>
        </p:txBody>
      </p:sp>
      <p:sp>
        <p:nvSpPr>
          <p:cNvPr id="10" name="Slide Number Placeholder 9"/>
          <p:cNvSpPr>
            <a:spLocks noGrp="1"/>
          </p:cNvSpPr>
          <p:nvPr>
            <p:ph type="sldNum" sz="quarter" idx="7"/>
          </p:nvPr>
        </p:nvSpPr>
        <p:spPr/>
        <p:txBody>
          <a:bodyPr/>
          <a:lstStyle/>
          <a:p>
            <a:fld id="{B6F15528-21DE-4FAA-801E-634DDDAF4B2B}"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2924868"/>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5" name="object 5"/>
          <p:cNvSpPr/>
          <p:nvPr/>
        </p:nvSpPr>
        <p:spPr>
          <a:xfrm>
            <a:off x="1028700" y="7604296"/>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9" name="TextBox 8">
            <a:extLst>
              <a:ext uri="{FF2B5EF4-FFF2-40B4-BE49-F238E27FC236}">
                <a16:creationId xmlns="" xmlns:a16="http://schemas.microsoft.com/office/drawing/2014/main" id="{23177887-5FD7-4783-AC65-D0C481E870F5}"/>
              </a:ext>
            </a:extLst>
          </p:cNvPr>
          <p:cNvSpPr txBox="1"/>
          <p:nvPr/>
        </p:nvSpPr>
        <p:spPr>
          <a:xfrm>
            <a:off x="1085531" y="4847308"/>
            <a:ext cx="8229600" cy="1569660"/>
          </a:xfrm>
          <a:prstGeom prst="rect">
            <a:avLst/>
          </a:prstGeom>
          <a:noFill/>
        </p:spPr>
        <p:txBody>
          <a:bodyPr wrap="square" rtlCol="0">
            <a:spAutoFit/>
          </a:bodyPr>
          <a:lstStyle/>
          <a:p>
            <a:pPr algn="ctr"/>
            <a:r>
              <a:rPr lang="en-GB" sz="9600" b="1" dirty="0">
                <a:solidFill>
                  <a:schemeClr val="accent6">
                    <a:lumMod val="75000"/>
                  </a:schemeClr>
                </a:solidFill>
              </a:rPr>
              <a:t>Methodology</a:t>
            </a:r>
            <a:endParaRPr lang="en-IN" sz="9600" b="1" dirty="0">
              <a:solidFill>
                <a:schemeClr val="accent6">
                  <a:lumMod val="75000"/>
                </a:schemeClr>
              </a:solidFill>
            </a:endParaRPr>
          </a:p>
        </p:txBody>
      </p:sp>
      <p:pic>
        <p:nvPicPr>
          <p:cNvPr id="7" name="Picture 6"/>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144000" y="2324100"/>
            <a:ext cx="8625471" cy="558355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2538730"/>
            <a:ext cx="4305300" cy="2171700"/>
          </a:xfrm>
          <a:prstGeom prst="rect">
            <a:avLst/>
          </a:prstGeom>
        </p:spPr>
      </p:pic>
      <p:sp>
        <p:nvSpPr>
          <p:cNvPr id="2" name="Footer Placeholder 1"/>
          <p:cNvSpPr>
            <a:spLocks noGrp="1"/>
          </p:cNvSpPr>
          <p:nvPr>
            <p:ph type="ftr" sz="quarter" idx="5"/>
          </p:nvPr>
        </p:nvSpPr>
        <p:spPr/>
        <p:txBody>
          <a:bodyPr/>
          <a:lstStyle/>
          <a:p>
            <a:r>
              <a:rPr lang="en-IN" smtClean="0"/>
              <a:t>BY PRAVEEN N. SHARMA &amp; SANJUKTA SENGUPTA</a:t>
            </a:r>
            <a:endParaRPr lang="en-IN"/>
          </a:p>
        </p:txBody>
      </p:sp>
      <p:sp>
        <p:nvSpPr>
          <p:cNvPr id="10" name="Slide Number Placeholder 9"/>
          <p:cNvSpPr>
            <a:spLocks noGrp="1"/>
          </p:cNvSpPr>
          <p:nvPr>
            <p:ph type="sldNum" sz="quarter" idx="7"/>
          </p:nvPr>
        </p:nvSpPr>
        <p:spPr/>
        <p:txBody>
          <a:bodyPr/>
          <a:lstStyle/>
          <a:p>
            <a:fld id="{B6F15528-21DE-4FAA-801E-634DDDAF4B2B}"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0"/>
          <p:cNvSpPr txBox="1"/>
          <p:nvPr/>
        </p:nvSpPr>
        <p:spPr>
          <a:xfrm>
            <a:off x="838200" y="266700"/>
            <a:ext cx="16294996" cy="8972969"/>
          </a:xfrm>
          <a:prstGeom prst="rect">
            <a:avLst/>
          </a:prstGeom>
        </p:spPr>
        <p:txBody>
          <a:bodyPr vert="horz" wrap="square" lIns="0" tIns="39370" rIns="0" bIns="0" rtlCol="0">
            <a:spAutoFit/>
          </a:bodyPr>
          <a:lstStyle/>
          <a:p>
            <a:r>
              <a:rPr lang="en-IN" sz="2000" dirty="0">
                <a:solidFill>
                  <a:schemeClr val="accent5">
                    <a:lumMod val="75000"/>
                  </a:schemeClr>
                </a:solidFill>
                <a:latin typeface="Arial" panose="020B0604020202020204" pitchFamily="34" charset="0"/>
                <a:cs typeface="Arial" panose="020B0604020202020204" pitchFamily="34" charset="0"/>
              </a:rPr>
              <a:t>We have used Tableau application to analyse the database to gain insights about different Airbnb properties in New York.</a:t>
            </a:r>
          </a:p>
          <a:p>
            <a:r>
              <a:rPr lang="en-IN" sz="2000" dirty="0">
                <a:solidFill>
                  <a:schemeClr val="accent5">
                    <a:lumMod val="75000"/>
                  </a:schemeClr>
                </a:solidFill>
                <a:latin typeface="Arial" panose="020B0604020202020204" pitchFamily="34" charset="0"/>
                <a:cs typeface="Arial" panose="020B0604020202020204" pitchFamily="34" charset="0"/>
              </a:rPr>
              <a:t> </a:t>
            </a:r>
          </a:p>
          <a:p>
            <a:pPr lvl="0"/>
            <a:r>
              <a:rPr lang="en-IN" sz="2000" dirty="0">
                <a:solidFill>
                  <a:schemeClr val="accent5">
                    <a:lumMod val="75000"/>
                  </a:schemeClr>
                </a:solidFill>
                <a:latin typeface="Arial" panose="020B0604020202020204" pitchFamily="34" charset="0"/>
                <a:cs typeface="Arial" panose="020B0604020202020204" pitchFamily="34" charset="0"/>
              </a:rPr>
              <a:t>Basically there are five neighbourhood groups in New York, where the Airbnb are present and there are as follows Manhattan, Brooklyn, Queens, Bronx and Staten Island</a:t>
            </a:r>
            <a:r>
              <a:rPr lang="en-IN" sz="2000" dirty="0" smtClean="0">
                <a:solidFill>
                  <a:schemeClr val="accent5">
                    <a:lumMod val="75000"/>
                  </a:schemeClr>
                </a:solidFill>
                <a:latin typeface="Arial" panose="020B0604020202020204" pitchFamily="34" charset="0"/>
                <a:cs typeface="Arial" panose="020B0604020202020204" pitchFamily="34" charset="0"/>
              </a:rPr>
              <a:t>.</a:t>
            </a:r>
          </a:p>
          <a:p>
            <a:pPr lvl="0"/>
            <a:endParaRPr lang="en-IN" sz="2000" dirty="0">
              <a:solidFill>
                <a:schemeClr val="accent5">
                  <a:lumMod val="75000"/>
                </a:schemeClr>
              </a:solidFill>
              <a:latin typeface="Arial" panose="020B0604020202020204" pitchFamily="34" charset="0"/>
              <a:cs typeface="Arial" panose="020B0604020202020204" pitchFamily="34" charset="0"/>
            </a:endParaRPr>
          </a:p>
          <a:p>
            <a:pPr marL="12700" algn="just">
              <a:lnSpc>
                <a:spcPct val="100000"/>
              </a:lnSpc>
              <a:spcBef>
                <a:spcPts val="310"/>
              </a:spcBef>
            </a:pPr>
            <a:r>
              <a:rPr lang="en-IN" sz="2800" b="1" dirty="0" smtClean="0">
                <a:solidFill>
                  <a:schemeClr val="accent6"/>
                </a:solidFill>
                <a:latin typeface="Arial" panose="020B0604020202020204" pitchFamily="34" charset="0"/>
                <a:cs typeface="Arial" panose="020B0604020202020204" pitchFamily="34" charset="0"/>
              </a:rPr>
              <a:t>EXPLORATORY </a:t>
            </a:r>
            <a:r>
              <a:rPr lang="en-IN" sz="2800" b="1" dirty="0">
                <a:solidFill>
                  <a:schemeClr val="accent6"/>
                </a:solidFill>
                <a:latin typeface="Arial" panose="020B0604020202020204" pitchFamily="34" charset="0"/>
                <a:cs typeface="Arial" panose="020B0604020202020204" pitchFamily="34" charset="0"/>
              </a:rPr>
              <a:t>DATA ANALYSIS:</a:t>
            </a:r>
          </a:p>
          <a:p>
            <a:pPr marL="355600" indent="-342900" algn="just">
              <a:lnSpc>
                <a:spcPct val="100000"/>
              </a:lnSpc>
              <a:spcBef>
                <a:spcPts val="310"/>
              </a:spcBef>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Checked the Null values in the </a:t>
            </a:r>
            <a:r>
              <a:rPr lang="en-IN" sz="2000" dirty="0" smtClean="0">
                <a:solidFill>
                  <a:schemeClr val="accent5">
                    <a:lumMod val="75000"/>
                  </a:schemeClr>
                </a:solidFill>
                <a:latin typeface="Arial" panose="020B0604020202020204" pitchFamily="34" charset="0"/>
                <a:cs typeface="Arial" panose="020B0604020202020204" pitchFamily="34" charset="0"/>
              </a:rPr>
              <a:t>dataset. It was found that  </a:t>
            </a:r>
            <a:r>
              <a:rPr lang="en-IN" sz="2000" dirty="0">
                <a:solidFill>
                  <a:schemeClr val="accent5">
                    <a:lumMod val="75000"/>
                  </a:schemeClr>
                </a:solidFill>
                <a:latin typeface="Arial" panose="020B0604020202020204" pitchFamily="34" charset="0"/>
                <a:cs typeface="Arial" panose="020B0604020202020204" pitchFamily="34" charset="0"/>
              </a:rPr>
              <a:t>some columns </a:t>
            </a:r>
            <a:r>
              <a:rPr lang="en-IN" sz="2000" dirty="0" smtClean="0">
                <a:solidFill>
                  <a:schemeClr val="accent5">
                    <a:lumMod val="75000"/>
                  </a:schemeClr>
                </a:solidFill>
                <a:latin typeface="Arial" panose="020B0604020202020204" pitchFamily="34" charset="0"/>
                <a:cs typeface="Arial" panose="020B0604020202020204" pitchFamily="34" charset="0"/>
              </a:rPr>
              <a:t>have null </a:t>
            </a:r>
            <a:r>
              <a:rPr lang="en-IN" sz="2000" dirty="0">
                <a:solidFill>
                  <a:schemeClr val="accent5">
                    <a:lumMod val="75000"/>
                  </a:schemeClr>
                </a:solidFill>
                <a:latin typeface="Arial" panose="020B0604020202020204" pitchFamily="34" charset="0"/>
                <a:cs typeface="Arial" panose="020B0604020202020204" pitchFamily="34" charset="0"/>
              </a:rPr>
              <a:t>values i.e. names, </a:t>
            </a:r>
            <a:r>
              <a:rPr lang="en-IN" sz="2000" dirty="0" err="1">
                <a:solidFill>
                  <a:schemeClr val="accent5">
                    <a:lumMod val="75000"/>
                  </a:schemeClr>
                </a:solidFill>
                <a:latin typeface="Arial" panose="020B0604020202020204" pitchFamily="34" charset="0"/>
                <a:cs typeface="Arial" panose="020B0604020202020204" pitchFamily="34" charset="0"/>
              </a:rPr>
              <a:t>host_name</a:t>
            </a:r>
            <a:r>
              <a:rPr lang="en-IN" sz="2000" dirty="0">
                <a:solidFill>
                  <a:schemeClr val="accent5">
                    <a:lumMod val="75000"/>
                  </a:schemeClr>
                </a:solidFill>
                <a:latin typeface="Arial" panose="020B0604020202020204" pitchFamily="34" charset="0"/>
                <a:cs typeface="Arial" panose="020B0604020202020204" pitchFamily="34" charset="0"/>
              </a:rPr>
              <a:t>, </a:t>
            </a:r>
            <a:r>
              <a:rPr lang="en-IN" sz="2000" dirty="0" err="1">
                <a:solidFill>
                  <a:schemeClr val="accent5">
                    <a:lumMod val="75000"/>
                  </a:schemeClr>
                </a:solidFill>
                <a:latin typeface="Arial" panose="020B0604020202020204" pitchFamily="34" charset="0"/>
                <a:cs typeface="Arial" panose="020B0604020202020204" pitchFamily="34" charset="0"/>
              </a:rPr>
              <a:t>last_review</a:t>
            </a:r>
            <a:r>
              <a:rPr lang="en-IN" sz="2000" dirty="0">
                <a:solidFill>
                  <a:schemeClr val="accent5">
                    <a:lumMod val="75000"/>
                  </a:schemeClr>
                </a:solidFill>
                <a:latin typeface="Arial" panose="020B0604020202020204" pitchFamily="34" charset="0"/>
                <a:cs typeface="Arial" panose="020B0604020202020204" pitchFamily="34" charset="0"/>
              </a:rPr>
              <a:t>, and </a:t>
            </a:r>
            <a:r>
              <a:rPr lang="en-IN" sz="2000" dirty="0" err="1">
                <a:solidFill>
                  <a:schemeClr val="accent5">
                    <a:lumMod val="75000"/>
                  </a:schemeClr>
                </a:solidFill>
                <a:latin typeface="Arial" panose="020B0604020202020204" pitchFamily="34" charset="0"/>
                <a:cs typeface="Arial" panose="020B0604020202020204" pitchFamily="34" charset="0"/>
              </a:rPr>
              <a:t>review_per_month</a:t>
            </a:r>
            <a:r>
              <a:rPr lang="en-IN" sz="2000" dirty="0">
                <a:solidFill>
                  <a:schemeClr val="accent5">
                    <a:lumMod val="75000"/>
                  </a:schemeClr>
                </a:solidFill>
                <a:latin typeface="Arial" panose="020B0604020202020204" pitchFamily="34" charset="0"/>
                <a:cs typeface="Arial" panose="020B0604020202020204" pitchFamily="34" charset="0"/>
              </a:rPr>
              <a:t>.</a:t>
            </a:r>
          </a:p>
          <a:p>
            <a:pPr marL="355600" indent="-342900" algn="just">
              <a:lnSpc>
                <a:spcPct val="100000"/>
              </a:lnSpc>
              <a:spcBef>
                <a:spcPts val="310"/>
              </a:spcBef>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Checked </a:t>
            </a:r>
            <a:r>
              <a:rPr lang="en-IN" sz="2000" dirty="0" smtClean="0">
                <a:solidFill>
                  <a:schemeClr val="accent5">
                    <a:lumMod val="75000"/>
                  </a:schemeClr>
                </a:solidFill>
                <a:latin typeface="Arial" panose="020B0604020202020204" pitchFamily="34" charset="0"/>
                <a:cs typeface="Arial" panose="020B0604020202020204" pitchFamily="34" charset="0"/>
              </a:rPr>
              <a:t>for the outliers </a:t>
            </a:r>
            <a:r>
              <a:rPr lang="en-IN" sz="2000" dirty="0">
                <a:solidFill>
                  <a:schemeClr val="accent5">
                    <a:lumMod val="75000"/>
                  </a:schemeClr>
                </a:solidFill>
                <a:latin typeface="Arial" panose="020B0604020202020204" pitchFamily="34" charset="0"/>
                <a:cs typeface="Arial" panose="020B0604020202020204" pitchFamily="34" charset="0"/>
              </a:rPr>
              <a:t>in the dataset</a:t>
            </a:r>
            <a:r>
              <a:rPr lang="en-IN" sz="2000" dirty="0" smtClean="0">
                <a:solidFill>
                  <a:schemeClr val="accent5">
                    <a:lumMod val="75000"/>
                  </a:schemeClr>
                </a:solidFill>
                <a:latin typeface="Arial" panose="020B0604020202020204" pitchFamily="34" charset="0"/>
                <a:cs typeface="Arial" panose="020B0604020202020204" pitchFamily="34" charset="0"/>
              </a:rPr>
              <a:t>.</a:t>
            </a:r>
          </a:p>
          <a:p>
            <a:pPr marL="355600" indent="-342900" algn="just">
              <a:lnSpc>
                <a:spcPct val="100000"/>
              </a:lnSpc>
              <a:spcBef>
                <a:spcPts val="310"/>
              </a:spcBef>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gn="just"/>
            <a:r>
              <a:rPr lang="en-IN" sz="2400" b="1" dirty="0" smtClean="0">
                <a:solidFill>
                  <a:schemeClr val="accent6"/>
                </a:solidFill>
                <a:latin typeface="Arial" panose="020B0604020202020204" pitchFamily="34" charset="0"/>
                <a:cs typeface="Arial" panose="020B0604020202020204" pitchFamily="34" charset="0"/>
              </a:rPr>
              <a:t>DATA ANALYSIS:</a:t>
            </a:r>
          </a:p>
          <a:p>
            <a:pPr marL="342900" indent="-342900" algn="just">
              <a:buFont typeface="Arial" panose="020B0604020202020204" pitchFamily="34" charset="0"/>
              <a:buChar char="•"/>
            </a:pPr>
            <a:r>
              <a:rPr lang="en-IN" sz="2000" dirty="0" smtClean="0">
                <a:solidFill>
                  <a:schemeClr val="accent5">
                    <a:lumMod val="75000"/>
                  </a:schemeClr>
                </a:solidFill>
                <a:latin typeface="Arial" panose="020B0604020202020204" pitchFamily="34" charset="0"/>
                <a:cs typeface="Arial" panose="020B0604020202020204" pitchFamily="34" charset="0"/>
              </a:rPr>
              <a:t>Analysed </a:t>
            </a:r>
            <a:r>
              <a:rPr lang="en-IN" sz="2000" dirty="0" smtClean="0">
                <a:solidFill>
                  <a:schemeClr val="accent5">
                    <a:lumMod val="75000"/>
                  </a:schemeClr>
                </a:solidFill>
                <a:latin typeface="Arial" panose="020B0604020202020204" pitchFamily="34" charset="0"/>
                <a:cs typeface="Arial" panose="020B0604020202020204" pitchFamily="34" charset="0"/>
              </a:rPr>
              <a:t>the </a:t>
            </a:r>
            <a:r>
              <a:rPr lang="en-IN" sz="2000" dirty="0">
                <a:solidFill>
                  <a:schemeClr val="accent5">
                    <a:lumMod val="75000"/>
                  </a:schemeClr>
                </a:solidFill>
                <a:latin typeface="Arial" panose="020B0604020202020204" pitchFamily="34" charset="0"/>
                <a:cs typeface="Arial" panose="020B0604020202020204" pitchFamily="34" charset="0"/>
              </a:rPr>
              <a:t>data using different columns based on </a:t>
            </a:r>
            <a:r>
              <a:rPr lang="en-IN" sz="2000" dirty="0" smtClean="0">
                <a:solidFill>
                  <a:schemeClr val="accent5">
                    <a:lumMod val="75000"/>
                  </a:schemeClr>
                </a:solidFill>
                <a:latin typeface="Arial" panose="020B0604020202020204" pitchFamily="34" charset="0"/>
                <a:cs typeface="Arial" panose="020B0604020202020204" pitchFamily="34" charset="0"/>
              </a:rPr>
              <a:t>the </a:t>
            </a:r>
            <a:r>
              <a:rPr lang="en-IN" sz="2000" dirty="0">
                <a:solidFill>
                  <a:schemeClr val="accent5">
                    <a:lumMod val="75000"/>
                  </a:schemeClr>
                </a:solidFill>
                <a:latin typeface="Arial" panose="020B0604020202020204" pitchFamily="34" charset="0"/>
                <a:cs typeface="Arial" panose="020B0604020202020204" pitchFamily="34" charset="0"/>
              </a:rPr>
              <a:t>price, availability_365, minimum nights, and the reviews of the </a:t>
            </a:r>
            <a:r>
              <a:rPr lang="en-IN" sz="2000" dirty="0" smtClean="0">
                <a:solidFill>
                  <a:schemeClr val="accent5">
                    <a:lumMod val="75000"/>
                  </a:schemeClr>
                </a:solidFill>
                <a:latin typeface="Arial" panose="020B0604020202020204" pitchFamily="34" charset="0"/>
                <a:cs typeface="Arial" panose="020B0604020202020204" pitchFamily="34" charset="0"/>
              </a:rPr>
              <a:t>customers been received</a:t>
            </a:r>
          </a:p>
          <a:p>
            <a:pPr marL="342900" indent="-342900" algn="just">
              <a:buFont typeface="Arial" panose="020B0604020202020204" pitchFamily="34" charset="0"/>
              <a:buChar char="•"/>
            </a:pPr>
            <a:endParaRPr lang="en-IN" sz="2400" dirty="0" smtClean="0">
              <a:latin typeface="Arial" panose="020B0604020202020204" pitchFamily="34" charset="0"/>
              <a:cs typeface="Arial" panose="020B0604020202020204" pitchFamily="34" charset="0"/>
            </a:endParaRPr>
          </a:p>
          <a:p>
            <a:pPr algn="just"/>
            <a:r>
              <a:rPr lang="en-IN" sz="2800" b="1" dirty="0" smtClean="0">
                <a:solidFill>
                  <a:schemeClr val="accent6"/>
                </a:solidFill>
                <a:latin typeface="Arial" panose="020B0604020202020204" pitchFamily="34" charset="0"/>
                <a:cs typeface="Arial" panose="020B0604020202020204" pitchFamily="34" charset="0"/>
              </a:rPr>
              <a:t>INFERENCES AFTER ANALYSING THE DATA:</a:t>
            </a:r>
            <a:endParaRPr lang="en-IN" sz="2800" dirty="0">
              <a:solidFill>
                <a:schemeClr val="accent6"/>
              </a:solidFill>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IN" sz="2000" dirty="0" smtClean="0">
                <a:solidFill>
                  <a:schemeClr val="accent5">
                    <a:lumMod val="75000"/>
                  </a:schemeClr>
                </a:solidFill>
                <a:latin typeface="Arial" panose="020B0604020202020204" pitchFamily="34" charset="0"/>
                <a:cs typeface="Arial" panose="020B0604020202020204" pitchFamily="34" charset="0"/>
              </a:rPr>
              <a:t>It was seen that </a:t>
            </a:r>
            <a:r>
              <a:rPr lang="en-IN" sz="2000" dirty="0">
                <a:solidFill>
                  <a:schemeClr val="accent5">
                    <a:lumMod val="75000"/>
                  </a:schemeClr>
                </a:solidFill>
                <a:latin typeface="Arial" panose="020B0604020202020204" pitchFamily="34" charset="0"/>
                <a:cs typeface="Arial" panose="020B0604020202020204" pitchFamily="34" charset="0"/>
              </a:rPr>
              <a:t>people like to visit the </a:t>
            </a:r>
            <a:r>
              <a:rPr lang="en-IN" sz="2000" dirty="0" err="1">
                <a:solidFill>
                  <a:schemeClr val="accent5">
                    <a:lumMod val="75000"/>
                  </a:schemeClr>
                </a:solidFill>
                <a:latin typeface="Arial" panose="020B0604020202020204" pitchFamily="34" charset="0"/>
                <a:cs typeface="Arial" panose="020B0604020202020204" pitchFamily="34" charset="0"/>
              </a:rPr>
              <a:t>center</a:t>
            </a:r>
            <a:r>
              <a:rPr lang="en-IN" sz="2000" dirty="0">
                <a:solidFill>
                  <a:schemeClr val="accent5">
                    <a:lumMod val="75000"/>
                  </a:schemeClr>
                </a:solidFill>
                <a:latin typeface="Arial" panose="020B0604020202020204" pitchFamily="34" charset="0"/>
                <a:cs typeface="Arial" panose="020B0604020202020204" pitchFamily="34" charset="0"/>
              </a:rPr>
              <a:t> of New York from where they can see the beauty of the  city.</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The number of listings of </a:t>
            </a:r>
            <a:r>
              <a:rPr lang="en-IN" sz="2000" b="1" dirty="0">
                <a:solidFill>
                  <a:schemeClr val="accent5">
                    <a:lumMod val="75000"/>
                  </a:schemeClr>
                </a:solidFill>
                <a:latin typeface="Arial" panose="020B0604020202020204" pitchFamily="34" charset="0"/>
                <a:cs typeface="Arial" panose="020B0604020202020204" pitchFamily="34" charset="0"/>
              </a:rPr>
              <a:t>shared </a:t>
            </a:r>
            <a:r>
              <a:rPr lang="en-IN" sz="2000" b="1" dirty="0" smtClean="0">
                <a:solidFill>
                  <a:schemeClr val="accent5">
                    <a:lumMod val="75000"/>
                  </a:schemeClr>
                </a:solidFill>
                <a:latin typeface="Arial" panose="020B0604020202020204" pitchFamily="34" charset="0"/>
                <a:cs typeface="Arial" panose="020B0604020202020204" pitchFamily="34" charset="0"/>
              </a:rPr>
              <a:t>rooms is </a:t>
            </a:r>
            <a:r>
              <a:rPr lang="en-IN" sz="2000" b="1" dirty="0">
                <a:solidFill>
                  <a:schemeClr val="accent5">
                    <a:lumMod val="75000"/>
                  </a:schemeClr>
                </a:solidFill>
                <a:latin typeface="Arial" panose="020B0604020202020204" pitchFamily="34" charset="0"/>
                <a:cs typeface="Arial" panose="020B0604020202020204" pitchFamily="34" charset="0"/>
              </a:rPr>
              <a:t>limite</a:t>
            </a:r>
            <a:r>
              <a:rPr lang="en-IN" sz="2000" dirty="0">
                <a:solidFill>
                  <a:schemeClr val="accent5">
                    <a:lumMod val="75000"/>
                  </a:schemeClr>
                </a:solidFill>
                <a:latin typeface="Arial" panose="020B0604020202020204" pitchFamily="34" charset="0"/>
                <a:cs typeface="Arial" panose="020B0604020202020204" pitchFamily="34" charset="0"/>
              </a:rPr>
              <a:t>d but their </a:t>
            </a:r>
            <a:r>
              <a:rPr lang="en-IN" sz="2000" b="1" dirty="0">
                <a:solidFill>
                  <a:schemeClr val="accent5">
                    <a:lumMod val="75000"/>
                  </a:schemeClr>
                </a:solidFill>
                <a:latin typeface="Arial" panose="020B0604020202020204" pitchFamily="34" charset="0"/>
                <a:cs typeface="Arial" panose="020B0604020202020204" pitchFamily="34" charset="0"/>
              </a:rPr>
              <a:t>average price is placed less and </a:t>
            </a:r>
            <a:r>
              <a:rPr lang="en-IN" sz="2000" b="1" dirty="0" smtClean="0">
                <a:solidFill>
                  <a:schemeClr val="accent5">
                    <a:lumMod val="75000"/>
                  </a:schemeClr>
                </a:solidFill>
                <a:latin typeface="Arial" panose="020B0604020202020204" pitchFamily="34" charset="0"/>
                <a:cs typeface="Arial" panose="020B0604020202020204" pitchFamily="34" charset="0"/>
              </a:rPr>
              <a:t>availability </a:t>
            </a:r>
            <a:r>
              <a:rPr lang="en-IN" sz="2000" b="1" dirty="0">
                <a:solidFill>
                  <a:schemeClr val="accent5">
                    <a:lumMod val="75000"/>
                  </a:schemeClr>
                </a:solidFill>
                <a:latin typeface="Arial" panose="020B0604020202020204" pitchFamily="34" charset="0"/>
                <a:cs typeface="Arial" panose="020B0604020202020204" pitchFamily="34" charset="0"/>
              </a:rPr>
              <a:t>is high</a:t>
            </a:r>
            <a:r>
              <a:rPr lang="en-IN" sz="2000" dirty="0">
                <a:solidFill>
                  <a:schemeClr val="accent5">
                    <a:lumMod val="75000"/>
                  </a:schemeClr>
                </a:solidFill>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A number of reviews and reviews per month </a:t>
            </a:r>
            <a:r>
              <a:rPr lang="en-IN" sz="2000" dirty="0" smtClean="0">
                <a:solidFill>
                  <a:schemeClr val="accent5">
                    <a:lumMod val="75000"/>
                  </a:schemeClr>
                </a:solidFill>
                <a:latin typeface="Arial" panose="020B0604020202020204" pitchFamily="34" charset="0"/>
                <a:cs typeface="Arial" panose="020B0604020202020204" pitchFamily="34" charset="0"/>
              </a:rPr>
              <a:t>were </a:t>
            </a:r>
            <a:r>
              <a:rPr lang="en-IN" sz="2000" dirty="0">
                <a:solidFill>
                  <a:schemeClr val="accent5">
                    <a:lumMod val="75000"/>
                  </a:schemeClr>
                </a:solidFill>
                <a:latin typeface="Arial" panose="020B0604020202020204" pitchFamily="34" charset="0"/>
                <a:cs typeface="Arial" panose="020B0604020202020204" pitchFamily="34" charset="0"/>
              </a:rPr>
              <a:t>more at </a:t>
            </a:r>
            <a:r>
              <a:rPr lang="en-IN" sz="2000" dirty="0" smtClean="0">
                <a:solidFill>
                  <a:schemeClr val="accent5">
                    <a:lumMod val="75000"/>
                  </a:schemeClr>
                </a:solidFill>
                <a:latin typeface="Arial" panose="020B0604020202020204" pitchFamily="34" charset="0"/>
                <a:cs typeface="Arial" panose="020B0604020202020204" pitchFamily="34" charset="0"/>
              </a:rPr>
              <a:t>lesser </a:t>
            </a:r>
            <a:r>
              <a:rPr lang="en-IN" sz="2000" dirty="0">
                <a:solidFill>
                  <a:schemeClr val="accent5">
                    <a:lumMod val="75000"/>
                  </a:schemeClr>
                </a:solidFill>
                <a:latin typeface="Arial" panose="020B0604020202020204" pitchFamily="34" charset="0"/>
                <a:cs typeface="Arial" panose="020B0604020202020204" pitchFamily="34" charset="0"/>
              </a:rPr>
              <a:t>price </a:t>
            </a:r>
            <a:r>
              <a:rPr lang="en-IN" sz="2000" dirty="0" smtClean="0">
                <a:solidFill>
                  <a:schemeClr val="accent5">
                    <a:lumMod val="75000"/>
                  </a:schemeClr>
                </a:solidFill>
                <a:latin typeface="Arial" panose="020B0604020202020204" pitchFamily="34" charset="0"/>
                <a:cs typeface="Arial" panose="020B0604020202020204" pitchFamily="34" charset="0"/>
              </a:rPr>
              <a:t>as compared to the higher </a:t>
            </a:r>
            <a:r>
              <a:rPr lang="en-IN" sz="2000" dirty="0">
                <a:solidFill>
                  <a:schemeClr val="accent5">
                    <a:lumMod val="75000"/>
                  </a:schemeClr>
                </a:solidFill>
                <a:latin typeface="Arial" panose="020B0604020202020204" pitchFamily="34" charset="0"/>
                <a:cs typeface="Arial" panose="020B0604020202020204" pitchFamily="34" charset="0"/>
              </a:rPr>
              <a:t>price as there is </a:t>
            </a:r>
            <a:r>
              <a:rPr lang="en-IN" sz="2000" dirty="0" smtClean="0">
                <a:solidFill>
                  <a:schemeClr val="accent5">
                    <a:lumMod val="75000"/>
                  </a:schemeClr>
                </a:solidFill>
                <a:latin typeface="Arial" panose="020B0604020202020204" pitchFamily="34" charset="0"/>
                <a:cs typeface="Arial" panose="020B0604020202020204" pitchFamily="34" charset="0"/>
              </a:rPr>
              <a:t>lesser </a:t>
            </a:r>
            <a:r>
              <a:rPr lang="en-IN" sz="2000" dirty="0">
                <a:solidFill>
                  <a:schemeClr val="accent5">
                    <a:lumMod val="75000"/>
                  </a:schemeClr>
                </a:solidFill>
                <a:latin typeface="Arial" panose="020B0604020202020204" pitchFamily="34" charset="0"/>
                <a:cs typeface="Arial" panose="020B0604020202020204" pitchFamily="34" charset="0"/>
              </a:rPr>
              <a:t>chance of people going for a high price room</a:t>
            </a:r>
            <a:r>
              <a:rPr lang="en-IN" sz="2000" dirty="0" smtClean="0">
                <a:solidFill>
                  <a:schemeClr val="accent5">
                    <a:lumMod val="75000"/>
                  </a:schemeClr>
                </a:solidFill>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IN" sz="2000" dirty="0" smtClean="0">
                <a:solidFill>
                  <a:schemeClr val="accent5">
                    <a:lumMod val="75000"/>
                  </a:schemeClr>
                </a:solidFill>
                <a:latin typeface="Arial" panose="020B0604020202020204" pitchFamily="34" charset="0"/>
                <a:cs typeface="Arial" panose="020B0604020202020204" pitchFamily="34" charset="0"/>
              </a:rPr>
              <a:t>Minimum number of night spent is at </a:t>
            </a:r>
            <a:r>
              <a:rPr lang="en-IN" sz="2000" b="1" dirty="0" err="1" smtClean="0">
                <a:solidFill>
                  <a:schemeClr val="accent5">
                    <a:lumMod val="75000"/>
                  </a:schemeClr>
                </a:solidFill>
                <a:latin typeface="Arial" panose="020B0604020202020204" pitchFamily="34" charset="0"/>
                <a:cs typeface="Arial" panose="020B0604020202020204" pitchFamily="34" charset="0"/>
              </a:rPr>
              <a:t>Bushwick</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IN" sz="2000" b="1" dirty="0">
                <a:solidFill>
                  <a:schemeClr val="accent5">
                    <a:lumMod val="75000"/>
                  </a:schemeClr>
                </a:solidFill>
                <a:latin typeface="Arial" panose="020B0604020202020204" pitchFamily="34" charset="0"/>
                <a:cs typeface="Arial" panose="020B0604020202020204" pitchFamily="34" charset="0"/>
              </a:rPr>
              <a:t>Manhattan and Brooklyn</a:t>
            </a:r>
            <a:r>
              <a:rPr lang="en-IN" sz="2000" dirty="0">
                <a:solidFill>
                  <a:schemeClr val="accent5">
                    <a:lumMod val="75000"/>
                  </a:schemeClr>
                </a:solidFill>
                <a:latin typeface="Arial" panose="020B0604020202020204" pitchFamily="34" charset="0"/>
                <a:cs typeface="Arial" panose="020B0604020202020204" pitchFamily="34" charset="0"/>
              </a:rPr>
              <a:t> are very costly </a:t>
            </a:r>
            <a:r>
              <a:rPr lang="en-IN" sz="2000" dirty="0" err="1">
                <a:solidFill>
                  <a:schemeClr val="accent5">
                    <a:lumMod val="75000"/>
                  </a:schemeClr>
                </a:solidFill>
                <a:latin typeface="Arial" panose="020B0604020202020204" pitchFamily="34" charset="0"/>
                <a:cs typeface="Arial" panose="020B0604020202020204" pitchFamily="34" charset="0"/>
              </a:rPr>
              <a:t>neighnourhood_groups</a:t>
            </a:r>
            <a:r>
              <a:rPr lang="en-IN" sz="2000" dirty="0">
                <a:solidFill>
                  <a:schemeClr val="accent5">
                    <a:lumMod val="75000"/>
                  </a:schemeClr>
                </a:solidFill>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IN" sz="2000" dirty="0">
                <a:solidFill>
                  <a:schemeClr val="accent5">
                    <a:lumMod val="75000"/>
                  </a:schemeClr>
                </a:solidFill>
                <a:latin typeface="Arial" panose="020B0604020202020204" pitchFamily="34" charset="0"/>
                <a:cs typeface="Arial" panose="020B0604020202020204" pitchFamily="34" charset="0"/>
              </a:rPr>
              <a:t>People show interest in the </a:t>
            </a:r>
            <a:r>
              <a:rPr lang="en-IN" sz="2000" b="1" dirty="0">
                <a:solidFill>
                  <a:schemeClr val="accent5">
                    <a:lumMod val="75000"/>
                  </a:schemeClr>
                </a:solidFill>
                <a:latin typeface="Arial" panose="020B0604020202020204" pitchFamily="34" charset="0"/>
                <a:cs typeface="Arial" panose="020B0604020202020204" pitchFamily="34" charset="0"/>
              </a:rPr>
              <a:t>host </a:t>
            </a:r>
            <a:r>
              <a:rPr lang="en-IN" sz="2000" b="1" dirty="0" err="1">
                <a:solidFill>
                  <a:schemeClr val="accent5">
                    <a:lumMod val="75000"/>
                  </a:schemeClr>
                </a:solidFill>
                <a:latin typeface="Arial" panose="020B0604020202020204" pitchFamily="34" charset="0"/>
                <a:cs typeface="Arial" panose="020B0604020202020204" pitchFamily="34" charset="0"/>
              </a:rPr>
              <a:t>Blueground</a:t>
            </a:r>
            <a:r>
              <a:rPr lang="en-IN" sz="2000" b="1" dirty="0">
                <a:solidFill>
                  <a:schemeClr val="accent5">
                    <a:lumMod val="75000"/>
                  </a:schemeClr>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and spend more nights here.  The minimum number of nights to stay reduces with a price increase.</a:t>
            </a:r>
          </a:p>
          <a:p>
            <a:pPr marL="342900" lvl="0" indent="-342900" algn="just">
              <a:buFont typeface="Arial" panose="020B0604020202020204" pitchFamily="34" charset="0"/>
              <a:buChar char="•"/>
            </a:pPr>
            <a:r>
              <a:rPr lang="en-IN" sz="2000" dirty="0" smtClean="0">
                <a:solidFill>
                  <a:schemeClr val="accent5">
                    <a:lumMod val="75000"/>
                  </a:schemeClr>
                </a:solidFill>
                <a:latin typeface="Arial" panose="020B0604020202020204" pitchFamily="34" charset="0"/>
                <a:cs typeface="Arial" panose="020B0604020202020204" pitchFamily="34" charset="0"/>
              </a:rPr>
              <a:t>To Focus on the </a:t>
            </a:r>
            <a:r>
              <a:rPr lang="en-IN" sz="2000" dirty="0">
                <a:solidFill>
                  <a:schemeClr val="accent5">
                    <a:lumMod val="75000"/>
                  </a:schemeClr>
                </a:solidFill>
                <a:latin typeface="Arial" panose="020B0604020202020204" pitchFamily="34" charset="0"/>
                <a:cs typeface="Arial" panose="020B0604020202020204" pitchFamily="34" charset="0"/>
              </a:rPr>
              <a:t>prime locations </a:t>
            </a:r>
            <a:r>
              <a:rPr lang="en-IN" sz="2000" dirty="0" smtClean="0">
                <a:solidFill>
                  <a:schemeClr val="accent5">
                    <a:lumMod val="75000"/>
                  </a:schemeClr>
                </a:solidFill>
                <a:latin typeface="Arial" panose="020B0604020202020204" pitchFamily="34" charset="0"/>
                <a:cs typeface="Arial" panose="020B0604020202020204" pitchFamily="34" charset="0"/>
              </a:rPr>
              <a:t>: </a:t>
            </a:r>
            <a:r>
              <a:rPr lang="en-IN" sz="2000" b="1" dirty="0" smtClean="0">
                <a:solidFill>
                  <a:schemeClr val="accent5">
                    <a:lumMod val="75000"/>
                  </a:schemeClr>
                </a:solidFill>
                <a:latin typeface="Arial" panose="020B0604020202020204" pitchFamily="34" charset="0"/>
                <a:cs typeface="Arial" panose="020B0604020202020204" pitchFamily="34" charset="0"/>
              </a:rPr>
              <a:t>Manhattan </a:t>
            </a:r>
            <a:r>
              <a:rPr lang="en-IN" sz="2000" b="1" dirty="0">
                <a:solidFill>
                  <a:schemeClr val="accent5">
                    <a:lumMod val="75000"/>
                  </a:schemeClr>
                </a:solidFill>
                <a:latin typeface="Arial" panose="020B0604020202020204" pitchFamily="34" charset="0"/>
                <a:cs typeface="Arial" panose="020B0604020202020204" pitchFamily="34" charset="0"/>
              </a:rPr>
              <a:t>and Brooklyn </a:t>
            </a:r>
            <a:r>
              <a:rPr lang="en-IN" sz="2000" dirty="0">
                <a:solidFill>
                  <a:schemeClr val="accent5">
                    <a:lumMod val="75000"/>
                  </a:schemeClr>
                </a:solidFill>
                <a:latin typeface="Arial" panose="020B0604020202020204" pitchFamily="34" charset="0"/>
                <a:cs typeface="Arial" panose="020B0604020202020204" pitchFamily="34" charset="0"/>
              </a:rPr>
              <a:t>where people </a:t>
            </a:r>
            <a:r>
              <a:rPr lang="en-IN" sz="2000" dirty="0" smtClean="0">
                <a:solidFill>
                  <a:schemeClr val="accent5">
                    <a:lumMod val="75000"/>
                  </a:schemeClr>
                </a:solidFill>
                <a:latin typeface="Arial" panose="020B0604020202020204" pitchFamily="34" charset="0"/>
                <a:cs typeface="Arial" panose="020B0604020202020204" pitchFamily="34" charset="0"/>
              </a:rPr>
              <a:t>have shown interest after analysing.</a:t>
            </a:r>
            <a:endParaRPr lang="en-IN" sz="2000" dirty="0">
              <a:solidFill>
                <a:schemeClr val="accent5">
                  <a:lumMod val="75000"/>
                </a:schemeClr>
              </a:solidFill>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12700">
              <a:lnSpc>
                <a:spcPct val="100000"/>
              </a:lnSpc>
              <a:spcBef>
                <a:spcPts val="310"/>
              </a:spcBef>
            </a:pPr>
            <a:endParaRPr sz="2400"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5"/>
          </p:nvPr>
        </p:nvSpPr>
        <p:spPr/>
        <p:txBody>
          <a:bodyPr/>
          <a:lstStyle/>
          <a:p>
            <a:r>
              <a:rPr lang="en-IN" smtClean="0"/>
              <a:t>BY PRAVEEN N. SHARMA &amp; SANJUKTA SENGUPTA</a:t>
            </a:r>
            <a:endParaRPr lang="en-IN"/>
          </a:p>
        </p:txBody>
      </p:sp>
      <p:sp>
        <p:nvSpPr>
          <p:cNvPr id="4" name="Slide Number Placeholder 3"/>
          <p:cNvSpPr>
            <a:spLocks noGrp="1"/>
          </p:cNvSpPr>
          <p:nvPr>
            <p:ph type="sldNum" sz="quarter" idx="7"/>
          </p:nvPr>
        </p:nvSpPr>
        <p:spPr/>
        <p:txBody>
          <a:bodyPr/>
          <a:lstStyle/>
          <a:p>
            <a:fld id="{B6F15528-21DE-4FAA-801E-634DDDAF4B2B}" type="slidenum">
              <a:rPr lang="en-IN" smtClean="0"/>
              <a:t>12</a:t>
            </a:fld>
            <a:endParaRPr lang="en-IN"/>
          </a:p>
        </p:txBody>
      </p:sp>
    </p:spTree>
    <p:extLst>
      <p:ext uri="{BB962C8B-B14F-4D97-AF65-F5344CB8AC3E}">
        <p14:creationId xmlns:p14="http://schemas.microsoft.com/office/powerpoint/2010/main" val="17837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410200" y="4551680"/>
            <a:ext cx="7467600" cy="1446550"/>
          </a:xfrm>
          <a:prstGeom prst="rect">
            <a:avLst/>
          </a:prstGeom>
          <a:noFill/>
        </p:spPr>
        <p:txBody>
          <a:bodyPr wrap="square" rtlCol="0">
            <a:spAutoFit/>
          </a:bodyPr>
          <a:lstStyle/>
          <a:p>
            <a:pPr algn="ctr"/>
            <a:r>
              <a:rPr lang="en-IN" sz="8800" b="1" dirty="0" smtClean="0">
                <a:solidFill>
                  <a:schemeClr val="accent5">
                    <a:lumMod val="75000"/>
                  </a:schemeClr>
                </a:solidFill>
                <a:latin typeface="Arial" panose="020B0604020202020204" pitchFamily="34" charset="0"/>
                <a:cs typeface="Arial" panose="020B0604020202020204" pitchFamily="34" charset="0"/>
              </a:rPr>
              <a:t>THANK YOU</a:t>
            </a:r>
            <a:endParaRPr lang="en-IN" sz="8800" b="1" dirty="0">
              <a:solidFill>
                <a:schemeClr val="accent5">
                  <a:lumMod val="7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50" y="2379980"/>
            <a:ext cx="4305300" cy="2171700"/>
          </a:xfrm>
          <a:prstGeom prst="rect">
            <a:avLst/>
          </a:prstGeom>
        </p:spPr>
      </p:pic>
      <p:sp>
        <p:nvSpPr>
          <p:cNvPr id="7" name="Footer Placeholder 6"/>
          <p:cNvSpPr>
            <a:spLocks noGrp="1"/>
          </p:cNvSpPr>
          <p:nvPr>
            <p:ph type="ftr" sz="quarter" idx="5"/>
          </p:nvPr>
        </p:nvSpPr>
        <p:spPr/>
        <p:txBody>
          <a:bodyPr/>
          <a:lstStyle/>
          <a:p>
            <a:r>
              <a:rPr lang="en-IN" smtClean="0"/>
              <a:t>BY PRAVEEN N. SHARMA &amp; SANJUKTA SENGUPTA</a:t>
            </a:r>
            <a:endParaRPr lang="en-IN" dirty="0"/>
          </a:p>
        </p:txBody>
      </p:sp>
      <p:sp>
        <p:nvSpPr>
          <p:cNvPr id="8" name="Slide Number Placeholder 7"/>
          <p:cNvSpPr>
            <a:spLocks noGrp="1"/>
          </p:cNvSpPr>
          <p:nvPr>
            <p:ph type="sldNum" sz="quarter" idx="7"/>
          </p:nvPr>
        </p:nvSpPr>
        <p:spPr/>
        <p:txBody>
          <a:bodyPr/>
          <a:lstStyle/>
          <a:p>
            <a:fld id="{B6F15528-21DE-4FAA-801E-634DDDAF4B2B}" type="slidenum">
              <a:rPr lang="en-IN" smtClean="0"/>
              <a:t>13</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20608" y="968375"/>
            <a:ext cx="3378835" cy="1122680"/>
          </a:xfrm>
          <a:prstGeom prst="rect">
            <a:avLst/>
          </a:prstGeom>
        </p:spPr>
        <p:txBody>
          <a:bodyPr vert="horz" wrap="square" lIns="0" tIns="12700" rIns="0" bIns="0" rtlCol="0">
            <a:spAutoFit/>
          </a:bodyPr>
          <a:lstStyle/>
          <a:p>
            <a:pPr marL="12700">
              <a:lnSpc>
                <a:spcPct val="100000"/>
              </a:lnSpc>
              <a:spcBef>
                <a:spcPts val="100"/>
              </a:spcBef>
            </a:pPr>
            <a:r>
              <a:rPr sz="7200" b="1" dirty="0">
                <a:latin typeface="Arial"/>
                <a:cs typeface="Arial"/>
              </a:rPr>
              <a:t>Agenda</a:t>
            </a:r>
            <a:endParaRPr sz="7200">
              <a:latin typeface="Arial"/>
              <a:cs typeface="Arial"/>
            </a:endParaRPr>
          </a:p>
        </p:txBody>
      </p:sp>
      <p:sp>
        <p:nvSpPr>
          <p:cNvPr id="7" name="object 7"/>
          <p:cNvSpPr txBox="1"/>
          <p:nvPr/>
        </p:nvSpPr>
        <p:spPr>
          <a:xfrm>
            <a:off x="1905000" y="3937493"/>
            <a:ext cx="6607809" cy="2721258"/>
          </a:xfrm>
          <a:prstGeom prst="rect">
            <a:avLst/>
          </a:prstGeom>
        </p:spPr>
        <p:txBody>
          <a:bodyPr vert="horz" wrap="square" lIns="0" tIns="12700" rIns="0" bIns="0" rtlCol="0">
            <a:spAutoFit/>
          </a:bodyPr>
          <a:lstStyle/>
          <a:p>
            <a:pPr marL="1200150" indent="-1188085">
              <a:spcBef>
                <a:spcPts val="100"/>
              </a:spcBef>
              <a:buAutoNum type="arabicPeriod"/>
              <a:tabLst>
                <a:tab pos="1200150" algn="l"/>
                <a:tab pos="1200785" algn="l"/>
              </a:tabLst>
            </a:pPr>
            <a:r>
              <a:rPr sz="4400" b="1" spc="-5" dirty="0" smtClean="0">
                <a:solidFill>
                  <a:schemeClr val="accent5">
                    <a:lumMod val="75000"/>
                  </a:schemeClr>
                </a:solidFill>
                <a:latin typeface="Arial"/>
                <a:cs typeface="Arial"/>
              </a:rPr>
              <a:t>Objective</a:t>
            </a:r>
            <a:endParaRPr sz="4800" dirty="0">
              <a:solidFill>
                <a:schemeClr val="accent5">
                  <a:lumMod val="75000"/>
                </a:schemeClr>
              </a:solidFill>
              <a:latin typeface="Arial"/>
              <a:cs typeface="Arial"/>
            </a:endParaRPr>
          </a:p>
          <a:p>
            <a:pPr marL="1200150" marR="5080" indent="-1188085">
              <a:spcBef>
                <a:spcPts val="5"/>
              </a:spcBef>
              <a:buAutoNum type="arabicPeriod"/>
              <a:tabLst>
                <a:tab pos="1200150" algn="l"/>
                <a:tab pos="1200785" algn="l"/>
              </a:tabLst>
            </a:pPr>
            <a:r>
              <a:rPr sz="4400" b="1" spc="-5" dirty="0">
                <a:solidFill>
                  <a:schemeClr val="accent5">
                    <a:lumMod val="75000"/>
                  </a:schemeClr>
                </a:solidFill>
                <a:latin typeface="Arial"/>
                <a:cs typeface="Arial"/>
              </a:rPr>
              <a:t>Visualization</a:t>
            </a:r>
            <a:r>
              <a:rPr sz="4400" b="1" spc="-70" dirty="0">
                <a:solidFill>
                  <a:schemeClr val="accent5">
                    <a:lumMod val="75000"/>
                  </a:schemeClr>
                </a:solidFill>
                <a:latin typeface="Arial"/>
                <a:cs typeface="Arial"/>
              </a:rPr>
              <a:t> </a:t>
            </a:r>
            <a:r>
              <a:rPr sz="4400" b="1" spc="-5" dirty="0">
                <a:solidFill>
                  <a:schemeClr val="accent5">
                    <a:lumMod val="75000"/>
                  </a:schemeClr>
                </a:solidFill>
                <a:latin typeface="Arial"/>
                <a:cs typeface="Arial"/>
              </a:rPr>
              <a:t>and </a:t>
            </a:r>
            <a:r>
              <a:rPr sz="4400" b="1" spc="-1430" dirty="0">
                <a:solidFill>
                  <a:schemeClr val="accent5">
                    <a:lumMod val="75000"/>
                  </a:schemeClr>
                </a:solidFill>
                <a:latin typeface="Arial"/>
                <a:cs typeface="Arial"/>
              </a:rPr>
              <a:t> </a:t>
            </a:r>
            <a:r>
              <a:rPr sz="4400" b="1" spc="-5" dirty="0" smtClean="0">
                <a:solidFill>
                  <a:schemeClr val="accent5">
                    <a:lumMod val="75000"/>
                  </a:schemeClr>
                </a:solidFill>
                <a:latin typeface="Arial"/>
                <a:cs typeface="Arial"/>
              </a:rPr>
              <a:t>Inferences</a:t>
            </a:r>
            <a:endParaRPr lang="en-IN" sz="4400" dirty="0">
              <a:solidFill>
                <a:schemeClr val="accent5">
                  <a:lumMod val="75000"/>
                </a:schemeClr>
              </a:solidFill>
              <a:latin typeface="Arial"/>
              <a:cs typeface="Arial"/>
            </a:endParaRPr>
          </a:p>
          <a:p>
            <a:pPr marL="1200150" marR="5080" indent="-1188085">
              <a:spcBef>
                <a:spcPts val="5"/>
              </a:spcBef>
              <a:buAutoNum type="arabicPeriod"/>
              <a:tabLst>
                <a:tab pos="1200150" algn="l"/>
                <a:tab pos="1200785" algn="l"/>
              </a:tabLst>
            </a:pPr>
            <a:r>
              <a:rPr sz="4400" b="1" spc="-5" dirty="0" smtClean="0">
                <a:solidFill>
                  <a:schemeClr val="accent5">
                    <a:lumMod val="75000"/>
                  </a:schemeClr>
                </a:solidFill>
                <a:latin typeface="Arial"/>
                <a:cs typeface="Arial"/>
              </a:rPr>
              <a:t>Methodology</a:t>
            </a:r>
            <a:endParaRPr sz="4400" dirty="0">
              <a:solidFill>
                <a:schemeClr val="accent5">
                  <a:lumMod val="75000"/>
                </a:schemeClr>
              </a:solidFill>
              <a:latin typeface="Arial"/>
              <a:cs typeface="Arial"/>
            </a:endParaRPr>
          </a:p>
        </p:txBody>
      </p:sp>
      <p:pic>
        <p:nvPicPr>
          <p:cNvPr id="1026" name="Picture 2" descr="How Much Does it Cost to Develop Airbnb App Cl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2091055"/>
            <a:ext cx="7014845" cy="70148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3936" y="266700"/>
            <a:ext cx="4305300" cy="2171700"/>
          </a:xfrm>
          <a:prstGeom prst="rect">
            <a:avLst/>
          </a:prstGeom>
        </p:spPr>
      </p:pic>
      <p:sp>
        <p:nvSpPr>
          <p:cNvPr id="9" name="Footer Placeholder 8"/>
          <p:cNvSpPr>
            <a:spLocks noGrp="1"/>
          </p:cNvSpPr>
          <p:nvPr>
            <p:ph type="ftr" sz="quarter" idx="5"/>
          </p:nvPr>
        </p:nvSpPr>
        <p:spPr/>
        <p:txBody>
          <a:bodyPr/>
          <a:lstStyle/>
          <a:p>
            <a:r>
              <a:rPr lang="en-IN" smtClean="0"/>
              <a:t>BY PRAVEEN N. SHARMA &amp; SANJUKTA SENGUPTA</a:t>
            </a:r>
            <a:endParaRPr lang="en-IN"/>
          </a:p>
        </p:txBody>
      </p:sp>
      <p:sp>
        <p:nvSpPr>
          <p:cNvPr id="10" name="Slide Number Placeholder 9"/>
          <p:cNvSpPr>
            <a:spLocks noGrp="1"/>
          </p:cNvSpPr>
          <p:nvPr>
            <p:ph type="sldNum" sz="quarter" idx="7"/>
          </p:nvPr>
        </p:nvSpPr>
        <p:spPr/>
        <p:txBody>
          <a:bodyPr/>
          <a:lstStyle/>
          <a:p>
            <a:fld id="{B6F15528-21DE-4FAA-801E-634DDDAF4B2B}"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object 2">
            <a:extLst>
              <a:ext uri="{FF2B5EF4-FFF2-40B4-BE49-F238E27FC236}">
                <a16:creationId xmlns="" xmlns:a16="http://schemas.microsoft.com/office/drawing/2014/main" id="{5C0CE835-D53E-47BB-AB9B-9F6F4EAFCD70}"/>
              </a:ext>
            </a:extLst>
          </p:cNvPr>
          <p:cNvGrpSpPr/>
          <p:nvPr/>
        </p:nvGrpSpPr>
        <p:grpSpPr>
          <a:xfrm>
            <a:off x="1748740" y="3851498"/>
            <a:ext cx="6458585" cy="2595514"/>
            <a:chOff x="1028700" y="3983365"/>
            <a:chExt cx="6458585" cy="2595514"/>
          </a:xfrm>
        </p:grpSpPr>
        <p:sp>
          <p:nvSpPr>
            <p:cNvPr id="15" name="object 5">
              <a:extLst>
                <a:ext uri="{FF2B5EF4-FFF2-40B4-BE49-F238E27FC236}">
                  <a16:creationId xmlns="" xmlns:a16="http://schemas.microsoft.com/office/drawing/2014/main" id="{9DA8E8A5-45C8-4C35-8314-2A35C766CCB7}"/>
                </a:ext>
              </a:extLst>
            </p:cNvPr>
            <p:cNvSpPr/>
            <p:nvPr/>
          </p:nvSpPr>
          <p:spPr>
            <a:xfrm>
              <a:off x="1028700" y="3983365"/>
              <a:ext cx="6458585" cy="0"/>
            </a:xfrm>
            <a:custGeom>
              <a:avLst/>
              <a:gdLst/>
              <a:ahLst/>
              <a:cxnLst/>
              <a:rect l="l" t="t" r="r" b="b"/>
              <a:pathLst>
                <a:path w="6458584">
                  <a:moveTo>
                    <a:pt x="0" y="0"/>
                  </a:moveTo>
                  <a:lnTo>
                    <a:pt x="6457963" y="0"/>
                  </a:lnTo>
                </a:path>
              </a:pathLst>
            </a:custGeom>
            <a:ln w="19049">
              <a:solidFill>
                <a:srgbClr val="FFFFFF"/>
              </a:solidFill>
            </a:ln>
          </p:spPr>
          <p:txBody>
            <a:bodyPr wrap="square" lIns="0" tIns="0" rIns="0" bIns="0" rtlCol="0"/>
            <a:lstStyle/>
            <a:p>
              <a:endParaRPr>
                <a:solidFill>
                  <a:schemeClr val="accent6">
                    <a:lumMod val="75000"/>
                  </a:schemeClr>
                </a:solidFill>
              </a:endParaRPr>
            </a:p>
          </p:txBody>
        </p:sp>
        <p:sp>
          <p:nvSpPr>
            <p:cNvPr id="17" name="object 7">
              <a:extLst>
                <a:ext uri="{FF2B5EF4-FFF2-40B4-BE49-F238E27FC236}">
                  <a16:creationId xmlns="" xmlns:a16="http://schemas.microsoft.com/office/drawing/2014/main" id="{4F9517CB-BB36-4474-A205-B613EC411055}"/>
                </a:ext>
              </a:extLst>
            </p:cNvPr>
            <p:cNvSpPr/>
            <p:nvPr/>
          </p:nvSpPr>
          <p:spPr>
            <a:xfrm>
              <a:off x="1028700" y="6578879"/>
              <a:ext cx="6458585" cy="0"/>
            </a:xfrm>
            <a:custGeom>
              <a:avLst/>
              <a:gdLst/>
              <a:ahLst/>
              <a:cxnLst/>
              <a:rect l="l" t="t" r="r" b="b"/>
              <a:pathLst>
                <a:path w="6458584">
                  <a:moveTo>
                    <a:pt x="0" y="0"/>
                  </a:moveTo>
                  <a:lnTo>
                    <a:pt x="6457963" y="0"/>
                  </a:lnTo>
                </a:path>
              </a:pathLst>
            </a:custGeom>
            <a:ln w="19049">
              <a:solidFill>
                <a:srgbClr val="FFFFFF"/>
              </a:solidFill>
            </a:ln>
          </p:spPr>
          <p:txBody>
            <a:bodyPr wrap="square" lIns="0" tIns="0" rIns="0" bIns="0" rtlCol="0"/>
            <a:lstStyle/>
            <a:p>
              <a:endParaRPr>
                <a:solidFill>
                  <a:schemeClr val="accent6">
                    <a:lumMod val="75000"/>
                  </a:schemeClr>
                </a:solidFill>
              </a:endParaRPr>
            </a:p>
          </p:txBody>
        </p:sp>
      </p:grpSp>
      <p:sp>
        <p:nvSpPr>
          <p:cNvPr id="18" name="TextBox 17">
            <a:extLst>
              <a:ext uri="{FF2B5EF4-FFF2-40B4-BE49-F238E27FC236}">
                <a16:creationId xmlns="" xmlns:a16="http://schemas.microsoft.com/office/drawing/2014/main" id="{E991FF23-5890-4BCE-89DE-CDAE6490592C}"/>
              </a:ext>
            </a:extLst>
          </p:cNvPr>
          <p:cNvSpPr txBox="1"/>
          <p:nvPr/>
        </p:nvSpPr>
        <p:spPr>
          <a:xfrm>
            <a:off x="2453589" y="4839783"/>
            <a:ext cx="6096000" cy="1569660"/>
          </a:xfrm>
          <a:prstGeom prst="rect">
            <a:avLst/>
          </a:prstGeom>
          <a:noFill/>
        </p:spPr>
        <p:txBody>
          <a:bodyPr wrap="square" rtlCol="0">
            <a:spAutoFit/>
          </a:bodyPr>
          <a:lstStyle/>
          <a:p>
            <a:pPr algn="ctr"/>
            <a:r>
              <a:rPr lang="en-GB" sz="9600" b="1" dirty="0">
                <a:solidFill>
                  <a:schemeClr val="accent6">
                    <a:lumMod val="75000"/>
                  </a:schemeClr>
                </a:solidFill>
              </a:rPr>
              <a:t>OBJECTIVE</a:t>
            </a:r>
            <a:endParaRPr lang="en-IN" sz="9600" b="1" dirty="0">
              <a:solidFill>
                <a:schemeClr val="accent6">
                  <a:lumMod val="75000"/>
                </a:schemeClr>
              </a:solidFill>
            </a:endParaRPr>
          </a:p>
        </p:txBody>
      </p:sp>
      <p:sp>
        <p:nvSpPr>
          <p:cNvPr id="2" name="Rectangle 1"/>
          <p:cNvSpPr/>
          <p:nvPr/>
        </p:nvSpPr>
        <p:spPr>
          <a:xfrm>
            <a:off x="10744200" y="2813561"/>
            <a:ext cx="5241975" cy="5262979"/>
          </a:xfrm>
          <a:prstGeom prst="rect">
            <a:avLst/>
          </a:prstGeom>
        </p:spPr>
        <p:txBody>
          <a:bodyPr wrap="square">
            <a:spAutoFit/>
          </a:bodyPr>
          <a:lstStyle/>
          <a:p>
            <a:pPr algn="just"/>
            <a:r>
              <a:rPr lang="en-IN" sz="2800" dirty="0">
                <a:solidFill>
                  <a:schemeClr val="accent5">
                    <a:lumMod val="75000"/>
                  </a:schemeClr>
                </a:solidFill>
                <a:latin typeface="Arial" panose="020B0604020202020204" pitchFamily="34" charset="0"/>
                <a:cs typeface="Arial" panose="020B0604020202020204" pitchFamily="34" charset="0"/>
              </a:rPr>
              <a:t>For the past few months, Airbnb has seen a major decline in revenue. Now that the restrictions have started lifting and people have started to travel more, Airbnb wants to make sure that it is full prepared for this change.</a:t>
            </a:r>
          </a:p>
          <a:p>
            <a:pPr algn="just"/>
            <a:endParaRPr lang="en-IN" sz="2800" dirty="0">
              <a:solidFill>
                <a:schemeClr val="accent5">
                  <a:lumMod val="75000"/>
                </a:schemeClr>
              </a:solidFill>
              <a:latin typeface="Arial" panose="020B0604020202020204" pitchFamily="34" charset="0"/>
              <a:cs typeface="Arial" panose="020B0604020202020204" pitchFamily="34" charset="0"/>
            </a:endParaRPr>
          </a:p>
          <a:p>
            <a:pPr algn="just"/>
            <a:r>
              <a:rPr lang="en-IN" sz="2800" dirty="0">
                <a:solidFill>
                  <a:schemeClr val="accent5">
                    <a:lumMod val="75000"/>
                  </a:schemeClr>
                </a:solidFill>
                <a:latin typeface="Arial" panose="020B0604020202020204" pitchFamily="34" charset="0"/>
                <a:cs typeface="Arial" panose="020B0604020202020204" pitchFamily="34" charset="0"/>
              </a:rPr>
              <a:t>So, analysis has been done on a dataset consisting of various Airbnb listings in New York.</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77" y="2977556"/>
            <a:ext cx="4305300" cy="2171700"/>
          </a:xfrm>
          <a:prstGeom prst="rect">
            <a:avLst/>
          </a:prstGeom>
        </p:spPr>
      </p:pic>
      <p:sp>
        <p:nvSpPr>
          <p:cNvPr id="3" name="Footer Placeholder 2"/>
          <p:cNvSpPr>
            <a:spLocks noGrp="1"/>
          </p:cNvSpPr>
          <p:nvPr>
            <p:ph type="ftr" sz="quarter" idx="5"/>
          </p:nvPr>
        </p:nvSpPr>
        <p:spPr/>
        <p:txBody>
          <a:bodyPr/>
          <a:lstStyle/>
          <a:p>
            <a:r>
              <a:rPr lang="en-IN" smtClean="0"/>
              <a:t>BY PRAVEEN N. SHARMA &amp; SANJUKTA SENGUPTA</a:t>
            </a:r>
            <a:endParaRPr lang="en-IN"/>
          </a:p>
        </p:txBody>
      </p:sp>
      <p:sp>
        <p:nvSpPr>
          <p:cNvPr id="4" name="Slide Number Placeholder 3"/>
          <p:cNvSpPr>
            <a:spLocks noGrp="1"/>
          </p:cNvSpPr>
          <p:nvPr>
            <p:ph type="sldNum" sz="quarter" idx="7"/>
          </p:nvPr>
        </p:nvSpPr>
        <p:spPr/>
        <p:txBody>
          <a:bodyPr/>
          <a:lstStyle/>
          <a:p>
            <a:fld id="{B6F15528-21DE-4FAA-801E-634DDDAF4B2B}"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2924868"/>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5" name="object 5"/>
          <p:cNvSpPr/>
          <p:nvPr/>
        </p:nvSpPr>
        <p:spPr>
          <a:xfrm>
            <a:off x="1028700" y="7604295"/>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9" name="TextBox 8">
            <a:extLst>
              <a:ext uri="{FF2B5EF4-FFF2-40B4-BE49-F238E27FC236}">
                <a16:creationId xmlns="" xmlns:a16="http://schemas.microsoft.com/office/drawing/2014/main" id="{8B3D8B65-C3A0-45BE-A352-8AAC6B9765F9}"/>
              </a:ext>
            </a:extLst>
          </p:cNvPr>
          <p:cNvSpPr txBox="1"/>
          <p:nvPr/>
        </p:nvSpPr>
        <p:spPr>
          <a:xfrm>
            <a:off x="1600200" y="3695700"/>
            <a:ext cx="6714606" cy="3416320"/>
          </a:xfrm>
          <a:prstGeom prst="rect">
            <a:avLst/>
          </a:prstGeom>
          <a:noFill/>
        </p:spPr>
        <p:txBody>
          <a:bodyPr wrap="square" rtlCol="0">
            <a:spAutoFit/>
          </a:bodyPr>
          <a:lstStyle/>
          <a:p>
            <a:pPr algn="ctr"/>
            <a:r>
              <a:rPr lang="en-GB" sz="7200" dirty="0">
                <a:solidFill>
                  <a:schemeClr val="accent6">
                    <a:lumMod val="75000"/>
                  </a:schemeClr>
                </a:solidFill>
                <a:latin typeface="Arial" panose="020B0604020202020204" pitchFamily="34" charset="0"/>
                <a:cs typeface="Arial" panose="020B0604020202020204" pitchFamily="34" charset="0"/>
              </a:rPr>
              <a:t>Inferences</a:t>
            </a:r>
          </a:p>
          <a:p>
            <a:pPr algn="ctr"/>
            <a:r>
              <a:rPr lang="en-GB" sz="7200" dirty="0">
                <a:solidFill>
                  <a:schemeClr val="accent6">
                    <a:lumMod val="75000"/>
                  </a:schemeClr>
                </a:solidFill>
                <a:latin typeface="Arial" panose="020B0604020202020204" pitchFamily="34" charset="0"/>
                <a:cs typeface="Arial" panose="020B0604020202020204" pitchFamily="34" charset="0"/>
              </a:rPr>
              <a:t> and Visualization</a:t>
            </a:r>
            <a:endParaRPr lang="en-IN" sz="7200" dirty="0">
              <a:solidFill>
                <a:schemeClr val="accent6">
                  <a:lumMod val="7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741" y="1839018"/>
            <a:ext cx="4305300" cy="2171700"/>
          </a:xfrm>
          <a:prstGeom prst="rect">
            <a:avLst/>
          </a:prstGeom>
        </p:spPr>
      </p:pic>
      <p:pic>
        <p:nvPicPr>
          <p:cNvPr id="2050" name="Picture 2" descr="The Ultimate Guide to Data Visualization: Charts, Graphs, and Everything in  Between - TapCli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2400300"/>
            <a:ext cx="7572894" cy="567967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5"/>
          </p:nvPr>
        </p:nvSpPr>
        <p:spPr/>
        <p:txBody>
          <a:bodyPr/>
          <a:lstStyle/>
          <a:p>
            <a:r>
              <a:rPr lang="en-IN" smtClean="0"/>
              <a:t>BY PRAVEEN N. SHARMA &amp; SANJUKTA SENGUPTA</a:t>
            </a:r>
            <a:endParaRPr lang="en-IN"/>
          </a:p>
        </p:txBody>
      </p:sp>
      <p:sp>
        <p:nvSpPr>
          <p:cNvPr id="6" name="Slide Number Placeholder 5"/>
          <p:cNvSpPr>
            <a:spLocks noGrp="1"/>
          </p:cNvSpPr>
          <p:nvPr>
            <p:ph type="sldNum" sz="quarter" idx="7"/>
          </p:nvPr>
        </p:nvSpPr>
        <p:spPr/>
        <p:txBody>
          <a:bodyPr/>
          <a:lstStyle/>
          <a:p>
            <a:fld id="{B6F15528-21DE-4FAA-801E-634DDDAF4B2B}"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7"/>
          <p:cNvSpPr>
            <a:spLocks noGrp="1"/>
          </p:cNvSpPr>
          <p:nvPr>
            <p:ph type="ftr" sz="quarter" idx="5"/>
          </p:nvPr>
        </p:nvSpPr>
        <p:spPr/>
        <p:txBody>
          <a:bodyPr/>
          <a:lstStyle/>
          <a:p>
            <a:r>
              <a:rPr lang="en-IN" smtClean="0"/>
              <a:t>BY PRAVEEN N. SHARMA &amp; SANJUKTA SENGUPTA</a:t>
            </a:r>
            <a:endParaRPr lang="en-IN"/>
          </a:p>
        </p:txBody>
      </p:sp>
      <p:sp>
        <p:nvSpPr>
          <p:cNvPr id="9" name="Slide Number Placeholder 8"/>
          <p:cNvSpPr>
            <a:spLocks noGrp="1"/>
          </p:cNvSpPr>
          <p:nvPr>
            <p:ph type="sldNum" sz="quarter" idx="7"/>
          </p:nvPr>
        </p:nvSpPr>
        <p:spPr/>
        <p:txBody>
          <a:bodyPr/>
          <a:lstStyle/>
          <a:p>
            <a:fld id="{B6F15528-21DE-4FAA-801E-634DDDAF4B2B}" type="slidenum">
              <a:rPr lang="en-IN" smtClean="0"/>
              <a:t>5</a:t>
            </a:fld>
            <a:endParaRPr lang="en-IN"/>
          </a:p>
        </p:txBody>
      </p:sp>
      <p:pic>
        <p:nvPicPr>
          <p:cNvPr id="10" name="object 5"/>
          <p:cNvPicPr/>
          <p:nvPr/>
        </p:nvPicPr>
        <p:blipFill>
          <a:blip r:embed="rId2" cstate="print"/>
          <a:stretch>
            <a:fillRect/>
          </a:stretch>
        </p:blipFill>
        <p:spPr>
          <a:xfrm>
            <a:off x="10210800" y="2476500"/>
            <a:ext cx="5867400" cy="4972050"/>
          </a:xfrm>
          <a:prstGeom prst="rect">
            <a:avLst/>
          </a:prstGeom>
        </p:spPr>
      </p:pic>
      <p:sp>
        <p:nvSpPr>
          <p:cNvPr id="11" name="TextBox 10"/>
          <p:cNvSpPr txBox="1"/>
          <p:nvPr/>
        </p:nvSpPr>
        <p:spPr>
          <a:xfrm>
            <a:off x="10507982" y="1168420"/>
            <a:ext cx="5638800" cy="523220"/>
          </a:xfrm>
          <a:prstGeom prst="rect">
            <a:avLst/>
          </a:prstGeom>
          <a:noFill/>
        </p:spPr>
        <p:txBody>
          <a:bodyPr wrap="square" rtlCol="0">
            <a:spAutoFit/>
          </a:bodyPr>
          <a:lstStyle/>
          <a:p>
            <a:pPr algn="ctr"/>
            <a:r>
              <a:rPr lang="en-IN" sz="2800" b="1" dirty="0" smtClean="0">
                <a:solidFill>
                  <a:schemeClr val="accent6"/>
                </a:solidFill>
                <a:latin typeface="Arial" panose="020B0604020202020204" pitchFamily="34" charset="0"/>
                <a:cs typeface="Arial" panose="020B0604020202020204" pitchFamily="34" charset="0"/>
              </a:rPr>
              <a:t>PREFERENCE OF ROOM TYPE</a:t>
            </a:r>
            <a:endParaRPr lang="en-IN" sz="2800" b="1" dirty="0">
              <a:solidFill>
                <a:schemeClr val="accent6"/>
              </a:solidFill>
              <a:latin typeface="Arial" panose="020B0604020202020204" pitchFamily="34" charset="0"/>
              <a:cs typeface="Arial" panose="020B0604020202020204" pitchFamily="34" charset="0"/>
            </a:endParaRPr>
          </a:p>
        </p:txBody>
      </p:sp>
      <p:sp>
        <p:nvSpPr>
          <p:cNvPr id="12" name="TextBox 11"/>
          <p:cNvSpPr txBox="1"/>
          <p:nvPr/>
        </p:nvSpPr>
        <p:spPr>
          <a:xfrm>
            <a:off x="10392411" y="7429500"/>
            <a:ext cx="4897120" cy="1938992"/>
          </a:xfrm>
          <a:prstGeom prst="rect">
            <a:avLst/>
          </a:prstGeom>
          <a:noFill/>
        </p:spPr>
        <p:txBody>
          <a:bodyPr wrap="square" rtlCol="0">
            <a:spAutoFit/>
          </a:bodyPr>
          <a:lstStyle/>
          <a:p>
            <a:pPr algn="ctr"/>
            <a:r>
              <a:rPr lang="en-IN" sz="2400" dirty="0" smtClean="0">
                <a:solidFill>
                  <a:schemeClr val="accent5">
                    <a:lumMod val="75000"/>
                  </a:schemeClr>
                </a:solidFill>
                <a:latin typeface="Arial" panose="020B0604020202020204" pitchFamily="34" charset="0"/>
                <a:cs typeface="Arial" panose="020B0604020202020204" pitchFamily="34" charset="0"/>
              </a:rPr>
              <a:t>The majority of people prefers to stay in Entire Home/Apartment is 72.07% of the Total </a:t>
            </a:r>
            <a:r>
              <a:rPr lang="en-IN" sz="2400" dirty="0" smtClean="0">
                <a:solidFill>
                  <a:schemeClr val="accent5">
                    <a:lumMod val="75000"/>
                  </a:schemeClr>
                </a:solidFill>
                <a:latin typeface="Arial" panose="020B0604020202020204" pitchFamily="34" charset="0"/>
                <a:cs typeface="Arial" panose="020B0604020202020204" pitchFamily="34" charset="0"/>
              </a:rPr>
              <a:t>Stays and accounts for most number of stays.</a:t>
            </a:r>
            <a:endParaRPr lang="en-IN" sz="2400" dirty="0">
              <a:solidFill>
                <a:schemeClr val="accent5">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294891" y="7448550"/>
            <a:ext cx="4897120" cy="1569660"/>
          </a:xfrm>
          <a:prstGeom prst="rect">
            <a:avLst/>
          </a:prstGeom>
          <a:noFill/>
        </p:spPr>
        <p:txBody>
          <a:bodyPr wrap="square" rtlCol="0">
            <a:spAutoFit/>
          </a:bodyPr>
          <a:lstStyle/>
          <a:p>
            <a:pPr algn="ctr"/>
            <a:r>
              <a:rPr lang="en-IN" sz="2400" dirty="0" smtClean="0">
                <a:solidFill>
                  <a:schemeClr val="accent5">
                    <a:lumMod val="75000"/>
                  </a:schemeClr>
                </a:solidFill>
                <a:latin typeface="Arial" panose="020B0604020202020204" pitchFamily="34" charset="0"/>
                <a:cs typeface="Arial" panose="020B0604020202020204" pitchFamily="34" charset="0"/>
              </a:rPr>
              <a:t>Average price of Entire Home/Apt </a:t>
            </a:r>
            <a:r>
              <a:rPr lang="en-IN" sz="2400" dirty="0" smtClean="0">
                <a:solidFill>
                  <a:schemeClr val="accent5">
                    <a:lumMod val="75000"/>
                  </a:schemeClr>
                </a:solidFill>
                <a:latin typeface="Arial" panose="020B0604020202020204" pitchFamily="34" charset="0"/>
                <a:cs typeface="Arial" panose="020B0604020202020204" pitchFamily="34" charset="0"/>
              </a:rPr>
              <a:t>costs the </a:t>
            </a:r>
            <a:r>
              <a:rPr lang="en-IN" sz="2400" dirty="0" smtClean="0">
                <a:solidFill>
                  <a:schemeClr val="accent5">
                    <a:lumMod val="75000"/>
                  </a:schemeClr>
                </a:solidFill>
                <a:latin typeface="Arial" panose="020B0604020202020204" pitchFamily="34" charset="0"/>
                <a:cs typeface="Arial" panose="020B0604020202020204" pitchFamily="34" charset="0"/>
              </a:rPr>
              <a:t>highest while shared room are the lowest with lesser availability</a:t>
            </a:r>
          </a:p>
        </p:txBody>
      </p:sp>
      <p:pic>
        <p:nvPicPr>
          <p:cNvPr id="14" name="Picture 13"/>
          <p:cNvPicPr>
            <a:picLocks noChangeAspect="1"/>
          </p:cNvPicPr>
          <p:nvPr/>
        </p:nvPicPr>
        <p:blipFill>
          <a:blip r:embed="rId3"/>
          <a:stretch>
            <a:fillRect/>
          </a:stretch>
        </p:blipFill>
        <p:spPr>
          <a:xfrm>
            <a:off x="2929891" y="2228850"/>
            <a:ext cx="3627120" cy="5200650"/>
          </a:xfrm>
          <a:prstGeom prst="rect">
            <a:avLst/>
          </a:prstGeom>
        </p:spPr>
      </p:pic>
      <p:sp>
        <p:nvSpPr>
          <p:cNvPr id="15" name="TextBox 14"/>
          <p:cNvSpPr txBox="1"/>
          <p:nvPr/>
        </p:nvSpPr>
        <p:spPr>
          <a:xfrm>
            <a:off x="1981200" y="1168420"/>
            <a:ext cx="5690235" cy="461665"/>
          </a:xfrm>
          <a:prstGeom prst="rect">
            <a:avLst/>
          </a:prstGeom>
          <a:noFill/>
        </p:spPr>
        <p:txBody>
          <a:bodyPr wrap="square" rtlCol="0">
            <a:spAutoFit/>
          </a:bodyPr>
          <a:lstStyle/>
          <a:p>
            <a:pPr algn="ctr"/>
            <a:r>
              <a:rPr lang="en-IN" sz="2400" b="1" dirty="0" smtClean="0">
                <a:solidFill>
                  <a:schemeClr val="accent6"/>
                </a:solidFill>
                <a:latin typeface="Arial" panose="020B0604020202020204" pitchFamily="34" charset="0"/>
                <a:cs typeface="Arial" panose="020B0604020202020204" pitchFamily="34" charset="0"/>
              </a:rPr>
              <a:t>AVERAGE RENT OF ROOM TYPE</a:t>
            </a:r>
            <a:endParaRPr lang="en-IN" sz="24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EFF4F4"/>
            </a:solidFill>
          </p:spPr>
          <p:txBody>
            <a:bodyPr wrap="square" lIns="0" tIns="0" rIns="0" bIns="0" rtlCol="0"/>
            <a:lstStyle/>
            <a:p>
              <a:endParaRPr/>
            </a:p>
          </p:txBody>
        </p:sp>
        <p:sp>
          <p:nvSpPr>
            <p:cNvPr id="4" name="object 4"/>
            <p:cNvSpPr/>
            <p:nvPr/>
          </p:nvSpPr>
          <p:spPr>
            <a:xfrm>
              <a:off x="10512027" y="5936616"/>
              <a:ext cx="6410325" cy="0"/>
            </a:xfrm>
            <a:custGeom>
              <a:avLst/>
              <a:gdLst/>
              <a:ahLst/>
              <a:cxnLst/>
              <a:rect l="l" t="t" r="r" b="b"/>
              <a:pathLst>
                <a:path w="6410325">
                  <a:moveTo>
                    <a:pt x="0" y="0"/>
                  </a:moveTo>
                  <a:lnTo>
                    <a:pt x="6410324" y="0"/>
                  </a:lnTo>
                </a:path>
              </a:pathLst>
            </a:custGeom>
            <a:ln w="9524">
              <a:solidFill>
                <a:srgbClr val="BDC2C4"/>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1573931"/>
              <a:ext cx="9143999" cy="5646411"/>
            </a:xfrm>
            <a:prstGeom prst="rect">
              <a:avLst/>
            </a:prstGeom>
          </p:spPr>
        </p:pic>
      </p:grpSp>
      <p:pic>
        <p:nvPicPr>
          <p:cNvPr id="13" name="Picture 12"/>
          <p:cNvPicPr>
            <a:picLocks noChangeAspect="1"/>
          </p:cNvPicPr>
          <p:nvPr/>
        </p:nvPicPr>
        <p:blipFill rotWithShape="1">
          <a:blip r:embed="rId3"/>
          <a:srcRect t="7633"/>
          <a:stretch/>
        </p:blipFill>
        <p:spPr>
          <a:xfrm>
            <a:off x="9727217" y="1557409"/>
            <a:ext cx="7974907" cy="5662933"/>
          </a:xfrm>
          <a:prstGeom prst="rect">
            <a:avLst/>
          </a:prstGeom>
        </p:spPr>
      </p:pic>
      <p:sp>
        <p:nvSpPr>
          <p:cNvPr id="14" name="object 9"/>
          <p:cNvSpPr txBox="1"/>
          <p:nvPr/>
        </p:nvSpPr>
        <p:spPr>
          <a:xfrm>
            <a:off x="457200" y="7429500"/>
            <a:ext cx="7748148" cy="2338461"/>
          </a:xfrm>
          <a:prstGeom prst="rect">
            <a:avLst/>
          </a:prstGeom>
        </p:spPr>
        <p:txBody>
          <a:bodyPr vert="horz" wrap="square" lIns="0" tIns="11430" rIns="0" bIns="0" rtlCol="0">
            <a:spAutoFit/>
          </a:bodyPr>
          <a:lstStyle/>
          <a:p>
            <a:pPr marL="12700" marR="5080" algn="just">
              <a:lnSpc>
                <a:spcPct val="107500"/>
              </a:lnSpc>
              <a:spcBef>
                <a:spcPts val="90"/>
              </a:spcBef>
              <a:tabLst>
                <a:tab pos="879475" algn="l"/>
                <a:tab pos="1666239" algn="l"/>
                <a:tab pos="2649220" algn="l"/>
                <a:tab pos="3321050" algn="l"/>
                <a:tab pos="3895725" algn="l"/>
                <a:tab pos="4064635" algn="l"/>
                <a:tab pos="4616450" algn="l"/>
                <a:tab pos="5288915" algn="l"/>
                <a:tab pos="5409565" algn="l"/>
                <a:tab pos="6129020" algn="l"/>
              </a:tabLst>
            </a:pPr>
            <a:r>
              <a:rPr lang="en-GB" sz="2800" b="1" spc="120" dirty="0" smtClean="0">
                <a:solidFill>
                  <a:schemeClr val="accent5">
                    <a:lumMod val="75000"/>
                  </a:schemeClr>
                </a:solidFill>
                <a:latin typeface="Arial" panose="020B0604020202020204" pitchFamily="34" charset="0"/>
                <a:cs typeface="Arial" panose="020B0604020202020204" pitchFamily="34" charset="0"/>
              </a:rPr>
              <a:t>Brooklyn</a:t>
            </a:r>
            <a:r>
              <a:rPr lang="en-GB" sz="2800" spc="120" dirty="0">
                <a:solidFill>
                  <a:schemeClr val="accent5">
                    <a:lumMod val="75000"/>
                  </a:schemeClr>
                </a:solidFill>
                <a:latin typeface="Arial" panose="020B0604020202020204" pitchFamily="34" charset="0"/>
                <a:cs typeface="Arial" panose="020B0604020202020204" pitchFamily="34" charset="0"/>
              </a:rPr>
              <a:t> </a:t>
            </a:r>
            <a:r>
              <a:rPr lang="en-GB" sz="2800" spc="90" dirty="0" smtClean="0">
                <a:solidFill>
                  <a:schemeClr val="accent5">
                    <a:lumMod val="75000"/>
                  </a:schemeClr>
                </a:solidFill>
                <a:latin typeface="Arial" panose="020B0604020202020204" pitchFamily="34" charset="0"/>
                <a:cs typeface="Arial" panose="020B0604020202020204" pitchFamily="34" charset="0"/>
              </a:rPr>
              <a:t>and</a:t>
            </a:r>
            <a:r>
              <a:rPr lang="en-GB" sz="2800" spc="90" dirty="0">
                <a:solidFill>
                  <a:schemeClr val="accent5">
                    <a:lumMod val="75000"/>
                  </a:schemeClr>
                </a:solidFill>
                <a:latin typeface="Arial" panose="020B0604020202020204" pitchFamily="34" charset="0"/>
                <a:cs typeface="Arial" panose="020B0604020202020204" pitchFamily="34" charset="0"/>
              </a:rPr>
              <a:t>	</a:t>
            </a:r>
            <a:r>
              <a:rPr lang="en-GB" sz="2800" b="1" spc="65" dirty="0">
                <a:solidFill>
                  <a:schemeClr val="accent5">
                    <a:lumMod val="75000"/>
                  </a:schemeClr>
                </a:solidFill>
                <a:latin typeface="Arial" panose="020B0604020202020204" pitchFamily="34" charset="0"/>
                <a:cs typeface="Arial" panose="020B0604020202020204" pitchFamily="34" charset="0"/>
              </a:rPr>
              <a:t>Manhattan</a:t>
            </a:r>
            <a:r>
              <a:rPr lang="en-GB" sz="2800" spc="65" dirty="0">
                <a:solidFill>
                  <a:schemeClr val="accent5">
                    <a:lumMod val="75000"/>
                  </a:schemeClr>
                </a:solidFill>
                <a:latin typeface="Arial" panose="020B0604020202020204" pitchFamily="34" charset="0"/>
                <a:cs typeface="Arial" panose="020B0604020202020204" pitchFamily="34" charset="0"/>
              </a:rPr>
              <a:t>	</a:t>
            </a:r>
            <a:r>
              <a:rPr lang="en-GB" sz="2800" spc="65" dirty="0" smtClean="0">
                <a:solidFill>
                  <a:schemeClr val="accent5">
                    <a:lumMod val="75000"/>
                  </a:schemeClr>
                </a:solidFill>
                <a:latin typeface="Arial" panose="020B0604020202020204" pitchFamily="34" charset="0"/>
                <a:cs typeface="Arial" panose="020B0604020202020204" pitchFamily="34" charset="0"/>
              </a:rPr>
              <a:t>are the two preferable top leading neighbourhood groups in terms of room listings as well as majority of customers opt for entire home/apt or private room.</a:t>
            </a:r>
            <a:endParaRPr sz="2800" b="1" dirty="0">
              <a:solidFill>
                <a:schemeClr val="accent5">
                  <a:lumMod val="75000"/>
                </a:schemeClr>
              </a:solidFill>
              <a:latin typeface="Arial" panose="020B0604020202020204" pitchFamily="34" charset="0"/>
              <a:cs typeface="Arial" panose="020B0604020202020204" pitchFamily="34" charset="0"/>
            </a:endParaRPr>
          </a:p>
        </p:txBody>
      </p:sp>
      <p:sp>
        <p:nvSpPr>
          <p:cNvPr id="15" name="object 11"/>
          <p:cNvSpPr txBox="1"/>
          <p:nvPr/>
        </p:nvSpPr>
        <p:spPr>
          <a:xfrm>
            <a:off x="9477950" y="7429500"/>
            <a:ext cx="8473440" cy="1873718"/>
          </a:xfrm>
          <a:prstGeom prst="rect">
            <a:avLst/>
          </a:prstGeom>
        </p:spPr>
        <p:txBody>
          <a:bodyPr vert="horz" wrap="square" lIns="0" tIns="12065" rIns="0" bIns="0" rtlCol="0">
            <a:spAutoFit/>
          </a:bodyPr>
          <a:lstStyle/>
          <a:p>
            <a:pPr marL="12700" marR="5080" algn="just">
              <a:lnSpc>
                <a:spcPct val="108100"/>
              </a:lnSpc>
              <a:spcBef>
                <a:spcPts val="95"/>
              </a:spcBef>
            </a:pPr>
            <a:r>
              <a:rPr lang="en-IN" sz="2800" spc="85" dirty="0" smtClean="0">
                <a:solidFill>
                  <a:schemeClr val="accent5">
                    <a:lumMod val="75000"/>
                  </a:schemeClr>
                </a:solidFill>
                <a:latin typeface="Arial" panose="020B0604020202020204" pitchFamily="34" charset="0"/>
                <a:cs typeface="Arial" panose="020B0604020202020204" pitchFamily="34" charset="0"/>
              </a:rPr>
              <a:t>These are the top 10 locations on the basis of the price, as compared to the price, </a:t>
            </a:r>
            <a:r>
              <a:rPr sz="2800" b="1" spc="145" dirty="0" smtClean="0">
                <a:solidFill>
                  <a:schemeClr val="accent5">
                    <a:lumMod val="75000"/>
                  </a:schemeClr>
                </a:solidFill>
                <a:latin typeface="Arial" panose="020B0604020202020204" pitchFamily="34" charset="0"/>
                <a:cs typeface="Arial" panose="020B0604020202020204" pitchFamily="34" charset="0"/>
              </a:rPr>
              <a:t>Williamsburg</a:t>
            </a:r>
            <a:r>
              <a:rPr sz="2800" spc="145" dirty="0" smtClean="0">
                <a:solidFill>
                  <a:schemeClr val="accent5">
                    <a:lumMod val="75000"/>
                  </a:schemeClr>
                </a:solidFill>
                <a:latin typeface="Arial" panose="020B0604020202020204" pitchFamily="34" charset="0"/>
                <a:cs typeface="Arial" panose="020B0604020202020204" pitchFamily="34" charset="0"/>
              </a:rPr>
              <a:t> </a:t>
            </a:r>
            <a:r>
              <a:rPr sz="2800" spc="165" dirty="0">
                <a:solidFill>
                  <a:schemeClr val="accent5">
                    <a:lumMod val="75000"/>
                  </a:schemeClr>
                </a:solidFill>
                <a:latin typeface="Arial" panose="020B0604020202020204" pitchFamily="34" charset="0"/>
                <a:cs typeface="Arial" panose="020B0604020202020204" pitchFamily="34" charset="0"/>
              </a:rPr>
              <a:t>is </a:t>
            </a:r>
            <a:r>
              <a:rPr lang="en-IN" sz="2800" spc="165" dirty="0" smtClean="0">
                <a:solidFill>
                  <a:schemeClr val="accent5">
                    <a:lumMod val="75000"/>
                  </a:schemeClr>
                </a:solidFill>
                <a:latin typeface="Arial" panose="020B0604020202020204" pitchFamily="34" charset="0"/>
                <a:cs typeface="Arial" panose="020B0604020202020204" pitchFamily="34" charset="0"/>
              </a:rPr>
              <a:t>at the </a:t>
            </a:r>
            <a:r>
              <a:rPr sz="2800" spc="145" dirty="0" smtClean="0">
                <a:solidFill>
                  <a:schemeClr val="accent5">
                    <a:lumMod val="75000"/>
                  </a:schemeClr>
                </a:solidFill>
                <a:latin typeface="Arial" panose="020B0604020202020204" pitchFamily="34" charset="0"/>
                <a:cs typeface="Arial" panose="020B0604020202020204" pitchFamily="34" charset="0"/>
              </a:rPr>
              <a:t>high</a:t>
            </a:r>
            <a:r>
              <a:rPr lang="en-IN" sz="2800" spc="145" dirty="0" err="1" smtClean="0">
                <a:solidFill>
                  <a:schemeClr val="accent5">
                    <a:lumMod val="75000"/>
                  </a:schemeClr>
                </a:solidFill>
                <a:latin typeface="Arial" panose="020B0604020202020204" pitchFamily="34" charset="0"/>
                <a:cs typeface="Arial" panose="020B0604020202020204" pitchFamily="34" charset="0"/>
              </a:rPr>
              <a:t>er</a:t>
            </a:r>
            <a:r>
              <a:rPr lang="en-GB" sz="2800" spc="145" dirty="0" smtClean="0">
                <a:solidFill>
                  <a:schemeClr val="accent5">
                    <a:lumMod val="75000"/>
                  </a:schemeClr>
                </a:solidFill>
                <a:latin typeface="Arial" panose="020B0604020202020204" pitchFamily="34" charset="0"/>
                <a:cs typeface="Arial" panose="020B0604020202020204" pitchFamily="34" charset="0"/>
              </a:rPr>
              <a:t> price</a:t>
            </a:r>
            <a:r>
              <a:rPr sz="2800" spc="145" dirty="0" smtClean="0">
                <a:solidFill>
                  <a:schemeClr val="accent5">
                    <a:lumMod val="75000"/>
                  </a:schemeClr>
                </a:solidFill>
                <a:latin typeface="Arial" panose="020B0604020202020204" pitchFamily="34" charset="0"/>
                <a:cs typeface="Arial" panose="020B0604020202020204" pitchFamily="34" charset="0"/>
              </a:rPr>
              <a:t>,</a:t>
            </a:r>
            <a:r>
              <a:rPr sz="2800" spc="100" dirty="0" smtClean="0">
                <a:solidFill>
                  <a:schemeClr val="accent5">
                    <a:lumMod val="75000"/>
                  </a:schemeClr>
                </a:solidFill>
                <a:latin typeface="Arial" panose="020B0604020202020204" pitchFamily="34" charset="0"/>
                <a:cs typeface="Arial" panose="020B0604020202020204" pitchFamily="34" charset="0"/>
              </a:rPr>
              <a:t>but </a:t>
            </a:r>
            <a:r>
              <a:rPr sz="2800" spc="30" dirty="0">
                <a:solidFill>
                  <a:schemeClr val="accent5">
                    <a:lumMod val="75000"/>
                  </a:schemeClr>
                </a:solidFill>
                <a:latin typeface="Arial" panose="020B0604020202020204" pitchFamily="34" charset="0"/>
                <a:cs typeface="Arial" panose="020B0604020202020204" pitchFamily="34" charset="0"/>
              </a:rPr>
              <a:t>the </a:t>
            </a:r>
            <a:r>
              <a:rPr lang="en-IN" sz="2800" spc="30" dirty="0" smtClean="0">
                <a:solidFill>
                  <a:schemeClr val="accent5">
                    <a:lumMod val="75000"/>
                  </a:schemeClr>
                </a:solidFill>
                <a:latin typeface="Arial" panose="020B0604020202020204" pitchFamily="34" charset="0"/>
                <a:cs typeface="Arial" panose="020B0604020202020204" pitchFamily="34" charset="0"/>
              </a:rPr>
              <a:t>surrounding </a:t>
            </a:r>
            <a:r>
              <a:rPr sz="2800" spc="80" dirty="0" smtClean="0">
                <a:solidFill>
                  <a:schemeClr val="accent5">
                    <a:lumMod val="75000"/>
                  </a:schemeClr>
                </a:solidFill>
                <a:latin typeface="Arial" panose="020B0604020202020204" pitchFamily="34" charset="0"/>
                <a:cs typeface="Arial" panose="020B0604020202020204" pitchFamily="34" charset="0"/>
              </a:rPr>
              <a:t>ambience </a:t>
            </a:r>
            <a:r>
              <a:rPr sz="2800" spc="25" dirty="0">
                <a:solidFill>
                  <a:schemeClr val="accent5">
                    <a:lumMod val="75000"/>
                  </a:schemeClr>
                </a:solidFill>
                <a:latin typeface="Arial" panose="020B0604020202020204" pitchFamily="34" charset="0"/>
                <a:cs typeface="Arial" panose="020B0604020202020204" pitchFamily="34" charset="0"/>
              </a:rPr>
              <a:t>attracts </a:t>
            </a:r>
            <a:r>
              <a:rPr sz="2800" spc="-860" dirty="0">
                <a:solidFill>
                  <a:schemeClr val="accent5">
                    <a:lumMod val="75000"/>
                  </a:schemeClr>
                </a:solidFill>
                <a:latin typeface="Arial" panose="020B0604020202020204" pitchFamily="34" charset="0"/>
                <a:cs typeface="Arial" panose="020B0604020202020204" pitchFamily="34" charset="0"/>
              </a:rPr>
              <a:t> </a:t>
            </a:r>
            <a:r>
              <a:rPr sz="2800" spc="30" dirty="0">
                <a:solidFill>
                  <a:schemeClr val="accent5">
                    <a:lumMod val="75000"/>
                  </a:schemeClr>
                </a:solidFill>
                <a:latin typeface="Arial" panose="020B0604020202020204" pitchFamily="34" charset="0"/>
                <a:cs typeface="Arial" panose="020B0604020202020204" pitchFamily="34" charset="0"/>
              </a:rPr>
              <a:t>the</a:t>
            </a:r>
            <a:r>
              <a:rPr sz="2800" spc="20" dirty="0">
                <a:solidFill>
                  <a:schemeClr val="accent5">
                    <a:lumMod val="75000"/>
                  </a:schemeClr>
                </a:solidFill>
                <a:latin typeface="Arial" panose="020B0604020202020204" pitchFamily="34" charset="0"/>
                <a:cs typeface="Arial" panose="020B0604020202020204" pitchFamily="34" charset="0"/>
              </a:rPr>
              <a:t> </a:t>
            </a:r>
            <a:r>
              <a:rPr sz="2800" spc="135" dirty="0">
                <a:solidFill>
                  <a:schemeClr val="accent5">
                    <a:lumMod val="75000"/>
                  </a:schemeClr>
                </a:solidFill>
                <a:latin typeface="Arial" panose="020B0604020202020204" pitchFamily="34" charset="0"/>
                <a:cs typeface="Arial" panose="020B0604020202020204" pitchFamily="34" charset="0"/>
              </a:rPr>
              <a:t>people.</a:t>
            </a:r>
            <a:endParaRPr sz="2800" dirty="0">
              <a:solidFill>
                <a:schemeClr val="accent5">
                  <a:lumMod val="75000"/>
                </a:schemeClr>
              </a:solidFill>
              <a:latin typeface="Arial" panose="020B0604020202020204" pitchFamily="34" charset="0"/>
              <a:cs typeface="Arial" panose="020B0604020202020204" pitchFamily="34" charset="0"/>
            </a:endParaRPr>
          </a:p>
        </p:txBody>
      </p:sp>
      <p:sp>
        <p:nvSpPr>
          <p:cNvPr id="16" name="Footer Placeholder 15"/>
          <p:cNvSpPr>
            <a:spLocks noGrp="1"/>
          </p:cNvSpPr>
          <p:nvPr>
            <p:ph type="ftr" sz="quarter" idx="5"/>
          </p:nvPr>
        </p:nvSpPr>
        <p:spPr/>
        <p:txBody>
          <a:bodyPr/>
          <a:lstStyle/>
          <a:p>
            <a:r>
              <a:rPr lang="en-IN" smtClean="0"/>
              <a:t>BY PRAVEEN N. SHARMA &amp; SANJUKTA SENGUPTA</a:t>
            </a:r>
            <a:endParaRPr lang="en-IN"/>
          </a:p>
        </p:txBody>
      </p:sp>
      <p:sp>
        <p:nvSpPr>
          <p:cNvPr id="17" name="Slide Number Placeholder 16"/>
          <p:cNvSpPr>
            <a:spLocks noGrp="1"/>
          </p:cNvSpPr>
          <p:nvPr>
            <p:ph type="sldNum" sz="quarter" idx="7"/>
          </p:nvPr>
        </p:nvSpPr>
        <p:spPr/>
        <p:txBody>
          <a:bodyPr/>
          <a:lstStyle/>
          <a:p>
            <a:fld id="{B6F15528-21DE-4FAA-801E-634DDDAF4B2B}"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2"/>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4" name="object 4"/>
          <p:cNvSpPr/>
          <p:nvPr/>
        </p:nvSpPr>
        <p:spPr>
          <a:xfrm>
            <a:off x="982136" y="9267825"/>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9" name="TextBox 8">
            <a:extLst>
              <a:ext uri="{FF2B5EF4-FFF2-40B4-BE49-F238E27FC236}">
                <a16:creationId xmlns:a16="http://schemas.microsoft.com/office/drawing/2014/main" xmlns="" id="{11000FAB-CC47-47CD-A415-70C597924DA8}"/>
              </a:ext>
            </a:extLst>
          </p:cNvPr>
          <p:cNvSpPr txBox="1"/>
          <p:nvPr/>
        </p:nvSpPr>
        <p:spPr>
          <a:xfrm>
            <a:off x="1173412" y="4421797"/>
            <a:ext cx="6363439" cy="3539430"/>
          </a:xfrm>
          <a:prstGeom prst="rect">
            <a:avLst/>
          </a:prstGeom>
          <a:noFill/>
        </p:spPr>
        <p:txBody>
          <a:bodyPr wrap="square" rtlCol="0">
            <a:spAutoFit/>
          </a:bodyPr>
          <a:lstStyle/>
          <a:p>
            <a:pPr algn="just"/>
            <a:r>
              <a:rPr lang="en-IN" sz="3200" dirty="0" smtClean="0">
                <a:solidFill>
                  <a:schemeClr val="accent5">
                    <a:lumMod val="75000"/>
                  </a:schemeClr>
                </a:solidFill>
                <a:latin typeface="Arial" panose="020B0604020202020204" pitchFamily="34" charset="0"/>
                <a:cs typeface="Arial" panose="020B0604020202020204" pitchFamily="34" charset="0"/>
              </a:rPr>
              <a:t>Price of the accommodation in the city of Manhattan is on the higher end and considered affordable for the higher class people.</a:t>
            </a:r>
          </a:p>
          <a:p>
            <a:pPr algn="just"/>
            <a:r>
              <a:rPr lang="en-IN" sz="3200" dirty="0" smtClean="0">
                <a:solidFill>
                  <a:schemeClr val="accent5">
                    <a:lumMod val="75000"/>
                  </a:schemeClr>
                </a:solidFill>
                <a:latin typeface="Arial" panose="020B0604020202020204" pitchFamily="34" charset="0"/>
                <a:cs typeface="Arial" panose="020B0604020202020204" pitchFamily="34" charset="0"/>
              </a:rPr>
              <a:t>The scenic beauty off Manhattan is attracting the customers to rent the property.</a:t>
            </a:r>
            <a:endParaRPr lang="en-IN" sz="3200" dirty="0">
              <a:solidFill>
                <a:schemeClr val="accent5">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1218864" y="2682200"/>
            <a:ext cx="6409264" cy="1569660"/>
          </a:xfrm>
          <a:prstGeom prst="rect">
            <a:avLst/>
          </a:prstGeom>
          <a:noFill/>
        </p:spPr>
        <p:txBody>
          <a:bodyPr wrap="square" rtlCol="0">
            <a:spAutoFit/>
          </a:bodyPr>
          <a:lstStyle/>
          <a:p>
            <a:pPr algn="just"/>
            <a:r>
              <a:rPr lang="en-IN" sz="3200" b="1" dirty="0" smtClean="0">
                <a:solidFill>
                  <a:schemeClr val="accent6"/>
                </a:solidFill>
                <a:latin typeface="Arial" panose="020B0604020202020204" pitchFamily="34" charset="0"/>
                <a:cs typeface="Arial" panose="020B0604020202020204" pitchFamily="34" charset="0"/>
              </a:rPr>
              <a:t>PREFERABLE LOCATIONS BASED ON CUSTOMER REFERENCE </a:t>
            </a:r>
            <a:endParaRPr lang="en-IN" sz="3200" b="1" dirty="0">
              <a:solidFill>
                <a:schemeClr val="accent6"/>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rotWithShape="1">
          <a:blip r:embed="rId2"/>
          <a:srcRect l="-7078" t="1925" r="22841" b="-1925"/>
          <a:stretch/>
        </p:blipFill>
        <p:spPr>
          <a:xfrm>
            <a:off x="8094807" y="2095500"/>
            <a:ext cx="9150949" cy="6321162"/>
          </a:xfrm>
          <a:prstGeom prst="rect">
            <a:avLst/>
          </a:prstGeom>
        </p:spPr>
      </p:pic>
      <p:sp>
        <p:nvSpPr>
          <p:cNvPr id="12" name="Footer Placeholder 11"/>
          <p:cNvSpPr>
            <a:spLocks noGrp="1"/>
          </p:cNvSpPr>
          <p:nvPr>
            <p:ph type="ftr" sz="quarter" idx="5"/>
          </p:nvPr>
        </p:nvSpPr>
        <p:spPr/>
        <p:txBody>
          <a:bodyPr/>
          <a:lstStyle/>
          <a:p>
            <a:r>
              <a:rPr lang="en-IN" smtClean="0"/>
              <a:t>BY PRAVEEN N. SHARMA &amp; SANJUKTA SENGUPTA</a:t>
            </a:r>
            <a:endParaRPr lang="en-IN"/>
          </a:p>
        </p:txBody>
      </p:sp>
      <p:sp>
        <p:nvSpPr>
          <p:cNvPr id="13" name="Slide Number Placeholder 12"/>
          <p:cNvSpPr>
            <a:spLocks noGrp="1"/>
          </p:cNvSpPr>
          <p:nvPr>
            <p:ph type="sldNum" sz="quarter" idx="7"/>
          </p:nvPr>
        </p:nvSpPr>
        <p:spPr/>
        <p:txBody>
          <a:bodyPr/>
          <a:lstStyle/>
          <a:p>
            <a:fld id="{B6F15528-21DE-4FAA-801E-634DDDAF4B2B}"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0"/>
            <a:ext cx="18288000" cy="10287000"/>
            <a:chOff x="0" y="0"/>
            <a:chExt cx="18288000" cy="10287000"/>
          </a:xfrm>
        </p:grpSpPr>
        <p:sp>
          <p:nvSpPr>
            <p:cNvPr id="4" name="object 4"/>
            <p:cNvSpPr/>
            <p:nvPr/>
          </p:nvSpPr>
          <p:spPr>
            <a:xfrm>
              <a:off x="0" y="0"/>
              <a:ext cx="9584690" cy="10287000"/>
            </a:xfrm>
            <a:custGeom>
              <a:avLst/>
              <a:gdLst/>
              <a:ahLst/>
              <a:cxnLst/>
              <a:rect l="l" t="t" r="r" b="b"/>
              <a:pathLst>
                <a:path w="9584690" h="10287000">
                  <a:moveTo>
                    <a:pt x="0" y="10286999"/>
                  </a:moveTo>
                  <a:lnTo>
                    <a:pt x="0" y="0"/>
                  </a:lnTo>
                  <a:lnTo>
                    <a:pt x="9584530" y="0"/>
                  </a:lnTo>
                  <a:lnTo>
                    <a:pt x="9584530" y="10286999"/>
                  </a:lnTo>
                  <a:lnTo>
                    <a:pt x="0" y="102869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609600" y="2290763"/>
              <a:ext cx="9143999" cy="5705474"/>
            </a:xfrm>
            <a:prstGeom prst="rect">
              <a:avLst/>
            </a:prstGeom>
          </p:spPr>
        </p:pic>
        <p:pic>
          <p:nvPicPr>
            <p:cNvPr id="6" name="object 6"/>
            <p:cNvPicPr/>
            <p:nvPr/>
          </p:nvPicPr>
          <p:blipFill>
            <a:blip r:embed="rId3" cstate="print"/>
            <a:stretch>
              <a:fillRect/>
            </a:stretch>
          </p:blipFill>
          <p:spPr>
            <a:xfrm>
              <a:off x="20772" y="7728950"/>
              <a:ext cx="18267228" cy="2558048"/>
            </a:xfrm>
            <a:prstGeom prst="rect">
              <a:avLst/>
            </a:prstGeom>
          </p:spPr>
        </p:pic>
      </p:grpSp>
      <p:sp>
        <p:nvSpPr>
          <p:cNvPr id="7" name="object 7"/>
          <p:cNvSpPr txBox="1">
            <a:spLocks noGrp="1"/>
          </p:cNvSpPr>
          <p:nvPr>
            <p:ph type="title"/>
          </p:nvPr>
        </p:nvSpPr>
        <p:spPr>
          <a:xfrm>
            <a:off x="10621306" y="3026972"/>
            <a:ext cx="5487035" cy="1023935"/>
          </a:xfrm>
          <a:prstGeom prst="rect">
            <a:avLst/>
          </a:prstGeom>
        </p:spPr>
        <p:txBody>
          <a:bodyPr vert="horz" wrap="square" lIns="0" tIns="8255" rIns="0" bIns="0" rtlCol="0">
            <a:spAutoFit/>
          </a:bodyPr>
          <a:lstStyle/>
          <a:p>
            <a:pPr marL="12700" marR="5080">
              <a:lnSpc>
                <a:spcPct val="107200"/>
              </a:lnSpc>
              <a:spcBef>
                <a:spcPts val="65"/>
              </a:spcBef>
            </a:pPr>
            <a:r>
              <a:rPr lang="en-IN" sz="3200" b="1" dirty="0" smtClean="0">
                <a:solidFill>
                  <a:schemeClr val="accent6"/>
                </a:solidFill>
                <a:latin typeface="Arial" panose="020B0604020202020204" pitchFamily="34" charset="0"/>
                <a:cs typeface="Arial" panose="020B0604020202020204" pitchFamily="34" charset="0"/>
              </a:rPr>
              <a:t>PREFERENCE OF ROOM TYPE</a:t>
            </a:r>
            <a:endParaRPr sz="32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10621306" y="4204301"/>
            <a:ext cx="5827395" cy="3540969"/>
          </a:xfrm>
          <a:prstGeom prst="rect">
            <a:avLst/>
          </a:prstGeom>
        </p:spPr>
        <p:txBody>
          <a:bodyPr vert="horz" wrap="square" lIns="0" tIns="12065" rIns="0" bIns="0" rtlCol="0">
            <a:spAutoFit/>
          </a:bodyPr>
          <a:lstStyle/>
          <a:p>
            <a:pPr marL="12700" marR="5080" algn="just">
              <a:lnSpc>
                <a:spcPct val="116799"/>
              </a:lnSpc>
              <a:spcBef>
                <a:spcPts val="95"/>
              </a:spcBef>
            </a:pPr>
            <a:r>
              <a:rPr lang="en-GB" sz="2800" spc="55" dirty="0" smtClean="0">
                <a:solidFill>
                  <a:schemeClr val="accent5">
                    <a:lumMod val="75000"/>
                  </a:schemeClr>
                </a:solidFill>
                <a:latin typeface="Arial" panose="020B0604020202020204" pitchFamily="34" charset="0"/>
                <a:cs typeface="Arial" panose="020B0604020202020204" pitchFamily="34" charset="0"/>
              </a:rPr>
              <a:t>Three </a:t>
            </a:r>
            <a:r>
              <a:rPr lang="en-GB" sz="2800" spc="70" dirty="0" smtClean="0">
                <a:solidFill>
                  <a:schemeClr val="accent5">
                    <a:lumMod val="75000"/>
                  </a:schemeClr>
                </a:solidFill>
                <a:latin typeface="Arial" panose="020B0604020202020204" pitchFamily="34" charset="0"/>
                <a:cs typeface="Arial" panose="020B0604020202020204" pitchFamily="34" charset="0"/>
              </a:rPr>
              <a:t>types </a:t>
            </a:r>
            <a:r>
              <a:rPr lang="en-GB" sz="2800" spc="140" dirty="0">
                <a:solidFill>
                  <a:schemeClr val="accent5">
                    <a:lumMod val="75000"/>
                  </a:schemeClr>
                </a:solidFill>
                <a:latin typeface="Arial" panose="020B0604020202020204" pitchFamily="34" charset="0"/>
                <a:cs typeface="Arial" panose="020B0604020202020204" pitchFamily="34" charset="0"/>
              </a:rPr>
              <a:t>of </a:t>
            </a:r>
            <a:r>
              <a:rPr lang="en-GB" sz="2800" spc="30" dirty="0">
                <a:solidFill>
                  <a:schemeClr val="accent5">
                    <a:lumMod val="75000"/>
                  </a:schemeClr>
                </a:solidFill>
                <a:latin typeface="Arial" panose="020B0604020202020204" pitchFamily="34" charset="0"/>
                <a:cs typeface="Arial" panose="020B0604020202020204" pitchFamily="34" charset="0"/>
              </a:rPr>
              <a:t>the </a:t>
            </a:r>
            <a:r>
              <a:rPr lang="en-GB" sz="2800" spc="110" dirty="0" smtClean="0">
                <a:solidFill>
                  <a:schemeClr val="accent5">
                    <a:lumMod val="75000"/>
                  </a:schemeClr>
                </a:solidFill>
                <a:latin typeface="Arial" panose="020B0604020202020204" pitchFamily="34" charset="0"/>
                <a:cs typeface="Arial" panose="020B0604020202020204" pitchFamily="34" charset="0"/>
              </a:rPr>
              <a:t>room are available, out of which customer </a:t>
            </a:r>
            <a:r>
              <a:rPr lang="en-GB" sz="2800" spc="80" dirty="0" smtClean="0">
                <a:solidFill>
                  <a:schemeClr val="accent5">
                    <a:lumMod val="75000"/>
                  </a:schemeClr>
                </a:solidFill>
                <a:latin typeface="Arial" panose="020B0604020202020204" pitchFamily="34" charset="0"/>
                <a:cs typeface="Arial" panose="020B0604020202020204" pitchFamily="34" charset="0"/>
              </a:rPr>
              <a:t>preferred </a:t>
            </a:r>
            <a:r>
              <a:rPr lang="en-GB" sz="2800" spc="30" dirty="0">
                <a:solidFill>
                  <a:schemeClr val="accent5">
                    <a:lumMod val="75000"/>
                  </a:schemeClr>
                </a:solidFill>
                <a:latin typeface="Arial" panose="020B0604020202020204" pitchFamily="34" charset="0"/>
                <a:cs typeface="Arial" panose="020B0604020202020204" pitchFamily="34" charset="0"/>
              </a:rPr>
              <a:t>the </a:t>
            </a:r>
            <a:r>
              <a:rPr lang="en-GB" sz="2800" spc="30" dirty="0" smtClean="0">
                <a:solidFill>
                  <a:schemeClr val="accent5">
                    <a:lumMod val="75000"/>
                  </a:schemeClr>
                </a:solidFill>
                <a:latin typeface="Arial" panose="020B0604020202020204" pitchFamily="34" charset="0"/>
                <a:cs typeface="Arial" panose="020B0604020202020204" pitchFamily="34" charset="0"/>
              </a:rPr>
              <a:t>Private </a:t>
            </a:r>
            <a:r>
              <a:rPr lang="en-GB" sz="2800" spc="50" dirty="0" smtClean="0">
                <a:solidFill>
                  <a:schemeClr val="accent5">
                    <a:lumMod val="75000"/>
                  </a:schemeClr>
                </a:solidFill>
                <a:latin typeface="Arial" panose="020B0604020202020204" pitchFamily="34" charset="0"/>
                <a:cs typeface="Arial" panose="020B0604020202020204" pitchFamily="34" charset="0"/>
              </a:rPr>
              <a:t>rooms </a:t>
            </a:r>
            <a:r>
              <a:rPr lang="en-GB" sz="2800" spc="50" dirty="0">
                <a:solidFill>
                  <a:schemeClr val="accent5">
                    <a:lumMod val="75000"/>
                  </a:schemeClr>
                </a:solidFill>
                <a:latin typeface="Arial" panose="020B0604020202020204" pitchFamily="34" charset="0"/>
                <a:cs typeface="Arial" panose="020B0604020202020204" pitchFamily="34" charset="0"/>
              </a:rPr>
              <a:t>in the </a:t>
            </a:r>
            <a:r>
              <a:rPr lang="en-GB" sz="2800" spc="50" dirty="0" smtClean="0">
                <a:solidFill>
                  <a:schemeClr val="accent5">
                    <a:lumMod val="75000"/>
                  </a:schemeClr>
                </a:solidFill>
                <a:latin typeface="Arial" panose="020B0604020202020204" pitchFamily="34" charset="0"/>
                <a:cs typeface="Arial" panose="020B0604020202020204" pitchFamily="34" charset="0"/>
              </a:rPr>
              <a:t>city of </a:t>
            </a:r>
            <a:r>
              <a:rPr lang="en-GB" sz="2800" spc="55" dirty="0" smtClean="0">
                <a:solidFill>
                  <a:schemeClr val="accent5">
                    <a:lumMod val="75000"/>
                  </a:schemeClr>
                </a:solidFill>
                <a:latin typeface="Arial" panose="020B0604020202020204" pitchFamily="34" charset="0"/>
                <a:cs typeface="Arial" panose="020B0604020202020204" pitchFamily="34" charset="0"/>
              </a:rPr>
              <a:t>Manhattan, as </a:t>
            </a:r>
            <a:r>
              <a:rPr lang="en-GB" sz="2800" spc="35" dirty="0" smtClean="0">
                <a:solidFill>
                  <a:schemeClr val="accent5">
                    <a:lumMod val="75000"/>
                  </a:schemeClr>
                </a:solidFill>
                <a:latin typeface="Arial" panose="020B0604020202020204" pitchFamily="34" charset="0"/>
                <a:cs typeface="Arial" panose="020B0604020202020204" pitchFamily="34" charset="0"/>
              </a:rPr>
              <a:t>it </a:t>
            </a:r>
            <a:r>
              <a:rPr lang="en-GB" sz="2800" spc="135" dirty="0">
                <a:solidFill>
                  <a:schemeClr val="accent5">
                    <a:lumMod val="75000"/>
                  </a:schemeClr>
                </a:solidFill>
                <a:latin typeface="Arial" panose="020B0604020202020204" pitchFamily="34" charset="0"/>
                <a:cs typeface="Arial" panose="020B0604020202020204" pitchFamily="34" charset="0"/>
              </a:rPr>
              <a:t>is </a:t>
            </a:r>
            <a:r>
              <a:rPr lang="en-GB" sz="2800" spc="30" dirty="0">
                <a:solidFill>
                  <a:schemeClr val="accent5">
                    <a:lumMod val="75000"/>
                  </a:schemeClr>
                </a:solidFill>
                <a:latin typeface="Arial" panose="020B0604020202020204" pitchFamily="34" charset="0"/>
                <a:cs typeface="Arial" panose="020B0604020202020204" pitchFamily="34" charset="0"/>
              </a:rPr>
              <a:t>the </a:t>
            </a:r>
            <a:r>
              <a:rPr lang="en-GB" sz="2800" spc="35" dirty="0">
                <a:solidFill>
                  <a:schemeClr val="accent5">
                    <a:lumMod val="75000"/>
                  </a:schemeClr>
                </a:solidFill>
                <a:latin typeface="Arial" panose="020B0604020202020204" pitchFamily="34" charset="0"/>
                <a:cs typeface="Arial" panose="020B0604020202020204" pitchFamily="34" charset="0"/>
              </a:rPr>
              <a:t>centre </a:t>
            </a:r>
            <a:r>
              <a:rPr lang="en-GB" sz="2800" spc="140" dirty="0">
                <a:solidFill>
                  <a:schemeClr val="accent5">
                    <a:lumMod val="75000"/>
                  </a:schemeClr>
                </a:solidFill>
                <a:latin typeface="Arial" panose="020B0604020202020204" pitchFamily="34" charset="0"/>
                <a:cs typeface="Arial" panose="020B0604020202020204" pitchFamily="34" charset="0"/>
              </a:rPr>
              <a:t>of </a:t>
            </a:r>
            <a:r>
              <a:rPr lang="en-GB" sz="2800" spc="145" dirty="0">
                <a:solidFill>
                  <a:schemeClr val="accent5">
                    <a:lumMod val="75000"/>
                  </a:schemeClr>
                </a:solidFill>
                <a:latin typeface="Arial" panose="020B0604020202020204" pitchFamily="34" charset="0"/>
                <a:cs typeface="Arial" panose="020B0604020202020204" pitchFamily="34" charset="0"/>
              </a:rPr>
              <a:t> </a:t>
            </a:r>
            <a:r>
              <a:rPr lang="en-GB" sz="2800" spc="55" dirty="0">
                <a:solidFill>
                  <a:schemeClr val="accent5">
                    <a:lumMod val="75000"/>
                  </a:schemeClr>
                </a:solidFill>
                <a:latin typeface="Arial" panose="020B0604020202020204" pitchFamily="34" charset="0"/>
                <a:cs typeface="Arial" panose="020B0604020202020204" pitchFamily="34" charset="0"/>
              </a:rPr>
              <a:t>New</a:t>
            </a:r>
            <a:r>
              <a:rPr lang="en-GB" sz="2800" spc="-55" dirty="0">
                <a:solidFill>
                  <a:schemeClr val="accent5">
                    <a:lumMod val="75000"/>
                  </a:schemeClr>
                </a:solidFill>
                <a:latin typeface="Arial" panose="020B0604020202020204" pitchFamily="34" charset="0"/>
                <a:cs typeface="Arial" panose="020B0604020202020204" pitchFamily="34" charset="0"/>
              </a:rPr>
              <a:t> </a:t>
            </a:r>
            <a:r>
              <a:rPr lang="en-GB" sz="2800" spc="105" dirty="0">
                <a:solidFill>
                  <a:schemeClr val="accent5">
                    <a:lumMod val="75000"/>
                  </a:schemeClr>
                </a:solidFill>
                <a:latin typeface="Arial" panose="020B0604020202020204" pitchFamily="34" charset="0"/>
                <a:cs typeface="Arial" panose="020B0604020202020204" pitchFamily="34" charset="0"/>
              </a:rPr>
              <a:t>York city</a:t>
            </a:r>
            <a:r>
              <a:rPr lang="en-GB" sz="2800" spc="15" dirty="0">
                <a:solidFill>
                  <a:schemeClr val="accent5">
                    <a:lumMod val="75000"/>
                  </a:schemeClr>
                </a:solidFill>
                <a:latin typeface="Arial" panose="020B0604020202020204" pitchFamily="34" charset="0"/>
                <a:cs typeface="Arial" panose="020B0604020202020204" pitchFamily="34" charset="0"/>
              </a:rPr>
              <a:t> </a:t>
            </a:r>
            <a:r>
              <a:rPr lang="en-GB" sz="2800" spc="70" dirty="0">
                <a:solidFill>
                  <a:schemeClr val="accent5">
                    <a:lumMod val="75000"/>
                  </a:schemeClr>
                </a:solidFill>
                <a:latin typeface="Arial" panose="020B0604020202020204" pitchFamily="34" charset="0"/>
                <a:cs typeface="Arial" panose="020B0604020202020204" pitchFamily="34" charset="0"/>
              </a:rPr>
              <a:t>and</a:t>
            </a:r>
            <a:r>
              <a:rPr lang="en-GB" sz="2800" spc="20" dirty="0">
                <a:solidFill>
                  <a:schemeClr val="accent5">
                    <a:lumMod val="75000"/>
                  </a:schemeClr>
                </a:solidFill>
                <a:latin typeface="Arial" panose="020B0604020202020204" pitchFamily="34" charset="0"/>
                <a:cs typeface="Arial" panose="020B0604020202020204" pitchFamily="34" charset="0"/>
              </a:rPr>
              <a:t> </a:t>
            </a:r>
            <a:r>
              <a:rPr lang="en-GB" sz="2800" spc="40" dirty="0">
                <a:solidFill>
                  <a:schemeClr val="accent5">
                    <a:lumMod val="75000"/>
                  </a:schemeClr>
                </a:solidFill>
                <a:latin typeface="Arial" panose="020B0604020202020204" pitchFamily="34" charset="0"/>
                <a:cs typeface="Arial" panose="020B0604020202020204" pitchFamily="34" charset="0"/>
              </a:rPr>
              <a:t>People can </a:t>
            </a:r>
            <a:r>
              <a:rPr lang="en-GB" sz="2800" spc="80" dirty="0">
                <a:solidFill>
                  <a:schemeClr val="accent5">
                    <a:lumMod val="75000"/>
                  </a:schemeClr>
                </a:solidFill>
                <a:latin typeface="Arial" panose="020B0604020202020204" pitchFamily="34" charset="0"/>
                <a:cs typeface="Arial" panose="020B0604020202020204" pitchFamily="34" charset="0"/>
              </a:rPr>
              <a:t>enjoy</a:t>
            </a:r>
            <a:r>
              <a:rPr lang="en-GB" sz="2800" spc="-50" dirty="0">
                <a:solidFill>
                  <a:schemeClr val="accent5">
                    <a:lumMod val="75000"/>
                  </a:schemeClr>
                </a:solidFill>
                <a:latin typeface="Arial" panose="020B0604020202020204" pitchFamily="34" charset="0"/>
                <a:cs typeface="Arial" panose="020B0604020202020204" pitchFamily="34" charset="0"/>
              </a:rPr>
              <a:t> </a:t>
            </a:r>
            <a:r>
              <a:rPr lang="en-GB" sz="2800" spc="30" dirty="0" smtClean="0">
                <a:solidFill>
                  <a:schemeClr val="accent5">
                    <a:lumMod val="75000"/>
                  </a:schemeClr>
                </a:solidFill>
                <a:latin typeface="Arial" panose="020B0604020202020204" pitchFamily="34" charset="0"/>
                <a:cs typeface="Arial" panose="020B0604020202020204" pitchFamily="34" charset="0"/>
              </a:rPr>
              <a:t>the scenic</a:t>
            </a:r>
            <a:r>
              <a:rPr lang="en-GB" sz="2800" spc="15" dirty="0" smtClean="0">
                <a:solidFill>
                  <a:schemeClr val="accent5">
                    <a:lumMod val="75000"/>
                  </a:schemeClr>
                </a:solidFill>
                <a:latin typeface="Arial" panose="020B0604020202020204" pitchFamily="34" charset="0"/>
                <a:cs typeface="Arial" panose="020B0604020202020204" pitchFamily="34" charset="0"/>
              </a:rPr>
              <a:t> </a:t>
            </a:r>
            <a:r>
              <a:rPr lang="en-GB" sz="2800" spc="60" dirty="0">
                <a:solidFill>
                  <a:schemeClr val="accent5">
                    <a:lumMod val="75000"/>
                  </a:schemeClr>
                </a:solidFill>
                <a:latin typeface="Arial" panose="020B0604020202020204" pitchFamily="34" charset="0"/>
                <a:cs typeface="Arial" panose="020B0604020202020204" pitchFamily="34" charset="0"/>
              </a:rPr>
              <a:t>view</a:t>
            </a:r>
            <a:r>
              <a:rPr lang="en-GB" sz="2800" spc="-55" dirty="0">
                <a:solidFill>
                  <a:schemeClr val="accent5">
                    <a:lumMod val="75000"/>
                  </a:schemeClr>
                </a:solidFill>
                <a:latin typeface="Arial" panose="020B0604020202020204" pitchFamily="34" charset="0"/>
                <a:cs typeface="Arial" panose="020B0604020202020204" pitchFamily="34" charset="0"/>
              </a:rPr>
              <a:t> </a:t>
            </a:r>
            <a:r>
              <a:rPr lang="en-GB" sz="2800" spc="140" dirty="0">
                <a:solidFill>
                  <a:schemeClr val="accent5">
                    <a:lumMod val="75000"/>
                  </a:schemeClr>
                </a:solidFill>
                <a:latin typeface="Arial" panose="020B0604020202020204" pitchFamily="34" charset="0"/>
                <a:cs typeface="Arial" panose="020B0604020202020204" pitchFamily="34" charset="0"/>
              </a:rPr>
              <a:t>from </a:t>
            </a:r>
            <a:r>
              <a:rPr lang="en-GB" sz="2800" spc="-595" dirty="0">
                <a:solidFill>
                  <a:schemeClr val="accent5">
                    <a:lumMod val="75000"/>
                  </a:schemeClr>
                </a:solidFill>
                <a:latin typeface="Arial" panose="020B0604020202020204" pitchFamily="34" charset="0"/>
                <a:cs typeface="Arial" panose="020B0604020202020204" pitchFamily="34" charset="0"/>
              </a:rPr>
              <a:t> </a:t>
            </a:r>
            <a:r>
              <a:rPr lang="en-GB" sz="2800" spc="85" dirty="0">
                <a:solidFill>
                  <a:schemeClr val="accent5">
                    <a:lumMod val="75000"/>
                  </a:schemeClr>
                </a:solidFill>
                <a:latin typeface="Arial" panose="020B0604020202020204" pitchFamily="34" charset="0"/>
                <a:cs typeface="Arial" panose="020B0604020202020204" pitchFamily="34" charset="0"/>
              </a:rPr>
              <a:t>there </a:t>
            </a:r>
            <a:r>
              <a:rPr lang="en-GB" sz="2800" spc="85" dirty="0" smtClean="0">
                <a:solidFill>
                  <a:schemeClr val="accent5">
                    <a:lumMod val="75000"/>
                  </a:schemeClr>
                </a:solidFill>
                <a:latin typeface="Arial" panose="020B0604020202020204" pitchFamily="34" charset="0"/>
                <a:cs typeface="Arial" panose="020B0604020202020204" pitchFamily="34" charset="0"/>
              </a:rPr>
              <a:t>rooms.</a:t>
            </a:r>
            <a:endParaRPr lang="en-GB" sz="2800" dirty="0">
              <a:solidFill>
                <a:schemeClr val="accent5">
                  <a:lumMod val="75000"/>
                </a:schemeClr>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5"/>
          </p:nvPr>
        </p:nvSpPr>
        <p:spPr/>
        <p:txBody>
          <a:bodyPr/>
          <a:lstStyle/>
          <a:p>
            <a:r>
              <a:rPr lang="en-IN" smtClean="0"/>
              <a:t>BY PRAVEEN N. SHARMA &amp; SANJUKTA SENGUPTA</a:t>
            </a:r>
            <a:endParaRPr lang="en-IN"/>
          </a:p>
        </p:txBody>
      </p:sp>
      <p:sp>
        <p:nvSpPr>
          <p:cNvPr id="9" name="Slide Number Placeholder 8"/>
          <p:cNvSpPr>
            <a:spLocks noGrp="1"/>
          </p:cNvSpPr>
          <p:nvPr>
            <p:ph type="sldNum" sz="quarter" idx="7"/>
          </p:nvPr>
        </p:nvSpPr>
        <p:spPr/>
        <p:txBody>
          <a:bodyPr/>
          <a:lstStyle/>
          <a:p>
            <a:fld id="{B6F15528-21DE-4FAA-801E-634DDDAF4B2B}"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1102360"/>
            <a:ext cx="5715000" cy="8740534"/>
          </a:xfrm>
          <a:prstGeom prst="rect">
            <a:avLst/>
          </a:prstGeom>
        </p:spPr>
        <p:txBody>
          <a:bodyPr vert="horz" wrap="square" lIns="0" tIns="18415" rIns="0" bIns="0" rtlCol="0">
            <a:spAutoFit/>
          </a:bodyPr>
          <a:lstStyle/>
          <a:p>
            <a:pPr marL="12700" marR="5080" algn="just">
              <a:lnSpc>
                <a:spcPts val="4870"/>
              </a:lnSpc>
              <a:spcBef>
                <a:spcPts val="15"/>
              </a:spcBef>
            </a:pPr>
            <a:r>
              <a:rPr sz="2800" b="1" spc="95" dirty="0">
                <a:solidFill>
                  <a:srgbClr val="00948F"/>
                </a:solidFill>
                <a:latin typeface="Arial" panose="020B0604020202020204" pitchFamily="34" charset="0"/>
                <a:cs typeface="Arial" panose="020B0604020202020204" pitchFamily="34" charset="0"/>
              </a:rPr>
              <a:t>Manhattan </a:t>
            </a:r>
            <a:r>
              <a:rPr sz="2800" b="1" spc="-10" dirty="0">
                <a:solidFill>
                  <a:srgbClr val="00948F"/>
                </a:solidFill>
                <a:latin typeface="Arial" panose="020B0604020202020204" pitchFamily="34" charset="0"/>
                <a:cs typeface="Arial" panose="020B0604020202020204" pitchFamily="34" charset="0"/>
              </a:rPr>
              <a:t>and </a:t>
            </a:r>
            <a:r>
              <a:rPr sz="2800" b="1" spc="90" dirty="0">
                <a:solidFill>
                  <a:srgbClr val="00948F"/>
                </a:solidFill>
                <a:latin typeface="Arial" panose="020B0604020202020204" pitchFamily="34" charset="0"/>
                <a:cs typeface="Arial" panose="020B0604020202020204" pitchFamily="34" charset="0"/>
              </a:rPr>
              <a:t>Brooklyn</a:t>
            </a:r>
            <a:r>
              <a:rPr sz="2800" spc="90" dirty="0">
                <a:solidFill>
                  <a:srgbClr val="00948F"/>
                </a:solidFill>
                <a:latin typeface="Arial" panose="020B0604020202020204" pitchFamily="34" charset="0"/>
                <a:cs typeface="Arial" panose="020B0604020202020204" pitchFamily="34" charset="0"/>
              </a:rPr>
              <a:t> </a:t>
            </a:r>
            <a:r>
              <a:rPr sz="2800" spc="110" dirty="0">
                <a:solidFill>
                  <a:srgbClr val="00948F"/>
                </a:solidFill>
                <a:latin typeface="Arial" panose="020B0604020202020204" pitchFamily="34" charset="0"/>
                <a:cs typeface="Arial" panose="020B0604020202020204" pitchFamily="34" charset="0"/>
              </a:rPr>
              <a:t>are </a:t>
            </a:r>
            <a:r>
              <a:rPr lang="en-GB" sz="2800" spc="110" dirty="0">
                <a:solidFill>
                  <a:srgbClr val="00948F"/>
                </a:solidFill>
                <a:latin typeface="Arial" panose="020B0604020202020204" pitchFamily="34" charset="0"/>
                <a:cs typeface="Arial" panose="020B0604020202020204" pitchFamily="34" charset="0"/>
              </a:rPr>
              <a:t>most </a:t>
            </a:r>
            <a:r>
              <a:rPr sz="2800" spc="90" dirty="0" smtClean="0">
                <a:solidFill>
                  <a:srgbClr val="00948F"/>
                </a:solidFill>
                <a:latin typeface="Arial" panose="020B0604020202020204" pitchFamily="34" charset="0"/>
                <a:cs typeface="Arial" panose="020B0604020202020204" pitchFamily="34" charset="0"/>
              </a:rPr>
              <a:t>costly </a:t>
            </a:r>
            <a:r>
              <a:rPr sz="2800" spc="40" dirty="0">
                <a:solidFill>
                  <a:srgbClr val="00948F"/>
                </a:solidFill>
                <a:latin typeface="Arial" panose="020B0604020202020204" pitchFamily="34" charset="0"/>
                <a:cs typeface="Arial" panose="020B0604020202020204" pitchFamily="34" charset="0"/>
              </a:rPr>
              <a:t>locations </a:t>
            </a:r>
            <a:r>
              <a:rPr sz="2800" spc="-30" dirty="0">
                <a:solidFill>
                  <a:srgbClr val="00948F"/>
                </a:solidFill>
                <a:latin typeface="Arial" panose="020B0604020202020204" pitchFamily="34" charset="0"/>
                <a:cs typeface="Arial" panose="020B0604020202020204" pitchFamily="34" charset="0"/>
              </a:rPr>
              <a:t>in </a:t>
            </a:r>
            <a:r>
              <a:rPr sz="2800" spc="95" dirty="0">
                <a:solidFill>
                  <a:srgbClr val="00948F"/>
                </a:solidFill>
                <a:latin typeface="Arial" panose="020B0604020202020204" pitchFamily="34" charset="0"/>
                <a:cs typeface="Arial" panose="020B0604020202020204" pitchFamily="34" charset="0"/>
              </a:rPr>
              <a:t>New </a:t>
            </a:r>
            <a:r>
              <a:rPr sz="2800" spc="110" dirty="0">
                <a:solidFill>
                  <a:srgbClr val="00948F"/>
                </a:solidFill>
                <a:latin typeface="Arial" panose="020B0604020202020204" pitchFamily="34" charset="0"/>
                <a:cs typeface="Arial" panose="020B0604020202020204" pitchFamily="34" charset="0"/>
              </a:rPr>
              <a:t>York.</a:t>
            </a:r>
            <a:r>
              <a:rPr lang="en-GB" sz="2800" spc="110" dirty="0">
                <a:solidFill>
                  <a:srgbClr val="00948F"/>
                </a:solidFill>
                <a:latin typeface="Arial" panose="020B0604020202020204" pitchFamily="34" charset="0"/>
                <a:cs typeface="Arial" panose="020B0604020202020204" pitchFamily="34" charset="0"/>
              </a:rPr>
              <a:t> </a:t>
            </a:r>
            <a:r>
              <a:rPr lang="en-GB" sz="2800" spc="110" dirty="0" smtClean="0">
                <a:solidFill>
                  <a:srgbClr val="00948F"/>
                </a:solidFill>
                <a:latin typeface="Arial" panose="020B0604020202020204" pitchFamily="34" charset="0"/>
                <a:cs typeface="Arial" panose="020B0604020202020204" pitchFamily="34" charset="0"/>
              </a:rPr>
              <a:t>Customers </a:t>
            </a:r>
            <a:r>
              <a:rPr sz="2800" spc="25" dirty="0" smtClean="0">
                <a:solidFill>
                  <a:srgbClr val="00948F"/>
                </a:solidFill>
                <a:latin typeface="Arial" panose="020B0604020202020204" pitchFamily="34" charset="0"/>
                <a:cs typeface="Arial" panose="020B0604020202020204" pitchFamily="34" charset="0"/>
              </a:rPr>
              <a:t>who</a:t>
            </a:r>
            <a:r>
              <a:rPr sz="2800" spc="-60" dirty="0" smtClean="0">
                <a:solidFill>
                  <a:srgbClr val="00948F"/>
                </a:solidFill>
                <a:latin typeface="Arial" panose="020B0604020202020204" pitchFamily="34" charset="0"/>
                <a:cs typeface="Arial" panose="020B0604020202020204" pitchFamily="34" charset="0"/>
              </a:rPr>
              <a:t> </a:t>
            </a:r>
            <a:r>
              <a:rPr lang="en-IN" sz="2800" spc="25" dirty="0" smtClean="0">
                <a:solidFill>
                  <a:srgbClr val="00948F"/>
                </a:solidFill>
                <a:latin typeface="Arial" panose="020B0604020202020204" pitchFamily="34" charset="0"/>
                <a:cs typeface="Arial" panose="020B0604020202020204" pitchFamily="34" charset="0"/>
              </a:rPr>
              <a:t>are not able to </a:t>
            </a:r>
            <a:r>
              <a:rPr sz="2800" spc="25" dirty="0" smtClean="0">
                <a:solidFill>
                  <a:srgbClr val="00948F"/>
                </a:solidFill>
                <a:latin typeface="Arial" panose="020B0604020202020204" pitchFamily="34" charset="0"/>
                <a:cs typeface="Arial" panose="020B0604020202020204" pitchFamily="34" charset="0"/>
              </a:rPr>
              <a:t>afford</a:t>
            </a:r>
            <a:r>
              <a:rPr sz="2800" spc="-60" dirty="0" smtClean="0">
                <a:solidFill>
                  <a:srgbClr val="00948F"/>
                </a:solidFill>
                <a:latin typeface="Arial" panose="020B0604020202020204" pitchFamily="34" charset="0"/>
                <a:cs typeface="Arial" panose="020B0604020202020204" pitchFamily="34" charset="0"/>
              </a:rPr>
              <a:t> </a:t>
            </a:r>
            <a:r>
              <a:rPr sz="2800" spc="90" dirty="0">
                <a:solidFill>
                  <a:srgbClr val="00948F"/>
                </a:solidFill>
                <a:latin typeface="Arial" panose="020B0604020202020204" pitchFamily="34" charset="0"/>
                <a:cs typeface="Arial" panose="020B0604020202020204" pitchFamily="34" charset="0"/>
              </a:rPr>
              <a:t>to</a:t>
            </a:r>
            <a:r>
              <a:rPr sz="2800" spc="-55" dirty="0">
                <a:solidFill>
                  <a:srgbClr val="00948F"/>
                </a:solidFill>
                <a:latin typeface="Arial" panose="020B0604020202020204" pitchFamily="34" charset="0"/>
                <a:cs typeface="Arial" panose="020B0604020202020204" pitchFamily="34" charset="0"/>
              </a:rPr>
              <a:t> </a:t>
            </a:r>
            <a:r>
              <a:rPr sz="2800" spc="155" dirty="0">
                <a:solidFill>
                  <a:srgbClr val="00948F"/>
                </a:solidFill>
                <a:latin typeface="Arial" panose="020B0604020202020204" pitchFamily="34" charset="0"/>
                <a:cs typeface="Arial" panose="020B0604020202020204" pitchFamily="34" charset="0"/>
              </a:rPr>
              <a:t>stay</a:t>
            </a:r>
            <a:r>
              <a:rPr sz="2800" spc="-30" dirty="0">
                <a:solidFill>
                  <a:srgbClr val="00948F"/>
                </a:solidFill>
                <a:latin typeface="Arial" panose="020B0604020202020204" pitchFamily="34" charset="0"/>
                <a:cs typeface="Arial" panose="020B0604020202020204" pitchFamily="34" charset="0"/>
              </a:rPr>
              <a:t> in</a:t>
            </a:r>
            <a:r>
              <a:rPr sz="2800" spc="-60" dirty="0">
                <a:solidFill>
                  <a:srgbClr val="00948F"/>
                </a:solidFill>
                <a:latin typeface="Arial" panose="020B0604020202020204" pitchFamily="34" charset="0"/>
                <a:cs typeface="Arial" panose="020B0604020202020204" pitchFamily="34" charset="0"/>
              </a:rPr>
              <a:t> </a:t>
            </a:r>
            <a:r>
              <a:rPr lang="en-IN" sz="2800" spc="30" dirty="0">
                <a:solidFill>
                  <a:srgbClr val="00948F"/>
                </a:solidFill>
                <a:latin typeface="Arial" panose="020B0604020202020204" pitchFamily="34" charset="0"/>
                <a:cs typeface="Arial" panose="020B0604020202020204" pitchFamily="34" charset="0"/>
              </a:rPr>
              <a:t> </a:t>
            </a:r>
            <a:r>
              <a:rPr lang="en-IN" sz="2800" spc="30" dirty="0" smtClean="0">
                <a:solidFill>
                  <a:srgbClr val="00948F"/>
                </a:solidFill>
                <a:latin typeface="Arial" panose="020B0604020202020204" pitchFamily="34" charset="0"/>
                <a:cs typeface="Arial" panose="020B0604020202020204" pitchFamily="34" charset="0"/>
              </a:rPr>
              <a:t>the above </a:t>
            </a:r>
            <a:r>
              <a:rPr sz="2800" spc="35" dirty="0" smtClean="0">
                <a:solidFill>
                  <a:srgbClr val="00948F"/>
                </a:solidFill>
                <a:latin typeface="Arial" panose="020B0604020202020204" pitchFamily="34" charset="0"/>
                <a:cs typeface="Arial" panose="020B0604020202020204" pitchFamily="34" charset="0"/>
              </a:rPr>
              <a:t>prime</a:t>
            </a:r>
            <a:r>
              <a:rPr sz="2800" spc="-55" dirty="0" smtClean="0">
                <a:solidFill>
                  <a:srgbClr val="00948F"/>
                </a:solidFill>
                <a:latin typeface="Arial" panose="020B0604020202020204" pitchFamily="34" charset="0"/>
                <a:cs typeface="Arial" panose="020B0604020202020204" pitchFamily="34" charset="0"/>
              </a:rPr>
              <a:t> </a:t>
            </a:r>
            <a:r>
              <a:rPr sz="2800" spc="25" dirty="0" smtClean="0">
                <a:solidFill>
                  <a:srgbClr val="00948F"/>
                </a:solidFill>
                <a:latin typeface="Arial" panose="020B0604020202020204" pitchFamily="34" charset="0"/>
                <a:cs typeface="Arial" panose="020B0604020202020204" pitchFamily="34" charset="0"/>
              </a:rPr>
              <a:t>location</a:t>
            </a:r>
            <a:r>
              <a:rPr lang="en-IN" sz="2800" spc="25" dirty="0" smtClean="0">
                <a:solidFill>
                  <a:srgbClr val="00948F"/>
                </a:solidFill>
                <a:latin typeface="Arial" panose="020B0604020202020204" pitchFamily="34" charset="0"/>
                <a:cs typeface="Arial" panose="020B0604020202020204" pitchFamily="34" charset="0"/>
              </a:rPr>
              <a:t>,</a:t>
            </a:r>
            <a:r>
              <a:rPr sz="2800" spc="-60" dirty="0" smtClean="0">
                <a:solidFill>
                  <a:srgbClr val="00948F"/>
                </a:solidFill>
                <a:latin typeface="Arial" panose="020B0604020202020204" pitchFamily="34" charset="0"/>
                <a:cs typeface="Arial" panose="020B0604020202020204" pitchFamily="34" charset="0"/>
              </a:rPr>
              <a:t> </a:t>
            </a:r>
            <a:r>
              <a:rPr lang="en-IN" sz="2800" spc="25" dirty="0" smtClean="0">
                <a:solidFill>
                  <a:srgbClr val="00948F"/>
                </a:solidFill>
                <a:latin typeface="Arial" panose="020B0604020202020204" pitchFamily="34" charset="0"/>
                <a:cs typeface="Arial" panose="020B0604020202020204" pitchFamily="34" charset="0"/>
              </a:rPr>
              <a:t>prefer to reside close to </a:t>
            </a:r>
            <a:r>
              <a:rPr sz="2800" spc="85" dirty="0" smtClean="0">
                <a:solidFill>
                  <a:srgbClr val="00948F"/>
                </a:solidFill>
                <a:latin typeface="Arial" panose="020B0604020202020204" pitchFamily="34" charset="0"/>
                <a:cs typeface="Arial" panose="020B0604020202020204" pitchFamily="34" charset="0"/>
              </a:rPr>
              <a:t>Brooklyn</a:t>
            </a:r>
            <a:r>
              <a:rPr sz="2800" spc="85" dirty="0">
                <a:solidFill>
                  <a:srgbClr val="00948F"/>
                </a:solidFill>
                <a:latin typeface="Arial" panose="020B0604020202020204" pitchFamily="34" charset="0"/>
                <a:cs typeface="Arial" panose="020B0604020202020204" pitchFamily="34" charset="0"/>
              </a:rPr>
              <a:t>,</a:t>
            </a:r>
            <a:r>
              <a:rPr sz="2800" spc="-45" dirty="0">
                <a:solidFill>
                  <a:srgbClr val="00948F"/>
                </a:solidFill>
                <a:latin typeface="Arial" panose="020B0604020202020204" pitchFamily="34" charset="0"/>
                <a:cs typeface="Arial" panose="020B0604020202020204" pitchFamily="34" charset="0"/>
              </a:rPr>
              <a:t> </a:t>
            </a:r>
            <a:r>
              <a:rPr sz="2800" spc="90" dirty="0">
                <a:solidFill>
                  <a:srgbClr val="00948F"/>
                </a:solidFill>
                <a:latin typeface="Arial" panose="020B0604020202020204" pitchFamily="34" charset="0"/>
                <a:cs typeface="Arial" panose="020B0604020202020204" pitchFamily="34" charset="0"/>
              </a:rPr>
              <a:t>Williamsburg,</a:t>
            </a:r>
            <a:r>
              <a:rPr sz="2800" spc="-50" dirty="0">
                <a:solidFill>
                  <a:srgbClr val="00948F"/>
                </a:solidFill>
                <a:latin typeface="Arial" panose="020B0604020202020204" pitchFamily="34" charset="0"/>
                <a:cs typeface="Arial" panose="020B0604020202020204" pitchFamily="34" charset="0"/>
              </a:rPr>
              <a:t> </a:t>
            </a:r>
            <a:r>
              <a:rPr sz="2800" spc="-10" dirty="0">
                <a:solidFill>
                  <a:srgbClr val="00948F"/>
                </a:solidFill>
                <a:latin typeface="Arial" panose="020B0604020202020204" pitchFamily="34" charset="0"/>
                <a:cs typeface="Arial" panose="020B0604020202020204" pitchFamily="34" charset="0"/>
              </a:rPr>
              <a:t>and </a:t>
            </a:r>
            <a:r>
              <a:rPr sz="2800" spc="65" dirty="0">
                <a:solidFill>
                  <a:srgbClr val="00948F"/>
                </a:solidFill>
                <a:latin typeface="Arial" panose="020B0604020202020204" pitchFamily="34" charset="0"/>
                <a:cs typeface="Arial" panose="020B0604020202020204" pitchFamily="34" charset="0"/>
              </a:rPr>
              <a:t>Queens</a:t>
            </a:r>
            <a:r>
              <a:rPr lang="en-GB" sz="2800" spc="65" dirty="0">
                <a:solidFill>
                  <a:srgbClr val="00948F"/>
                </a:solidFill>
                <a:latin typeface="Arial" panose="020B0604020202020204" pitchFamily="34" charset="0"/>
                <a:cs typeface="Arial" panose="020B0604020202020204" pitchFamily="34" charset="0"/>
              </a:rPr>
              <a:t>.</a:t>
            </a:r>
            <a:r>
              <a:rPr sz="2800" spc="65" dirty="0">
                <a:solidFill>
                  <a:srgbClr val="00948F"/>
                </a:solidFill>
                <a:latin typeface="Arial" panose="020B0604020202020204" pitchFamily="34" charset="0"/>
                <a:cs typeface="Arial" panose="020B0604020202020204" pitchFamily="34" charset="0"/>
              </a:rPr>
              <a:t> </a:t>
            </a:r>
            <a:r>
              <a:rPr lang="en-GB" sz="2800" b="1" spc="120" dirty="0">
                <a:solidFill>
                  <a:srgbClr val="00948F"/>
                </a:solidFill>
                <a:latin typeface="Arial" panose="020B0604020202020204" pitchFamily="34" charset="0"/>
                <a:cs typeface="Arial" panose="020B0604020202020204" pitchFamily="34" charset="0"/>
              </a:rPr>
              <a:t>Bushwick</a:t>
            </a:r>
            <a:r>
              <a:rPr lang="en-GB" sz="2800" spc="120" dirty="0">
                <a:solidFill>
                  <a:srgbClr val="00948F"/>
                </a:solidFill>
                <a:latin typeface="Arial" panose="020B0604020202020204" pitchFamily="34" charset="0"/>
                <a:cs typeface="Arial" panose="020B0604020202020204" pitchFamily="34" charset="0"/>
              </a:rPr>
              <a:t> is affordable </a:t>
            </a:r>
            <a:r>
              <a:rPr lang="en-GB" sz="2800" spc="120" dirty="0" smtClean="0">
                <a:solidFill>
                  <a:srgbClr val="00948F"/>
                </a:solidFill>
                <a:latin typeface="Arial" panose="020B0604020202020204" pitchFamily="34" charset="0"/>
                <a:cs typeface="Arial" panose="020B0604020202020204" pitchFamily="34" charset="0"/>
              </a:rPr>
              <a:t>in comparison to </a:t>
            </a:r>
            <a:r>
              <a:rPr lang="en-GB" sz="2800" spc="120" dirty="0">
                <a:solidFill>
                  <a:srgbClr val="00948F"/>
                </a:solidFill>
                <a:latin typeface="Arial" panose="020B0604020202020204" pitchFamily="34" charset="0"/>
                <a:cs typeface="Arial" panose="020B0604020202020204" pitchFamily="34" charset="0"/>
              </a:rPr>
              <a:t>price and </a:t>
            </a:r>
            <a:r>
              <a:rPr lang="en-GB" sz="2800" spc="120" dirty="0" smtClean="0">
                <a:solidFill>
                  <a:srgbClr val="00948F"/>
                </a:solidFill>
                <a:latin typeface="Arial" panose="020B0604020202020204" pitchFamily="34" charset="0"/>
                <a:cs typeface="Arial" panose="020B0604020202020204" pitchFamily="34" charset="0"/>
              </a:rPr>
              <a:t>rooms, which </a:t>
            </a:r>
            <a:r>
              <a:rPr lang="en-GB" sz="2800" spc="120" dirty="0">
                <a:solidFill>
                  <a:srgbClr val="00948F"/>
                </a:solidFill>
                <a:latin typeface="Arial" panose="020B0604020202020204" pitchFamily="34" charset="0"/>
                <a:cs typeface="Arial" panose="020B0604020202020204" pitchFamily="34" charset="0"/>
              </a:rPr>
              <a:t>are easily available. </a:t>
            </a:r>
            <a:r>
              <a:rPr lang="en-GB" sz="2800" spc="120" dirty="0" smtClean="0">
                <a:solidFill>
                  <a:srgbClr val="00948F"/>
                </a:solidFill>
                <a:latin typeface="Arial" panose="020B0604020202020204" pitchFamily="34" charset="0"/>
                <a:cs typeface="Arial" panose="020B0604020202020204" pitchFamily="34" charset="0"/>
              </a:rPr>
              <a:t>Customers crave </a:t>
            </a:r>
            <a:r>
              <a:rPr lang="en-GB" sz="2800" spc="120" dirty="0">
                <a:solidFill>
                  <a:srgbClr val="00948F"/>
                </a:solidFill>
                <a:latin typeface="Arial" panose="020B0604020202020204" pitchFamily="34" charset="0"/>
                <a:cs typeface="Arial" panose="020B0604020202020204" pitchFamily="34" charset="0"/>
              </a:rPr>
              <a:t>to see the </a:t>
            </a:r>
            <a:r>
              <a:rPr lang="en-GB" sz="2800" spc="-10" dirty="0" smtClean="0">
                <a:solidFill>
                  <a:srgbClr val="00948F"/>
                </a:solidFill>
                <a:latin typeface="Arial" panose="020B0604020202020204" pitchFamily="34" charset="0"/>
                <a:cs typeface="Arial" panose="020B0604020202020204" pitchFamily="34" charset="0"/>
              </a:rPr>
              <a:t>ever-growing  and </a:t>
            </a:r>
            <a:r>
              <a:rPr lang="en-GB" sz="2800" spc="-5" dirty="0" smtClean="0">
                <a:solidFill>
                  <a:srgbClr val="00948F"/>
                </a:solidFill>
                <a:latin typeface="Arial" panose="020B0604020202020204" pitchFamily="34" charset="0"/>
                <a:cs typeface="Arial" panose="020B0604020202020204" pitchFamily="34" charset="0"/>
              </a:rPr>
              <a:t>evolving</a:t>
            </a:r>
            <a:r>
              <a:rPr lang="en-GB" sz="2800" spc="-5" dirty="0">
                <a:solidFill>
                  <a:srgbClr val="00948F"/>
                </a:solidFill>
                <a:latin typeface="Arial" panose="020B0604020202020204" pitchFamily="34" charset="0"/>
                <a:cs typeface="Arial" panose="020B0604020202020204" pitchFamily="34" charset="0"/>
              </a:rPr>
              <a:t>, </a:t>
            </a:r>
            <a:r>
              <a:rPr lang="en-GB" sz="2800" spc="85" dirty="0">
                <a:solidFill>
                  <a:srgbClr val="00948F"/>
                </a:solidFill>
                <a:latin typeface="Arial" panose="020B0604020202020204" pitchFamily="34" charset="0"/>
                <a:cs typeface="Arial" panose="020B0604020202020204" pitchFamily="34" charset="0"/>
              </a:rPr>
              <a:t>industrial area </a:t>
            </a:r>
            <a:r>
              <a:rPr lang="en-GB" sz="2800" spc="35" dirty="0">
                <a:solidFill>
                  <a:srgbClr val="00948F"/>
                </a:solidFill>
                <a:latin typeface="Arial" panose="020B0604020202020204" pitchFamily="34" charset="0"/>
                <a:cs typeface="Arial" panose="020B0604020202020204" pitchFamily="34" charset="0"/>
              </a:rPr>
              <a:t>marked </a:t>
            </a:r>
            <a:r>
              <a:rPr lang="en-GB" sz="2800" spc="90" dirty="0">
                <a:solidFill>
                  <a:srgbClr val="00948F"/>
                </a:solidFill>
                <a:latin typeface="Arial" panose="020B0604020202020204" pitchFamily="34" charset="0"/>
                <a:cs typeface="Arial" panose="020B0604020202020204" pitchFamily="34" charset="0"/>
              </a:rPr>
              <a:t>by </a:t>
            </a:r>
            <a:r>
              <a:rPr lang="en-GB" sz="2800" spc="-5" dirty="0" smtClean="0">
                <a:solidFill>
                  <a:srgbClr val="00948F"/>
                </a:solidFill>
                <a:latin typeface="Arial" panose="020B0604020202020204" pitchFamily="34" charset="0"/>
                <a:cs typeface="Arial" panose="020B0604020202020204" pitchFamily="34" charset="0"/>
              </a:rPr>
              <a:t>unconventional street graphics </a:t>
            </a:r>
            <a:r>
              <a:rPr lang="en-GB" sz="2800" spc="-25" dirty="0" smtClean="0">
                <a:solidFill>
                  <a:srgbClr val="00948F"/>
                </a:solidFill>
                <a:latin typeface="Arial" panose="020B0604020202020204" pitchFamily="34" charset="0"/>
                <a:cs typeface="Arial" panose="020B0604020202020204" pitchFamily="34" charset="0"/>
              </a:rPr>
              <a:t>and</a:t>
            </a:r>
            <a:r>
              <a:rPr lang="en-GB" sz="2800" spc="-20" dirty="0" smtClean="0">
                <a:solidFill>
                  <a:srgbClr val="00948F"/>
                </a:solidFill>
                <a:latin typeface="Arial" panose="020B0604020202020204" pitchFamily="34" charset="0"/>
                <a:cs typeface="Arial" panose="020B0604020202020204" pitchFamily="34" charset="0"/>
              </a:rPr>
              <a:t> </a:t>
            </a:r>
            <a:r>
              <a:rPr lang="en-GB" sz="2800" spc="65" dirty="0" smtClean="0">
                <a:solidFill>
                  <a:srgbClr val="00948F"/>
                </a:solidFill>
                <a:latin typeface="Arial" panose="020B0604020202020204" pitchFamily="34" charset="0"/>
                <a:cs typeface="Arial" panose="020B0604020202020204" pitchFamily="34" charset="0"/>
              </a:rPr>
              <a:t>convertible </a:t>
            </a:r>
            <a:r>
              <a:rPr lang="en-GB" sz="2800" spc="95" dirty="0" smtClean="0">
                <a:solidFill>
                  <a:srgbClr val="00948F"/>
                </a:solidFill>
                <a:latin typeface="Arial" panose="020B0604020202020204" pitchFamily="34" charset="0"/>
                <a:cs typeface="Arial" panose="020B0604020202020204" pitchFamily="34" charset="0"/>
              </a:rPr>
              <a:t>warehouses.</a:t>
            </a:r>
            <a:endParaRPr lang="en-GB" sz="2800" dirty="0">
              <a:latin typeface="Arial" panose="020B0604020202020204" pitchFamily="34" charset="0"/>
              <a:cs typeface="Arial" panose="020B0604020202020204" pitchFamily="34" charset="0"/>
            </a:endParaRPr>
          </a:p>
        </p:txBody>
      </p:sp>
      <p:pic>
        <p:nvPicPr>
          <p:cNvPr id="6" name="object 5"/>
          <p:cNvPicPr/>
          <p:nvPr/>
        </p:nvPicPr>
        <p:blipFill>
          <a:blip r:embed="rId2" cstate="print"/>
          <a:stretch>
            <a:fillRect/>
          </a:stretch>
        </p:blipFill>
        <p:spPr>
          <a:xfrm>
            <a:off x="6858000" y="1102360"/>
            <a:ext cx="10668000" cy="7696200"/>
          </a:xfrm>
          <a:prstGeom prst="rect">
            <a:avLst/>
          </a:prstGeom>
        </p:spPr>
      </p:pic>
      <p:sp>
        <p:nvSpPr>
          <p:cNvPr id="8" name="Footer Placeholder 7"/>
          <p:cNvSpPr>
            <a:spLocks noGrp="1"/>
          </p:cNvSpPr>
          <p:nvPr>
            <p:ph type="ftr" sz="quarter" idx="5"/>
          </p:nvPr>
        </p:nvSpPr>
        <p:spPr/>
        <p:txBody>
          <a:bodyPr/>
          <a:lstStyle/>
          <a:p>
            <a:r>
              <a:rPr lang="en-IN" smtClean="0"/>
              <a:t>BY PRAVEEN N. SHARMA &amp; SANJUKTA SENGUPTA</a:t>
            </a:r>
            <a:endParaRPr lang="en-IN"/>
          </a:p>
        </p:txBody>
      </p:sp>
      <p:sp>
        <p:nvSpPr>
          <p:cNvPr id="9" name="Slide Number Placeholder 8"/>
          <p:cNvSpPr>
            <a:spLocks noGrp="1"/>
          </p:cNvSpPr>
          <p:nvPr>
            <p:ph type="sldNum" sz="quarter" idx="7"/>
          </p:nvPr>
        </p:nvSpPr>
        <p:spPr/>
        <p:txBody>
          <a:bodyPr/>
          <a:lstStyle/>
          <a:p>
            <a:fld id="{B6F15528-21DE-4FAA-801E-634DDDAF4B2B}"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508</Words>
  <Application>Microsoft Office PowerPoint</Application>
  <PresentationFormat>Custom</PresentationFormat>
  <Paragraphs>79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Unicode</vt:lpstr>
      <vt:lpstr>Tahoma</vt:lpstr>
      <vt:lpstr>Trebuchet MS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PREFERENCE OF ROOM TYPE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sambit</cp:lastModifiedBy>
  <cp:revision>13</cp:revision>
  <dcterms:created xsi:type="dcterms:W3CDTF">2022-05-04T02:02:38Z</dcterms:created>
  <dcterms:modified xsi:type="dcterms:W3CDTF">2022-05-10T03:08:48Z</dcterms:modified>
</cp:coreProperties>
</file>