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3" r:id="rId2"/>
  </p:sldMasterIdLst>
  <p:notesMasterIdLst>
    <p:notesMasterId r:id="rId59"/>
  </p:notesMasterIdLst>
  <p:sldIdLst>
    <p:sldId id="256" r:id="rId3"/>
    <p:sldId id="257" r:id="rId4"/>
    <p:sldId id="320" r:id="rId5"/>
    <p:sldId id="321" r:id="rId6"/>
    <p:sldId id="259" r:id="rId7"/>
    <p:sldId id="260" r:id="rId8"/>
    <p:sldId id="322" r:id="rId9"/>
    <p:sldId id="323" r:id="rId10"/>
    <p:sldId id="325" r:id="rId11"/>
    <p:sldId id="333" r:id="rId12"/>
    <p:sldId id="334" r:id="rId13"/>
    <p:sldId id="332" r:id="rId14"/>
    <p:sldId id="326" r:id="rId15"/>
    <p:sldId id="328" r:id="rId16"/>
    <p:sldId id="329" r:id="rId17"/>
    <p:sldId id="330" r:id="rId18"/>
    <p:sldId id="331" r:id="rId19"/>
    <p:sldId id="324" r:id="rId20"/>
    <p:sldId id="336" r:id="rId21"/>
    <p:sldId id="337" r:id="rId22"/>
    <p:sldId id="343" r:id="rId23"/>
    <p:sldId id="339" r:id="rId24"/>
    <p:sldId id="340" r:id="rId25"/>
    <p:sldId id="341" r:id="rId26"/>
    <p:sldId id="344" r:id="rId27"/>
    <p:sldId id="345" r:id="rId28"/>
    <p:sldId id="346" r:id="rId29"/>
    <p:sldId id="352" r:id="rId30"/>
    <p:sldId id="353" r:id="rId31"/>
    <p:sldId id="349" r:id="rId32"/>
    <p:sldId id="350" r:id="rId33"/>
    <p:sldId id="347" r:id="rId34"/>
    <p:sldId id="351" r:id="rId35"/>
    <p:sldId id="348" r:id="rId36"/>
    <p:sldId id="354" r:id="rId37"/>
    <p:sldId id="355" r:id="rId38"/>
    <p:sldId id="356" r:id="rId39"/>
    <p:sldId id="357" r:id="rId40"/>
    <p:sldId id="358" r:id="rId41"/>
    <p:sldId id="364" r:id="rId42"/>
    <p:sldId id="359" r:id="rId43"/>
    <p:sldId id="361" r:id="rId44"/>
    <p:sldId id="362" r:id="rId45"/>
    <p:sldId id="370" r:id="rId46"/>
    <p:sldId id="373" r:id="rId47"/>
    <p:sldId id="375" r:id="rId48"/>
    <p:sldId id="365" r:id="rId49"/>
    <p:sldId id="374" r:id="rId50"/>
    <p:sldId id="379" r:id="rId51"/>
    <p:sldId id="376" r:id="rId52"/>
    <p:sldId id="377" r:id="rId53"/>
    <p:sldId id="380" r:id="rId54"/>
    <p:sldId id="381" r:id="rId55"/>
    <p:sldId id="378" r:id="rId56"/>
    <p:sldId id="368" r:id="rId57"/>
    <p:sldId id="369"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D196B14B-0E95-469C-8AB3-8C8ADE520056}" type="datetimeFigureOut">
              <a:rPr lang="en-IN"/>
              <a:pPr>
                <a:defRPr/>
              </a:pPr>
              <a:t>05-02-2019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4435C2F-9D8E-4DBD-A339-405C20BB3B34}" type="slidenum">
              <a:rPr lang="en-IN"/>
              <a:pPr>
                <a:defRPr/>
              </a:pPr>
              <a:t>‹#›</a:t>
            </a:fld>
            <a:endParaRPr lang="en-IN"/>
          </a:p>
        </p:txBody>
      </p:sp>
    </p:spTree>
    <p:extLst>
      <p:ext uri="{BB962C8B-B14F-4D97-AF65-F5344CB8AC3E}">
        <p14:creationId xmlns:p14="http://schemas.microsoft.com/office/powerpoint/2010/main" val="3386697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336A754-965C-4021-9963-D80498104283}" type="slidenum">
              <a:rPr lang="en-IN" altLang="en-US" smtClean="0"/>
              <a:pPr/>
              <a:t>26</a:t>
            </a:fld>
            <a:endParaRPr lang="en-IN" altLang="en-US" smtClean="0"/>
          </a:p>
        </p:txBody>
      </p:sp>
    </p:spTree>
    <p:extLst>
      <p:ext uri="{BB962C8B-B14F-4D97-AF65-F5344CB8AC3E}">
        <p14:creationId xmlns:p14="http://schemas.microsoft.com/office/powerpoint/2010/main" val="360248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7CA0A91-06AE-452B-A930-F6A59619EC29}" type="slidenum">
              <a:rPr lang="es-ES" altLang="en-US" smtClean="0"/>
              <a:pPr/>
              <a:t>30</a:t>
            </a:fld>
            <a:endParaRPr lang="es-ES" altLang="en-US" smtClean="0"/>
          </a:p>
        </p:txBody>
      </p:sp>
      <p:sp>
        <p:nvSpPr>
          <p:cNvPr id="3789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An introductory discussion of linear adaptive filters would be incomplete without saying something about their tracking behavior. In this context, we note that stochastic gradient algorithms such as the LMS algorithm are </a:t>
            </a:r>
            <a:r>
              <a:rPr lang="en-US" altLang="en-US" i="1" smtClean="0"/>
              <a:t>model independent; </a:t>
            </a:r>
            <a:r>
              <a:rPr lang="en-US" altLang="en-US" smtClean="0"/>
              <a:t>generally speaking, we would expect them to exhibit good tracking behavior, which indeed they do. In contrast, RLS algorithms are </a:t>
            </a:r>
            <a:r>
              <a:rPr lang="en-US" altLang="en-US" i="1" smtClean="0"/>
              <a:t>model dependent; </a:t>
            </a:r>
            <a:r>
              <a:rPr lang="en-US" altLang="en-US" smtClean="0"/>
              <a:t>this, in turn, means that their tracking behavior may be inferior to that of a member of the stochastic gradient family, unless care is taken to minimize the mismatch between the mathematical model on which they are based and the underlying physical process responsible for generating the input data.</a:t>
            </a:r>
          </a:p>
        </p:txBody>
      </p:sp>
    </p:spTree>
    <p:extLst>
      <p:ext uri="{BB962C8B-B14F-4D97-AF65-F5344CB8AC3E}">
        <p14:creationId xmlns:p14="http://schemas.microsoft.com/office/powerpoint/2010/main" val="80664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B77D45E-4B46-4B6A-AF9F-643B442253B6}" type="slidenum">
              <a:rPr lang="es-ES" altLang="en-US" smtClean="0"/>
              <a:pPr/>
              <a:t>31</a:t>
            </a:fld>
            <a:endParaRPr lang="es-ES" altLang="en-US" smtClean="0"/>
          </a:p>
        </p:txBody>
      </p:sp>
      <p:sp>
        <p:nvSpPr>
          <p:cNvPr id="3993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An introductory discussion of linear adaptive filters would be incomplete without saying something about their tracking behavior. In this context, we note that stochastic gradient algorithms such as the LMS algorithm are </a:t>
            </a:r>
            <a:r>
              <a:rPr lang="en-US" altLang="en-US" i="1" smtClean="0"/>
              <a:t>model independent; </a:t>
            </a:r>
            <a:r>
              <a:rPr lang="en-US" altLang="en-US" smtClean="0"/>
              <a:t>generally speaking, we would expect them to exhibit good tracking behavior, which indeed they do. In contrast, RLS algorithms are </a:t>
            </a:r>
            <a:r>
              <a:rPr lang="en-US" altLang="en-US" i="1" smtClean="0"/>
              <a:t>model dependent; </a:t>
            </a:r>
            <a:r>
              <a:rPr lang="en-US" altLang="en-US" smtClean="0"/>
              <a:t>this, in turn, means that their tracking behavior may be inferior to that of a member of the stochastic gradient family, unless care is taken to minimize the mismatch between the mathematical model on which they are based and the underlying physical process responsible for generating the input data.</a:t>
            </a:r>
          </a:p>
        </p:txBody>
      </p:sp>
    </p:spTree>
    <p:extLst>
      <p:ext uri="{BB962C8B-B14F-4D97-AF65-F5344CB8AC3E}">
        <p14:creationId xmlns:p14="http://schemas.microsoft.com/office/powerpoint/2010/main" val="1107338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36CB5D6-03D1-4510-B6C6-CFCCB3383903}" type="slidenum">
              <a:rPr lang="en-US" altLang="en-US" smtClean="0"/>
              <a:pPr/>
              <a:t>42</a:t>
            </a:fld>
            <a:endParaRPr lang="en-US" altLang="en-US"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44756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FC6C727-1D95-48A2-B0FC-BB195FEDF1EB}" type="slidenum">
              <a:rPr lang="en-US" altLang="en-US" smtClean="0"/>
              <a:pPr/>
              <a:t>43</a:t>
            </a:fld>
            <a:endParaRPr lang="en-US" altLang="en-US"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01103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BCA32FF-FAFE-4B7E-8FD6-7B2DE662017C}" type="slidenum">
              <a:rPr lang="en-US" altLang="en-US" smtClean="0"/>
              <a:pPr/>
              <a:t>45</a:t>
            </a:fld>
            <a:endParaRPr lang="en-US" altLang="en-US" smtClean="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3506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7AA35AB-047C-47B4-9B0E-F19523FC6A9C}" type="slidenum">
              <a:rPr lang="en-US" altLang="en-US" smtClean="0"/>
              <a:pPr/>
              <a:t>46</a:t>
            </a:fld>
            <a:endParaRPr lang="en-US" altLang="en-US"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401834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AE24921-272A-4815-B690-8398C7475E9F}" type="slidenum">
              <a:rPr lang="en-US" altLang="en-US" smtClean="0"/>
              <a:pPr/>
              <a:t>47</a:t>
            </a:fld>
            <a:endParaRPr lang="en-US" alt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75963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grpSp>
      <p:sp>
        <p:nvSpPr>
          <p:cNvPr id="32771" name="Rectangle 3"/>
          <p:cNvSpPr>
            <a:spLocks noGrp="1" noChangeArrowheads="1"/>
          </p:cNvSpPr>
          <p:nvPr>
            <p:ph type="ctrTitle"/>
          </p:nvPr>
        </p:nvSpPr>
        <p:spPr>
          <a:xfrm>
            <a:off x="762000" y="1371600"/>
            <a:ext cx="7696200" cy="2057400"/>
          </a:xfrm>
        </p:spPr>
        <p:txBody>
          <a:bodyPr/>
          <a:lstStyle>
            <a:lvl1pPr>
              <a:defRPr sz="5400"/>
            </a:lvl1pPr>
          </a:lstStyle>
          <a:p>
            <a:pPr lvl="0"/>
            <a:r>
              <a:rPr lang="en-US" noProof="0" smtClean="0"/>
              <a:t>Click to edit Master title style</a:t>
            </a:r>
          </a:p>
        </p:txBody>
      </p:sp>
      <p:sp>
        <p:nvSpPr>
          <p:cNvPr id="32772"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pPr lvl="0"/>
            <a:r>
              <a:rPr lang="en-US" noProof="0" smtClean="0"/>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r>
              <a:rPr lang="en-US"/>
              <a:t>Copyright (C) 2005 Güner Arslan</a:t>
            </a:r>
          </a:p>
        </p:txBody>
      </p:sp>
      <p:sp>
        <p:nvSpPr>
          <p:cNvPr id="13" name="Rectangle 6"/>
          <p:cNvSpPr>
            <a:spLocks noGrp="1" noChangeArrowheads="1"/>
          </p:cNvSpPr>
          <p:nvPr>
            <p:ph type="ftr" sz="quarter" idx="11"/>
          </p:nvPr>
        </p:nvSpPr>
        <p:spPr/>
        <p:txBody>
          <a:bodyPr/>
          <a:lstStyle>
            <a:lvl1pPr>
              <a:defRPr/>
            </a:lvl1pPr>
          </a:lstStyle>
          <a:p>
            <a:pPr>
              <a:defRPr/>
            </a:pPr>
            <a:r>
              <a:rPr lang="en-US"/>
              <a:t>351M Digital Signal Processing</a:t>
            </a:r>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pPr>
              <a:defRPr/>
            </a:pPr>
            <a:fld id="{D7D8B63F-45DE-4D6C-81C0-D9D896281971}" type="slidenum">
              <a:rPr lang="en-US" altLang="en-US"/>
              <a:pPr>
                <a:defRPr/>
              </a:pPr>
              <a:t>‹#›</a:t>
            </a:fld>
            <a:endParaRPr lang="en-US" altLang="en-US"/>
          </a:p>
        </p:txBody>
      </p:sp>
    </p:spTree>
    <p:extLst>
      <p:ext uri="{BB962C8B-B14F-4D97-AF65-F5344CB8AC3E}">
        <p14:creationId xmlns:p14="http://schemas.microsoft.com/office/powerpoint/2010/main" val="354197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6" name="Rectangle 6"/>
          <p:cNvSpPr>
            <a:spLocks noGrp="1" noChangeArrowheads="1"/>
          </p:cNvSpPr>
          <p:nvPr>
            <p:ph type="sldNum" sz="quarter" idx="12"/>
          </p:nvPr>
        </p:nvSpPr>
        <p:spPr>
          <a:ln/>
        </p:spPr>
        <p:txBody>
          <a:bodyPr/>
          <a:lstStyle>
            <a:lvl1pPr>
              <a:defRPr/>
            </a:lvl1pPr>
          </a:lstStyle>
          <a:p>
            <a:pPr>
              <a:defRPr/>
            </a:pPr>
            <a:fld id="{C3AFC9FD-D564-4646-9172-C489157AE5CD}" type="slidenum">
              <a:rPr lang="en-US" altLang="en-US"/>
              <a:pPr>
                <a:defRPr/>
              </a:pPr>
              <a:t>‹#›</a:t>
            </a:fld>
            <a:endParaRPr lang="en-US" altLang="en-US"/>
          </a:p>
        </p:txBody>
      </p:sp>
    </p:spTree>
    <p:extLst>
      <p:ext uri="{BB962C8B-B14F-4D97-AF65-F5344CB8AC3E}">
        <p14:creationId xmlns:p14="http://schemas.microsoft.com/office/powerpoint/2010/main" val="164724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6" name="Rectangle 6"/>
          <p:cNvSpPr>
            <a:spLocks noGrp="1" noChangeArrowheads="1"/>
          </p:cNvSpPr>
          <p:nvPr>
            <p:ph type="sldNum" sz="quarter" idx="12"/>
          </p:nvPr>
        </p:nvSpPr>
        <p:spPr>
          <a:ln/>
        </p:spPr>
        <p:txBody>
          <a:bodyPr/>
          <a:lstStyle>
            <a:lvl1pPr>
              <a:defRPr/>
            </a:lvl1pPr>
          </a:lstStyle>
          <a:p>
            <a:pPr>
              <a:defRPr/>
            </a:pPr>
            <a:fld id="{D0903C4B-8055-418B-83D2-3F3572D36339}" type="slidenum">
              <a:rPr lang="en-US" altLang="en-US"/>
              <a:pPr>
                <a:defRPr/>
              </a:pPr>
              <a:t>‹#›</a:t>
            </a:fld>
            <a:endParaRPr lang="en-US" altLang="en-US"/>
          </a:p>
        </p:txBody>
      </p:sp>
    </p:spTree>
    <p:extLst>
      <p:ext uri="{BB962C8B-B14F-4D97-AF65-F5344CB8AC3E}">
        <p14:creationId xmlns:p14="http://schemas.microsoft.com/office/powerpoint/2010/main" val="879821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0"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4301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r>
              <a:rPr lang="en-US" altLang="en-US"/>
              <a:t>Copyright (C) 2005 Güner Arslan</a:t>
            </a: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351M Digital Signal Processing</a:t>
            </a:r>
          </a:p>
        </p:txBody>
      </p:sp>
      <p:sp>
        <p:nvSpPr>
          <p:cNvPr id="8" name="Rectangle 6"/>
          <p:cNvSpPr>
            <a:spLocks noGrp="1" noChangeArrowheads="1"/>
          </p:cNvSpPr>
          <p:nvPr>
            <p:ph type="sldNum" sz="quarter" idx="12"/>
          </p:nvPr>
        </p:nvSpPr>
        <p:spPr/>
        <p:txBody>
          <a:bodyPr/>
          <a:lstStyle>
            <a:lvl1pPr>
              <a:defRPr/>
            </a:lvl1pPr>
          </a:lstStyle>
          <a:p>
            <a:pPr>
              <a:defRPr/>
            </a:pPr>
            <a:fld id="{2112A346-9BAE-4796-AE0D-F164E3587B28}" type="slidenum">
              <a:rPr lang="en-US" altLang="en-US"/>
              <a:pPr>
                <a:defRPr/>
              </a:pPr>
              <a:t>‹#›</a:t>
            </a:fld>
            <a:endParaRPr lang="en-US" altLang="en-US"/>
          </a:p>
        </p:txBody>
      </p:sp>
    </p:spTree>
    <p:extLst>
      <p:ext uri="{BB962C8B-B14F-4D97-AF65-F5344CB8AC3E}">
        <p14:creationId xmlns:p14="http://schemas.microsoft.com/office/powerpoint/2010/main" val="88473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6" name="Rectangle 6"/>
          <p:cNvSpPr>
            <a:spLocks noGrp="1" noChangeArrowheads="1"/>
          </p:cNvSpPr>
          <p:nvPr>
            <p:ph type="sldNum" sz="quarter" idx="12"/>
          </p:nvPr>
        </p:nvSpPr>
        <p:spPr>
          <a:ln/>
        </p:spPr>
        <p:txBody>
          <a:bodyPr/>
          <a:lstStyle>
            <a:lvl1pPr>
              <a:defRPr/>
            </a:lvl1pPr>
          </a:lstStyle>
          <a:p>
            <a:pPr>
              <a:defRPr/>
            </a:pPr>
            <a:fld id="{0865B59A-96EB-47F4-8AB4-C5732BB25338}" type="slidenum">
              <a:rPr lang="en-US" altLang="en-US"/>
              <a:pPr>
                <a:defRPr/>
              </a:pPr>
              <a:t>‹#›</a:t>
            </a:fld>
            <a:endParaRPr lang="en-US" altLang="en-US"/>
          </a:p>
        </p:txBody>
      </p:sp>
    </p:spTree>
    <p:extLst>
      <p:ext uri="{BB962C8B-B14F-4D97-AF65-F5344CB8AC3E}">
        <p14:creationId xmlns:p14="http://schemas.microsoft.com/office/powerpoint/2010/main" val="2337077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6" name="Rectangle 6"/>
          <p:cNvSpPr>
            <a:spLocks noGrp="1" noChangeArrowheads="1"/>
          </p:cNvSpPr>
          <p:nvPr>
            <p:ph type="sldNum" sz="quarter" idx="12"/>
          </p:nvPr>
        </p:nvSpPr>
        <p:spPr>
          <a:ln/>
        </p:spPr>
        <p:txBody>
          <a:bodyPr/>
          <a:lstStyle>
            <a:lvl1pPr>
              <a:defRPr/>
            </a:lvl1pPr>
          </a:lstStyle>
          <a:p>
            <a:pPr>
              <a:defRPr/>
            </a:pPr>
            <a:fld id="{68F3E6A2-2DB9-4B7E-85BD-FDEB957DF5B7}" type="slidenum">
              <a:rPr lang="en-US" altLang="en-US"/>
              <a:pPr>
                <a:defRPr/>
              </a:pPr>
              <a:t>‹#›</a:t>
            </a:fld>
            <a:endParaRPr lang="en-US" altLang="en-US"/>
          </a:p>
        </p:txBody>
      </p:sp>
    </p:spTree>
    <p:extLst>
      <p:ext uri="{BB962C8B-B14F-4D97-AF65-F5344CB8AC3E}">
        <p14:creationId xmlns:p14="http://schemas.microsoft.com/office/powerpoint/2010/main" val="225468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7" name="Rectangle 6"/>
          <p:cNvSpPr>
            <a:spLocks noGrp="1" noChangeArrowheads="1"/>
          </p:cNvSpPr>
          <p:nvPr>
            <p:ph type="sldNum" sz="quarter" idx="12"/>
          </p:nvPr>
        </p:nvSpPr>
        <p:spPr>
          <a:ln/>
        </p:spPr>
        <p:txBody>
          <a:bodyPr/>
          <a:lstStyle>
            <a:lvl1pPr>
              <a:defRPr/>
            </a:lvl1pPr>
          </a:lstStyle>
          <a:p>
            <a:pPr>
              <a:defRPr/>
            </a:pPr>
            <a:fld id="{99BED6DE-EE15-48E8-8935-471AEB9CF5A3}" type="slidenum">
              <a:rPr lang="en-US" altLang="en-US"/>
              <a:pPr>
                <a:defRPr/>
              </a:pPr>
              <a:t>‹#›</a:t>
            </a:fld>
            <a:endParaRPr lang="en-US" altLang="en-US"/>
          </a:p>
        </p:txBody>
      </p:sp>
    </p:spTree>
    <p:extLst>
      <p:ext uri="{BB962C8B-B14F-4D97-AF65-F5344CB8AC3E}">
        <p14:creationId xmlns:p14="http://schemas.microsoft.com/office/powerpoint/2010/main" val="3438172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9" name="Rectangle 6"/>
          <p:cNvSpPr>
            <a:spLocks noGrp="1" noChangeArrowheads="1"/>
          </p:cNvSpPr>
          <p:nvPr>
            <p:ph type="sldNum" sz="quarter" idx="12"/>
          </p:nvPr>
        </p:nvSpPr>
        <p:spPr>
          <a:ln/>
        </p:spPr>
        <p:txBody>
          <a:bodyPr/>
          <a:lstStyle>
            <a:lvl1pPr>
              <a:defRPr/>
            </a:lvl1pPr>
          </a:lstStyle>
          <a:p>
            <a:pPr>
              <a:defRPr/>
            </a:pPr>
            <a:fld id="{87BF9AC4-946A-48A0-BFF8-39FB91EB597F}" type="slidenum">
              <a:rPr lang="en-US" altLang="en-US"/>
              <a:pPr>
                <a:defRPr/>
              </a:pPr>
              <a:t>‹#›</a:t>
            </a:fld>
            <a:endParaRPr lang="en-US" altLang="en-US"/>
          </a:p>
        </p:txBody>
      </p:sp>
    </p:spTree>
    <p:extLst>
      <p:ext uri="{BB962C8B-B14F-4D97-AF65-F5344CB8AC3E}">
        <p14:creationId xmlns:p14="http://schemas.microsoft.com/office/powerpoint/2010/main" val="2111790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5" name="Rectangle 6"/>
          <p:cNvSpPr>
            <a:spLocks noGrp="1" noChangeArrowheads="1"/>
          </p:cNvSpPr>
          <p:nvPr>
            <p:ph type="sldNum" sz="quarter" idx="12"/>
          </p:nvPr>
        </p:nvSpPr>
        <p:spPr>
          <a:ln/>
        </p:spPr>
        <p:txBody>
          <a:bodyPr/>
          <a:lstStyle>
            <a:lvl1pPr>
              <a:defRPr/>
            </a:lvl1pPr>
          </a:lstStyle>
          <a:p>
            <a:pPr>
              <a:defRPr/>
            </a:pPr>
            <a:fld id="{9A1D6901-9352-4500-8CAE-72617E1E18F6}" type="slidenum">
              <a:rPr lang="en-US" altLang="en-US"/>
              <a:pPr>
                <a:defRPr/>
              </a:pPr>
              <a:t>‹#›</a:t>
            </a:fld>
            <a:endParaRPr lang="en-US" altLang="en-US"/>
          </a:p>
        </p:txBody>
      </p:sp>
    </p:spTree>
    <p:extLst>
      <p:ext uri="{BB962C8B-B14F-4D97-AF65-F5344CB8AC3E}">
        <p14:creationId xmlns:p14="http://schemas.microsoft.com/office/powerpoint/2010/main" val="2638242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4" name="Rectangle 6"/>
          <p:cNvSpPr>
            <a:spLocks noGrp="1" noChangeArrowheads="1"/>
          </p:cNvSpPr>
          <p:nvPr>
            <p:ph type="sldNum" sz="quarter" idx="12"/>
          </p:nvPr>
        </p:nvSpPr>
        <p:spPr>
          <a:ln/>
        </p:spPr>
        <p:txBody>
          <a:bodyPr/>
          <a:lstStyle>
            <a:lvl1pPr>
              <a:defRPr/>
            </a:lvl1pPr>
          </a:lstStyle>
          <a:p>
            <a:pPr>
              <a:defRPr/>
            </a:pPr>
            <a:fld id="{5FA6D321-4053-4ECE-A991-88F384D3C0B9}" type="slidenum">
              <a:rPr lang="en-US" altLang="en-US"/>
              <a:pPr>
                <a:defRPr/>
              </a:pPr>
              <a:t>‹#›</a:t>
            </a:fld>
            <a:endParaRPr lang="en-US" altLang="en-US"/>
          </a:p>
        </p:txBody>
      </p:sp>
    </p:spTree>
    <p:extLst>
      <p:ext uri="{BB962C8B-B14F-4D97-AF65-F5344CB8AC3E}">
        <p14:creationId xmlns:p14="http://schemas.microsoft.com/office/powerpoint/2010/main" val="589038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7" name="Rectangle 6"/>
          <p:cNvSpPr>
            <a:spLocks noGrp="1" noChangeArrowheads="1"/>
          </p:cNvSpPr>
          <p:nvPr>
            <p:ph type="sldNum" sz="quarter" idx="12"/>
          </p:nvPr>
        </p:nvSpPr>
        <p:spPr>
          <a:ln/>
        </p:spPr>
        <p:txBody>
          <a:bodyPr/>
          <a:lstStyle>
            <a:lvl1pPr>
              <a:defRPr/>
            </a:lvl1pPr>
          </a:lstStyle>
          <a:p>
            <a:pPr>
              <a:defRPr/>
            </a:pPr>
            <a:fld id="{70993F71-E434-415C-8BBD-ADD1F96BFE1D}" type="slidenum">
              <a:rPr lang="en-US" altLang="en-US"/>
              <a:pPr>
                <a:defRPr/>
              </a:pPr>
              <a:t>‹#›</a:t>
            </a:fld>
            <a:endParaRPr lang="en-US" altLang="en-US"/>
          </a:p>
        </p:txBody>
      </p:sp>
    </p:spTree>
    <p:extLst>
      <p:ext uri="{BB962C8B-B14F-4D97-AF65-F5344CB8AC3E}">
        <p14:creationId xmlns:p14="http://schemas.microsoft.com/office/powerpoint/2010/main" val="188824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6" name="Rectangle 6"/>
          <p:cNvSpPr>
            <a:spLocks noGrp="1" noChangeArrowheads="1"/>
          </p:cNvSpPr>
          <p:nvPr>
            <p:ph type="sldNum" sz="quarter" idx="12"/>
          </p:nvPr>
        </p:nvSpPr>
        <p:spPr>
          <a:ln/>
        </p:spPr>
        <p:txBody>
          <a:bodyPr/>
          <a:lstStyle>
            <a:lvl1pPr>
              <a:defRPr/>
            </a:lvl1pPr>
          </a:lstStyle>
          <a:p>
            <a:pPr>
              <a:defRPr/>
            </a:pPr>
            <a:fld id="{46F2D748-35D5-4A8A-AC65-323617BA664E}" type="slidenum">
              <a:rPr lang="en-US" altLang="en-US"/>
              <a:pPr>
                <a:defRPr/>
              </a:pPr>
              <a:t>‹#›</a:t>
            </a:fld>
            <a:endParaRPr lang="en-US" altLang="en-US"/>
          </a:p>
        </p:txBody>
      </p:sp>
    </p:spTree>
    <p:extLst>
      <p:ext uri="{BB962C8B-B14F-4D97-AF65-F5344CB8AC3E}">
        <p14:creationId xmlns:p14="http://schemas.microsoft.com/office/powerpoint/2010/main" val="2297792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7" name="Rectangle 6"/>
          <p:cNvSpPr>
            <a:spLocks noGrp="1" noChangeArrowheads="1"/>
          </p:cNvSpPr>
          <p:nvPr>
            <p:ph type="sldNum" sz="quarter" idx="12"/>
          </p:nvPr>
        </p:nvSpPr>
        <p:spPr>
          <a:ln/>
        </p:spPr>
        <p:txBody>
          <a:bodyPr/>
          <a:lstStyle>
            <a:lvl1pPr>
              <a:defRPr/>
            </a:lvl1pPr>
          </a:lstStyle>
          <a:p>
            <a:pPr>
              <a:defRPr/>
            </a:pPr>
            <a:fld id="{2B6BD900-A6FC-41E9-B978-191F4EEE449F}" type="slidenum">
              <a:rPr lang="en-US" altLang="en-US"/>
              <a:pPr>
                <a:defRPr/>
              </a:pPr>
              <a:t>‹#›</a:t>
            </a:fld>
            <a:endParaRPr lang="en-US" altLang="en-US"/>
          </a:p>
        </p:txBody>
      </p:sp>
    </p:spTree>
    <p:extLst>
      <p:ext uri="{BB962C8B-B14F-4D97-AF65-F5344CB8AC3E}">
        <p14:creationId xmlns:p14="http://schemas.microsoft.com/office/powerpoint/2010/main" val="2179266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6" name="Rectangle 6"/>
          <p:cNvSpPr>
            <a:spLocks noGrp="1" noChangeArrowheads="1"/>
          </p:cNvSpPr>
          <p:nvPr>
            <p:ph type="sldNum" sz="quarter" idx="12"/>
          </p:nvPr>
        </p:nvSpPr>
        <p:spPr>
          <a:ln/>
        </p:spPr>
        <p:txBody>
          <a:bodyPr/>
          <a:lstStyle>
            <a:lvl1pPr>
              <a:defRPr/>
            </a:lvl1pPr>
          </a:lstStyle>
          <a:p>
            <a:pPr>
              <a:defRPr/>
            </a:pPr>
            <a:fld id="{0A736710-8D27-4DEA-BEF5-4DC90CA5AC71}" type="slidenum">
              <a:rPr lang="en-US" altLang="en-US"/>
              <a:pPr>
                <a:defRPr/>
              </a:pPr>
              <a:t>‹#›</a:t>
            </a:fld>
            <a:endParaRPr lang="en-US" altLang="en-US"/>
          </a:p>
        </p:txBody>
      </p:sp>
    </p:spTree>
    <p:extLst>
      <p:ext uri="{BB962C8B-B14F-4D97-AF65-F5344CB8AC3E}">
        <p14:creationId xmlns:p14="http://schemas.microsoft.com/office/powerpoint/2010/main" val="3012925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6" name="Rectangle 6"/>
          <p:cNvSpPr>
            <a:spLocks noGrp="1" noChangeArrowheads="1"/>
          </p:cNvSpPr>
          <p:nvPr>
            <p:ph type="sldNum" sz="quarter" idx="12"/>
          </p:nvPr>
        </p:nvSpPr>
        <p:spPr>
          <a:ln/>
        </p:spPr>
        <p:txBody>
          <a:bodyPr/>
          <a:lstStyle>
            <a:lvl1pPr>
              <a:defRPr/>
            </a:lvl1pPr>
          </a:lstStyle>
          <a:p>
            <a:pPr>
              <a:defRPr/>
            </a:pPr>
            <a:fld id="{9CA66B78-92DA-4ACE-AA9C-EAB0A7229804}" type="slidenum">
              <a:rPr lang="en-US" altLang="en-US"/>
              <a:pPr>
                <a:defRPr/>
              </a:pPr>
              <a:t>‹#›</a:t>
            </a:fld>
            <a:endParaRPr lang="en-US" altLang="en-US"/>
          </a:p>
        </p:txBody>
      </p:sp>
    </p:spTree>
    <p:extLst>
      <p:ext uri="{BB962C8B-B14F-4D97-AF65-F5344CB8AC3E}">
        <p14:creationId xmlns:p14="http://schemas.microsoft.com/office/powerpoint/2010/main" val="31586903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7" name="Rectangle 6"/>
          <p:cNvSpPr>
            <a:spLocks noGrp="1" noChangeArrowheads="1"/>
          </p:cNvSpPr>
          <p:nvPr>
            <p:ph type="sldNum" sz="quarter" idx="12"/>
          </p:nvPr>
        </p:nvSpPr>
        <p:spPr>
          <a:ln/>
        </p:spPr>
        <p:txBody>
          <a:bodyPr/>
          <a:lstStyle>
            <a:lvl1pPr>
              <a:defRPr/>
            </a:lvl1pPr>
          </a:lstStyle>
          <a:p>
            <a:pPr>
              <a:defRPr/>
            </a:pPr>
            <a:fld id="{9FCC82BD-8FB4-4472-A7E6-6373E55C4440}" type="slidenum">
              <a:rPr lang="en-US" altLang="en-US"/>
              <a:pPr>
                <a:defRPr/>
              </a:pPr>
              <a:t>‹#›</a:t>
            </a:fld>
            <a:endParaRPr lang="en-US" altLang="en-US"/>
          </a:p>
        </p:txBody>
      </p:sp>
    </p:spTree>
    <p:extLst>
      <p:ext uri="{BB962C8B-B14F-4D97-AF65-F5344CB8AC3E}">
        <p14:creationId xmlns:p14="http://schemas.microsoft.com/office/powerpoint/2010/main" val="2944969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altLang="en-US"/>
              <a:t>Copyright (C) 2005 Güner Arslan</a:t>
            </a:r>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en-US"/>
              <a:t>351M Digital Signal Processing</a:t>
            </a:r>
          </a:p>
        </p:txBody>
      </p:sp>
      <p:sp>
        <p:nvSpPr>
          <p:cNvPr id="8" name="Rectangle 6"/>
          <p:cNvSpPr>
            <a:spLocks noGrp="1" noChangeArrowheads="1"/>
          </p:cNvSpPr>
          <p:nvPr>
            <p:ph type="sldNum" sz="quarter" idx="12"/>
          </p:nvPr>
        </p:nvSpPr>
        <p:spPr>
          <a:ln/>
        </p:spPr>
        <p:txBody>
          <a:bodyPr/>
          <a:lstStyle>
            <a:lvl1pPr>
              <a:defRPr/>
            </a:lvl1pPr>
          </a:lstStyle>
          <a:p>
            <a:pPr>
              <a:defRPr/>
            </a:pPr>
            <a:fld id="{92E35840-88D4-492E-BB5E-25CE92F0AF92}" type="slidenum">
              <a:rPr lang="en-US" altLang="en-US"/>
              <a:pPr>
                <a:defRPr/>
              </a:pPr>
              <a:t>‹#›</a:t>
            </a:fld>
            <a:endParaRPr lang="en-US" altLang="en-US"/>
          </a:p>
        </p:txBody>
      </p:sp>
    </p:spTree>
    <p:extLst>
      <p:ext uri="{BB962C8B-B14F-4D97-AF65-F5344CB8AC3E}">
        <p14:creationId xmlns:p14="http://schemas.microsoft.com/office/powerpoint/2010/main" val="40967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6" name="Rectangle 6"/>
          <p:cNvSpPr>
            <a:spLocks noGrp="1" noChangeArrowheads="1"/>
          </p:cNvSpPr>
          <p:nvPr>
            <p:ph type="sldNum" sz="quarter" idx="12"/>
          </p:nvPr>
        </p:nvSpPr>
        <p:spPr>
          <a:ln/>
        </p:spPr>
        <p:txBody>
          <a:bodyPr/>
          <a:lstStyle>
            <a:lvl1pPr>
              <a:defRPr/>
            </a:lvl1pPr>
          </a:lstStyle>
          <a:p>
            <a:pPr>
              <a:defRPr/>
            </a:pPr>
            <a:fld id="{1B4AAD9E-4818-41FA-A567-B8E9BF64FB81}" type="slidenum">
              <a:rPr lang="en-US" altLang="en-US"/>
              <a:pPr>
                <a:defRPr/>
              </a:pPr>
              <a:t>‹#›</a:t>
            </a:fld>
            <a:endParaRPr lang="en-US" altLang="en-US"/>
          </a:p>
        </p:txBody>
      </p:sp>
    </p:spTree>
    <p:extLst>
      <p:ext uri="{BB962C8B-B14F-4D97-AF65-F5344CB8AC3E}">
        <p14:creationId xmlns:p14="http://schemas.microsoft.com/office/powerpoint/2010/main" val="227721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7" name="Rectangle 6"/>
          <p:cNvSpPr>
            <a:spLocks noGrp="1" noChangeArrowheads="1"/>
          </p:cNvSpPr>
          <p:nvPr>
            <p:ph type="sldNum" sz="quarter" idx="12"/>
          </p:nvPr>
        </p:nvSpPr>
        <p:spPr>
          <a:ln/>
        </p:spPr>
        <p:txBody>
          <a:bodyPr/>
          <a:lstStyle>
            <a:lvl1pPr>
              <a:defRPr/>
            </a:lvl1pPr>
          </a:lstStyle>
          <a:p>
            <a:pPr>
              <a:defRPr/>
            </a:pPr>
            <a:fld id="{BD5A0254-453F-4039-BC28-AD12F8C1304A}" type="slidenum">
              <a:rPr lang="en-US" altLang="en-US"/>
              <a:pPr>
                <a:defRPr/>
              </a:pPr>
              <a:t>‹#›</a:t>
            </a:fld>
            <a:endParaRPr lang="en-US" altLang="en-US"/>
          </a:p>
        </p:txBody>
      </p:sp>
    </p:spTree>
    <p:extLst>
      <p:ext uri="{BB962C8B-B14F-4D97-AF65-F5344CB8AC3E}">
        <p14:creationId xmlns:p14="http://schemas.microsoft.com/office/powerpoint/2010/main" val="124585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9" name="Rectangle 6"/>
          <p:cNvSpPr>
            <a:spLocks noGrp="1" noChangeArrowheads="1"/>
          </p:cNvSpPr>
          <p:nvPr>
            <p:ph type="sldNum" sz="quarter" idx="12"/>
          </p:nvPr>
        </p:nvSpPr>
        <p:spPr>
          <a:ln/>
        </p:spPr>
        <p:txBody>
          <a:bodyPr/>
          <a:lstStyle>
            <a:lvl1pPr>
              <a:defRPr/>
            </a:lvl1pPr>
          </a:lstStyle>
          <a:p>
            <a:pPr>
              <a:defRPr/>
            </a:pPr>
            <a:fld id="{8BBCDC57-8924-4BA0-8729-DDF167E96216}" type="slidenum">
              <a:rPr lang="en-US" altLang="en-US"/>
              <a:pPr>
                <a:defRPr/>
              </a:pPr>
              <a:t>‹#›</a:t>
            </a:fld>
            <a:endParaRPr lang="en-US" altLang="en-US"/>
          </a:p>
        </p:txBody>
      </p:sp>
    </p:spTree>
    <p:extLst>
      <p:ext uri="{BB962C8B-B14F-4D97-AF65-F5344CB8AC3E}">
        <p14:creationId xmlns:p14="http://schemas.microsoft.com/office/powerpoint/2010/main" val="260339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5" name="Rectangle 6"/>
          <p:cNvSpPr>
            <a:spLocks noGrp="1" noChangeArrowheads="1"/>
          </p:cNvSpPr>
          <p:nvPr>
            <p:ph type="sldNum" sz="quarter" idx="12"/>
          </p:nvPr>
        </p:nvSpPr>
        <p:spPr>
          <a:ln/>
        </p:spPr>
        <p:txBody>
          <a:bodyPr/>
          <a:lstStyle>
            <a:lvl1pPr>
              <a:defRPr/>
            </a:lvl1pPr>
          </a:lstStyle>
          <a:p>
            <a:pPr>
              <a:defRPr/>
            </a:pPr>
            <a:fld id="{85D17BBC-2D77-48F6-9AD4-A4C271B253DB}" type="slidenum">
              <a:rPr lang="en-US" altLang="en-US"/>
              <a:pPr>
                <a:defRPr/>
              </a:pPr>
              <a:t>‹#›</a:t>
            </a:fld>
            <a:endParaRPr lang="en-US" altLang="en-US"/>
          </a:p>
        </p:txBody>
      </p:sp>
    </p:spTree>
    <p:extLst>
      <p:ext uri="{BB962C8B-B14F-4D97-AF65-F5344CB8AC3E}">
        <p14:creationId xmlns:p14="http://schemas.microsoft.com/office/powerpoint/2010/main" val="143058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4" name="Rectangle 6"/>
          <p:cNvSpPr>
            <a:spLocks noGrp="1" noChangeArrowheads="1"/>
          </p:cNvSpPr>
          <p:nvPr>
            <p:ph type="sldNum" sz="quarter" idx="12"/>
          </p:nvPr>
        </p:nvSpPr>
        <p:spPr>
          <a:ln/>
        </p:spPr>
        <p:txBody>
          <a:bodyPr/>
          <a:lstStyle>
            <a:lvl1pPr>
              <a:defRPr/>
            </a:lvl1pPr>
          </a:lstStyle>
          <a:p>
            <a:pPr>
              <a:defRPr/>
            </a:pPr>
            <a:fld id="{16AC5692-85A3-4629-A1E5-B130718A293A}" type="slidenum">
              <a:rPr lang="en-US" altLang="en-US"/>
              <a:pPr>
                <a:defRPr/>
              </a:pPr>
              <a:t>‹#›</a:t>
            </a:fld>
            <a:endParaRPr lang="en-US" altLang="en-US"/>
          </a:p>
        </p:txBody>
      </p:sp>
    </p:spTree>
    <p:extLst>
      <p:ext uri="{BB962C8B-B14F-4D97-AF65-F5344CB8AC3E}">
        <p14:creationId xmlns:p14="http://schemas.microsoft.com/office/powerpoint/2010/main" val="321615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7" name="Rectangle 6"/>
          <p:cNvSpPr>
            <a:spLocks noGrp="1" noChangeArrowheads="1"/>
          </p:cNvSpPr>
          <p:nvPr>
            <p:ph type="sldNum" sz="quarter" idx="12"/>
          </p:nvPr>
        </p:nvSpPr>
        <p:spPr>
          <a:ln/>
        </p:spPr>
        <p:txBody>
          <a:bodyPr/>
          <a:lstStyle>
            <a:lvl1pPr>
              <a:defRPr/>
            </a:lvl1pPr>
          </a:lstStyle>
          <a:p>
            <a:pPr>
              <a:defRPr/>
            </a:pPr>
            <a:fld id="{3E66C2BB-98C8-4BE3-B580-69D27CD33CB1}" type="slidenum">
              <a:rPr lang="en-US" altLang="en-US"/>
              <a:pPr>
                <a:defRPr/>
              </a:pPr>
              <a:t>‹#›</a:t>
            </a:fld>
            <a:endParaRPr lang="en-US" altLang="en-US"/>
          </a:p>
        </p:txBody>
      </p:sp>
    </p:spTree>
    <p:extLst>
      <p:ext uri="{BB962C8B-B14F-4D97-AF65-F5344CB8AC3E}">
        <p14:creationId xmlns:p14="http://schemas.microsoft.com/office/powerpoint/2010/main" val="291269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Copyright (C) 2005 Güner Arslan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351M Digital Signal Processing</a:t>
            </a:r>
          </a:p>
        </p:txBody>
      </p:sp>
      <p:sp>
        <p:nvSpPr>
          <p:cNvPr id="7" name="Rectangle 6"/>
          <p:cNvSpPr>
            <a:spLocks noGrp="1" noChangeArrowheads="1"/>
          </p:cNvSpPr>
          <p:nvPr>
            <p:ph type="sldNum" sz="quarter" idx="12"/>
          </p:nvPr>
        </p:nvSpPr>
        <p:spPr>
          <a:ln/>
        </p:spPr>
        <p:txBody>
          <a:bodyPr/>
          <a:lstStyle>
            <a:lvl1pPr>
              <a:defRPr/>
            </a:lvl1pPr>
          </a:lstStyle>
          <a:p>
            <a:pPr>
              <a:defRPr/>
            </a:pPr>
            <a:fld id="{7C570E62-D773-4600-8F43-30C1752C56FF}" type="slidenum">
              <a:rPr lang="en-US" altLang="en-US"/>
              <a:pPr>
                <a:defRPr/>
              </a:pPr>
              <a:t>‹#›</a:t>
            </a:fld>
            <a:endParaRPr lang="en-US" altLang="en-US"/>
          </a:p>
        </p:txBody>
      </p:sp>
    </p:spTree>
    <p:extLst>
      <p:ext uri="{BB962C8B-B14F-4D97-AF65-F5344CB8AC3E}">
        <p14:creationId xmlns:p14="http://schemas.microsoft.com/office/powerpoint/2010/main" val="99987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828800"/>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48" name="Rectangle 4"/>
          <p:cNvSpPr>
            <a:spLocks noGrp="1" noChangeArrowheads="1"/>
          </p:cNvSpPr>
          <p:nvPr>
            <p:ph type="dt" sz="half" idx="2"/>
          </p:nvPr>
        </p:nvSpPr>
        <p:spPr bwMode="auto">
          <a:xfrm>
            <a:off x="457200" y="6248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r>
              <a:rPr lang="en-US"/>
              <a:t>Copyright (C) 2005 Güner Arslan</a:t>
            </a:r>
          </a:p>
        </p:txBody>
      </p:sp>
      <p:sp>
        <p:nvSpPr>
          <p:cNvPr id="3174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351M Digital Signal Processing</a:t>
            </a:r>
          </a:p>
        </p:txBody>
      </p:sp>
      <p:sp>
        <p:nvSpPr>
          <p:cNvPr id="31750"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pPr>
              <a:defRPr/>
            </a:pPr>
            <a:fld id="{92F4FB82-7733-444E-BD0E-AB56A4B73A61}" type="slidenum">
              <a:rPr lang="en-US" altLang="en-US"/>
              <a:pPr>
                <a:defRPr/>
              </a:pPr>
              <a:t>‹#›</a:t>
            </a:fld>
            <a:endParaRPr lang="en-US" altLang="en-US"/>
          </a:p>
        </p:txBody>
      </p:sp>
      <p:grpSp>
        <p:nvGrpSpPr>
          <p:cNvPr id="1031" name="Group 7"/>
          <p:cNvGrpSpPr>
            <a:grpSpLocks/>
          </p:cNvGrpSpPr>
          <p:nvPr/>
        </p:nvGrpSpPr>
        <p:grpSpPr bwMode="auto">
          <a:xfrm>
            <a:off x="279400" y="152400"/>
            <a:ext cx="8686800" cy="1600200"/>
            <a:chOff x="176" y="96"/>
            <a:chExt cx="5472" cy="1008"/>
          </a:xfrm>
        </p:grpSpPr>
        <p:sp>
          <p:nvSpPr>
            <p:cNvPr id="1032"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sp>
          <p:nvSpPr>
            <p:cNvPr id="103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sp>
          <p:nvSpPr>
            <p:cNvPr id="103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sp>
          <p:nvSpPr>
            <p:cNvPr id="103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en-US" altLang="en-US" sz="2400" smtClean="0"/>
            </a:p>
          </p:txBody>
        </p:sp>
      </p:grpSp>
    </p:spTree>
  </p:cSld>
  <p:clrMap bg1="lt1" tx1="dk1" bg2="lt2" tx2="dk2" accent1="accent1" accent2="accent2" accent3="accent3" accent4="accent4" accent5="accent5" accent6="accent6" hlink="hlink" folHlink="folHlink"/>
  <p:sldLayoutIdLst>
    <p:sldLayoutId id="2147483981"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69900" indent="-469900" algn="l" rtl="0" eaLnBrk="0" fontAlgn="base" hangingPunct="0">
        <a:spcBef>
          <a:spcPct val="20000"/>
        </a:spcBef>
        <a:spcAft>
          <a:spcPct val="0"/>
        </a:spcAft>
        <a:buClr>
          <a:schemeClr val="bg2"/>
        </a:buClr>
        <a:buSzPct val="70000"/>
        <a:buFont typeface="Wingdings" panose="05000000000000000000"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anose="05000000000000000000"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anose="05000000000000000000"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anose="05000000000000000000"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anose="05000000000000000000"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98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r>
              <a:rPr lang="en-US" altLang="en-US"/>
              <a:t>Copyright (C) 2005 Güner Arslan</a:t>
            </a:r>
          </a:p>
        </p:txBody>
      </p:sp>
      <p:sp>
        <p:nvSpPr>
          <p:cNvPr id="4198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ltLang="en-US"/>
              <a:t>351M Digital Signal Processing</a:t>
            </a:r>
          </a:p>
        </p:txBody>
      </p:sp>
      <p:sp>
        <p:nvSpPr>
          <p:cNvPr id="4199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B4BBE55E-BF28-41D4-87D5-9CB07896AD03}" type="slidenum">
              <a:rPr lang="en-US" altLang="en-US"/>
              <a:pPr>
                <a:defRPr/>
              </a:pPr>
              <a:t>‹#›</a:t>
            </a:fld>
            <a:endParaRPr lang="en-US" altLang="en-US"/>
          </a:p>
        </p:txBody>
      </p:sp>
      <p:sp>
        <p:nvSpPr>
          <p:cNvPr id="2055"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5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982"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8.bin"/><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6.xml"/><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40.wmf"/></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62000" y="533400"/>
            <a:ext cx="7848600" cy="3124200"/>
          </a:xfrm>
        </p:spPr>
        <p:txBody>
          <a:bodyPr/>
          <a:lstStyle/>
          <a:p>
            <a:pPr algn="ctr" eaLnBrk="1" hangingPunct="1"/>
            <a:r>
              <a:rPr lang="en-US" altLang="en-US" sz="4800" b="1" smtClean="0"/>
              <a:t>EC 614: Adaptive Signal Processing Techniques</a:t>
            </a:r>
            <a:r>
              <a:rPr lang="en-US" altLang="en-US" smtClean="0"/>
              <a:t/>
            </a:r>
            <a:br>
              <a:rPr lang="en-US" altLang="en-US" smtClean="0"/>
            </a:br>
            <a:r>
              <a:rPr lang="en-US" altLang="en-US" sz="3600" smtClean="0"/>
              <a:t/>
            </a:r>
            <a:br>
              <a:rPr lang="en-US" altLang="en-US" sz="3600" smtClean="0"/>
            </a:br>
            <a:r>
              <a:rPr lang="en-US" altLang="en-US" sz="2800" smtClean="0">
                <a:solidFill>
                  <a:srgbClr val="660033"/>
                </a:solidFill>
              </a:rPr>
              <a:t>Course Instructor: Dr. Debashis Ghosh</a:t>
            </a:r>
          </a:p>
        </p:txBody>
      </p:sp>
      <p:sp>
        <p:nvSpPr>
          <p:cNvPr id="6147" name="Rectangle 3"/>
          <p:cNvSpPr>
            <a:spLocks noGrp="1" noChangeArrowheads="1"/>
          </p:cNvSpPr>
          <p:nvPr>
            <p:ph type="subTitle" idx="1"/>
          </p:nvPr>
        </p:nvSpPr>
        <p:spPr>
          <a:xfrm>
            <a:off x="533400" y="5029200"/>
            <a:ext cx="8382000" cy="1219200"/>
          </a:xfrm>
        </p:spPr>
        <p:txBody>
          <a:bodyPr/>
          <a:lstStyle/>
          <a:p>
            <a:pPr algn="ctr" eaLnBrk="1" hangingPunct="1"/>
            <a:r>
              <a:rPr lang="en-US" altLang="en-US" smtClean="0">
                <a:latin typeface="Arial" panose="020B0604020202020204" pitchFamily="34" charset="0"/>
              </a:rPr>
              <a:t>Department of Electronics &amp; Computer Engg.</a:t>
            </a:r>
          </a:p>
          <a:p>
            <a:pPr algn="ctr" eaLnBrk="1" hangingPunct="1"/>
            <a:r>
              <a:rPr lang="en-US" altLang="en-US" smtClean="0">
                <a:latin typeface="Arial" panose="020B0604020202020204" pitchFamily="34" charset="0"/>
              </a:rPr>
              <a:t>Indian Institute of Technology Roorkee</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886200"/>
            <a:ext cx="1041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altLang="en-US" b="1" smtClean="0"/>
              <a:t>Example: Weiner Filter</a:t>
            </a:r>
          </a:p>
        </p:txBody>
      </p:sp>
      <p:sp>
        <p:nvSpPr>
          <p:cNvPr id="3" name="Content Placeholder 2"/>
          <p:cNvSpPr>
            <a:spLocks noGrp="1"/>
          </p:cNvSpPr>
          <p:nvPr>
            <p:ph idx="1"/>
          </p:nvPr>
        </p:nvSpPr>
        <p:spPr/>
        <p:txBody>
          <a:bodyPr/>
          <a:lstStyle/>
          <a:p>
            <a:pPr algn="just">
              <a:spcBef>
                <a:spcPts val="1200"/>
              </a:spcBef>
              <a:defRPr/>
            </a:pPr>
            <a:r>
              <a:rPr lang="en-IN" sz="2400" dirty="0" smtClean="0"/>
              <a:t>FIR filter tap weights can be found using the </a:t>
            </a:r>
            <a:r>
              <a:rPr lang="en-IN" sz="2400" dirty="0" smtClean="0">
                <a:solidFill>
                  <a:srgbClr val="0070C0"/>
                </a:solidFill>
              </a:rPr>
              <a:t>Weiner-</a:t>
            </a:r>
            <a:r>
              <a:rPr lang="en-IN" sz="2400" dirty="0" err="1" smtClean="0">
                <a:solidFill>
                  <a:srgbClr val="0070C0"/>
                </a:solidFill>
              </a:rPr>
              <a:t>Hopf</a:t>
            </a:r>
            <a:r>
              <a:rPr lang="en-IN" sz="2400" dirty="0" smtClean="0">
                <a:solidFill>
                  <a:srgbClr val="0070C0"/>
                </a:solidFill>
              </a:rPr>
              <a:t> equation</a:t>
            </a:r>
            <a:r>
              <a:rPr lang="en-IN" sz="2400" dirty="0" smtClean="0"/>
              <a:t>: </a:t>
            </a:r>
            <a:r>
              <a:rPr lang="en-IN" sz="2400" b="1" dirty="0" err="1" smtClean="0">
                <a:solidFill>
                  <a:srgbClr val="660033"/>
                </a:solidFill>
              </a:rPr>
              <a:t>Rw</a:t>
            </a:r>
            <a:r>
              <a:rPr lang="en-IN" sz="2400" baseline="-25000" dirty="0" err="1" smtClean="0">
                <a:solidFill>
                  <a:srgbClr val="660033"/>
                </a:solidFill>
              </a:rPr>
              <a:t>opt</a:t>
            </a:r>
            <a:r>
              <a:rPr lang="en-IN" sz="2400" dirty="0" smtClean="0">
                <a:solidFill>
                  <a:srgbClr val="660033"/>
                </a:solidFill>
              </a:rPr>
              <a:t> = </a:t>
            </a:r>
            <a:r>
              <a:rPr lang="en-IN" sz="2400" b="1" dirty="0" smtClean="0">
                <a:solidFill>
                  <a:srgbClr val="660033"/>
                </a:solidFill>
              </a:rPr>
              <a:t>p</a:t>
            </a:r>
          </a:p>
          <a:p>
            <a:pPr lvl="1" algn="just">
              <a:spcBef>
                <a:spcPts val="1200"/>
              </a:spcBef>
              <a:defRPr/>
            </a:pPr>
            <a:r>
              <a:rPr lang="en-IN" sz="2400" dirty="0"/>
              <a:t>w</a:t>
            </a:r>
            <a:r>
              <a:rPr lang="en-IN" sz="2400" dirty="0" smtClean="0"/>
              <a:t>here correlation matrix </a:t>
            </a:r>
            <a:r>
              <a:rPr lang="en-IN" sz="2400" b="1" dirty="0" smtClean="0">
                <a:solidFill>
                  <a:srgbClr val="7030A0"/>
                </a:solidFill>
              </a:rPr>
              <a:t>R</a:t>
            </a:r>
            <a:r>
              <a:rPr lang="en-IN" sz="2400" dirty="0" smtClean="0">
                <a:solidFill>
                  <a:srgbClr val="7030A0"/>
                </a:solidFill>
              </a:rPr>
              <a:t> = </a:t>
            </a:r>
            <a:r>
              <a:rPr lang="en-IN" sz="2400" i="1" dirty="0" smtClean="0">
                <a:solidFill>
                  <a:srgbClr val="7030A0"/>
                </a:solidFill>
              </a:rPr>
              <a:t>E </a:t>
            </a:r>
            <a:r>
              <a:rPr lang="en-IN" sz="2400" dirty="0" smtClean="0">
                <a:solidFill>
                  <a:srgbClr val="7030A0"/>
                </a:solidFill>
              </a:rPr>
              <a:t>[ </a:t>
            </a:r>
            <a:r>
              <a:rPr lang="en-IN" sz="2400" b="1" dirty="0" smtClean="0">
                <a:solidFill>
                  <a:srgbClr val="7030A0"/>
                </a:solidFill>
              </a:rPr>
              <a:t>x</a:t>
            </a:r>
            <a:r>
              <a:rPr lang="en-IN" sz="2400" dirty="0" smtClean="0">
                <a:solidFill>
                  <a:srgbClr val="7030A0"/>
                </a:solidFill>
              </a:rPr>
              <a:t>(</a:t>
            </a:r>
            <a:r>
              <a:rPr lang="en-IN" sz="2400" i="1" dirty="0" smtClean="0">
                <a:solidFill>
                  <a:srgbClr val="7030A0"/>
                </a:solidFill>
              </a:rPr>
              <a:t>n</a:t>
            </a:r>
            <a:r>
              <a:rPr lang="en-IN" sz="2400" dirty="0" smtClean="0">
                <a:solidFill>
                  <a:srgbClr val="7030A0"/>
                </a:solidFill>
              </a:rPr>
              <a:t>)</a:t>
            </a:r>
            <a:r>
              <a:rPr lang="en-IN" sz="2400" b="1" dirty="0">
                <a:solidFill>
                  <a:srgbClr val="7030A0"/>
                </a:solidFill>
              </a:rPr>
              <a:t> </a:t>
            </a:r>
            <a:r>
              <a:rPr lang="en-IN" sz="2400" b="1" dirty="0" err="1" smtClean="0">
                <a:solidFill>
                  <a:srgbClr val="7030A0"/>
                </a:solidFill>
              </a:rPr>
              <a:t>x</a:t>
            </a:r>
            <a:r>
              <a:rPr lang="en-IN" sz="2400" i="1" baseline="30000" dirty="0" err="1" smtClean="0">
                <a:solidFill>
                  <a:srgbClr val="7030A0"/>
                </a:solidFill>
              </a:rPr>
              <a:t>H</a:t>
            </a:r>
            <a:r>
              <a:rPr lang="en-IN" sz="2400" dirty="0" smtClean="0">
                <a:solidFill>
                  <a:srgbClr val="7030A0"/>
                </a:solidFill>
              </a:rPr>
              <a:t>(</a:t>
            </a:r>
            <a:r>
              <a:rPr lang="en-IN" sz="2400" i="1" dirty="0" smtClean="0">
                <a:solidFill>
                  <a:srgbClr val="7030A0"/>
                </a:solidFill>
              </a:rPr>
              <a:t>n</a:t>
            </a:r>
            <a:r>
              <a:rPr lang="en-IN" sz="2400" dirty="0" smtClean="0">
                <a:solidFill>
                  <a:srgbClr val="7030A0"/>
                </a:solidFill>
              </a:rPr>
              <a:t>) ] </a:t>
            </a:r>
            <a:r>
              <a:rPr lang="en-IN" sz="2400" dirty="0" smtClean="0"/>
              <a:t>and cross-correlation vector </a:t>
            </a:r>
            <a:r>
              <a:rPr lang="en-IN" sz="2400" b="1" dirty="0" smtClean="0">
                <a:solidFill>
                  <a:schemeClr val="accent6">
                    <a:lumMod val="75000"/>
                  </a:schemeClr>
                </a:solidFill>
              </a:rPr>
              <a:t>p</a:t>
            </a:r>
            <a:r>
              <a:rPr lang="en-IN" sz="2400" dirty="0" smtClean="0">
                <a:solidFill>
                  <a:schemeClr val="accent6">
                    <a:lumMod val="75000"/>
                  </a:schemeClr>
                </a:solidFill>
              </a:rPr>
              <a:t> = </a:t>
            </a:r>
            <a:r>
              <a:rPr lang="en-IN" sz="2400" i="1" dirty="0" smtClean="0">
                <a:solidFill>
                  <a:schemeClr val="accent6">
                    <a:lumMod val="75000"/>
                  </a:schemeClr>
                </a:solidFill>
              </a:rPr>
              <a:t>E</a:t>
            </a:r>
            <a:r>
              <a:rPr lang="en-IN" sz="2400" dirty="0" smtClean="0">
                <a:solidFill>
                  <a:schemeClr val="accent6">
                    <a:lumMod val="75000"/>
                  </a:schemeClr>
                </a:solidFill>
              </a:rPr>
              <a:t> [ </a:t>
            </a:r>
            <a:r>
              <a:rPr lang="en-IN" sz="2400" b="1" dirty="0" smtClean="0">
                <a:solidFill>
                  <a:schemeClr val="accent6">
                    <a:lumMod val="75000"/>
                  </a:schemeClr>
                </a:solidFill>
              </a:rPr>
              <a:t>x</a:t>
            </a:r>
            <a:r>
              <a:rPr lang="en-IN" sz="2400" dirty="0" smtClean="0">
                <a:solidFill>
                  <a:schemeClr val="accent6">
                    <a:lumMod val="75000"/>
                  </a:schemeClr>
                </a:solidFill>
              </a:rPr>
              <a:t>(</a:t>
            </a:r>
            <a:r>
              <a:rPr lang="en-IN" sz="2400" i="1" dirty="0" smtClean="0">
                <a:solidFill>
                  <a:schemeClr val="accent6">
                    <a:lumMod val="75000"/>
                  </a:schemeClr>
                </a:solidFill>
              </a:rPr>
              <a:t>n</a:t>
            </a:r>
            <a:r>
              <a:rPr lang="en-IN" sz="2400" dirty="0" smtClean="0">
                <a:solidFill>
                  <a:schemeClr val="accent6">
                    <a:lumMod val="75000"/>
                  </a:schemeClr>
                </a:solidFill>
              </a:rPr>
              <a:t>) </a:t>
            </a:r>
            <a:r>
              <a:rPr lang="en-IN" sz="2400" i="1" dirty="0" smtClean="0">
                <a:solidFill>
                  <a:schemeClr val="accent6">
                    <a:lumMod val="75000"/>
                  </a:schemeClr>
                </a:solidFill>
              </a:rPr>
              <a:t>d</a:t>
            </a:r>
            <a:r>
              <a:rPr lang="en-IN" sz="2400" dirty="0" smtClean="0">
                <a:solidFill>
                  <a:schemeClr val="accent6">
                    <a:lumMod val="75000"/>
                  </a:schemeClr>
                </a:solidFill>
              </a:rPr>
              <a:t>*(</a:t>
            </a:r>
            <a:r>
              <a:rPr lang="en-IN" sz="2400" i="1" dirty="0" smtClean="0">
                <a:solidFill>
                  <a:schemeClr val="accent6">
                    <a:lumMod val="75000"/>
                  </a:schemeClr>
                </a:solidFill>
              </a:rPr>
              <a:t>n</a:t>
            </a:r>
            <a:r>
              <a:rPr lang="en-IN" sz="2400" dirty="0" smtClean="0">
                <a:solidFill>
                  <a:schemeClr val="accent6">
                    <a:lumMod val="75000"/>
                  </a:schemeClr>
                </a:solidFill>
              </a:rPr>
              <a:t>) ]</a:t>
            </a:r>
          </a:p>
          <a:p>
            <a:pPr algn="just">
              <a:spcBef>
                <a:spcPts val="1200"/>
              </a:spcBef>
              <a:defRPr/>
            </a:pPr>
            <a:r>
              <a:rPr lang="en-IN" sz="2400" dirty="0" smtClean="0"/>
              <a:t>Based on the minimization of the mean-square error       </a:t>
            </a:r>
            <a:r>
              <a:rPr lang="en-IN" sz="2400" i="1" dirty="0" smtClean="0">
                <a:solidFill>
                  <a:srgbClr val="660033"/>
                </a:solidFill>
              </a:rPr>
              <a:t>J</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 = </a:t>
            </a:r>
            <a:r>
              <a:rPr lang="en-IN" sz="2400" i="1" dirty="0" smtClean="0">
                <a:solidFill>
                  <a:srgbClr val="660033"/>
                </a:solidFill>
              </a:rPr>
              <a:t>E</a:t>
            </a:r>
            <a:r>
              <a:rPr lang="en-IN" sz="2400" dirty="0" smtClean="0">
                <a:solidFill>
                  <a:srgbClr val="660033"/>
                </a:solidFill>
              </a:rPr>
              <a:t> [ </a:t>
            </a:r>
            <a:r>
              <a:rPr lang="en-IN" sz="2400" i="1" dirty="0" smtClean="0">
                <a:solidFill>
                  <a:srgbClr val="660033"/>
                </a:solidFill>
              </a:rPr>
              <a:t>e</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 </a:t>
            </a:r>
            <a:r>
              <a:rPr lang="en-IN" sz="2400" i="1" dirty="0" smtClean="0">
                <a:solidFill>
                  <a:srgbClr val="660033"/>
                </a:solidFill>
              </a:rPr>
              <a:t>e*</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 ] </a:t>
            </a:r>
            <a:r>
              <a:rPr lang="en-IN" sz="2400" dirty="0" smtClean="0"/>
              <a:t>where</a:t>
            </a:r>
            <a:r>
              <a:rPr lang="en-IN" sz="2400" dirty="0" smtClean="0">
                <a:solidFill>
                  <a:srgbClr val="660033"/>
                </a:solidFill>
              </a:rPr>
              <a:t> </a:t>
            </a:r>
            <a:r>
              <a:rPr lang="en-IN" sz="2400" i="1" dirty="0" smtClean="0">
                <a:solidFill>
                  <a:srgbClr val="C00000"/>
                </a:solidFill>
              </a:rPr>
              <a:t>e</a:t>
            </a:r>
            <a:r>
              <a:rPr lang="en-IN" sz="2400" dirty="0" smtClean="0">
                <a:solidFill>
                  <a:srgbClr val="C00000"/>
                </a:solidFill>
              </a:rPr>
              <a:t>(</a:t>
            </a:r>
            <a:r>
              <a:rPr lang="en-IN" sz="2400" i="1" dirty="0" smtClean="0">
                <a:solidFill>
                  <a:srgbClr val="C00000"/>
                </a:solidFill>
              </a:rPr>
              <a:t>n</a:t>
            </a:r>
            <a:r>
              <a:rPr lang="en-IN" sz="2400" dirty="0" smtClean="0">
                <a:solidFill>
                  <a:srgbClr val="C00000"/>
                </a:solidFill>
              </a:rPr>
              <a:t>) = </a:t>
            </a:r>
            <a:r>
              <a:rPr lang="en-IN" sz="2400" i="1" dirty="0" smtClean="0">
                <a:solidFill>
                  <a:srgbClr val="C00000"/>
                </a:solidFill>
              </a:rPr>
              <a:t>d</a:t>
            </a:r>
            <a:r>
              <a:rPr lang="en-IN" sz="2400" dirty="0" smtClean="0">
                <a:solidFill>
                  <a:srgbClr val="C00000"/>
                </a:solidFill>
              </a:rPr>
              <a:t>(</a:t>
            </a:r>
            <a:r>
              <a:rPr lang="en-IN" sz="2400" i="1" dirty="0" smtClean="0">
                <a:solidFill>
                  <a:srgbClr val="C00000"/>
                </a:solidFill>
              </a:rPr>
              <a:t>n</a:t>
            </a:r>
            <a:r>
              <a:rPr lang="en-IN" sz="2400" dirty="0" smtClean="0">
                <a:solidFill>
                  <a:srgbClr val="C00000"/>
                </a:solidFill>
              </a:rPr>
              <a:t>) – </a:t>
            </a:r>
            <a:r>
              <a:rPr lang="en-IN" sz="2400" b="1" dirty="0" err="1" smtClean="0">
                <a:solidFill>
                  <a:srgbClr val="C00000"/>
                </a:solidFill>
              </a:rPr>
              <a:t>w</a:t>
            </a:r>
            <a:r>
              <a:rPr lang="en-IN" sz="2400" i="1" baseline="30000" dirty="0" err="1" smtClean="0">
                <a:solidFill>
                  <a:srgbClr val="C00000"/>
                </a:solidFill>
              </a:rPr>
              <a:t>H</a:t>
            </a:r>
            <a:r>
              <a:rPr lang="en-IN" sz="2400" b="1" dirty="0" err="1" smtClean="0">
                <a:solidFill>
                  <a:srgbClr val="C00000"/>
                </a:solidFill>
              </a:rPr>
              <a:t>.x</a:t>
            </a:r>
            <a:r>
              <a:rPr lang="en-IN" sz="2400" dirty="0" smtClean="0">
                <a:solidFill>
                  <a:srgbClr val="C00000"/>
                </a:solidFill>
              </a:rPr>
              <a:t>(</a:t>
            </a:r>
            <a:r>
              <a:rPr lang="en-IN" sz="2400" i="1" dirty="0" smtClean="0">
                <a:solidFill>
                  <a:srgbClr val="C00000"/>
                </a:solidFill>
              </a:rPr>
              <a:t>n</a:t>
            </a:r>
            <a:r>
              <a:rPr lang="en-IN" sz="2400" dirty="0" smtClean="0">
                <a:solidFill>
                  <a:srgbClr val="C00000"/>
                </a:solidFill>
              </a:rPr>
              <a:t>)</a:t>
            </a:r>
          </a:p>
          <a:p>
            <a:pPr algn="just">
              <a:spcBef>
                <a:spcPts val="1200"/>
              </a:spcBef>
              <a:defRPr/>
            </a:pPr>
            <a:r>
              <a:rPr lang="en-IN" sz="2400" dirty="0" smtClean="0"/>
              <a:t>For changing signal statistics and/or channel condition, the filter weights are required to be updated continuously over time.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N" altLang="en-US" b="1" smtClean="0"/>
              <a:t>Example: Weiner Filter</a:t>
            </a:r>
            <a:endParaRPr lang="en-IN" altLang="en-US" smtClean="0"/>
          </a:p>
        </p:txBody>
      </p:sp>
      <p:sp>
        <p:nvSpPr>
          <p:cNvPr id="3" name="Content Placeholder 2"/>
          <p:cNvSpPr>
            <a:spLocks noGrp="1"/>
          </p:cNvSpPr>
          <p:nvPr>
            <p:ph idx="1"/>
          </p:nvPr>
        </p:nvSpPr>
        <p:spPr/>
        <p:txBody>
          <a:bodyPr/>
          <a:lstStyle/>
          <a:p>
            <a:pPr algn="just">
              <a:spcBef>
                <a:spcPts val="1200"/>
              </a:spcBef>
              <a:defRPr/>
            </a:pPr>
            <a:r>
              <a:rPr lang="en-IN" sz="2400" dirty="0" smtClean="0"/>
              <a:t>One approach may be using </a:t>
            </a:r>
            <a:r>
              <a:rPr lang="en-IN" sz="2400" dirty="0" smtClean="0">
                <a:solidFill>
                  <a:srgbClr val="002060"/>
                </a:solidFill>
              </a:rPr>
              <a:t>steepest-descent method</a:t>
            </a:r>
            <a:r>
              <a:rPr lang="en-IN" sz="2400" dirty="0" smtClean="0"/>
              <a:t>.</a:t>
            </a:r>
          </a:p>
          <a:p>
            <a:pPr algn="just">
              <a:spcBef>
                <a:spcPts val="1200"/>
              </a:spcBef>
              <a:defRPr/>
            </a:pPr>
            <a:r>
              <a:rPr lang="en-IN" sz="2400" dirty="0" smtClean="0"/>
              <a:t>We will study later that the weight </a:t>
            </a:r>
            <a:r>
              <a:rPr lang="en-IN" sz="2400" dirty="0" err="1" smtClean="0"/>
              <a:t>updation</a:t>
            </a:r>
            <a:r>
              <a:rPr lang="en-IN" sz="2400" dirty="0" smtClean="0"/>
              <a:t> may be done as</a:t>
            </a:r>
          </a:p>
          <a:p>
            <a:pPr marL="0" indent="0" algn="just">
              <a:spcBef>
                <a:spcPts val="1200"/>
              </a:spcBef>
              <a:buFont typeface="Wingdings" panose="05000000000000000000" pitchFamily="2" charset="2"/>
              <a:buNone/>
              <a:defRPr/>
            </a:pPr>
            <a:r>
              <a:rPr lang="en-IN" sz="2400" i="1" dirty="0" smtClean="0"/>
              <a:t>	</a:t>
            </a:r>
            <a:r>
              <a:rPr lang="en-IN" sz="2400" i="1" dirty="0" err="1" smtClean="0">
                <a:solidFill>
                  <a:srgbClr val="C00000"/>
                </a:solidFill>
              </a:rPr>
              <a:t>δ</a:t>
            </a:r>
            <a:r>
              <a:rPr lang="en-IN" sz="2400" b="1" dirty="0" err="1" smtClean="0">
                <a:solidFill>
                  <a:srgbClr val="C00000"/>
                </a:solidFill>
              </a:rPr>
              <a:t>w</a:t>
            </a:r>
            <a:r>
              <a:rPr lang="en-IN" sz="2400" dirty="0" smtClean="0">
                <a:solidFill>
                  <a:srgbClr val="C00000"/>
                </a:solidFill>
              </a:rPr>
              <a:t>(</a:t>
            </a:r>
            <a:r>
              <a:rPr lang="en-IN" sz="2400" i="1" dirty="0" smtClean="0">
                <a:solidFill>
                  <a:srgbClr val="C00000"/>
                </a:solidFill>
              </a:rPr>
              <a:t>n</a:t>
            </a:r>
            <a:r>
              <a:rPr lang="en-IN" sz="2400" dirty="0" smtClean="0">
                <a:solidFill>
                  <a:srgbClr val="C00000"/>
                </a:solidFill>
              </a:rPr>
              <a:t>) 	= </a:t>
            </a:r>
            <a:r>
              <a:rPr lang="en-IN" sz="2400" b="1" dirty="0" smtClean="0">
                <a:solidFill>
                  <a:srgbClr val="C00000"/>
                </a:solidFill>
              </a:rPr>
              <a:t>w</a:t>
            </a:r>
            <a:r>
              <a:rPr lang="en-IN" sz="2400" dirty="0" smtClean="0">
                <a:solidFill>
                  <a:srgbClr val="C00000"/>
                </a:solidFill>
              </a:rPr>
              <a:t>(</a:t>
            </a:r>
            <a:r>
              <a:rPr lang="en-IN" sz="2400" i="1" dirty="0" smtClean="0">
                <a:solidFill>
                  <a:srgbClr val="C00000"/>
                </a:solidFill>
              </a:rPr>
              <a:t>n</a:t>
            </a:r>
            <a:r>
              <a:rPr lang="en-IN" sz="2400" dirty="0" smtClean="0">
                <a:solidFill>
                  <a:srgbClr val="C00000"/>
                </a:solidFill>
              </a:rPr>
              <a:t>+1) – </a:t>
            </a:r>
            <a:r>
              <a:rPr lang="en-IN" sz="2400" b="1" dirty="0" smtClean="0">
                <a:solidFill>
                  <a:srgbClr val="C00000"/>
                </a:solidFill>
              </a:rPr>
              <a:t>w</a:t>
            </a:r>
            <a:r>
              <a:rPr lang="en-IN" sz="2400" dirty="0" smtClean="0">
                <a:solidFill>
                  <a:srgbClr val="C00000"/>
                </a:solidFill>
              </a:rPr>
              <a:t>(</a:t>
            </a:r>
            <a:r>
              <a:rPr lang="en-IN" sz="2400" i="1" dirty="0" smtClean="0">
                <a:solidFill>
                  <a:srgbClr val="C00000"/>
                </a:solidFill>
              </a:rPr>
              <a:t>n</a:t>
            </a:r>
            <a:r>
              <a:rPr lang="en-IN" sz="2400" dirty="0" smtClean="0">
                <a:solidFill>
                  <a:srgbClr val="C00000"/>
                </a:solidFill>
              </a:rPr>
              <a:t>) </a:t>
            </a:r>
          </a:p>
          <a:p>
            <a:pPr marL="0" indent="0" algn="just">
              <a:spcBef>
                <a:spcPts val="1200"/>
              </a:spcBef>
              <a:buFont typeface="Wingdings" panose="05000000000000000000" pitchFamily="2" charset="2"/>
              <a:buNone/>
              <a:defRPr/>
            </a:pPr>
            <a:r>
              <a:rPr lang="en-IN" sz="2400" dirty="0"/>
              <a:t>	</a:t>
            </a:r>
            <a:r>
              <a:rPr lang="en-IN" sz="2400" dirty="0" smtClean="0"/>
              <a:t>		</a:t>
            </a:r>
            <a:r>
              <a:rPr lang="en-IN" sz="2400" dirty="0" smtClean="0">
                <a:solidFill>
                  <a:srgbClr val="7030A0"/>
                </a:solidFill>
              </a:rPr>
              <a:t>= </a:t>
            </a:r>
            <a:r>
              <a:rPr lang="el-GR" sz="2400" i="1" dirty="0" smtClean="0">
                <a:solidFill>
                  <a:srgbClr val="7030A0"/>
                </a:solidFill>
              </a:rPr>
              <a:t>μ</a:t>
            </a:r>
            <a:r>
              <a:rPr lang="en-IN" sz="2400" dirty="0" smtClean="0">
                <a:solidFill>
                  <a:srgbClr val="7030A0"/>
                </a:solidFill>
              </a:rPr>
              <a:t> [ </a:t>
            </a:r>
            <a:r>
              <a:rPr lang="en-IN" sz="2400" b="1" dirty="0" smtClean="0">
                <a:solidFill>
                  <a:srgbClr val="7030A0"/>
                </a:solidFill>
              </a:rPr>
              <a:t>p</a:t>
            </a:r>
            <a:r>
              <a:rPr lang="en-IN" sz="2400" dirty="0" smtClean="0">
                <a:solidFill>
                  <a:srgbClr val="7030A0"/>
                </a:solidFill>
              </a:rPr>
              <a:t> – </a:t>
            </a:r>
            <a:r>
              <a:rPr lang="en-IN" sz="2400" b="1" dirty="0" err="1" smtClean="0">
                <a:solidFill>
                  <a:srgbClr val="7030A0"/>
                </a:solidFill>
              </a:rPr>
              <a:t>Rw</a:t>
            </a:r>
            <a:r>
              <a:rPr lang="en-IN" sz="2400" dirty="0" smtClean="0">
                <a:solidFill>
                  <a:srgbClr val="7030A0"/>
                </a:solidFill>
              </a:rPr>
              <a:t>(</a:t>
            </a:r>
            <a:r>
              <a:rPr lang="en-IN" sz="2400" i="1" dirty="0" smtClean="0">
                <a:solidFill>
                  <a:srgbClr val="7030A0"/>
                </a:solidFill>
              </a:rPr>
              <a:t>n</a:t>
            </a:r>
            <a:r>
              <a:rPr lang="en-IN" sz="2400" dirty="0" smtClean="0">
                <a:solidFill>
                  <a:srgbClr val="7030A0"/>
                </a:solidFill>
              </a:rPr>
              <a:t>) ]</a:t>
            </a:r>
          </a:p>
          <a:p>
            <a:pPr marL="0" indent="0" algn="just">
              <a:spcBef>
                <a:spcPts val="1200"/>
              </a:spcBef>
              <a:buFont typeface="Wingdings" panose="05000000000000000000" pitchFamily="2" charset="2"/>
              <a:buNone/>
              <a:defRPr/>
            </a:pPr>
            <a:r>
              <a:rPr lang="en-IN" sz="2400" dirty="0" smtClean="0"/>
              <a:t>			</a:t>
            </a:r>
            <a:r>
              <a:rPr lang="en-IN" sz="2400" dirty="0" smtClean="0">
                <a:solidFill>
                  <a:srgbClr val="660033"/>
                </a:solidFill>
              </a:rPr>
              <a:t>= </a:t>
            </a:r>
            <a:r>
              <a:rPr lang="el-GR" sz="2400" i="1" dirty="0" smtClean="0">
                <a:solidFill>
                  <a:srgbClr val="660033"/>
                </a:solidFill>
              </a:rPr>
              <a:t>μ</a:t>
            </a:r>
            <a:r>
              <a:rPr lang="en-IN" sz="2400" dirty="0" smtClean="0">
                <a:solidFill>
                  <a:srgbClr val="660033"/>
                </a:solidFill>
              </a:rPr>
              <a:t> </a:t>
            </a:r>
            <a:r>
              <a:rPr lang="en-IN" sz="2400" i="1" dirty="0" smtClean="0">
                <a:solidFill>
                  <a:srgbClr val="660033"/>
                </a:solidFill>
              </a:rPr>
              <a:t>E</a:t>
            </a:r>
            <a:r>
              <a:rPr lang="en-IN" sz="2400" dirty="0" smtClean="0">
                <a:solidFill>
                  <a:srgbClr val="660033"/>
                </a:solidFill>
              </a:rPr>
              <a:t> [ </a:t>
            </a:r>
            <a:r>
              <a:rPr lang="en-IN" sz="2400" b="1" dirty="0" smtClean="0">
                <a:solidFill>
                  <a:srgbClr val="660033"/>
                </a:solidFill>
              </a:rPr>
              <a:t>x</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a:t>
            </a:r>
            <a:r>
              <a:rPr lang="en-IN" sz="2400" i="1" dirty="0" smtClean="0">
                <a:solidFill>
                  <a:srgbClr val="660033"/>
                </a:solidFill>
              </a:rPr>
              <a:t>d</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 – </a:t>
            </a:r>
            <a:r>
              <a:rPr lang="en-IN" sz="2400" b="1" dirty="0" smtClean="0">
                <a:solidFill>
                  <a:srgbClr val="660033"/>
                </a:solidFill>
              </a:rPr>
              <a:t>x</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a:t>
            </a:r>
            <a:r>
              <a:rPr lang="en-IN" sz="2400" b="1" dirty="0" err="1" smtClean="0">
                <a:solidFill>
                  <a:srgbClr val="660033"/>
                </a:solidFill>
              </a:rPr>
              <a:t>x</a:t>
            </a:r>
            <a:r>
              <a:rPr lang="en-IN" sz="2400" i="1" baseline="30000" dirty="0" err="1" smtClean="0">
                <a:solidFill>
                  <a:srgbClr val="660033"/>
                </a:solidFill>
              </a:rPr>
              <a:t>H</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a:t>
            </a:r>
            <a:r>
              <a:rPr lang="en-IN" sz="2400" b="1" dirty="0" smtClean="0">
                <a:solidFill>
                  <a:srgbClr val="660033"/>
                </a:solidFill>
              </a:rPr>
              <a:t>w</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 ]</a:t>
            </a:r>
          </a:p>
          <a:p>
            <a:pPr marL="0" indent="0" algn="just">
              <a:spcBef>
                <a:spcPts val="1200"/>
              </a:spcBef>
              <a:buFont typeface="Wingdings" panose="05000000000000000000" pitchFamily="2" charset="2"/>
              <a:buNone/>
              <a:defRPr/>
            </a:pPr>
            <a:r>
              <a:rPr lang="en-IN" sz="2400" dirty="0" smtClean="0"/>
              <a:t>			</a:t>
            </a:r>
            <a:r>
              <a:rPr lang="en-IN" sz="2400" dirty="0" smtClean="0">
                <a:solidFill>
                  <a:srgbClr val="7030A0"/>
                </a:solidFill>
              </a:rPr>
              <a:t>= </a:t>
            </a:r>
            <a:r>
              <a:rPr lang="el-GR" sz="2400" i="1" dirty="0" smtClean="0">
                <a:solidFill>
                  <a:srgbClr val="7030A0"/>
                </a:solidFill>
              </a:rPr>
              <a:t>μ</a:t>
            </a:r>
            <a:r>
              <a:rPr lang="en-IN" sz="2400" dirty="0" smtClean="0">
                <a:solidFill>
                  <a:srgbClr val="7030A0"/>
                </a:solidFill>
              </a:rPr>
              <a:t> </a:t>
            </a:r>
            <a:r>
              <a:rPr lang="en-IN" sz="2400" i="1" dirty="0" smtClean="0">
                <a:solidFill>
                  <a:srgbClr val="7030A0"/>
                </a:solidFill>
              </a:rPr>
              <a:t>E</a:t>
            </a:r>
            <a:r>
              <a:rPr lang="en-IN" sz="2400" dirty="0" smtClean="0">
                <a:solidFill>
                  <a:srgbClr val="7030A0"/>
                </a:solidFill>
              </a:rPr>
              <a:t> [ </a:t>
            </a:r>
            <a:r>
              <a:rPr lang="en-IN" sz="2400" b="1" dirty="0" smtClean="0">
                <a:solidFill>
                  <a:srgbClr val="7030A0"/>
                </a:solidFill>
              </a:rPr>
              <a:t>x</a:t>
            </a:r>
            <a:r>
              <a:rPr lang="en-IN" sz="2400" dirty="0" smtClean="0">
                <a:solidFill>
                  <a:srgbClr val="7030A0"/>
                </a:solidFill>
              </a:rPr>
              <a:t>(</a:t>
            </a:r>
            <a:r>
              <a:rPr lang="en-IN" sz="2400" i="1" dirty="0" smtClean="0">
                <a:solidFill>
                  <a:srgbClr val="7030A0"/>
                </a:solidFill>
              </a:rPr>
              <a:t>n</a:t>
            </a:r>
            <a:r>
              <a:rPr lang="en-IN" sz="2400" dirty="0" smtClean="0">
                <a:solidFill>
                  <a:srgbClr val="7030A0"/>
                </a:solidFill>
              </a:rPr>
              <a:t>) { </a:t>
            </a:r>
            <a:r>
              <a:rPr lang="en-IN" sz="2400" i="1" dirty="0" smtClean="0">
                <a:solidFill>
                  <a:srgbClr val="7030A0"/>
                </a:solidFill>
              </a:rPr>
              <a:t>d</a:t>
            </a:r>
            <a:r>
              <a:rPr lang="en-IN" sz="2400" dirty="0" smtClean="0">
                <a:solidFill>
                  <a:srgbClr val="7030A0"/>
                </a:solidFill>
              </a:rPr>
              <a:t>*(</a:t>
            </a:r>
            <a:r>
              <a:rPr lang="en-IN" sz="2400" i="1" dirty="0" smtClean="0">
                <a:solidFill>
                  <a:srgbClr val="7030A0"/>
                </a:solidFill>
              </a:rPr>
              <a:t>n</a:t>
            </a:r>
            <a:r>
              <a:rPr lang="en-IN" sz="2400" dirty="0" smtClean="0">
                <a:solidFill>
                  <a:srgbClr val="7030A0"/>
                </a:solidFill>
              </a:rPr>
              <a:t>) –</a:t>
            </a:r>
            <a:r>
              <a:rPr lang="en-IN" sz="2400" b="1" dirty="0" err="1" smtClean="0">
                <a:solidFill>
                  <a:srgbClr val="7030A0"/>
                </a:solidFill>
              </a:rPr>
              <a:t>x</a:t>
            </a:r>
            <a:r>
              <a:rPr lang="en-IN" sz="2400" i="1" baseline="30000" dirty="0" err="1" smtClean="0">
                <a:solidFill>
                  <a:srgbClr val="7030A0"/>
                </a:solidFill>
              </a:rPr>
              <a:t>H</a:t>
            </a:r>
            <a:r>
              <a:rPr lang="en-IN" sz="2400" dirty="0" smtClean="0">
                <a:solidFill>
                  <a:srgbClr val="7030A0"/>
                </a:solidFill>
              </a:rPr>
              <a:t>(</a:t>
            </a:r>
            <a:r>
              <a:rPr lang="en-IN" sz="2400" i="1" dirty="0" smtClean="0">
                <a:solidFill>
                  <a:srgbClr val="7030A0"/>
                </a:solidFill>
              </a:rPr>
              <a:t>n</a:t>
            </a:r>
            <a:r>
              <a:rPr lang="en-IN" sz="2400" dirty="0" smtClean="0">
                <a:solidFill>
                  <a:srgbClr val="7030A0"/>
                </a:solidFill>
              </a:rPr>
              <a:t>)</a:t>
            </a:r>
            <a:r>
              <a:rPr lang="en-IN" sz="2400" b="1" dirty="0" smtClean="0">
                <a:solidFill>
                  <a:srgbClr val="7030A0"/>
                </a:solidFill>
              </a:rPr>
              <a:t>w</a:t>
            </a:r>
            <a:r>
              <a:rPr lang="en-IN" sz="2400" dirty="0" smtClean="0">
                <a:solidFill>
                  <a:srgbClr val="7030A0"/>
                </a:solidFill>
              </a:rPr>
              <a:t>(</a:t>
            </a:r>
            <a:r>
              <a:rPr lang="en-IN" sz="2400" i="1" dirty="0" smtClean="0">
                <a:solidFill>
                  <a:srgbClr val="7030A0"/>
                </a:solidFill>
              </a:rPr>
              <a:t>n</a:t>
            </a:r>
            <a:r>
              <a:rPr lang="en-IN" sz="2400" dirty="0" smtClean="0">
                <a:solidFill>
                  <a:srgbClr val="7030A0"/>
                </a:solidFill>
              </a:rPr>
              <a:t>) } ]</a:t>
            </a:r>
          </a:p>
          <a:p>
            <a:pPr marL="0" indent="0" algn="just">
              <a:spcBef>
                <a:spcPts val="1200"/>
              </a:spcBef>
              <a:buFont typeface="Wingdings" panose="05000000000000000000" pitchFamily="2" charset="2"/>
              <a:buNone/>
              <a:defRPr/>
            </a:pPr>
            <a:r>
              <a:rPr lang="en-IN" sz="2400" dirty="0" smtClean="0"/>
              <a:t>			</a:t>
            </a:r>
            <a:r>
              <a:rPr lang="en-IN" sz="2400" dirty="0" smtClean="0">
                <a:solidFill>
                  <a:srgbClr val="660033"/>
                </a:solidFill>
              </a:rPr>
              <a:t>= </a:t>
            </a:r>
            <a:r>
              <a:rPr lang="el-GR" sz="2400" i="1" dirty="0" smtClean="0">
                <a:solidFill>
                  <a:srgbClr val="660033"/>
                </a:solidFill>
              </a:rPr>
              <a:t>μ</a:t>
            </a:r>
            <a:r>
              <a:rPr lang="en-IN" sz="2400" dirty="0" smtClean="0">
                <a:solidFill>
                  <a:srgbClr val="660033"/>
                </a:solidFill>
              </a:rPr>
              <a:t> </a:t>
            </a:r>
            <a:r>
              <a:rPr lang="en-IN" sz="2400" i="1" dirty="0" smtClean="0">
                <a:solidFill>
                  <a:srgbClr val="660033"/>
                </a:solidFill>
              </a:rPr>
              <a:t>E</a:t>
            </a:r>
            <a:r>
              <a:rPr lang="en-IN" sz="2400" dirty="0" smtClean="0">
                <a:solidFill>
                  <a:srgbClr val="660033"/>
                </a:solidFill>
              </a:rPr>
              <a:t> [ </a:t>
            </a:r>
            <a:r>
              <a:rPr lang="en-IN" sz="2400" b="1" dirty="0" smtClean="0">
                <a:solidFill>
                  <a:srgbClr val="660033"/>
                </a:solidFill>
              </a:rPr>
              <a:t>x</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 </a:t>
            </a:r>
            <a:r>
              <a:rPr lang="en-IN" sz="2400" i="1" dirty="0" smtClean="0">
                <a:solidFill>
                  <a:srgbClr val="660033"/>
                </a:solidFill>
              </a:rPr>
              <a:t>e</a:t>
            </a:r>
            <a:r>
              <a:rPr lang="en-IN" sz="2400" dirty="0" smtClean="0">
                <a:solidFill>
                  <a:srgbClr val="660033"/>
                </a:solidFill>
              </a:rPr>
              <a:t>*(</a:t>
            </a:r>
            <a:r>
              <a:rPr lang="en-IN" sz="2400" i="1" dirty="0" smtClean="0">
                <a:solidFill>
                  <a:srgbClr val="660033"/>
                </a:solidFill>
              </a:rPr>
              <a:t>n</a:t>
            </a:r>
            <a:r>
              <a:rPr lang="en-IN" sz="2400" dirty="0" smtClean="0">
                <a:solidFill>
                  <a:srgbClr val="660033"/>
                </a:solidFill>
              </a:rPr>
              <a:t>) ]</a:t>
            </a:r>
          </a:p>
          <a:p>
            <a:pPr marL="0" indent="0" algn="ctr">
              <a:spcBef>
                <a:spcPts val="1200"/>
              </a:spcBef>
              <a:buFont typeface="Wingdings" panose="05000000000000000000" pitchFamily="2" charset="2"/>
              <a:buNone/>
              <a:defRPr/>
            </a:pPr>
            <a:endParaRPr lang="en-IN" sz="2400" dirty="0" smtClean="0"/>
          </a:p>
          <a:p>
            <a:pPr marL="0" indent="0" algn="ctr">
              <a:spcBef>
                <a:spcPts val="1200"/>
              </a:spcBef>
              <a:buFont typeface="Wingdings" panose="05000000000000000000" pitchFamily="2" charset="2"/>
              <a:buNone/>
              <a:defRPr/>
            </a:pPr>
            <a:endParaRPr lang="en-IN" sz="2400" dirty="0" smtClean="0"/>
          </a:p>
          <a:p>
            <a:pPr>
              <a:defRPr/>
            </a:pPr>
            <a:endParaRPr lang="en-IN" dirty="0" smtClean="0"/>
          </a:p>
          <a:p>
            <a:pPr>
              <a:defRPr/>
            </a:pPr>
            <a:endParaRPr lang="en-IN" dirty="0" smtClean="0"/>
          </a:p>
          <a:p>
            <a:pPr>
              <a:defRPr/>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457200" y="317500"/>
            <a:ext cx="8382000" cy="1143000"/>
          </a:xfrm>
        </p:spPr>
        <p:txBody>
          <a:bodyPr/>
          <a:lstStyle/>
          <a:p>
            <a:pPr eaLnBrk="1" hangingPunct="1"/>
            <a:r>
              <a:rPr lang="en-GB" altLang="en-US" b="1" smtClean="0"/>
              <a:t>Application: Noise Cancellation</a:t>
            </a:r>
          </a:p>
        </p:txBody>
      </p:sp>
      <p:sp>
        <p:nvSpPr>
          <p:cNvPr id="17411" name="Rectangle 1027"/>
          <p:cNvSpPr>
            <a:spLocks noGrp="1" noChangeArrowheads="1"/>
          </p:cNvSpPr>
          <p:nvPr>
            <p:ph type="body" idx="1"/>
          </p:nvPr>
        </p:nvSpPr>
        <p:spPr/>
        <p:txBody>
          <a:bodyPr/>
          <a:lstStyle/>
          <a:p>
            <a:pPr marL="0" indent="0" eaLnBrk="1" hangingPunct="1">
              <a:buFont typeface="Wingdings" panose="05000000000000000000" pitchFamily="2" charset="2"/>
              <a:buNone/>
            </a:pPr>
            <a:endParaRPr lang="en-GB" altLang="en-US" smtClean="0">
              <a:solidFill>
                <a:schemeClr val="tx2"/>
              </a:solidFill>
            </a:endParaRPr>
          </a:p>
          <a:p>
            <a:pPr marL="0" indent="0" eaLnBrk="1" hangingPunct="1">
              <a:buFont typeface="Wingdings" panose="05000000000000000000" pitchFamily="2" charset="2"/>
              <a:buNone/>
            </a:pPr>
            <a:endParaRPr lang="en-GB" altLang="en-US" smtClean="0">
              <a:solidFill>
                <a:schemeClr val="tx2"/>
              </a:solidFill>
            </a:endParaRPr>
          </a:p>
        </p:txBody>
      </p:sp>
      <p:grpSp>
        <p:nvGrpSpPr>
          <p:cNvPr id="17412" name="Group 1082"/>
          <p:cNvGrpSpPr>
            <a:grpSpLocks/>
          </p:cNvGrpSpPr>
          <p:nvPr/>
        </p:nvGrpSpPr>
        <p:grpSpPr bwMode="auto">
          <a:xfrm>
            <a:off x="1303338" y="2401888"/>
            <a:ext cx="6315075" cy="3082925"/>
            <a:chOff x="860" y="2045"/>
            <a:chExt cx="3380" cy="1549"/>
          </a:xfrm>
        </p:grpSpPr>
        <p:sp>
          <p:nvSpPr>
            <p:cNvPr id="17413" name="Text Box 1071"/>
            <p:cNvSpPr txBox="1">
              <a:spLocks noChangeArrowheads="1"/>
            </p:cNvSpPr>
            <p:nvPr/>
          </p:nvSpPr>
          <p:spPr bwMode="auto">
            <a:xfrm>
              <a:off x="1104" y="2208"/>
              <a:ext cx="7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Noise</a:t>
              </a:r>
            </a:p>
          </p:txBody>
        </p:sp>
        <p:sp>
          <p:nvSpPr>
            <p:cNvPr id="17414" name="Text Box 1078"/>
            <p:cNvSpPr txBox="1">
              <a:spLocks noChangeArrowheads="1"/>
            </p:cNvSpPr>
            <p:nvPr/>
          </p:nvSpPr>
          <p:spPr bwMode="auto">
            <a:xfrm>
              <a:off x="877" y="3249"/>
              <a:ext cx="11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Signal +Noise</a:t>
              </a:r>
            </a:p>
          </p:txBody>
        </p:sp>
        <p:sp>
          <p:nvSpPr>
            <p:cNvPr id="17415" name="Line 1031"/>
            <p:cNvSpPr>
              <a:spLocks noChangeShapeType="1"/>
            </p:cNvSpPr>
            <p:nvPr/>
          </p:nvSpPr>
          <p:spPr bwMode="auto">
            <a:xfrm>
              <a:off x="1942" y="2288"/>
              <a:ext cx="19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416" name="Line 1029"/>
            <p:cNvSpPr>
              <a:spLocks noChangeShapeType="1"/>
            </p:cNvSpPr>
            <p:nvPr/>
          </p:nvSpPr>
          <p:spPr bwMode="auto">
            <a:xfrm>
              <a:off x="1778" y="3329"/>
              <a:ext cx="2129"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417" name="Rectangle 1030"/>
            <p:cNvSpPr>
              <a:spLocks noChangeArrowheads="1"/>
            </p:cNvSpPr>
            <p:nvPr/>
          </p:nvSpPr>
          <p:spPr bwMode="auto">
            <a:xfrm>
              <a:off x="2433" y="2098"/>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7418" name="Rectangle 1033"/>
            <p:cNvSpPr>
              <a:spLocks noChangeArrowheads="1"/>
            </p:cNvSpPr>
            <p:nvPr/>
          </p:nvSpPr>
          <p:spPr bwMode="auto">
            <a:xfrm>
              <a:off x="2433" y="2653"/>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7419" name="Line 1035"/>
            <p:cNvSpPr>
              <a:spLocks noChangeShapeType="1"/>
            </p:cNvSpPr>
            <p:nvPr/>
          </p:nvSpPr>
          <p:spPr bwMode="auto">
            <a:xfrm flipV="1">
              <a:off x="3907" y="3017"/>
              <a:ext cx="0" cy="3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420" name="Line 1036"/>
            <p:cNvSpPr>
              <a:spLocks noChangeShapeType="1"/>
            </p:cNvSpPr>
            <p:nvPr/>
          </p:nvSpPr>
          <p:spPr bwMode="auto">
            <a:xfrm flipH="1">
              <a:off x="2870" y="2913"/>
              <a:ext cx="103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421" name="AutoShape 1037"/>
            <p:cNvSpPr>
              <a:spLocks noChangeArrowheads="1"/>
            </p:cNvSpPr>
            <p:nvPr/>
          </p:nvSpPr>
          <p:spPr bwMode="auto">
            <a:xfrm>
              <a:off x="2659" y="2497"/>
              <a:ext cx="40" cy="221"/>
            </a:xfrm>
            <a:prstGeom prst="upArrow">
              <a:avLst>
                <a:gd name="adj1" fmla="val 50000"/>
                <a:gd name="adj2" fmla="val 13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7422" name="Oval 1039"/>
            <p:cNvSpPr>
              <a:spLocks noChangeArrowheads="1"/>
            </p:cNvSpPr>
            <p:nvPr/>
          </p:nvSpPr>
          <p:spPr bwMode="auto">
            <a:xfrm>
              <a:off x="3798" y="2809"/>
              <a:ext cx="218" cy="2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7423" name="Line 1044"/>
            <p:cNvSpPr>
              <a:spLocks noChangeShapeType="1"/>
            </p:cNvSpPr>
            <p:nvPr/>
          </p:nvSpPr>
          <p:spPr bwMode="auto">
            <a:xfrm>
              <a:off x="3907" y="2288"/>
              <a:ext cx="0" cy="52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424" name="Text Box 1045"/>
            <p:cNvSpPr txBox="1">
              <a:spLocks noChangeArrowheads="1"/>
            </p:cNvSpPr>
            <p:nvPr/>
          </p:nvSpPr>
          <p:spPr bwMode="auto">
            <a:xfrm>
              <a:off x="4001" y="2658"/>
              <a:ext cx="23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a:t>
              </a:r>
            </a:p>
            <a:p>
              <a:pPr eaLnBrk="1" hangingPunct="1">
                <a:spcBef>
                  <a:spcPct val="50000"/>
                </a:spcBef>
              </a:pPr>
              <a:r>
                <a:rPr lang="en-GB" altLang="en-US" sz="2400">
                  <a:latin typeface="Tahoma" panose="020B0604030504040204" pitchFamily="34" charset="0"/>
                </a:rPr>
                <a:t>+</a:t>
              </a:r>
            </a:p>
          </p:txBody>
        </p:sp>
        <p:sp>
          <p:nvSpPr>
            <p:cNvPr id="17425" name="Text Box 1072"/>
            <p:cNvSpPr txBox="1">
              <a:spLocks noChangeArrowheads="1"/>
            </p:cNvSpPr>
            <p:nvPr/>
          </p:nvSpPr>
          <p:spPr bwMode="auto">
            <a:xfrm>
              <a:off x="2019" y="2227"/>
              <a:ext cx="12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FIR filter</a:t>
              </a:r>
            </a:p>
          </p:txBody>
        </p:sp>
        <p:sp>
          <p:nvSpPr>
            <p:cNvPr id="17426" name="Text Box 1073"/>
            <p:cNvSpPr txBox="1">
              <a:spLocks noChangeArrowheads="1"/>
            </p:cNvSpPr>
            <p:nvPr/>
          </p:nvSpPr>
          <p:spPr bwMode="auto">
            <a:xfrm>
              <a:off x="2309" y="2761"/>
              <a:ext cx="64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Adaptive Algorithm</a:t>
              </a:r>
            </a:p>
          </p:txBody>
        </p:sp>
        <p:sp>
          <p:nvSpPr>
            <p:cNvPr id="17427" name="Text Box 1077"/>
            <p:cNvSpPr txBox="1">
              <a:spLocks noChangeArrowheads="1"/>
            </p:cNvSpPr>
            <p:nvPr/>
          </p:nvSpPr>
          <p:spPr bwMode="auto">
            <a:xfrm>
              <a:off x="860" y="3422"/>
              <a:ext cx="125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PRIMARY SIGNAL</a:t>
              </a:r>
            </a:p>
          </p:txBody>
        </p:sp>
        <p:sp>
          <p:nvSpPr>
            <p:cNvPr id="17428" name="Text Box 1080"/>
            <p:cNvSpPr txBox="1">
              <a:spLocks noChangeArrowheads="1"/>
            </p:cNvSpPr>
            <p:nvPr/>
          </p:nvSpPr>
          <p:spPr bwMode="auto">
            <a:xfrm>
              <a:off x="898" y="2045"/>
              <a:ext cx="12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REFERENCE SIGNAL</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60388" y="339725"/>
            <a:ext cx="7793037" cy="1143000"/>
          </a:xfrm>
        </p:spPr>
        <p:txBody>
          <a:bodyPr/>
          <a:lstStyle/>
          <a:p>
            <a:pPr eaLnBrk="1" hangingPunct="1"/>
            <a:r>
              <a:rPr lang="en-GB" altLang="en-US" b="1" smtClean="0"/>
              <a:t>Application: Echo Cancellation</a:t>
            </a:r>
          </a:p>
        </p:txBody>
      </p:sp>
      <p:sp>
        <p:nvSpPr>
          <p:cNvPr id="18435" name="Rectangle 3"/>
          <p:cNvSpPr>
            <a:spLocks noGrp="1" noChangeArrowheads="1"/>
          </p:cNvSpPr>
          <p:nvPr>
            <p:ph type="body" idx="1"/>
          </p:nvPr>
        </p:nvSpPr>
        <p:spPr/>
        <p:txBody>
          <a:bodyPr/>
          <a:lstStyle/>
          <a:p>
            <a:pPr marL="0" indent="0" eaLnBrk="1" hangingPunct="1">
              <a:buFont typeface="Wingdings" panose="05000000000000000000" pitchFamily="2" charset="2"/>
              <a:buNone/>
            </a:pPr>
            <a:endParaRPr lang="en-GB" altLang="en-US" smtClean="0">
              <a:solidFill>
                <a:schemeClr val="tx2"/>
              </a:solidFill>
            </a:endParaRPr>
          </a:p>
          <a:p>
            <a:pPr marL="0" indent="0" eaLnBrk="1" hangingPunct="1">
              <a:buFont typeface="Wingdings" panose="05000000000000000000" pitchFamily="2" charset="2"/>
              <a:buNone/>
            </a:pPr>
            <a:endParaRPr lang="en-GB" altLang="en-US" smtClean="0">
              <a:solidFill>
                <a:schemeClr val="tx2"/>
              </a:solidFill>
            </a:endParaRPr>
          </a:p>
        </p:txBody>
      </p:sp>
      <p:grpSp>
        <p:nvGrpSpPr>
          <p:cNvPr id="18436" name="Group 56"/>
          <p:cNvGrpSpPr>
            <a:grpSpLocks/>
          </p:cNvGrpSpPr>
          <p:nvPr/>
        </p:nvGrpSpPr>
        <p:grpSpPr bwMode="auto">
          <a:xfrm>
            <a:off x="914400" y="1676400"/>
            <a:ext cx="7086600" cy="4600575"/>
            <a:chOff x="576" y="1872"/>
            <a:chExt cx="4464" cy="2065"/>
          </a:xfrm>
        </p:grpSpPr>
        <p:sp>
          <p:nvSpPr>
            <p:cNvPr id="18437" name="Line 9"/>
            <p:cNvSpPr>
              <a:spLocks noChangeShapeType="1"/>
            </p:cNvSpPr>
            <p:nvPr/>
          </p:nvSpPr>
          <p:spPr bwMode="auto">
            <a:xfrm>
              <a:off x="857" y="2526"/>
              <a:ext cx="98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38" name="Rectangle 5"/>
            <p:cNvSpPr>
              <a:spLocks noChangeArrowheads="1"/>
            </p:cNvSpPr>
            <p:nvPr/>
          </p:nvSpPr>
          <p:spPr bwMode="auto">
            <a:xfrm>
              <a:off x="1032" y="2322"/>
              <a:ext cx="386" cy="3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39" name="Line 8"/>
            <p:cNvSpPr>
              <a:spLocks noChangeShapeType="1"/>
            </p:cNvSpPr>
            <p:nvPr/>
          </p:nvSpPr>
          <p:spPr bwMode="auto">
            <a:xfrm>
              <a:off x="576" y="2076"/>
              <a:ext cx="1719"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40" name="Rectangle 4"/>
            <p:cNvSpPr>
              <a:spLocks noChangeArrowheads="1"/>
            </p:cNvSpPr>
            <p:nvPr/>
          </p:nvSpPr>
          <p:spPr bwMode="auto">
            <a:xfrm>
              <a:off x="1032" y="1872"/>
              <a:ext cx="386" cy="3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41" name="Rectangle 7"/>
            <p:cNvSpPr>
              <a:spLocks noChangeArrowheads="1"/>
            </p:cNvSpPr>
            <p:nvPr/>
          </p:nvSpPr>
          <p:spPr bwMode="auto">
            <a:xfrm>
              <a:off x="1032" y="2894"/>
              <a:ext cx="386" cy="3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42" name="Line 10"/>
            <p:cNvSpPr>
              <a:spLocks noChangeShapeType="1"/>
            </p:cNvSpPr>
            <p:nvPr/>
          </p:nvSpPr>
          <p:spPr bwMode="auto">
            <a:xfrm flipH="1">
              <a:off x="716" y="3548"/>
              <a:ext cx="1053"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43" name="Line 11"/>
            <p:cNvSpPr>
              <a:spLocks noChangeShapeType="1"/>
            </p:cNvSpPr>
            <p:nvPr/>
          </p:nvSpPr>
          <p:spPr bwMode="auto">
            <a:xfrm flipV="1">
              <a:off x="1593" y="3099"/>
              <a:ext cx="0" cy="44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44" name="Line 12"/>
            <p:cNvSpPr>
              <a:spLocks noChangeShapeType="1"/>
            </p:cNvSpPr>
            <p:nvPr/>
          </p:nvSpPr>
          <p:spPr bwMode="auto">
            <a:xfrm flipH="1">
              <a:off x="1418" y="3099"/>
              <a:ext cx="17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45" name="AutoShape 13"/>
            <p:cNvSpPr>
              <a:spLocks noChangeArrowheads="1"/>
            </p:cNvSpPr>
            <p:nvPr/>
          </p:nvSpPr>
          <p:spPr bwMode="auto">
            <a:xfrm>
              <a:off x="1207" y="2690"/>
              <a:ext cx="35" cy="204"/>
            </a:xfrm>
            <a:prstGeom prst="upArrow">
              <a:avLst>
                <a:gd name="adj1" fmla="val 50000"/>
                <a:gd name="adj2" fmla="val 14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46" name="Line 14"/>
            <p:cNvSpPr>
              <a:spLocks noChangeShapeType="1"/>
            </p:cNvSpPr>
            <p:nvPr/>
          </p:nvSpPr>
          <p:spPr bwMode="auto">
            <a:xfrm>
              <a:off x="857" y="2076"/>
              <a:ext cx="0" cy="4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47" name="Oval 15"/>
            <p:cNvSpPr>
              <a:spLocks noChangeArrowheads="1"/>
            </p:cNvSpPr>
            <p:nvPr/>
          </p:nvSpPr>
          <p:spPr bwMode="auto">
            <a:xfrm>
              <a:off x="1769" y="3467"/>
              <a:ext cx="140" cy="16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48" name="Line 16"/>
            <p:cNvSpPr>
              <a:spLocks noChangeShapeType="1"/>
            </p:cNvSpPr>
            <p:nvPr/>
          </p:nvSpPr>
          <p:spPr bwMode="auto">
            <a:xfrm>
              <a:off x="1839" y="2567"/>
              <a:ext cx="0" cy="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49" name="Rectangle 17"/>
            <p:cNvSpPr>
              <a:spLocks noChangeArrowheads="1"/>
            </p:cNvSpPr>
            <p:nvPr/>
          </p:nvSpPr>
          <p:spPr bwMode="auto">
            <a:xfrm>
              <a:off x="2154" y="2363"/>
              <a:ext cx="246" cy="8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50" name="Line 18"/>
            <p:cNvSpPr>
              <a:spLocks noChangeShapeType="1"/>
            </p:cNvSpPr>
            <p:nvPr/>
          </p:nvSpPr>
          <p:spPr bwMode="auto">
            <a:xfrm>
              <a:off x="2295" y="3180"/>
              <a:ext cx="0" cy="36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51" name="Line 19"/>
            <p:cNvSpPr>
              <a:spLocks noChangeShapeType="1"/>
            </p:cNvSpPr>
            <p:nvPr/>
          </p:nvSpPr>
          <p:spPr bwMode="auto">
            <a:xfrm flipH="1" flipV="1">
              <a:off x="1909" y="3548"/>
              <a:ext cx="38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52" name="Line 20"/>
            <p:cNvSpPr>
              <a:spLocks noChangeShapeType="1"/>
            </p:cNvSpPr>
            <p:nvPr/>
          </p:nvSpPr>
          <p:spPr bwMode="auto">
            <a:xfrm>
              <a:off x="2295" y="2076"/>
              <a:ext cx="0" cy="2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53" name="Text Box 21"/>
            <p:cNvSpPr txBox="1">
              <a:spLocks noChangeArrowheads="1"/>
            </p:cNvSpPr>
            <p:nvPr/>
          </p:nvSpPr>
          <p:spPr bwMode="auto">
            <a:xfrm>
              <a:off x="1857" y="3286"/>
              <a:ext cx="21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a:t>
              </a:r>
            </a:p>
            <a:p>
              <a:pPr eaLnBrk="1" hangingPunct="1">
                <a:spcBef>
                  <a:spcPct val="50000"/>
                </a:spcBef>
              </a:pPr>
              <a:r>
                <a:rPr lang="en-GB" altLang="en-US" sz="2400">
                  <a:latin typeface="Tahoma" panose="020B0604030504040204" pitchFamily="34" charset="0"/>
                </a:rPr>
                <a:t>+</a:t>
              </a:r>
            </a:p>
          </p:txBody>
        </p:sp>
        <p:sp>
          <p:nvSpPr>
            <p:cNvPr id="18454" name="Rectangle 6"/>
            <p:cNvSpPr>
              <a:spLocks noChangeArrowheads="1"/>
            </p:cNvSpPr>
            <p:nvPr/>
          </p:nvSpPr>
          <p:spPr bwMode="auto">
            <a:xfrm>
              <a:off x="1032" y="3344"/>
              <a:ext cx="386" cy="3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55" name="Line 24"/>
            <p:cNvSpPr>
              <a:spLocks noChangeShapeType="1"/>
            </p:cNvSpPr>
            <p:nvPr/>
          </p:nvSpPr>
          <p:spPr bwMode="auto">
            <a:xfrm flipH="1">
              <a:off x="3777" y="2526"/>
              <a:ext cx="98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56" name="Rectangle 25"/>
            <p:cNvSpPr>
              <a:spLocks noChangeArrowheads="1"/>
            </p:cNvSpPr>
            <p:nvPr/>
          </p:nvSpPr>
          <p:spPr bwMode="auto">
            <a:xfrm flipH="1">
              <a:off x="4198" y="2322"/>
              <a:ext cx="386" cy="3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57" name="Line 26"/>
            <p:cNvSpPr>
              <a:spLocks noChangeShapeType="1"/>
            </p:cNvSpPr>
            <p:nvPr/>
          </p:nvSpPr>
          <p:spPr bwMode="auto">
            <a:xfrm flipH="1">
              <a:off x="3321" y="2076"/>
              <a:ext cx="1719"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58" name="Rectangle 27"/>
            <p:cNvSpPr>
              <a:spLocks noChangeArrowheads="1"/>
            </p:cNvSpPr>
            <p:nvPr/>
          </p:nvSpPr>
          <p:spPr bwMode="auto">
            <a:xfrm flipH="1">
              <a:off x="4198" y="1872"/>
              <a:ext cx="386" cy="3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59" name="Rectangle 28"/>
            <p:cNvSpPr>
              <a:spLocks noChangeArrowheads="1"/>
            </p:cNvSpPr>
            <p:nvPr/>
          </p:nvSpPr>
          <p:spPr bwMode="auto">
            <a:xfrm flipH="1">
              <a:off x="4198" y="2894"/>
              <a:ext cx="386" cy="3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60" name="Line 29"/>
            <p:cNvSpPr>
              <a:spLocks noChangeShapeType="1"/>
            </p:cNvSpPr>
            <p:nvPr/>
          </p:nvSpPr>
          <p:spPr bwMode="auto">
            <a:xfrm>
              <a:off x="3847" y="3548"/>
              <a:ext cx="1053"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61" name="Line 30"/>
            <p:cNvSpPr>
              <a:spLocks noChangeShapeType="1"/>
            </p:cNvSpPr>
            <p:nvPr/>
          </p:nvSpPr>
          <p:spPr bwMode="auto">
            <a:xfrm flipH="1" flipV="1">
              <a:off x="4023" y="3099"/>
              <a:ext cx="0" cy="44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62" name="Line 31"/>
            <p:cNvSpPr>
              <a:spLocks noChangeShapeType="1"/>
            </p:cNvSpPr>
            <p:nvPr/>
          </p:nvSpPr>
          <p:spPr bwMode="auto">
            <a:xfrm>
              <a:off x="4023" y="3099"/>
              <a:ext cx="17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63" name="AutoShape 32"/>
            <p:cNvSpPr>
              <a:spLocks noChangeArrowheads="1"/>
            </p:cNvSpPr>
            <p:nvPr/>
          </p:nvSpPr>
          <p:spPr bwMode="auto">
            <a:xfrm flipH="1">
              <a:off x="4374" y="2690"/>
              <a:ext cx="35" cy="204"/>
            </a:xfrm>
            <a:prstGeom prst="upArrow">
              <a:avLst>
                <a:gd name="adj1" fmla="val 50000"/>
                <a:gd name="adj2" fmla="val 14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64" name="Line 33"/>
            <p:cNvSpPr>
              <a:spLocks noChangeShapeType="1"/>
            </p:cNvSpPr>
            <p:nvPr/>
          </p:nvSpPr>
          <p:spPr bwMode="auto">
            <a:xfrm flipH="1">
              <a:off x="4759" y="2076"/>
              <a:ext cx="0" cy="4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65" name="Oval 34"/>
            <p:cNvSpPr>
              <a:spLocks noChangeArrowheads="1"/>
            </p:cNvSpPr>
            <p:nvPr/>
          </p:nvSpPr>
          <p:spPr bwMode="auto">
            <a:xfrm flipH="1">
              <a:off x="3707" y="3467"/>
              <a:ext cx="140" cy="16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66" name="Line 35"/>
            <p:cNvSpPr>
              <a:spLocks noChangeShapeType="1"/>
            </p:cNvSpPr>
            <p:nvPr/>
          </p:nvSpPr>
          <p:spPr bwMode="auto">
            <a:xfrm flipH="1">
              <a:off x="3777" y="2567"/>
              <a:ext cx="0" cy="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67" name="Rectangle 36"/>
            <p:cNvSpPr>
              <a:spLocks noChangeArrowheads="1"/>
            </p:cNvSpPr>
            <p:nvPr/>
          </p:nvSpPr>
          <p:spPr bwMode="auto">
            <a:xfrm flipH="1">
              <a:off x="3216" y="2363"/>
              <a:ext cx="246" cy="8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68" name="Line 37"/>
            <p:cNvSpPr>
              <a:spLocks noChangeShapeType="1"/>
            </p:cNvSpPr>
            <p:nvPr/>
          </p:nvSpPr>
          <p:spPr bwMode="auto">
            <a:xfrm flipH="1">
              <a:off x="3321" y="3180"/>
              <a:ext cx="0" cy="36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69" name="Line 38"/>
            <p:cNvSpPr>
              <a:spLocks noChangeShapeType="1"/>
            </p:cNvSpPr>
            <p:nvPr/>
          </p:nvSpPr>
          <p:spPr bwMode="auto">
            <a:xfrm flipV="1">
              <a:off x="3321" y="3548"/>
              <a:ext cx="38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70" name="Line 39"/>
            <p:cNvSpPr>
              <a:spLocks noChangeShapeType="1"/>
            </p:cNvSpPr>
            <p:nvPr/>
          </p:nvSpPr>
          <p:spPr bwMode="auto">
            <a:xfrm flipH="1">
              <a:off x="3321" y="2076"/>
              <a:ext cx="0" cy="2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71" name="Text Box 40"/>
            <p:cNvSpPr txBox="1">
              <a:spLocks noChangeArrowheads="1"/>
            </p:cNvSpPr>
            <p:nvPr/>
          </p:nvSpPr>
          <p:spPr bwMode="auto">
            <a:xfrm flipH="1">
              <a:off x="3526" y="3304"/>
              <a:ext cx="21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a:t>
              </a:r>
            </a:p>
            <a:p>
              <a:pPr eaLnBrk="1" hangingPunct="1">
                <a:spcBef>
                  <a:spcPct val="50000"/>
                </a:spcBef>
              </a:pPr>
              <a:r>
                <a:rPr lang="en-GB" altLang="en-US" sz="2400">
                  <a:latin typeface="Tahoma" panose="020B0604030504040204" pitchFamily="34" charset="0"/>
                </a:rPr>
                <a:t>+</a:t>
              </a:r>
            </a:p>
          </p:txBody>
        </p:sp>
        <p:sp>
          <p:nvSpPr>
            <p:cNvPr id="18472" name="Rectangle 41"/>
            <p:cNvSpPr>
              <a:spLocks noChangeArrowheads="1"/>
            </p:cNvSpPr>
            <p:nvPr/>
          </p:nvSpPr>
          <p:spPr bwMode="auto">
            <a:xfrm flipH="1">
              <a:off x="4198" y="3344"/>
              <a:ext cx="386" cy="3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73" name="Oval 43"/>
            <p:cNvSpPr>
              <a:spLocks noChangeArrowheads="1"/>
            </p:cNvSpPr>
            <p:nvPr/>
          </p:nvSpPr>
          <p:spPr bwMode="auto">
            <a:xfrm>
              <a:off x="2736" y="2640"/>
              <a:ext cx="144" cy="24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8474" name="Line 44"/>
            <p:cNvSpPr>
              <a:spLocks noChangeShapeType="1"/>
            </p:cNvSpPr>
            <p:nvPr/>
          </p:nvSpPr>
          <p:spPr bwMode="auto">
            <a:xfrm>
              <a:off x="2400" y="2880"/>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75" name="Text Box 45"/>
            <p:cNvSpPr txBox="1">
              <a:spLocks noChangeArrowheads="1"/>
            </p:cNvSpPr>
            <p:nvPr/>
          </p:nvSpPr>
          <p:spPr bwMode="auto">
            <a:xfrm>
              <a:off x="1003" y="342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Rx1</a:t>
              </a:r>
            </a:p>
          </p:txBody>
        </p:sp>
        <p:sp>
          <p:nvSpPr>
            <p:cNvPr id="18476" name="Text Box 46"/>
            <p:cNvSpPr txBox="1">
              <a:spLocks noChangeArrowheads="1"/>
            </p:cNvSpPr>
            <p:nvPr/>
          </p:nvSpPr>
          <p:spPr bwMode="auto">
            <a:xfrm>
              <a:off x="4176" y="340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Rx2</a:t>
              </a:r>
            </a:p>
          </p:txBody>
        </p:sp>
        <p:sp>
          <p:nvSpPr>
            <p:cNvPr id="18477" name="Text Box 47"/>
            <p:cNvSpPr txBox="1">
              <a:spLocks noChangeArrowheads="1"/>
            </p:cNvSpPr>
            <p:nvPr/>
          </p:nvSpPr>
          <p:spPr bwMode="auto">
            <a:xfrm>
              <a:off x="1008" y="192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Tx1</a:t>
              </a:r>
            </a:p>
          </p:txBody>
        </p:sp>
        <p:sp>
          <p:nvSpPr>
            <p:cNvPr id="18478" name="Text Box 48"/>
            <p:cNvSpPr txBox="1">
              <a:spLocks noChangeArrowheads="1"/>
            </p:cNvSpPr>
            <p:nvPr/>
          </p:nvSpPr>
          <p:spPr bwMode="auto">
            <a:xfrm>
              <a:off x="4176" y="192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Tx2</a:t>
              </a:r>
            </a:p>
          </p:txBody>
        </p:sp>
        <p:sp>
          <p:nvSpPr>
            <p:cNvPr id="18479" name="Text Box 49"/>
            <p:cNvSpPr txBox="1">
              <a:spLocks noChangeArrowheads="1"/>
            </p:cNvSpPr>
            <p:nvPr/>
          </p:nvSpPr>
          <p:spPr bwMode="auto">
            <a:xfrm>
              <a:off x="898" y="2424"/>
              <a:ext cx="683"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Echo canceller</a:t>
              </a:r>
            </a:p>
          </p:txBody>
        </p:sp>
        <p:sp>
          <p:nvSpPr>
            <p:cNvPr id="18480" name="Text Box 50"/>
            <p:cNvSpPr txBox="1">
              <a:spLocks noChangeArrowheads="1"/>
            </p:cNvSpPr>
            <p:nvPr/>
          </p:nvSpPr>
          <p:spPr bwMode="auto">
            <a:xfrm>
              <a:off x="4059" y="2430"/>
              <a:ext cx="673"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Echo canceller</a:t>
              </a:r>
            </a:p>
          </p:txBody>
        </p:sp>
        <p:sp>
          <p:nvSpPr>
            <p:cNvPr id="18481" name="Text Box 51"/>
            <p:cNvSpPr txBox="1">
              <a:spLocks noChangeArrowheads="1"/>
            </p:cNvSpPr>
            <p:nvPr/>
          </p:nvSpPr>
          <p:spPr bwMode="auto">
            <a:xfrm>
              <a:off x="779" y="2979"/>
              <a:ext cx="891"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Adaptive Algorithm</a:t>
              </a:r>
            </a:p>
          </p:txBody>
        </p:sp>
        <p:sp>
          <p:nvSpPr>
            <p:cNvPr id="18482" name="Text Box 52"/>
            <p:cNvSpPr txBox="1">
              <a:spLocks noChangeArrowheads="1"/>
            </p:cNvSpPr>
            <p:nvPr/>
          </p:nvSpPr>
          <p:spPr bwMode="auto">
            <a:xfrm>
              <a:off x="3967" y="2994"/>
              <a:ext cx="864"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Adaptive Algorithm</a:t>
              </a:r>
            </a:p>
          </p:txBody>
        </p:sp>
        <p:sp>
          <p:nvSpPr>
            <p:cNvPr id="18483" name="Text Box 53"/>
            <p:cNvSpPr txBox="1">
              <a:spLocks noChangeArrowheads="1"/>
            </p:cNvSpPr>
            <p:nvPr/>
          </p:nvSpPr>
          <p:spPr bwMode="auto">
            <a:xfrm>
              <a:off x="1722" y="2685"/>
              <a:ext cx="11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Hybrid</a:t>
              </a:r>
            </a:p>
          </p:txBody>
        </p:sp>
        <p:sp>
          <p:nvSpPr>
            <p:cNvPr id="18484" name="Text Box 54"/>
            <p:cNvSpPr txBox="1">
              <a:spLocks noChangeArrowheads="1"/>
            </p:cNvSpPr>
            <p:nvPr/>
          </p:nvSpPr>
          <p:spPr bwMode="auto">
            <a:xfrm>
              <a:off x="2769" y="2689"/>
              <a:ext cx="11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Hybrid</a:t>
              </a:r>
            </a:p>
          </p:txBody>
        </p:sp>
        <p:sp>
          <p:nvSpPr>
            <p:cNvPr id="18485" name="Text Box 55"/>
            <p:cNvSpPr txBox="1">
              <a:spLocks noChangeArrowheads="1"/>
            </p:cNvSpPr>
            <p:nvPr/>
          </p:nvSpPr>
          <p:spPr bwMode="auto">
            <a:xfrm>
              <a:off x="2328" y="2976"/>
              <a:ext cx="11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Local Loop</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84188" y="322263"/>
            <a:ext cx="8202612" cy="1143000"/>
          </a:xfrm>
        </p:spPr>
        <p:txBody>
          <a:bodyPr/>
          <a:lstStyle/>
          <a:p>
            <a:pPr eaLnBrk="1" hangingPunct="1"/>
            <a:r>
              <a:rPr lang="en-GB" altLang="en-US" b="1" smtClean="0"/>
              <a:t>Application: System Identification</a:t>
            </a:r>
            <a:r>
              <a:rPr lang="en-GB" altLang="en-US" smtClean="0"/>
              <a:t/>
            </a:r>
            <a:br>
              <a:rPr lang="en-GB" altLang="en-US" smtClean="0"/>
            </a:br>
            <a:r>
              <a:rPr lang="en-GB" altLang="en-US" b="1" smtClean="0"/>
              <a:t> </a:t>
            </a:r>
            <a:endParaRPr lang="en-GB" altLang="en-US" smtClean="0"/>
          </a:p>
        </p:txBody>
      </p:sp>
      <p:sp>
        <p:nvSpPr>
          <p:cNvPr id="19459" name="Rectangle 3"/>
          <p:cNvSpPr>
            <a:spLocks noGrp="1" noChangeArrowheads="1"/>
          </p:cNvSpPr>
          <p:nvPr>
            <p:ph type="body" idx="1"/>
          </p:nvPr>
        </p:nvSpPr>
        <p:spPr/>
        <p:txBody>
          <a:bodyPr/>
          <a:lstStyle/>
          <a:p>
            <a:pPr marL="0" indent="0" eaLnBrk="1" hangingPunct="1">
              <a:buFont typeface="Wingdings" panose="05000000000000000000" pitchFamily="2" charset="2"/>
              <a:buNone/>
            </a:pPr>
            <a:endParaRPr lang="en-GB" altLang="en-US" smtClean="0">
              <a:solidFill>
                <a:schemeClr val="tx2"/>
              </a:solidFill>
            </a:endParaRPr>
          </a:p>
          <a:p>
            <a:pPr marL="0" indent="0" eaLnBrk="1" hangingPunct="1">
              <a:buFont typeface="Wingdings" panose="05000000000000000000" pitchFamily="2" charset="2"/>
              <a:buNone/>
            </a:pPr>
            <a:endParaRPr lang="en-GB" altLang="en-US" smtClean="0">
              <a:solidFill>
                <a:schemeClr val="tx2"/>
              </a:solidFill>
            </a:endParaRPr>
          </a:p>
        </p:txBody>
      </p:sp>
      <p:grpSp>
        <p:nvGrpSpPr>
          <p:cNvPr id="19460" name="Group 24"/>
          <p:cNvGrpSpPr>
            <a:grpSpLocks/>
          </p:cNvGrpSpPr>
          <p:nvPr/>
        </p:nvGrpSpPr>
        <p:grpSpPr bwMode="auto">
          <a:xfrm>
            <a:off x="868363" y="1905000"/>
            <a:ext cx="6521450" cy="3400425"/>
            <a:chOff x="507" y="2008"/>
            <a:chExt cx="3692" cy="1559"/>
          </a:xfrm>
        </p:grpSpPr>
        <p:sp>
          <p:nvSpPr>
            <p:cNvPr id="19461" name="Line 8"/>
            <p:cNvSpPr>
              <a:spLocks noChangeShapeType="1"/>
            </p:cNvSpPr>
            <p:nvPr/>
          </p:nvSpPr>
          <p:spPr bwMode="auto">
            <a:xfrm flipV="1">
              <a:off x="1632" y="3360"/>
              <a:ext cx="230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62" name="Rectangle 21"/>
            <p:cNvSpPr>
              <a:spLocks noChangeArrowheads="1"/>
            </p:cNvSpPr>
            <p:nvPr/>
          </p:nvSpPr>
          <p:spPr bwMode="auto">
            <a:xfrm>
              <a:off x="2441" y="3168"/>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9463" name="Text Box 19"/>
            <p:cNvSpPr txBox="1">
              <a:spLocks noChangeArrowheads="1"/>
            </p:cNvSpPr>
            <p:nvPr/>
          </p:nvSpPr>
          <p:spPr bwMode="auto">
            <a:xfrm>
              <a:off x="2346" y="3265"/>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Unknown System</a:t>
              </a:r>
            </a:p>
          </p:txBody>
        </p:sp>
        <p:sp>
          <p:nvSpPr>
            <p:cNvPr id="19464" name="Text Box 6"/>
            <p:cNvSpPr txBox="1">
              <a:spLocks noChangeArrowheads="1"/>
            </p:cNvSpPr>
            <p:nvPr/>
          </p:nvSpPr>
          <p:spPr bwMode="auto">
            <a:xfrm>
              <a:off x="507" y="2734"/>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Signal</a:t>
              </a:r>
            </a:p>
          </p:txBody>
        </p:sp>
        <p:sp>
          <p:nvSpPr>
            <p:cNvPr id="19465" name="Line 7"/>
            <p:cNvSpPr>
              <a:spLocks noChangeShapeType="1"/>
            </p:cNvSpPr>
            <p:nvPr/>
          </p:nvSpPr>
          <p:spPr bwMode="auto">
            <a:xfrm flipV="1">
              <a:off x="1632" y="2208"/>
              <a:ext cx="225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66" name="Rectangle 9"/>
            <p:cNvSpPr>
              <a:spLocks noChangeArrowheads="1"/>
            </p:cNvSpPr>
            <p:nvPr/>
          </p:nvSpPr>
          <p:spPr bwMode="auto">
            <a:xfrm>
              <a:off x="2441" y="2008"/>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9467" name="Rectangle 10"/>
            <p:cNvSpPr>
              <a:spLocks noChangeArrowheads="1"/>
            </p:cNvSpPr>
            <p:nvPr/>
          </p:nvSpPr>
          <p:spPr bwMode="auto">
            <a:xfrm>
              <a:off x="2433" y="2653"/>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9468" name="Line 11"/>
            <p:cNvSpPr>
              <a:spLocks noChangeShapeType="1"/>
            </p:cNvSpPr>
            <p:nvPr/>
          </p:nvSpPr>
          <p:spPr bwMode="auto">
            <a:xfrm flipV="1">
              <a:off x="3907" y="3017"/>
              <a:ext cx="0" cy="3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69" name="Line 12"/>
            <p:cNvSpPr>
              <a:spLocks noChangeShapeType="1"/>
            </p:cNvSpPr>
            <p:nvPr/>
          </p:nvSpPr>
          <p:spPr bwMode="auto">
            <a:xfrm flipH="1">
              <a:off x="2870" y="2913"/>
              <a:ext cx="103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70" name="AutoShape 13"/>
            <p:cNvSpPr>
              <a:spLocks noChangeArrowheads="1"/>
            </p:cNvSpPr>
            <p:nvPr/>
          </p:nvSpPr>
          <p:spPr bwMode="auto">
            <a:xfrm>
              <a:off x="2659" y="2400"/>
              <a:ext cx="47" cy="318"/>
            </a:xfrm>
            <a:prstGeom prst="upArrow">
              <a:avLst>
                <a:gd name="adj1" fmla="val 50000"/>
                <a:gd name="adj2" fmla="val 1691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9471" name="Oval 14"/>
            <p:cNvSpPr>
              <a:spLocks noChangeArrowheads="1"/>
            </p:cNvSpPr>
            <p:nvPr/>
          </p:nvSpPr>
          <p:spPr bwMode="auto">
            <a:xfrm>
              <a:off x="3798" y="2809"/>
              <a:ext cx="218" cy="2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9472" name="Line 15"/>
            <p:cNvSpPr>
              <a:spLocks noChangeShapeType="1"/>
            </p:cNvSpPr>
            <p:nvPr/>
          </p:nvSpPr>
          <p:spPr bwMode="auto">
            <a:xfrm>
              <a:off x="3888" y="2208"/>
              <a:ext cx="0" cy="62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73" name="Text Box 16"/>
            <p:cNvSpPr txBox="1">
              <a:spLocks noChangeArrowheads="1"/>
            </p:cNvSpPr>
            <p:nvPr/>
          </p:nvSpPr>
          <p:spPr bwMode="auto">
            <a:xfrm>
              <a:off x="3960" y="2662"/>
              <a:ext cx="23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a:t>
              </a:r>
            </a:p>
            <a:p>
              <a:pPr eaLnBrk="1" hangingPunct="1">
                <a:spcBef>
                  <a:spcPct val="50000"/>
                </a:spcBef>
              </a:pPr>
              <a:r>
                <a:rPr lang="en-GB" altLang="en-US" sz="2400">
                  <a:latin typeface="Tahoma" panose="020B0604030504040204" pitchFamily="34" charset="0"/>
                </a:rPr>
                <a:t>+</a:t>
              </a:r>
            </a:p>
          </p:txBody>
        </p:sp>
        <p:sp>
          <p:nvSpPr>
            <p:cNvPr id="19474" name="Text Box 17"/>
            <p:cNvSpPr txBox="1">
              <a:spLocks noChangeArrowheads="1"/>
            </p:cNvSpPr>
            <p:nvPr/>
          </p:nvSpPr>
          <p:spPr bwMode="auto">
            <a:xfrm>
              <a:off x="2037" y="2154"/>
              <a:ext cx="12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FIR filter</a:t>
              </a:r>
            </a:p>
          </p:txBody>
        </p:sp>
        <p:sp>
          <p:nvSpPr>
            <p:cNvPr id="19475" name="Text Box 18"/>
            <p:cNvSpPr txBox="1">
              <a:spLocks noChangeArrowheads="1"/>
            </p:cNvSpPr>
            <p:nvPr/>
          </p:nvSpPr>
          <p:spPr bwMode="auto">
            <a:xfrm>
              <a:off x="2314" y="2752"/>
              <a:ext cx="7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Adaptive Algorithm</a:t>
              </a:r>
            </a:p>
          </p:txBody>
        </p:sp>
        <p:sp>
          <p:nvSpPr>
            <p:cNvPr id="19476" name="Line 22"/>
            <p:cNvSpPr>
              <a:spLocks noChangeShapeType="1"/>
            </p:cNvSpPr>
            <p:nvPr/>
          </p:nvSpPr>
          <p:spPr bwMode="auto">
            <a:xfrm>
              <a:off x="1008" y="2784"/>
              <a:ext cx="6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77" name="Line 23"/>
            <p:cNvSpPr>
              <a:spLocks noChangeShapeType="1"/>
            </p:cNvSpPr>
            <p:nvPr/>
          </p:nvSpPr>
          <p:spPr bwMode="auto">
            <a:xfrm>
              <a:off x="1632" y="2208"/>
              <a:ext cx="0" cy="1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420688" y="307975"/>
            <a:ext cx="7793037" cy="1143000"/>
          </a:xfrm>
        </p:spPr>
        <p:txBody>
          <a:bodyPr/>
          <a:lstStyle/>
          <a:p>
            <a:pPr eaLnBrk="1" hangingPunct="1"/>
            <a:r>
              <a:rPr lang="en-GB" altLang="en-US" b="1" smtClean="0"/>
              <a:t>Application: Blind Equalization</a:t>
            </a:r>
          </a:p>
        </p:txBody>
      </p:sp>
      <p:sp>
        <p:nvSpPr>
          <p:cNvPr id="20483" name="Rectangle 1027"/>
          <p:cNvSpPr>
            <a:spLocks noGrp="1" noChangeArrowheads="1"/>
          </p:cNvSpPr>
          <p:nvPr>
            <p:ph type="body" idx="1"/>
          </p:nvPr>
        </p:nvSpPr>
        <p:spPr/>
        <p:txBody>
          <a:bodyPr/>
          <a:lstStyle/>
          <a:p>
            <a:pPr marL="0" indent="0" eaLnBrk="1" hangingPunct="1">
              <a:buFont typeface="Wingdings" panose="05000000000000000000" pitchFamily="2" charset="2"/>
              <a:buNone/>
            </a:pPr>
            <a:endParaRPr lang="en-GB" altLang="en-US" smtClean="0">
              <a:solidFill>
                <a:schemeClr val="tx2"/>
              </a:solidFill>
            </a:endParaRPr>
          </a:p>
          <a:p>
            <a:pPr marL="0" indent="0" eaLnBrk="1" hangingPunct="1">
              <a:buFont typeface="Wingdings" panose="05000000000000000000" pitchFamily="2" charset="2"/>
              <a:buNone/>
            </a:pPr>
            <a:endParaRPr lang="en-GB" altLang="en-US" smtClean="0">
              <a:solidFill>
                <a:schemeClr val="tx2"/>
              </a:solidFill>
            </a:endParaRPr>
          </a:p>
        </p:txBody>
      </p:sp>
      <p:grpSp>
        <p:nvGrpSpPr>
          <p:cNvPr id="20484" name="Group 1050"/>
          <p:cNvGrpSpPr>
            <a:grpSpLocks/>
          </p:cNvGrpSpPr>
          <p:nvPr/>
        </p:nvGrpSpPr>
        <p:grpSpPr bwMode="auto">
          <a:xfrm>
            <a:off x="593725" y="1563688"/>
            <a:ext cx="7407275" cy="3379787"/>
            <a:chOff x="751" y="1920"/>
            <a:chExt cx="4145" cy="1469"/>
          </a:xfrm>
        </p:grpSpPr>
        <p:sp>
          <p:nvSpPr>
            <p:cNvPr id="20485" name="Line 1029"/>
            <p:cNvSpPr>
              <a:spLocks noChangeShapeType="1"/>
            </p:cNvSpPr>
            <p:nvPr/>
          </p:nvSpPr>
          <p:spPr bwMode="auto">
            <a:xfrm flipV="1">
              <a:off x="1512" y="3278"/>
              <a:ext cx="28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0486" name="Group 1046"/>
            <p:cNvGrpSpPr>
              <a:grpSpLocks/>
            </p:cNvGrpSpPr>
            <p:nvPr/>
          </p:nvGrpSpPr>
          <p:grpSpPr bwMode="auto">
            <a:xfrm>
              <a:off x="1836" y="1920"/>
              <a:ext cx="672" cy="399"/>
              <a:chOff x="2340" y="3168"/>
              <a:chExt cx="672" cy="399"/>
            </a:xfrm>
          </p:grpSpPr>
          <p:sp>
            <p:nvSpPr>
              <p:cNvPr id="20503" name="Rectangle 1030"/>
              <p:cNvSpPr>
                <a:spLocks noChangeArrowheads="1"/>
              </p:cNvSpPr>
              <p:nvPr/>
            </p:nvSpPr>
            <p:spPr bwMode="auto">
              <a:xfrm>
                <a:off x="2441" y="3168"/>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0504" name="Text Box 1031"/>
              <p:cNvSpPr txBox="1">
                <a:spLocks noChangeArrowheads="1"/>
              </p:cNvSpPr>
              <p:nvPr/>
            </p:nvSpPr>
            <p:spPr bwMode="auto">
              <a:xfrm>
                <a:off x="2340" y="3280"/>
                <a:ext cx="67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Unknown System</a:t>
                </a:r>
              </a:p>
            </p:txBody>
          </p:sp>
        </p:grpSp>
        <p:sp>
          <p:nvSpPr>
            <p:cNvPr id="20487" name="Text Box 1032"/>
            <p:cNvSpPr txBox="1">
              <a:spLocks noChangeArrowheads="1"/>
            </p:cNvSpPr>
            <p:nvPr/>
          </p:nvSpPr>
          <p:spPr bwMode="auto">
            <a:xfrm>
              <a:off x="751" y="2068"/>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Signal</a:t>
              </a:r>
            </a:p>
          </p:txBody>
        </p:sp>
        <p:sp>
          <p:nvSpPr>
            <p:cNvPr id="20488" name="Line 1033"/>
            <p:cNvSpPr>
              <a:spLocks noChangeShapeType="1"/>
            </p:cNvSpPr>
            <p:nvPr/>
          </p:nvSpPr>
          <p:spPr bwMode="auto">
            <a:xfrm>
              <a:off x="2400" y="2112"/>
              <a:ext cx="249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0489" name="Rectangle 1034"/>
            <p:cNvSpPr>
              <a:spLocks noChangeArrowheads="1"/>
            </p:cNvSpPr>
            <p:nvPr/>
          </p:nvSpPr>
          <p:spPr bwMode="auto">
            <a:xfrm>
              <a:off x="2849" y="1926"/>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0490" name="Rectangle 1035"/>
            <p:cNvSpPr>
              <a:spLocks noChangeArrowheads="1"/>
            </p:cNvSpPr>
            <p:nvPr/>
          </p:nvSpPr>
          <p:spPr bwMode="auto">
            <a:xfrm>
              <a:off x="2841" y="2571"/>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0491" name="Line 1036"/>
            <p:cNvSpPr>
              <a:spLocks noChangeShapeType="1"/>
            </p:cNvSpPr>
            <p:nvPr/>
          </p:nvSpPr>
          <p:spPr bwMode="auto">
            <a:xfrm flipV="1">
              <a:off x="4315" y="2935"/>
              <a:ext cx="0" cy="3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0492" name="Line 1037"/>
            <p:cNvSpPr>
              <a:spLocks noChangeShapeType="1"/>
            </p:cNvSpPr>
            <p:nvPr/>
          </p:nvSpPr>
          <p:spPr bwMode="auto">
            <a:xfrm flipH="1">
              <a:off x="3278" y="2831"/>
              <a:ext cx="103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0493" name="AutoShape 1038"/>
            <p:cNvSpPr>
              <a:spLocks noChangeArrowheads="1"/>
            </p:cNvSpPr>
            <p:nvPr/>
          </p:nvSpPr>
          <p:spPr bwMode="auto">
            <a:xfrm>
              <a:off x="3067" y="2318"/>
              <a:ext cx="47" cy="318"/>
            </a:xfrm>
            <a:prstGeom prst="upArrow">
              <a:avLst>
                <a:gd name="adj1" fmla="val 50000"/>
                <a:gd name="adj2" fmla="val 1691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0494" name="Oval 1039"/>
            <p:cNvSpPr>
              <a:spLocks noChangeArrowheads="1"/>
            </p:cNvSpPr>
            <p:nvPr/>
          </p:nvSpPr>
          <p:spPr bwMode="auto">
            <a:xfrm>
              <a:off x="4206" y="2727"/>
              <a:ext cx="218" cy="2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0495" name="Line 1040"/>
            <p:cNvSpPr>
              <a:spLocks noChangeShapeType="1"/>
            </p:cNvSpPr>
            <p:nvPr/>
          </p:nvSpPr>
          <p:spPr bwMode="auto">
            <a:xfrm>
              <a:off x="4296" y="2126"/>
              <a:ext cx="0" cy="62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0496" name="Text Box 1041"/>
            <p:cNvSpPr txBox="1">
              <a:spLocks noChangeArrowheads="1"/>
            </p:cNvSpPr>
            <p:nvPr/>
          </p:nvSpPr>
          <p:spPr bwMode="auto">
            <a:xfrm>
              <a:off x="4365" y="2604"/>
              <a:ext cx="23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a:t>
              </a:r>
            </a:p>
            <a:p>
              <a:pPr eaLnBrk="1" hangingPunct="1">
                <a:spcBef>
                  <a:spcPct val="50000"/>
                </a:spcBef>
              </a:pPr>
              <a:r>
                <a:rPr lang="en-GB" altLang="en-US" sz="2400">
                  <a:latin typeface="Tahoma" panose="020B0604030504040204" pitchFamily="34" charset="0"/>
                </a:rPr>
                <a:t>+</a:t>
              </a:r>
            </a:p>
          </p:txBody>
        </p:sp>
        <p:sp>
          <p:nvSpPr>
            <p:cNvPr id="20497" name="Text Box 1042"/>
            <p:cNvSpPr txBox="1">
              <a:spLocks noChangeArrowheads="1"/>
            </p:cNvSpPr>
            <p:nvPr/>
          </p:nvSpPr>
          <p:spPr bwMode="auto">
            <a:xfrm>
              <a:off x="2442" y="2054"/>
              <a:ext cx="12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FIR filter</a:t>
              </a:r>
            </a:p>
          </p:txBody>
        </p:sp>
        <p:sp>
          <p:nvSpPr>
            <p:cNvPr id="20498" name="Text Box 1043"/>
            <p:cNvSpPr txBox="1">
              <a:spLocks noChangeArrowheads="1"/>
            </p:cNvSpPr>
            <p:nvPr/>
          </p:nvSpPr>
          <p:spPr bwMode="auto">
            <a:xfrm>
              <a:off x="2739" y="2682"/>
              <a:ext cx="65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Adaptive Algorithm</a:t>
              </a:r>
            </a:p>
          </p:txBody>
        </p:sp>
        <p:sp>
          <p:nvSpPr>
            <p:cNvPr id="20499" name="Line 1044"/>
            <p:cNvSpPr>
              <a:spLocks noChangeShapeType="1"/>
            </p:cNvSpPr>
            <p:nvPr/>
          </p:nvSpPr>
          <p:spPr bwMode="auto">
            <a:xfrm>
              <a:off x="1272" y="2126"/>
              <a:ext cx="6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0500" name="Line 1045"/>
            <p:cNvSpPr>
              <a:spLocks noChangeShapeType="1"/>
            </p:cNvSpPr>
            <p:nvPr/>
          </p:nvSpPr>
          <p:spPr bwMode="auto">
            <a:xfrm>
              <a:off x="1512" y="2126"/>
              <a:ext cx="0" cy="1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0501" name="Rectangle 1047"/>
            <p:cNvSpPr>
              <a:spLocks noChangeArrowheads="1"/>
            </p:cNvSpPr>
            <p:nvPr/>
          </p:nvSpPr>
          <p:spPr bwMode="auto">
            <a:xfrm>
              <a:off x="1608" y="3134"/>
              <a:ext cx="439" cy="25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0502" name="Text Box 1048"/>
            <p:cNvSpPr txBox="1">
              <a:spLocks noChangeArrowheads="1"/>
            </p:cNvSpPr>
            <p:nvPr/>
          </p:nvSpPr>
          <p:spPr bwMode="auto">
            <a:xfrm>
              <a:off x="1443" y="3206"/>
              <a:ext cx="7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Delay</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46075"/>
            <a:ext cx="7793038" cy="1143000"/>
          </a:xfrm>
        </p:spPr>
        <p:txBody>
          <a:bodyPr/>
          <a:lstStyle/>
          <a:p>
            <a:pPr eaLnBrk="1" hangingPunct="1"/>
            <a:r>
              <a:rPr lang="en-GB" altLang="en-US" b="1" smtClean="0"/>
              <a:t>Application: Adaptive Predictors</a:t>
            </a:r>
            <a:r>
              <a:rPr lang="en-GB" altLang="en-US" smtClean="0"/>
              <a:t/>
            </a:r>
            <a:br>
              <a:rPr lang="en-GB" altLang="en-US" smtClean="0"/>
            </a:br>
            <a:endParaRPr lang="en-GB" altLang="en-US" smtClean="0"/>
          </a:p>
        </p:txBody>
      </p:sp>
      <p:sp>
        <p:nvSpPr>
          <p:cNvPr id="21507" name="Rectangle 3"/>
          <p:cNvSpPr>
            <a:spLocks noGrp="1" noChangeArrowheads="1"/>
          </p:cNvSpPr>
          <p:nvPr>
            <p:ph type="body" idx="1"/>
          </p:nvPr>
        </p:nvSpPr>
        <p:spPr/>
        <p:txBody>
          <a:bodyPr/>
          <a:lstStyle/>
          <a:p>
            <a:pPr marL="0" indent="0" eaLnBrk="1" hangingPunct="1">
              <a:buFont typeface="Wingdings" panose="05000000000000000000" pitchFamily="2" charset="2"/>
              <a:buNone/>
            </a:pPr>
            <a:endParaRPr lang="en-GB" altLang="en-US" smtClean="0">
              <a:solidFill>
                <a:schemeClr val="tx2"/>
              </a:solidFill>
            </a:endParaRPr>
          </a:p>
          <a:p>
            <a:pPr marL="0" indent="0" eaLnBrk="1" hangingPunct="1">
              <a:buFont typeface="Wingdings" panose="05000000000000000000" pitchFamily="2" charset="2"/>
              <a:buNone/>
            </a:pPr>
            <a:endParaRPr lang="en-GB" altLang="en-US" smtClean="0">
              <a:solidFill>
                <a:schemeClr val="tx2"/>
              </a:solidFill>
            </a:endParaRPr>
          </a:p>
        </p:txBody>
      </p:sp>
      <p:grpSp>
        <p:nvGrpSpPr>
          <p:cNvPr id="21508" name="Group 26"/>
          <p:cNvGrpSpPr>
            <a:grpSpLocks/>
          </p:cNvGrpSpPr>
          <p:nvPr/>
        </p:nvGrpSpPr>
        <p:grpSpPr bwMode="auto">
          <a:xfrm>
            <a:off x="838200" y="1747838"/>
            <a:ext cx="7086600" cy="3128962"/>
            <a:chOff x="888" y="1893"/>
            <a:chExt cx="3997" cy="1352"/>
          </a:xfrm>
        </p:grpSpPr>
        <p:sp>
          <p:nvSpPr>
            <p:cNvPr id="21509" name="Line 5"/>
            <p:cNvSpPr>
              <a:spLocks noChangeShapeType="1"/>
            </p:cNvSpPr>
            <p:nvPr/>
          </p:nvSpPr>
          <p:spPr bwMode="auto">
            <a:xfrm flipV="1">
              <a:off x="1501" y="3245"/>
              <a:ext cx="28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10" name="Text Box 9"/>
            <p:cNvSpPr txBox="1">
              <a:spLocks noChangeArrowheads="1"/>
            </p:cNvSpPr>
            <p:nvPr/>
          </p:nvSpPr>
          <p:spPr bwMode="auto">
            <a:xfrm>
              <a:off x="888" y="1953"/>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Signal</a:t>
              </a:r>
            </a:p>
          </p:txBody>
        </p:sp>
        <p:sp>
          <p:nvSpPr>
            <p:cNvPr id="21511" name="Line 10"/>
            <p:cNvSpPr>
              <a:spLocks noChangeShapeType="1"/>
            </p:cNvSpPr>
            <p:nvPr/>
          </p:nvSpPr>
          <p:spPr bwMode="auto">
            <a:xfrm>
              <a:off x="2389" y="2079"/>
              <a:ext cx="249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12" name="Rectangle 11"/>
            <p:cNvSpPr>
              <a:spLocks noChangeArrowheads="1"/>
            </p:cNvSpPr>
            <p:nvPr/>
          </p:nvSpPr>
          <p:spPr bwMode="auto">
            <a:xfrm>
              <a:off x="2838" y="1893"/>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1513" name="Rectangle 12"/>
            <p:cNvSpPr>
              <a:spLocks noChangeArrowheads="1"/>
            </p:cNvSpPr>
            <p:nvPr/>
          </p:nvSpPr>
          <p:spPr bwMode="auto">
            <a:xfrm>
              <a:off x="2830" y="2538"/>
              <a:ext cx="439" cy="3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1514" name="Line 13"/>
            <p:cNvSpPr>
              <a:spLocks noChangeShapeType="1"/>
            </p:cNvSpPr>
            <p:nvPr/>
          </p:nvSpPr>
          <p:spPr bwMode="auto">
            <a:xfrm flipV="1">
              <a:off x="4304" y="2902"/>
              <a:ext cx="0" cy="3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15" name="Line 14"/>
            <p:cNvSpPr>
              <a:spLocks noChangeShapeType="1"/>
            </p:cNvSpPr>
            <p:nvPr/>
          </p:nvSpPr>
          <p:spPr bwMode="auto">
            <a:xfrm flipH="1">
              <a:off x="3267" y="2798"/>
              <a:ext cx="103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16" name="AutoShape 15"/>
            <p:cNvSpPr>
              <a:spLocks noChangeArrowheads="1"/>
            </p:cNvSpPr>
            <p:nvPr/>
          </p:nvSpPr>
          <p:spPr bwMode="auto">
            <a:xfrm>
              <a:off x="3056" y="2285"/>
              <a:ext cx="47" cy="318"/>
            </a:xfrm>
            <a:prstGeom prst="upArrow">
              <a:avLst>
                <a:gd name="adj1" fmla="val 50000"/>
                <a:gd name="adj2" fmla="val 1691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1517" name="Oval 16"/>
            <p:cNvSpPr>
              <a:spLocks noChangeArrowheads="1"/>
            </p:cNvSpPr>
            <p:nvPr/>
          </p:nvSpPr>
          <p:spPr bwMode="auto">
            <a:xfrm>
              <a:off x="4195" y="2694"/>
              <a:ext cx="218" cy="2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1518" name="Line 17"/>
            <p:cNvSpPr>
              <a:spLocks noChangeShapeType="1"/>
            </p:cNvSpPr>
            <p:nvPr/>
          </p:nvSpPr>
          <p:spPr bwMode="auto">
            <a:xfrm>
              <a:off x="4285" y="2093"/>
              <a:ext cx="0" cy="62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19" name="Text Box 18"/>
            <p:cNvSpPr txBox="1">
              <a:spLocks noChangeArrowheads="1"/>
            </p:cNvSpPr>
            <p:nvPr/>
          </p:nvSpPr>
          <p:spPr bwMode="auto">
            <a:xfrm>
              <a:off x="4375" y="2594"/>
              <a:ext cx="23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2400">
                  <a:latin typeface="Tahoma" panose="020B0604030504040204" pitchFamily="34" charset="0"/>
                </a:rPr>
                <a:t>-</a:t>
              </a:r>
            </a:p>
            <a:p>
              <a:pPr eaLnBrk="1" hangingPunct="1">
                <a:spcBef>
                  <a:spcPct val="50000"/>
                </a:spcBef>
              </a:pPr>
              <a:r>
                <a:rPr lang="en-GB" altLang="en-US" sz="2400">
                  <a:latin typeface="Tahoma" panose="020B0604030504040204" pitchFamily="34" charset="0"/>
                </a:rPr>
                <a:t>+</a:t>
              </a:r>
            </a:p>
          </p:txBody>
        </p:sp>
        <p:sp>
          <p:nvSpPr>
            <p:cNvPr id="21520" name="Text Box 19"/>
            <p:cNvSpPr txBox="1">
              <a:spLocks noChangeArrowheads="1"/>
            </p:cNvSpPr>
            <p:nvPr/>
          </p:nvSpPr>
          <p:spPr bwMode="auto">
            <a:xfrm>
              <a:off x="2452" y="2021"/>
              <a:ext cx="12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FIR filter</a:t>
              </a:r>
            </a:p>
          </p:txBody>
        </p:sp>
        <p:sp>
          <p:nvSpPr>
            <p:cNvPr id="21521" name="Text Box 20"/>
            <p:cNvSpPr txBox="1">
              <a:spLocks noChangeArrowheads="1"/>
            </p:cNvSpPr>
            <p:nvPr/>
          </p:nvSpPr>
          <p:spPr bwMode="auto">
            <a:xfrm>
              <a:off x="2725" y="2641"/>
              <a:ext cx="709"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Adaptive Algorithm</a:t>
              </a:r>
            </a:p>
          </p:txBody>
        </p:sp>
        <p:sp>
          <p:nvSpPr>
            <p:cNvPr id="21522" name="Line 21"/>
            <p:cNvSpPr>
              <a:spLocks noChangeShapeType="1"/>
            </p:cNvSpPr>
            <p:nvPr/>
          </p:nvSpPr>
          <p:spPr bwMode="auto">
            <a:xfrm>
              <a:off x="1261" y="2093"/>
              <a:ext cx="6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523" name="Line 22"/>
            <p:cNvSpPr>
              <a:spLocks noChangeShapeType="1"/>
            </p:cNvSpPr>
            <p:nvPr/>
          </p:nvSpPr>
          <p:spPr bwMode="auto">
            <a:xfrm>
              <a:off x="1501" y="2093"/>
              <a:ext cx="0" cy="115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1524" name="Group 25"/>
            <p:cNvGrpSpPr>
              <a:grpSpLocks/>
            </p:cNvGrpSpPr>
            <p:nvPr/>
          </p:nvGrpSpPr>
          <p:grpSpPr bwMode="auto">
            <a:xfrm>
              <a:off x="1765" y="1967"/>
              <a:ext cx="768" cy="237"/>
              <a:chOff x="1453" y="3134"/>
              <a:chExt cx="768" cy="255"/>
            </a:xfrm>
          </p:grpSpPr>
          <p:sp>
            <p:nvSpPr>
              <p:cNvPr id="21525" name="Rectangle 23"/>
              <p:cNvSpPr>
                <a:spLocks noChangeArrowheads="1"/>
              </p:cNvSpPr>
              <p:nvPr/>
            </p:nvSpPr>
            <p:spPr bwMode="auto">
              <a:xfrm>
                <a:off x="1608" y="3134"/>
                <a:ext cx="439" cy="25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1526" name="Text Box 24"/>
              <p:cNvSpPr txBox="1">
                <a:spLocks noChangeArrowheads="1"/>
              </p:cNvSpPr>
              <p:nvPr/>
            </p:nvSpPr>
            <p:spPr bwMode="auto">
              <a:xfrm>
                <a:off x="1453" y="3190"/>
                <a:ext cx="76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1200">
                    <a:latin typeface="Tahoma" panose="020B0604030504040204" pitchFamily="34" charset="0"/>
                  </a:rPr>
                  <a:t>Delay</a:t>
                </a: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366713"/>
            <a:ext cx="8153400" cy="1143000"/>
          </a:xfrm>
        </p:spPr>
        <p:txBody>
          <a:bodyPr/>
          <a:lstStyle/>
          <a:p>
            <a:pPr eaLnBrk="1" hangingPunct="1"/>
            <a:r>
              <a:rPr lang="en-GB" altLang="en-US" b="1" smtClean="0"/>
              <a:t>Application: Smart antenna arrays</a:t>
            </a:r>
          </a:p>
        </p:txBody>
      </p:sp>
      <p:sp>
        <p:nvSpPr>
          <p:cNvPr id="22531" name="Rectangle 3"/>
          <p:cNvSpPr>
            <a:spLocks noGrp="1" noChangeArrowheads="1"/>
          </p:cNvSpPr>
          <p:nvPr>
            <p:ph type="body" idx="1"/>
          </p:nvPr>
        </p:nvSpPr>
        <p:spPr/>
        <p:txBody>
          <a:bodyPr/>
          <a:lstStyle/>
          <a:p>
            <a:pPr marL="0" indent="0" eaLnBrk="1" hangingPunct="1">
              <a:buFont typeface="Wingdings" panose="05000000000000000000" pitchFamily="2" charset="2"/>
              <a:buNone/>
            </a:pPr>
            <a:endParaRPr lang="en-GB" altLang="en-US" smtClean="0">
              <a:solidFill>
                <a:schemeClr val="tx2"/>
              </a:solidFill>
            </a:endParaRPr>
          </a:p>
          <a:p>
            <a:pPr marL="0" indent="0" eaLnBrk="1" hangingPunct="1">
              <a:buFont typeface="Wingdings" panose="05000000000000000000" pitchFamily="2" charset="2"/>
              <a:buNone/>
            </a:pPr>
            <a:endParaRPr lang="en-GB" altLang="en-US" smtClean="0">
              <a:solidFill>
                <a:schemeClr val="tx2"/>
              </a:solidFill>
            </a:endParaRPr>
          </a:p>
        </p:txBody>
      </p:sp>
      <p:grpSp>
        <p:nvGrpSpPr>
          <p:cNvPr id="22532" name="Group 56"/>
          <p:cNvGrpSpPr>
            <a:grpSpLocks/>
          </p:cNvGrpSpPr>
          <p:nvPr/>
        </p:nvGrpSpPr>
        <p:grpSpPr bwMode="auto">
          <a:xfrm>
            <a:off x="990600" y="1633538"/>
            <a:ext cx="6934200" cy="3200400"/>
            <a:chOff x="288" y="1728"/>
            <a:chExt cx="4368" cy="2016"/>
          </a:xfrm>
        </p:grpSpPr>
        <p:grpSp>
          <p:nvGrpSpPr>
            <p:cNvPr id="22533" name="Group 12"/>
            <p:cNvGrpSpPr>
              <a:grpSpLocks/>
            </p:cNvGrpSpPr>
            <p:nvPr/>
          </p:nvGrpSpPr>
          <p:grpSpPr bwMode="auto">
            <a:xfrm>
              <a:off x="1680" y="1776"/>
              <a:ext cx="720" cy="288"/>
              <a:chOff x="1536" y="1920"/>
              <a:chExt cx="720" cy="288"/>
            </a:xfrm>
          </p:grpSpPr>
          <p:grpSp>
            <p:nvGrpSpPr>
              <p:cNvPr id="22576" name="Group 10"/>
              <p:cNvGrpSpPr>
                <a:grpSpLocks/>
              </p:cNvGrpSpPr>
              <p:nvPr/>
            </p:nvGrpSpPr>
            <p:grpSpPr bwMode="auto">
              <a:xfrm>
                <a:off x="1872" y="1920"/>
                <a:ext cx="384" cy="288"/>
                <a:chOff x="1872" y="1920"/>
                <a:chExt cx="384" cy="288"/>
              </a:xfrm>
            </p:grpSpPr>
            <p:sp>
              <p:nvSpPr>
                <p:cNvPr id="22578" name="Line 6"/>
                <p:cNvSpPr>
                  <a:spLocks noChangeShapeType="1"/>
                </p:cNvSpPr>
                <p:nvPr/>
              </p:nvSpPr>
              <p:spPr bwMode="auto">
                <a:xfrm flipH="1">
                  <a:off x="1872" y="192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2579" name="Group 9"/>
                <p:cNvGrpSpPr>
                  <a:grpSpLocks/>
                </p:cNvGrpSpPr>
                <p:nvPr/>
              </p:nvGrpSpPr>
              <p:grpSpPr bwMode="auto">
                <a:xfrm flipV="1">
                  <a:off x="1872" y="2064"/>
                  <a:ext cx="384" cy="144"/>
                  <a:chOff x="1968" y="2016"/>
                  <a:chExt cx="384" cy="144"/>
                </a:xfrm>
              </p:grpSpPr>
              <p:sp>
                <p:nvSpPr>
                  <p:cNvPr id="22580" name="Line 7"/>
                  <p:cNvSpPr>
                    <a:spLocks noChangeShapeType="1"/>
                  </p:cNvSpPr>
                  <p:nvPr/>
                </p:nvSpPr>
                <p:spPr bwMode="auto">
                  <a:xfrm>
                    <a:off x="1968" y="216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581" name="Line 8"/>
                  <p:cNvSpPr>
                    <a:spLocks noChangeShapeType="1"/>
                  </p:cNvSpPr>
                  <p:nvPr/>
                </p:nvSpPr>
                <p:spPr bwMode="auto">
                  <a:xfrm flipH="1">
                    <a:off x="1968" y="2016"/>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sp>
            <p:nvSpPr>
              <p:cNvPr id="22577" name="Line 11"/>
              <p:cNvSpPr>
                <a:spLocks noChangeShapeType="1"/>
              </p:cNvSpPr>
              <p:nvPr/>
            </p:nvSpPr>
            <p:spPr bwMode="auto">
              <a:xfrm flipH="1">
                <a:off x="1536" y="2064"/>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nvGrpSpPr>
            <p:cNvPr id="22534" name="Group 13"/>
            <p:cNvGrpSpPr>
              <a:grpSpLocks/>
            </p:cNvGrpSpPr>
            <p:nvPr/>
          </p:nvGrpSpPr>
          <p:grpSpPr bwMode="auto">
            <a:xfrm>
              <a:off x="1680" y="2208"/>
              <a:ext cx="720" cy="288"/>
              <a:chOff x="1536" y="1920"/>
              <a:chExt cx="720" cy="288"/>
            </a:xfrm>
          </p:grpSpPr>
          <p:grpSp>
            <p:nvGrpSpPr>
              <p:cNvPr id="22570" name="Group 14"/>
              <p:cNvGrpSpPr>
                <a:grpSpLocks/>
              </p:cNvGrpSpPr>
              <p:nvPr/>
            </p:nvGrpSpPr>
            <p:grpSpPr bwMode="auto">
              <a:xfrm>
                <a:off x="1872" y="1920"/>
                <a:ext cx="384" cy="288"/>
                <a:chOff x="1872" y="1920"/>
                <a:chExt cx="384" cy="288"/>
              </a:xfrm>
            </p:grpSpPr>
            <p:sp>
              <p:nvSpPr>
                <p:cNvPr id="22572" name="Line 15"/>
                <p:cNvSpPr>
                  <a:spLocks noChangeShapeType="1"/>
                </p:cNvSpPr>
                <p:nvPr/>
              </p:nvSpPr>
              <p:spPr bwMode="auto">
                <a:xfrm flipH="1">
                  <a:off x="1872" y="192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2573" name="Group 16"/>
                <p:cNvGrpSpPr>
                  <a:grpSpLocks/>
                </p:cNvGrpSpPr>
                <p:nvPr/>
              </p:nvGrpSpPr>
              <p:grpSpPr bwMode="auto">
                <a:xfrm flipV="1">
                  <a:off x="1872" y="2064"/>
                  <a:ext cx="384" cy="144"/>
                  <a:chOff x="1968" y="2016"/>
                  <a:chExt cx="384" cy="144"/>
                </a:xfrm>
              </p:grpSpPr>
              <p:sp>
                <p:nvSpPr>
                  <p:cNvPr id="22574" name="Line 17"/>
                  <p:cNvSpPr>
                    <a:spLocks noChangeShapeType="1"/>
                  </p:cNvSpPr>
                  <p:nvPr/>
                </p:nvSpPr>
                <p:spPr bwMode="auto">
                  <a:xfrm>
                    <a:off x="1968" y="216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575" name="Line 18"/>
                  <p:cNvSpPr>
                    <a:spLocks noChangeShapeType="1"/>
                  </p:cNvSpPr>
                  <p:nvPr/>
                </p:nvSpPr>
                <p:spPr bwMode="auto">
                  <a:xfrm flipH="1">
                    <a:off x="1968" y="2016"/>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sp>
            <p:nvSpPr>
              <p:cNvPr id="22571" name="Line 19"/>
              <p:cNvSpPr>
                <a:spLocks noChangeShapeType="1"/>
              </p:cNvSpPr>
              <p:nvPr/>
            </p:nvSpPr>
            <p:spPr bwMode="auto">
              <a:xfrm flipH="1">
                <a:off x="1536" y="2064"/>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nvGrpSpPr>
            <p:cNvPr id="22535" name="Group 20"/>
            <p:cNvGrpSpPr>
              <a:grpSpLocks/>
            </p:cNvGrpSpPr>
            <p:nvPr/>
          </p:nvGrpSpPr>
          <p:grpSpPr bwMode="auto">
            <a:xfrm>
              <a:off x="1680" y="2592"/>
              <a:ext cx="720" cy="288"/>
              <a:chOff x="1536" y="1920"/>
              <a:chExt cx="720" cy="288"/>
            </a:xfrm>
          </p:grpSpPr>
          <p:grpSp>
            <p:nvGrpSpPr>
              <p:cNvPr id="22564" name="Group 21"/>
              <p:cNvGrpSpPr>
                <a:grpSpLocks/>
              </p:cNvGrpSpPr>
              <p:nvPr/>
            </p:nvGrpSpPr>
            <p:grpSpPr bwMode="auto">
              <a:xfrm>
                <a:off x="1872" y="1920"/>
                <a:ext cx="384" cy="288"/>
                <a:chOff x="1872" y="1920"/>
                <a:chExt cx="384" cy="288"/>
              </a:xfrm>
            </p:grpSpPr>
            <p:sp>
              <p:nvSpPr>
                <p:cNvPr id="22566" name="Line 22"/>
                <p:cNvSpPr>
                  <a:spLocks noChangeShapeType="1"/>
                </p:cNvSpPr>
                <p:nvPr/>
              </p:nvSpPr>
              <p:spPr bwMode="auto">
                <a:xfrm flipH="1">
                  <a:off x="1872" y="192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2567" name="Group 23"/>
                <p:cNvGrpSpPr>
                  <a:grpSpLocks/>
                </p:cNvGrpSpPr>
                <p:nvPr/>
              </p:nvGrpSpPr>
              <p:grpSpPr bwMode="auto">
                <a:xfrm flipV="1">
                  <a:off x="1872" y="2064"/>
                  <a:ext cx="384" cy="144"/>
                  <a:chOff x="1968" y="2016"/>
                  <a:chExt cx="384" cy="144"/>
                </a:xfrm>
              </p:grpSpPr>
              <p:sp>
                <p:nvSpPr>
                  <p:cNvPr id="22568" name="Line 24"/>
                  <p:cNvSpPr>
                    <a:spLocks noChangeShapeType="1"/>
                  </p:cNvSpPr>
                  <p:nvPr/>
                </p:nvSpPr>
                <p:spPr bwMode="auto">
                  <a:xfrm>
                    <a:off x="1968" y="216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569" name="Line 25"/>
                  <p:cNvSpPr>
                    <a:spLocks noChangeShapeType="1"/>
                  </p:cNvSpPr>
                  <p:nvPr/>
                </p:nvSpPr>
                <p:spPr bwMode="auto">
                  <a:xfrm flipH="1">
                    <a:off x="1968" y="2016"/>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sp>
            <p:nvSpPr>
              <p:cNvPr id="22565" name="Line 26"/>
              <p:cNvSpPr>
                <a:spLocks noChangeShapeType="1"/>
              </p:cNvSpPr>
              <p:nvPr/>
            </p:nvSpPr>
            <p:spPr bwMode="auto">
              <a:xfrm flipH="1">
                <a:off x="1536" y="2064"/>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nvGrpSpPr>
            <p:cNvPr id="22536" name="Group 27"/>
            <p:cNvGrpSpPr>
              <a:grpSpLocks/>
            </p:cNvGrpSpPr>
            <p:nvPr/>
          </p:nvGrpSpPr>
          <p:grpSpPr bwMode="auto">
            <a:xfrm>
              <a:off x="1680" y="2976"/>
              <a:ext cx="720" cy="288"/>
              <a:chOff x="1536" y="1920"/>
              <a:chExt cx="720" cy="288"/>
            </a:xfrm>
          </p:grpSpPr>
          <p:grpSp>
            <p:nvGrpSpPr>
              <p:cNvPr id="22558" name="Group 28"/>
              <p:cNvGrpSpPr>
                <a:grpSpLocks/>
              </p:cNvGrpSpPr>
              <p:nvPr/>
            </p:nvGrpSpPr>
            <p:grpSpPr bwMode="auto">
              <a:xfrm>
                <a:off x="1872" y="1920"/>
                <a:ext cx="384" cy="288"/>
                <a:chOff x="1872" y="1920"/>
                <a:chExt cx="384" cy="288"/>
              </a:xfrm>
            </p:grpSpPr>
            <p:sp>
              <p:nvSpPr>
                <p:cNvPr id="22560" name="Line 29"/>
                <p:cNvSpPr>
                  <a:spLocks noChangeShapeType="1"/>
                </p:cNvSpPr>
                <p:nvPr/>
              </p:nvSpPr>
              <p:spPr bwMode="auto">
                <a:xfrm flipH="1">
                  <a:off x="1872" y="192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2561" name="Group 30"/>
                <p:cNvGrpSpPr>
                  <a:grpSpLocks/>
                </p:cNvGrpSpPr>
                <p:nvPr/>
              </p:nvGrpSpPr>
              <p:grpSpPr bwMode="auto">
                <a:xfrm flipV="1">
                  <a:off x="1872" y="2064"/>
                  <a:ext cx="384" cy="144"/>
                  <a:chOff x="1968" y="2016"/>
                  <a:chExt cx="384" cy="144"/>
                </a:xfrm>
              </p:grpSpPr>
              <p:sp>
                <p:nvSpPr>
                  <p:cNvPr id="22562" name="Line 31"/>
                  <p:cNvSpPr>
                    <a:spLocks noChangeShapeType="1"/>
                  </p:cNvSpPr>
                  <p:nvPr/>
                </p:nvSpPr>
                <p:spPr bwMode="auto">
                  <a:xfrm>
                    <a:off x="1968" y="216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563" name="Line 32"/>
                  <p:cNvSpPr>
                    <a:spLocks noChangeShapeType="1"/>
                  </p:cNvSpPr>
                  <p:nvPr/>
                </p:nvSpPr>
                <p:spPr bwMode="auto">
                  <a:xfrm flipH="1">
                    <a:off x="1968" y="2016"/>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sp>
            <p:nvSpPr>
              <p:cNvPr id="22559" name="Line 33"/>
              <p:cNvSpPr>
                <a:spLocks noChangeShapeType="1"/>
              </p:cNvSpPr>
              <p:nvPr/>
            </p:nvSpPr>
            <p:spPr bwMode="auto">
              <a:xfrm flipH="1">
                <a:off x="1536" y="2064"/>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22537" name="Line 34"/>
            <p:cNvSpPr>
              <a:spLocks noChangeShapeType="1"/>
            </p:cNvSpPr>
            <p:nvPr/>
          </p:nvSpPr>
          <p:spPr bwMode="auto">
            <a:xfrm>
              <a:off x="2400" y="1728"/>
              <a:ext cx="0" cy="19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2538" name="Group 35"/>
            <p:cNvGrpSpPr>
              <a:grpSpLocks/>
            </p:cNvGrpSpPr>
            <p:nvPr/>
          </p:nvGrpSpPr>
          <p:grpSpPr bwMode="auto">
            <a:xfrm>
              <a:off x="1680" y="3456"/>
              <a:ext cx="720" cy="288"/>
              <a:chOff x="1536" y="1920"/>
              <a:chExt cx="720" cy="288"/>
            </a:xfrm>
          </p:grpSpPr>
          <p:grpSp>
            <p:nvGrpSpPr>
              <p:cNvPr id="22552" name="Group 36"/>
              <p:cNvGrpSpPr>
                <a:grpSpLocks/>
              </p:cNvGrpSpPr>
              <p:nvPr/>
            </p:nvGrpSpPr>
            <p:grpSpPr bwMode="auto">
              <a:xfrm>
                <a:off x="1872" y="1920"/>
                <a:ext cx="384" cy="288"/>
                <a:chOff x="1872" y="1920"/>
                <a:chExt cx="384" cy="288"/>
              </a:xfrm>
            </p:grpSpPr>
            <p:sp>
              <p:nvSpPr>
                <p:cNvPr id="22554" name="Line 37"/>
                <p:cNvSpPr>
                  <a:spLocks noChangeShapeType="1"/>
                </p:cNvSpPr>
                <p:nvPr/>
              </p:nvSpPr>
              <p:spPr bwMode="auto">
                <a:xfrm flipH="1">
                  <a:off x="1872" y="192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2555" name="Group 38"/>
                <p:cNvGrpSpPr>
                  <a:grpSpLocks/>
                </p:cNvGrpSpPr>
                <p:nvPr/>
              </p:nvGrpSpPr>
              <p:grpSpPr bwMode="auto">
                <a:xfrm flipV="1">
                  <a:off x="1872" y="2064"/>
                  <a:ext cx="384" cy="144"/>
                  <a:chOff x="1968" y="2016"/>
                  <a:chExt cx="384" cy="144"/>
                </a:xfrm>
              </p:grpSpPr>
              <p:sp>
                <p:nvSpPr>
                  <p:cNvPr id="22556" name="Line 39"/>
                  <p:cNvSpPr>
                    <a:spLocks noChangeShapeType="1"/>
                  </p:cNvSpPr>
                  <p:nvPr/>
                </p:nvSpPr>
                <p:spPr bwMode="auto">
                  <a:xfrm>
                    <a:off x="1968" y="216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557" name="Line 40"/>
                  <p:cNvSpPr>
                    <a:spLocks noChangeShapeType="1"/>
                  </p:cNvSpPr>
                  <p:nvPr/>
                </p:nvSpPr>
                <p:spPr bwMode="auto">
                  <a:xfrm flipH="1">
                    <a:off x="1968" y="2016"/>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sp>
            <p:nvSpPr>
              <p:cNvPr id="22553" name="Line 41"/>
              <p:cNvSpPr>
                <a:spLocks noChangeShapeType="1"/>
              </p:cNvSpPr>
              <p:nvPr/>
            </p:nvSpPr>
            <p:spPr bwMode="auto">
              <a:xfrm flipH="1">
                <a:off x="1536" y="2064"/>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22539" name="Line 42"/>
            <p:cNvSpPr>
              <a:spLocks noChangeShapeType="1"/>
            </p:cNvSpPr>
            <p:nvPr/>
          </p:nvSpPr>
          <p:spPr bwMode="auto">
            <a:xfrm>
              <a:off x="960" y="2736"/>
              <a:ext cx="288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540" name="Text Box 43"/>
            <p:cNvSpPr txBox="1">
              <a:spLocks noChangeArrowheads="1"/>
            </p:cNvSpPr>
            <p:nvPr/>
          </p:nvSpPr>
          <p:spPr bwMode="auto">
            <a:xfrm>
              <a:off x="288" y="2592"/>
              <a:ext cx="11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1400">
                  <a:latin typeface="Tahoma" panose="020B0604030504040204" pitchFamily="34" charset="0"/>
                </a:rPr>
                <a:t>Linear Combiner</a:t>
              </a:r>
            </a:p>
          </p:txBody>
        </p:sp>
        <p:sp>
          <p:nvSpPr>
            <p:cNvPr id="22541" name="Text Box 44"/>
            <p:cNvSpPr txBox="1">
              <a:spLocks noChangeArrowheads="1"/>
            </p:cNvSpPr>
            <p:nvPr/>
          </p:nvSpPr>
          <p:spPr bwMode="auto">
            <a:xfrm>
              <a:off x="3552" y="3552"/>
              <a:ext cx="11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GB" altLang="en-US" sz="1400">
                  <a:latin typeface="Tahoma" panose="020B0604030504040204" pitchFamily="34" charset="0"/>
                </a:rPr>
                <a:t>Interference</a:t>
              </a:r>
            </a:p>
          </p:txBody>
        </p:sp>
        <p:grpSp>
          <p:nvGrpSpPr>
            <p:cNvPr id="22542" name="Group 55"/>
            <p:cNvGrpSpPr>
              <a:grpSpLocks/>
            </p:cNvGrpSpPr>
            <p:nvPr/>
          </p:nvGrpSpPr>
          <p:grpSpPr bwMode="auto">
            <a:xfrm>
              <a:off x="2880" y="1935"/>
              <a:ext cx="1104" cy="1569"/>
              <a:chOff x="2880" y="1935"/>
              <a:chExt cx="1104" cy="1569"/>
            </a:xfrm>
          </p:grpSpPr>
          <p:grpSp>
            <p:nvGrpSpPr>
              <p:cNvPr id="22543" name="Group 49"/>
              <p:cNvGrpSpPr>
                <a:grpSpLocks/>
              </p:cNvGrpSpPr>
              <p:nvPr/>
            </p:nvGrpSpPr>
            <p:grpSpPr bwMode="auto">
              <a:xfrm>
                <a:off x="2880" y="1935"/>
                <a:ext cx="1104" cy="993"/>
                <a:chOff x="2880" y="1935"/>
                <a:chExt cx="1104" cy="993"/>
              </a:xfrm>
            </p:grpSpPr>
            <p:sp>
              <p:nvSpPr>
                <p:cNvPr id="22549" name="Oval 46"/>
                <p:cNvSpPr>
                  <a:spLocks noChangeArrowheads="1"/>
                </p:cNvSpPr>
                <p:nvPr/>
              </p:nvSpPr>
              <p:spPr bwMode="auto">
                <a:xfrm rot="1007405">
                  <a:off x="2886" y="2017"/>
                  <a:ext cx="144" cy="67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2550" name="Oval 47"/>
                <p:cNvSpPr>
                  <a:spLocks noChangeArrowheads="1"/>
                </p:cNvSpPr>
                <p:nvPr/>
              </p:nvSpPr>
              <p:spPr bwMode="auto">
                <a:xfrm rot="5400000">
                  <a:off x="3216" y="2160"/>
                  <a:ext cx="432" cy="1104"/>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2551" name="Oval 48"/>
                <p:cNvSpPr>
                  <a:spLocks noChangeArrowheads="1"/>
                </p:cNvSpPr>
                <p:nvPr/>
              </p:nvSpPr>
              <p:spPr bwMode="auto">
                <a:xfrm rot="2591937">
                  <a:off x="3051" y="1935"/>
                  <a:ext cx="234" cy="91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grpSp>
          <p:grpSp>
            <p:nvGrpSpPr>
              <p:cNvPr id="22544" name="Group 50"/>
              <p:cNvGrpSpPr>
                <a:grpSpLocks/>
              </p:cNvGrpSpPr>
              <p:nvPr/>
            </p:nvGrpSpPr>
            <p:grpSpPr bwMode="auto">
              <a:xfrm flipV="1">
                <a:off x="2880" y="2496"/>
                <a:ext cx="1104" cy="993"/>
                <a:chOff x="2880" y="1935"/>
                <a:chExt cx="1104" cy="993"/>
              </a:xfrm>
            </p:grpSpPr>
            <p:sp>
              <p:nvSpPr>
                <p:cNvPr id="22546" name="Oval 51"/>
                <p:cNvSpPr>
                  <a:spLocks noChangeArrowheads="1"/>
                </p:cNvSpPr>
                <p:nvPr/>
              </p:nvSpPr>
              <p:spPr bwMode="auto">
                <a:xfrm rot="1007405">
                  <a:off x="2886" y="2017"/>
                  <a:ext cx="144" cy="67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2547" name="Oval 52"/>
                <p:cNvSpPr>
                  <a:spLocks noChangeArrowheads="1"/>
                </p:cNvSpPr>
                <p:nvPr/>
              </p:nvSpPr>
              <p:spPr bwMode="auto">
                <a:xfrm rot="5400000">
                  <a:off x="3216" y="2160"/>
                  <a:ext cx="432" cy="1104"/>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22548" name="Oval 53"/>
                <p:cNvSpPr>
                  <a:spLocks noChangeArrowheads="1"/>
                </p:cNvSpPr>
                <p:nvPr/>
              </p:nvSpPr>
              <p:spPr bwMode="auto">
                <a:xfrm rot="2591937">
                  <a:off x="3051" y="1935"/>
                  <a:ext cx="234" cy="91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grpSp>
          <p:sp>
            <p:nvSpPr>
              <p:cNvPr id="22545" name="Line 54"/>
              <p:cNvSpPr>
                <a:spLocks noChangeShapeType="1"/>
              </p:cNvSpPr>
              <p:nvPr/>
            </p:nvSpPr>
            <p:spPr bwMode="auto">
              <a:xfrm flipH="1" flipV="1">
                <a:off x="3504" y="3360"/>
                <a:ext cx="192" cy="144"/>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altLang="en-US" b="1" smtClean="0"/>
              <a:t>Algorithm for adaptation</a:t>
            </a:r>
          </a:p>
        </p:txBody>
      </p:sp>
      <p:sp>
        <p:nvSpPr>
          <p:cNvPr id="23555" name="Content Placeholder 2"/>
          <p:cNvSpPr>
            <a:spLocks noGrp="1"/>
          </p:cNvSpPr>
          <p:nvPr>
            <p:ph idx="1"/>
          </p:nvPr>
        </p:nvSpPr>
        <p:spPr/>
        <p:txBody>
          <a:bodyPr/>
          <a:lstStyle/>
          <a:p>
            <a:pPr algn="just"/>
            <a:r>
              <a:rPr lang="en-IN" altLang="en-US" sz="2400" smtClean="0"/>
              <a:t>Basic principles:</a:t>
            </a:r>
          </a:p>
          <a:p>
            <a:pPr lvl="1" algn="just">
              <a:spcBef>
                <a:spcPts val="1200"/>
              </a:spcBef>
            </a:pPr>
            <a:r>
              <a:rPr lang="en-IN" altLang="en-US" sz="2400" smtClean="0"/>
              <a:t>Form an objective function (performance criterion)</a:t>
            </a:r>
          </a:p>
          <a:p>
            <a:pPr lvl="1" algn="just">
              <a:spcBef>
                <a:spcPts val="1200"/>
              </a:spcBef>
            </a:pPr>
            <a:r>
              <a:rPr lang="en-IN" altLang="en-US" sz="2400" smtClean="0"/>
              <a:t>Find gradient of objective function with respect to FIR filter weights</a:t>
            </a:r>
          </a:p>
          <a:p>
            <a:pPr lvl="1" algn="just">
              <a:spcBef>
                <a:spcPts val="1200"/>
              </a:spcBef>
            </a:pPr>
            <a:r>
              <a:rPr lang="en-IN" altLang="en-US" sz="2400" smtClean="0"/>
              <a:t>There are several different approaches that can be used at this point, </a:t>
            </a:r>
            <a:r>
              <a:rPr lang="en-IN" altLang="en-US" sz="2400" smtClean="0">
                <a:solidFill>
                  <a:srgbClr val="660033"/>
                </a:solidFill>
              </a:rPr>
              <a:t>e.g. steepest-descent method</a:t>
            </a:r>
            <a:r>
              <a:rPr lang="en-IN" altLang="en-US" sz="2400" smtClean="0"/>
              <a:t>.</a:t>
            </a:r>
          </a:p>
          <a:p>
            <a:pPr lvl="1" algn="just">
              <a:spcBef>
                <a:spcPts val="1200"/>
              </a:spcBef>
            </a:pPr>
            <a:r>
              <a:rPr lang="en-IN" altLang="en-US" sz="2400" smtClean="0"/>
              <a:t>Form a differential / difference equation from the gradient.</a:t>
            </a:r>
          </a:p>
          <a:p>
            <a:endParaRPr lang="en-I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AR" altLang="en-US" b="1" smtClean="0"/>
              <a:t>Adaptive Filters</a:t>
            </a:r>
            <a:r>
              <a:rPr lang="es-AR" altLang="en-US" smtClean="0"/>
              <a:t/>
            </a:r>
            <a:br>
              <a:rPr lang="es-AR" altLang="en-US" smtClean="0"/>
            </a:br>
            <a:endParaRPr lang="es-AR" altLang="en-US" smtClean="0"/>
          </a:p>
        </p:txBody>
      </p:sp>
      <p:sp>
        <p:nvSpPr>
          <p:cNvPr id="24579" name="Rectangle 3"/>
          <p:cNvSpPr>
            <a:spLocks noGrp="1" noChangeArrowheads="1"/>
          </p:cNvSpPr>
          <p:nvPr>
            <p:ph type="body" idx="1"/>
          </p:nvPr>
        </p:nvSpPr>
        <p:spPr>
          <a:xfrm>
            <a:off x="381000" y="1219200"/>
            <a:ext cx="8305800" cy="5159375"/>
          </a:xfrm>
        </p:spPr>
        <p:txBody>
          <a:bodyPr/>
          <a:lstStyle/>
          <a:p>
            <a:pPr algn="just" eaLnBrk="1" hangingPunct="1">
              <a:spcBef>
                <a:spcPts val="1200"/>
              </a:spcBef>
            </a:pPr>
            <a:r>
              <a:rPr lang="en-US" altLang="en-US" sz="2400" smtClean="0"/>
              <a:t>An adaptive filter is in reality a </a:t>
            </a:r>
            <a:r>
              <a:rPr lang="en-US" altLang="en-US" sz="2400" b="1" i="1" smtClean="0">
                <a:solidFill>
                  <a:srgbClr val="660033"/>
                </a:solidFill>
              </a:rPr>
              <a:t>nonlinear device</a:t>
            </a:r>
            <a:r>
              <a:rPr lang="en-US" altLang="en-US" sz="2400" i="1" smtClean="0"/>
              <a:t>, </a:t>
            </a:r>
            <a:r>
              <a:rPr lang="en-US" altLang="en-US" sz="2400" smtClean="0"/>
              <a:t>in the sense that it </a:t>
            </a:r>
            <a:r>
              <a:rPr lang="en-US" altLang="en-US" sz="2400" smtClean="0">
                <a:solidFill>
                  <a:srgbClr val="003399"/>
                </a:solidFill>
              </a:rPr>
              <a:t>does not obey the principle of superposition</a:t>
            </a:r>
            <a:r>
              <a:rPr lang="en-US" altLang="en-US" sz="2400" i="1" smtClean="0"/>
              <a:t>.</a:t>
            </a:r>
          </a:p>
          <a:p>
            <a:pPr algn="just" eaLnBrk="1" hangingPunct="1">
              <a:spcBef>
                <a:spcPts val="1200"/>
              </a:spcBef>
            </a:pPr>
            <a:r>
              <a:rPr lang="en-US" altLang="en-US" sz="2400" smtClean="0"/>
              <a:t>Adaptive filters are commonly classified as:</a:t>
            </a:r>
          </a:p>
          <a:p>
            <a:pPr lvl="1" algn="just" eaLnBrk="1" hangingPunct="1">
              <a:spcBef>
                <a:spcPts val="1200"/>
              </a:spcBef>
            </a:pPr>
            <a:r>
              <a:rPr lang="en-US" altLang="en-US" sz="2400" b="1" smtClean="0">
                <a:solidFill>
                  <a:srgbClr val="660033"/>
                </a:solidFill>
              </a:rPr>
              <a:t>Linear</a:t>
            </a:r>
            <a:r>
              <a:rPr lang="en-US" altLang="en-US" sz="2400" smtClean="0"/>
              <a:t> </a:t>
            </a:r>
          </a:p>
          <a:p>
            <a:pPr marL="914400" lvl="2" indent="0" algn="just" eaLnBrk="1" hangingPunct="1">
              <a:spcBef>
                <a:spcPts val="1200"/>
              </a:spcBef>
              <a:buFont typeface="Wingdings" panose="05000000000000000000" pitchFamily="2" charset="2"/>
              <a:buNone/>
            </a:pPr>
            <a:r>
              <a:rPr lang="en-US" altLang="en-US" sz="2400" smtClean="0"/>
              <a:t>An adaptive filter is said to be </a:t>
            </a:r>
            <a:r>
              <a:rPr lang="en-US" altLang="en-US" sz="2400" i="1" smtClean="0"/>
              <a:t>linear </a:t>
            </a:r>
            <a:r>
              <a:rPr lang="en-US" altLang="en-US" sz="2400" smtClean="0"/>
              <a:t>if the estimate of quantity of interest is computed adaptively (at the output of the filter) as a </a:t>
            </a:r>
            <a:r>
              <a:rPr lang="en-US" altLang="en-US" sz="2400" i="1" smtClean="0">
                <a:solidFill>
                  <a:srgbClr val="003399"/>
                </a:solidFill>
              </a:rPr>
              <a:t>linear combination </a:t>
            </a:r>
            <a:r>
              <a:rPr lang="en-US" altLang="en-US" sz="2400" smtClean="0"/>
              <a:t>of the available set of observations applied to the filter input</a:t>
            </a:r>
            <a:r>
              <a:rPr lang="en-US" altLang="en-US" sz="2400" i="1" smtClean="0"/>
              <a:t>.</a:t>
            </a:r>
            <a:endParaRPr lang="en-US" altLang="en-US" sz="2400" smtClean="0"/>
          </a:p>
          <a:p>
            <a:pPr lvl="1" algn="just" eaLnBrk="1" hangingPunct="1">
              <a:spcBef>
                <a:spcPts val="1200"/>
              </a:spcBef>
            </a:pPr>
            <a:r>
              <a:rPr lang="en-US" altLang="en-US" sz="2400" b="1" smtClean="0">
                <a:solidFill>
                  <a:srgbClr val="660033"/>
                </a:solidFill>
              </a:rPr>
              <a:t>Nonlinear</a:t>
            </a:r>
          </a:p>
          <a:p>
            <a:pPr marL="914400" lvl="2" indent="0" algn="just" eaLnBrk="1" hangingPunct="1">
              <a:spcBef>
                <a:spcPts val="1200"/>
              </a:spcBef>
              <a:buFont typeface="Wingdings" panose="05000000000000000000" pitchFamily="2" charset="2"/>
              <a:buNone/>
            </a:pPr>
            <a:r>
              <a:rPr lang="es-AR" altLang="en-US" sz="2400" smtClean="0"/>
              <a:t>Neural Networks</a:t>
            </a:r>
            <a:endParaRPr lang="en-US" altLang="en-US" sz="2400" smtClean="0"/>
          </a:p>
          <a:p>
            <a:pPr eaLnBrk="1" hangingPunct="1">
              <a:buFont typeface="Wingdings" panose="05000000000000000000" pitchFamily="2" charset="2"/>
              <a:buNone/>
            </a:pPr>
            <a:endParaRPr lang="en-US" altLang="en-US" smtClean="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b="1" smtClean="0"/>
              <a:t>Syllabus</a:t>
            </a:r>
          </a:p>
        </p:txBody>
      </p:sp>
      <p:sp>
        <p:nvSpPr>
          <p:cNvPr id="7171" name="Rectangle 3"/>
          <p:cNvSpPr>
            <a:spLocks noGrp="1" noChangeArrowheads="1"/>
          </p:cNvSpPr>
          <p:nvPr>
            <p:ph type="body" idx="1"/>
          </p:nvPr>
        </p:nvSpPr>
        <p:spPr>
          <a:xfrm>
            <a:off x="457200" y="1219200"/>
            <a:ext cx="8458200" cy="5105400"/>
          </a:xfrm>
        </p:spPr>
        <p:txBody>
          <a:bodyPr/>
          <a:lstStyle/>
          <a:p>
            <a:pPr algn="just" eaLnBrk="1" hangingPunct="1"/>
            <a:r>
              <a:rPr lang="en-US" altLang="en-US" sz="2400" smtClean="0"/>
              <a:t>Definitions, assumptions and requirements of adaptive signal processing applicable to different application examples; Linear filter structures; Adaptive beamforming (</a:t>
            </a:r>
            <a:r>
              <a:rPr lang="en-US" altLang="en-US" sz="2400" smtClean="0">
                <a:solidFill>
                  <a:srgbClr val="0070C0"/>
                </a:solidFill>
              </a:rPr>
              <a:t>4 lectures</a:t>
            </a:r>
            <a:r>
              <a:rPr lang="en-US" altLang="en-US" sz="2400" smtClean="0"/>
              <a:t>).</a:t>
            </a:r>
          </a:p>
          <a:p>
            <a:pPr eaLnBrk="1" hangingPunct="1"/>
            <a:endParaRPr lang="en-US" altLang="en-US" sz="1600" smtClean="0"/>
          </a:p>
          <a:p>
            <a:pPr algn="just" eaLnBrk="1" hangingPunct="1"/>
            <a:r>
              <a:rPr lang="en-US" altLang="en-US" sz="2400" smtClean="0"/>
              <a:t>Optimum linear combiner and Wiener-Hopf equations, orthogonality principle, minimum mean square error and error performance surface; Multiple linear regression model; Linearly constrained minimum-variance filter          (</a:t>
            </a:r>
            <a:r>
              <a:rPr lang="en-US" altLang="en-US" sz="2400" smtClean="0">
                <a:solidFill>
                  <a:srgbClr val="0070C0"/>
                </a:solidFill>
              </a:rPr>
              <a:t>6 lectures</a:t>
            </a:r>
            <a:r>
              <a:rPr lang="en-US" altLang="en-US" sz="2400" smtClean="0"/>
              <a:t>). </a:t>
            </a:r>
          </a:p>
          <a:p>
            <a:pPr eaLnBrk="1" hangingPunct="1"/>
            <a:endParaRPr lang="en-US" altLang="en-US" sz="16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3600" b="1" smtClean="0"/>
              <a:t>Linear Filter Structures</a:t>
            </a:r>
            <a:r>
              <a:rPr lang="en-US" altLang="en-US" sz="3600" smtClean="0"/>
              <a:t/>
            </a:r>
            <a:br>
              <a:rPr lang="en-US" altLang="en-US" sz="3600" smtClean="0"/>
            </a:br>
            <a:endParaRPr lang="en-US" altLang="en-US" sz="3600" smtClean="0"/>
          </a:p>
        </p:txBody>
      </p:sp>
      <p:sp>
        <p:nvSpPr>
          <p:cNvPr id="25603" name="Rectangle 3"/>
          <p:cNvSpPr>
            <a:spLocks noGrp="1" noChangeArrowheads="1"/>
          </p:cNvSpPr>
          <p:nvPr>
            <p:ph type="body" idx="1"/>
          </p:nvPr>
        </p:nvSpPr>
        <p:spPr>
          <a:xfrm>
            <a:off x="198438" y="1524000"/>
            <a:ext cx="8747125" cy="4648200"/>
          </a:xfrm>
        </p:spPr>
        <p:txBody>
          <a:bodyPr/>
          <a:lstStyle/>
          <a:p>
            <a:pPr algn="just" eaLnBrk="1" hangingPunct="1">
              <a:spcBef>
                <a:spcPts val="1200"/>
              </a:spcBef>
            </a:pPr>
            <a:r>
              <a:rPr lang="en-US" altLang="en-US" sz="2400" smtClean="0"/>
              <a:t>The operation of a linear adaptive filtering algorithm involves two basic processes: </a:t>
            </a:r>
          </a:p>
          <a:p>
            <a:pPr lvl="1" algn="just" eaLnBrk="1" hangingPunct="1">
              <a:spcBef>
                <a:spcPts val="1200"/>
              </a:spcBef>
            </a:pPr>
            <a:r>
              <a:rPr lang="en-US" altLang="en-US" sz="2400" smtClean="0"/>
              <a:t>a </a:t>
            </a:r>
            <a:r>
              <a:rPr lang="en-US" altLang="en-US" sz="2400" b="1" i="1" smtClean="0">
                <a:solidFill>
                  <a:srgbClr val="660033"/>
                </a:solidFill>
              </a:rPr>
              <a:t>filtering process </a:t>
            </a:r>
            <a:r>
              <a:rPr lang="en-US" altLang="en-US" sz="2400" smtClean="0"/>
              <a:t>designed to produce an output in response to a sequence of input data</a:t>
            </a:r>
          </a:p>
          <a:p>
            <a:pPr lvl="1" algn="just" eaLnBrk="1" hangingPunct="1">
              <a:spcBef>
                <a:spcPts val="1200"/>
              </a:spcBef>
            </a:pPr>
            <a:r>
              <a:rPr lang="en-US" altLang="en-US" sz="2400" smtClean="0"/>
              <a:t>an </a:t>
            </a:r>
            <a:r>
              <a:rPr lang="en-US" altLang="en-US" sz="2400" b="1" i="1" smtClean="0">
                <a:solidFill>
                  <a:srgbClr val="003399"/>
                </a:solidFill>
              </a:rPr>
              <a:t>adaptive process</a:t>
            </a:r>
            <a:r>
              <a:rPr lang="en-US" altLang="en-US" sz="2400" smtClean="0"/>
              <a:t>, the purpose of which is to provide mechanism for the </a:t>
            </a:r>
            <a:r>
              <a:rPr lang="en-US" altLang="en-US" sz="2400" i="1" smtClean="0"/>
              <a:t>adaptive control </a:t>
            </a:r>
            <a:r>
              <a:rPr lang="en-US" altLang="en-US" sz="2400" smtClean="0"/>
              <a:t>of an </a:t>
            </a:r>
            <a:r>
              <a:rPr lang="en-US" altLang="en-US" sz="2400" i="1" smtClean="0"/>
              <a:t>adjustable </a:t>
            </a:r>
            <a:r>
              <a:rPr lang="en-US" altLang="en-US" sz="2400" smtClean="0"/>
              <a:t>set of parameters used in the filtering process.</a:t>
            </a:r>
          </a:p>
          <a:p>
            <a:pPr algn="just" eaLnBrk="1" hangingPunct="1">
              <a:spcBef>
                <a:spcPts val="1200"/>
              </a:spcBef>
            </a:pPr>
            <a:r>
              <a:rPr lang="en-US" altLang="en-US" sz="2400" smtClean="0"/>
              <a:t>These two processes work interactively with each other.</a:t>
            </a:r>
          </a:p>
          <a:p>
            <a:pPr eaLnBrk="1" hangingPunct="1">
              <a:buFont typeface="Wingdings" panose="05000000000000000000" pitchFamily="2" charset="2"/>
              <a:buNone/>
            </a:pPr>
            <a:endParaRPr lang="en-US" altLang="en-US" sz="2400" smtClean="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z="4400" b="1" smtClean="0"/>
              <a:t>Linear Filter Structures</a:t>
            </a:r>
            <a:endParaRPr lang="en-IN" altLang="en-US" smtClean="0"/>
          </a:p>
        </p:txBody>
      </p:sp>
      <p:sp>
        <p:nvSpPr>
          <p:cNvPr id="26627" name="Content Placeholder 2"/>
          <p:cNvSpPr>
            <a:spLocks noGrp="1"/>
          </p:cNvSpPr>
          <p:nvPr>
            <p:ph idx="1"/>
          </p:nvPr>
        </p:nvSpPr>
        <p:spPr/>
        <p:txBody>
          <a:bodyPr/>
          <a:lstStyle/>
          <a:p>
            <a:pPr algn="just">
              <a:spcBef>
                <a:spcPts val="1200"/>
              </a:spcBef>
            </a:pPr>
            <a:r>
              <a:rPr lang="en-IN" altLang="en-US" sz="2400" smtClean="0"/>
              <a:t>The impulse response of a linear filter determines the </a:t>
            </a:r>
            <a:r>
              <a:rPr lang="en-IN" altLang="en-US" sz="2400" smtClean="0">
                <a:solidFill>
                  <a:srgbClr val="003399"/>
                </a:solidFill>
              </a:rPr>
              <a:t>memory order </a:t>
            </a:r>
            <a:r>
              <a:rPr lang="en-IN" altLang="en-US" sz="2400" smtClean="0"/>
              <a:t>of the filter:</a:t>
            </a:r>
          </a:p>
          <a:p>
            <a:pPr lvl="1" algn="just">
              <a:spcBef>
                <a:spcPts val="1200"/>
              </a:spcBef>
            </a:pPr>
            <a:r>
              <a:rPr lang="en-IN" altLang="en-US" sz="2400" smtClean="0"/>
              <a:t>Infinite impulse response (IIR) filter</a:t>
            </a:r>
          </a:p>
          <a:p>
            <a:pPr lvl="1" algn="just">
              <a:spcBef>
                <a:spcPts val="1200"/>
              </a:spcBef>
            </a:pPr>
            <a:r>
              <a:rPr lang="en-IN" altLang="en-US" sz="2400" smtClean="0"/>
              <a:t>Finite impulse response (FIR) filter</a:t>
            </a:r>
          </a:p>
          <a:p>
            <a:pPr algn="just" eaLnBrk="1" hangingPunct="1">
              <a:spcBef>
                <a:spcPts val="1200"/>
              </a:spcBef>
            </a:pPr>
            <a:r>
              <a:rPr lang="en-US" altLang="en-US" sz="2400" smtClean="0"/>
              <a:t>There are three types of filter structures with </a:t>
            </a:r>
            <a:r>
              <a:rPr lang="en-US" altLang="en-US" sz="2400" i="1" smtClean="0"/>
              <a:t>finite memory : </a:t>
            </a:r>
          </a:p>
          <a:p>
            <a:pPr lvl="1" algn="just" eaLnBrk="1" hangingPunct="1">
              <a:spcBef>
                <a:spcPts val="1200"/>
              </a:spcBef>
            </a:pPr>
            <a:r>
              <a:rPr lang="en-US" altLang="en-US" sz="2400" smtClean="0"/>
              <a:t>transversal filter,</a:t>
            </a:r>
          </a:p>
          <a:p>
            <a:pPr lvl="1" algn="just" eaLnBrk="1" hangingPunct="1">
              <a:spcBef>
                <a:spcPts val="1200"/>
              </a:spcBef>
            </a:pPr>
            <a:r>
              <a:rPr lang="en-US" altLang="en-US" sz="2400" smtClean="0"/>
              <a:t>lattice predictor, </a:t>
            </a:r>
          </a:p>
          <a:p>
            <a:pPr lvl="1" algn="just" eaLnBrk="1" hangingPunct="1">
              <a:spcBef>
                <a:spcPts val="1200"/>
              </a:spcBef>
            </a:pPr>
            <a:r>
              <a:rPr lang="en-US" altLang="en-US" sz="2400" smtClean="0"/>
              <a:t>and systolic array.</a:t>
            </a:r>
            <a:endParaRPr lang="en-IN" altLang="en-US" sz="2400" smtClean="0"/>
          </a:p>
          <a:p>
            <a:endParaRPr lang="en-I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3600" b="1" smtClean="0"/>
              <a:t>Transversal or Tapped Delay Line Filter</a:t>
            </a:r>
            <a:r>
              <a:rPr lang="en-US" altLang="en-US" sz="3600" smtClean="0"/>
              <a:t/>
            </a:r>
            <a:br>
              <a:rPr lang="en-US" altLang="en-US" sz="3600" smtClean="0"/>
            </a:br>
            <a:endParaRPr lang="en-US" altLang="en-US" sz="3600" smtClean="0"/>
          </a:p>
        </p:txBody>
      </p:sp>
      <p:pic>
        <p:nvPicPr>
          <p:cNvPr id="27651" name="Picture 4"/>
          <p:cNvPicPr>
            <a:picLocks noChangeAspect="1" noChangeArrowheads="1"/>
          </p:cNvPicPr>
          <p:nvPr>
            <p:ph type="body"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95288" y="1916113"/>
            <a:ext cx="8280400" cy="3032125"/>
          </a:xfrm>
          <a:noFill/>
        </p:spPr>
      </p:pic>
      <p:pic>
        <p:nvPicPr>
          <p:cNvPr id="27652"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2138" y="5373688"/>
            <a:ext cx="2647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3600" b="1" smtClean="0"/>
              <a:t>Lattice Predictor</a:t>
            </a:r>
            <a:r>
              <a:rPr lang="en-US" altLang="en-US" sz="3600" smtClean="0"/>
              <a:t/>
            </a:r>
            <a:br>
              <a:rPr lang="en-US" altLang="en-US" sz="3600" smtClean="0"/>
            </a:br>
            <a:endParaRPr lang="en-US" altLang="en-US" sz="3600" smtClean="0"/>
          </a:p>
        </p:txBody>
      </p:sp>
      <p:sp>
        <p:nvSpPr>
          <p:cNvPr id="28675" name="Rectangle 3"/>
          <p:cNvSpPr>
            <a:spLocks noGrp="1" noChangeArrowheads="1"/>
          </p:cNvSpPr>
          <p:nvPr>
            <p:ph type="body" idx="1"/>
          </p:nvPr>
        </p:nvSpPr>
        <p:spPr/>
        <p:txBody>
          <a:bodyPr/>
          <a:lstStyle/>
          <a:p>
            <a:pPr eaLnBrk="1" hangingPunct="1"/>
            <a:endParaRPr lang="en-US" altLang="en-US" smtClean="0"/>
          </a:p>
          <a:p>
            <a:pPr eaLnBrk="1" hangingPunct="1"/>
            <a:endParaRPr lang="en-US" altLang="en-US" smtClean="0"/>
          </a:p>
        </p:txBody>
      </p:sp>
      <p:pic>
        <p:nvPicPr>
          <p:cNvPr id="28676"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500" y="1295400"/>
            <a:ext cx="84963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4 Rectángulo"/>
          <p:cNvSpPr>
            <a:spLocks noChangeArrowheads="1"/>
          </p:cNvSpPr>
          <p:nvPr/>
        </p:nvSpPr>
        <p:spPr bwMode="auto">
          <a:xfrm>
            <a:off x="1219200" y="5738813"/>
            <a:ext cx="7143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It has the advantage of simplifying the computation</a:t>
            </a:r>
            <a:endParaRPr lang="es-AR" altLang="en-US" sz="240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3600" b="1" smtClean="0"/>
              <a:t>Systolic Array</a:t>
            </a:r>
            <a:r>
              <a:rPr lang="en-US" altLang="en-US" sz="3600" smtClean="0"/>
              <a:t/>
            </a:r>
            <a:br>
              <a:rPr lang="en-US" altLang="en-US" sz="3600" smtClean="0"/>
            </a:br>
            <a:endParaRPr lang="en-US" altLang="en-US" sz="3600" smtClean="0"/>
          </a:p>
        </p:txBody>
      </p:sp>
      <p:pic>
        <p:nvPicPr>
          <p:cNvPr id="29699" name="Picture 4"/>
          <p:cNvPicPr>
            <a:picLocks noChangeAspect="1" noChangeArrowheads="1"/>
          </p:cNvPicPr>
          <p:nvPr>
            <p:ph type="body"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590800" y="2495550"/>
            <a:ext cx="4238625" cy="2587625"/>
          </a:xfrm>
          <a:noFill/>
        </p:spPr>
      </p:pic>
      <p:sp>
        <p:nvSpPr>
          <p:cNvPr id="29700" name="TextBox 1"/>
          <p:cNvSpPr txBox="1">
            <a:spLocks noChangeArrowheads="1"/>
          </p:cNvSpPr>
          <p:nvPr/>
        </p:nvSpPr>
        <p:spPr bwMode="auto">
          <a:xfrm>
            <a:off x="438150" y="1273175"/>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r>
              <a:rPr lang="en-IN" altLang="en-US" sz="2400"/>
              <a:t>Represents a </a:t>
            </a:r>
            <a:r>
              <a:rPr lang="en-IN" altLang="en-US" sz="2400">
                <a:solidFill>
                  <a:srgbClr val="003399"/>
                </a:solidFill>
              </a:rPr>
              <a:t>parallel computing network </a:t>
            </a:r>
            <a:r>
              <a:rPr lang="en-IN" altLang="en-US" sz="2400"/>
              <a:t>ideally suited for mapping a number of linear algebra computations, e.g. matrix multiplication, triangularization, back substitution, etc.</a:t>
            </a:r>
          </a:p>
        </p:txBody>
      </p:sp>
      <p:sp>
        <p:nvSpPr>
          <p:cNvPr id="4" name="TextBox 3"/>
          <p:cNvSpPr txBox="1"/>
          <p:nvPr/>
        </p:nvSpPr>
        <p:spPr>
          <a:xfrm>
            <a:off x="838200" y="5105400"/>
            <a:ext cx="7543800" cy="830263"/>
          </a:xfrm>
          <a:prstGeom prst="rect">
            <a:avLst/>
          </a:prstGeom>
          <a:noFill/>
        </p:spPr>
        <p:txBody>
          <a:bodyPr>
            <a:spAutoFit/>
          </a:bodyPr>
          <a:lstStyle/>
          <a:p>
            <a:pPr>
              <a:defRPr/>
            </a:pPr>
            <a:r>
              <a:rPr lang="en-IN" sz="2400" dirty="0"/>
              <a:t>Two basic processing elements: </a:t>
            </a:r>
          </a:p>
          <a:p>
            <a:pPr algn="r">
              <a:defRPr/>
            </a:pPr>
            <a:r>
              <a:rPr lang="en-IN" sz="2400" dirty="0"/>
              <a:t>(a) </a:t>
            </a:r>
            <a:r>
              <a:rPr lang="en-IN" sz="2400" dirty="0">
                <a:solidFill>
                  <a:srgbClr val="660033"/>
                </a:solidFill>
              </a:rPr>
              <a:t>Boundary cell </a:t>
            </a:r>
            <a:r>
              <a:rPr lang="en-IN" sz="2400" dirty="0"/>
              <a:t>and (b) </a:t>
            </a:r>
            <a:r>
              <a:rPr lang="en-IN" sz="2400" dirty="0">
                <a:solidFill>
                  <a:schemeClr val="accent6">
                    <a:lumMod val="75000"/>
                  </a:schemeClr>
                </a:solidFill>
              </a:rPr>
              <a:t>Internal cell </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3600" b="1" smtClean="0"/>
              <a:t>Triangular Systolic Array</a:t>
            </a:r>
            <a:br>
              <a:rPr lang="en-US" altLang="en-US" sz="3600" b="1" smtClean="0"/>
            </a:br>
            <a:endParaRPr lang="en-US" altLang="en-US" sz="3600" b="1" smtClean="0"/>
          </a:p>
        </p:txBody>
      </p:sp>
      <p:pic>
        <p:nvPicPr>
          <p:cNvPr id="30723"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0400" y="1066800"/>
            <a:ext cx="542925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4 Rectángulo"/>
          <p:cNvSpPr>
            <a:spLocks noChangeArrowheads="1"/>
          </p:cNvSpPr>
          <p:nvPr/>
        </p:nvSpPr>
        <p:spPr bwMode="auto">
          <a:xfrm>
            <a:off x="457200" y="1676400"/>
            <a:ext cx="290353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spcBef>
                <a:spcPct val="0"/>
              </a:spcBef>
              <a:buClrTx/>
              <a:buSzTx/>
              <a:buFontTx/>
              <a:buNone/>
            </a:pPr>
            <a:r>
              <a:rPr lang="en-US" altLang="en-US" sz="2400">
                <a:latin typeface="Times New Roman" panose="02020603050405020304" pitchFamily="18" charset="0"/>
              </a:rPr>
              <a:t>The use of systolic arrays has made it possible to achieve very high throughput, which is required for many advanced signal processing algorithms to operate </a:t>
            </a:r>
            <a:r>
              <a:rPr lang="es-AR" altLang="en-US" sz="2400">
                <a:latin typeface="Times New Roman" panose="02020603050405020304" pitchFamily="18" charset="0"/>
              </a:rPr>
              <a:t>in </a:t>
            </a:r>
            <a:r>
              <a:rPr lang="es-AR" altLang="en-US" sz="2400" i="1">
                <a:latin typeface="Times New Roman" panose="02020603050405020304" pitchFamily="18" charset="0"/>
              </a:rPr>
              <a:t>real time</a:t>
            </a:r>
          </a:p>
          <a:p>
            <a:pPr algn="just" eaLnBrk="1" hangingPunct="1">
              <a:spcBef>
                <a:spcPct val="0"/>
              </a:spcBef>
              <a:buClrTx/>
              <a:buSzTx/>
              <a:buFontTx/>
              <a:buNone/>
            </a:pPr>
            <a:endParaRPr lang="es-AR" altLang="en-US" sz="240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3600" b="1" smtClean="0"/>
              <a:t>The three basic forms of estimation</a:t>
            </a:r>
          </a:p>
        </p:txBody>
      </p:sp>
      <p:sp>
        <p:nvSpPr>
          <p:cNvPr id="4102" name="Rectangle 3"/>
          <p:cNvSpPr>
            <a:spLocks noGrp="1" noChangeArrowheads="1"/>
          </p:cNvSpPr>
          <p:nvPr>
            <p:ph type="body" idx="1"/>
          </p:nvPr>
        </p:nvSpPr>
        <p:spPr>
          <a:xfrm>
            <a:off x="304800" y="1219200"/>
            <a:ext cx="8229600" cy="4530725"/>
          </a:xfrm>
        </p:spPr>
        <p:txBody>
          <a:bodyPr/>
          <a:lstStyle/>
          <a:p>
            <a:pPr algn="just" eaLnBrk="1" hangingPunct="1">
              <a:defRPr/>
            </a:pPr>
            <a:r>
              <a:rPr lang="en-US" altLang="en-US" sz="2400" dirty="0" smtClean="0"/>
              <a:t>The function of receiver is to operate on the received signal and deliver a </a:t>
            </a:r>
            <a:r>
              <a:rPr lang="en-US" altLang="en-US" sz="2400" dirty="0" smtClean="0">
                <a:solidFill>
                  <a:srgbClr val="660033"/>
                </a:solidFill>
              </a:rPr>
              <a:t>reliable estimate of the original message</a:t>
            </a:r>
            <a:r>
              <a:rPr lang="en-US" altLang="en-US" sz="2400" dirty="0" smtClean="0"/>
              <a:t>.</a:t>
            </a:r>
          </a:p>
          <a:p>
            <a:pPr algn="just" eaLnBrk="1" hangingPunct="1">
              <a:spcBef>
                <a:spcPts val="1200"/>
              </a:spcBef>
              <a:defRPr/>
            </a:pPr>
            <a:r>
              <a:rPr lang="en-US" altLang="en-US" sz="2400" dirty="0" smtClean="0"/>
              <a:t>Filters may be used for the purpose of estimation using one of the following three information-processing operations.</a:t>
            </a:r>
          </a:p>
          <a:p>
            <a:pPr eaLnBrk="1" hangingPunct="1">
              <a:defRPr/>
            </a:pPr>
            <a:endParaRPr lang="en-US" altLang="en-US" sz="2400" dirty="0"/>
          </a:p>
          <a:p>
            <a:pPr lvl="1" eaLnBrk="1" hangingPunct="1">
              <a:defRPr/>
            </a:pPr>
            <a:r>
              <a:rPr lang="en-US" altLang="en-US" sz="2400" dirty="0" smtClean="0">
                <a:solidFill>
                  <a:srgbClr val="003399"/>
                </a:solidFill>
              </a:rPr>
              <a:t>Filtering</a:t>
            </a:r>
          </a:p>
          <a:p>
            <a:pPr lvl="1" eaLnBrk="1" hangingPunct="1">
              <a:defRPr/>
            </a:pPr>
            <a:endParaRPr lang="en-US" altLang="en-US" sz="2400" dirty="0" smtClean="0"/>
          </a:p>
          <a:p>
            <a:pPr lvl="1" eaLnBrk="1" hangingPunct="1">
              <a:defRPr/>
            </a:pPr>
            <a:endParaRPr lang="en-US" altLang="en-US" sz="2400" dirty="0" smtClean="0"/>
          </a:p>
          <a:p>
            <a:pPr lvl="1" eaLnBrk="1" hangingPunct="1">
              <a:defRPr/>
            </a:pPr>
            <a:r>
              <a:rPr lang="en-US" altLang="en-US" sz="2400" dirty="0" smtClean="0">
                <a:solidFill>
                  <a:schemeClr val="accent6">
                    <a:lumMod val="75000"/>
                  </a:schemeClr>
                </a:solidFill>
              </a:rPr>
              <a:t>Smoothing</a:t>
            </a:r>
          </a:p>
          <a:p>
            <a:pPr lvl="1" eaLnBrk="1" hangingPunct="1">
              <a:defRPr/>
            </a:pPr>
            <a:endParaRPr lang="en-US" altLang="en-US" sz="2400" dirty="0" smtClean="0"/>
          </a:p>
          <a:p>
            <a:pPr marL="344487" lvl="1" indent="0" eaLnBrk="1" hangingPunct="1">
              <a:buFont typeface="Wingdings" panose="05000000000000000000" pitchFamily="2" charset="2"/>
              <a:buNone/>
              <a:defRPr/>
            </a:pPr>
            <a:endParaRPr lang="en-US" altLang="en-US" sz="1600" dirty="0" smtClean="0"/>
          </a:p>
          <a:p>
            <a:pPr lvl="1" eaLnBrk="1" hangingPunct="1">
              <a:defRPr/>
            </a:pPr>
            <a:endParaRPr lang="en-US" altLang="en-US" sz="1600" dirty="0" smtClean="0"/>
          </a:p>
          <a:p>
            <a:pPr lvl="1" eaLnBrk="1" hangingPunct="1">
              <a:defRPr/>
            </a:pPr>
            <a:endParaRPr lang="en-US" altLang="en-US" sz="1600" dirty="0" smtClean="0"/>
          </a:p>
          <a:p>
            <a:pPr lvl="1" eaLnBrk="1" hangingPunct="1">
              <a:defRPr/>
            </a:pPr>
            <a:endParaRPr lang="en-US" altLang="en-US" sz="1600" dirty="0" smtClean="0"/>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50" y="3629025"/>
            <a:ext cx="45529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913" y="5010150"/>
            <a:ext cx="44672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IN" altLang="en-US" sz="3600" b="1" smtClean="0"/>
              <a:t>The three basic forms of estimation</a:t>
            </a:r>
            <a:endParaRPr lang="en-US" altLang="en-US" sz="3600" b="1" smtClean="0"/>
          </a:p>
        </p:txBody>
      </p:sp>
      <p:sp>
        <p:nvSpPr>
          <p:cNvPr id="33795" name="Rectangle 3"/>
          <p:cNvSpPr>
            <a:spLocks noGrp="1" noChangeArrowheads="1"/>
          </p:cNvSpPr>
          <p:nvPr>
            <p:ph type="body" idx="1"/>
          </p:nvPr>
        </p:nvSpPr>
        <p:spPr>
          <a:xfrm>
            <a:off x="457200" y="1143000"/>
            <a:ext cx="8382000" cy="4530725"/>
          </a:xfrm>
        </p:spPr>
        <p:txBody>
          <a:bodyPr/>
          <a:lstStyle/>
          <a:p>
            <a:pPr lvl="1" eaLnBrk="1" hangingPunct="1"/>
            <a:r>
              <a:rPr lang="en-US" altLang="en-US" sz="2400" smtClean="0">
                <a:solidFill>
                  <a:srgbClr val="003399"/>
                </a:solidFill>
              </a:rPr>
              <a:t>Prediction</a:t>
            </a:r>
          </a:p>
          <a:p>
            <a:pPr lvl="1" eaLnBrk="1" hangingPunct="1"/>
            <a:endParaRPr lang="en-US" altLang="en-US" sz="2400" smtClean="0"/>
          </a:p>
          <a:p>
            <a:pPr lvl="1" eaLnBrk="1" hangingPunct="1"/>
            <a:endParaRPr lang="en-US" altLang="en-US" sz="2400" smtClean="0"/>
          </a:p>
          <a:p>
            <a:pPr algn="just" eaLnBrk="1" hangingPunct="1">
              <a:spcBef>
                <a:spcPts val="1200"/>
              </a:spcBef>
            </a:pPr>
            <a:r>
              <a:rPr lang="en-US" altLang="en-US" sz="2400" smtClean="0"/>
              <a:t>Given an optimality criterion we can design optimal filters</a:t>
            </a:r>
          </a:p>
          <a:p>
            <a:pPr lvl="1" algn="just" eaLnBrk="1" hangingPunct="1">
              <a:spcBef>
                <a:spcPts val="1200"/>
              </a:spcBef>
            </a:pPr>
            <a:r>
              <a:rPr lang="en-US" altLang="en-US" sz="2400" smtClean="0"/>
              <a:t>Requires a priori information about the environment</a:t>
            </a:r>
          </a:p>
          <a:p>
            <a:pPr lvl="1" algn="just" eaLnBrk="1" hangingPunct="1">
              <a:spcBef>
                <a:spcPts val="1200"/>
              </a:spcBef>
            </a:pPr>
            <a:r>
              <a:rPr lang="en-US" altLang="en-US" sz="2400" smtClean="0"/>
              <a:t>Example: Under certain conditions the so called </a:t>
            </a:r>
            <a:r>
              <a:rPr lang="en-US" altLang="en-US" sz="2400" smtClean="0">
                <a:solidFill>
                  <a:srgbClr val="660033"/>
                </a:solidFill>
              </a:rPr>
              <a:t>Wiener filter is optimal in the mean-squared sense</a:t>
            </a:r>
          </a:p>
          <a:p>
            <a:pPr algn="just" eaLnBrk="1" hangingPunct="1">
              <a:spcBef>
                <a:spcPts val="1200"/>
              </a:spcBef>
            </a:pPr>
            <a:r>
              <a:rPr lang="en-US" altLang="en-US" sz="2400" smtClean="0">
                <a:solidFill>
                  <a:srgbClr val="7030A0"/>
                </a:solidFill>
              </a:rPr>
              <a:t>Adaptive filters are self-designing </a:t>
            </a:r>
            <a:r>
              <a:rPr lang="en-US" altLang="en-US" sz="2400" smtClean="0"/>
              <a:t>using a recursive algorithm</a:t>
            </a:r>
          </a:p>
          <a:p>
            <a:pPr lvl="1" algn="just" eaLnBrk="1" hangingPunct="1">
              <a:spcBef>
                <a:spcPts val="1200"/>
              </a:spcBef>
            </a:pPr>
            <a:r>
              <a:rPr lang="en-US" altLang="en-US" sz="2400" smtClean="0"/>
              <a:t>Useful if complete knowledge of environment is not available a priori.</a:t>
            </a:r>
          </a:p>
        </p:txBody>
      </p:sp>
      <p:pic>
        <p:nvPicPr>
          <p:cNvPr id="3379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04938"/>
            <a:ext cx="45148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z="3600" b="1" smtClean="0"/>
              <a:t>Linear Filters</a:t>
            </a:r>
            <a:r>
              <a:rPr lang="en-US" altLang="en-US" sz="3600" smtClean="0"/>
              <a:t/>
            </a:r>
            <a:br>
              <a:rPr lang="en-US" altLang="en-US" sz="3600" smtClean="0"/>
            </a:br>
            <a:endParaRPr lang="en-US" altLang="en-US" sz="3600" smtClean="0"/>
          </a:p>
        </p:txBody>
      </p:sp>
      <p:sp>
        <p:nvSpPr>
          <p:cNvPr id="34819" name="Rectangle 3"/>
          <p:cNvSpPr>
            <a:spLocks noGrp="1" noChangeArrowheads="1"/>
          </p:cNvSpPr>
          <p:nvPr>
            <p:ph idx="1"/>
          </p:nvPr>
        </p:nvSpPr>
        <p:spPr>
          <a:xfrm>
            <a:off x="304800" y="1143000"/>
            <a:ext cx="8715375" cy="5086350"/>
          </a:xfrm>
        </p:spPr>
        <p:txBody>
          <a:bodyPr/>
          <a:lstStyle/>
          <a:p>
            <a:pPr algn="just" eaLnBrk="1" hangingPunct="1"/>
            <a:r>
              <a:rPr lang="en-US" altLang="en-US" sz="2400" smtClean="0"/>
              <a:t>For </a:t>
            </a:r>
            <a:r>
              <a:rPr lang="en-US" altLang="en-US" sz="2400" smtClean="0">
                <a:solidFill>
                  <a:srgbClr val="003399"/>
                </a:solidFill>
              </a:rPr>
              <a:t>stationary inputs</a:t>
            </a:r>
            <a:r>
              <a:rPr lang="en-US" altLang="en-US" sz="2400" smtClean="0"/>
              <a:t>, the resulting solution is commonly known as the </a:t>
            </a:r>
            <a:r>
              <a:rPr lang="en-US" altLang="en-US" sz="2400" b="1" i="1" smtClean="0">
                <a:solidFill>
                  <a:srgbClr val="660033"/>
                </a:solidFill>
              </a:rPr>
              <a:t>Wiener filter</a:t>
            </a:r>
            <a:r>
              <a:rPr lang="en-US" altLang="en-US" sz="2400" i="1" smtClean="0"/>
              <a:t>, </a:t>
            </a:r>
            <a:r>
              <a:rPr lang="en-US" altLang="en-US" sz="2400" smtClean="0"/>
              <a:t>which is said to be </a:t>
            </a:r>
            <a:r>
              <a:rPr lang="en-US" altLang="en-US" sz="2400" smtClean="0">
                <a:solidFill>
                  <a:srgbClr val="7030A0"/>
                </a:solidFill>
              </a:rPr>
              <a:t>optimum in the </a:t>
            </a:r>
            <a:r>
              <a:rPr lang="en-US" altLang="en-US" sz="2400" i="1" smtClean="0">
                <a:solidFill>
                  <a:srgbClr val="7030A0"/>
                </a:solidFill>
              </a:rPr>
              <a:t>mean-square</a:t>
            </a:r>
            <a:r>
              <a:rPr lang="en-US" altLang="en-US" sz="2400" smtClean="0">
                <a:solidFill>
                  <a:srgbClr val="7030A0"/>
                </a:solidFill>
              </a:rPr>
              <a:t> sense</a:t>
            </a:r>
            <a:r>
              <a:rPr lang="en-US" altLang="en-US" sz="2400" i="1" smtClean="0"/>
              <a:t>. </a:t>
            </a:r>
          </a:p>
          <a:p>
            <a:pPr algn="just" eaLnBrk="1" hangingPunct="1">
              <a:spcBef>
                <a:spcPts val="1200"/>
              </a:spcBef>
            </a:pPr>
            <a:r>
              <a:rPr lang="en-US" altLang="en-US" sz="2400" smtClean="0"/>
              <a:t>A plot of the mean-square value of the error signal vs. the adjustable parameters of a linear filter is referred to as the </a:t>
            </a:r>
            <a:r>
              <a:rPr lang="en-US" altLang="en-US" sz="2400" i="1" smtClean="0">
                <a:solidFill>
                  <a:srgbClr val="660033"/>
                </a:solidFill>
              </a:rPr>
              <a:t>error-performance surface</a:t>
            </a:r>
            <a:r>
              <a:rPr lang="en-US" altLang="en-US" sz="2400" i="1" smtClean="0"/>
              <a:t>.</a:t>
            </a:r>
          </a:p>
          <a:p>
            <a:pPr algn="just" eaLnBrk="1" hangingPunct="1">
              <a:spcBef>
                <a:spcPts val="1200"/>
              </a:spcBef>
            </a:pPr>
            <a:r>
              <a:rPr lang="en-US" altLang="en-US" sz="2400" smtClean="0"/>
              <a:t>The minimum point of this surface represents the </a:t>
            </a:r>
            <a:r>
              <a:rPr lang="en-US" altLang="en-US" sz="2400" smtClean="0">
                <a:solidFill>
                  <a:srgbClr val="003399"/>
                </a:solidFill>
              </a:rPr>
              <a:t>Wiener solution</a:t>
            </a:r>
            <a:r>
              <a:rPr lang="en-US" altLang="en-US" sz="2400" smtClean="0"/>
              <a:t>.</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z="3600" b="1" smtClean="0"/>
              <a:t>Linear Filters</a:t>
            </a:r>
            <a:r>
              <a:rPr lang="en-US" altLang="en-US" sz="3600" smtClean="0"/>
              <a:t/>
            </a:r>
            <a:br>
              <a:rPr lang="en-US" altLang="en-US" sz="3600" smtClean="0"/>
            </a:br>
            <a:endParaRPr lang="en-US" altLang="en-US" sz="3600" smtClean="0"/>
          </a:p>
        </p:txBody>
      </p:sp>
      <p:sp>
        <p:nvSpPr>
          <p:cNvPr id="35843" name="Rectangle 3"/>
          <p:cNvSpPr>
            <a:spLocks noGrp="1" noChangeArrowheads="1"/>
          </p:cNvSpPr>
          <p:nvPr>
            <p:ph idx="1"/>
          </p:nvPr>
        </p:nvSpPr>
        <p:spPr>
          <a:xfrm>
            <a:off x="304800" y="1143000"/>
            <a:ext cx="8715375" cy="5086350"/>
          </a:xfrm>
        </p:spPr>
        <p:txBody>
          <a:bodyPr/>
          <a:lstStyle/>
          <a:p>
            <a:pPr algn="just" eaLnBrk="1" hangingPunct="1">
              <a:spcBef>
                <a:spcPts val="1200"/>
              </a:spcBef>
            </a:pPr>
            <a:r>
              <a:rPr lang="en-US" altLang="en-US" sz="2400" smtClean="0"/>
              <a:t>The Wiener filter is inadequate for dealing with situations in which </a:t>
            </a:r>
            <a:r>
              <a:rPr lang="en-US" altLang="en-US" sz="2400" i="1" smtClean="0">
                <a:solidFill>
                  <a:srgbClr val="003399"/>
                </a:solidFill>
              </a:rPr>
              <a:t>non-stationarity</a:t>
            </a:r>
            <a:r>
              <a:rPr lang="en-US" altLang="en-US" sz="2400" i="1" smtClean="0"/>
              <a:t> </a:t>
            </a:r>
            <a:r>
              <a:rPr lang="en-US" altLang="en-US" sz="2400" smtClean="0"/>
              <a:t>of the signal and/or noise is intrinsic to the problem. </a:t>
            </a:r>
          </a:p>
          <a:p>
            <a:pPr algn="just" eaLnBrk="1" hangingPunct="1">
              <a:spcBef>
                <a:spcPts val="1200"/>
              </a:spcBef>
            </a:pPr>
            <a:r>
              <a:rPr lang="en-US" altLang="en-US" sz="2400" smtClean="0"/>
              <a:t>A highly successful solution to this more difficult problem is found in the </a:t>
            </a:r>
            <a:r>
              <a:rPr lang="en-US" altLang="en-US" sz="2400" b="1" i="1" smtClean="0">
                <a:solidFill>
                  <a:srgbClr val="660033"/>
                </a:solidFill>
              </a:rPr>
              <a:t>Kalman filter</a:t>
            </a:r>
            <a:r>
              <a:rPr lang="en-US" altLang="en-US" sz="2400" i="1" smtClean="0"/>
              <a:t>, </a:t>
            </a:r>
            <a:r>
              <a:rPr lang="en-US" altLang="en-US" sz="2400" smtClean="0"/>
              <a:t>a powerful device with a wide variety of engineering applications.</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b="1" smtClean="0"/>
              <a:t>Syllabus </a:t>
            </a:r>
            <a:r>
              <a:rPr lang="en-US" altLang="en-US" smtClean="0"/>
              <a:t>(contd.)</a:t>
            </a:r>
            <a:endParaRPr lang="en-US" altLang="en-US" b="1" smtClean="0"/>
          </a:p>
        </p:txBody>
      </p:sp>
      <p:sp>
        <p:nvSpPr>
          <p:cNvPr id="8195" name="Rectangle 3"/>
          <p:cNvSpPr>
            <a:spLocks noGrp="1" noChangeArrowheads="1"/>
          </p:cNvSpPr>
          <p:nvPr>
            <p:ph type="body" idx="1"/>
          </p:nvPr>
        </p:nvSpPr>
        <p:spPr>
          <a:xfrm>
            <a:off x="457200" y="1219200"/>
            <a:ext cx="8458200" cy="5105400"/>
          </a:xfrm>
        </p:spPr>
        <p:txBody>
          <a:bodyPr/>
          <a:lstStyle/>
          <a:p>
            <a:pPr algn="just" eaLnBrk="1" hangingPunct="1"/>
            <a:r>
              <a:rPr lang="en-US" altLang="en-US" sz="2400" smtClean="0"/>
              <a:t>Forward and backward prediction error filters;  Levinson—Durbin algorithm; Properties of prediction-error filters; Autoregressive modeling of a stationary stochastic process; All-pole, all-pass lattice filter (</a:t>
            </a:r>
            <a:r>
              <a:rPr lang="en-US" altLang="en-US" sz="2400" smtClean="0">
                <a:solidFill>
                  <a:srgbClr val="0070C0"/>
                </a:solidFill>
              </a:rPr>
              <a:t>8 lectures</a:t>
            </a:r>
            <a:r>
              <a:rPr lang="en-US" altLang="en-US" sz="2400" smtClean="0"/>
              <a:t>).</a:t>
            </a:r>
          </a:p>
          <a:p>
            <a:pPr eaLnBrk="1" hangingPunct="1"/>
            <a:endParaRPr lang="en-US" altLang="en-US" sz="1600" smtClean="0"/>
          </a:p>
          <a:p>
            <a:pPr algn="just" eaLnBrk="1" hangingPunct="1"/>
            <a:r>
              <a:rPr lang="en-US" altLang="en-US" sz="2400" smtClean="0"/>
              <a:t>Steepest-descent algorithm and its stability; Principles of stochastic gradient descent, LMS algorithm and its variants (</a:t>
            </a:r>
            <a:r>
              <a:rPr lang="en-US" altLang="en-US" sz="2400" smtClean="0">
                <a:solidFill>
                  <a:srgbClr val="0070C0"/>
                </a:solidFill>
              </a:rPr>
              <a:t>4 lectures</a:t>
            </a:r>
            <a:r>
              <a:rPr lang="en-US" altLang="en-US" sz="2400" smtClean="0"/>
              <a:t>). </a:t>
            </a:r>
          </a:p>
          <a:p>
            <a:pPr algn="just" eaLnBrk="1" hangingPunct="1"/>
            <a:endParaRPr lang="en-US" altLang="en-US" sz="1600" smtClean="0"/>
          </a:p>
          <a:p>
            <a:pPr algn="just" eaLnBrk="1" hangingPunct="1"/>
            <a:r>
              <a:rPr lang="en-US" altLang="en-US" sz="2400" smtClean="0"/>
              <a:t>Least Squares method, its efficient implementation: Minimum sum of error squares, normal equations and linear least-squares filters, Singular value decomposition, cyclic Jacobi, Householder methods (</a:t>
            </a:r>
            <a:r>
              <a:rPr lang="en-US" altLang="en-US" sz="2400" smtClean="0">
                <a:solidFill>
                  <a:srgbClr val="0070C0"/>
                </a:solidFill>
              </a:rPr>
              <a:t>8 lectures</a:t>
            </a:r>
            <a:r>
              <a:rPr lang="en-US" altLang="en-US" sz="2400" smtClean="0"/>
              <a:t>).</a:t>
            </a:r>
          </a:p>
          <a:p>
            <a:pPr eaLnBrk="1" hangingPunct="1"/>
            <a:endParaRPr lang="en-US" altLang="en-US" sz="16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AR" altLang="en-US" sz="3600" b="1" smtClean="0"/>
              <a:t>Linear Adaptive Filtering Algorithms </a:t>
            </a:r>
            <a:endParaRPr lang="en-US" altLang="en-US" sz="3600" b="1" smtClean="0"/>
          </a:p>
        </p:txBody>
      </p:sp>
      <p:sp>
        <p:nvSpPr>
          <p:cNvPr id="36867" name="Rectangle 3"/>
          <p:cNvSpPr>
            <a:spLocks noGrp="1" noChangeArrowheads="1"/>
          </p:cNvSpPr>
          <p:nvPr>
            <p:ph type="body" idx="1"/>
          </p:nvPr>
        </p:nvSpPr>
        <p:spPr/>
        <p:txBody>
          <a:bodyPr/>
          <a:lstStyle/>
          <a:p>
            <a:pPr eaLnBrk="1" hangingPunct="1"/>
            <a:r>
              <a:rPr lang="en-US" altLang="en-US" sz="2400" b="1" smtClean="0">
                <a:solidFill>
                  <a:srgbClr val="660033"/>
                </a:solidFill>
              </a:rPr>
              <a:t>Stochastic Gradient Approach</a:t>
            </a:r>
          </a:p>
          <a:p>
            <a:pPr lvl="1" eaLnBrk="1" hangingPunct="1">
              <a:spcBef>
                <a:spcPts val="1200"/>
              </a:spcBef>
            </a:pPr>
            <a:r>
              <a:rPr lang="es-AR" altLang="en-US" sz="2400" i="1" smtClean="0"/>
              <a:t>Least-Mean-Square </a:t>
            </a:r>
            <a:r>
              <a:rPr lang="es-AR" altLang="en-US" sz="2400" smtClean="0"/>
              <a:t>(</a:t>
            </a:r>
            <a:r>
              <a:rPr lang="es-AR" altLang="en-US" sz="2400" i="1" smtClean="0"/>
              <a:t>LMS</a:t>
            </a:r>
            <a:r>
              <a:rPr lang="es-AR" altLang="en-US" sz="2400" smtClean="0"/>
              <a:t>) </a:t>
            </a:r>
            <a:r>
              <a:rPr lang="es-AR" altLang="en-US" sz="2400" i="1" smtClean="0"/>
              <a:t>algorithm</a:t>
            </a:r>
            <a:endParaRPr lang="es-AR" altLang="en-US" sz="2400" b="1" smtClean="0"/>
          </a:p>
          <a:p>
            <a:pPr lvl="1" eaLnBrk="1" hangingPunct="1">
              <a:spcBef>
                <a:spcPts val="1200"/>
              </a:spcBef>
            </a:pPr>
            <a:r>
              <a:rPr lang="en-US" altLang="en-US" sz="2400" i="1" smtClean="0"/>
              <a:t>Gradient Adaptive Lattice </a:t>
            </a:r>
            <a:r>
              <a:rPr lang="en-US" altLang="en-US" sz="2400" smtClean="0"/>
              <a:t>(</a:t>
            </a:r>
            <a:r>
              <a:rPr lang="en-US" altLang="en-US" sz="2400" i="1" smtClean="0"/>
              <a:t>GAL</a:t>
            </a:r>
            <a:r>
              <a:rPr lang="en-US" altLang="en-US" sz="2400" smtClean="0"/>
              <a:t>) </a:t>
            </a:r>
            <a:r>
              <a:rPr lang="en-US" altLang="en-US" sz="2400" i="1" smtClean="0"/>
              <a:t>algorithm</a:t>
            </a:r>
            <a:endParaRPr lang="en-US" altLang="en-US" sz="2400" smtClean="0"/>
          </a:p>
          <a:p>
            <a:pPr lvl="1" eaLnBrk="1" hangingPunct="1">
              <a:buFont typeface="Wingdings" panose="05000000000000000000" pitchFamily="2" charset="2"/>
              <a:buNone/>
            </a:pPr>
            <a:endParaRPr lang="en-US" altLang="en-US" sz="2400" smtClean="0"/>
          </a:p>
          <a:p>
            <a:pPr eaLnBrk="1" hangingPunct="1">
              <a:buFont typeface="Wingdings" panose="05000000000000000000" pitchFamily="2" charset="2"/>
              <a:buNone/>
            </a:pPr>
            <a:endParaRPr lang="en-US" altLang="en-US" smtClean="0"/>
          </a:p>
        </p:txBody>
      </p:sp>
      <p:pic>
        <p:nvPicPr>
          <p:cNvPr id="36868"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3810000"/>
            <a:ext cx="75660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AR" altLang="en-US" sz="3600" b="1" smtClean="0"/>
              <a:t>Linear Adaptive Filtering Algorithms </a:t>
            </a:r>
            <a:endParaRPr lang="en-US" altLang="en-US" sz="3600" b="1" smtClean="0"/>
          </a:p>
        </p:txBody>
      </p:sp>
      <p:sp>
        <p:nvSpPr>
          <p:cNvPr id="38915" name="Rectangle 3"/>
          <p:cNvSpPr>
            <a:spLocks noGrp="1" noChangeArrowheads="1"/>
          </p:cNvSpPr>
          <p:nvPr>
            <p:ph type="body" idx="1"/>
          </p:nvPr>
        </p:nvSpPr>
        <p:spPr>
          <a:xfrm>
            <a:off x="457200" y="1295400"/>
            <a:ext cx="8229600" cy="4530725"/>
          </a:xfrm>
        </p:spPr>
        <p:txBody>
          <a:bodyPr/>
          <a:lstStyle/>
          <a:p>
            <a:pPr eaLnBrk="1" hangingPunct="1"/>
            <a:r>
              <a:rPr lang="en-US" altLang="en-US" sz="2400" b="1" smtClean="0">
                <a:solidFill>
                  <a:srgbClr val="660033"/>
                </a:solidFill>
              </a:rPr>
              <a:t>Least-Squares Estimation</a:t>
            </a:r>
          </a:p>
          <a:p>
            <a:pPr lvl="1" eaLnBrk="1" hangingPunct="1">
              <a:spcBef>
                <a:spcPts val="1200"/>
              </a:spcBef>
            </a:pPr>
            <a:r>
              <a:rPr lang="en-US" altLang="en-US" sz="2400" i="1" smtClean="0"/>
              <a:t>Recursive least-squares </a:t>
            </a:r>
            <a:r>
              <a:rPr lang="en-US" altLang="en-US" sz="2400" smtClean="0"/>
              <a:t>(</a:t>
            </a:r>
            <a:r>
              <a:rPr lang="en-US" altLang="en-US" sz="2400" i="1" smtClean="0"/>
              <a:t>RLS</a:t>
            </a:r>
            <a:r>
              <a:rPr lang="en-US" altLang="en-US" sz="2400" smtClean="0"/>
              <a:t>) </a:t>
            </a:r>
            <a:r>
              <a:rPr lang="en-US" altLang="en-US" sz="2400" i="1" smtClean="0"/>
              <a:t>estimation</a:t>
            </a:r>
            <a:endParaRPr lang="en-US" altLang="en-US" sz="2400" smtClean="0"/>
          </a:p>
          <a:p>
            <a:pPr lvl="2" eaLnBrk="1" hangingPunct="1">
              <a:spcBef>
                <a:spcPts val="1200"/>
              </a:spcBef>
            </a:pPr>
            <a:r>
              <a:rPr lang="en-US" altLang="en-US" sz="2400" i="1" smtClean="0"/>
              <a:t>Standard RLS algorithm</a:t>
            </a:r>
            <a:endParaRPr lang="en-US" altLang="en-US" sz="2400" smtClean="0"/>
          </a:p>
          <a:p>
            <a:pPr lvl="2" eaLnBrk="1" hangingPunct="1">
              <a:spcBef>
                <a:spcPts val="1200"/>
              </a:spcBef>
            </a:pPr>
            <a:r>
              <a:rPr lang="en-US" altLang="en-US" sz="2400" i="1" smtClean="0"/>
              <a:t>Square-root RLS algorithms</a:t>
            </a:r>
            <a:endParaRPr lang="en-US" altLang="en-US" sz="2400" smtClean="0"/>
          </a:p>
          <a:p>
            <a:pPr lvl="2" eaLnBrk="1" hangingPunct="1">
              <a:spcBef>
                <a:spcPts val="1200"/>
              </a:spcBef>
            </a:pPr>
            <a:r>
              <a:rPr lang="en-US" altLang="en-US" sz="2400" i="1" smtClean="0"/>
              <a:t>Fast RLS algorithms</a:t>
            </a:r>
            <a:endParaRPr lang="en-US" altLang="en-US" sz="2400" b="1" smtClean="0"/>
          </a:p>
          <a:p>
            <a:pPr eaLnBrk="1" hangingPunct="1">
              <a:buFont typeface="Wingdings" panose="05000000000000000000" pitchFamily="2" charset="2"/>
              <a:buNone/>
            </a:pPr>
            <a:endParaRPr lang="en-US" altLang="en-US" smtClean="0"/>
          </a:p>
        </p:txBody>
      </p:sp>
      <p:pic>
        <p:nvPicPr>
          <p:cNvPr id="38916"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4191000"/>
            <a:ext cx="77390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z="3600" b="1" smtClean="0"/>
              <a:t>Stochastic Gradient Approach</a:t>
            </a:r>
          </a:p>
        </p:txBody>
      </p:sp>
      <p:sp>
        <p:nvSpPr>
          <p:cNvPr id="40963" name="Rectangle 3"/>
          <p:cNvSpPr>
            <a:spLocks noGrp="1" noChangeArrowheads="1"/>
          </p:cNvSpPr>
          <p:nvPr>
            <p:ph type="body" idx="1"/>
          </p:nvPr>
        </p:nvSpPr>
        <p:spPr>
          <a:xfrm>
            <a:off x="457200" y="1295400"/>
            <a:ext cx="8229600" cy="4530725"/>
          </a:xfrm>
        </p:spPr>
        <p:txBody>
          <a:bodyPr/>
          <a:lstStyle/>
          <a:p>
            <a:pPr algn="just" eaLnBrk="1" hangingPunct="1">
              <a:spcBef>
                <a:spcPts val="1200"/>
              </a:spcBef>
            </a:pPr>
            <a:r>
              <a:rPr lang="en-US" altLang="en-US" sz="2400" smtClean="0"/>
              <a:t>Most commonly used type of Adaptive Filters</a:t>
            </a:r>
          </a:p>
          <a:p>
            <a:pPr algn="just" eaLnBrk="1" hangingPunct="1">
              <a:spcBef>
                <a:spcPts val="1200"/>
              </a:spcBef>
            </a:pPr>
            <a:r>
              <a:rPr lang="en-US" altLang="en-US" sz="2400" smtClean="0"/>
              <a:t>Define cost function as </a:t>
            </a:r>
            <a:r>
              <a:rPr lang="en-US" altLang="en-US" sz="2400" smtClean="0">
                <a:solidFill>
                  <a:srgbClr val="7030A0"/>
                </a:solidFill>
              </a:rPr>
              <a:t>mean-squared error</a:t>
            </a:r>
          </a:p>
          <a:p>
            <a:pPr lvl="2" algn="just" eaLnBrk="1" hangingPunct="1">
              <a:spcBef>
                <a:spcPts val="1200"/>
              </a:spcBef>
            </a:pPr>
            <a:r>
              <a:rPr lang="en-US" altLang="en-US" sz="2400" smtClean="0"/>
              <a:t>Difference between filter output and desired response</a:t>
            </a:r>
          </a:p>
          <a:p>
            <a:pPr algn="just" eaLnBrk="1" hangingPunct="1">
              <a:spcBef>
                <a:spcPts val="1200"/>
              </a:spcBef>
            </a:pPr>
            <a:r>
              <a:rPr lang="en-US" altLang="en-US" sz="2400" smtClean="0"/>
              <a:t>Based on the method of </a:t>
            </a:r>
            <a:r>
              <a:rPr lang="en-US" altLang="en-US" sz="2400" smtClean="0">
                <a:solidFill>
                  <a:srgbClr val="660033"/>
                </a:solidFill>
              </a:rPr>
              <a:t>steepest descent</a:t>
            </a:r>
          </a:p>
          <a:p>
            <a:pPr lvl="1" algn="just" eaLnBrk="1" hangingPunct="1">
              <a:spcBef>
                <a:spcPts val="1200"/>
              </a:spcBef>
            </a:pPr>
            <a:r>
              <a:rPr lang="en-US" altLang="en-US" sz="2400" smtClean="0"/>
              <a:t>Move towards the minimum on the error surface to get to minimum</a:t>
            </a:r>
          </a:p>
          <a:p>
            <a:pPr lvl="1" algn="just" eaLnBrk="1" hangingPunct="1">
              <a:spcBef>
                <a:spcPts val="1200"/>
              </a:spcBef>
            </a:pPr>
            <a:r>
              <a:rPr lang="en-US" altLang="en-US" sz="2400" smtClean="0"/>
              <a:t>Requires the gradient of the error surface to be known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z="3600" b="1" smtClean="0"/>
              <a:t>Least-Mean-Square (LMS) Algorithm</a:t>
            </a:r>
          </a:p>
        </p:txBody>
      </p:sp>
      <p:sp>
        <p:nvSpPr>
          <p:cNvPr id="41987" name="Rectangle 3"/>
          <p:cNvSpPr>
            <a:spLocks noGrp="1" noChangeArrowheads="1"/>
          </p:cNvSpPr>
          <p:nvPr>
            <p:ph type="body" idx="1"/>
          </p:nvPr>
        </p:nvSpPr>
        <p:spPr>
          <a:xfrm>
            <a:off x="473075" y="1371600"/>
            <a:ext cx="8229600" cy="4530725"/>
          </a:xfrm>
        </p:spPr>
        <p:txBody>
          <a:bodyPr/>
          <a:lstStyle/>
          <a:p>
            <a:pPr algn="just" eaLnBrk="1" hangingPunct="1">
              <a:spcBef>
                <a:spcPts val="1200"/>
              </a:spcBef>
            </a:pPr>
            <a:r>
              <a:rPr lang="en-US" altLang="en-US" sz="2400" smtClean="0"/>
              <a:t>Most popular adaptation algorithm is LMS</a:t>
            </a:r>
          </a:p>
          <a:p>
            <a:pPr lvl="1" algn="just" eaLnBrk="1" hangingPunct="1">
              <a:spcBef>
                <a:spcPts val="1200"/>
              </a:spcBef>
            </a:pPr>
            <a:r>
              <a:rPr lang="en-US" altLang="en-US" sz="2400" smtClean="0"/>
              <a:t>Derived from steepest descent</a:t>
            </a:r>
          </a:p>
          <a:p>
            <a:pPr lvl="1" algn="just" eaLnBrk="1" hangingPunct="1">
              <a:spcBef>
                <a:spcPts val="1200"/>
              </a:spcBef>
            </a:pPr>
            <a:r>
              <a:rPr lang="en-US" altLang="en-US" sz="2400" smtClean="0"/>
              <a:t>Doesn’t require gradient to be known: it is estimated at every iteration</a:t>
            </a:r>
          </a:p>
          <a:p>
            <a:pPr algn="just" eaLnBrk="1" hangingPunct="1">
              <a:spcBef>
                <a:spcPts val="1200"/>
              </a:spcBef>
            </a:pPr>
            <a:r>
              <a:rPr lang="en-US" altLang="en-US" sz="2400" smtClean="0"/>
              <a:t>Consists of two basic processes</a:t>
            </a:r>
          </a:p>
          <a:p>
            <a:pPr lvl="1" algn="just" eaLnBrk="1" hangingPunct="1">
              <a:spcBef>
                <a:spcPts val="1200"/>
              </a:spcBef>
            </a:pPr>
            <a:r>
              <a:rPr lang="en-US" altLang="en-US" sz="2400" smtClean="0">
                <a:solidFill>
                  <a:srgbClr val="003399"/>
                </a:solidFill>
              </a:rPr>
              <a:t>Filtering process</a:t>
            </a:r>
          </a:p>
          <a:p>
            <a:pPr lvl="2" algn="just" eaLnBrk="1" hangingPunct="1">
              <a:spcBef>
                <a:spcPts val="1200"/>
              </a:spcBef>
            </a:pPr>
            <a:r>
              <a:rPr lang="en-US" altLang="en-US" sz="2400" smtClean="0"/>
              <a:t>Calculate the output of FIR filter by convolving input and taps</a:t>
            </a:r>
          </a:p>
          <a:p>
            <a:pPr lvl="2" algn="just" eaLnBrk="1" hangingPunct="1">
              <a:spcBef>
                <a:spcPts val="1200"/>
              </a:spcBef>
            </a:pPr>
            <a:r>
              <a:rPr lang="en-US" altLang="en-US" sz="2400" smtClean="0"/>
              <a:t>Calculate estimation error by comparing the output to desired signal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z="3600" b="1" smtClean="0"/>
              <a:t>Least-Mean-Square (LMS) Algorithm</a:t>
            </a:r>
          </a:p>
        </p:txBody>
      </p:sp>
      <p:sp>
        <p:nvSpPr>
          <p:cNvPr id="43011" name="Rectangle 3"/>
          <p:cNvSpPr>
            <a:spLocks noGrp="1" noChangeArrowheads="1"/>
          </p:cNvSpPr>
          <p:nvPr>
            <p:ph type="body" idx="1"/>
          </p:nvPr>
        </p:nvSpPr>
        <p:spPr>
          <a:xfrm>
            <a:off x="381000" y="1143000"/>
            <a:ext cx="8229600" cy="4530725"/>
          </a:xfrm>
        </p:spPr>
        <p:txBody>
          <a:bodyPr/>
          <a:lstStyle/>
          <a:p>
            <a:pPr lvl="1" eaLnBrk="1" hangingPunct="1">
              <a:spcBef>
                <a:spcPts val="1200"/>
              </a:spcBef>
            </a:pPr>
            <a:r>
              <a:rPr lang="en-US" altLang="en-US" sz="2400" smtClean="0">
                <a:solidFill>
                  <a:srgbClr val="003399"/>
                </a:solidFill>
              </a:rPr>
              <a:t>Adaptation process</a:t>
            </a:r>
          </a:p>
          <a:p>
            <a:pPr lvl="2" eaLnBrk="1" hangingPunct="1">
              <a:spcBef>
                <a:spcPts val="1200"/>
              </a:spcBef>
            </a:pPr>
            <a:r>
              <a:rPr lang="en-US" altLang="en-US" sz="2400" smtClean="0"/>
              <a:t>Adjust tap weights based on the estimation error</a:t>
            </a:r>
          </a:p>
          <a:p>
            <a:pPr lvl="2" eaLnBrk="1" hangingPunct="1"/>
            <a:endParaRPr lang="en-US" altLang="en-US" smtClean="0"/>
          </a:p>
        </p:txBody>
      </p:sp>
      <p:pic>
        <p:nvPicPr>
          <p:cNvPr id="430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7775"/>
            <a:ext cx="6838950" cy="354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IN" altLang="en-US" sz="3600" b="1" smtClean="0">
                <a:solidFill>
                  <a:srgbClr val="006633"/>
                </a:solidFill>
              </a:rPr>
              <a:t>Four classes of applications</a:t>
            </a:r>
            <a:endParaRPr lang="en-US" altLang="en-US" sz="2000" smtClean="0"/>
          </a:p>
        </p:txBody>
      </p:sp>
      <p:sp>
        <p:nvSpPr>
          <p:cNvPr id="44035" name="Rectangle 3"/>
          <p:cNvSpPr>
            <a:spLocks noGrp="1" noChangeArrowheads="1"/>
          </p:cNvSpPr>
          <p:nvPr>
            <p:ph type="body" idx="1"/>
          </p:nvPr>
        </p:nvSpPr>
        <p:spPr>
          <a:xfrm>
            <a:off x="457200" y="1295400"/>
            <a:ext cx="8229600" cy="4530725"/>
          </a:xfrm>
        </p:spPr>
        <p:txBody>
          <a:bodyPr/>
          <a:lstStyle/>
          <a:p>
            <a:pPr algn="just" eaLnBrk="1" hangingPunct="1">
              <a:lnSpc>
                <a:spcPct val="90000"/>
              </a:lnSpc>
            </a:pPr>
            <a:r>
              <a:rPr lang="en-US" altLang="en-US" sz="2400" smtClean="0"/>
              <a:t>Used to provide a linear model of an unknown plant</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r>
              <a:rPr lang="en-US" altLang="en-US" sz="2400" smtClean="0"/>
              <a:t>Applications: </a:t>
            </a:r>
          </a:p>
          <a:p>
            <a:pPr lvl="1" eaLnBrk="1" hangingPunct="1">
              <a:lnSpc>
                <a:spcPct val="90000"/>
              </a:lnSpc>
            </a:pPr>
            <a:r>
              <a:rPr lang="en-US" altLang="en-US" sz="2400" smtClean="0"/>
              <a:t>System identification</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1981200"/>
            <a:ext cx="72104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IN" altLang="en-US" sz="3600" b="1" smtClean="0">
                <a:solidFill>
                  <a:srgbClr val="006633"/>
                </a:solidFill>
              </a:rPr>
              <a:t>Four classes of applications</a:t>
            </a:r>
            <a:endParaRPr lang="en-US" altLang="en-US" sz="2000" smtClean="0"/>
          </a:p>
        </p:txBody>
      </p:sp>
      <p:sp>
        <p:nvSpPr>
          <p:cNvPr id="45059" name="Rectangle 3"/>
          <p:cNvSpPr>
            <a:spLocks noGrp="1" noChangeArrowheads="1"/>
          </p:cNvSpPr>
          <p:nvPr>
            <p:ph type="body" idx="1"/>
          </p:nvPr>
        </p:nvSpPr>
        <p:spPr/>
        <p:txBody>
          <a:bodyPr/>
          <a:lstStyle/>
          <a:p>
            <a:pPr eaLnBrk="1" hangingPunct="1">
              <a:lnSpc>
                <a:spcPct val="90000"/>
              </a:lnSpc>
            </a:pPr>
            <a:r>
              <a:rPr lang="en-US" altLang="en-US" sz="2400" smtClean="0"/>
              <a:t>Used to provide an inverse model of an unknown plant</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t>Applications: </a:t>
            </a:r>
          </a:p>
          <a:p>
            <a:pPr lvl="1" eaLnBrk="1" hangingPunct="1">
              <a:lnSpc>
                <a:spcPct val="90000"/>
              </a:lnSpc>
            </a:pPr>
            <a:r>
              <a:rPr lang="en-US" altLang="en-US" sz="2400" smtClean="0"/>
              <a:t>Equalization</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68675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IN" altLang="en-US" sz="3600" b="1" smtClean="0">
                <a:solidFill>
                  <a:srgbClr val="006633"/>
                </a:solidFill>
              </a:rPr>
              <a:t>Four classes of applications</a:t>
            </a:r>
            <a:endParaRPr lang="en-US" altLang="en-US" sz="2000" smtClean="0"/>
          </a:p>
        </p:txBody>
      </p:sp>
      <p:sp>
        <p:nvSpPr>
          <p:cNvPr id="46083" name="Rectangle 3"/>
          <p:cNvSpPr>
            <a:spLocks noGrp="1" noChangeArrowheads="1"/>
          </p:cNvSpPr>
          <p:nvPr>
            <p:ph type="body" idx="1"/>
          </p:nvPr>
        </p:nvSpPr>
        <p:spPr/>
        <p:txBody>
          <a:bodyPr/>
          <a:lstStyle/>
          <a:p>
            <a:pPr eaLnBrk="1" hangingPunct="1">
              <a:lnSpc>
                <a:spcPct val="90000"/>
              </a:lnSpc>
            </a:pPr>
            <a:r>
              <a:rPr lang="en-US" altLang="en-US" sz="2400" smtClean="0"/>
              <a:t>Used to provide a prediction of the present value of a random signal</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t>Applications: </a:t>
            </a:r>
          </a:p>
          <a:p>
            <a:pPr lvl="1" eaLnBrk="1" hangingPunct="1">
              <a:lnSpc>
                <a:spcPct val="90000"/>
              </a:lnSpc>
            </a:pPr>
            <a:r>
              <a:rPr lang="en-US" altLang="en-US" sz="2400" smtClean="0"/>
              <a:t>Linear predictive coding</a:t>
            </a:r>
          </a:p>
        </p:txBody>
      </p:sp>
      <p:pic>
        <p:nvPicPr>
          <p:cNvPr id="460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51150"/>
            <a:ext cx="70485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IN" altLang="en-US" sz="3600" b="1" smtClean="0">
                <a:solidFill>
                  <a:srgbClr val="006633"/>
                </a:solidFill>
              </a:rPr>
              <a:t>Four classes of applications</a:t>
            </a:r>
            <a:endParaRPr lang="en-US" altLang="en-US" sz="2000" smtClean="0"/>
          </a:p>
        </p:txBody>
      </p:sp>
      <p:sp>
        <p:nvSpPr>
          <p:cNvPr id="47107" name="Rectangle 3"/>
          <p:cNvSpPr>
            <a:spLocks noGrp="1" noChangeArrowheads="1"/>
          </p:cNvSpPr>
          <p:nvPr>
            <p:ph type="body" idx="1"/>
          </p:nvPr>
        </p:nvSpPr>
        <p:spPr/>
        <p:txBody>
          <a:bodyPr/>
          <a:lstStyle/>
          <a:p>
            <a:pPr eaLnBrk="1" hangingPunct="1"/>
            <a:r>
              <a:rPr lang="en-US" altLang="en-US" sz="2400" smtClean="0"/>
              <a:t>Used to cancel unknown interference from a primary signal</a:t>
            </a:r>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r>
              <a:rPr lang="en-US" altLang="en-US" sz="2400" smtClean="0"/>
              <a:t>Applications: </a:t>
            </a:r>
          </a:p>
          <a:p>
            <a:pPr lvl="1" eaLnBrk="1" hangingPunct="1"/>
            <a:r>
              <a:rPr lang="en-US" altLang="en-US" sz="2400" smtClean="0"/>
              <a:t>Echo cancellation</a:t>
            </a:r>
          </a:p>
        </p:txBody>
      </p:sp>
      <p:pic>
        <p:nvPicPr>
          <p:cNvPr id="471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813050"/>
            <a:ext cx="71437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IN" altLang="en-US" b="1" smtClean="0"/>
              <a:t>Beamforming</a:t>
            </a:r>
          </a:p>
        </p:txBody>
      </p:sp>
      <p:sp>
        <p:nvSpPr>
          <p:cNvPr id="48131" name="Content Placeholder 2"/>
          <p:cNvSpPr>
            <a:spLocks noGrp="1"/>
          </p:cNvSpPr>
          <p:nvPr>
            <p:ph idx="1"/>
          </p:nvPr>
        </p:nvSpPr>
        <p:spPr>
          <a:xfrm>
            <a:off x="457200" y="1600200"/>
            <a:ext cx="5257800" cy="4530725"/>
          </a:xfrm>
        </p:spPr>
        <p:txBody>
          <a:bodyPr/>
          <a:lstStyle/>
          <a:p>
            <a:pPr algn="just"/>
            <a:r>
              <a:rPr lang="en-IN" altLang="en-US" sz="2400" b="1" smtClean="0">
                <a:solidFill>
                  <a:srgbClr val="660033"/>
                </a:solidFill>
              </a:rPr>
              <a:t>Smart Antenna systems</a:t>
            </a:r>
            <a:r>
              <a:rPr lang="en-IN" altLang="en-US" sz="2400" smtClean="0"/>
              <a:t>:</a:t>
            </a:r>
          </a:p>
          <a:p>
            <a:pPr lvl="1" algn="just">
              <a:spcBef>
                <a:spcPts val="1200"/>
              </a:spcBef>
            </a:pPr>
            <a:r>
              <a:rPr lang="en-US" altLang="en-US" sz="2400" smtClean="0">
                <a:solidFill>
                  <a:srgbClr val="003399"/>
                </a:solidFill>
              </a:rPr>
              <a:t>Switched beam:</a:t>
            </a:r>
            <a:r>
              <a:rPr lang="en-US" altLang="en-US" sz="2400" smtClean="0"/>
              <a:t> finite number of fixed predefined patterns</a:t>
            </a:r>
          </a:p>
          <a:p>
            <a:pPr lvl="1" algn="just"/>
            <a:endParaRPr lang="en-US" altLang="en-US" sz="2400" smtClean="0"/>
          </a:p>
          <a:p>
            <a:pPr lvl="1" algn="just"/>
            <a:endParaRPr lang="en-US" altLang="en-US" sz="2400" smtClean="0"/>
          </a:p>
          <a:p>
            <a:pPr lvl="1" algn="just"/>
            <a:endParaRPr lang="en-US" altLang="en-US" sz="2400" smtClean="0"/>
          </a:p>
          <a:p>
            <a:pPr lvl="1" algn="just"/>
            <a:r>
              <a:rPr lang="en-US" altLang="en-US" sz="2400" smtClean="0">
                <a:solidFill>
                  <a:srgbClr val="003399"/>
                </a:solidFill>
              </a:rPr>
              <a:t>Adaptive array:</a:t>
            </a:r>
            <a:r>
              <a:rPr lang="en-US" altLang="en-US" sz="2400" smtClean="0"/>
              <a:t> Infinite number of (real time) adjustable patterns</a:t>
            </a:r>
          </a:p>
          <a:p>
            <a:pPr algn="just"/>
            <a:endParaRPr lang="en-IN" altLang="en-US" sz="2400" smtClean="0"/>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295400"/>
            <a:ext cx="16097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48133"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062288"/>
            <a:ext cx="1633538"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1" smtClean="0"/>
              <a:t>Syllabus </a:t>
            </a:r>
            <a:r>
              <a:rPr lang="en-US" altLang="en-US" smtClean="0"/>
              <a:t>(contd.)</a:t>
            </a:r>
            <a:endParaRPr lang="en-US" altLang="en-US" b="1" smtClean="0"/>
          </a:p>
        </p:txBody>
      </p:sp>
      <p:sp>
        <p:nvSpPr>
          <p:cNvPr id="9219" name="Rectangle 3"/>
          <p:cNvSpPr>
            <a:spLocks noGrp="1" noChangeArrowheads="1"/>
          </p:cNvSpPr>
          <p:nvPr>
            <p:ph type="body" idx="1"/>
          </p:nvPr>
        </p:nvSpPr>
        <p:spPr>
          <a:xfrm>
            <a:off x="457200" y="1219200"/>
            <a:ext cx="8458200" cy="5105400"/>
          </a:xfrm>
        </p:spPr>
        <p:txBody>
          <a:bodyPr/>
          <a:lstStyle/>
          <a:p>
            <a:pPr algn="just" eaLnBrk="1" hangingPunct="1"/>
            <a:r>
              <a:rPr lang="en-US" altLang="en-US" sz="2400" smtClean="0"/>
              <a:t>RLS adaptive filtering algorithms; Exponentially weighted RLS algorithm; Kalman filter and its variants; Square-root adaptive filters, adaptive beamforming (</a:t>
            </a:r>
            <a:r>
              <a:rPr lang="en-US" altLang="en-US" sz="2400" smtClean="0">
                <a:solidFill>
                  <a:srgbClr val="0070C0"/>
                </a:solidFill>
              </a:rPr>
              <a:t>8 lectures</a:t>
            </a:r>
            <a:r>
              <a:rPr lang="en-US" altLang="en-US" sz="2400" smtClean="0"/>
              <a:t>).</a:t>
            </a:r>
          </a:p>
          <a:p>
            <a:pPr algn="just" eaLnBrk="1" hangingPunct="1"/>
            <a:endParaRPr lang="en-US" altLang="en-US" sz="1600" smtClean="0"/>
          </a:p>
          <a:p>
            <a:pPr algn="just" eaLnBrk="1" hangingPunct="1"/>
            <a:r>
              <a:rPr lang="en-US" altLang="en-US" sz="2400" smtClean="0"/>
              <a:t>Implementation examples: Adaptive modeling and system identification, inverse adaptive modeling, equalization and deconvolution, adaptive control systems, adaptive interference cancellation (</a:t>
            </a:r>
            <a:r>
              <a:rPr lang="en-US" altLang="en-US" sz="2400" smtClean="0">
                <a:solidFill>
                  <a:srgbClr val="0070C0"/>
                </a:solidFill>
              </a:rPr>
              <a:t>4 lectures</a:t>
            </a:r>
            <a:r>
              <a:rPr lang="en-US" altLang="en-US" sz="2400" smtClean="0"/>
              <a:t>).</a:t>
            </a:r>
          </a:p>
          <a:p>
            <a:pPr eaLnBrk="1" hangingPunct="1"/>
            <a:endParaRPr lang="en-US" altLang="en-US" sz="1600" smtClean="0"/>
          </a:p>
          <a:p>
            <a:pPr eaLnBrk="1" hangingPunct="1"/>
            <a:endParaRPr lang="en-US" altLang="en-US" sz="16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IN" altLang="en-US" b="1" smtClean="0"/>
              <a:t>Beamforming</a:t>
            </a:r>
            <a:endParaRPr lang="en-IN" altLang="en-US" smtClean="0"/>
          </a:p>
        </p:txBody>
      </p:sp>
      <p:sp>
        <p:nvSpPr>
          <p:cNvPr id="3" name="Content Placeholder 2"/>
          <p:cNvSpPr>
            <a:spLocks noGrp="1"/>
          </p:cNvSpPr>
          <p:nvPr>
            <p:ph idx="1"/>
          </p:nvPr>
        </p:nvSpPr>
        <p:spPr/>
        <p:txBody>
          <a:bodyPr/>
          <a:lstStyle/>
          <a:p>
            <a:pPr algn="just">
              <a:defRPr/>
            </a:pPr>
            <a:r>
              <a:rPr lang="en-IN" sz="2400" b="1" dirty="0" smtClean="0">
                <a:solidFill>
                  <a:srgbClr val="660033"/>
                </a:solidFill>
              </a:rPr>
              <a:t>Adaptive filtering</a:t>
            </a:r>
            <a:r>
              <a:rPr lang="en-IN" sz="2400" dirty="0" smtClean="0"/>
              <a:t>: An array of independent sensors placed at different locations in space essentially samples the received signal spatially.</a:t>
            </a:r>
          </a:p>
          <a:p>
            <a:pPr algn="just">
              <a:spcBef>
                <a:spcPts val="1200"/>
              </a:spcBef>
              <a:defRPr/>
            </a:pPr>
            <a:r>
              <a:rPr lang="en-IN" sz="2400" dirty="0" smtClean="0"/>
              <a:t>Applications: Radar, Sonar, Speech enhancement, etc.</a:t>
            </a:r>
          </a:p>
          <a:p>
            <a:pPr algn="just">
              <a:spcBef>
                <a:spcPts val="1200"/>
              </a:spcBef>
              <a:defRPr/>
            </a:pPr>
            <a:r>
              <a:rPr lang="en-IN" sz="2400" b="1" dirty="0" smtClean="0">
                <a:solidFill>
                  <a:schemeClr val="accent6">
                    <a:lumMod val="50000"/>
                  </a:schemeClr>
                </a:solidFill>
              </a:rPr>
              <a:t>Smart Antenna systems</a:t>
            </a:r>
            <a:r>
              <a:rPr lang="en-IN" sz="2400" dirty="0" smtClean="0"/>
              <a:t>: </a:t>
            </a:r>
            <a:r>
              <a:rPr lang="en-US" altLang="en-US" sz="2400" dirty="0" smtClean="0"/>
              <a:t>Using a variety of new signal-processing algorithms, the adaptive system takes advantage of its ability to </a:t>
            </a:r>
            <a:r>
              <a:rPr lang="en-US" altLang="en-US" sz="2400" dirty="0" smtClean="0">
                <a:solidFill>
                  <a:srgbClr val="660033"/>
                </a:solidFill>
              </a:rPr>
              <a:t>effectively locate and track various types of signals </a:t>
            </a:r>
            <a:r>
              <a:rPr lang="en-US" altLang="en-US" sz="2400" dirty="0" smtClean="0"/>
              <a:t>to </a:t>
            </a:r>
            <a:r>
              <a:rPr lang="en-US" altLang="en-US" sz="2400" dirty="0" smtClean="0">
                <a:solidFill>
                  <a:srgbClr val="003399"/>
                </a:solidFill>
              </a:rPr>
              <a:t>dynamically minimize interference and maximize intended signal reception</a:t>
            </a:r>
            <a:r>
              <a:rPr lang="en-US" altLang="en-US" sz="2400" dirty="0" smtClean="0"/>
              <a:t>.</a:t>
            </a:r>
            <a:endParaRPr lang="en-IN" sz="2400" dirty="0" smtClean="0"/>
          </a:p>
          <a:p>
            <a:pPr algn="just">
              <a:defRPr/>
            </a:pPr>
            <a:endParaRPr lang="en-I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IN" altLang="en-US" b="1" smtClean="0"/>
              <a:t>Beamforming</a:t>
            </a:r>
            <a:endParaRPr lang="en-IN" altLang="en-US" smtClean="0"/>
          </a:p>
        </p:txBody>
      </p:sp>
      <p:sp>
        <p:nvSpPr>
          <p:cNvPr id="50179" name="Content Placeholder 2"/>
          <p:cNvSpPr>
            <a:spLocks noGrp="1"/>
          </p:cNvSpPr>
          <p:nvPr>
            <p:ph idx="1"/>
          </p:nvPr>
        </p:nvSpPr>
        <p:spPr/>
        <p:txBody>
          <a:bodyPr/>
          <a:lstStyle/>
          <a:p>
            <a:pPr algn="just">
              <a:spcBef>
                <a:spcPts val="1200"/>
              </a:spcBef>
            </a:pPr>
            <a:r>
              <a:rPr lang="en-IN" altLang="en-US" sz="2400" b="1" smtClean="0">
                <a:solidFill>
                  <a:srgbClr val="660033"/>
                </a:solidFill>
              </a:rPr>
              <a:t>Beamforming: </a:t>
            </a:r>
            <a:r>
              <a:rPr lang="en-US" altLang="en-US" sz="2400" smtClean="0">
                <a:solidFill>
                  <a:srgbClr val="003399"/>
                </a:solidFill>
              </a:rPr>
              <a:t>spatial filtering</a:t>
            </a:r>
          </a:p>
          <a:p>
            <a:pPr lvl="1" algn="just">
              <a:spcBef>
                <a:spcPts val="1200"/>
              </a:spcBef>
            </a:pPr>
            <a:r>
              <a:rPr lang="en-US" altLang="en-US" sz="2400" smtClean="0"/>
              <a:t>The sensor outputs are individually weighted and then summed to produce overall beamformer output. </a:t>
            </a:r>
          </a:p>
          <a:p>
            <a:pPr algn="just">
              <a:spcBef>
                <a:spcPts val="1200"/>
              </a:spcBef>
            </a:pPr>
            <a:r>
              <a:rPr lang="en-IN" altLang="en-US" sz="2400" smtClean="0"/>
              <a:t>The term derived from the fact that early antennas were designed to form a </a:t>
            </a:r>
            <a:r>
              <a:rPr lang="en-IN" altLang="en-US" sz="2400" smtClean="0">
                <a:solidFill>
                  <a:srgbClr val="660033"/>
                </a:solidFill>
              </a:rPr>
              <a:t>pencil like beam </a:t>
            </a:r>
            <a:r>
              <a:rPr lang="en-IN" altLang="en-US" sz="2400" smtClean="0"/>
              <a:t>so as to receive signal radiating from a specific direction and to attenuate signals originating from other directions that are of no interest.</a:t>
            </a:r>
          </a:p>
          <a:p>
            <a:pPr algn="just">
              <a:spcBef>
                <a:spcPts val="1200"/>
              </a:spcBef>
            </a:pPr>
            <a:r>
              <a:rPr lang="en-IN" altLang="en-US" sz="2400" smtClean="0"/>
              <a:t>Beamforming applies to both transmission as well as reception.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b="1" smtClean="0"/>
              <a:t>Beamforming: Uniform line array</a:t>
            </a:r>
          </a:p>
        </p:txBody>
      </p:sp>
      <p:cxnSp>
        <p:nvCxnSpPr>
          <p:cNvPr id="51203" name="Straight Connector 91"/>
          <p:cNvCxnSpPr>
            <a:cxnSpLocks noChangeShapeType="1"/>
          </p:cNvCxnSpPr>
          <p:nvPr/>
        </p:nvCxnSpPr>
        <p:spPr bwMode="auto">
          <a:xfrm>
            <a:off x="6324600" y="2362200"/>
            <a:ext cx="228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1204" name="Oval 70"/>
          <p:cNvSpPr>
            <a:spLocks noChangeArrowheads="1"/>
          </p:cNvSpPr>
          <p:nvPr/>
        </p:nvSpPr>
        <p:spPr bwMode="auto">
          <a:xfrm>
            <a:off x="6172200" y="2286000"/>
            <a:ext cx="152400" cy="1524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cxnSp>
        <p:nvCxnSpPr>
          <p:cNvPr id="51205" name="Straight Connector 80"/>
          <p:cNvCxnSpPr>
            <a:cxnSpLocks noChangeShapeType="1"/>
          </p:cNvCxnSpPr>
          <p:nvPr/>
        </p:nvCxnSpPr>
        <p:spPr bwMode="auto">
          <a:xfrm>
            <a:off x="6324600" y="3048000"/>
            <a:ext cx="228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1206" name="Oval 81"/>
          <p:cNvSpPr>
            <a:spLocks noChangeArrowheads="1"/>
          </p:cNvSpPr>
          <p:nvPr/>
        </p:nvSpPr>
        <p:spPr bwMode="auto">
          <a:xfrm>
            <a:off x="6172200" y="2971800"/>
            <a:ext cx="152400" cy="1524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cxnSp>
        <p:nvCxnSpPr>
          <p:cNvPr id="51207" name="Straight Connector 82"/>
          <p:cNvCxnSpPr>
            <a:cxnSpLocks noChangeShapeType="1"/>
          </p:cNvCxnSpPr>
          <p:nvPr/>
        </p:nvCxnSpPr>
        <p:spPr bwMode="auto">
          <a:xfrm>
            <a:off x="6324600" y="3657600"/>
            <a:ext cx="228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1208" name="Oval 83"/>
          <p:cNvSpPr>
            <a:spLocks noChangeArrowheads="1"/>
          </p:cNvSpPr>
          <p:nvPr/>
        </p:nvSpPr>
        <p:spPr bwMode="auto">
          <a:xfrm>
            <a:off x="6172200" y="3581400"/>
            <a:ext cx="152400" cy="1524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cxnSp>
        <p:nvCxnSpPr>
          <p:cNvPr id="51209" name="Straight Connector 94"/>
          <p:cNvCxnSpPr>
            <a:cxnSpLocks noChangeShapeType="1"/>
          </p:cNvCxnSpPr>
          <p:nvPr/>
        </p:nvCxnSpPr>
        <p:spPr bwMode="auto">
          <a:xfrm>
            <a:off x="6324600" y="4800600"/>
            <a:ext cx="228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1210" name="Oval 95"/>
          <p:cNvSpPr>
            <a:spLocks noChangeArrowheads="1"/>
          </p:cNvSpPr>
          <p:nvPr/>
        </p:nvSpPr>
        <p:spPr bwMode="auto">
          <a:xfrm>
            <a:off x="6172200" y="4724400"/>
            <a:ext cx="152400" cy="1524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1211" name="Oval 96"/>
          <p:cNvSpPr>
            <a:spLocks noChangeAspect="1"/>
          </p:cNvSpPr>
          <p:nvPr/>
        </p:nvSpPr>
        <p:spPr bwMode="auto">
          <a:xfrm>
            <a:off x="6324600" y="44196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1212" name="Oval 97"/>
          <p:cNvSpPr>
            <a:spLocks noChangeAspect="1"/>
          </p:cNvSpPr>
          <p:nvPr/>
        </p:nvSpPr>
        <p:spPr bwMode="auto">
          <a:xfrm>
            <a:off x="6324600" y="39624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1213" name="Oval 98"/>
          <p:cNvSpPr>
            <a:spLocks noChangeAspect="1"/>
          </p:cNvSpPr>
          <p:nvPr/>
        </p:nvSpPr>
        <p:spPr bwMode="auto">
          <a:xfrm>
            <a:off x="6324600" y="41910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cxnSp>
        <p:nvCxnSpPr>
          <p:cNvPr id="51214" name="Straight Arrow Connector 100"/>
          <p:cNvCxnSpPr>
            <a:cxnSpLocks noChangeShapeType="1"/>
          </p:cNvCxnSpPr>
          <p:nvPr/>
        </p:nvCxnSpPr>
        <p:spPr bwMode="auto">
          <a:xfrm rot="5400000">
            <a:off x="6132513" y="2705100"/>
            <a:ext cx="687388" cy="1587"/>
          </a:xfrm>
          <a:prstGeom prst="straightConnector1">
            <a:avLst/>
          </a:prstGeom>
          <a:noFill/>
          <a:ln w="19050" algn="ctr">
            <a:solidFill>
              <a:srgbClr val="263C92"/>
            </a:solidFill>
            <a:round/>
            <a:headEnd type="arrow" w="med" len="med"/>
            <a:tailEnd type="arrow" w="med" len="med"/>
          </a:ln>
          <a:extLst>
            <a:ext uri="{909E8E84-426E-40DD-AFC4-6F175D3DCCD1}">
              <a14:hiddenFill xmlns:a14="http://schemas.microsoft.com/office/drawing/2010/main">
                <a:noFill/>
              </a14:hiddenFill>
            </a:ext>
          </a:extLst>
        </p:spPr>
      </p:cxnSp>
      <p:sp>
        <p:nvSpPr>
          <p:cNvPr id="51215" name="TextBox 104"/>
          <p:cNvSpPr txBox="1">
            <a:spLocks noChangeArrowheads="1"/>
          </p:cNvSpPr>
          <p:nvPr/>
        </p:nvSpPr>
        <p:spPr bwMode="auto">
          <a:xfrm>
            <a:off x="6705600" y="2057400"/>
            <a:ext cx="714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x</a:t>
            </a:r>
            <a:r>
              <a:rPr lang="nl-NL" altLang="en-US" sz="2400" baseline="-25000">
                <a:solidFill>
                  <a:srgbClr val="1E3C92"/>
                </a:solidFill>
                <a:cs typeface="Times New Roman" panose="02020603050405020304" pitchFamily="18" charset="0"/>
              </a:rPr>
              <a:t>0</a:t>
            </a:r>
            <a:r>
              <a:rPr lang="nl-NL" altLang="en-US" sz="2400">
                <a:solidFill>
                  <a:srgbClr val="1E3C92"/>
                </a:solidFill>
                <a:cs typeface="Times New Roman" panose="02020603050405020304" pitchFamily="18" charset="0"/>
              </a:rPr>
              <a:t>(</a:t>
            </a:r>
            <a:r>
              <a:rPr lang="nl-NL" altLang="en-US" sz="2400" i="1">
                <a:solidFill>
                  <a:srgbClr val="1E3C92"/>
                </a:solidFill>
                <a:cs typeface="Times New Roman" panose="02020603050405020304" pitchFamily="18" charset="0"/>
              </a:rPr>
              <a:t>t</a:t>
            </a:r>
            <a:r>
              <a:rPr lang="nl-NL" altLang="en-US" sz="2400">
                <a:solidFill>
                  <a:srgbClr val="1E3C92"/>
                </a:solidFill>
                <a:cs typeface="Times New Roman" panose="02020603050405020304" pitchFamily="18" charset="0"/>
              </a:rPr>
              <a:t>)</a:t>
            </a:r>
          </a:p>
        </p:txBody>
      </p:sp>
      <p:sp>
        <p:nvSpPr>
          <p:cNvPr id="51216" name="TextBox 105"/>
          <p:cNvSpPr txBox="1">
            <a:spLocks noChangeArrowheads="1"/>
          </p:cNvSpPr>
          <p:nvPr/>
        </p:nvSpPr>
        <p:spPr bwMode="auto">
          <a:xfrm>
            <a:off x="6400800" y="24384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d</a:t>
            </a:r>
          </a:p>
        </p:txBody>
      </p:sp>
      <p:sp>
        <p:nvSpPr>
          <p:cNvPr id="51217" name="TextBox 106"/>
          <p:cNvSpPr txBox="1">
            <a:spLocks noChangeArrowheads="1"/>
          </p:cNvSpPr>
          <p:nvPr/>
        </p:nvSpPr>
        <p:spPr bwMode="auto">
          <a:xfrm>
            <a:off x="6705600" y="2743200"/>
            <a:ext cx="714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x</a:t>
            </a:r>
            <a:r>
              <a:rPr lang="nl-NL" altLang="en-US" sz="2400" baseline="-25000">
                <a:solidFill>
                  <a:srgbClr val="1E3C92"/>
                </a:solidFill>
                <a:cs typeface="Times New Roman" panose="02020603050405020304" pitchFamily="18" charset="0"/>
              </a:rPr>
              <a:t>1</a:t>
            </a:r>
            <a:r>
              <a:rPr lang="nl-NL" altLang="en-US" sz="2400">
                <a:solidFill>
                  <a:srgbClr val="1E3C92"/>
                </a:solidFill>
                <a:cs typeface="Times New Roman" panose="02020603050405020304" pitchFamily="18" charset="0"/>
              </a:rPr>
              <a:t>(</a:t>
            </a:r>
            <a:r>
              <a:rPr lang="nl-NL" altLang="en-US" sz="2400" i="1">
                <a:solidFill>
                  <a:srgbClr val="1E3C92"/>
                </a:solidFill>
                <a:cs typeface="Times New Roman" panose="02020603050405020304" pitchFamily="18" charset="0"/>
              </a:rPr>
              <a:t>t</a:t>
            </a:r>
            <a:r>
              <a:rPr lang="nl-NL" altLang="en-US" sz="2400">
                <a:solidFill>
                  <a:srgbClr val="1E3C92"/>
                </a:solidFill>
                <a:cs typeface="Times New Roman" panose="02020603050405020304" pitchFamily="18" charset="0"/>
              </a:rPr>
              <a:t>)</a:t>
            </a:r>
          </a:p>
        </p:txBody>
      </p:sp>
      <p:sp>
        <p:nvSpPr>
          <p:cNvPr id="51218" name="TextBox 107"/>
          <p:cNvSpPr txBox="1">
            <a:spLocks noChangeArrowheads="1"/>
          </p:cNvSpPr>
          <p:nvPr/>
        </p:nvSpPr>
        <p:spPr bwMode="auto">
          <a:xfrm>
            <a:off x="6705600" y="3352800"/>
            <a:ext cx="714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x</a:t>
            </a:r>
            <a:r>
              <a:rPr lang="nl-NL" altLang="en-US" sz="2400" baseline="-25000">
                <a:solidFill>
                  <a:srgbClr val="1E3C92"/>
                </a:solidFill>
                <a:cs typeface="Times New Roman" panose="02020603050405020304" pitchFamily="18" charset="0"/>
              </a:rPr>
              <a:t>2</a:t>
            </a:r>
            <a:r>
              <a:rPr lang="nl-NL" altLang="en-US" sz="2400">
                <a:solidFill>
                  <a:srgbClr val="1E3C92"/>
                </a:solidFill>
                <a:cs typeface="Times New Roman" panose="02020603050405020304" pitchFamily="18" charset="0"/>
              </a:rPr>
              <a:t>(</a:t>
            </a:r>
            <a:r>
              <a:rPr lang="nl-NL" altLang="en-US" sz="2400" i="1">
                <a:solidFill>
                  <a:srgbClr val="1E3C92"/>
                </a:solidFill>
                <a:cs typeface="Times New Roman" panose="02020603050405020304" pitchFamily="18" charset="0"/>
              </a:rPr>
              <a:t>t</a:t>
            </a:r>
            <a:r>
              <a:rPr lang="nl-NL" altLang="en-US" sz="2400">
                <a:solidFill>
                  <a:srgbClr val="1E3C92"/>
                </a:solidFill>
                <a:cs typeface="Times New Roman" panose="02020603050405020304" pitchFamily="18" charset="0"/>
              </a:rPr>
              <a:t>)</a:t>
            </a:r>
          </a:p>
        </p:txBody>
      </p:sp>
      <p:sp>
        <p:nvSpPr>
          <p:cNvPr id="51219" name="TextBox 108"/>
          <p:cNvSpPr txBox="1">
            <a:spLocks noChangeArrowheads="1"/>
          </p:cNvSpPr>
          <p:nvPr/>
        </p:nvSpPr>
        <p:spPr bwMode="auto">
          <a:xfrm>
            <a:off x="6705600" y="44958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x</a:t>
            </a:r>
            <a:r>
              <a:rPr lang="nl-NL" altLang="en-US" sz="2400" baseline="-25000">
                <a:solidFill>
                  <a:srgbClr val="1E3C92"/>
                </a:solidFill>
                <a:cs typeface="Times New Roman" panose="02020603050405020304" pitchFamily="18" charset="0"/>
              </a:rPr>
              <a:t>M</a:t>
            </a:r>
            <a:r>
              <a:rPr lang="nl-NL" altLang="en-US" sz="2400">
                <a:solidFill>
                  <a:srgbClr val="1E3C92"/>
                </a:solidFill>
                <a:cs typeface="Times New Roman" panose="02020603050405020304" pitchFamily="18" charset="0"/>
              </a:rPr>
              <a:t>(</a:t>
            </a:r>
            <a:r>
              <a:rPr lang="nl-NL" altLang="en-US" sz="2400" i="1">
                <a:solidFill>
                  <a:srgbClr val="1E3C92"/>
                </a:solidFill>
                <a:cs typeface="Times New Roman" panose="02020603050405020304" pitchFamily="18" charset="0"/>
              </a:rPr>
              <a:t>t</a:t>
            </a:r>
            <a:r>
              <a:rPr lang="nl-NL" altLang="en-US" sz="2400">
                <a:solidFill>
                  <a:srgbClr val="1E3C92"/>
                </a:solidFill>
                <a:cs typeface="Times New Roman" panose="02020603050405020304" pitchFamily="18" charset="0"/>
              </a:rPr>
              <a:t>)</a:t>
            </a:r>
          </a:p>
        </p:txBody>
      </p:sp>
      <p:cxnSp>
        <p:nvCxnSpPr>
          <p:cNvPr id="51220" name="Straight Connector 110"/>
          <p:cNvCxnSpPr>
            <a:cxnSpLocks noChangeShapeType="1"/>
          </p:cNvCxnSpPr>
          <p:nvPr/>
        </p:nvCxnSpPr>
        <p:spPr bwMode="auto">
          <a:xfrm rot="5400000">
            <a:off x="4305300" y="3086100"/>
            <a:ext cx="2514600" cy="1219200"/>
          </a:xfrm>
          <a:prstGeom prst="line">
            <a:avLst/>
          </a:prstGeom>
          <a:noFill/>
          <a:ln w="19050" algn="ctr">
            <a:solidFill>
              <a:srgbClr val="263C92"/>
            </a:solidFill>
            <a:prstDash val="dash"/>
            <a:round/>
            <a:headEnd/>
            <a:tailEnd/>
          </a:ln>
          <a:extLst>
            <a:ext uri="{909E8E84-426E-40DD-AFC4-6F175D3DCCD1}">
              <a14:hiddenFill xmlns:a14="http://schemas.microsoft.com/office/drawing/2010/main">
                <a:noFill/>
              </a14:hiddenFill>
            </a:ext>
          </a:extLst>
        </p:spPr>
      </p:cxnSp>
      <p:cxnSp>
        <p:nvCxnSpPr>
          <p:cNvPr id="51221" name="Straight Connector 111"/>
          <p:cNvCxnSpPr>
            <a:cxnSpLocks noChangeShapeType="1"/>
          </p:cNvCxnSpPr>
          <p:nvPr/>
        </p:nvCxnSpPr>
        <p:spPr bwMode="auto">
          <a:xfrm rot="5400000">
            <a:off x="4648200" y="3657600"/>
            <a:ext cx="2057400" cy="990600"/>
          </a:xfrm>
          <a:prstGeom prst="line">
            <a:avLst/>
          </a:prstGeom>
          <a:noFill/>
          <a:ln w="19050" algn="ctr">
            <a:solidFill>
              <a:srgbClr val="263C92"/>
            </a:solidFill>
            <a:prstDash val="dash"/>
            <a:round/>
            <a:headEnd/>
            <a:tailEnd/>
          </a:ln>
          <a:extLst>
            <a:ext uri="{909E8E84-426E-40DD-AFC4-6F175D3DCCD1}">
              <a14:hiddenFill xmlns:a14="http://schemas.microsoft.com/office/drawing/2010/main">
                <a:noFill/>
              </a14:hiddenFill>
            </a:ext>
          </a:extLst>
        </p:spPr>
      </p:cxnSp>
      <p:cxnSp>
        <p:nvCxnSpPr>
          <p:cNvPr id="51222" name="Straight Arrow Connector 116"/>
          <p:cNvCxnSpPr>
            <a:cxnSpLocks noChangeShapeType="1"/>
          </p:cNvCxnSpPr>
          <p:nvPr/>
        </p:nvCxnSpPr>
        <p:spPr bwMode="auto">
          <a:xfrm>
            <a:off x="3124200" y="2514600"/>
            <a:ext cx="2667000" cy="1371600"/>
          </a:xfrm>
          <a:prstGeom prst="straightConnector1">
            <a:avLst/>
          </a:prstGeom>
          <a:noFill/>
          <a:ln w="19050" algn="ctr">
            <a:solidFill>
              <a:srgbClr val="263C92"/>
            </a:solidFill>
            <a:round/>
            <a:headEnd/>
            <a:tailEnd type="arrow" w="med" len="med"/>
          </a:ln>
          <a:extLst>
            <a:ext uri="{909E8E84-426E-40DD-AFC4-6F175D3DCCD1}">
              <a14:hiddenFill xmlns:a14="http://schemas.microsoft.com/office/drawing/2010/main">
                <a:noFill/>
              </a14:hiddenFill>
            </a:ext>
          </a:extLst>
        </p:spPr>
      </p:cxnSp>
      <p:cxnSp>
        <p:nvCxnSpPr>
          <p:cNvPr id="51223" name="Straight Arrow Connector 117"/>
          <p:cNvCxnSpPr>
            <a:cxnSpLocks noChangeShapeType="1"/>
          </p:cNvCxnSpPr>
          <p:nvPr/>
        </p:nvCxnSpPr>
        <p:spPr bwMode="auto">
          <a:xfrm>
            <a:off x="3810000" y="3733800"/>
            <a:ext cx="1295400" cy="1588"/>
          </a:xfrm>
          <a:prstGeom prst="straightConnector1">
            <a:avLst/>
          </a:prstGeom>
          <a:noFill/>
          <a:ln w="19050" algn="ctr">
            <a:solidFill>
              <a:srgbClr val="263C92"/>
            </a:solidFill>
            <a:round/>
            <a:headEnd/>
            <a:tailEnd/>
          </a:ln>
          <a:extLst>
            <a:ext uri="{909E8E84-426E-40DD-AFC4-6F175D3DCCD1}">
              <a14:hiddenFill xmlns:a14="http://schemas.microsoft.com/office/drawing/2010/main">
                <a:noFill/>
              </a14:hiddenFill>
            </a:ext>
          </a:extLst>
        </p:spPr>
      </p:cxnSp>
      <p:sp>
        <p:nvSpPr>
          <p:cNvPr id="51224" name="TextBox 129"/>
          <p:cNvSpPr txBox="1">
            <a:spLocks noChangeArrowheads="1"/>
          </p:cNvSpPr>
          <p:nvPr/>
        </p:nvSpPr>
        <p:spPr bwMode="auto">
          <a:xfrm>
            <a:off x="2438400" y="1981200"/>
            <a:ext cx="59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s</a:t>
            </a:r>
            <a:r>
              <a:rPr lang="nl-NL" altLang="en-US" sz="2400">
                <a:solidFill>
                  <a:srgbClr val="1E3C92"/>
                </a:solidFill>
                <a:cs typeface="Times New Roman" panose="02020603050405020304" pitchFamily="18" charset="0"/>
              </a:rPr>
              <a:t>(</a:t>
            </a:r>
            <a:r>
              <a:rPr lang="nl-NL" altLang="en-US" sz="2400" i="1">
                <a:solidFill>
                  <a:srgbClr val="1E3C92"/>
                </a:solidFill>
                <a:cs typeface="Times New Roman" panose="02020603050405020304" pitchFamily="18" charset="0"/>
              </a:rPr>
              <a:t>t</a:t>
            </a:r>
            <a:r>
              <a:rPr lang="nl-NL" altLang="en-US" sz="2400">
                <a:solidFill>
                  <a:srgbClr val="1E3C92"/>
                </a:solidFill>
                <a:cs typeface="Times New Roman" panose="02020603050405020304" pitchFamily="18" charset="0"/>
              </a:rPr>
              <a:t>)</a:t>
            </a:r>
          </a:p>
        </p:txBody>
      </p:sp>
      <p:sp>
        <p:nvSpPr>
          <p:cNvPr id="51225" name="TextBox 130"/>
          <p:cNvSpPr txBox="1">
            <a:spLocks noChangeArrowheads="1"/>
          </p:cNvSpPr>
          <p:nvPr/>
        </p:nvSpPr>
        <p:spPr bwMode="auto">
          <a:xfrm>
            <a:off x="5181600" y="5410200"/>
            <a:ext cx="1038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US" altLang="en-US" sz="2400">
                <a:solidFill>
                  <a:srgbClr val="1E3C92"/>
                </a:solidFill>
                <a:cs typeface="Times New Roman" panose="02020603050405020304" pitchFamily="18" charset="0"/>
                <a:sym typeface="Symbol" panose="05050102010706020507" pitchFamily="18" charset="2"/>
              </a:rPr>
              <a:t>(</a:t>
            </a:r>
            <a:r>
              <a:rPr lang="en-US" altLang="en-US" sz="2400" i="1">
                <a:solidFill>
                  <a:srgbClr val="1E3C92"/>
                </a:solidFill>
                <a:cs typeface="Times New Roman" panose="02020603050405020304" pitchFamily="18" charset="0"/>
                <a:sym typeface="Symbol" panose="05050102010706020507" pitchFamily="18" charset="2"/>
              </a:rPr>
              <a:t>M-</a:t>
            </a:r>
            <a:r>
              <a:rPr lang="en-US" altLang="en-US" sz="2400">
                <a:solidFill>
                  <a:srgbClr val="1E3C92"/>
                </a:solidFill>
                <a:cs typeface="Times New Roman" panose="02020603050405020304" pitchFamily="18" charset="0"/>
                <a:sym typeface="Symbol" panose="05050102010706020507" pitchFamily="18" charset="2"/>
              </a:rPr>
              <a:t>1)</a:t>
            </a:r>
            <a:r>
              <a:rPr lang="nl-NL" altLang="en-US" sz="2400" i="1">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cxnSp>
        <p:nvCxnSpPr>
          <p:cNvPr id="51226" name="Straight Arrow Connector 131"/>
          <p:cNvCxnSpPr>
            <a:cxnSpLocks noChangeShapeType="1"/>
          </p:cNvCxnSpPr>
          <p:nvPr/>
        </p:nvCxnSpPr>
        <p:spPr bwMode="auto">
          <a:xfrm>
            <a:off x="5029200" y="4724400"/>
            <a:ext cx="304800" cy="152400"/>
          </a:xfrm>
          <a:prstGeom prst="straightConnector1">
            <a:avLst/>
          </a:prstGeom>
          <a:noFill/>
          <a:ln w="19050" algn="ctr">
            <a:solidFill>
              <a:srgbClr val="263C92"/>
            </a:solidFill>
            <a:round/>
            <a:headEnd type="arrow" w="med" len="med"/>
            <a:tailEnd type="arrow" w="med" len="med"/>
          </a:ln>
          <a:extLst>
            <a:ext uri="{909E8E84-426E-40DD-AFC4-6F175D3DCCD1}">
              <a14:hiddenFill xmlns:a14="http://schemas.microsoft.com/office/drawing/2010/main">
                <a:noFill/>
              </a14:hiddenFill>
            </a:ext>
          </a:extLst>
        </p:spPr>
      </p:cxnSp>
      <p:sp>
        <p:nvSpPr>
          <p:cNvPr id="51227" name="TextBox 133"/>
          <p:cNvSpPr txBox="1">
            <a:spLocks noChangeArrowheads="1"/>
          </p:cNvSpPr>
          <p:nvPr/>
        </p:nvSpPr>
        <p:spPr bwMode="auto">
          <a:xfrm>
            <a:off x="4343400" y="3276600"/>
            <a:ext cx="344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graphicFrame>
        <p:nvGraphicFramePr>
          <p:cNvPr id="51228" name="Object 3"/>
          <p:cNvGraphicFramePr>
            <a:graphicFrameLocks noChangeAspect="1"/>
          </p:cNvGraphicFramePr>
          <p:nvPr/>
        </p:nvGraphicFramePr>
        <p:xfrm>
          <a:off x="3770313" y="1368425"/>
          <a:ext cx="2039937" cy="1255713"/>
        </p:xfrm>
        <a:graphic>
          <a:graphicData uri="http://schemas.openxmlformats.org/presentationml/2006/ole">
            <mc:AlternateContent xmlns:mc="http://schemas.openxmlformats.org/markup-compatibility/2006">
              <mc:Choice xmlns:v="urn:schemas-microsoft-com:vml" Requires="v">
                <p:oleObj spid="_x0000_s51233" name="Equation" r:id="rId4" imgW="1104900" imgH="660400" progId="Equation.DSMT4">
                  <p:embed/>
                </p:oleObj>
              </mc:Choice>
              <mc:Fallback>
                <p:oleObj name="Equation" r:id="rId4" imgW="1104900" imgH="660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313" y="1368425"/>
                        <a:ext cx="2039937"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1229" name="Straight Arrow Connector 136"/>
          <p:cNvCxnSpPr>
            <a:cxnSpLocks noChangeShapeType="1"/>
          </p:cNvCxnSpPr>
          <p:nvPr/>
        </p:nvCxnSpPr>
        <p:spPr bwMode="auto">
          <a:xfrm>
            <a:off x="5257800" y="4343400"/>
            <a:ext cx="914400" cy="457200"/>
          </a:xfrm>
          <a:prstGeom prst="straightConnector1">
            <a:avLst/>
          </a:prstGeom>
          <a:noFill/>
          <a:ln w="19050" algn="ctr">
            <a:solidFill>
              <a:srgbClr val="263C92"/>
            </a:solidFill>
            <a:round/>
            <a:headEnd type="arrow" w="med" len="med"/>
            <a:tailEnd type="arrow" w="med" len="med"/>
          </a:ln>
          <a:extLst>
            <a:ext uri="{909E8E84-426E-40DD-AFC4-6F175D3DCCD1}">
              <a14:hiddenFill xmlns:a14="http://schemas.microsoft.com/office/drawing/2010/main">
                <a:noFill/>
              </a14:hiddenFill>
            </a:ext>
          </a:extLst>
        </p:spPr>
      </p:cxnSp>
      <p:sp>
        <p:nvSpPr>
          <p:cNvPr id="51230" name="TextBox 138"/>
          <p:cNvSpPr txBox="1">
            <a:spLocks noChangeArrowheads="1"/>
          </p:cNvSpPr>
          <p:nvPr/>
        </p:nvSpPr>
        <p:spPr bwMode="auto">
          <a:xfrm>
            <a:off x="4876800" y="4800600"/>
            <a:ext cx="319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cxnSp>
        <p:nvCxnSpPr>
          <p:cNvPr id="51231" name="Straight Arrow Connector 139"/>
          <p:cNvCxnSpPr>
            <a:cxnSpLocks noChangeShapeType="1"/>
          </p:cNvCxnSpPr>
          <p:nvPr/>
        </p:nvCxnSpPr>
        <p:spPr bwMode="auto">
          <a:xfrm rot="5400000" flipH="1" flipV="1">
            <a:off x="5334000" y="5029200"/>
            <a:ext cx="762000" cy="152400"/>
          </a:xfrm>
          <a:prstGeom prst="straightConnector1">
            <a:avLst/>
          </a:prstGeom>
          <a:noFill/>
          <a:ln w="19050" algn="ctr">
            <a:solidFill>
              <a:srgbClr val="263C92"/>
            </a:solidFill>
            <a:round/>
            <a:headEnd/>
            <a:tailEnd type="arrow" w="med" len="med"/>
          </a:ln>
          <a:extLst>
            <a:ext uri="{909E8E84-426E-40DD-AFC4-6F175D3DCCD1}">
              <a14:hiddenFill xmlns:a14="http://schemas.microsoft.com/office/drawing/2010/main">
                <a:noFill/>
              </a14:hiddenFill>
            </a:ext>
          </a:extLst>
        </p:spPr>
      </p:cxnSp>
      <p:sp>
        <p:nvSpPr>
          <p:cNvPr id="2" name="TextBox 1"/>
          <p:cNvSpPr txBox="1">
            <a:spLocks noRot="1" noChangeAspect="1" noMove="1" noResize="1" noEditPoints="1" noAdjustHandles="1" noChangeArrowheads="1" noChangeShapeType="1" noTextEdit="1"/>
          </p:cNvSpPr>
          <p:nvPr/>
        </p:nvSpPr>
        <p:spPr>
          <a:xfrm>
            <a:off x="321042" y="2769869"/>
            <a:ext cx="4243726" cy="3305585"/>
          </a:xfrm>
          <a:prstGeom prst="rect">
            <a:avLst/>
          </a:prstGeom>
          <a:blipFill rotWithShape="0">
            <a:blip r:embed="rId6"/>
            <a:stretch>
              <a:fillRect l="-2299" t="-1473" b="-737"/>
            </a:stretch>
          </a:blipFill>
        </p:spPr>
        <p:txBody>
          <a:bodyPr/>
          <a:lstStyle/>
          <a:p>
            <a:pPr>
              <a:defRPr/>
            </a:pPr>
            <a:r>
              <a:rPr lang="en-IN">
                <a:no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225425"/>
            <a:ext cx="8229600" cy="1139825"/>
          </a:xfrm>
        </p:spPr>
        <p:txBody>
          <a:bodyPr/>
          <a:lstStyle/>
          <a:p>
            <a:pPr eaLnBrk="1" hangingPunct="1"/>
            <a:r>
              <a:rPr lang="en-US" altLang="en-US" b="1" smtClean="0"/>
              <a:t>Beamforming: Delay-sum</a:t>
            </a:r>
          </a:p>
        </p:txBody>
      </p:sp>
      <p:sp>
        <p:nvSpPr>
          <p:cNvPr id="317464" name="Rectangle 24"/>
          <p:cNvSpPr>
            <a:spLocks noChangeArrowheads="1"/>
          </p:cNvSpPr>
          <p:nvPr/>
        </p:nvSpPr>
        <p:spPr bwMode="auto">
          <a:xfrm>
            <a:off x="304800" y="1371600"/>
            <a:ext cx="88392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2400" b="1">
                <a:solidFill>
                  <a:srgbClr val="660033"/>
                </a:solidFill>
                <a:latin typeface="Arial" panose="020B0604020202020204" pitchFamily="34" charset="0"/>
              </a:rPr>
              <a:t>Timed array</a:t>
            </a:r>
          </a:p>
        </p:txBody>
      </p:sp>
      <p:sp>
        <p:nvSpPr>
          <p:cNvPr id="142" name="TextBox 141"/>
          <p:cNvSpPr txBox="1">
            <a:spLocks noRot="1" noChangeAspect="1" noMove="1" noResize="1" noEditPoints="1" noAdjustHandles="1" noChangeArrowheads="1" noChangeShapeType="1" noTextEdit="1"/>
          </p:cNvSpPr>
          <p:nvPr/>
        </p:nvSpPr>
        <p:spPr>
          <a:xfrm>
            <a:off x="4783137" y="1231925"/>
            <a:ext cx="4149725" cy="4693593"/>
          </a:xfrm>
          <a:prstGeom prst="rect">
            <a:avLst/>
          </a:prstGeom>
          <a:blipFill rotWithShape="0">
            <a:blip r:embed="rId4"/>
            <a:stretch>
              <a:fillRect l="-2059" t="-1169" r="-2353" b="-2078"/>
            </a:stretch>
          </a:blipFill>
        </p:spPr>
        <p:txBody>
          <a:bodyPr/>
          <a:lstStyle/>
          <a:p>
            <a:pPr>
              <a:defRPr/>
            </a:pPr>
            <a:r>
              <a:rPr lang="en-IN">
                <a:noFill/>
              </a:rPr>
              <a:t> </a:t>
            </a:r>
          </a:p>
        </p:txBody>
      </p:sp>
      <p:graphicFrame>
        <p:nvGraphicFramePr>
          <p:cNvPr id="53253" name="Object 1"/>
          <p:cNvGraphicFramePr>
            <a:graphicFrameLocks noChangeAspect="1"/>
          </p:cNvGraphicFramePr>
          <p:nvPr/>
        </p:nvGraphicFramePr>
        <p:xfrm>
          <a:off x="4976813" y="4210050"/>
          <a:ext cx="3892550" cy="796925"/>
        </p:xfrm>
        <a:graphic>
          <a:graphicData uri="http://schemas.openxmlformats.org/presentationml/2006/ole">
            <mc:AlternateContent xmlns:mc="http://schemas.openxmlformats.org/markup-compatibility/2006">
              <mc:Choice xmlns:v="urn:schemas-microsoft-com:vml" Requires="v">
                <p:oleObj spid="_x0000_s53298" name="Equation" r:id="rId5" imgW="2108200" imgH="431800" progId="Equation.DSMT4">
                  <p:embed/>
                </p:oleObj>
              </mc:Choice>
              <mc:Fallback>
                <p:oleObj name="Equation" r:id="rId5" imgW="2108200" imgH="431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6813" y="4210050"/>
                        <a:ext cx="38925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3254" name="Group 1"/>
          <p:cNvGrpSpPr>
            <a:grpSpLocks/>
          </p:cNvGrpSpPr>
          <p:nvPr/>
        </p:nvGrpSpPr>
        <p:grpSpPr bwMode="auto">
          <a:xfrm>
            <a:off x="381000" y="2187575"/>
            <a:ext cx="5638800" cy="3890963"/>
            <a:chOff x="228600" y="2057400"/>
            <a:chExt cx="5638800" cy="3890963"/>
          </a:xfrm>
        </p:grpSpPr>
        <p:cxnSp>
          <p:nvCxnSpPr>
            <p:cNvPr id="53255" name="Straight Connector 60"/>
            <p:cNvCxnSpPr>
              <a:cxnSpLocks noChangeShapeType="1"/>
            </p:cNvCxnSpPr>
            <p:nvPr/>
          </p:nvCxnSpPr>
          <p:spPr bwMode="auto">
            <a:xfrm>
              <a:off x="228600" y="20574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56" name="Straight Connector 61"/>
            <p:cNvCxnSpPr>
              <a:cxnSpLocks noChangeShapeType="1"/>
            </p:cNvCxnSpPr>
            <p:nvPr/>
          </p:nvCxnSpPr>
          <p:spPr bwMode="auto">
            <a:xfrm flipV="1">
              <a:off x="228600" y="23622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57" name="Straight Connector 62"/>
            <p:cNvCxnSpPr>
              <a:cxnSpLocks noChangeShapeType="1"/>
            </p:cNvCxnSpPr>
            <p:nvPr/>
          </p:nvCxnSpPr>
          <p:spPr bwMode="auto">
            <a:xfrm>
              <a:off x="762000" y="2362200"/>
              <a:ext cx="228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58" name="Straight Connector 71"/>
            <p:cNvCxnSpPr>
              <a:cxnSpLocks noChangeShapeType="1"/>
              <a:endCxn id="53259" idx="1"/>
            </p:cNvCxnSpPr>
            <p:nvPr/>
          </p:nvCxnSpPr>
          <p:spPr bwMode="auto">
            <a:xfrm rot="16200000" flipH="1">
              <a:off x="3725863" y="2598737"/>
              <a:ext cx="1182688" cy="709613"/>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59" name="Oval 72"/>
            <p:cNvSpPr>
              <a:spLocks noChangeArrowheads="1"/>
            </p:cNvSpPr>
            <p:nvPr/>
          </p:nvSpPr>
          <p:spPr bwMode="auto">
            <a:xfrm>
              <a:off x="4572000" y="34544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cxnSp>
          <p:nvCxnSpPr>
            <p:cNvPr id="53260" name="Straight Connector 73"/>
            <p:cNvCxnSpPr>
              <a:cxnSpLocks noChangeShapeType="1"/>
            </p:cNvCxnSpPr>
            <p:nvPr/>
          </p:nvCxnSpPr>
          <p:spPr bwMode="auto">
            <a:xfrm>
              <a:off x="5257800" y="3759200"/>
              <a:ext cx="609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61" name="Straight Connector 74"/>
            <p:cNvCxnSpPr>
              <a:cxnSpLocks noChangeShapeType="1"/>
              <a:endCxn id="53259" idx="2"/>
            </p:cNvCxnSpPr>
            <p:nvPr/>
          </p:nvCxnSpPr>
          <p:spPr bwMode="auto">
            <a:xfrm>
              <a:off x="3962400" y="3429000"/>
              <a:ext cx="609600" cy="3302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62" name="Straight Connector 75"/>
            <p:cNvCxnSpPr>
              <a:cxnSpLocks noChangeShapeType="1"/>
              <a:endCxn id="53259" idx="3"/>
            </p:cNvCxnSpPr>
            <p:nvPr/>
          </p:nvCxnSpPr>
          <p:spPr bwMode="auto">
            <a:xfrm rot="5400000" flipH="1" flipV="1">
              <a:off x="3713957" y="4223543"/>
              <a:ext cx="1206500" cy="709613"/>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63" name="TextBox 77"/>
            <p:cNvSpPr txBox="1">
              <a:spLocks noChangeArrowheads="1"/>
            </p:cNvSpPr>
            <p:nvPr/>
          </p:nvSpPr>
          <p:spPr bwMode="auto">
            <a:xfrm>
              <a:off x="4724400" y="3505200"/>
              <a:ext cx="36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a:solidFill>
                    <a:srgbClr val="1E3C92"/>
                  </a:solidFill>
                  <a:latin typeface="Arial" panose="020B0604020202020204" pitchFamily="34" charset="0"/>
                </a:rPr>
                <a:t>+</a:t>
              </a:r>
            </a:p>
          </p:txBody>
        </p:sp>
        <p:cxnSp>
          <p:nvCxnSpPr>
            <p:cNvPr id="53264" name="Straight Connector 84"/>
            <p:cNvCxnSpPr>
              <a:cxnSpLocks noChangeShapeType="1"/>
            </p:cNvCxnSpPr>
            <p:nvPr/>
          </p:nvCxnSpPr>
          <p:spPr bwMode="auto">
            <a:xfrm>
              <a:off x="228600" y="31242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65" name="Straight Connector 85"/>
            <p:cNvCxnSpPr>
              <a:cxnSpLocks noChangeShapeType="1"/>
            </p:cNvCxnSpPr>
            <p:nvPr/>
          </p:nvCxnSpPr>
          <p:spPr bwMode="auto">
            <a:xfrm flipV="1">
              <a:off x="228600" y="34290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66" name="Straight Connector 86"/>
            <p:cNvCxnSpPr>
              <a:cxnSpLocks noChangeShapeType="1"/>
            </p:cNvCxnSpPr>
            <p:nvPr/>
          </p:nvCxnSpPr>
          <p:spPr bwMode="auto">
            <a:xfrm>
              <a:off x="762000" y="3429000"/>
              <a:ext cx="228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67" name="Straight Connector 89"/>
            <p:cNvCxnSpPr>
              <a:cxnSpLocks noChangeShapeType="1"/>
            </p:cNvCxnSpPr>
            <p:nvPr/>
          </p:nvCxnSpPr>
          <p:spPr bwMode="auto">
            <a:xfrm>
              <a:off x="228600" y="48768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68" name="Straight Connector 90"/>
            <p:cNvCxnSpPr>
              <a:cxnSpLocks noChangeShapeType="1"/>
            </p:cNvCxnSpPr>
            <p:nvPr/>
          </p:nvCxnSpPr>
          <p:spPr bwMode="auto">
            <a:xfrm flipV="1">
              <a:off x="228600" y="51816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69" name="Straight Connector 91"/>
            <p:cNvCxnSpPr>
              <a:cxnSpLocks noChangeShapeType="1"/>
            </p:cNvCxnSpPr>
            <p:nvPr/>
          </p:nvCxnSpPr>
          <p:spPr bwMode="auto">
            <a:xfrm>
              <a:off x="762000" y="5181600"/>
              <a:ext cx="228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70" name="Straight Connector 66"/>
            <p:cNvCxnSpPr>
              <a:cxnSpLocks noChangeShapeType="1"/>
            </p:cNvCxnSpPr>
            <p:nvPr/>
          </p:nvCxnSpPr>
          <p:spPr bwMode="auto">
            <a:xfrm>
              <a:off x="2667000" y="23622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71" name="Straight Connector 83"/>
            <p:cNvCxnSpPr>
              <a:cxnSpLocks noChangeShapeType="1"/>
            </p:cNvCxnSpPr>
            <p:nvPr/>
          </p:nvCxnSpPr>
          <p:spPr bwMode="auto">
            <a:xfrm>
              <a:off x="1676400" y="23749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72" name="Rectangle 94"/>
            <p:cNvSpPr>
              <a:spLocks noChangeArrowheads="1"/>
            </p:cNvSpPr>
            <p:nvPr/>
          </p:nvSpPr>
          <p:spPr bwMode="auto">
            <a:xfrm>
              <a:off x="990600" y="2057400"/>
              <a:ext cx="1676400" cy="554038"/>
            </a:xfrm>
            <a:prstGeom prst="rect">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3273" name="TextBox 95"/>
            <p:cNvSpPr txBox="1">
              <a:spLocks noChangeArrowheads="1"/>
            </p:cNvSpPr>
            <p:nvPr/>
          </p:nvSpPr>
          <p:spPr bwMode="auto">
            <a:xfrm>
              <a:off x="990600" y="20574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sym typeface="Symbol" panose="05050102010706020507" pitchFamily="18" charset="2"/>
                </a:rPr>
                <a:t></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t-</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M-1</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T</a:t>
              </a:r>
              <a:r>
                <a:rPr lang="nl-NL" altLang="en-US" sz="2400">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sp>
          <p:nvSpPr>
            <p:cNvPr id="53274" name="Rectangle 96"/>
            <p:cNvSpPr>
              <a:spLocks noChangeArrowheads="1"/>
            </p:cNvSpPr>
            <p:nvPr/>
          </p:nvSpPr>
          <p:spPr bwMode="auto">
            <a:xfrm>
              <a:off x="990600" y="3124200"/>
              <a:ext cx="1676400" cy="554038"/>
            </a:xfrm>
            <a:prstGeom prst="rect">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3275" name="TextBox 69"/>
            <p:cNvSpPr txBox="1">
              <a:spLocks noChangeArrowheads="1"/>
            </p:cNvSpPr>
            <p:nvPr/>
          </p:nvSpPr>
          <p:spPr bwMode="auto">
            <a:xfrm>
              <a:off x="990600" y="31242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sym typeface="Symbol" panose="05050102010706020507" pitchFamily="18" charset="2"/>
                </a:rPr>
                <a:t></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t-</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M-2</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T</a:t>
              </a:r>
              <a:r>
                <a:rPr lang="nl-NL" altLang="en-US" sz="2400">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sp>
          <p:nvSpPr>
            <p:cNvPr id="53276" name="Rectangle 97"/>
            <p:cNvSpPr>
              <a:spLocks noChangeArrowheads="1"/>
            </p:cNvSpPr>
            <p:nvPr/>
          </p:nvSpPr>
          <p:spPr bwMode="auto">
            <a:xfrm>
              <a:off x="990600" y="4876800"/>
              <a:ext cx="1676400" cy="554038"/>
            </a:xfrm>
            <a:prstGeom prst="rect">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3277" name="TextBox 98"/>
            <p:cNvSpPr txBox="1">
              <a:spLocks noChangeArrowheads="1"/>
            </p:cNvSpPr>
            <p:nvPr/>
          </p:nvSpPr>
          <p:spPr bwMode="auto">
            <a:xfrm>
              <a:off x="990600" y="48768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i="1">
                  <a:solidFill>
                    <a:srgbClr val="1E3C92"/>
                  </a:solidFill>
                  <a:cs typeface="Times New Roman" panose="02020603050405020304" pitchFamily="18" charset="0"/>
                  <a:sym typeface="Symbol" panose="05050102010706020507" pitchFamily="18" charset="2"/>
                </a:rPr>
                <a:t></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t</a:t>
              </a:r>
              <a:r>
                <a:rPr lang="nl-NL" altLang="en-US" sz="2400">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cxnSp>
          <p:nvCxnSpPr>
            <p:cNvPr id="53278" name="Straight Connector 99"/>
            <p:cNvCxnSpPr>
              <a:cxnSpLocks noChangeShapeType="1"/>
            </p:cNvCxnSpPr>
            <p:nvPr/>
          </p:nvCxnSpPr>
          <p:spPr bwMode="auto">
            <a:xfrm>
              <a:off x="2667000" y="34290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3279" name="Straight Connector 100"/>
            <p:cNvCxnSpPr>
              <a:cxnSpLocks noChangeShapeType="1"/>
            </p:cNvCxnSpPr>
            <p:nvPr/>
          </p:nvCxnSpPr>
          <p:spPr bwMode="auto">
            <a:xfrm>
              <a:off x="2667000" y="51816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80" name="Oval 101"/>
            <p:cNvSpPr>
              <a:spLocks noChangeArrowheads="1"/>
            </p:cNvSpPr>
            <p:nvPr/>
          </p:nvSpPr>
          <p:spPr bwMode="auto">
            <a:xfrm>
              <a:off x="2971800" y="20828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3281" name="TextBox 104"/>
            <p:cNvSpPr txBox="1">
              <a:spLocks noChangeArrowheads="1"/>
            </p:cNvSpPr>
            <p:nvPr/>
          </p:nvSpPr>
          <p:spPr bwMode="auto">
            <a:xfrm>
              <a:off x="3200400" y="26670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w</a:t>
              </a:r>
              <a:r>
                <a:rPr lang="nl-NL" altLang="en-US" sz="2400" baseline="-25000">
                  <a:solidFill>
                    <a:srgbClr val="1E3C92"/>
                  </a:solidFill>
                  <a:cs typeface="Times New Roman" panose="02020603050405020304" pitchFamily="18" charset="0"/>
                </a:rPr>
                <a:t>0</a:t>
              </a:r>
              <a:endParaRPr lang="nl-NL" altLang="en-US" sz="2400">
                <a:solidFill>
                  <a:srgbClr val="1E3C92"/>
                </a:solidFill>
                <a:cs typeface="Times New Roman" panose="02020603050405020304" pitchFamily="18" charset="0"/>
              </a:endParaRPr>
            </a:p>
          </p:txBody>
        </p:sp>
        <p:cxnSp>
          <p:nvCxnSpPr>
            <p:cNvPr id="53282" name="Straight Connector 105"/>
            <p:cNvCxnSpPr>
              <a:cxnSpLocks noChangeShapeType="1"/>
            </p:cNvCxnSpPr>
            <p:nvPr/>
          </p:nvCxnSpPr>
          <p:spPr bwMode="auto">
            <a:xfrm>
              <a:off x="3657600" y="23622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83" name="TextBox 106"/>
            <p:cNvSpPr txBox="1">
              <a:spLocks noChangeArrowheads="1"/>
            </p:cNvSpPr>
            <p:nvPr/>
          </p:nvSpPr>
          <p:spPr bwMode="auto">
            <a:xfrm>
              <a:off x="3048000" y="21336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3284" name="Straight Connector 107"/>
            <p:cNvCxnSpPr>
              <a:cxnSpLocks noChangeShapeType="1"/>
            </p:cNvCxnSpPr>
            <p:nvPr/>
          </p:nvCxnSpPr>
          <p:spPr bwMode="auto">
            <a:xfrm rot="5400000" flipH="1" flipV="1">
              <a:off x="3201194" y="27424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85" name="Oval 109"/>
            <p:cNvSpPr>
              <a:spLocks noChangeArrowheads="1"/>
            </p:cNvSpPr>
            <p:nvPr/>
          </p:nvSpPr>
          <p:spPr bwMode="auto">
            <a:xfrm>
              <a:off x="2971800" y="31496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3286" name="TextBox 110"/>
            <p:cNvSpPr txBox="1">
              <a:spLocks noChangeArrowheads="1"/>
            </p:cNvSpPr>
            <p:nvPr/>
          </p:nvSpPr>
          <p:spPr bwMode="auto">
            <a:xfrm>
              <a:off x="3200400" y="37338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w</a:t>
              </a:r>
              <a:r>
                <a:rPr lang="nl-NL" altLang="en-US" sz="2400" baseline="-25000">
                  <a:solidFill>
                    <a:srgbClr val="1E3C92"/>
                  </a:solidFill>
                  <a:cs typeface="Times New Roman" panose="02020603050405020304" pitchFamily="18" charset="0"/>
                </a:rPr>
                <a:t>1</a:t>
              </a:r>
              <a:endParaRPr lang="nl-NL" altLang="en-US" sz="2400">
                <a:solidFill>
                  <a:srgbClr val="1E3C92"/>
                </a:solidFill>
                <a:cs typeface="Times New Roman" panose="02020603050405020304" pitchFamily="18" charset="0"/>
              </a:endParaRPr>
            </a:p>
          </p:txBody>
        </p:sp>
        <p:cxnSp>
          <p:nvCxnSpPr>
            <p:cNvPr id="53287" name="Straight Connector 111"/>
            <p:cNvCxnSpPr>
              <a:cxnSpLocks noChangeShapeType="1"/>
            </p:cNvCxnSpPr>
            <p:nvPr/>
          </p:nvCxnSpPr>
          <p:spPr bwMode="auto">
            <a:xfrm>
              <a:off x="3657600" y="34290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88" name="TextBox 112"/>
            <p:cNvSpPr txBox="1">
              <a:spLocks noChangeArrowheads="1"/>
            </p:cNvSpPr>
            <p:nvPr/>
          </p:nvSpPr>
          <p:spPr bwMode="auto">
            <a:xfrm>
              <a:off x="3048000" y="32004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3289" name="Straight Connector 113"/>
            <p:cNvCxnSpPr>
              <a:cxnSpLocks noChangeShapeType="1"/>
            </p:cNvCxnSpPr>
            <p:nvPr/>
          </p:nvCxnSpPr>
          <p:spPr bwMode="auto">
            <a:xfrm rot="5400000" flipH="1" flipV="1">
              <a:off x="3201194" y="38092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90" name="Oval 116"/>
            <p:cNvSpPr>
              <a:spLocks noChangeArrowheads="1"/>
            </p:cNvSpPr>
            <p:nvPr/>
          </p:nvSpPr>
          <p:spPr bwMode="auto">
            <a:xfrm>
              <a:off x="2971800" y="49022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3291" name="TextBox 117"/>
            <p:cNvSpPr txBox="1">
              <a:spLocks noChangeArrowheads="1"/>
            </p:cNvSpPr>
            <p:nvPr/>
          </p:nvSpPr>
          <p:spPr bwMode="auto">
            <a:xfrm>
              <a:off x="3200400" y="5486400"/>
              <a:ext cx="744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w</a:t>
              </a:r>
              <a:r>
                <a:rPr lang="nl-NL" altLang="en-US" sz="2400" i="1" baseline="-25000">
                  <a:solidFill>
                    <a:srgbClr val="1E3C92"/>
                  </a:solidFill>
                  <a:cs typeface="Times New Roman" panose="02020603050405020304" pitchFamily="18" charset="0"/>
                </a:rPr>
                <a:t>M</a:t>
              </a:r>
              <a:r>
                <a:rPr lang="nl-NL" altLang="en-US" sz="2400" baseline="-25000">
                  <a:solidFill>
                    <a:srgbClr val="1E3C92"/>
                  </a:solidFill>
                  <a:cs typeface="Times New Roman" panose="02020603050405020304" pitchFamily="18" charset="0"/>
                </a:rPr>
                <a:t>-1</a:t>
              </a:r>
              <a:endParaRPr lang="nl-NL" altLang="en-US" sz="2400">
                <a:solidFill>
                  <a:srgbClr val="1E3C92"/>
                </a:solidFill>
                <a:cs typeface="Times New Roman" panose="02020603050405020304" pitchFamily="18" charset="0"/>
              </a:endParaRPr>
            </a:p>
          </p:txBody>
        </p:sp>
        <p:cxnSp>
          <p:nvCxnSpPr>
            <p:cNvPr id="53292" name="Straight Connector 128"/>
            <p:cNvCxnSpPr>
              <a:cxnSpLocks noChangeShapeType="1"/>
            </p:cNvCxnSpPr>
            <p:nvPr/>
          </p:nvCxnSpPr>
          <p:spPr bwMode="auto">
            <a:xfrm>
              <a:off x="3657600" y="51816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93" name="TextBox 129"/>
            <p:cNvSpPr txBox="1">
              <a:spLocks noChangeArrowheads="1"/>
            </p:cNvSpPr>
            <p:nvPr/>
          </p:nvSpPr>
          <p:spPr bwMode="auto">
            <a:xfrm>
              <a:off x="3048000" y="49530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3294" name="Straight Connector 130"/>
            <p:cNvCxnSpPr>
              <a:cxnSpLocks noChangeShapeType="1"/>
            </p:cNvCxnSpPr>
            <p:nvPr/>
          </p:nvCxnSpPr>
          <p:spPr bwMode="auto">
            <a:xfrm rot="5400000" flipH="1" flipV="1">
              <a:off x="3201194" y="55618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3295" name="Oval 46"/>
            <p:cNvSpPr>
              <a:spLocks noChangeAspect="1"/>
            </p:cNvSpPr>
            <p:nvPr/>
          </p:nvSpPr>
          <p:spPr bwMode="auto">
            <a:xfrm>
              <a:off x="1752600" y="44196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3296" name="Oval 47"/>
            <p:cNvSpPr>
              <a:spLocks noChangeAspect="1"/>
            </p:cNvSpPr>
            <p:nvPr/>
          </p:nvSpPr>
          <p:spPr bwMode="auto">
            <a:xfrm>
              <a:off x="1752600" y="39624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3297" name="Oval 48"/>
            <p:cNvSpPr>
              <a:spLocks noChangeAspect="1"/>
            </p:cNvSpPr>
            <p:nvPr/>
          </p:nvSpPr>
          <p:spPr bwMode="auto">
            <a:xfrm>
              <a:off x="1752600" y="41910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746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4" grpId="0" build="allAtOnce"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b="1" smtClean="0"/>
              <a:t>Beamforming: Delay-sum</a:t>
            </a:r>
            <a:endParaRPr lang="en-IN" alt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417638"/>
            <a:ext cx="8229600" cy="4530725"/>
          </a:xfrm>
          <a:blipFill rotWithShape="0">
            <a:blip r:embed="rId2"/>
            <a:stretch>
              <a:fillRect l="-296" r="-1111"/>
            </a:stretch>
          </a:blipFill>
          <a:extLst/>
        </p:spPr>
        <p:txBody>
          <a:bodyPr/>
          <a:lstStyle/>
          <a:p>
            <a:r>
              <a:rPr lang="en-IN">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z="3600" b="1" smtClean="0"/>
              <a:t>Beamforming: Narrowband phased array</a:t>
            </a:r>
          </a:p>
        </p:txBody>
      </p:sp>
      <p:grpSp>
        <p:nvGrpSpPr>
          <p:cNvPr id="56323" name="Group 4"/>
          <p:cNvGrpSpPr>
            <a:grpSpLocks/>
          </p:cNvGrpSpPr>
          <p:nvPr/>
        </p:nvGrpSpPr>
        <p:grpSpPr bwMode="auto">
          <a:xfrm>
            <a:off x="381000" y="1771650"/>
            <a:ext cx="6340475" cy="4043363"/>
            <a:chOff x="381000" y="1524000"/>
            <a:chExt cx="6340475" cy="4043065"/>
          </a:xfrm>
        </p:grpSpPr>
        <p:grpSp>
          <p:nvGrpSpPr>
            <p:cNvPr id="56326" name="Group 3"/>
            <p:cNvGrpSpPr>
              <a:grpSpLocks/>
            </p:cNvGrpSpPr>
            <p:nvPr/>
          </p:nvGrpSpPr>
          <p:grpSpPr bwMode="auto">
            <a:xfrm>
              <a:off x="381000" y="1676400"/>
              <a:ext cx="533400" cy="3429000"/>
              <a:chOff x="381000" y="1676400"/>
              <a:chExt cx="533400" cy="3429000"/>
            </a:xfrm>
          </p:grpSpPr>
          <p:cxnSp>
            <p:nvCxnSpPr>
              <p:cNvPr id="56359" name="Straight Connector 60"/>
              <p:cNvCxnSpPr>
                <a:cxnSpLocks noChangeShapeType="1"/>
              </p:cNvCxnSpPr>
              <p:nvPr/>
            </p:nvCxnSpPr>
            <p:spPr bwMode="auto">
              <a:xfrm>
                <a:off x="381000" y="16764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60" name="Straight Connector 61"/>
              <p:cNvCxnSpPr>
                <a:cxnSpLocks noChangeShapeType="1"/>
              </p:cNvCxnSpPr>
              <p:nvPr/>
            </p:nvCxnSpPr>
            <p:spPr bwMode="auto">
              <a:xfrm flipV="1">
                <a:off x="381000" y="19812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61" name="Straight Connector 84"/>
              <p:cNvCxnSpPr>
                <a:cxnSpLocks noChangeShapeType="1"/>
              </p:cNvCxnSpPr>
              <p:nvPr/>
            </p:nvCxnSpPr>
            <p:spPr bwMode="auto">
              <a:xfrm>
                <a:off x="381000" y="27432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62" name="Straight Connector 85"/>
              <p:cNvCxnSpPr>
                <a:cxnSpLocks noChangeShapeType="1"/>
              </p:cNvCxnSpPr>
              <p:nvPr/>
            </p:nvCxnSpPr>
            <p:spPr bwMode="auto">
              <a:xfrm flipV="1">
                <a:off x="381000" y="30480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63" name="Straight Connector 89"/>
              <p:cNvCxnSpPr>
                <a:cxnSpLocks noChangeShapeType="1"/>
              </p:cNvCxnSpPr>
              <p:nvPr/>
            </p:nvCxnSpPr>
            <p:spPr bwMode="auto">
              <a:xfrm>
                <a:off x="381000" y="44958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64" name="Straight Connector 90"/>
              <p:cNvCxnSpPr>
                <a:cxnSpLocks noChangeShapeType="1"/>
              </p:cNvCxnSpPr>
              <p:nvPr/>
            </p:nvCxnSpPr>
            <p:spPr bwMode="auto">
              <a:xfrm flipV="1">
                <a:off x="381000" y="4800600"/>
                <a:ext cx="533400" cy="3048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grpSp>
        <p:sp>
          <p:nvSpPr>
            <p:cNvPr id="56327" name="TextBox 49"/>
            <p:cNvSpPr txBox="1">
              <a:spLocks noChangeArrowheads="1"/>
            </p:cNvSpPr>
            <p:nvPr/>
          </p:nvSpPr>
          <p:spPr bwMode="auto">
            <a:xfrm>
              <a:off x="990600" y="1524000"/>
              <a:ext cx="782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x</a:t>
              </a:r>
              <a:r>
                <a:rPr lang="nl-NL" altLang="en-US" sz="2400" baseline="-25000">
                  <a:solidFill>
                    <a:srgbClr val="1E3C92"/>
                  </a:solidFill>
                  <a:cs typeface="Times New Roman" panose="02020603050405020304" pitchFamily="18" charset="0"/>
                </a:rPr>
                <a:t>0</a:t>
              </a:r>
              <a:r>
                <a:rPr lang="nl-NL" altLang="en-US" sz="2400">
                  <a:solidFill>
                    <a:srgbClr val="1E3C92"/>
                  </a:solidFill>
                  <a:cs typeface="Times New Roman" panose="02020603050405020304" pitchFamily="18" charset="0"/>
                </a:rPr>
                <a:t>[</a:t>
              </a:r>
              <a:r>
                <a:rPr lang="nl-NL" altLang="en-US" sz="2400" i="1">
                  <a:solidFill>
                    <a:srgbClr val="1E3C92"/>
                  </a:solidFill>
                  <a:cs typeface="Times New Roman" panose="02020603050405020304" pitchFamily="18" charset="0"/>
                </a:rPr>
                <a:t>n</a:t>
              </a:r>
              <a:r>
                <a:rPr lang="nl-NL" altLang="en-US" sz="2400">
                  <a:solidFill>
                    <a:srgbClr val="1E3C92"/>
                  </a:solidFill>
                  <a:cs typeface="Times New Roman" panose="02020603050405020304" pitchFamily="18" charset="0"/>
                </a:rPr>
                <a:t>]</a:t>
              </a:r>
            </a:p>
          </p:txBody>
        </p:sp>
        <p:grpSp>
          <p:nvGrpSpPr>
            <p:cNvPr id="56328" name="Group 2"/>
            <p:cNvGrpSpPr>
              <a:grpSpLocks/>
            </p:cNvGrpSpPr>
            <p:nvPr/>
          </p:nvGrpSpPr>
          <p:grpSpPr bwMode="auto">
            <a:xfrm>
              <a:off x="838200" y="1701800"/>
              <a:ext cx="5883275" cy="3865265"/>
              <a:chOff x="838200" y="1701800"/>
              <a:chExt cx="5883275" cy="3865265"/>
            </a:xfrm>
          </p:grpSpPr>
          <p:cxnSp>
            <p:nvCxnSpPr>
              <p:cNvPr id="56329" name="Straight Connector 71"/>
              <p:cNvCxnSpPr>
                <a:cxnSpLocks noChangeShapeType="1"/>
                <a:endCxn id="56330" idx="1"/>
              </p:cNvCxnSpPr>
              <p:nvPr/>
            </p:nvCxnSpPr>
            <p:spPr bwMode="auto">
              <a:xfrm rot="16200000" flipH="1">
                <a:off x="2659063" y="2217737"/>
                <a:ext cx="1182688" cy="709613"/>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30" name="Oval 72"/>
              <p:cNvSpPr>
                <a:spLocks noChangeArrowheads="1"/>
              </p:cNvSpPr>
              <p:nvPr/>
            </p:nvSpPr>
            <p:spPr bwMode="auto">
              <a:xfrm>
                <a:off x="3505200" y="30734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cxnSp>
            <p:nvCxnSpPr>
              <p:cNvPr id="56331" name="Straight Connector 73"/>
              <p:cNvCxnSpPr>
                <a:cxnSpLocks noChangeShapeType="1"/>
              </p:cNvCxnSpPr>
              <p:nvPr/>
            </p:nvCxnSpPr>
            <p:spPr bwMode="auto">
              <a:xfrm>
                <a:off x="4191000" y="3378200"/>
                <a:ext cx="609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32" name="Straight Connector 74"/>
              <p:cNvCxnSpPr>
                <a:cxnSpLocks noChangeShapeType="1"/>
                <a:endCxn id="56330" idx="2"/>
              </p:cNvCxnSpPr>
              <p:nvPr/>
            </p:nvCxnSpPr>
            <p:spPr bwMode="auto">
              <a:xfrm>
                <a:off x="2895600" y="3048000"/>
                <a:ext cx="609600" cy="3302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33" name="Straight Connector 75"/>
              <p:cNvCxnSpPr>
                <a:cxnSpLocks noChangeShapeType="1"/>
                <a:endCxn id="56330" idx="3"/>
              </p:cNvCxnSpPr>
              <p:nvPr/>
            </p:nvCxnSpPr>
            <p:spPr bwMode="auto">
              <a:xfrm rot="5400000" flipH="1" flipV="1">
                <a:off x="2647157" y="3842543"/>
                <a:ext cx="1206500" cy="709613"/>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34" name="TextBox 77"/>
              <p:cNvSpPr txBox="1">
                <a:spLocks noChangeArrowheads="1"/>
              </p:cNvSpPr>
              <p:nvPr/>
            </p:nvSpPr>
            <p:spPr bwMode="auto">
              <a:xfrm>
                <a:off x="3657600" y="3124200"/>
                <a:ext cx="36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a:solidFill>
                      <a:srgbClr val="1E3C92"/>
                    </a:solidFill>
                    <a:latin typeface="Arial" panose="020B0604020202020204" pitchFamily="34" charset="0"/>
                  </a:rPr>
                  <a:t>+</a:t>
                </a:r>
              </a:p>
            </p:txBody>
          </p:sp>
          <p:cxnSp>
            <p:nvCxnSpPr>
              <p:cNvPr id="56335" name="Straight Connector 66"/>
              <p:cNvCxnSpPr>
                <a:cxnSpLocks noChangeShapeType="1"/>
              </p:cNvCxnSpPr>
              <p:nvPr/>
            </p:nvCxnSpPr>
            <p:spPr bwMode="auto">
              <a:xfrm>
                <a:off x="914400" y="1981200"/>
                <a:ext cx="990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36" name="Straight Connector 99"/>
              <p:cNvCxnSpPr>
                <a:cxnSpLocks noChangeShapeType="1"/>
              </p:cNvCxnSpPr>
              <p:nvPr/>
            </p:nvCxnSpPr>
            <p:spPr bwMode="auto">
              <a:xfrm>
                <a:off x="914400" y="3048000"/>
                <a:ext cx="990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6337" name="Straight Connector 100"/>
              <p:cNvCxnSpPr>
                <a:cxnSpLocks noChangeShapeType="1"/>
              </p:cNvCxnSpPr>
              <p:nvPr/>
            </p:nvCxnSpPr>
            <p:spPr bwMode="auto">
              <a:xfrm>
                <a:off x="838200" y="4800600"/>
                <a:ext cx="1066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38" name="Oval 101"/>
              <p:cNvSpPr>
                <a:spLocks noChangeArrowheads="1"/>
              </p:cNvSpPr>
              <p:nvPr/>
            </p:nvSpPr>
            <p:spPr bwMode="auto">
              <a:xfrm>
                <a:off x="1905000" y="17018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9412" name="TextBox 104"/>
              <p:cNvSpPr txBox="1">
                <a:spLocks noRot="1" noChangeAspect="1" noMove="1" noResize="1" noEditPoints="1" noAdjustHandles="1" noChangeArrowheads="1" noChangeShapeType="1" noTextEdit="1"/>
              </p:cNvSpPr>
              <p:nvPr/>
            </p:nvSpPr>
            <p:spPr bwMode="auto">
              <a:xfrm>
                <a:off x="2133600" y="2286000"/>
                <a:ext cx="629788" cy="461665"/>
              </a:xfrm>
              <a:prstGeom prst="rect">
                <a:avLst/>
              </a:prstGeom>
              <a:blipFill rotWithShape="0">
                <a:blip r:embed="rId4"/>
                <a:stretch>
                  <a:fillRect b="-400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p:cxnSp>
            <p:nvCxnSpPr>
              <p:cNvPr id="56340" name="Straight Connector 105"/>
              <p:cNvCxnSpPr>
                <a:cxnSpLocks noChangeShapeType="1"/>
              </p:cNvCxnSpPr>
              <p:nvPr/>
            </p:nvCxnSpPr>
            <p:spPr bwMode="auto">
              <a:xfrm>
                <a:off x="2590800" y="19812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41" name="TextBox 106"/>
              <p:cNvSpPr txBox="1">
                <a:spLocks noChangeArrowheads="1"/>
              </p:cNvSpPr>
              <p:nvPr/>
            </p:nvSpPr>
            <p:spPr bwMode="auto">
              <a:xfrm>
                <a:off x="1981200" y="17526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6342" name="Straight Connector 107"/>
              <p:cNvCxnSpPr>
                <a:cxnSpLocks noChangeShapeType="1"/>
              </p:cNvCxnSpPr>
              <p:nvPr/>
            </p:nvCxnSpPr>
            <p:spPr bwMode="auto">
              <a:xfrm rot="5400000" flipH="1" flipV="1">
                <a:off x="2134394" y="23614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43" name="Oval 109"/>
              <p:cNvSpPr>
                <a:spLocks noChangeArrowheads="1"/>
              </p:cNvSpPr>
              <p:nvPr/>
            </p:nvSpPr>
            <p:spPr bwMode="auto">
              <a:xfrm>
                <a:off x="1905000" y="27686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9417" name="TextBox 110"/>
              <p:cNvSpPr txBox="1">
                <a:spLocks noRot="1" noChangeAspect="1" noMove="1" noResize="1" noEditPoints="1" noAdjustHandles="1" noChangeArrowheads="1" noChangeShapeType="1" noTextEdit="1"/>
              </p:cNvSpPr>
              <p:nvPr/>
            </p:nvSpPr>
            <p:spPr bwMode="auto">
              <a:xfrm>
                <a:off x="2133600" y="3352800"/>
                <a:ext cx="629788" cy="461665"/>
              </a:xfrm>
              <a:prstGeom prst="rect">
                <a:avLst/>
              </a:prstGeom>
              <a:blipFill rotWithShape="0">
                <a:blip r:embed="rId5"/>
                <a:stretch>
                  <a:fillRect b="-400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p:cxnSp>
            <p:nvCxnSpPr>
              <p:cNvPr id="56345" name="Straight Connector 111"/>
              <p:cNvCxnSpPr>
                <a:cxnSpLocks noChangeShapeType="1"/>
              </p:cNvCxnSpPr>
              <p:nvPr/>
            </p:nvCxnSpPr>
            <p:spPr bwMode="auto">
              <a:xfrm>
                <a:off x="2590800" y="30480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46" name="TextBox 112"/>
              <p:cNvSpPr txBox="1">
                <a:spLocks noChangeArrowheads="1"/>
              </p:cNvSpPr>
              <p:nvPr/>
            </p:nvSpPr>
            <p:spPr bwMode="auto">
              <a:xfrm>
                <a:off x="1981200" y="28194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6347" name="Straight Connector 113"/>
              <p:cNvCxnSpPr>
                <a:cxnSpLocks noChangeShapeType="1"/>
              </p:cNvCxnSpPr>
              <p:nvPr/>
            </p:nvCxnSpPr>
            <p:spPr bwMode="auto">
              <a:xfrm rot="5400000" flipH="1" flipV="1">
                <a:off x="2134394" y="34282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48" name="Oval 116"/>
              <p:cNvSpPr>
                <a:spLocks noChangeArrowheads="1"/>
              </p:cNvSpPr>
              <p:nvPr/>
            </p:nvSpPr>
            <p:spPr bwMode="auto">
              <a:xfrm>
                <a:off x="1905000" y="45212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9422" name="TextBox 117"/>
              <p:cNvSpPr txBox="1">
                <a:spLocks noRot="1" noChangeAspect="1" noMove="1" noResize="1" noEditPoints="1" noAdjustHandles="1" noChangeArrowheads="1" noChangeShapeType="1" noTextEdit="1"/>
              </p:cNvSpPr>
              <p:nvPr/>
            </p:nvSpPr>
            <p:spPr bwMode="auto">
              <a:xfrm>
                <a:off x="2133600" y="5105400"/>
                <a:ext cx="987770" cy="461665"/>
              </a:xfrm>
              <a:prstGeom prst="rect">
                <a:avLst/>
              </a:prstGeom>
              <a:blipFill rotWithShape="0">
                <a:blip r:embed="rId6"/>
                <a:stretch>
                  <a:fillRect b="-394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p:cxnSp>
            <p:nvCxnSpPr>
              <p:cNvPr id="56350" name="Straight Connector 128"/>
              <p:cNvCxnSpPr>
                <a:cxnSpLocks noChangeShapeType="1"/>
              </p:cNvCxnSpPr>
              <p:nvPr/>
            </p:nvCxnSpPr>
            <p:spPr bwMode="auto">
              <a:xfrm>
                <a:off x="2590800" y="48006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51" name="TextBox 129"/>
              <p:cNvSpPr txBox="1">
                <a:spLocks noChangeArrowheads="1"/>
              </p:cNvSpPr>
              <p:nvPr/>
            </p:nvSpPr>
            <p:spPr bwMode="auto">
              <a:xfrm>
                <a:off x="1981200" y="45720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6352" name="Straight Connector 130"/>
              <p:cNvCxnSpPr>
                <a:cxnSpLocks noChangeShapeType="1"/>
              </p:cNvCxnSpPr>
              <p:nvPr/>
            </p:nvCxnSpPr>
            <p:spPr bwMode="auto">
              <a:xfrm rot="5400000" flipH="1" flipV="1">
                <a:off x="2134394" y="51808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6353" name="TextBox 50"/>
              <p:cNvSpPr txBox="1">
                <a:spLocks noChangeArrowheads="1"/>
              </p:cNvSpPr>
              <p:nvPr/>
            </p:nvSpPr>
            <p:spPr bwMode="auto">
              <a:xfrm>
                <a:off x="1066800" y="2590800"/>
                <a:ext cx="782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x</a:t>
                </a:r>
                <a:r>
                  <a:rPr lang="nl-NL" altLang="en-US" sz="2400" baseline="-25000">
                    <a:solidFill>
                      <a:srgbClr val="1E3C92"/>
                    </a:solidFill>
                    <a:cs typeface="Times New Roman" panose="02020603050405020304" pitchFamily="18" charset="0"/>
                  </a:rPr>
                  <a:t>1</a:t>
                </a:r>
                <a:r>
                  <a:rPr lang="nl-NL" altLang="en-US" sz="2400">
                    <a:solidFill>
                      <a:srgbClr val="1E3C92"/>
                    </a:solidFill>
                    <a:cs typeface="Times New Roman" panose="02020603050405020304" pitchFamily="18" charset="0"/>
                  </a:rPr>
                  <a:t>[</a:t>
                </a:r>
                <a:r>
                  <a:rPr lang="nl-NL" altLang="en-US" sz="2400" i="1">
                    <a:solidFill>
                      <a:srgbClr val="1E3C92"/>
                    </a:solidFill>
                    <a:cs typeface="Times New Roman" panose="02020603050405020304" pitchFamily="18" charset="0"/>
                  </a:rPr>
                  <a:t>n</a:t>
                </a:r>
                <a:r>
                  <a:rPr lang="nl-NL" altLang="en-US" sz="2400">
                    <a:solidFill>
                      <a:srgbClr val="1E3C92"/>
                    </a:solidFill>
                    <a:cs typeface="Times New Roman" panose="02020603050405020304" pitchFamily="18" charset="0"/>
                  </a:rPr>
                  <a:t>]</a:t>
                </a:r>
              </a:p>
            </p:txBody>
          </p:sp>
          <p:sp>
            <p:nvSpPr>
              <p:cNvPr id="56354" name="TextBox 51"/>
              <p:cNvSpPr txBox="1">
                <a:spLocks noChangeArrowheads="1"/>
              </p:cNvSpPr>
              <p:nvPr/>
            </p:nvSpPr>
            <p:spPr bwMode="auto">
              <a:xfrm>
                <a:off x="914400" y="4343400"/>
                <a:ext cx="1035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rPr>
                  <a:t>x</a:t>
                </a:r>
                <a:r>
                  <a:rPr lang="nl-NL" altLang="en-US" sz="2400" baseline="-25000">
                    <a:solidFill>
                      <a:srgbClr val="1E3C92"/>
                    </a:solidFill>
                    <a:cs typeface="Times New Roman" panose="02020603050405020304" pitchFamily="18" charset="0"/>
                  </a:rPr>
                  <a:t>M-1</a:t>
                </a:r>
                <a:r>
                  <a:rPr lang="nl-NL" altLang="en-US" sz="2400">
                    <a:solidFill>
                      <a:srgbClr val="1E3C92"/>
                    </a:solidFill>
                    <a:cs typeface="Times New Roman" panose="02020603050405020304" pitchFamily="18" charset="0"/>
                  </a:rPr>
                  <a:t>[</a:t>
                </a:r>
                <a:r>
                  <a:rPr lang="nl-NL" altLang="en-US" sz="2400" i="1">
                    <a:solidFill>
                      <a:srgbClr val="1E3C92"/>
                    </a:solidFill>
                    <a:cs typeface="Times New Roman" panose="02020603050405020304" pitchFamily="18" charset="0"/>
                  </a:rPr>
                  <a:t>n</a:t>
                </a:r>
                <a:r>
                  <a:rPr lang="nl-NL" altLang="en-US" sz="2400">
                    <a:solidFill>
                      <a:srgbClr val="1E3C92"/>
                    </a:solidFill>
                    <a:cs typeface="Times New Roman" panose="02020603050405020304" pitchFamily="18" charset="0"/>
                  </a:rPr>
                  <a:t>]</a:t>
                </a:r>
              </a:p>
            </p:txBody>
          </p:sp>
          <p:graphicFrame>
            <p:nvGraphicFramePr>
              <p:cNvPr id="56355" name="Object 3"/>
              <p:cNvGraphicFramePr>
                <a:graphicFrameLocks noChangeAspect="1"/>
              </p:cNvGraphicFramePr>
              <p:nvPr/>
            </p:nvGraphicFramePr>
            <p:xfrm>
              <a:off x="4940300" y="3132138"/>
              <a:ext cx="1781175" cy="468312"/>
            </p:xfrm>
            <a:graphic>
              <a:graphicData uri="http://schemas.openxmlformats.org/presentationml/2006/ole">
                <mc:AlternateContent xmlns:mc="http://schemas.openxmlformats.org/markup-compatibility/2006">
                  <mc:Choice xmlns:v="urn:schemas-microsoft-com:vml" Requires="v">
                    <p:oleObj spid="_x0000_s56365" name="Equation" r:id="rId7" imgW="965200" imgH="254000" progId="Equation.DSMT4">
                      <p:embed/>
                    </p:oleObj>
                  </mc:Choice>
                  <mc:Fallback>
                    <p:oleObj name="Equation" r:id="rId7" imgW="965200" imgH="2540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300" y="3132138"/>
                            <a:ext cx="17811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56" name="Oval 40"/>
              <p:cNvSpPr>
                <a:spLocks noChangeAspect="1"/>
              </p:cNvSpPr>
              <p:nvPr/>
            </p:nvSpPr>
            <p:spPr bwMode="auto">
              <a:xfrm>
                <a:off x="1219200" y="40386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6357" name="Oval 41"/>
              <p:cNvSpPr>
                <a:spLocks noChangeAspect="1"/>
              </p:cNvSpPr>
              <p:nvPr/>
            </p:nvSpPr>
            <p:spPr bwMode="auto">
              <a:xfrm>
                <a:off x="1219200" y="35814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6358" name="Oval 42"/>
              <p:cNvSpPr>
                <a:spLocks noChangeAspect="1"/>
              </p:cNvSpPr>
              <p:nvPr/>
            </p:nvSpPr>
            <p:spPr bwMode="auto">
              <a:xfrm>
                <a:off x="1219200" y="38100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grpSp>
      </p:grpSp>
      <p:sp>
        <p:nvSpPr>
          <p:cNvPr id="59435" name="TextBox 1"/>
          <p:cNvSpPr txBox="1">
            <a:spLocks noChangeArrowheads="1"/>
          </p:cNvSpPr>
          <p:nvPr/>
        </p:nvSpPr>
        <p:spPr bwMode="auto">
          <a:xfrm>
            <a:off x="3871913" y="4073525"/>
            <a:ext cx="47244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defRPr/>
            </a:pPr>
            <a:r>
              <a:rPr lang="en-US" altLang="en-US" sz="2400" dirty="0" smtClean="0">
                <a:latin typeface="+mn-lt"/>
                <a:cs typeface="Times New Roman" panose="02020603050405020304" pitchFamily="18" charset="0"/>
                <a:sym typeface="Symbol" panose="05050102010706020507" pitchFamily="18" charset="2"/>
              </a:rPr>
              <a:t>We may eliminate time delays and use complex weights,                </a:t>
            </a:r>
            <a:r>
              <a:rPr lang="en-US" altLang="en-US" sz="2400" b="1" dirty="0" smtClean="0">
                <a:cs typeface="Times New Roman" panose="02020603050405020304" pitchFamily="18" charset="0"/>
                <a:sym typeface="Symbol" panose="05050102010706020507" pitchFamily="18" charset="2"/>
              </a:rPr>
              <a:t>w</a:t>
            </a:r>
            <a:r>
              <a:rPr lang="en-US" altLang="en-US" sz="2400" b="1" dirty="0" smtClean="0">
                <a:latin typeface="+mn-lt"/>
                <a:cs typeface="Times New Roman" panose="02020603050405020304" pitchFamily="18" charset="0"/>
                <a:sym typeface="Symbol" panose="05050102010706020507" pitchFamily="18" charset="2"/>
              </a:rPr>
              <a:t> </a:t>
            </a:r>
            <a:r>
              <a:rPr lang="en-US" altLang="en-US" sz="2400" dirty="0" smtClean="0">
                <a:latin typeface="+mn-lt"/>
                <a:cs typeface="Times New Roman" panose="02020603050405020304" pitchFamily="18" charset="0"/>
                <a:sym typeface="Symbol" panose="05050102010706020507" pitchFamily="18" charset="2"/>
              </a:rPr>
              <a:t>= [</a:t>
            </a:r>
            <a:r>
              <a:rPr lang="en-US" altLang="en-US" sz="2400" i="1" dirty="0" smtClean="0">
                <a:cs typeface="Times New Roman" panose="02020603050405020304" pitchFamily="18" charset="0"/>
                <a:sym typeface="Symbol" panose="05050102010706020507" pitchFamily="18" charset="2"/>
              </a:rPr>
              <a:t>w</a:t>
            </a:r>
            <a:r>
              <a:rPr lang="en-US" altLang="en-US" sz="2400" baseline="-25000" dirty="0" smtClean="0">
                <a:cs typeface="Times New Roman" panose="02020603050405020304" pitchFamily="18" charset="0"/>
                <a:sym typeface="Symbol" panose="05050102010706020507" pitchFamily="18" charset="2"/>
              </a:rPr>
              <a:t>0</a:t>
            </a:r>
            <a:r>
              <a:rPr lang="en-US" altLang="en-US" sz="2400" dirty="0" smtClean="0">
                <a:cs typeface="Times New Roman" panose="02020603050405020304" pitchFamily="18" charset="0"/>
                <a:sym typeface="Symbol" panose="05050102010706020507" pitchFamily="18" charset="2"/>
              </a:rPr>
              <a:t>, …, </a:t>
            </a:r>
            <a:r>
              <a:rPr lang="en-US" altLang="en-US" sz="2400" i="1" dirty="0" smtClean="0">
                <a:cs typeface="Times New Roman" panose="02020603050405020304" pitchFamily="18" charset="0"/>
                <a:sym typeface="Symbol" panose="05050102010706020507" pitchFamily="18" charset="2"/>
              </a:rPr>
              <a:t>w</a:t>
            </a:r>
            <a:r>
              <a:rPr lang="en-US" altLang="en-US" sz="2400" i="1" baseline="-25000" dirty="0" smtClean="0">
                <a:cs typeface="Times New Roman" panose="02020603050405020304" pitchFamily="18" charset="0"/>
                <a:sym typeface="Symbol" panose="05050102010706020507" pitchFamily="18" charset="2"/>
              </a:rPr>
              <a:t>M</a:t>
            </a:r>
            <a:r>
              <a:rPr lang="en-US" altLang="en-US" sz="2400" baseline="-25000" dirty="0" smtClean="0">
                <a:cs typeface="Times New Roman" panose="02020603050405020304" pitchFamily="18" charset="0"/>
                <a:sym typeface="Symbol" panose="05050102010706020507" pitchFamily="18" charset="2"/>
              </a:rPr>
              <a:t>-1</a:t>
            </a:r>
            <a:r>
              <a:rPr lang="en-US" altLang="en-US" sz="2400" dirty="0" smtClean="0">
                <a:latin typeface="+mn-lt"/>
                <a:cs typeface="Times New Roman" panose="02020603050405020304" pitchFamily="18" charset="0"/>
                <a:sym typeface="Symbol" panose="05050102010706020507" pitchFamily="18" charset="2"/>
              </a:rPr>
              <a:t>]</a:t>
            </a:r>
            <a:r>
              <a:rPr lang="en-US" altLang="en-US" sz="2400" i="1" baseline="30000" dirty="0" smtClean="0">
                <a:latin typeface="+mn-lt"/>
                <a:cs typeface="Times New Roman" panose="02020603050405020304" pitchFamily="18" charset="0"/>
                <a:sym typeface="Symbol" panose="05050102010706020507" pitchFamily="18" charset="2"/>
              </a:rPr>
              <a:t>T</a:t>
            </a:r>
            <a:r>
              <a:rPr lang="en-US" altLang="en-US" sz="2400" dirty="0" smtClean="0">
                <a:latin typeface="+mn-lt"/>
                <a:cs typeface="Times New Roman" panose="02020603050405020304" pitchFamily="18" charset="0"/>
                <a:sym typeface="Symbol" panose="05050102010706020507" pitchFamily="18" charset="2"/>
              </a:rPr>
              <a:t>, to both steer (phase align) and weight (control beam shape)</a:t>
            </a:r>
            <a:endParaRPr lang="en-US" altLang="en-US" sz="2400" dirty="0" smtClean="0">
              <a:latin typeface="+mn-lt"/>
            </a:endParaRPr>
          </a:p>
          <a:p>
            <a:pPr>
              <a:defRPr/>
            </a:pPr>
            <a:endParaRPr lang="en-IN" altLang="en-US" dirty="0" smtClean="0"/>
          </a:p>
        </p:txBody>
      </p:sp>
      <p:sp>
        <p:nvSpPr>
          <p:cNvPr id="2" name="TextBox 1"/>
          <p:cNvSpPr txBox="1">
            <a:spLocks noRot="1" noChangeAspect="1" noMove="1" noResize="1" noEditPoints="1" noAdjustHandles="1" noChangeArrowheads="1" noChangeShapeType="1" noTextEdit="1"/>
          </p:cNvSpPr>
          <p:nvPr/>
        </p:nvSpPr>
        <p:spPr>
          <a:xfrm>
            <a:off x="3817115" y="1067872"/>
            <a:ext cx="4906696" cy="1953227"/>
          </a:xfrm>
          <a:prstGeom prst="rect">
            <a:avLst/>
          </a:prstGeom>
          <a:blipFill rotWithShape="0">
            <a:blip r:embed="rId9"/>
            <a:stretch>
              <a:fillRect l="-1863" t="-2181" r="-1988" b="-6231"/>
            </a:stretch>
          </a:blipFill>
        </p:spPr>
        <p:txBody>
          <a:bodyPr/>
          <a:lstStyle/>
          <a:p>
            <a:r>
              <a:rPr lang="en-IN">
                <a:noFill/>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b="1" smtClean="0"/>
              <a:t>Beamforming: Similar to FIR filter</a:t>
            </a:r>
          </a:p>
        </p:txBody>
      </p:sp>
      <p:sp>
        <p:nvSpPr>
          <p:cNvPr id="317464" name="Rectangle 24"/>
          <p:cNvSpPr>
            <a:spLocks noChangeArrowheads="1"/>
          </p:cNvSpPr>
          <p:nvPr/>
        </p:nvSpPr>
        <p:spPr bwMode="auto">
          <a:xfrm>
            <a:off x="304800" y="1371600"/>
            <a:ext cx="88392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2400" b="1">
                <a:solidFill>
                  <a:srgbClr val="660033"/>
                </a:solidFill>
                <a:latin typeface="Arial" panose="020B0604020202020204" pitchFamily="34" charset="0"/>
              </a:rPr>
              <a:t>Tapped delay line</a:t>
            </a:r>
          </a:p>
        </p:txBody>
      </p:sp>
      <p:cxnSp>
        <p:nvCxnSpPr>
          <p:cNvPr id="58372" name="Straight Connector 71"/>
          <p:cNvCxnSpPr>
            <a:cxnSpLocks noChangeShapeType="1"/>
            <a:endCxn id="58373" idx="1"/>
          </p:cNvCxnSpPr>
          <p:nvPr/>
        </p:nvCxnSpPr>
        <p:spPr bwMode="auto">
          <a:xfrm rot="16200000" flipH="1">
            <a:off x="3117057" y="2648743"/>
            <a:ext cx="1181100" cy="709613"/>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8373" name="Oval 72"/>
          <p:cNvSpPr>
            <a:spLocks noChangeArrowheads="1"/>
          </p:cNvSpPr>
          <p:nvPr/>
        </p:nvSpPr>
        <p:spPr bwMode="auto">
          <a:xfrm>
            <a:off x="3962400" y="35052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cxnSp>
        <p:nvCxnSpPr>
          <p:cNvPr id="58374" name="Straight Connector 73"/>
          <p:cNvCxnSpPr>
            <a:cxnSpLocks noChangeShapeType="1"/>
          </p:cNvCxnSpPr>
          <p:nvPr/>
        </p:nvCxnSpPr>
        <p:spPr bwMode="auto">
          <a:xfrm>
            <a:off x="4648200" y="3810000"/>
            <a:ext cx="609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8375" name="Straight Connector 74"/>
          <p:cNvCxnSpPr>
            <a:cxnSpLocks noChangeShapeType="1"/>
            <a:endCxn id="58373" idx="2"/>
          </p:cNvCxnSpPr>
          <p:nvPr/>
        </p:nvCxnSpPr>
        <p:spPr bwMode="auto">
          <a:xfrm>
            <a:off x="3352800" y="3479800"/>
            <a:ext cx="609600" cy="330200"/>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8376" name="Straight Connector 75"/>
          <p:cNvCxnSpPr>
            <a:cxnSpLocks noChangeShapeType="1"/>
            <a:endCxn id="58373" idx="3"/>
          </p:cNvCxnSpPr>
          <p:nvPr/>
        </p:nvCxnSpPr>
        <p:spPr bwMode="auto">
          <a:xfrm rot="5400000" flipH="1" flipV="1">
            <a:off x="3104357" y="4274343"/>
            <a:ext cx="1206500" cy="709613"/>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8377" name="TextBox 77"/>
          <p:cNvSpPr txBox="1">
            <a:spLocks noChangeArrowheads="1"/>
          </p:cNvSpPr>
          <p:nvPr/>
        </p:nvSpPr>
        <p:spPr bwMode="auto">
          <a:xfrm>
            <a:off x="4114800" y="3556000"/>
            <a:ext cx="363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a:solidFill>
                  <a:srgbClr val="1E3C92"/>
                </a:solidFill>
                <a:latin typeface="Arial" panose="020B0604020202020204" pitchFamily="34" charset="0"/>
              </a:rPr>
              <a:t>+</a:t>
            </a:r>
          </a:p>
        </p:txBody>
      </p:sp>
      <p:cxnSp>
        <p:nvCxnSpPr>
          <p:cNvPr id="58378" name="Straight Connector 66"/>
          <p:cNvCxnSpPr>
            <a:cxnSpLocks noChangeShapeType="1"/>
          </p:cNvCxnSpPr>
          <p:nvPr/>
        </p:nvCxnSpPr>
        <p:spPr bwMode="auto">
          <a:xfrm>
            <a:off x="152400" y="2413000"/>
            <a:ext cx="2209800" cy="1588"/>
          </a:xfrm>
          <a:prstGeom prst="line">
            <a:avLst/>
          </a:prstGeom>
          <a:noFill/>
          <a:ln w="38100" algn="ctr">
            <a:solidFill>
              <a:srgbClr val="263C92"/>
            </a:solidFill>
            <a:round/>
            <a:headEnd/>
            <a:tailEnd type="arrow" w="med" len="med"/>
          </a:ln>
          <a:extLst>
            <a:ext uri="{909E8E84-426E-40DD-AFC4-6F175D3DCCD1}">
              <a14:hiddenFill xmlns:a14="http://schemas.microsoft.com/office/drawing/2010/main">
                <a:noFill/>
              </a14:hiddenFill>
            </a:ext>
          </a:extLst>
        </p:spPr>
      </p:cxnSp>
      <p:cxnSp>
        <p:nvCxnSpPr>
          <p:cNvPr id="58379" name="Straight Connector 99"/>
          <p:cNvCxnSpPr>
            <a:cxnSpLocks noChangeShapeType="1"/>
          </p:cNvCxnSpPr>
          <p:nvPr/>
        </p:nvCxnSpPr>
        <p:spPr bwMode="auto">
          <a:xfrm>
            <a:off x="990600" y="3479800"/>
            <a:ext cx="1371600" cy="1588"/>
          </a:xfrm>
          <a:prstGeom prst="line">
            <a:avLst/>
          </a:prstGeom>
          <a:noFill/>
          <a:ln w="38100" algn="ctr">
            <a:solidFill>
              <a:srgbClr val="263C92"/>
            </a:solidFill>
            <a:round/>
            <a:headEnd/>
            <a:tailEnd type="arrow" w="med" len="med"/>
          </a:ln>
          <a:extLst>
            <a:ext uri="{909E8E84-426E-40DD-AFC4-6F175D3DCCD1}">
              <a14:hiddenFill xmlns:a14="http://schemas.microsoft.com/office/drawing/2010/main">
                <a:noFill/>
              </a14:hiddenFill>
            </a:ext>
          </a:extLst>
        </p:spPr>
      </p:cxnSp>
      <p:cxnSp>
        <p:nvCxnSpPr>
          <p:cNvPr id="58380" name="Straight Connector 100"/>
          <p:cNvCxnSpPr>
            <a:cxnSpLocks noChangeShapeType="1"/>
          </p:cNvCxnSpPr>
          <p:nvPr/>
        </p:nvCxnSpPr>
        <p:spPr bwMode="auto">
          <a:xfrm>
            <a:off x="990600" y="5232400"/>
            <a:ext cx="13716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8381" name="Oval 101"/>
          <p:cNvSpPr>
            <a:spLocks noChangeArrowheads="1"/>
          </p:cNvSpPr>
          <p:nvPr/>
        </p:nvSpPr>
        <p:spPr bwMode="auto">
          <a:xfrm>
            <a:off x="2362200" y="21336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5310" name="TextBox 104"/>
          <p:cNvSpPr txBox="1">
            <a:spLocks noRot="1" noChangeAspect="1" noMove="1" noResize="1" noEditPoints="1" noAdjustHandles="1" noChangeArrowheads="1" noChangeShapeType="1" noTextEdit="1"/>
          </p:cNvSpPr>
          <p:nvPr/>
        </p:nvSpPr>
        <p:spPr bwMode="auto">
          <a:xfrm>
            <a:off x="2590800" y="2717800"/>
            <a:ext cx="629788" cy="461665"/>
          </a:xfrm>
          <a:prstGeom prst="rect">
            <a:avLst/>
          </a:prstGeom>
          <a:blipFill rotWithShape="0">
            <a:blip r:embed="rId3"/>
            <a:stretch>
              <a:fillRect b="-263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p:cxnSp>
        <p:nvCxnSpPr>
          <p:cNvPr id="58383" name="Straight Connector 105"/>
          <p:cNvCxnSpPr>
            <a:cxnSpLocks noChangeShapeType="1"/>
          </p:cNvCxnSpPr>
          <p:nvPr/>
        </p:nvCxnSpPr>
        <p:spPr bwMode="auto">
          <a:xfrm>
            <a:off x="3048000" y="24130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8384" name="TextBox 106"/>
          <p:cNvSpPr txBox="1">
            <a:spLocks noChangeArrowheads="1"/>
          </p:cNvSpPr>
          <p:nvPr/>
        </p:nvSpPr>
        <p:spPr bwMode="auto">
          <a:xfrm>
            <a:off x="2438400" y="2184400"/>
            <a:ext cx="53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8385" name="Straight Connector 107"/>
          <p:cNvCxnSpPr>
            <a:cxnSpLocks noChangeShapeType="1"/>
          </p:cNvCxnSpPr>
          <p:nvPr/>
        </p:nvCxnSpPr>
        <p:spPr bwMode="auto">
          <a:xfrm rot="5400000" flipH="1" flipV="1">
            <a:off x="2591594" y="27932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8386" name="Oval 109"/>
          <p:cNvSpPr>
            <a:spLocks noChangeArrowheads="1"/>
          </p:cNvSpPr>
          <p:nvPr/>
        </p:nvSpPr>
        <p:spPr bwMode="auto">
          <a:xfrm>
            <a:off x="2362200" y="32004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5315" name="TextBox 110"/>
          <p:cNvSpPr txBox="1">
            <a:spLocks noRot="1" noChangeAspect="1" noMove="1" noResize="1" noEditPoints="1" noAdjustHandles="1" noChangeArrowheads="1" noChangeShapeType="1" noTextEdit="1"/>
          </p:cNvSpPr>
          <p:nvPr/>
        </p:nvSpPr>
        <p:spPr bwMode="auto">
          <a:xfrm>
            <a:off x="2590800" y="3784600"/>
            <a:ext cx="629788" cy="461665"/>
          </a:xfrm>
          <a:prstGeom prst="rect">
            <a:avLst/>
          </a:prstGeom>
          <a:blipFill rotWithShape="0">
            <a:blip r:embed="rId4"/>
            <a:stretch>
              <a:fillRect b="-263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p:cxnSp>
        <p:nvCxnSpPr>
          <p:cNvPr id="58388" name="Straight Connector 111"/>
          <p:cNvCxnSpPr>
            <a:cxnSpLocks noChangeShapeType="1"/>
          </p:cNvCxnSpPr>
          <p:nvPr/>
        </p:nvCxnSpPr>
        <p:spPr bwMode="auto">
          <a:xfrm>
            <a:off x="3048000" y="34798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8389" name="TextBox 112"/>
          <p:cNvSpPr txBox="1">
            <a:spLocks noChangeArrowheads="1"/>
          </p:cNvSpPr>
          <p:nvPr/>
        </p:nvSpPr>
        <p:spPr bwMode="auto">
          <a:xfrm>
            <a:off x="2438400" y="3251200"/>
            <a:ext cx="53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8390" name="Straight Connector 113"/>
          <p:cNvCxnSpPr>
            <a:cxnSpLocks noChangeShapeType="1"/>
          </p:cNvCxnSpPr>
          <p:nvPr/>
        </p:nvCxnSpPr>
        <p:spPr bwMode="auto">
          <a:xfrm rot="5400000" flipH="1" flipV="1">
            <a:off x="2591594" y="38600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8391" name="Oval 116"/>
          <p:cNvSpPr>
            <a:spLocks noChangeArrowheads="1"/>
          </p:cNvSpPr>
          <p:nvPr/>
        </p:nvSpPr>
        <p:spPr bwMode="auto">
          <a:xfrm>
            <a:off x="2362200" y="4953000"/>
            <a:ext cx="685800" cy="609600"/>
          </a:xfrm>
          <a:prstGeom prst="ellipse">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5320" name="TextBox 117"/>
          <p:cNvSpPr txBox="1">
            <a:spLocks noRot="1" noChangeAspect="1" noMove="1" noResize="1" noEditPoints="1" noAdjustHandles="1" noChangeArrowheads="1" noChangeShapeType="1" noTextEdit="1"/>
          </p:cNvSpPr>
          <p:nvPr/>
        </p:nvSpPr>
        <p:spPr bwMode="auto">
          <a:xfrm>
            <a:off x="2590800" y="5537200"/>
            <a:ext cx="987771" cy="461665"/>
          </a:xfrm>
          <a:prstGeom prst="rect">
            <a:avLst/>
          </a:prstGeom>
          <a:blipFill rotWithShape="0">
            <a:blip r:embed="rId5"/>
            <a:stretch>
              <a:fillRect b="-394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p:cxnSp>
        <p:nvCxnSpPr>
          <p:cNvPr id="58393" name="Straight Connector 128"/>
          <p:cNvCxnSpPr>
            <a:cxnSpLocks noChangeShapeType="1"/>
          </p:cNvCxnSpPr>
          <p:nvPr/>
        </p:nvCxnSpPr>
        <p:spPr bwMode="auto">
          <a:xfrm>
            <a:off x="3048000" y="5232400"/>
            <a:ext cx="3048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58394" name="TextBox 129"/>
          <p:cNvSpPr txBox="1">
            <a:spLocks noChangeArrowheads="1"/>
          </p:cNvSpPr>
          <p:nvPr/>
        </p:nvSpPr>
        <p:spPr bwMode="auto">
          <a:xfrm>
            <a:off x="2438400" y="5003800"/>
            <a:ext cx="53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nl-NL" altLang="en-US" sz="2400">
                <a:solidFill>
                  <a:srgbClr val="1E3C92"/>
                </a:solidFill>
                <a:latin typeface="Arial" panose="020B0604020202020204" pitchFamily="34" charset="0"/>
              </a:rPr>
              <a:t>x</a:t>
            </a:r>
          </a:p>
        </p:txBody>
      </p:sp>
      <p:cxnSp>
        <p:nvCxnSpPr>
          <p:cNvPr id="58395" name="Straight Connector 130"/>
          <p:cNvCxnSpPr>
            <a:cxnSpLocks noChangeShapeType="1"/>
          </p:cNvCxnSpPr>
          <p:nvPr/>
        </p:nvCxnSpPr>
        <p:spPr bwMode="auto">
          <a:xfrm rot="5400000" flipH="1" flipV="1">
            <a:off x="2591594" y="5612606"/>
            <a:ext cx="152400" cy="1588"/>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sp>
        <p:nvSpPr>
          <p:cNvPr id="142" name="TextBox 141"/>
          <p:cNvSpPr txBox="1"/>
          <p:nvPr/>
        </p:nvSpPr>
        <p:spPr>
          <a:xfrm>
            <a:off x="4443413" y="1347788"/>
            <a:ext cx="4291012" cy="4416425"/>
          </a:xfrm>
          <a:prstGeom prst="rect">
            <a:avLst/>
          </a:prstGeom>
          <a:noFill/>
        </p:spPr>
        <p:txBody>
          <a:bodyPr>
            <a:spAutoFit/>
          </a:bodyPr>
          <a:lstStyle/>
          <a:p>
            <a:pPr marL="180975" indent="-180975" algn="just" eaLnBrk="1" hangingPunct="1">
              <a:spcBef>
                <a:spcPts val="1200"/>
              </a:spcBef>
              <a:buFont typeface="Arial" pitchFamily="34" charset="0"/>
              <a:buChar char="•"/>
              <a:defRPr/>
            </a:pPr>
            <a:r>
              <a:rPr lang="en-US" sz="2400" dirty="0">
                <a:latin typeface="Arial" charset="0"/>
                <a:sym typeface="Symbol"/>
              </a:rPr>
              <a:t>Represent signal delay across array as a delay line</a:t>
            </a:r>
          </a:p>
          <a:p>
            <a:pPr marL="180975" indent="-180975" algn="just" eaLnBrk="1" hangingPunct="1">
              <a:spcBef>
                <a:spcPts val="1200"/>
              </a:spcBef>
              <a:buFont typeface="Arial" pitchFamily="34" charset="0"/>
              <a:buChar char="•"/>
              <a:defRPr/>
            </a:pPr>
            <a:r>
              <a:rPr lang="en-US" sz="2400" dirty="0">
                <a:latin typeface="Arial" charset="0"/>
                <a:sym typeface="Symbol"/>
              </a:rPr>
              <a:t>Sample: </a:t>
            </a:r>
            <a:r>
              <a:rPr lang="en-US" sz="2400" i="1" dirty="0">
                <a:cs typeface="Times New Roman" pitchFamily="18" charset="0"/>
                <a:sym typeface="Symbol"/>
              </a:rPr>
              <a:t>x</a:t>
            </a:r>
            <a:r>
              <a:rPr lang="en-US" sz="2400" dirty="0">
                <a:cs typeface="Times New Roman" pitchFamily="18" charset="0"/>
                <a:sym typeface="Symbol"/>
              </a:rPr>
              <a:t>[</a:t>
            </a:r>
            <a:r>
              <a:rPr lang="en-US" sz="2400" i="1" dirty="0">
                <a:cs typeface="Times New Roman" pitchFamily="18" charset="0"/>
                <a:sym typeface="Symbol"/>
              </a:rPr>
              <a:t>n</a:t>
            </a:r>
            <a:r>
              <a:rPr lang="en-US" sz="2400" dirty="0">
                <a:cs typeface="Times New Roman" pitchFamily="18" charset="0"/>
                <a:sym typeface="Symbol"/>
              </a:rPr>
              <a:t>] = </a:t>
            </a:r>
            <a:r>
              <a:rPr lang="en-US" sz="2400" i="1" dirty="0">
                <a:cs typeface="Times New Roman" pitchFamily="18" charset="0"/>
                <a:sym typeface="Symbol"/>
              </a:rPr>
              <a:t>x</a:t>
            </a:r>
            <a:r>
              <a:rPr lang="en-US" sz="2400" baseline="-25000" dirty="0">
                <a:cs typeface="Times New Roman" pitchFamily="18" charset="0"/>
                <a:sym typeface="Symbol"/>
              </a:rPr>
              <a:t>0</a:t>
            </a:r>
            <a:r>
              <a:rPr lang="en-US" sz="2400" dirty="0">
                <a:cs typeface="Times New Roman" pitchFamily="18" charset="0"/>
                <a:sym typeface="Symbol"/>
              </a:rPr>
              <a:t>(</a:t>
            </a:r>
            <a:r>
              <a:rPr lang="en-US" sz="2400" i="1" dirty="0">
                <a:cs typeface="Times New Roman" pitchFamily="18" charset="0"/>
                <a:sym typeface="Symbol"/>
              </a:rPr>
              <a:t>n</a:t>
            </a:r>
            <a:r>
              <a:rPr lang="en-IN" sz="2400" i="1" dirty="0">
                <a:cs typeface="Times New Roman" pitchFamily="18" charset="0"/>
                <a:sym typeface="Symbol"/>
              </a:rPr>
              <a:t>T</a:t>
            </a:r>
            <a:r>
              <a:rPr lang="en-US" sz="2400" dirty="0">
                <a:cs typeface="Times New Roman" pitchFamily="18" charset="0"/>
                <a:sym typeface="Symbol"/>
              </a:rPr>
              <a:t>) </a:t>
            </a:r>
            <a:r>
              <a:rPr lang="en-US" sz="2400" dirty="0">
                <a:cs typeface="Times New Roman" pitchFamily="18" charset="0"/>
                <a:sym typeface="Symbol"/>
              </a:rPr>
              <a:t>= </a:t>
            </a:r>
            <a:r>
              <a:rPr lang="en-US" sz="2400" i="1" dirty="0">
                <a:cs typeface="Times New Roman" pitchFamily="18" charset="0"/>
                <a:sym typeface="Symbol"/>
              </a:rPr>
              <a:t>s</a:t>
            </a:r>
            <a:r>
              <a:rPr lang="en-US" sz="2400" dirty="0">
                <a:cs typeface="Times New Roman" pitchFamily="18" charset="0"/>
                <a:sym typeface="Symbol"/>
              </a:rPr>
              <a:t>(</a:t>
            </a:r>
            <a:r>
              <a:rPr lang="en-US" sz="2400" i="1" dirty="0">
                <a:cs typeface="Times New Roman" pitchFamily="18" charset="0"/>
                <a:sym typeface="Symbol"/>
              </a:rPr>
              <a:t>n</a:t>
            </a:r>
            <a:r>
              <a:rPr lang="en-IN" sz="2400" i="1" dirty="0">
                <a:cs typeface="Times New Roman" pitchFamily="18" charset="0"/>
                <a:sym typeface="Symbol"/>
              </a:rPr>
              <a:t>T</a:t>
            </a:r>
            <a:r>
              <a:rPr lang="en-US" sz="2400" dirty="0">
                <a:cs typeface="Times New Roman" pitchFamily="18" charset="0"/>
                <a:sym typeface="Symbol"/>
              </a:rPr>
              <a:t>)</a:t>
            </a:r>
          </a:p>
          <a:p>
            <a:pPr marL="180975" indent="-180975" algn="just" eaLnBrk="1" hangingPunct="1">
              <a:spcBef>
                <a:spcPts val="1200"/>
              </a:spcBef>
              <a:buFont typeface="Arial" pitchFamily="34" charset="0"/>
              <a:buChar char="•"/>
              <a:defRPr/>
            </a:pPr>
            <a:r>
              <a:rPr lang="en-US" sz="2400" i="1" dirty="0">
                <a:cs typeface="Times New Roman" pitchFamily="18" charset="0"/>
                <a:sym typeface="Symbol"/>
              </a:rPr>
              <a:t>y</a:t>
            </a:r>
            <a:r>
              <a:rPr lang="en-US" sz="2400" dirty="0">
                <a:cs typeface="Times New Roman" pitchFamily="18" charset="0"/>
                <a:sym typeface="Symbol"/>
              </a:rPr>
              <a:t>[</a:t>
            </a:r>
            <a:r>
              <a:rPr lang="en-US" sz="2400" i="1" dirty="0">
                <a:cs typeface="Times New Roman" pitchFamily="18" charset="0"/>
                <a:sym typeface="Symbol"/>
              </a:rPr>
              <a:t>n</a:t>
            </a:r>
            <a:r>
              <a:rPr lang="en-US" sz="2400" dirty="0">
                <a:cs typeface="Times New Roman" pitchFamily="18" charset="0"/>
                <a:sym typeface="Symbol"/>
              </a:rPr>
              <a:t>]</a:t>
            </a:r>
            <a:r>
              <a:rPr lang="en-US" sz="2400" i="1" dirty="0">
                <a:cs typeface="Times New Roman" pitchFamily="18" charset="0"/>
                <a:sym typeface="Symbol"/>
              </a:rPr>
              <a:t> = x</a:t>
            </a:r>
            <a:r>
              <a:rPr lang="en-US" sz="2400" dirty="0">
                <a:cs typeface="Times New Roman" pitchFamily="18" charset="0"/>
                <a:sym typeface="Symbol"/>
              </a:rPr>
              <a:t>[</a:t>
            </a:r>
            <a:r>
              <a:rPr lang="en-US" sz="2400" i="1" dirty="0">
                <a:cs typeface="Times New Roman" pitchFamily="18" charset="0"/>
                <a:sym typeface="Symbol"/>
              </a:rPr>
              <a:t>n</a:t>
            </a:r>
            <a:r>
              <a:rPr lang="en-US" sz="2400" dirty="0">
                <a:cs typeface="Times New Roman" pitchFamily="18" charset="0"/>
                <a:sym typeface="Symbol"/>
              </a:rPr>
              <a:t>]*</a:t>
            </a:r>
            <a:r>
              <a:rPr lang="en-US" sz="2400" i="1" dirty="0">
                <a:cs typeface="Times New Roman" pitchFamily="18" charset="0"/>
                <a:sym typeface="Symbol"/>
              </a:rPr>
              <a:t>w</a:t>
            </a:r>
            <a:r>
              <a:rPr lang="en-US" sz="2400" dirty="0">
                <a:cs typeface="Times New Roman" pitchFamily="18" charset="0"/>
                <a:sym typeface="Symbol"/>
              </a:rPr>
              <a:t>[</a:t>
            </a:r>
            <a:r>
              <a:rPr lang="en-US" sz="2400" i="1" dirty="0">
                <a:cs typeface="Times New Roman" pitchFamily="18" charset="0"/>
                <a:sym typeface="Symbol"/>
              </a:rPr>
              <a:t>n</a:t>
            </a:r>
            <a:r>
              <a:rPr lang="en-US" sz="2400" dirty="0">
                <a:cs typeface="Times New Roman" pitchFamily="18" charset="0"/>
                <a:sym typeface="Symbol"/>
              </a:rPr>
              <a:t>]</a:t>
            </a:r>
          </a:p>
          <a:p>
            <a:pPr marL="180975" indent="-180975" algn="just" eaLnBrk="1" hangingPunct="1">
              <a:spcBef>
                <a:spcPts val="1200"/>
              </a:spcBef>
              <a:buFont typeface="Arial" pitchFamily="34" charset="0"/>
              <a:buChar char="•"/>
              <a:defRPr/>
            </a:pPr>
            <a:endParaRPr lang="en-US" sz="2400" dirty="0">
              <a:cs typeface="Times New Roman" pitchFamily="18" charset="0"/>
              <a:sym typeface="Symbol"/>
            </a:endParaRPr>
          </a:p>
          <a:p>
            <a:pPr marL="180975" indent="-180975" algn="just" eaLnBrk="1" hangingPunct="1">
              <a:spcBef>
                <a:spcPts val="1200"/>
              </a:spcBef>
              <a:buFont typeface="Arial" pitchFamily="34" charset="0"/>
              <a:buChar char="•"/>
              <a:defRPr/>
            </a:pPr>
            <a:endParaRPr lang="en-US" sz="2400" dirty="0">
              <a:cs typeface="Times New Roman" pitchFamily="18" charset="0"/>
              <a:sym typeface="Symbol"/>
            </a:endParaRPr>
          </a:p>
          <a:p>
            <a:pPr marL="180975" indent="-180975" algn="just" eaLnBrk="1" hangingPunct="1">
              <a:spcBef>
                <a:spcPts val="1800"/>
              </a:spcBef>
              <a:buFont typeface="Arial" pitchFamily="34" charset="0"/>
              <a:buChar char="•"/>
              <a:defRPr/>
            </a:pPr>
            <a:r>
              <a:rPr lang="en-US" sz="2400" dirty="0">
                <a:latin typeface="+mn-lt"/>
                <a:cs typeface="Times New Roman" pitchFamily="18" charset="0"/>
                <a:sym typeface="Symbol"/>
              </a:rPr>
              <a:t>Looks </a:t>
            </a:r>
            <a:r>
              <a:rPr lang="en-US" sz="2400" dirty="0">
                <a:latin typeface="+mn-lt"/>
                <a:cs typeface="Times New Roman" pitchFamily="18" charset="0"/>
                <a:sym typeface="Symbol"/>
              </a:rPr>
              <a:t>like an FIR filter.</a:t>
            </a:r>
          </a:p>
          <a:p>
            <a:pPr marL="180975" indent="-180975" algn="just" eaLnBrk="1" hangingPunct="1">
              <a:spcBef>
                <a:spcPts val="1200"/>
              </a:spcBef>
              <a:buFont typeface="Arial" pitchFamily="34" charset="0"/>
              <a:buChar char="•"/>
              <a:defRPr/>
            </a:pPr>
            <a:r>
              <a:rPr lang="en-US" sz="2400" dirty="0">
                <a:latin typeface="+mn-lt"/>
                <a:cs typeface="Times New Roman" pitchFamily="18" charset="0"/>
                <a:sym typeface="Symbol"/>
              </a:rPr>
              <a:t>Design </a:t>
            </a:r>
            <a:r>
              <a:rPr lang="en-US" sz="2400" b="1" dirty="0">
                <a:cs typeface="Times New Roman" pitchFamily="18" charset="0"/>
                <a:sym typeface="Symbol"/>
              </a:rPr>
              <a:t>w</a:t>
            </a:r>
            <a:r>
              <a:rPr lang="en-US" sz="2400" dirty="0">
                <a:latin typeface="+mn-lt"/>
                <a:cs typeface="Times New Roman" pitchFamily="18" charset="0"/>
                <a:sym typeface="Symbol"/>
              </a:rPr>
              <a:t> with FIR </a:t>
            </a:r>
            <a:r>
              <a:rPr lang="en-US" sz="2400" dirty="0">
                <a:latin typeface="+mn-lt"/>
                <a:cs typeface="Times New Roman" pitchFamily="18" charset="0"/>
                <a:sym typeface="Symbol"/>
              </a:rPr>
              <a:t>methods so as to maximize the output</a:t>
            </a:r>
            <a:endParaRPr lang="nl-NL" sz="2400" dirty="0">
              <a:latin typeface="+mn-lt"/>
              <a:cs typeface="Times New Roman" pitchFamily="18" charset="0"/>
            </a:endParaRPr>
          </a:p>
        </p:txBody>
      </p:sp>
      <p:sp>
        <p:nvSpPr>
          <p:cNvPr id="58397" name="Rectangle 47"/>
          <p:cNvSpPr>
            <a:spLocks noChangeArrowheads="1"/>
          </p:cNvSpPr>
          <p:nvPr/>
        </p:nvSpPr>
        <p:spPr bwMode="auto">
          <a:xfrm>
            <a:off x="533400" y="2641600"/>
            <a:ext cx="914400" cy="554038"/>
          </a:xfrm>
          <a:prstGeom prst="rect">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8398" name="TextBox 48"/>
          <p:cNvSpPr txBox="1">
            <a:spLocks noChangeArrowheads="1"/>
          </p:cNvSpPr>
          <p:nvPr/>
        </p:nvSpPr>
        <p:spPr bwMode="auto">
          <a:xfrm>
            <a:off x="533400" y="2641600"/>
            <a:ext cx="91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sym typeface="Symbol" panose="05050102010706020507" pitchFamily="18" charset="2"/>
              </a:rPr>
              <a:t></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t-</a:t>
            </a:r>
            <a:r>
              <a:rPr lang="nl-NL" altLang="en-US" sz="2400">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cxnSp>
        <p:nvCxnSpPr>
          <p:cNvPr id="58399" name="Straight Connector 58"/>
          <p:cNvCxnSpPr>
            <a:cxnSpLocks noChangeShapeType="1"/>
          </p:cNvCxnSpPr>
          <p:nvPr/>
        </p:nvCxnSpPr>
        <p:spPr bwMode="auto">
          <a:xfrm rot="5400000">
            <a:off x="877094" y="2526506"/>
            <a:ext cx="228600" cy="1588"/>
          </a:xfrm>
          <a:prstGeom prst="line">
            <a:avLst/>
          </a:prstGeom>
          <a:noFill/>
          <a:ln w="38100" algn="ctr">
            <a:solidFill>
              <a:srgbClr val="263C92"/>
            </a:solidFill>
            <a:round/>
            <a:headEnd/>
            <a:tailEnd type="arrow" w="med" len="med"/>
          </a:ln>
          <a:extLst>
            <a:ext uri="{909E8E84-426E-40DD-AFC4-6F175D3DCCD1}">
              <a14:hiddenFill xmlns:a14="http://schemas.microsoft.com/office/drawing/2010/main">
                <a:noFill/>
              </a14:hiddenFill>
            </a:ext>
          </a:extLst>
        </p:spPr>
      </p:cxnSp>
      <p:cxnSp>
        <p:nvCxnSpPr>
          <p:cNvPr id="58400" name="Straight Connector 65"/>
          <p:cNvCxnSpPr>
            <a:cxnSpLocks noChangeShapeType="1"/>
          </p:cNvCxnSpPr>
          <p:nvPr/>
        </p:nvCxnSpPr>
        <p:spPr bwMode="auto">
          <a:xfrm rot="5400000">
            <a:off x="837407" y="5079206"/>
            <a:ext cx="304800" cy="1587"/>
          </a:xfrm>
          <a:prstGeom prst="line">
            <a:avLst/>
          </a:prstGeom>
          <a:noFill/>
          <a:ln w="38100" algn="ctr">
            <a:solidFill>
              <a:srgbClr val="263C92"/>
            </a:solidFill>
            <a:round/>
            <a:headEnd/>
            <a:tailEnd/>
          </a:ln>
          <a:extLst>
            <a:ext uri="{909E8E84-426E-40DD-AFC4-6F175D3DCCD1}">
              <a14:hiddenFill xmlns:a14="http://schemas.microsoft.com/office/drawing/2010/main">
                <a:noFill/>
              </a14:hiddenFill>
            </a:ext>
          </a:extLst>
        </p:spPr>
      </p:cxnSp>
      <p:cxnSp>
        <p:nvCxnSpPr>
          <p:cNvPr id="58401" name="Straight Connector 70"/>
          <p:cNvCxnSpPr>
            <a:cxnSpLocks noChangeShapeType="1"/>
          </p:cNvCxnSpPr>
          <p:nvPr/>
        </p:nvCxnSpPr>
        <p:spPr bwMode="auto">
          <a:xfrm rot="5400000">
            <a:off x="724694" y="3440906"/>
            <a:ext cx="533400" cy="1588"/>
          </a:xfrm>
          <a:prstGeom prst="line">
            <a:avLst/>
          </a:prstGeom>
          <a:noFill/>
          <a:ln w="38100" algn="ctr">
            <a:solidFill>
              <a:srgbClr val="263C92"/>
            </a:solidFill>
            <a:round/>
            <a:headEnd/>
            <a:tailEnd type="arrow" w="med" len="med"/>
          </a:ln>
          <a:extLst>
            <a:ext uri="{909E8E84-426E-40DD-AFC4-6F175D3DCCD1}">
              <a14:hiddenFill xmlns:a14="http://schemas.microsoft.com/office/drawing/2010/main">
                <a:noFill/>
              </a14:hiddenFill>
            </a:ext>
          </a:extLst>
        </p:spPr>
      </p:cxnSp>
      <p:sp>
        <p:nvSpPr>
          <p:cNvPr id="58402" name="Rectangle 78"/>
          <p:cNvSpPr>
            <a:spLocks noChangeArrowheads="1"/>
          </p:cNvSpPr>
          <p:nvPr/>
        </p:nvSpPr>
        <p:spPr bwMode="auto">
          <a:xfrm>
            <a:off x="533400" y="4394200"/>
            <a:ext cx="914400" cy="554038"/>
          </a:xfrm>
          <a:prstGeom prst="rect">
            <a:avLst/>
          </a:prstGeom>
          <a:solidFill>
            <a:schemeClr val="bg1"/>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8403" name="TextBox 79"/>
          <p:cNvSpPr txBox="1">
            <a:spLocks noChangeArrowheads="1"/>
          </p:cNvSpPr>
          <p:nvPr/>
        </p:nvSpPr>
        <p:spPr bwMode="auto">
          <a:xfrm>
            <a:off x="533400" y="4394200"/>
            <a:ext cx="91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sym typeface="Symbol" panose="05050102010706020507" pitchFamily="18" charset="2"/>
              </a:rPr>
              <a:t></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t-</a:t>
            </a:r>
            <a:r>
              <a:rPr lang="nl-NL" altLang="en-US" sz="2400">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cxnSp>
        <p:nvCxnSpPr>
          <p:cNvPr id="58404" name="Straight Connector 80"/>
          <p:cNvCxnSpPr>
            <a:cxnSpLocks noChangeShapeType="1"/>
          </p:cNvCxnSpPr>
          <p:nvPr/>
        </p:nvCxnSpPr>
        <p:spPr bwMode="auto">
          <a:xfrm rot="5400000">
            <a:off x="877094" y="4279106"/>
            <a:ext cx="228600" cy="1588"/>
          </a:xfrm>
          <a:prstGeom prst="line">
            <a:avLst/>
          </a:prstGeom>
          <a:noFill/>
          <a:ln w="38100" algn="ctr">
            <a:solidFill>
              <a:srgbClr val="263C92"/>
            </a:solidFill>
            <a:round/>
            <a:headEnd/>
            <a:tailEnd type="arrow" w="med" len="med"/>
          </a:ln>
          <a:extLst>
            <a:ext uri="{909E8E84-426E-40DD-AFC4-6F175D3DCCD1}">
              <a14:hiddenFill xmlns:a14="http://schemas.microsoft.com/office/drawing/2010/main">
                <a:noFill/>
              </a14:hiddenFill>
            </a:ext>
          </a:extLst>
        </p:spPr>
      </p:cxnSp>
      <p:sp>
        <p:nvSpPr>
          <p:cNvPr id="58405" name="TextBox 82"/>
          <p:cNvSpPr txBox="1">
            <a:spLocks noChangeArrowheads="1"/>
          </p:cNvSpPr>
          <p:nvPr/>
        </p:nvSpPr>
        <p:spPr bwMode="auto">
          <a:xfrm>
            <a:off x="5257800" y="35814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nl-NL" altLang="en-US" sz="2400" i="1">
                <a:solidFill>
                  <a:srgbClr val="1E3C92"/>
                </a:solidFill>
                <a:cs typeface="Times New Roman" panose="02020603050405020304" pitchFamily="18" charset="0"/>
                <a:sym typeface="Symbol" panose="05050102010706020507" pitchFamily="18" charset="2"/>
              </a:rPr>
              <a:t>y</a:t>
            </a:r>
            <a:r>
              <a:rPr lang="nl-NL" altLang="en-US" sz="2400">
                <a:solidFill>
                  <a:srgbClr val="1E3C92"/>
                </a:solidFill>
                <a:cs typeface="Times New Roman" panose="02020603050405020304" pitchFamily="18" charset="0"/>
                <a:sym typeface="Symbol" panose="05050102010706020507" pitchFamily="18" charset="2"/>
              </a:rPr>
              <a:t>(</a:t>
            </a:r>
            <a:r>
              <a:rPr lang="nl-NL" altLang="en-US" sz="2400" i="1">
                <a:solidFill>
                  <a:srgbClr val="1E3C92"/>
                </a:solidFill>
                <a:cs typeface="Times New Roman" panose="02020603050405020304" pitchFamily="18" charset="0"/>
                <a:sym typeface="Symbol" panose="05050102010706020507" pitchFamily="18" charset="2"/>
              </a:rPr>
              <a:t>t</a:t>
            </a:r>
            <a:r>
              <a:rPr lang="nl-NL" altLang="en-US" sz="2400">
                <a:solidFill>
                  <a:srgbClr val="1E3C92"/>
                </a:solidFill>
                <a:cs typeface="Times New Roman" panose="02020603050405020304" pitchFamily="18" charset="0"/>
                <a:sym typeface="Symbol" panose="05050102010706020507" pitchFamily="18" charset="2"/>
              </a:rPr>
              <a:t>)</a:t>
            </a:r>
            <a:endParaRPr lang="nl-NL" altLang="en-US" sz="2400">
              <a:solidFill>
                <a:srgbClr val="1E3C92"/>
              </a:solidFill>
              <a:cs typeface="Times New Roman" panose="02020603050405020304" pitchFamily="18" charset="0"/>
            </a:endParaRPr>
          </a:p>
        </p:txBody>
      </p:sp>
      <p:sp>
        <p:nvSpPr>
          <p:cNvPr id="58406" name="Oval 38"/>
          <p:cNvSpPr>
            <a:spLocks noChangeAspect="1"/>
          </p:cNvSpPr>
          <p:nvPr/>
        </p:nvSpPr>
        <p:spPr bwMode="auto">
          <a:xfrm>
            <a:off x="2667000" y="47244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8407" name="Oval 39"/>
          <p:cNvSpPr>
            <a:spLocks noChangeAspect="1"/>
          </p:cNvSpPr>
          <p:nvPr/>
        </p:nvSpPr>
        <p:spPr bwMode="auto">
          <a:xfrm>
            <a:off x="2667000" y="42672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8408" name="Oval 40"/>
          <p:cNvSpPr>
            <a:spLocks noChangeAspect="1"/>
          </p:cNvSpPr>
          <p:nvPr/>
        </p:nvSpPr>
        <p:spPr bwMode="auto">
          <a:xfrm>
            <a:off x="2667000" y="4495800"/>
            <a:ext cx="76200" cy="76200"/>
          </a:xfrm>
          <a:prstGeom prst="ellipse">
            <a:avLst/>
          </a:prstGeom>
          <a:solidFill>
            <a:srgbClr val="1E3C92"/>
          </a:solidFill>
          <a:ln w="38100" algn="ctr">
            <a:solidFill>
              <a:srgbClr val="263C92"/>
            </a:solidFill>
            <a:round/>
            <a:headEnd/>
            <a:tailEnd/>
          </a:ln>
        </p:spPr>
        <p:txBody>
          <a:bodyPr tIns="91440" bIns="9144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endParaRPr lang="en-US" altLang="en-US" sz="2400">
              <a:latin typeface="Arial" panose="020B0604020202020204" pitchFamily="34" charset="0"/>
            </a:endParaRPr>
          </a:p>
        </p:txBody>
      </p:sp>
      <p:sp>
        <p:nvSpPr>
          <p:cNvPr id="58409" name="TextBox 1"/>
          <p:cNvSpPr txBox="1">
            <a:spLocks noChangeArrowheads="1"/>
          </p:cNvSpPr>
          <p:nvPr/>
        </p:nvSpPr>
        <p:spPr bwMode="auto">
          <a:xfrm>
            <a:off x="193675" y="1911350"/>
            <a:ext cx="679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i="1">
                <a:solidFill>
                  <a:srgbClr val="FF0000"/>
                </a:solidFill>
                <a:cs typeface="Times New Roman" panose="02020603050405020304" pitchFamily="18" charset="0"/>
                <a:sym typeface="Symbol" panose="05050102010706020507" pitchFamily="18" charset="2"/>
              </a:rPr>
              <a:t>x</a:t>
            </a:r>
            <a:r>
              <a:rPr lang="en-US" altLang="en-US" sz="2400">
                <a:solidFill>
                  <a:srgbClr val="FF0000"/>
                </a:solidFill>
                <a:cs typeface="Times New Roman" panose="02020603050405020304" pitchFamily="18" charset="0"/>
                <a:sym typeface="Symbol" panose="05050102010706020507" pitchFamily="18" charset="2"/>
              </a:rPr>
              <a:t>[</a:t>
            </a:r>
            <a:r>
              <a:rPr lang="en-US" altLang="en-US" sz="2400" i="1">
                <a:solidFill>
                  <a:srgbClr val="FF0000"/>
                </a:solidFill>
                <a:cs typeface="Times New Roman" panose="02020603050405020304" pitchFamily="18" charset="0"/>
                <a:sym typeface="Symbol" panose="05050102010706020507" pitchFamily="18" charset="2"/>
              </a:rPr>
              <a:t>n</a:t>
            </a:r>
            <a:r>
              <a:rPr lang="en-US" altLang="en-US" sz="2400">
                <a:solidFill>
                  <a:srgbClr val="FF0000"/>
                </a:solidFill>
                <a:cs typeface="Times New Roman" panose="02020603050405020304" pitchFamily="18" charset="0"/>
                <a:sym typeface="Symbol" panose="05050102010706020507" pitchFamily="18" charset="2"/>
              </a:rPr>
              <a:t>]</a:t>
            </a:r>
            <a:endParaRPr lang="en-IN" altLang="en-US"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746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4" grpId="0" build="allAtOnce"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b="1" smtClean="0"/>
              <a:t>Beamforming: Narrowband</a:t>
            </a:r>
          </a:p>
        </p:txBody>
      </p:sp>
      <p:sp>
        <p:nvSpPr>
          <p:cNvPr id="317464" name="Rectangle 24"/>
          <p:cNvSpPr>
            <a:spLocks noChangeArrowheads="1"/>
          </p:cNvSpPr>
          <p:nvPr/>
        </p:nvSpPr>
        <p:spPr bwMode="auto">
          <a:xfrm>
            <a:off x="304800" y="1371600"/>
            <a:ext cx="8382000"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eaLnBrk="1" hangingPunct="1">
              <a:spcBef>
                <a:spcPts val="1438"/>
              </a:spcBef>
              <a:buFont typeface="Arial" panose="020B0604020202020204" pitchFamily="34" charset="0"/>
              <a:buChar char="•"/>
              <a:defRPr/>
            </a:pPr>
            <a:r>
              <a:rPr lang="en-US" altLang="en-US" sz="2400" dirty="0" smtClean="0">
                <a:latin typeface="Arial" panose="020B0604020202020204" pitchFamily="34" charset="0"/>
              </a:rPr>
              <a:t>Narrowband assumption: If BW of </a:t>
            </a:r>
            <a:r>
              <a:rPr lang="en-US" altLang="en-US" sz="2400" i="1" dirty="0" smtClean="0">
                <a:cs typeface="Times New Roman" panose="02020603050405020304" pitchFamily="18" charset="0"/>
              </a:rPr>
              <a:t>s</a:t>
            </a:r>
            <a:r>
              <a:rPr lang="en-US" altLang="en-US" sz="2400" dirty="0" smtClean="0">
                <a:cs typeface="Times New Roman" panose="02020603050405020304" pitchFamily="18" charset="0"/>
              </a:rPr>
              <a:t>(</a:t>
            </a:r>
            <a:r>
              <a:rPr lang="en-US" altLang="en-US" sz="2400" i="1" dirty="0" smtClean="0">
                <a:cs typeface="Times New Roman" panose="02020603050405020304" pitchFamily="18" charset="0"/>
              </a:rPr>
              <a:t>t</a:t>
            </a:r>
            <a:r>
              <a:rPr lang="en-US" altLang="en-US" sz="2400" dirty="0" smtClean="0">
                <a:cs typeface="Times New Roman" panose="02020603050405020304" pitchFamily="18" charset="0"/>
              </a:rPr>
              <a:t>)</a:t>
            </a:r>
            <a:r>
              <a:rPr lang="en-US" altLang="en-US" sz="2400" dirty="0" smtClean="0">
                <a:latin typeface="Arial" panose="020B0604020202020204" pitchFamily="34" charset="0"/>
              </a:rPr>
              <a:t> </a:t>
            </a:r>
            <a:r>
              <a:rPr lang="en-US" altLang="en-US" sz="2400" dirty="0" smtClean="0">
                <a:cs typeface="Times New Roman" panose="02020603050405020304" pitchFamily="18" charset="0"/>
              </a:rPr>
              <a:t>&lt;&lt; </a:t>
            </a:r>
            <a:r>
              <a:rPr lang="en-US" altLang="en-US" sz="2400" i="1" dirty="0" smtClean="0">
                <a:cs typeface="Times New Roman" panose="02020603050405020304" pitchFamily="18" charset="0"/>
              </a:rPr>
              <a:t>c</a:t>
            </a:r>
            <a:r>
              <a:rPr lang="en-US" altLang="en-US" sz="2400" dirty="0" smtClean="0">
                <a:cs typeface="Times New Roman" panose="02020603050405020304" pitchFamily="18" charset="0"/>
              </a:rPr>
              <a:t> / (</a:t>
            </a:r>
            <a:r>
              <a:rPr lang="en-US" altLang="en-US" sz="2400" i="1" dirty="0" smtClean="0">
                <a:cs typeface="Times New Roman" panose="02020603050405020304" pitchFamily="18" charset="0"/>
              </a:rPr>
              <a:t>M</a:t>
            </a:r>
            <a:r>
              <a:rPr lang="en-US" altLang="en-US" sz="2400" dirty="0" smtClean="0">
                <a:cs typeface="Times New Roman" panose="02020603050405020304" pitchFamily="18" charset="0"/>
              </a:rPr>
              <a:t>-1)</a:t>
            </a:r>
            <a:r>
              <a:rPr lang="en-US" altLang="en-US" sz="2400" i="1" dirty="0" smtClean="0">
                <a:cs typeface="Times New Roman" panose="02020603050405020304" pitchFamily="18" charset="0"/>
              </a:rPr>
              <a:t>d</a:t>
            </a:r>
            <a:r>
              <a:rPr lang="en-US" altLang="en-US" sz="2400" dirty="0" smtClean="0">
                <a:cs typeface="Times New Roman" panose="02020603050405020304" pitchFamily="18" charset="0"/>
              </a:rPr>
              <a:t>  </a:t>
            </a:r>
            <a:r>
              <a:rPr lang="en-US" altLang="en-US" sz="2400" dirty="0" smtClean="0">
                <a:latin typeface="Arial" panose="020B0604020202020204" pitchFamily="34" charset="0"/>
              </a:rPr>
              <a:t>Hz.</a:t>
            </a:r>
          </a:p>
          <a:p>
            <a:pPr algn="just" eaLnBrk="1" hangingPunct="1">
              <a:spcBef>
                <a:spcPts val="1438"/>
              </a:spcBef>
              <a:buFont typeface="Arial" panose="020B0604020202020204" pitchFamily="34" charset="0"/>
              <a:buChar char="•"/>
              <a:defRPr/>
            </a:pPr>
            <a:r>
              <a:rPr lang="en-US" altLang="en-US" sz="2400" dirty="0" smtClean="0">
                <a:latin typeface="Arial" panose="020B0604020202020204" pitchFamily="34" charset="0"/>
              </a:rPr>
              <a:t>This means the phase difference between upper and lower band edges for propagation across the entire array is small.</a:t>
            </a:r>
          </a:p>
          <a:p>
            <a:pPr algn="just" eaLnBrk="1" hangingPunct="1">
              <a:spcBef>
                <a:spcPts val="1438"/>
              </a:spcBef>
              <a:buFont typeface="Arial" panose="020B0604020202020204" pitchFamily="34" charset="0"/>
              <a:buChar char="•"/>
              <a:defRPr/>
            </a:pPr>
            <a:r>
              <a:rPr lang="en-US" altLang="en-US" sz="2400" dirty="0" smtClean="0">
                <a:latin typeface="Arial" panose="020B0604020202020204" pitchFamily="34" charset="0"/>
              </a:rPr>
              <a:t>Most communication signals fit this model.</a:t>
            </a:r>
          </a:p>
          <a:p>
            <a:pPr algn="just" eaLnBrk="1" hangingPunct="1">
              <a:spcBef>
                <a:spcPts val="1438"/>
              </a:spcBef>
              <a:buFont typeface="Arial" panose="020B0604020202020204" pitchFamily="34" charset="0"/>
              <a:buChar char="•"/>
              <a:defRPr/>
            </a:pPr>
            <a:r>
              <a:rPr lang="en-US" altLang="en-US" sz="2400" dirty="0" smtClean="0">
                <a:latin typeface="Arial" panose="020B0604020202020204" pitchFamily="34" charset="0"/>
              </a:rPr>
              <a:t>Check that </a:t>
            </a:r>
            <a:r>
              <a:rPr lang="en-US" altLang="en-US" sz="2400" i="1" dirty="0" smtClean="0">
                <a:cs typeface="Times New Roman" panose="02020603050405020304" pitchFamily="18" charset="0"/>
              </a:rPr>
              <a:t>d</a:t>
            </a:r>
            <a:r>
              <a:rPr lang="en-US" altLang="en-US" sz="2400" dirty="0" smtClean="0">
                <a:latin typeface="Arial" panose="020B0604020202020204" pitchFamily="34" charset="0"/>
              </a:rPr>
              <a:t> must be less than half-wavelength (</a:t>
            </a:r>
            <a:r>
              <a:rPr lang="el-GR" altLang="en-US" sz="2400" i="1" dirty="0" smtClean="0">
                <a:cs typeface="Times New Roman" panose="02020603050405020304" pitchFamily="18" charset="0"/>
              </a:rPr>
              <a:t>λ</a:t>
            </a:r>
            <a:r>
              <a:rPr lang="en-IN" altLang="en-US" sz="2400" dirty="0" smtClean="0">
                <a:latin typeface="Arial" panose="020B0604020202020204" pitchFamily="34" charset="0"/>
              </a:rPr>
              <a:t>/2); this ensures one-to-one correspondence between </a:t>
            </a:r>
            <a:r>
              <a:rPr lang="el-GR" altLang="en-US" sz="2400" i="1" dirty="0" smtClean="0">
                <a:cs typeface="Times New Roman" panose="02020603050405020304" pitchFamily="18" charset="0"/>
              </a:rPr>
              <a:t>θ</a:t>
            </a:r>
            <a:r>
              <a:rPr lang="en-IN" altLang="en-US" sz="2400" dirty="0" smtClean="0">
                <a:latin typeface="Arial" panose="020B0604020202020204" pitchFamily="34" charset="0"/>
              </a:rPr>
              <a:t> (lying in the range [−</a:t>
            </a:r>
            <a:r>
              <a:rPr lang="el-GR" altLang="en-US" sz="2400" i="1" dirty="0" smtClean="0">
                <a:cs typeface="Times New Roman" panose="02020603050405020304" pitchFamily="18" charset="0"/>
              </a:rPr>
              <a:t>π</a:t>
            </a:r>
            <a:r>
              <a:rPr lang="en-IN" altLang="en-US" sz="2400" dirty="0" smtClean="0">
                <a:cs typeface="Times New Roman" panose="02020603050405020304" pitchFamily="18" charset="0"/>
              </a:rPr>
              <a:t>/2</a:t>
            </a:r>
            <a:r>
              <a:rPr lang="en-IN" altLang="en-US" sz="2400" dirty="0" smtClean="0">
                <a:latin typeface="Arial" panose="020B0604020202020204" pitchFamily="34" charset="0"/>
              </a:rPr>
              <a:t>, +</a:t>
            </a:r>
            <a:r>
              <a:rPr lang="el-GR" altLang="en-US" sz="2400" i="1" dirty="0" smtClean="0">
                <a:cs typeface="Times New Roman" panose="02020603050405020304" pitchFamily="18" charset="0"/>
              </a:rPr>
              <a:t>π</a:t>
            </a:r>
            <a:r>
              <a:rPr lang="en-IN" altLang="en-US" sz="2400" dirty="0" smtClean="0">
                <a:cs typeface="Times New Roman" panose="02020603050405020304" pitchFamily="18" charset="0"/>
              </a:rPr>
              <a:t>/2</a:t>
            </a:r>
            <a:r>
              <a:rPr lang="en-IN" altLang="en-US" sz="2400" dirty="0" smtClean="0">
                <a:latin typeface="+mn-lt"/>
                <a:cs typeface="Times New Roman" panose="02020603050405020304" pitchFamily="18" charset="0"/>
              </a:rPr>
              <a:t>]</a:t>
            </a:r>
            <a:r>
              <a:rPr lang="en-IN" altLang="en-US" sz="2400" dirty="0" smtClean="0">
                <a:cs typeface="Times New Roman" panose="02020603050405020304" pitchFamily="18" charset="0"/>
              </a:rPr>
              <a:t> </a:t>
            </a:r>
            <a:r>
              <a:rPr lang="en-IN" altLang="en-US" sz="2400" dirty="0" smtClean="0">
                <a:latin typeface="+mn-lt"/>
                <a:cs typeface="Times New Roman" panose="02020603050405020304" pitchFamily="18" charset="0"/>
              </a:rPr>
              <a:t>)</a:t>
            </a:r>
            <a:r>
              <a:rPr lang="en-IN" altLang="en-US" sz="2400" dirty="0" smtClean="0">
                <a:cs typeface="Times New Roman" panose="02020603050405020304" pitchFamily="18" charset="0"/>
              </a:rPr>
              <a:t> </a:t>
            </a:r>
            <a:r>
              <a:rPr lang="en-IN" altLang="en-US" sz="2400" dirty="0" smtClean="0">
                <a:latin typeface="Arial" panose="020B0604020202020204" pitchFamily="34" charset="0"/>
              </a:rPr>
              <a:t>and </a:t>
            </a:r>
            <a:r>
              <a:rPr lang="el-GR" altLang="en-US" sz="2400" dirty="0" smtClean="0">
                <a:latin typeface="Arial" panose="020B0604020202020204" pitchFamily="34" charset="0"/>
              </a:rPr>
              <a:t>ξ</a:t>
            </a:r>
            <a:r>
              <a:rPr lang="en-IN" altLang="en-US" sz="2400" dirty="0" smtClean="0">
                <a:latin typeface="Arial" panose="020B0604020202020204" pitchFamily="34" charset="0"/>
              </a:rPr>
              <a:t> (lying in the range [−</a:t>
            </a:r>
            <a:r>
              <a:rPr lang="el-GR" altLang="en-US" sz="2400" i="1" dirty="0" smtClean="0">
                <a:cs typeface="Times New Roman" panose="02020603050405020304" pitchFamily="18" charset="0"/>
              </a:rPr>
              <a:t>π</a:t>
            </a:r>
            <a:r>
              <a:rPr lang="en-IN" altLang="en-US" sz="2400" dirty="0" smtClean="0">
                <a:latin typeface="Arial" panose="020B0604020202020204" pitchFamily="34" charset="0"/>
              </a:rPr>
              <a:t>, +</a:t>
            </a:r>
            <a:r>
              <a:rPr lang="el-GR" altLang="en-US" sz="2400" i="1" dirty="0" smtClean="0">
                <a:cs typeface="Times New Roman" panose="02020603050405020304" pitchFamily="18" charset="0"/>
              </a:rPr>
              <a:t>π</a:t>
            </a:r>
            <a:r>
              <a:rPr lang="en-IN" altLang="en-US" sz="2400" dirty="0" smtClean="0">
                <a:cs typeface="Times New Roman" panose="02020603050405020304" pitchFamily="18" charset="0"/>
              </a:rPr>
              <a:t>] ). </a:t>
            </a:r>
            <a:endParaRPr lang="en-US" altLang="en-US" sz="2400" dirty="0" smtClean="0">
              <a:latin typeface="Arial" panose="020B0604020202020204" pitchFamily="34" charset="0"/>
            </a:endParaRPr>
          </a:p>
          <a:p>
            <a:pPr algn="just" eaLnBrk="1" hangingPunct="1">
              <a:spcBef>
                <a:spcPts val="1438"/>
              </a:spcBef>
              <a:buFont typeface="Arial" panose="020B0604020202020204" pitchFamily="34" charset="0"/>
              <a:buChar char="•"/>
              <a:defRPr/>
            </a:pPr>
            <a:r>
              <a:rPr lang="en-US" altLang="en-US" sz="2400" dirty="0" smtClean="0">
                <a:solidFill>
                  <a:srgbClr val="003399"/>
                </a:solidFill>
                <a:latin typeface="Arial" panose="020B0604020202020204" pitchFamily="34" charset="0"/>
              </a:rPr>
              <a:t>If signal is not narrowband, bandpass filter it and build a new </a:t>
            </a:r>
            <a:r>
              <a:rPr lang="en-US" altLang="en-US" sz="2400" dirty="0" err="1" smtClean="0">
                <a:solidFill>
                  <a:srgbClr val="003399"/>
                </a:solidFill>
                <a:latin typeface="Arial" panose="020B0604020202020204" pitchFamily="34" charset="0"/>
              </a:rPr>
              <a:t>beamformer</a:t>
            </a:r>
            <a:r>
              <a:rPr lang="en-US" altLang="en-US" sz="2400" dirty="0" smtClean="0">
                <a:solidFill>
                  <a:srgbClr val="003399"/>
                </a:solidFill>
                <a:latin typeface="Arial" panose="020B0604020202020204" pitchFamily="34" charset="0"/>
              </a:rPr>
              <a:t> for each </a:t>
            </a:r>
            <a:r>
              <a:rPr lang="en-US" altLang="en-US" sz="2400" dirty="0" err="1" smtClean="0">
                <a:solidFill>
                  <a:srgbClr val="003399"/>
                </a:solidFill>
                <a:latin typeface="Arial" panose="020B0604020202020204" pitchFamily="34" charset="0"/>
              </a:rPr>
              <a:t>subband</a:t>
            </a:r>
            <a:r>
              <a:rPr lang="en-US" altLang="en-US" sz="2400" dirty="0" smtClean="0">
                <a:solidFill>
                  <a:srgbClr val="003399"/>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746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6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6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4" grpId="0" build="allAtOnce"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b="1" smtClean="0"/>
              <a:t>Beamforming</a:t>
            </a:r>
            <a:endParaRPr lang="en-IN" altLang="en-US" smtClean="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96" t="-673"/>
            </a:stretch>
          </a:blipFill>
          <a:extLst/>
        </p:spPr>
        <p:txBody>
          <a:bodyPr/>
          <a:lstStyle/>
          <a:p>
            <a:r>
              <a:rPr lang="en-IN">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b="1" smtClean="0"/>
              <a:t>Beamforming</a:t>
            </a:r>
            <a:endParaRPr lang="en-IN" altLang="en-US" smtClean="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96" t="-942" r="-1111"/>
            </a:stretch>
          </a:blipFill>
          <a:extLst/>
        </p:spPr>
        <p:txBody>
          <a:bodyPr/>
          <a:lstStyle/>
          <a:p>
            <a:r>
              <a:rPr lang="en-IN">
                <a:no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b="1" smtClean="0"/>
              <a:t>Suggested Texts / References</a:t>
            </a:r>
          </a:p>
        </p:txBody>
      </p:sp>
      <p:sp>
        <p:nvSpPr>
          <p:cNvPr id="10243" name="Rectangle 3"/>
          <p:cNvSpPr>
            <a:spLocks noGrp="1" noChangeArrowheads="1"/>
          </p:cNvSpPr>
          <p:nvPr>
            <p:ph type="body" idx="1"/>
          </p:nvPr>
        </p:nvSpPr>
        <p:spPr>
          <a:xfrm>
            <a:off x="228600" y="1219200"/>
            <a:ext cx="8686800" cy="5029200"/>
          </a:xfrm>
        </p:spPr>
        <p:txBody>
          <a:bodyPr/>
          <a:lstStyle/>
          <a:p>
            <a:pPr eaLnBrk="1" hangingPunct="1">
              <a:lnSpc>
                <a:spcPct val="90000"/>
              </a:lnSpc>
              <a:spcBef>
                <a:spcPct val="60000"/>
              </a:spcBef>
            </a:pPr>
            <a:r>
              <a:rPr lang="en-US" altLang="en-US" sz="2400" smtClean="0"/>
              <a:t>S. Haykin, “Adaptive Filter Theory”, Pearson Education.</a:t>
            </a:r>
          </a:p>
          <a:p>
            <a:pPr eaLnBrk="1" hangingPunct="1">
              <a:lnSpc>
                <a:spcPct val="90000"/>
              </a:lnSpc>
              <a:spcBef>
                <a:spcPts val="1800"/>
              </a:spcBef>
            </a:pPr>
            <a:r>
              <a:rPr lang="en-US" altLang="en-US" sz="2400" smtClean="0"/>
              <a:t>B. Widrow and S.D. Stearns, “Adaptive Signal Processing”, Pearson Education.</a:t>
            </a:r>
          </a:p>
          <a:p>
            <a:pPr eaLnBrk="1" hangingPunct="1">
              <a:lnSpc>
                <a:spcPct val="90000"/>
              </a:lnSpc>
              <a:spcBef>
                <a:spcPts val="1800"/>
              </a:spcBef>
            </a:pPr>
            <a:r>
              <a:rPr lang="en-US" altLang="en-US" sz="2400" smtClean="0"/>
              <a:t>D.G. Manolakis, V.K. Ingle and M.S. Kogon, “Statistical and Adaptive Signal Processing”, Artech House.</a:t>
            </a:r>
          </a:p>
          <a:p>
            <a:pPr eaLnBrk="1" hangingPunct="1">
              <a:lnSpc>
                <a:spcPct val="90000"/>
              </a:lnSpc>
              <a:spcBef>
                <a:spcPts val="1800"/>
              </a:spcBef>
            </a:pPr>
            <a:r>
              <a:rPr lang="en-US" altLang="en-US" sz="2400" smtClean="0"/>
              <a:t>H. Sayed Ali, “Fundamentals of Adaptive Filtering”, Wiley-Interscience, IEEE Press. </a:t>
            </a:r>
          </a:p>
          <a:p>
            <a:pPr eaLnBrk="1" hangingPunct="1">
              <a:lnSpc>
                <a:spcPct val="90000"/>
              </a:lnSpc>
              <a:spcBef>
                <a:spcPts val="1800"/>
              </a:spcBef>
            </a:pPr>
            <a:r>
              <a:rPr lang="en-US" altLang="en-US" sz="2400" smtClean="0"/>
              <a:t>H. Sayeed Ali, “Adaptive Filters”, 1</a:t>
            </a:r>
            <a:r>
              <a:rPr lang="en-US" altLang="en-US" sz="2400" baseline="30000" smtClean="0"/>
              <a:t>st</a:t>
            </a:r>
            <a:r>
              <a:rPr lang="en-US" altLang="en-US" sz="2400" smtClean="0"/>
              <a:t> Edn., John Wiley &amp; Sons.</a:t>
            </a:r>
          </a:p>
          <a:p>
            <a:pPr eaLnBrk="1" hangingPunct="1">
              <a:lnSpc>
                <a:spcPct val="90000"/>
              </a:lnSpc>
              <a:spcBef>
                <a:spcPts val="1800"/>
              </a:spcBef>
            </a:pPr>
            <a:r>
              <a:rPr lang="en-US" altLang="en-US" sz="2400" smtClean="0"/>
              <a:t>P.S.R. Diniz, “Adaptive Filtering: Algorithms and Practical Implementation”, Springer.</a:t>
            </a:r>
          </a:p>
          <a:p>
            <a:pPr eaLnBrk="1" hangingPunct="1">
              <a:lnSpc>
                <a:spcPct val="90000"/>
              </a:lnSpc>
            </a:pPr>
            <a:endParaRPr lang="en-US" altLang="en-US" sz="26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b="1" smtClean="0"/>
              <a:t>Beamforming</a:t>
            </a:r>
            <a:endParaRPr lang="en-IN" altLang="en-US" smtClean="0"/>
          </a:p>
        </p:txBody>
      </p:sp>
      <p:sp>
        <p:nvSpPr>
          <p:cNvPr id="64515" name="Content Placeholder 2"/>
          <p:cNvSpPr>
            <a:spLocks noGrp="1"/>
          </p:cNvSpPr>
          <p:nvPr>
            <p:ph idx="1"/>
          </p:nvPr>
        </p:nvSpPr>
        <p:spPr/>
        <p:txBody>
          <a:bodyPr/>
          <a:lstStyle/>
          <a:p>
            <a:r>
              <a:rPr lang="en-IN" altLang="en-US" sz="2400" smtClean="0"/>
              <a:t>An optimal weight vector satisfying our requirement is of the form </a:t>
            </a:r>
          </a:p>
          <a:p>
            <a:endParaRPr lang="en-IN" altLang="en-US" sz="2400" smtClean="0"/>
          </a:p>
          <a:p>
            <a:endParaRPr lang="en-IN" altLang="en-US" sz="2400" smtClean="0"/>
          </a:p>
          <a:p>
            <a:endParaRPr lang="en-IN" altLang="en-US" sz="2400" smtClean="0"/>
          </a:p>
          <a:p>
            <a:endParaRPr lang="en-IN" altLang="en-US" sz="2400" smtClean="0"/>
          </a:p>
          <a:p>
            <a:endParaRPr lang="en-IN" altLang="en-US" sz="2400" smtClean="0"/>
          </a:p>
          <a:p>
            <a:pPr algn="just">
              <a:spcBef>
                <a:spcPts val="600"/>
              </a:spcBef>
            </a:pPr>
            <a:r>
              <a:rPr lang="en-IN" altLang="en-US" sz="2400" smtClean="0"/>
              <a:t>Amplitude components control the sidelobe level and main beam width.</a:t>
            </a:r>
          </a:p>
        </p:txBody>
      </p:sp>
      <p:graphicFrame>
        <p:nvGraphicFramePr>
          <p:cNvPr id="64516" name="Object 4"/>
          <p:cNvGraphicFramePr>
            <a:graphicFrameLocks noChangeAspect="1"/>
          </p:cNvGraphicFramePr>
          <p:nvPr/>
        </p:nvGraphicFramePr>
        <p:xfrm>
          <a:off x="1828800" y="2286000"/>
          <a:ext cx="4495800" cy="1403350"/>
        </p:xfrm>
        <a:graphic>
          <a:graphicData uri="http://schemas.openxmlformats.org/presentationml/2006/ole">
            <mc:AlternateContent xmlns:mc="http://schemas.openxmlformats.org/markup-compatibility/2006">
              <mc:Choice xmlns:v="urn:schemas-microsoft-com:vml" Requires="v">
                <p:oleObj spid="_x0000_s64518" name="Equation" r:id="rId3" imgW="2311400" imgH="762000" progId="Equation.DSMT4">
                  <p:embed/>
                </p:oleObj>
              </mc:Choice>
              <mc:Fallback>
                <p:oleObj name="Equation" r:id="rId3" imgW="2311400" imgH="762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86000"/>
                        <a:ext cx="44958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533400" y="3051175"/>
            <a:ext cx="7696200" cy="1323975"/>
          </a:xfrm>
          <a:prstGeom prst="rect">
            <a:avLst/>
          </a:prstGeom>
          <a:noFill/>
        </p:spPr>
        <p:txBody>
          <a:bodyPr>
            <a:spAutoFit/>
          </a:bodyPr>
          <a:lstStyle/>
          <a:p>
            <a:pPr algn="r" eaLnBrk="1" hangingPunct="1">
              <a:spcBef>
                <a:spcPct val="50000"/>
              </a:spcBef>
              <a:defRPr/>
            </a:pPr>
            <a:r>
              <a:rPr lang="en-US" sz="2000" i="1" dirty="0">
                <a:solidFill>
                  <a:srgbClr val="1E3C92"/>
                </a:solidFill>
                <a:cs typeface="Times New Roman" pitchFamily="18" charset="0"/>
                <a:sym typeface="Symbol"/>
              </a:rPr>
              <a:t></a:t>
            </a:r>
            <a:r>
              <a:rPr lang="en-US" sz="2000" i="1" baseline="-25000" dirty="0">
                <a:solidFill>
                  <a:srgbClr val="1E3C92"/>
                </a:solidFill>
                <a:cs typeface="Times New Roman" pitchFamily="18" charset="0"/>
                <a:sym typeface="Symbol"/>
              </a:rPr>
              <a:t>m</a:t>
            </a:r>
            <a:r>
              <a:rPr lang="en-US" sz="2000" dirty="0">
                <a:solidFill>
                  <a:srgbClr val="1E3C92"/>
                </a:solidFill>
                <a:latin typeface="+mn-lt"/>
              </a:rPr>
              <a:t> = amplitude weight for sensor </a:t>
            </a:r>
            <a:r>
              <a:rPr lang="en-US" sz="2000" i="1" dirty="0">
                <a:solidFill>
                  <a:srgbClr val="1E3C92"/>
                </a:solidFill>
                <a:cs typeface="Times New Roman" pitchFamily="18" charset="0"/>
              </a:rPr>
              <a:t>m</a:t>
            </a:r>
            <a:r>
              <a:rPr lang="en-US" sz="2000" dirty="0">
                <a:solidFill>
                  <a:srgbClr val="1E3C92"/>
                </a:solidFill>
                <a:latin typeface="+mn-lt"/>
              </a:rPr>
              <a:t>,</a:t>
            </a:r>
          </a:p>
          <a:p>
            <a:pPr algn="r" eaLnBrk="1" hangingPunct="1">
              <a:spcBef>
                <a:spcPct val="50000"/>
              </a:spcBef>
              <a:defRPr/>
            </a:pPr>
            <a:r>
              <a:rPr lang="en-US" sz="2000" i="1" dirty="0">
                <a:solidFill>
                  <a:srgbClr val="1E3C92"/>
                </a:solidFill>
                <a:cs typeface="Times New Roman" panose="02020603050405020304" pitchFamily="18" charset="0"/>
              </a:rPr>
              <a:t>m</a:t>
            </a:r>
            <a:r>
              <a:rPr lang="el-GR" sz="2000" i="1" dirty="0">
                <a:solidFill>
                  <a:srgbClr val="1E3C92"/>
                </a:solidFill>
                <a:cs typeface="Times New Roman" panose="02020603050405020304" pitchFamily="18" charset="0"/>
              </a:rPr>
              <a:t>ξ</a:t>
            </a:r>
            <a:r>
              <a:rPr lang="en-IN" sz="2000" dirty="0">
                <a:solidFill>
                  <a:srgbClr val="1E3C92"/>
                </a:solidFill>
                <a:latin typeface="+mn-lt"/>
              </a:rPr>
              <a:t> </a:t>
            </a:r>
            <a:r>
              <a:rPr lang="en-IN" sz="2000" dirty="0">
                <a:solidFill>
                  <a:srgbClr val="1E3C92"/>
                </a:solidFill>
                <a:latin typeface="+mn-lt"/>
              </a:rPr>
              <a:t>= </a:t>
            </a:r>
            <a:r>
              <a:rPr lang="en-IN" sz="2000" dirty="0">
                <a:solidFill>
                  <a:srgbClr val="1E3C92"/>
                </a:solidFill>
                <a:latin typeface="+mn-lt"/>
              </a:rPr>
              <a:t>phase </a:t>
            </a:r>
            <a:r>
              <a:rPr lang="en-IN" sz="2000" dirty="0">
                <a:solidFill>
                  <a:srgbClr val="1E3C92"/>
                </a:solidFill>
                <a:latin typeface="+mn-lt"/>
              </a:rPr>
              <a:t>weight for sensor </a:t>
            </a:r>
            <a:r>
              <a:rPr lang="en-IN" sz="2000" i="1" dirty="0">
                <a:solidFill>
                  <a:srgbClr val="1E3C92"/>
                </a:solidFill>
                <a:cs typeface="Times New Roman" panose="02020603050405020304" pitchFamily="18" charset="0"/>
              </a:rPr>
              <a:t>m</a:t>
            </a:r>
            <a:r>
              <a:rPr lang="en-IN" sz="2000" dirty="0">
                <a:solidFill>
                  <a:srgbClr val="1E3C92"/>
                </a:solidFill>
                <a:latin typeface="+mn-lt"/>
              </a:rPr>
              <a:t>,</a:t>
            </a:r>
          </a:p>
          <a:p>
            <a:pPr algn="r" eaLnBrk="1" hangingPunct="1">
              <a:spcBef>
                <a:spcPts val="1200"/>
              </a:spcBef>
              <a:defRPr/>
            </a:pPr>
            <a:r>
              <a:rPr lang="en-US" sz="2000" i="1" dirty="0">
                <a:solidFill>
                  <a:srgbClr val="1E3C92"/>
                </a:solidFill>
                <a:cs typeface="Times New Roman" pitchFamily="18" charset="0"/>
              </a:rPr>
              <a:t>f</a:t>
            </a:r>
            <a:r>
              <a:rPr lang="en-US" sz="2000" i="1" baseline="-25000" dirty="0">
                <a:solidFill>
                  <a:srgbClr val="1E3C92"/>
                </a:solidFill>
                <a:cs typeface="Times New Roman" pitchFamily="18" charset="0"/>
              </a:rPr>
              <a:t>0</a:t>
            </a:r>
            <a:r>
              <a:rPr lang="en-US" sz="2000" dirty="0">
                <a:solidFill>
                  <a:srgbClr val="1E3C92"/>
                </a:solidFill>
                <a:latin typeface="+mn-lt"/>
              </a:rPr>
              <a:t> </a:t>
            </a:r>
            <a:r>
              <a:rPr lang="en-US" sz="2000" dirty="0">
                <a:solidFill>
                  <a:srgbClr val="1E3C92"/>
                </a:solidFill>
                <a:latin typeface="+mn-lt"/>
              </a:rPr>
              <a:t>= bandpass center frequency, </a:t>
            </a:r>
            <a:r>
              <a:rPr lang="en-US" sz="2000" i="1" dirty="0">
                <a:solidFill>
                  <a:srgbClr val="1E3C92"/>
                </a:solidFill>
                <a:cs typeface="Times New Roman" pitchFamily="18" charset="0"/>
                <a:sym typeface="Symbol"/>
              </a:rPr>
              <a:t></a:t>
            </a:r>
            <a:r>
              <a:rPr lang="en-US" sz="2000" baseline="-25000" dirty="0">
                <a:solidFill>
                  <a:srgbClr val="1E3C92"/>
                </a:solidFill>
                <a:cs typeface="Times New Roman" pitchFamily="18" charset="0"/>
                <a:sym typeface="Symbol"/>
              </a:rPr>
              <a:t>0</a:t>
            </a:r>
            <a:r>
              <a:rPr lang="en-US" sz="2000" dirty="0">
                <a:solidFill>
                  <a:srgbClr val="1E3C92"/>
                </a:solidFill>
                <a:latin typeface="+mn-lt"/>
              </a:rPr>
              <a:t> = direction of max response</a:t>
            </a:r>
            <a:endParaRPr lang="nl-NL" sz="2000" dirty="0">
              <a:solidFill>
                <a:srgbClr val="1E3C92"/>
              </a:solidFill>
              <a:latin typeface="+mn-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b="1" smtClean="0"/>
              <a:t>Beamforming</a:t>
            </a:r>
            <a:endParaRPr lang="en-IN" altLang="en-US" smtClean="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56" t="-942" r="-1111"/>
            </a:stretch>
          </a:blipFill>
          <a:extLst/>
        </p:spPr>
        <p:txBody>
          <a:bodyPr/>
          <a:lstStyle/>
          <a:p>
            <a:r>
              <a:rPr lang="en-IN">
                <a:noFill/>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b="1" smtClean="0"/>
              <a:t>Beamforming</a:t>
            </a:r>
            <a:endParaRPr lang="en-IN" altLang="en-US" smtClean="0"/>
          </a:p>
        </p:txBody>
      </p:sp>
      <p:sp>
        <p:nvSpPr>
          <p:cNvPr id="66563" name="Content Placeholder 2"/>
          <p:cNvSpPr>
            <a:spLocks noGrp="1"/>
          </p:cNvSpPr>
          <p:nvPr>
            <p:ph idx="1"/>
          </p:nvPr>
        </p:nvSpPr>
        <p:spPr/>
        <p:txBody>
          <a:bodyPr/>
          <a:lstStyle/>
          <a:p>
            <a:pPr algn="just">
              <a:spcBef>
                <a:spcPts val="1200"/>
              </a:spcBef>
            </a:pPr>
            <a:r>
              <a:rPr lang="en-IN" altLang="en-US" sz="2400" smtClean="0"/>
              <a:t>Thus, we define beamforming as</a:t>
            </a:r>
          </a:p>
          <a:p>
            <a:pPr lvl="1" algn="just">
              <a:spcBef>
                <a:spcPts val="1200"/>
              </a:spcBef>
            </a:pPr>
            <a:r>
              <a:rPr lang="en-IN" altLang="en-US" sz="2400" smtClean="0"/>
              <a:t>Beam forming is a method used to create the radiation pattern of an array antenna by adding constructively the weights of the signals in the direction of SOI and nulling the pattern in the direction of SNOI (interference) </a:t>
            </a:r>
          </a:p>
          <a:p>
            <a:pPr algn="just">
              <a:spcBef>
                <a:spcPts val="1200"/>
              </a:spcBef>
            </a:pPr>
            <a:r>
              <a:rPr lang="en-IN" altLang="en-US" sz="2400" smtClean="0"/>
              <a:t>This array can be antennas in the smart antennas context, or any other types of sensors (radars, medical sensors, …, etc), can be an array of microphones in the speech signal processing context.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b="1" smtClean="0"/>
              <a:t>Beamforming</a:t>
            </a:r>
            <a:endParaRPr lang="en-IN" altLang="en-US" smtClean="0"/>
          </a:p>
        </p:txBody>
      </p:sp>
      <p:sp>
        <p:nvSpPr>
          <p:cNvPr id="67587" name="Content Placeholder 2"/>
          <p:cNvSpPr>
            <a:spLocks noGrp="1"/>
          </p:cNvSpPr>
          <p:nvPr>
            <p:ph idx="1"/>
          </p:nvPr>
        </p:nvSpPr>
        <p:spPr/>
        <p:txBody>
          <a:bodyPr/>
          <a:lstStyle/>
          <a:p>
            <a:pPr algn="just">
              <a:spcBef>
                <a:spcPts val="1200"/>
              </a:spcBef>
            </a:pPr>
            <a:r>
              <a:rPr lang="en-IN" altLang="en-US" sz="2400" smtClean="0"/>
              <a:t>Beamforming can be used at both the transmitting and receiving ends in order to achieve spatial selectivity  </a:t>
            </a:r>
          </a:p>
          <a:p>
            <a:pPr algn="just">
              <a:spcBef>
                <a:spcPts val="1200"/>
              </a:spcBef>
            </a:pPr>
            <a:r>
              <a:rPr lang="en-IN" altLang="en-US" sz="2400" smtClean="0"/>
              <a:t>That is, an appropriate feeding allows antenna arrays to steer their beam and nulls towards certain directions, this  is often referred to as  spatial filtering.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b="1" smtClean="0"/>
              <a:t>Beamforming</a:t>
            </a:r>
            <a:endParaRPr lang="en-IN" altLang="en-US" smtClean="0"/>
          </a:p>
        </p:txBody>
      </p:sp>
      <p:pic>
        <p:nvPicPr>
          <p:cNvPr id="6861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219200"/>
            <a:ext cx="7620000" cy="4911725"/>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IN" altLang="en-US" sz="3600" b="1" smtClean="0"/>
              <a:t>Factors for choice of filter / algorithm</a:t>
            </a:r>
          </a:p>
        </p:txBody>
      </p:sp>
      <p:sp>
        <p:nvSpPr>
          <p:cNvPr id="69635" name="Content Placeholder 2"/>
          <p:cNvSpPr>
            <a:spLocks noGrp="1"/>
          </p:cNvSpPr>
          <p:nvPr>
            <p:ph idx="1"/>
          </p:nvPr>
        </p:nvSpPr>
        <p:spPr/>
        <p:txBody>
          <a:bodyPr/>
          <a:lstStyle/>
          <a:p>
            <a:pPr>
              <a:spcBef>
                <a:spcPts val="1200"/>
              </a:spcBef>
            </a:pPr>
            <a:r>
              <a:rPr lang="en-IN" altLang="en-US" sz="2400" smtClean="0">
                <a:solidFill>
                  <a:srgbClr val="660033"/>
                </a:solidFill>
              </a:rPr>
              <a:t>Choice of Adaptive filters</a:t>
            </a:r>
            <a:r>
              <a:rPr lang="en-IN" altLang="en-US" sz="2400" smtClean="0"/>
              <a:t>:</a:t>
            </a:r>
          </a:p>
          <a:p>
            <a:pPr lvl="1">
              <a:spcBef>
                <a:spcPts val="1200"/>
              </a:spcBef>
            </a:pPr>
            <a:r>
              <a:rPr lang="en-IN" altLang="en-US" sz="2400" smtClean="0"/>
              <a:t>Computational cost</a:t>
            </a:r>
          </a:p>
          <a:p>
            <a:pPr lvl="1">
              <a:spcBef>
                <a:spcPts val="1200"/>
              </a:spcBef>
            </a:pPr>
            <a:r>
              <a:rPr lang="en-IN" altLang="en-US" sz="2400" smtClean="0"/>
              <a:t>Performance</a:t>
            </a:r>
          </a:p>
          <a:p>
            <a:pPr lvl="1">
              <a:spcBef>
                <a:spcPts val="1200"/>
              </a:spcBef>
            </a:pPr>
            <a:r>
              <a:rPr lang="en-IN" altLang="en-US" sz="2400" smtClean="0"/>
              <a:t>Robustness</a:t>
            </a:r>
          </a:p>
          <a:p>
            <a:pPr>
              <a:spcBef>
                <a:spcPts val="1800"/>
              </a:spcBef>
            </a:pPr>
            <a:r>
              <a:rPr lang="en-IN" altLang="en-US" sz="2400" smtClean="0">
                <a:solidFill>
                  <a:srgbClr val="003399"/>
                </a:solidFill>
              </a:rPr>
              <a:t>Choice of recursive algorithm</a:t>
            </a:r>
            <a:r>
              <a:rPr lang="en-IN" altLang="en-US" sz="2400" smtClean="0"/>
              <a:t>:</a:t>
            </a:r>
          </a:p>
          <a:p>
            <a:pPr lvl="1">
              <a:spcBef>
                <a:spcPts val="1200"/>
              </a:spcBef>
            </a:pPr>
            <a:r>
              <a:rPr lang="en-IN" altLang="en-US" sz="2400" smtClean="0"/>
              <a:t>Rate of convergence</a:t>
            </a:r>
          </a:p>
          <a:p>
            <a:pPr lvl="1">
              <a:spcBef>
                <a:spcPts val="1200"/>
              </a:spcBef>
            </a:pPr>
            <a:r>
              <a:rPr lang="en-IN" altLang="en-US" sz="2400" smtClean="0"/>
              <a:t>Misadjustment</a:t>
            </a:r>
          </a:p>
          <a:p>
            <a:pPr lvl="1">
              <a:spcBef>
                <a:spcPts val="1200"/>
              </a:spcBef>
            </a:pPr>
            <a:r>
              <a:rPr lang="en-IN" altLang="en-US" sz="2400" smtClean="0"/>
              <a:t>Tracking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IN" altLang="en-US" sz="3600" b="1" smtClean="0"/>
              <a:t>Factors for choice of filter / algorithm</a:t>
            </a:r>
            <a:endParaRPr lang="en-IN" altLang="en-US" sz="3600" smtClean="0"/>
          </a:p>
        </p:txBody>
      </p:sp>
      <p:sp>
        <p:nvSpPr>
          <p:cNvPr id="70659" name="Content Placeholder 2"/>
          <p:cNvSpPr>
            <a:spLocks noGrp="1"/>
          </p:cNvSpPr>
          <p:nvPr>
            <p:ph idx="1"/>
          </p:nvPr>
        </p:nvSpPr>
        <p:spPr/>
        <p:txBody>
          <a:bodyPr/>
          <a:lstStyle/>
          <a:p>
            <a:pPr lvl="1"/>
            <a:r>
              <a:rPr lang="en-IN" altLang="en-US" sz="2400" smtClean="0"/>
              <a:t>Robustness</a:t>
            </a:r>
          </a:p>
          <a:p>
            <a:pPr lvl="1"/>
            <a:r>
              <a:rPr lang="en-IN" altLang="en-US" sz="2400" smtClean="0"/>
              <a:t>Computational requirements</a:t>
            </a:r>
          </a:p>
          <a:p>
            <a:pPr lvl="1"/>
            <a:r>
              <a:rPr lang="en-IN" altLang="en-US" sz="2400" smtClean="0"/>
              <a:t>Structure</a:t>
            </a:r>
          </a:p>
          <a:p>
            <a:pPr lvl="1"/>
            <a:r>
              <a:rPr lang="en-IN" altLang="en-US" sz="2400" smtClean="0"/>
              <a:t>Numerical properties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b="1" smtClean="0"/>
              <a:t>Basics</a:t>
            </a:r>
          </a:p>
        </p:txBody>
      </p:sp>
      <p:sp>
        <p:nvSpPr>
          <p:cNvPr id="11267" name="Rectangle 3"/>
          <p:cNvSpPr>
            <a:spLocks noGrp="1" noChangeArrowheads="1"/>
          </p:cNvSpPr>
          <p:nvPr>
            <p:ph type="body" idx="1"/>
          </p:nvPr>
        </p:nvSpPr>
        <p:spPr>
          <a:xfrm>
            <a:off x="457200" y="1371600"/>
            <a:ext cx="8229600" cy="4953000"/>
          </a:xfrm>
        </p:spPr>
        <p:txBody>
          <a:bodyPr/>
          <a:lstStyle/>
          <a:p>
            <a:pPr algn="just" eaLnBrk="1" hangingPunct="1">
              <a:lnSpc>
                <a:spcPct val="80000"/>
              </a:lnSpc>
            </a:pPr>
            <a:r>
              <a:rPr lang="en-IN" altLang="en-US" sz="2400" b="1" smtClean="0">
                <a:solidFill>
                  <a:srgbClr val="002060"/>
                </a:solidFill>
              </a:rPr>
              <a:t>Problem:</a:t>
            </a:r>
            <a:r>
              <a:rPr lang="en-IN" altLang="en-US" sz="2400" smtClean="0"/>
              <a:t> Equalise through an FIR filter the distorting effect of a communication channel that may be changing with time.</a:t>
            </a:r>
          </a:p>
          <a:p>
            <a:pPr algn="just" eaLnBrk="1" hangingPunct="1">
              <a:lnSpc>
                <a:spcPct val="80000"/>
              </a:lnSpc>
              <a:spcBef>
                <a:spcPts val="1200"/>
              </a:spcBef>
            </a:pPr>
            <a:r>
              <a:rPr lang="en-IN" altLang="en-US" sz="2400" smtClean="0"/>
              <a:t>If the channel were fixed then a possible solution could be based on the </a:t>
            </a:r>
            <a:r>
              <a:rPr lang="en-IN" altLang="en-US" sz="2400" smtClean="0">
                <a:solidFill>
                  <a:srgbClr val="C00000"/>
                </a:solidFill>
              </a:rPr>
              <a:t>Wiener filter </a:t>
            </a:r>
            <a:r>
              <a:rPr lang="en-IN" altLang="en-US" sz="2400" smtClean="0"/>
              <a:t>approach</a:t>
            </a:r>
          </a:p>
          <a:p>
            <a:pPr algn="just" eaLnBrk="1" hangingPunct="1">
              <a:lnSpc>
                <a:spcPct val="80000"/>
              </a:lnSpc>
              <a:spcBef>
                <a:spcPts val="1200"/>
              </a:spcBef>
            </a:pPr>
            <a:r>
              <a:rPr lang="en-IN" altLang="en-US" sz="2400" smtClean="0"/>
              <a:t>We need to know in such case the </a:t>
            </a:r>
            <a:r>
              <a:rPr lang="en-IN" altLang="en-US" sz="2400" smtClean="0">
                <a:solidFill>
                  <a:srgbClr val="003399"/>
                </a:solidFill>
              </a:rPr>
              <a:t>correlation matrix </a:t>
            </a:r>
            <a:r>
              <a:rPr lang="en-IN" altLang="en-US" sz="2400" smtClean="0"/>
              <a:t>of the transmitted signal and the </a:t>
            </a:r>
            <a:r>
              <a:rPr lang="en-IN" altLang="en-US" sz="2400" smtClean="0">
                <a:solidFill>
                  <a:srgbClr val="660033"/>
                </a:solidFill>
              </a:rPr>
              <a:t>cross correlation vector </a:t>
            </a:r>
            <a:r>
              <a:rPr lang="en-IN" altLang="en-US" sz="2400" smtClean="0"/>
              <a:t>between the input and desired response.</a:t>
            </a:r>
          </a:p>
          <a:p>
            <a:pPr algn="just" eaLnBrk="1" hangingPunct="1">
              <a:lnSpc>
                <a:spcPct val="80000"/>
              </a:lnSpc>
              <a:spcBef>
                <a:spcPts val="1200"/>
              </a:spcBef>
            </a:pPr>
            <a:r>
              <a:rPr lang="en-IN" altLang="en-US" sz="2400" smtClean="0"/>
              <a:t>When the filter is operating in an </a:t>
            </a:r>
            <a:r>
              <a:rPr lang="en-IN" altLang="en-US" sz="2400" smtClean="0">
                <a:solidFill>
                  <a:srgbClr val="003399"/>
                </a:solidFill>
              </a:rPr>
              <a:t>unknown environment </a:t>
            </a:r>
            <a:r>
              <a:rPr lang="en-IN" altLang="en-US" sz="2400" smtClean="0"/>
              <a:t>these required quantities need to be found from the accumulated data.</a:t>
            </a:r>
          </a:p>
          <a:p>
            <a:pPr algn="just" eaLnBrk="1" hangingPunct="1">
              <a:lnSpc>
                <a:spcPct val="80000"/>
              </a:lnSpc>
              <a:spcBef>
                <a:spcPts val="1200"/>
              </a:spcBef>
            </a:pPr>
            <a:r>
              <a:rPr lang="en-IN" altLang="en-US" sz="2400" smtClean="0"/>
              <a:t>The problem is particularly acute when not only the environment is changing but also the </a:t>
            </a:r>
            <a:r>
              <a:rPr lang="en-IN" altLang="en-US" sz="2400" smtClean="0">
                <a:solidFill>
                  <a:srgbClr val="660033"/>
                </a:solidFill>
              </a:rPr>
              <a:t>data involved are non-stationary</a:t>
            </a:r>
          </a:p>
          <a:p>
            <a:pPr eaLnBrk="1" hangingPunct="1">
              <a:lnSpc>
                <a:spcPct val="80000"/>
              </a:lnSpc>
              <a:spcBef>
                <a:spcPts val="1200"/>
              </a:spcBef>
            </a:pPr>
            <a:endParaRPr lang="en-IN" altLang="en-US" sz="2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b="1" smtClean="0"/>
              <a:t>Basics</a:t>
            </a:r>
            <a:endParaRPr lang="en-IN" altLang="en-US" smtClean="0"/>
          </a:p>
        </p:txBody>
      </p:sp>
      <p:sp>
        <p:nvSpPr>
          <p:cNvPr id="12291" name="Content Placeholder 2"/>
          <p:cNvSpPr>
            <a:spLocks noGrp="1"/>
          </p:cNvSpPr>
          <p:nvPr>
            <p:ph idx="1"/>
          </p:nvPr>
        </p:nvSpPr>
        <p:spPr/>
        <p:txBody>
          <a:bodyPr/>
          <a:lstStyle/>
          <a:p>
            <a:pPr algn="just">
              <a:spcBef>
                <a:spcPts val="1200"/>
              </a:spcBef>
            </a:pPr>
            <a:r>
              <a:rPr lang="en-IN" altLang="en-US" sz="2400" smtClean="0"/>
              <a:t>In such cases we need temporally to follow the behaviour of the signals, and adapt the correlation parameters as the environment is changing.</a:t>
            </a:r>
          </a:p>
          <a:p>
            <a:pPr algn="just">
              <a:spcBef>
                <a:spcPts val="1200"/>
              </a:spcBef>
            </a:pPr>
            <a:r>
              <a:rPr lang="en-IN" altLang="en-US" sz="2400" smtClean="0"/>
              <a:t>This would essentially produce a </a:t>
            </a:r>
            <a:r>
              <a:rPr lang="en-IN" altLang="en-US" sz="2400" b="1" smtClean="0">
                <a:solidFill>
                  <a:srgbClr val="003399"/>
                </a:solidFill>
              </a:rPr>
              <a:t>temporally adaptive filter</a:t>
            </a:r>
            <a:r>
              <a:rPr lang="en-IN" altLang="en-US" sz="2400" smtClean="0"/>
              <a:t>.</a:t>
            </a:r>
          </a:p>
          <a:p>
            <a:endParaRPr lang="en-IN" altLang="en-US" smtClean="0"/>
          </a:p>
        </p:txBody>
      </p:sp>
      <p:grpSp>
        <p:nvGrpSpPr>
          <p:cNvPr id="12292" name="Group 24"/>
          <p:cNvGrpSpPr>
            <a:grpSpLocks/>
          </p:cNvGrpSpPr>
          <p:nvPr/>
        </p:nvGrpSpPr>
        <p:grpSpPr bwMode="auto">
          <a:xfrm>
            <a:off x="2133600" y="3733800"/>
            <a:ext cx="5111750" cy="2286000"/>
            <a:chOff x="672" y="1728"/>
            <a:chExt cx="3508" cy="1872"/>
          </a:xfrm>
        </p:grpSpPr>
        <p:grpSp>
          <p:nvGrpSpPr>
            <p:cNvPr id="12293" name="Group 20"/>
            <p:cNvGrpSpPr>
              <a:grpSpLocks/>
            </p:cNvGrpSpPr>
            <p:nvPr/>
          </p:nvGrpSpPr>
          <p:grpSpPr bwMode="auto">
            <a:xfrm>
              <a:off x="672" y="1728"/>
              <a:ext cx="3508" cy="1872"/>
              <a:chOff x="628" y="1536"/>
              <a:chExt cx="3508" cy="1872"/>
            </a:xfrm>
          </p:grpSpPr>
          <p:sp>
            <p:nvSpPr>
              <p:cNvPr id="12296" name="Line 5"/>
              <p:cNvSpPr>
                <a:spLocks noChangeShapeType="1"/>
              </p:cNvSpPr>
              <p:nvPr/>
            </p:nvSpPr>
            <p:spPr bwMode="auto">
              <a:xfrm>
                <a:off x="864" y="2256"/>
                <a:ext cx="249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297" name="Line 8"/>
              <p:cNvSpPr>
                <a:spLocks noChangeShapeType="1"/>
              </p:cNvSpPr>
              <p:nvPr/>
            </p:nvSpPr>
            <p:spPr bwMode="auto">
              <a:xfrm>
                <a:off x="3504" y="2256"/>
                <a:ext cx="0" cy="57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298" name="Line 10"/>
              <p:cNvSpPr>
                <a:spLocks noChangeShapeType="1"/>
              </p:cNvSpPr>
              <p:nvPr/>
            </p:nvSpPr>
            <p:spPr bwMode="auto">
              <a:xfrm flipH="1">
                <a:off x="1728" y="3168"/>
                <a:ext cx="13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299" name="Line 12"/>
              <p:cNvSpPr>
                <a:spLocks noChangeShapeType="1"/>
              </p:cNvSpPr>
              <p:nvPr/>
            </p:nvSpPr>
            <p:spPr bwMode="auto">
              <a:xfrm flipV="1">
                <a:off x="1776" y="1680"/>
                <a:ext cx="336" cy="14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300" name="Rectangle 4"/>
              <p:cNvSpPr>
                <a:spLocks noChangeArrowheads="1"/>
              </p:cNvSpPr>
              <p:nvPr/>
            </p:nvSpPr>
            <p:spPr bwMode="auto">
              <a:xfrm>
                <a:off x="1440" y="2016"/>
                <a:ext cx="105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2301" name="Oval 6"/>
              <p:cNvSpPr>
                <a:spLocks noChangeArrowheads="1"/>
              </p:cNvSpPr>
              <p:nvPr/>
            </p:nvSpPr>
            <p:spPr bwMode="auto">
              <a:xfrm>
                <a:off x="3360" y="2112"/>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sp>
            <p:nvSpPr>
              <p:cNvPr id="12302" name="Rectangle 7"/>
              <p:cNvSpPr>
                <a:spLocks noChangeArrowheads="1"/>
              </p:cNvSpPr>
              <p:nvPr/>
            </p:nvSpPr>
            <p:spPr bwMode="auto">
              <a:xfrm>
                <a:off x="2880" y="2832"/>
                <a:ext cx="124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IN" altLang="en-US" sz="2400">
                  <a:latin typeface="Tahoma" panose="020B0604030504040204" pitchFamily="34" charset="0"/>
                </a:endParaRPr>
              </a:p>
            </p:txBody>
          </p:sp>
          <p:graphicFrame>
            <p:nvGraphicFramePr>
              <p:cNvPr id="12303" name="Object 15"/>
              <p:cNvGraphicFramePr>
                <a:graphicFrameLocks noChangeAspect="1"/>
              </p:cNvGraphicFramePr>
              <p:nvPr/>
            </p:nvGraphicFramePr>
            <p:xfrm>
              <a:off x="3648" y="1680"/>
              <a:ext cx="464" cy="272"/>
            </p:xfrm>
            <a:graphic>
              <a:graphicData uri="http://schemas.openxmlformats.org/presentationml/2006/ole">
                <mc:AlternateContent xmlns:mc="http://schemas.openxmlformats.org/markup-compatibility/2006">
                  <mc:Choice xmlns:v="urn:schemas-microsoft-com:vml" Requires="v">
                    <p:oleObj spid="_x0000_s12308" name="Equation" r:id="rId3" imgW="736600" imgH="431800" progId="Equation.DSMT4">
                      <p:embed/>
                    </p:oleObj>
                  </mc:Choice>
                  <mc:Fallback>
                    <p:oleObj name="Equation" r:id="rId3" imgW="736600" imgH="4318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680"/>
                            <a:ext cx="46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Line 16"/>
              <p:cNvSpPr>
                <a:spLocks noChangeShapeType="1"/>
              </p:cNvSpPr>
              <p:nvPr/>
            </p:nvSpPr>
            <p:spPr bwMode="auto">
              <a:xfrm>
                <a:off x="3504" y="1536"/>
                <a:ext cx="0"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aphicFrame>
            <p:nvGraphicFramePr>
              <p:cNvPr id="12305" name="Object 17"/>
              <p:cNvGraphicFramePr>
                <a:graphicFrameLocks noChangeAspect="1"/>
              </p:cNvGraphicFramePr>
              <p:nvPr/>
            </p:nvGraphicFramePr>
            <p:xfrm>
              <a:off x="2648" y="1908"/>
              <a:ext cx="464" cy="328"/>
            </p:xfrm>
            <a:graphic>
              <a:graphicData uri="http://schemas.openxmlformats.org/presentationml/2006/ole">
                <mc:AlternateContent xmlns:mc="http://schemas.openxmlformats.org/markup-compatibility/2006">
                  <mc:Choice xmlns:v="urn:schemas-microsoft-com:vml" Requires="v">
                    <p:oleObj spid="_x0000_s12309" name="Equation" r:id="rId5" imgW="736600" imgH="520700" progId="Equation.DSMT4">
                      <p:embed/>
                    </p:oleObj>
                  </mc:Choice>
                  <mc:Fallback>
                    <p:oleObj name="Equation" r:id="rId5" imgW="736600" imgH="5207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8" y="1908"/>
                            <a:ext cx="464"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6" name="Object 18"/>
              <p:cNvGraphicFramePr>
                <a:graphicFrameLocks noChangeAspect="1"/>
              </p:cNvGraphicFramePr>
              <p:nvPr/>
            </p:nvGraphicFramePr>
            <p:xfrm>
              <a:off x="628" y="1936"/>
              <a:ext cx="648" cy="272"/>
            </p:xfrm>
            <a:graphic>
              <a:graphicData uri="http://schemas.openxmlformats.org/presentationml/2006/ole">
                <mc:AlternateContent xmlns:mc="http://schemas.openxmlformats.org/markup-compatibility/2006">
                  <mc:Choice xmlns:v="urn:schemas-microsoft-com:vml" Requires="v">
                    <p:oleObj spid="_x0000_s12310" name="Equation" r:id="rId7" imgW="1028254" imgH="431613" progId="Equation.DSMT4">
                      <p:embed/>
                    </p:oleObj>
                  </mc:Choice>
                  <mc:Fallback>
                    <p:oleObj name="Equation" r:id="rId7" imgW="1028254" imgH="431613"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 y="1936"/>
                            <a:ext cx="64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7" name="Object 19"/>
              <p:cNvGraphicFramePr>
                <a:graphicFrameLocks noChangeAspect="1"/>
              </p:cNvGraphicFramePr>
              <p:nvPr/>
            </p:nvGraphicFramePr>
            <p:xfrm>
              <a:off x="3720" y="2500"/>
              <a:ext cx="416" cy="264"/>
            </p:xfrm>
            <a:graphic>
              <a:graphicData uri="http://schemas.openxmlformats.org/presentationml/2006/ole">
                <mc:AlternateContent xmlns:mc="http://schemas.openxmlformats.org/markup-compatibility/2006">
                  <mc:Choice xmlns:v="urn:schemas-microsoft-com:vml" Requires="v">
                    <p:oleObj spid="_x0000_s12311" name="Equation" r:id="rId9" imgW="660400" imgH="419100" progId="Equation.DSMT4">
                      <p:embed/>
                    </p:oleObj>
                  </mc:Choice>
                  <mc:Fallback>
                    <p:oleObj name="Equation" r:id="rId9" imgW="660400" imgH="4191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0" y="2500"/>
                            <a:ext cx="41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294" name="Object 21"/>
            <p:cNvGraphicFramePr>
              <a:graphicFrameLocks noChangeAspect="1"/>
            </p:cNvGraphicFramePr>
            <p:nvPr/>
          </p:nvGraphicFramePr>
          <p:xfrm>
            <a:off x="1536" y="2208"/>
            <a:ext cx="968" cy="528"/>
          </p:xfrm>
          <a:graphic>
            <a:graphicData uri="http://schemas.openxmlformats.org/presentationml/2006/ole">
              <mc:AlternateContent xmlns:mc="http://schemas.openxmlformats.org/markup-compatibility/2006">
                <mc:Choice xmlns:v="urn:schemas-microsoft-com:vml" Requires="v">
                  <p:oleObj spid="_x0000_s12312" name="Equation" r:id="rId11" imgW="1536700" imgH="1066800" progId="Equation.DSMT4">
                    <p:embed/>
                  </p:oleObj>
                </mc:Choice>
                <mc:Fallback>
                  <p:oleObj name="Equation" r:id="rId11" imgW="1536700" imgH="10668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208"/>
                          <a:ext cx="96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Text Box 23"/>
            <p:cNvSpPr txBox="1">
              <a:spLocks noChangeArrowheads="1"/>
            </p:cNvSpPr>
            <p:nvPr/>
          </p:nvSpPr>
          <p:spPr bwMode="auto">
            <a:xfrm>
              <a:off x="2976" y="3168"/>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50000"/>
                </a:spcBef>
              </a:pPr>
              <a:r>
                <a:rPr lang="en-GB" altLang="en-US" sz="2400">
                  <a:latin typeface="Tahoma" panose="020B0604030504040204" pitchFamily="34" charset="0"/>
                </a:rPr>
                <a:t>Algorithm</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b="1" smtClean="0"/>
              <a:t>Applications of Adaptive DSP</a:t>
            </a:r>
            <a:endParaRPr lang="en-IN" altLang="en-US" smtClean="0"/>
          </a:p>
        </p:txBody>
      </p:sp>
      <p:sp>
        <p:nvSpPr>
          <p:cNvPr id="13315" name="Content Placeholder 2"/>
          <p:cNvSpPr>
            <a:spLocks noGrp="1"/>
          </p:cNvSpPr>
          <p:nvPr>
            <p:ph idx="1"/>
          </p:nvPr>
        </p:nvSpPr>
        <p:spPr/>
        <p:txBody>
          <a:bodyPr/>
          <a:lstStyle/>
          <a:p>
            <a:r>
              <a:rPr lang="en-IN" altLang="en-US" sz="2400" smtClean="0"/>
              <a:t>Digital communications</a:t>
            </a:r>
          </a:p>
          <a:p>
            <a:r>
              <a:rPr lang="en-IN" altLang="en-US" sz="2400" smtClean="0"/>
              <a:t>Channel equalization</a:t>
            </a:r>
          </a:p>
          <a:p>
            <a:r>
              <a:rPr lang="en-IN" altLang="en-US" sz="2400" smtClean="0"/>
              <a:t>Adaptive noise cancellation</a:t>
            </a:r>
          </a:p>
          <a:p>
            <a:r>
              <a:rPr lang="en-IN" altLang="en-US" sz="2400" smtClean="0"/>
              <a:t>Adaptive echo cancellation</a:t>
            </a:r>
          </a:p>
          <a:p>
            <a:r>
              <a:rPr lang="en-IN" altLang="en-US" sz="2400" smtClean="0"/>
              <a:t>System identification</a:t>
            </a:r>
          </a:p>
          <a:p>
            <a:r>
              <a:rPr lang="en-IN" altLang="en-US" sz="2400" smtClean="0"/>
              <a:t>Smart antenna systems</a:t>
            </a:r>
          </a:p>
          <a:p>
            <a:r>
              <a:rPr lang="en-IN" altLang="en-US" sz="2400" smtClean="0"/>
              <a:t>Blind system equalization</a:t>
            </a:r>
          </a:p>
          <a:p>
            <a:r>
              <a:rPr lang="en-IN" altLang="en-US" sz="2400" smtClean="0"/>
              <a:t>And many, many others</a:t>
            </a:r>
          </a:p>
          <a:p>
            <a:endParaRPr lang="en-I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Grp="1" noChangeArrowheads="1"/>
          </p:cNvSpPr>
          <p:nvPr>
            <p:ph type="title"/>
          </p:nvPr>
        </p:nvSpPr>
        <p:spPr>
          <a:xfrm>
            <a:off x="449263" y="319088"/>
            <a:ext cx="8213725" cy="1143000"/>
          </a:xfrm>
        </p:spPr>
        <p:txBody>
          <a:bodyPr/>
          <a:lstStyle/>
          <a:p>
            <a:pPr eaLnBrk="1" hangingPunct="1"/>
            <a:r>
              <a:rPr lang="en-GB" altLang="en-US" b="1" smtClean="0"/>
              <a:t>Application: Channel Equalization</a:t>
            </a:r>
          </a:p>
        </p:txBody>
      </p:sp>
      <p:sp>
        <p:nvSpPr>
          <p:cNvPr id="14339" name="Rectangle 2051"/>
          <p:cNvSpPr>
            <a:spLocks noGrp="1" noChangeArrowheads="1"/>
          </p:cNvSpPr>
          <p:nvPr>
            <p:ph type="body" idx="1"/>
          </p:nvPr>
        </p:nvSpPr>
        <p:spPr/>
        <p:txBody>
          <a:bodyPr/>
          <a:lstStyle/>
          <a:p>
            <a:pPr eaLnBrk="1" hangingPunct="1"/>
            <a:endParaRPr lang="en-GB" altLang="en-US" smtClean="0">
              <a:solidFill>
                <a:schemeClr val="tx2"/>
              </a:solidFill>
            </a:endParaRPr>
          </a:p>
          <a:p>
            <a:pPr lvl="1" eaLnBrk="1" hangingPunct="1"/>
            <a:endParaRPr lang="en-GB" altLang="en-US" smtClean="0">
              <a:solidFill>
                <a:schemeClr val="tx2"/>
              </a:solidFill>
            </a:endParaRPr>
          </a:p>
        </p:txBody>
      </p:sp>
      <p:graphicFrame>
        <p:nvGraphicFramePr>
          <p:cNvPr id="14340" name="Object 2052"/>
          <p:cNvGraphicFramePr>
            <a:graphicFrameLocks noChangeAspect="1"/>
          </p:cNvGraphicFramePr>
          <p:nvPr/>
        </p:nvGraphicFramePr>
        <p:xfrm>
          <a:off x="1358900" y="1371600"/>
          <a:ext cx="5880100" cy="4648200"/>
        </p:xfrm>
        <a:graphic>
          <a:graphicData uri="http://schemas.openxmlformats.org/presentationml/2006/ole">
            <mc:AlternateContent xmlns:mc="http://schemas.openxmlformats.org/markup-compatibility/2006">
              <mc:Choice xmlns:v="urn:schemas-microsoft-com:vml" Requires="v">
                <p:oleObj spid="_x0000_s14341" name="Image" r:id="rId3" imgW="5333333" imgH="4469841" progId="Photoshop.Image.7">
                  <p:embed/>
                </p:oleObj>
              </mc:Choice>
              <mc:Fallback>
                <p:oleObj name="Image" r:id="rId3" imgW="5333333" imgH="4469841" progId="Photoshop.Image.7">
                  <p:embed/>
                  <p:pic>
                    <p:nvPicPr>
                      <p:cNvPr id="0"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1371600"/>
                        <a:ext cx="58801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3732</TotalTime>
  <Words>2358</Words>
  <Application>Microsoft Office PowerPoint</Application>
  <PresentationFormat>On-screen Show (4:3)</PresentationFormat>
  <Paragraphs>373</Paragraphs>
  <Slides>56</Slides>
  <Notes>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56</vt:i4>
      </vt:variant>
    </vt:vector>
  </HeadingPairs>
  <TitlesOfParts>
    <vt:vector size="67" baseType="lpstr">
      <vt:lpstr>Times New Roman</vt:lpstr>
      <vt:lpstr>Arial</vt:lpstr>
      <vt:lpstr>Wingdings</vt:lpstr>
      <vt:lpstr>Calibri</vt:lpstr>
      <vt:lpstr>Garamond</vt:lpstr>
      <vt:lpstr>Tahoma</vt:lpstr>
      <vt:lpstr>Symbol</vt:lpstr>
      <vt:lpstr>Quadrant</vt:lpstr>
      <vt:lpstr>Edge</vt:lpstr>
      <vt:lpstr>MathType 7.0 Equation</vt:lpstr>
      <vt:lpstr>Adobe Photoshop Image</vt:lpstr>
      <vt:lpstr>EC 614: Adaptive Signal Processing Techniques  Course Instructor: Dr. Debashis Ghosh</vt:lpstr>
      <vt:lpstr>Syllabus</vt:lpstr>
      <vt:lpstr>Syllabus (contd.)</vt:lpstr>
      <vt:lpstr>Syllabus (contd.)</vt:lpstr>
      <vt:lpstr>Suggested Texts / References</vt:lpstr>
      <vt:lpstr>Basics</vt:lpstr>
      <vt:lpstr>Basics</vt:lpstr>
      <vt:lpstr>Applications of Adaptive DSP</vt:lpstr>
      <vt:lpstr>Application: Channel Equalization</vt:lpstr>
      <vt:lpstr>Example: Weiner Filter</vt:lpstr>
      <vt:lpstr>Example: Weiner Filter</vt:lpstr>
      <vt:lpstr>Application: Noise Cancellation</vt:lpstr>
      <vt:lpstr>Application: Echo Cancellation</vt:lpstr>
      <vt:lpstr>Application: System Identification  </vt:lpstr>
      <vt:lpstr>Application: Blind Equalization</vt:lpstr>
      <vt:lpstr>Application: Adaptive Predictors </vt:lpstr>
      <vt:lpstr>Application: Smart antenna arrays</vt:lpstr>
      <vt:lpstr>Algorithm for adaptation</vt:lpstr>
      <vt:lpstr>Adaptive Filters </vt:lpstr>
      <vt:lpstr>Linear Filter Structures </vt:lpstr>
      <vt:lpstr>Linear Filter Structures</vt:lpstr>
      <vt:lpstr>Transversal or Tapped Delay Line Filter </vt:lpstr>
      <vt:lpstr>Lattice Predictor </vt:lpstr>
      <vt:lpstr>Systolic Array </vt:lpstr>
      <vt:lpstr>Triangular Systolic Array </vt:lpstr>
      <vt:lpstr>The three basic forms of estimation</vt:lpstr>
      <vt:lpstr>The three basic forms of estimation</vt:lpstr>
      <vt:lpstr>Linear Filters </vt:lpstr>
      <vt:lpstr>Linear Filters </vt:lpstr>
      <vt:lpstr>Linear Adaptive Filtering Algorithms </vt:lpstr>
      <vt:lpstr>Linear Adaptive Filtering Algorithms </vt:lpstr>
      <vt:lpstr>Stochastic Gradient Approach</vt:lpstr>
      <vt:lpstr>Least-Mean-Square (LMS) Algorithm</vt:lpstr>
      <vt:lpstr>Least-Mean-Square (LMS) Algorithm</vt:lpstr>
      <vt:lpstr>Four classes of applications</vt:lpstr>
      <vt:lpstr>Four classes of applications</vt:lpstr>
      <vt:lpstr>Four classes of applications</vt:lpstr>
      <vt:lpstr>Four classes of applications</vt:lpstr>
      <vt:lpstr>Beamforming</vt:lpstr>
      <vt:lpstr>Beamforming</vt:lpstr>
      <vt:lpstr>Beamforming</vt:lpstr>
      <vt:lpstr>Beamforming: Uniform line array</vt:lpstr>
      <vt:lpstr>Beamforming: Delay-sum</vt:lpstr>
      <vt:lpstr>Beamforming: Delay-sum</vt:lpstr>
      <vt:lpstr>Beamforming: Narrowband phased array</vt:lpstr>
      <vt:lpstr>Beamforming: Similar to FIR filter</vt:lpstr>
      <vt:lpstr>Beamforming: Narrowband</vt:lpstr>
      <vt:lpstr>Beamforming</vt:lpstr>
      <vt:lpstr>Beamforming</vt:lpstr>
      <vt:lpstr>Beamforming</vt:lpstr>
      <vt:lpstr>Beamforming</vt:lpstr>
      <vt:lpstr>Beamforming</vt:lpstr>
      <vt:lpstr>Beamforming</vt:lpstr>
      <vt:lpstr>Beamforming</vt:lpstr>
      <vt:lpstr>Factors for choice of filter / algorithm</vt:lpstr>
      <vt:lpstr>Factors for choice of filter / 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 Ghosh</dc:creator>
  <cp:lastModifiedBy>Debashis Ghosh</cp:lastModifiedBy>
  <cp:revision>118</cp:revision>
  <cp:lastPrinted>1601-01-01T00:00:00Z</cp:lastPrinted>
  <dcterms:created xsi:type="dcterms:W3CDTF">1601-01-01T00:00:00Z</dcterms:created>
  <dcterms:modified xsi:type="dcterms:W3CDTF">2019-02-05T07:19:58Z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