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3" r:id="rId2"/>
  </p:sldMasterIdLst>
  <p:notesMasterIdLst>
    <p:notesMasterId r:id="rId35"/>
  </p:notesMasterIdLst>
  <p:sldIdLst>
    <p:sldId id="256" r:id="rId3"/>
    <p:sldId id="257" r:id="rId4"/>
    <p:sldId id="261" r:id="rId5"/>
    <p:sldId id="259" r:id="rId6"/>
    <p:sldId id="260" r:id="rId7"/>
    <p:sldId id="262" r:id="rId8"/>
    <p:sldId id="265" r:id="rId9"/>
    <p:sldId id="264" r:id="rId10"/>
    <p:sldId id="267" r:id="rId11"/>
    <p:sldId id="266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69" r:id="rId20"/>
    <p:sldId id="270" r:id="rId21"/>
    <p:sldId id="271" r:id="rId22"/>
    <p:sldId id="280" r:id="rId23"/>
    <p:sldId id="281" r:id="rId24"/>
    <p:sldId id="282" r:id="rId25"/>
    <p:sldId id="278" r:id="rId26"/>
    <p:sldId id="279" r:id="rId27"/>
    <p:sldId id="284" r:id="rId28"/>
    <p:sldId id="285" r:id="rId29"/>
    <p:sldId id="286" r:id="rId30"/>
    <p:sldId id="283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3399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314F8B-6272-449A-A9F3-0D429D2DECA3}" type="datetimeFigureOut">
              <a:rPr lang="en-IN"/>
              <a:pPr>
                <a:defRPr/>
              </a:pPr>
              <a:t>28-01-2019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209DEAF-1F19-4E9D-B407-EF5D75E2499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034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</p:grp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68088F80-F668-4275-A43D-846E118A68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64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90AC2-C579-4E57-9674-7A2C61A1F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48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7F56D-C55C-4170-94FE-F48F7E83F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84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9FBE6-6185-47E0-86A7-2865FEA1C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161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6E2CC-2D64-46C0-AEA0-27B70D4B86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05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4EF40-549E-4D15-9E6F-F9B5EFA1F6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207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13077-8DE0-4B86-A24D-8B26E9997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56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FA52F-11B9-4A16-9909-F216F0CD5E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82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C4D36-077E-490E-B2D6-55AEA79F5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94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78A17-320C-4DAA-AD4E-316ACA668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231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B527-FD8C-4AC8-8DFB-42C986B76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7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3160F-70B1-4454-82F4-1C646D865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447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E2F6-06FE-4AE4-8461-70F1D0691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835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69A16-3BDE-4619-9772-3447DC80C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311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8AA93-5C84-460C-BD9C-1DD098F8DB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744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8A46C-B9E9-4EB1-B54E-5E6849D01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319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EA370-DDF4-441F-BE7D-B6C9C9AA25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3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2FE5E-3AC6-4D98-9EEE-A58A86EFB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7963E-703A-44E4-990E-552187E0C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00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09684-8EA5-435B-A3E5-B7F3E476DF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0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4CEAA-A5C3-4028-B402-855A98BE0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33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29D14-39B1-4730-B71A-10943543C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95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6F268-5528-41D4-A235-24680A11E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1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DD61C-5330-453C-8467-4E5BD1EE1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EA9620-4E0E-4506-A35B-AB493CC21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Copyright (C) 2005 Güner Arslan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351M Digital Signal Processing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22AD9A1F-4BFB-4476-A57C-E1F8E85A4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848600" cy="3124200"/>
          </a:xfrm>
        </p:spPr>
        <p:txBody>
          <a:bodyPr/>
          <a:lstStyle/>
          <a:p>
            <a:pPr algn="ctr" eaLnBrk="1" hangingPunct="1"/>
            <a:r>
              <a:rPr lang="en-US" altLang="en-US" sz="4800" b="1" smtClean="0"/>
              <a:t>Wiener Filters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2800" smtClean="0">
                <a:solidFill>
                  <a:srgbClr val="660033"/>
                </a:solidFill>
              </a:rPr>
              <a:t>Course Instructor: Dr. Debashis Ghosh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029200"/>
            <a:ext cx="8382000" cy="1219200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latin typeface="Arial" panose="020B0604020202020204" pitchFamily="34" charset="0"/>
              </a:rPr>
              <a:t>Department of Electronics &amp; Computer Engg.</a:t>
            </a:r>
          </a:p>
          <a:p>
            <a:pPr algn="ctr" eaLnBrk="1" hangingPunct="1"/>
            <a:r>
              <a:rPr lang="en-US" altLang="en-US" smtClean="0">
                <a:latin typeface="Arial" panose="020B0604020202020204" pitchFamily="34" charset="0"/>
              </a:rPr>
              <a:t>Indian Institute of Technology Roorkee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86200"/>
            <a:ext cx="1041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Some assumptions</a:t>
            </a:r>
            <a:endParaRPr lang="en-IN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IN" altLang="en-US" sz="2400" smtClean="0"/>
              <a:t>Restrictions on the filter:</a:t>
            </a:r>
          </a:p>
          <a:p>
            <a:pPr lvl="1" algn="just">
              <a:spcBef>
                <a:spcPts val="1200"/>
              </a:spcBef>
            </a:pPr>
            <a:r>
              <a:rPr lang="en-IN" altLang="en-US" sz="2400" smtClean="0">
                <a:solidFill>
                  <a:srgbClr val="660033"/>
                </a:solidFill>
              </a:rPr>
              <a:t>Linear</a:t>
            </a:r>
            <a:r>
              <a:rPr lang="en-IN" altLang="en-US" sz="2400" smtClean="0"/>
              <a:t>: mathematical analysis easy to handle.</a:t>
            </a:r>
          </a:p>
          <a:p>
            <a:pPr lvl="1" algn="just">
              <a:spcBef>
                <a:spcPts val="1200"/>
              </a:spcBef>
            </a:pPr>
            <a:r>
              <a:rPr lang="en-IN" altLang="en-US" sz="2400" smtClean="0">
                <a:solidFill>
                  <a:srgbClr val="003399"/>
                </a:solidFill>
              </a:rPr>
              <a:t>Discrete-time</a:t>
            </a:r>
            <a:r>
              <a:rPr lang="en-IN" altLang="en-US" sz="2400" smtClean="0"/>
              <a:t>: possible to implement using digital hardware and/or software.</a:t>
            </a:r>
          </a:p>
          <a:p>
            <a:pPr lvl="1" algn="just">
              <a:spcBef>
                <a:spcPts val="1200"/>
              </a:spcBef>
            </a:pPr>
            <a:r>
              <a:rPr lang="en-IN" altLang="en-US" sz="2400" smtClean="0">
                <a:solidFill>
                  <a:srgbClr val="660033"/>
                </a:solidFill>
              </a:rPr>
              <a:t>FIR</a:t>
            </a:r>
            <a:r>
              <a:rPr lang="en-IN" altLang="en-US" sz="2400" smtClean="0"/>
              <a:t>: inherently stable and easy to handle when the filter is required to be adaptive (since it does not involve feedback path)</a:t>
            </a:r>
          </a:p>
          <a:p>
            <a:pPr algn="just">
              <a:spcBef>
                <a:spcPts val="1200"/>
              </a:spcBef>
            </a:pPr>
            <a:endParaRPr lang="en-IN" altLang="en-US" sz="2400" smtClean="0"/>
          </a:p>
          <a:p>
            <a:pPr algn="just">
              <a:spcBef>
                <a:spcPts val="1200"/>
              </a:spcBef>
            </a:pPr>
            <a:endParaRPr lang="en-IN" alt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Principle of orthogonality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296" t="-942" r="-111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Some mathematical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IN" altLang="en-US" sz="2400" smtClean="0"/>
              <a:t>The </a:t>
            </a:r>
            <a:r>
              <a:rPr lang="en-IN" altLang="en-US" sz="2400" b="1" smtClean="0">
                <a:solidFill>
                  <a:srgbClr val="660033"/>
                </a:solidFill>
              </a:rPr>
              <a:t>gradient</a:t>
            </a:r>
            <a:r>
              <a:rPr lang="en-IN" altLang="en-US" sz="2400" smtClean="0"/>
              <a:t> is a fancy word for derivative, or the rate of change of a function. 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It is a </a:t>
            </a:r>
            <a:r>
              <a:rPr lang="en-IN" altLang="en-US" sz="2400" smtClean="0">
                <a:solidFill>
                  <a:srgbClr val="003399"/>
                </a:solidFill>
              </a:rPr>
              <a:t>vector </a:t>
            </a:r>
            <a:r>
              <a:rPr lang="en-IN" altLang="en-US" sz="2400" smtClean="0"/>
              <a:t>(a direction to move) that</a:t>
            </a:r>
          </a:p>
          <a:p>
            <a:pPr lvl="1" algn="just">
              <a:spcBef>
                <a:spcPts val="1200"/>
              </a:spcBef>
            </a:pPr>
            <a:r>
              <a:rPr lang="en-IN" altLang="en-US" sz="2400" smtClean="0"/>
              <a:t>Points in the direction of greatest increase of a function</a:t>
            </a:r>
          </a:p>
          <a:p>
            <a:pPr lvl="1" algn="just">
              <a:spcBef>
                <a:spcPts val="1200"/>
              </a:spcBef>
            </a:pPr>
            <a:r>
              <a:rPr lang="en-IN" altLang="en-US" sz="2400" smtClean="0"/>
              <a:t>Is zero at a local maximum or local minimum (because there is no single direction of increase)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The term "gradient" is typically used for functions with </a:t>
            </a:r>
            <a:r>
              <a:rPr lang="en-IN" altLang="en-US" sz="2400" smtClean="0">
                <a:solidFill>
                  <a:srgbClr val="003399"/>
                </a:solidFill>
              </a:rPr>
              <a:t>several inputs and a single output </a:t>
            </a:r>
            <a:r>
              <a:rPr lang="en-IN" altLang="en-US" sz="2400" smtClean="0"/>
              <a:t>(a scalar field). </a:t>
            </a:r>
          </a:p>
          <a:p>
            <a:endParaRPr lang="en-IN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Some mathematical notes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524000"/>
            <a:ext cx="8229600" cy="4530725"/>
          </a:xfrm>
          <a:blipFill rotWithShape="0">
            <a:blip r:embed="rId2"/>
            <a:stretch>
              <a:fillRect l="-296" t="-942" r="-111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Some mathematical notes</a:t>
            </a:r>
            <a:endParaRPr lang="en-IN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5334000" cy="4530725"/>
          </a:xfrm>
        </p:spPr>
        <p:txBody>
          <a:bodyPr/>
          <a:lstStyle/>
          <a:p>
            <a:pPr algn="just"/>
            <a:r>
              <a:rPr lang="en-IN" altLang="en-US" sz="2400" b="1" smtClean="0">
                <a:solidFill>
                  <a:srgbClr val="003399"/>
                </a:solidFill>
              </a:rPr>
              <a:t>Complex derivative</a:t>
            </a:r>
            <a:r>
              <a:rPr lang="en-IN" altLang="en-US" sz="2400" smtClean="0"/>
              <a:t>: If a function is continuous at a point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 x + jy</a:t>
            </a:r>
            <a:r>
              <a:rPr lang="en-IN" altLang="en-US" sz="2400" smtClean="0"/>
              <a:t>, we then can define its complex derivative as</a:t>
            </a:r>
          </a:p>
          <a:p>
            <a:pPr algn="just"/>
            <a:endParaRPr lang="en-IN" altLang="en-US" sz="2400" smtClean="0"/>
          </a:p>
          <a:p>
            <a:pPr algn="just"/>
            <a:endParaRPr lang="en-IN" altLang="en-US" sz="2400" smtClean="0"/>
          </a:p>
          <a:p>
            <a:pPr algn="just"/>
            <a:r>
              <a:rPr lang="en-IN" altLang="en-US" sz="2400" smtClean="0"/>
              <a:t>In principle, we might get different results from the above formula when we plug in different infinitesimals </a:t>
            </a:r>
            <a:r>
              <a:rPr lang="el-GR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 smtClean="0"/>
              <a:t>, even in the limit where </a:t>
            </a:r>
            <a:r>
              <a:rPr lang="el-GR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 smtClean="0"/>
              <a:t> → 0 and even though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altLang="en-US" sz="2400" smtClean="0"/>
              <a:t> is continuous.</a:t>
            </a: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3968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05000"/>
            <a:ext cx="3048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Some mathematical notes</a:t>
            </a:r>
            <a:endParaRPr lang="en-IN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IN" altLang="en-US" sz="2400" smtClean="0"/>
              <a:t>To cope with this complication, we regard the complex derivative as well-deﬁned only if the above deﬁnition gives the same answer regardless of the argument of </a:t>
            </a:r>
            <a:r>
              <a:rPr lang="el-GR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 smtClean="0"/>
              <a:t>. 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If a function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altLang="en-US" sz="2400" smtClean="0"/>
              <a:t> satisﬁes this property at a point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 smtClean="0"/>
              <a:t>, then we say that the function is complex-diﬀerentiable at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 smtClean="0"/>
              <a:t>. 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In other words, a complex-diﬀerentiable function is one possessing an </a:t>
            </a:r>
            <a:r>
              <a:rPr lang="en-IN" altLang="en-US" sz="2400" smtClean="0">
                <a:solidFill>
                  <a:srgbClr val="003399"/>
                </a:solidFill>
              </a:rPr>
              <a:t>unambiguous complex derivative</a:t>
            </a:r>
            <a:r>
              <a:rPr lang="en-IN" altLang="en-US" sz="2400" smtClean="0"/>
              <a:t>.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If a function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altLang="en-US" sz="2400" smtClean="0"/>
              <a:t> is complex-diﬀerentiable for all points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 smtClean="0"/>
              <a:t> in some domain 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⊂ ₵</a:t>
            </a:r>
            <a:r>
              <a:rPr lang="en-IN" altLang="en-US" sz="2400" smtClean="0"/>
              <a:t>, then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altLang="en-US" sz="2400" smtClean="0"/>
              <a:t> is said to be </a:t>
            </a:r>
            <a:r>
              <a:rPr lang="en-IN" altLang="en-US" sz="2400" smtClean="0">
                <a:solidFill>
                  <a:srgbClr val="003399"/>
                </a:solidFill>
              </a:rPr>
              <a:t>analytic</a:t>
            </a:r>
            <a:r>
              <a:rPr lang="en-IN" altLang="en-US" sz="2400" smtClean="0"/>
              <a:t> (or </a:t>
            </a:r>
            <a:r>
              <a:rPr lang="en-IN" altLang="en-US" sz="2400" smtClean="0">
                <a:solidFill>
                  <a:srgbClr val="660033"/>
                </a:solidFill>
              </a:rPr>
              <a:t>holomorphic</a:t>
            </a:r>
            <a:r>
              <a:rPr lang="en-IN" altLang="en-US" sz="2400" smtClean="0"/>
              <a:t>) in 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altLang="en-US" sz="2400" smtClean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Some mathematical notes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17638"/>
            <a:ext cx="8229600" cy="4713287"/>
          </a:xfrm>
          <a:blipFill rotWithShape="0">
            <a:blip r:embed="rId2"/>
            <a:stretch>
              <a:fillRect l="-296" t="-1035" r="-1111" b="-284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Some mathematical notes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296" t="-942" r="-111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Principle of orthogonality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296" t="-1077" r="-111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Principle of orthogonality (contd.)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296" t="-94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Syllabus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05400"/>
          </a:xfrm>
        </p:spPr>
        <p:txBody>
          <a:bodyPr/>
          <a:lstStyle/>
          <a:p>
            <a:pPr algn="just" eaLnBrk="1" hangingPunct="1"/>
            <a:r>
              <a:rPr lang="en-US" altLang="en-US" sz="2400" smtClean="0"/>
              <a:t>Optimum linear combiner and Wiener-Hopf equations, orthogonality principle, minimum mean square error and error performance surface; Multiple linear regression model; Linearly constrained minimum-variance filter          (</a:t>
            </a:r>
            <a:r>
              <a:rPr lang="en-US" altLang="en-US" sz="2400" smtClean="0">
                <a:solidFill>
                  <a:srgbClr val="0070C0"/>
                </a:solidFill>
              </a:rPr>
              <a:t>6 lectures</a:t>
            </a:r>
            <a:r>
              <a:rPr lang="en-US" altLang="en-US" sz="2400" smtClean="0"/>
              <a:t>). </a:t>
            </a:r>
          </a:p>
          <a:p>
            <a:pPr eaLnBrk="1" hangingPunct="1"/>
            <a:endParaRPr lang="en-US" altLang="en-US" sz="1600" smtClean="0"/>
          </a:p>
        </p:txBody>
      </p:sp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2822575" y="5995988"/>
            <a:ext cx="11747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Principle of orthogonality</a:t>
            </a:r>
          </a:p>
        </p:txBody>
      </p:sp>
      <p:sp>
        <p:nvSpPr>
          <p:cNvPr id="2560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296" t="-942" r="-1111"/>
            </a:stretch>
          </a:blipFill>
          <a:extLst/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smtClean="0"/>
              <a:t>Wiener-Hopf eqautions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296" t="-942" r="-1111" b="-673"/>
            </a:stretch>
          </a:blipFill>
          <a:extLst/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 b="1" dirty="0" smtClean="0"/>
              <a:t>Wiener-</a:t>
            </a:r>
            <a:r>
              <a:rPr lang="en-IN" altLang="en-US" sz="4400" b="1" dirty="0" err="1" smtClean="0"/>
              <a:t>Hopf</a:t>
            </a:r>
            <a:r>
              <a:rPr lang="en-IN" altLang="en-US" sz="4400" b="1" dirty="0" smtClean="0"/>
              <a:t> </a:t>
            </a:r>
            <a:r>
              <a:rPr lang="en-IN" altLang="en-US" sz="4400" b="1" dirty="0" smtClean="0"/>
              <a:t>equations</a:t>
            </a:r>
            <a:endParaRPr lang="en-IN" altLang="en-US" b="1" dirty="0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296" t="-942" r="-1111"/>
            </a:stretch>
          </a:blipFill>
          <a:extLst/>
        </p:spPr>
        <p:txBody>
          <a:bodyPr/>
          <a:lstStyle/>
          <a:p>
            <a:r>
              <a:rPr lang="en-IN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/>
              <a:t>Wiener-</a:t>
            </a:r>
            <a:r>
              <a:rPr lang="en-IN" altLang="en-US" sz="4000" b="1" dirty="0" err="1"/>
              <a:t>Hopf</a:t>
            </a:r>
            <a:r>
              <a:rPr lang="en-IN" altLang="en-US" sz="4000" b="1" dirty="0"/>
              <a:t> </a:t>
            </a:r>
            <a:r>
              <a:rPr lang="en-IN" altLang="en-US" sz="4000" b="1" dirty="0" err="1"/>
              <a:t>eqautions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These equations give the required optimum filter coefficients (weights).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These equations are called 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Weiner-</a:t>
                </a:r>
                <a:r>
                  <a:rPr lang="en-IN" sz="2400" dirty="0" err="1" smtClean="0">
                    <a:solidFill>
                      <a:srgbClr val="003399"/>
                    </a:solidFill>
                  </a:rPr>
                  <a:t>Hopf</a:t>
                </a:r>
                <a:r>
                  <a:rPr lang="en-IN" sz="2400" dirty="0" smtClean="0">
                    <a:solidFill>
                      <a:srgbClr val="003399"/>
                    </a:solidFill>
                  </a:rPr>
                  <a:t> equations</a:t>
                </a:r>
                <a:r>
                  <a:rPr lang="en-IN" sz="2400" dirty="0" smtClean="0"/>
                  <a:t>.</a:t>
                </a:r>
              </a:p>
              <a:p>
                <a:pPr algn="just"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IN" sz="2400" dirty="0" smtClean="0"/>
                  <a:t>For FIR filter with finite 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sz="2400" dirty="0" smtClean="0"/>
                  <a:t> number of filter taps, the </a:t>
                </a:r>
                <a:r>
                  <a:rPr lang="en-IN" sz="2400" dirty="0"/>
                  <a:t>Weiner-</a:t>
                </a:r>
                <a:r>
                  <a:rPr lang="en-IN" sz="2400" dirty="0" err="1"/>
                  <a:t>Hopf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equations reduce to a system of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sz="2400" dirty="0"/>
                  <a:t> number </a:t>
                </a:r>
                <a:r>
                  <a:rPr lang="en-IN" sz="2400" dirty="0" smtClean="0"/>
                  <a:t>of simultaneous equations.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=0, 1,…,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e>
                        </m:mr>
                      </m:m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59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Minimum MSE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296" t="-1077" r="-1111" b="-430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Minimum MSE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296" t="-942" r="-111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Error performance surface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17638"/>
                <a:ext cx="8686800" cy="4530725"/>
              </a:xfrm>
            </p:spPr>
            <p:txBody>
              <a:bodyPr/>
              <a:lstStyle/>
              <a:p>
                <a:r>
                  <a:rPr lang="en-IN" sz="2400" dirty="0" smtClean="0"/>
                  <a:t>Cost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sz="2400" i="1" dirty="0" smtClean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800"/>
                  </a:spcBef>
                </a:pPr>
                <a:endParaRPr lang="en-IN" sz="800" i="1" dirty="0" smtClean="0">
                  <a:latin typeface="Cambria Math" panose="02040503050406030204" pitchFamily="18" charset="0"/>
                </a:endParaRPr>
              </a:p>
              <a:p>
                <a:pPr marL="344487" lvl="1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IN" sz="2400" dirty="0" smtClean="0"/>
              </a:p>
              <a:p>
                <a:pPr marL="344487" lvl="1" indent="0">
                  <a:spcBef>
                    <a:spcPts val="3000"/>
                  </a:spcBef>
                  <a:buNone/>
                </a:pPr>
                <a:endParaRPr lang="en-IN" sz="800" dirty="0" smtClean="0"/>
              </a:p>
              <a:p>
                <a:pPr marL="344487" lvl="1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IN" sz="2400" dirty="0" smtClean="0"/>
              </a:p>
              <a:p>
                <a:pPr marL="344487" lvl="1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17638"/>
                <a:ext cx="8686800" cy="4530725"/>
              </a:xfrm>
              <a:blipFill rotWithShape="0">
                <a:blip r:embed="rId2"/>
                <a:stretch>
                  <a:fillRect l="-28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07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Error performance surface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505200" cy="4530725"/>
              </a:xfrm>
            </p:spPr>
            <p:txBody>
              <a:bodyPr/>
              <a:lstStyle/>
              <a:p>
                <a:pPr algn="just"/>
                <a:r>
                  <a:rPr lang="en-IN" sz="2400" i="1" dirty="0" smtClean="0"/>
                  <a:t>J</a:t>
                </a:r>
                <a:r>
                  <a:rPr lang="en-IN" sz="2400" dirty="0" smtClean="0"/>
                  <a:t> is a </a:t>
                </a:r>
                <a:r>
                  <a:rPr lang="en-IN" sz="2400" dirty="0" smtClean="0">
                    <a:solidFill>
                      <a:srgbClr val="660033"/>
                    </a:solidFill>
                  </a:rPr>
                  <a:t>2</a:t>
                </a:r>
                <a:r>
                  <a:rPr lang="en-IN" sz="2400" baseline="30000" dirty="0" smtClean="0">
                    <a:solidFill>
                      <a:srgbClr val="660033"/>
                    </a:solidFill>
                  </a:rPr>
                  <a:t>nd</a:t>
                </a:r>
                <a:r>
                  <a:rPr lang="en-IN" sz="2400" dirty="0">
                    <a:solidFill>
                      <a:srgbClr val="660033"/>
                    </a:solidFill>
                  </a:rPr>
                  <a:t> </a:t>
                </a:r>
                <a:r>
                  <a:rPr lang="en-IN" sz="2400" dirty="0" smtClean="0">
                    <a:solidFill>
                      <a:srgbClr val="660033"/>
                    </a:solidFill>
                  </a:rPr>
                  <a:t>order function</a:t>
                </a:r>
                <a:r>
                  <a:rPr lang="en-IN" sz="2400" dirty="0" smtClean="0"/>
                  <a:t> of the filter tap-weights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>
                    <a:sym typeface="Wingdings" panose="05000000000000000000" pitchFamily="2" charset="2"/>
                  </a:rPr>
                  <a:t>(</a:t>
                </a:r>
                <a:r>
                  <a:rPr lang="en-IN" sz="2400" i="1" dirty="0" smtClean="0">
                    <a:sym typeface="Wingdings" panose="05000000000000000000" pitchFamily="2" charset="2"/>
                  </a:rPr>
                  <a:t>M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+1)-dimensional </a:t>
                </a:r>
                <a:r>
                  <a:rPr lang="en-IN" sz="2400" dirty="0">
                    <a:solidFill>
                      <a:srgbClr val="003399"/>
                    </a:solidFill>
                    <a:sym typeface="Wingdings" panose="05000000000000000000" pitchFamily="2" charset="2"/>
                  </a:rPr>
                  <a:t>bowl-shaped </a:t>
                </a:r>
                <a:r>
                  <a:rPr lang="en-IN" sz="2400" dirty="0" smtClean="0">
                    <a:solidFill>
                      <a:srgbClr val="003399"/>
                    </a:solidFill>
                    <a:sym typeface="Wingdings" panose="05000000000000000000" pitchFamily="2" charset="2"/>
                  </a:rPr>
                  <a:t>surface 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with </a:t>
                </a:r>
                <a:r>
                  <a:rPr lang="en-IN" sz="2400" i="1" dirty="0" smtClean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M</a:t>
                </a:r>
                <a:r>
                  <a:rPr lang="en-IN" sz="2400" dirty="0" smtClean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 degrees of freedom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i="1" dirty="0" err="1" smtClean="0">
                    <a:sym typeface="Wingdings" panose="05000000000000000000" pitchFamily="2" charset="2"/>
                  </a:rPr>
                  <a:t>J</a:t>
                </a:r>
                <a:r>
                  <a:rPr lang="en-IN" sz="2400" i="1" baseline="-25000" dirty="0" err="1" smtClean="0">
                    <a:sym typeface="Wingdings" panose="05000000000000000000" pitchFamily="2" charset="2"/>
                  </a:rPr>
                  <a:t>min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 attained at the bottom of the bowl.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>
                    <a:sym typeface="Wingdings" panose="05000000000000000000" pitchFamily="2" charset="2"/>
                  </a:rPr>
                  <a:t>At this point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𝛁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endParaRPr lang="en-IN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505200" cy="4530725"/>
              </a:xfrm>
              <a:blipFill rotWithShape="0">
                <a:blip r:embed="rId2"/>
                <a:stretch>
                  <a:fillRect l="-696" t="-942" r="-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719562"/>
            <a:ext cx="4940626" cy="4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3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Error performance surface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This means,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=0,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=0, 1, …,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endParaRPr lang="en-IN" sz="2400" b="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algn="just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𝑘𝑅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𝑘𝐼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+2</m:t>
                    </m:r>
                    <m:nary>
                      <m:naryPr>
                        <m:chr m:val="∑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IN" sz="2400" b="0" dirty="0" smtClean="0"/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This also leads to the same Wiener-</a:t>
                </a:r>
                <a:r>
                  <a:rPr lang="en-IN" sz="2400" dirty="0" err="1" smtClean="0"/>
                  <a:t>Hopf</a:t>
                </a:r>
                <a:r>
                  <a:rPr lang="en-IN" sz="2400" dirty="0" smtClean="0"/>
                  <a:t> equations.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So, condition for min. MSE is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endParaRPr lang="en-IN" sz="2400" b="1" dirty="0"/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This leads to principle of orthogonality and the Wiener-</a:t>
                </a:r>
                <a:r>
                  <a:rPr lang="en-IN" sz="2400" dirty="0" err="1" smtClean="0"/>
                  <a:t>Hopf</a:t>
                </a:r>
                <a:r>
                  <a:rPr lang="en-IN" sz="2400" dirty="0" smtClean="0"/>
                  <a:t> equations follow from there.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In a second approach, express cost-function J directly in terms of filter tap-weights, find the gradients, equate to zero to get the same Wiener-</a:t>
                </a:r>
                <a:r>
                  <a:rPr lang="en-IN" sz="2400" dirty="0" err="1" smtClean="0"/>
                  <a:t>Hopf</a:t>
                </a:r>
                <a:r>
                  <a:rPr lang="en-IN" sz="2400" dirty="0" smtClean="0"/>
                  <a:t> equations. </a:t>
                </a:r>
                <a:endParaRPr lang="en-IN" sz="24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84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/>
              <a:t>Matrix formulation of the W-H equations</a:t>
            </a:r>
            <a:endParaRPr lang="en-IN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530725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=0, 1,…,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e>
                        </m:mr>
                      </m:m>
                    </m:oMath>
                  </m:oMathPara>
                </a14:m>
                <a:endParaRPr lang="en-IN" sz="2400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IN" sz="2400" dirty="0" smtClean="0"/>
                  <a:t>This </a:t>
                </a:r>
                <a:r>
                  <a:rPr lang="en-IN" sz="2400" dirty="0" smtClean="0"/>
                  <a:t>may be written </a:t>
                </a:r>
                <a:r>
                  <a:rPr lang="en-IN" sz="2400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IN" sz="2400" b="1" dirty="0" smtClean="0"/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</m:oMath>
                </a14:m>
                <a:r>
                  <a:rPr lang="en-IN" sz="2400" dirty="0" smtClean="0"/>
                  <a:t> is correlation matrix (covariance matrix for zero mean) of the tap-input vector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sz="2400" dirty="0" smtClean="0"/>
                  <a:t> is the required optimum tap-weight vector and </a:t>
                </a:r>
                <a:r>
                  <a:rPr lang="en-IN" sz="2400" b="1" dirty="0" smtClean="0"/>
                  <a:t>p</a:t>
                </a:r>
                <a:r>
                  <a:rPr lang="en-IN" sz="2400" dirty="0" smtClean="0"/>
                  <a:t> is the cross-correlation vector.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IN" sz="2400" dirty="0" smtClean="0"/>
                  <a:t>Input vector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400" dirty="0" smtClean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400" dirty="0" smtClean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530725"/>
              </a:xfrm>
              <a:blipFill rotWithShape="0">
                <a:blip r:embed="rId2"/>
                <a:stretch>
                  <a:fillRect l="-296" r="-1111" b="-130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2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Introduction</a:t>
            </a:r>
            <a:endParaRPr lang="en-IN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5613" y="1417638"/>
            <a:ext cx="8229600" cy="4530725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IN" altLang="en-US" sz="2400" smtClean="0"/>
              <a:t>The process of extracting the information-carrying signal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altLang="en-US" sz="2400" smtClean="0"/>
              <a:t> from the observed signal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l-GR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IN" altLang="en-US" sz="2400" smtClean="0"/>
              <a:t>where </a:t>
            </a:r>
            <a:r>
              <a:rPr lang="el-GR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IN" altLang="en-US" sz="2400" smtClean="0"/>
              <a:t>is a noise process, is called </a:t>
            </a:r>
            <a:r>
              <a:rPr lang="en-IN" altLang="en-US" sz="2400" smtClean="0">
                <a:solidFill>
                  <a:srgbClr val="003399"/>
                </a:solidFill>
              </a:rPr>
              <a:t>filtering</a:t>
            </a:r>
            <a:r>
              <a:rPr lang="en-IN" altLang="en-US" sz="2400" smtClean="0"/>
              <a:t>.</a:t>
            </a:r>
          </a:p>
          <a:p>
            <a:pPr algn="just">
              <a:spcBef>
                <a:spcPts val="1200"/>
              </a:spcBef>
            </a:pPr>
            <a:endParaRPr lang="en-IN" altLang="en-US" sz="2400" smtClean="0"/>
          </a:p>
          <a:p>
            <a:pPr algn="just">
              <a:spcBef>
                <a:spcPts val="1200"/>
              </a:spcBef>
            </a:pPr>
            <a:endParaRPr lang="en-IN" altLang="en-US" sz="2400" smtClean="0"/>
          </a:p>
          <a:p>
            <a:pPr algn="just">
              <a:spcBef>
                <a:spcPts val="1200"/>
              </a:spcBef>
            </a:pPr>
            <a:endParaRPr lang="en-IN" altLang="en-US" sz="2400" smtClean="0"/>
          </a:p>
          <a:p>
            <a:pPr algn="just">
              <a:spcBef>
                <a:spcPts val="3000"/>
              </a:spcBef>
            </a:pPr>
            <a:r>
              <a:rPr lang="en-IN" altLang="en-US" sz="2400" smtClean="0"/>
              <a:t>Typical filters are designed based on a frequency response approach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Wiener filters, on the other hand, are based on a </a:t>
            </a:r>
            <a:r>
              <a:rPr lang="en-IN" altLang="en-US" sz="2400" smtClean="0">
                <a:solidFill>
                  <a:srgbClr val="660033"/>
                </a:solidFill>
              </a:rPr>
              <a:t>statistical approach</a:t>
            </a:r>
            <a:r>
              <a:rPr lang="en-IN" altLang="en-US" sz="2400" smtClean="0"/>
              <a:t>.</a:t>
            </a:r>
          </a:p>
          <a:p>
            <a:pPr algn="just"/>
            <a:endParaRPr lang="en-IN" altLang="en-US" sz="2400" smtClean="0"/>
          </a:p>
          <a:p>
            <a:endParaRPr lang="en-IN" altLang="en-US" smtClean="0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557463"/>
            <a:ext cx="4833938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3657600" y="2895600"/>
            <a:ext cx="6794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400" i="1"/>
              <a:t>x</a:t>
            </a:r>
            <a:r>
              <a:rPr lang="en-IN" altLang="en-US" sz="2400"/>
              <a:t>[</a:t>
            </a:r>
            <a:r>
              <a:rPr lang="en-IN" altLang="en-US" sz="2400" i="1"/>
              <a:t>n</a:t>
            </a:r>
            <a:r>
              <a:rPr lang="en-IN" altLang="en-US" sz="2400"/>
              <a:t>]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0" y="3148013"/>
            <a:ext cx="66357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400" i="1"/>
              <a:t>s</a:t>
            </a:r>
            <a:r>
              <a:rPr lang="en-IN" altLang="en-US" sz="2400"/>
              <a:t>[</a:t>
            </a:r>
            <a:r>
              <a:rPr lang="en-IN" altLang="en-US" sz="2400" i="1"/>
              <a:t>n</a:t>
            </a:r>
            <a:r>
              <a:rPr lang="en-IN" altLang="en-US" sz="2400"/>
              <a:t>]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35652" y="3147599"/>
            <a:ext cx="716543" cy="461665"/>
          </a:xfrm>
          <a:prstGeom prst="rect">
            <a:avLst/>
          </a:prstGeom>
          <a:blipFill rotWithShape="0">
            <a:blip r:embed="rId3"/>
            <a:stretch>
              <a:fillRect t="-10526" r="-12821" b="-28947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8200" name="TextBox 8"/>
          <p:cNvSpPr txBox="1">
            <a:spLocks noChangeArrowheads="1"/>
          </p:cNvSpPr>
          <p:nvPr/>
        </p:nvSpPr>
        <p:spPr bwMode="auto">
          <a:xfrm>
            <a:off x="3200400" y="3962400"/>
            <a:ext cx="695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l-GR" altLang="en-US" sz="2400" i="1"/>
              <a:t>η</a:t>
            </a:r>
            <a:r>
              <a:rPr lang="en-IN" altLang="en-US" sz="2400"/>
              <a:t>[</a:t>
            </a:r>
            <a:r>
              <a:rPr lang="en-IN" altLang="en-US" sz="2400" i="1"/>
              <a:t>n</a:t>
            </a:r>
            <a:r>
              <a:rPr lang="en-IN" altLang="en-US" sz="2400"/>
              <a:t>]</a:t>
            </a:r>
          </a:p>
        </p:txBody>
      </p:sp>
      <p:sp>
        <p:nvSpPr>
          <p:cNvPr id="8201" name="TextBox 9"/>
          <p:cNvSpPr txBox="1">
            <a:spLocks noChangeArrowheads="1"/>
          </p:cNvSpPr>
          <p:nvPr/>
        </p:nvSpPr>
        <p:spPr bwMode="auto">
          <a:xfrm>
            <a:off x="4943475" y="3192463"/>
            <a:ext cx="69691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400" i="1"/>
              <a:t>h</a:t>
            </a:r>
            <a:r>
              <a:rPr lang="en-IN" altLang="en-US" sz="2400"/>
              <a:t>[</a:t>
            </a:r>
            <a:r>
              <a:rPr lang="en-IN" altLang="en-US" sz="2400" i="1"/>
              <a:t>n</a:t>
            </a:r>
            <a:r>
              <a:rPr lang="en-IN" altLang="en-US" sz="2400"/>
              <a:t>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Matrix formulation of the W-H equations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         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IN" b="0" i="1">
                                        <a:latin typeface="Cambria Math" panose="02040503050406030204" pitchFamily="18" charset="0"/>
                                      </a:rPr>
                                      <m:t>          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         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…       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        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        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…       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>
                  <a:spcBef>
                    <a:spcPts val="2400"/>
                  </a:spcBef>
                </a:pPr>
                <a:r>
                  <a:rPr lang="en-IN" dirty="0" smtClean="0"/>
                  <a:t>Check that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[−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*[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IN" dirty="0" smtClean="0"/>
                  <a:t>It follows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sz="3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IN" sz="3200" b="1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b="-1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962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Matrix formulation of </a:t>
            </a:r>
            <a:r>
              <a:rPr lang="en-IN" sz="4400" b="1" dirty="0" smtClean="0"/>
              <a:t>MMSE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pPr>
                  <a:spcBef>
                    <a:spcPts val="1800"/>
                  </a:spcBef>
                </a:pPr>
                <a:r>
                  <a:rPr lang="en-IN" sz="2400" dirty="0" smtClean="0"/>
                  <a:t>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IN" sz="2400" b="1" dirty="0" smtClean="0"/>
              </a:p>
              <a:p>
                <a:pPr>
                  <a:spcBef>
                    <a:spcPts val="1800"/>
                  </a:spcBef>
                </a:pPr>
                <a:r>
                  <a:rPr lang="en-IN" sz="2400" dirty="0" smtClean="0"/>
                  <a:t>Note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IN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pPr>
                  <a:spcBef>
                    <a:spcPts val="1800"/>
                  </a:spcBef>
                </a:pPr>
                <a:r>
                  <a:rPr lang="en-IN" sz="2400" dirty="0" smtClean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sz="2400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sz="24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IN" sz="2400" b="1" dirty="0"/>
              </a:p>
              <a:p>
                <a:pPr>
                  <a:spcBef>
                    <a:spcPts val="1800"/>
                  </a:spcBef>
                </a:pPr>
                <a:endParaRPr lang="en-IN" sz="2400" dirty="0" smtClean="0"/>
              </a:p>
              <a:p>
                <a:pPr>
                  <a:spcBef>
                    <a:spcPts val="1800"/>
                  </a:spcBef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853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Matrix formulation of </a:t>
            </a:r>
            <a:r>
              <a:rPr lang="en-IN" sz="4000" b="1" dirty="0" smtClean="0"/>
              <a:t>error surface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5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Introduction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25" cy="4530725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IN" altLang="en-US" sz="2400" smtClean="0"/>
              <a:t>The Wiener filter was proposed by </a:t>
            </a:r>
            <a:r>
              <a:rPr lang="en-IN" altLang="en-US" sz="2400" smtClean="0">
                <a:solidFill>
                  <a:srgbClr val="660033"/>
                </a:solidFill>
              </a:rPr>
              <a:t>Norbert Wiener </a:t>
            </a:r>
            <a:r>
              <a:rPr lang="en-IN" altLang="en-US" sz="2400" smtClean="0"/>
              <a:t>in 1940 and was published in 1949.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Its purpose is to reduce the amount of a noise in a signal.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This is done by comparing the received signal with a estimation of a desired noiseless signal.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Wiener filter is </a:t>
            </a:r>
            <a:r>
              <a:rPr lang="en-IN" altLang="en-US" sz="2400" smtClean="0">
                <a:solidFill>
                  <a:srgbClr val="003399"/>
                </a:solidFill>
              </a:rPr>
              <a:t>not an adaptive filter </a:t>
            </a:r>
            <a:r>
              <a:rPr lang="en-IN" altLang="en-US" sz="2400" smtClean="0"/>
              <a:t>as it assumes input to be stationery.</a:t>
            </a:r>
          </a:p>
        </p:txBody>
      </p:sp>
      <p:pic>
        <p:nvPicPr>
          <p:cNvPr id="9220" name="Picture 5" descr="WIENER Â FILTER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81"/>
          <a:stretch>
            <a:fillRect/>
          </a:stretch>
        </p:blipFill>
        <p:spPr bwMode="auto">
          <a:xfrm>
            <a:off x="6096000" y="2057400"/>
            <a:ext cx="2971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Introduction</a:t>
            </a:r>
            <a:endParaRPr lang="en-IN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IN" altLang="en-US" sz="2400" smtClean="0"/>
              <a:t>Goal of the filter is to remove the noise from a signal such that the resultant signal required is as close to the original signal.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Wiener filter takes a statistical approach to solve its goal.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If the spectral properties of the signals involved are known, an </a:t>
            </a:r>
            <a:r>
              <a:rPr lang="en-IN" altLang="en-US" sz="2400" smtClean="0">
                <a:solidFill>
                  <a:srgbClr val="660033"/>
                </a:solidFill>
              </a:rPr>
              <a:t>LTI filter </a:t>
            </a:r>
            <a:r>
              <a:rPr lang="en-IN" altLang="en-US" sz="2400" smtClean="0"/>
              <a:t>can be designed whose output would be as close as possible to the original signal.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The aim of the process is to have </a:t>
            </a:r>
            <a:r>
              <a:rPr lang="en-IN" altLang="en-US" sz="2400" smtClean="0">
                <a:solidFill>
                  <a:srgbClr val="660033"/>
                </a:solidFill>
              </a:rPr>
              <a:t>minimum mean- square error</a:t>
            </a:r>
            <a:r>
              <a:rPr lang="en-IN" altLang="en-US" sz="2400" smtClean="0"/>
              <a:t>. That is, the difference between the original signal and the new signal should be as less as possible.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Statement of the problem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IN" altLang="en-US" sz="2400" smtClean="0"/>
              <a:t>To filter a signal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altLang="en-US" sz="2400" smtClean="0"/>
              <a:t> so as to modify it such that it approximates some other signal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altLang="en-US" sz="2400" smtClean="0"/>
              <a:t> in some </a:t>
            </a:r>
            <a:r>
              <a:rPr lang="en-IN" altLang="en-US" sz="2400" smtClean="0">
                <a:solidFill>
                  <a:srgbClr val="0070C0"/>
                </a:solidFill>
              </a:rPr>
              <a:t>statistical sense</a:t>
            </a:r>
            <a:r>
              <a:rPr lang="en-IN" altLang="en-US" sz="2400" smtClean="0"/>
              <a:t>. </a:t>
            </a:r>
          </a:p>
          <a:p>
            <a:pPr algn="just">
              <a:spcBef>
                <a:spcPts val="1200"/>
              </a:spcBef>
            </a:pPr>
            <a:endParaRPr lang="en-IN" altLang="en-US" sz="2400" smtClean="0"/>
          </a:p>
          <a:p>
            <a:pPr algn="just">
              <a:spcBef>
                <a:spcPts val="1200"/>
              </a:spcBef>
            </a:pPr>
            <a:endParaRPr lang="en-IN" altLang="en-US" sz="2400" smtClean="0"/>
          </a:p>
          <a:p>
            <a:pPr algn="just">
              <a:spcBef>
                <a:spcPts val="1200"/>
              </a:spcBef>
            </a:pPr>
            <a:endParaRPr lang="en-IN" altLang="en-US" sz="2400" smtClean="0"/>
          </a:p>
          <a:p>
            <a:pPr algn="just">
              <a:spcBef>
                <a:spcPts val="1200"/>
              </a:spcBef>
            </a:pPr>
            <a:endParaRPr lang="en-IN" altLang="en-US" sz="2400" smtClean="0"/>
          </a:p>
          <a:p>
            <a:pPr algn="just">
              <a:spcBef>
                <a:spcPct val="0"/>
              </a:spcBef>
            </a:pPr>
            <a:r>
              <a:rPr lang="en-IN" altLang="en-US" sz="2400" smtClean="0"/>
              <a:t>That is, the </a:t>
            </a:r>
            <a:r>
              <a:rPr lang="en-IN" altLang="en-US" sz="2400" smtClean="0">
                <a:solidFill>
                  <a:srgbClr val="003399"/>
                </a:solidFill>
              </a:rPr>
              <a:t>output </a:t>
            </a:r>
            <a:r>
              <a:rPr lang="en-IN" altLang="en-US" sz="2400" smtClean="0"/>
              <a:t>of the filter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altLang="en-US" sz="2400" smtClean="0"/>
              <a:t> is a good estimate of the </a:t>
            </a:r>
            <a:r>
              <a:rPr lang="en-IN" altLang="en-US" sz="2400" smtClean="0">
                <a:solidFill>
                  <a:srgbClr val="660033"/>
                </a:solidFill>
              </a:rPr>
              <a:t>desired response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altLang="en-US" sz="2400" smtClean="0"/>
              <a:t>. </a:t>
            </a:r>
          </a:p>
          <a:p>
            <a:pPr algn="just">
              <a:spcBef>
                <a:spcPts val="1200"/>
              </a:spcBef>
            </a:pPr>
            <a:r>
              <a:rPr lang="en-IN" altLang="en-US" sz="2400" smtClean="0"/>
              <a:t>The output error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IN" altLang="en-US" sz="2400" smtClean="0"/>
              <a:t>represents the mismatch between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altLang="en-US" sz="2400" smtClean="0"/>
              <a:t> and 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IN" altLang="en-US" sz="2400" smtClean="0">
                <a:cs typeface="Times New Roman" panose="02020603050405020304" pitchFamily="18" charset="0"/>
              </a:rPr>
              <a:t>i.e. </a:t>
            </a:r>
            <a:r>
              <a:rPr lang="en-IN" altLang="en-US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estimation error</a:t>
            </a:r>
            <a:r>
              <a:rPr lang="en-IN" altLang="en-US" sz="2400" smtClean="0"/>
              <a:t>. </a:t>
            </a: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4516438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Some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400" dirty="0" smtClean="0"/>
              <a:t> </a:t>
            </a:r>
            <a:r>
              <a:rPr lang="en-IN" sz="2400" dirty="0"/>
              <a:t>is </a:t>
            </a:r>
            <a:r>
              <a:rPr lang="en-IN" sz="2400" i="1" dirty="0">
                <a:solidFill>
                  <a:srgbClr val="660033"/>
                </a:solidFill>
              </a:rPr>
              <a:t>wide-sense stationary</a:t>
            </a:r>
            <a:r>
              <a:rPr lang="en-IN" sz="2400" dirty="0"/>
              <a:t>, i.e. it has constant (and finite) mean and variance, and a </a:t>
            </a:r>
            <a:r>
              <a:rPr lang="en-IN" sz="2400" dirty="0" smtClean="0"/>
              <a:t>correlation function </a:t>
            </a:r>
            <a:r>
              <a:rPr lang="en-IN" sz="2400" dirty="0"/>
              <a:t>which is a function of time shift only:</a:t>
            </a:r>
          </a:p>
          <a:p>
            <a:pPr algn="just">
              <a:spcBef>
                <a:spcPts val="1200"/>
              </a:spcBef>
              <a:defRPr/>
            </a:pPr>
            <a:endParaRPr lang="en-IN" sz="2400" dirty="0" smtClean="0"/>
          </a:p>
          <a:p>
            <a:pPr algn="just">
              <a:spcBef>
                <a:spcPts val="1800"/>
              </a:spcBef>
              <a:defRPr/>
            </a:pPr>
            <a:r>
              <a:rPr lang="en-IN" sz="2400" dirty="0" smtClean="0"/>
              <a:t>A stronger </a:t>
            </a:r>
            <a:r>
              <a:rPr lang="en-IN" sz="2400" dirty="0"/>
              <a:t>condition would be to assume that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400" dirty="0" smtClean="0"/>
              <a:t> </a:t>
            </a:r>
            <a:r>
              <a:rPr lang="en-IN" sz="2400" dirty="0"/>
              <a:t>is </a:t>
            </a:r>
            <a:r>
              <a:rPr lang="en-IN" sz="2400" i="1" dirty="0">
                <a:solidFill>
                  <a:srgbClr val="0070C0"/>
                </a:solidFill>
              </a:rPr>
              <a:t>strong-sense stationary</a:t>
            </a:r>
            <a:r>
              <a:rPr lang="en-IN" sz="2400" dirty="0"/>
              <a:t>, i.e. all of </a:t>
            </a:r>
            <a:r>
              <a:rPr lang="en-IN" sz="2400" dirty="0" smtClean="0"/>
              <a:t>its moments </a:t>
            </a:r>
            <a:r>
              <a:rPr lang="en-IN" sz="2400" dirty="0"/>
              <a:t>are constant and finite. </a:t>
            </a:r>
            <a:endParaRPr lang="en-IN" sz="2400" dirty="0" smtClean="0"/>
          </a:p>
          <a:p>
            <a:pPr algn="just">
              <a:spcBef>
                <a:spcPts val="1200"/>
              </a:spcBef>
              <a:defRPr/>
            </a:pPr>
            <a:r>
              <a:rPr lang="en-IN" sz="2400" dirty="0" smtClean="0"/>
              <a:t>An </a:t>
            </a:r>
            <a:r>
              <a:rPr lang="en-IN" sz="2400" dirty="0"/>
              <a:t>even stronger condition would be to assume that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400" dirty="0" smtClean="0"/>
              <a:t> </a:t>
            </a:r>
            <a:r>
              <a:rPr lang="en-IN" sz="2400" dirty="0"/>
              <a:t>is 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</a:rPr>
              <a:t>ergodic</a:t>
            </a:r>
            <a:r>
              <a:rPr lang="en-IN" sz="2400" dirty="0" smtClean="0"/>
              <a:t>, i.e</a:t>
            </a:r>
            <a:r>
              <a:rPr lang="en-IN" sz="2400" dirty="0"/>
              <a:t>. all of its sample averages converge to the true moments. </a:t>
            </a:r>
            <a:endParaRPr lang="en-IN" sz="2400" dirty="0" smtClean="0"/>
          </a:p>
          <a:p>
            <a:pPr algn="just">
              <a:spcBef>
                <a:spcPts val="1200"/>
              </a:spcBef>
              <a:defRPr/>
            </a:pPr>
            <a:r>
              <a:rPr lang="en-IN" sz="2400" dirty="0" smtClean="0"/>
              <a:t>These </a:t>
            </a:r>
            <a:r>
              <a:rPr lang="en-IN" sz="2400" dirty="0"/>
              <a:t>latter two </a:t>
            </a:r>
            <a:r>
              <a:rPr lang="en-IN" sz="2400" dirty="0" smtClean="0"/>
              <a:t>conditions are presently not necessary.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524000" y="2514600"/>
            <a:ext cx="6511544" cy="5953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Some assumptions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IN" sz="2400" dirty="0" smtClean="0"/>
              <a:t>All </a:t>
            </a:r>
            <a:r>
              <a:rPr lang="en-IN" sz="2400" dirty="0"/>
              <a:t>of the signals are </a:t>
            </a:r>
            <a:r>
              <a:rPr lang="en-IN" sz="2400" dirty="0">
                <a:solidFill>
                  <a:srgbClr val="7030A0"/>
                </a:solidFill>
              </a:rPr>
              <a:t>zero-mean</a:t>
            </a:r>
            <a:r>
              <a:rPr lang="en-IN" sz="2400" dirty="0"/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IN" sz="2400" dirty="0" smtClean="0"/>
              <a:t>In order to talk about an “</a:t>
            </a:r>
            <a:r>
              <a:rPr lang="en-IN" sz="2400" dirty="0" smtClean="0">
                <a:solidFill>
                  <a:srgbClr val="660033"/>
                </a:solidFill>
              </a:rPr>
              <a:t>optimal</a:t>
            </a:r>
            <a:r>
              <a:rPr lang="en-IN" sz="2400" dirty="0" smtClean="0"/>
              <a:t>” filter which estimates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400" dirty="0" smtClean="0"/>
              <a:t> from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400" dirty="0" smtClean="0"/>
              <a:t>, we must have a method of measuring how good a job the filter does. </a:t>
            </a:r>
          </a:p>
          <a:p>
            <a:pPr algn="just">
              <a:spcBef>
                <a:spcPts val="1200"/>
              </a:spcBef>
              <a:defRPr/>
            </a:pPr>
            <a:r>
              <a:rPr lang="en-IN" sz="2400" dirty="0" smtClean="0"/>
              <a:t>A “</a:t>
            </a:r>
            <a:r>
              <a:rPr lang="en-IN" sz="2400" dirty="0" smtClean="0">
                <a:solidFill>
                  <a:srgbClr val="003399"/>
                </a:solidFill>
              </a:rPr>
              <a:t>cost function</a:t>
            </a:r>
            <a:r>
              <a:rPr lang="en-IN" sz="2400" dirty="0" smtClean="0"/>
              <a:t>” or “</a:t>
            </a:r>
            <a:r>
              <a:rPr lang="en-IN" sz="2400" dirty="0" smtClean="0">
                <a:solidFill>
                  <a:srgbClr val="660033"/>
                </a:solidFill>
              </a:rPr>
              <a:t>error criterion</a:t>
            </a:r>
            <a:r>
              <a:rPr lang="en-IN" sz="2400" dirty="0" smtClean="0"/>
              <a:t>” is used to judge the performance, and could take on many different forms.</a:t>
            </a:r>
          </a:p>
          <a:p>
            <a:pPr algn="just">
              <a:spcBef>
                <a:spcPts val="1200"/>
              </a:spcBef>
              <a:defRPr/>
            </a:pPr>
            <a:r>
              <a:rPr lang="en-IN" sz="2400" dirty="0" smtClean="0"/>
              <a:t>In Wiener filter, MSE (mean square error) is taken as the cost function (error criterion): </a:t>
            </a:r>
          </a:p>
          <a:p>
            <a:pPr marL="0" indent="0" algn="ctr">
              <a:spcBef>
                <a:spcPts val="1500"/>
              </a:spcBef>
              <a:buFont typeface="Wingdings" panose="05000000000000000000" pitchFamily="2" charset="2"/>
              <a:buNone/>
              <a:defRPr/>
            </a:pPr>
            <a:r>
              <a:rPr lang="en-IN" sz="28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IN" sz="28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4800600" y="5105400"/>
            <a:ext cx="1600200" cy="6913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Some assumptions</a:t>
            </a:r>
            <a:endParaRPr lang="en-IN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33388" y="1143000"/>
            <a:ext cx="8229600" cy="49530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IN" altLang="en-US" sz="2400" smtClean="0"/>
              <a:t>Other cost functions that may be used:</a:t>
            </a:r>
          </a:p>
          <a:p>
            <a:pPr lvl="1" algn="just">
              <a:spcBef>
                <a:spcPts val="600"/>
              </a:spcBef>
            </a:pPr>
            <a:r>
              <a:rPr lang="en-IN" altLang="en-US" sz="2400" smtClean="0"/>
              <a:t>Expectation of absolute value of the estimation error.</a:t>
            </a:r>
          </a:p>
          <a:p>
            <a:pPr lvl="1" algn="just">
              <a:spcBef>
                <a:spcPts val="1200"/>
              </a:spcBef>
            </a:pPr>
            <a:endParaRPr lang="en-IN" altLang="en-US" sz="2400" smtClean="0"/>
          </a:p>
          <a:p>
            <a:pPr lvl="1" algn="just">
              <a:spcBef>
                <a:spcPts val="600"/>
              </a:spcBef>
            </a:pPr>
            <a:r>
              <a:rPr lang="en-IN" altLang="en-US" sz="2400" smtClean="0"/>
              <a:t>Expectation of third or higher powers of the absolute value of the estimation error.</a:t>
            </a:r>
          </a:p>
          <a:p>
            <a:pPr algn="just">
              <a:spcBef>
                <a:spcPts val="2400"/>
              </a:spcBef>
            </a:pPr>
            <a:r>
              <a:rPr lang="en-IN" altLang="en-US" sz="2400" smtClean="0"/>
              <a:t>However, advantages of using MSE are:</a:t>
            </a:r>
          </a:p>
          <a:p>
            <a:pPr lvl="1" algn="just">
              <a:spcBef>
                <a:spcPts val="1200"/>
              </a:spcBef>
            </a:pPr>
            <a:r>
              <a:rPr lang="en-IN" altLang="en-US" sz="2400" smtClean="0"/>
              <a:t>2</a:t>
            </a:r>
            <a:r>
              <a:rPr lang="en-IN" altLang="en-US" sz="2400" baseline="30000" smtClean="0"/>
              <a:t>nd</a:t>
            </a:r>
            <a:r>
              <a:rPr lang="en-IN" altLang="en-US" sz="2400" smtClean="0"/>
              <a:t> order dependence of the cost function on the unknown coefficients of the filter impulse response </a:t>
            </a:r>
            <a:r>
              <a:rPr lang="en-IN" altLang="en-US" sz="2400" smtClean="0">
                <a:sym typeface="Wingdings" panose="05000000000000000000" pitchFamily="2" charset="2"/>
              </a:rPr>
              <a:t> </a:t>
            </a:r>
            <a:r>
              <a:rPr lang="en-IN" altLang="en-US" sz="2400" smtClean="0">
                <a:solidFill>
                  <a:srgbClr val="0070C0"/>
                </a:solidFill>
                <a:sym typeface="Wingdings" panose="05000000000000000000" pitchFamily="2" charset="2"/>
              </a:rPr>
              <a:t>mathematically tractable</a:t>
            </a:r>
            <a:r>
              <a:rPr lang="en-IN" altLang="en-US" sz="2400" smtClean="0">
                <a:sym typeface="Wingdings" panose="05000000000000000000" pitchFamily="2" charset="2"/>
              </a:rPr>
              <a:t>. </a:t>
            </a:r>
            <a:endParaRPr lang="en-IN" altLang="en-US" sz="2400" smtClean="0"/>
          </a:p>
          <a:p>
            <a:pPr lvl="1" algn="just">
              <a:spcBef>
                <a:spcPts val="1200"/>
              </a:spcBef>
            </a:pPr>
            <a:r>
              <a:rPr lang="en-IN" altLang="en-US" sz="2400" smtClean="0"/>
              <a:t>Cost function has a </a:t>
            </a:r>
            <a:r>
              <a:rPr lang="en-IN" altLang="en-US" sz="2400" smtClean="0">
                <a:solidFill>
                  <a:srgbClr val="660033"/>
                </a:solidFill>
              </a:rPr>
              <a:t>distinct minimum </a:t>
            </a:r>
            <a:r>
              <a:rPr lang="en-IN" altLang="en-US" sz="2400" smtClean="0"/>
              <a:t>that uniquely defines the optimum statistical design of the filter. </a:t>
            </a:r>
          </a:p>
          <a:p>
            <a:endParaRPr lang="en-IN" alt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6096000" y="1949823"/>
            <a:ext cx="1649400" cy="584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20" y="3066868"/>
            <a:ext cx="1784888" cy="460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5394</TotalTime>
  <Words>986</Words>
  <Application>Microsoft Office PowerPoint</Application>
  <PresentationFormat>On-screen Show (4:3)</PresentationFormat>
  <Paragraphs>142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Garamond</vt:lpstr>
      <vt:lpstr>Times New Roman</vt:lpstr>
      <vt:lpstr>Wingdings</vt:lpstr>
      <vt:lpstr>Quadrant</vt:lpstr>
      <vt:lpstr>Edge</vt:lpstr>
      <vt:lpstr>Wiener Filters  Course Instructor: Dr. Debashis Ghosh</vt:lpstr>
      <vt:lpstr>Syllabus</vt:lpstr>
      <vt:lpstr>Introduction</vt:lpstr>
      <vt:lpstr>Introduction</vt:lpstr>
      <vt:lpstr>Introduction</vt:lpstr>
      <vt:lpstr>Statement of the problem</vt:lpstr>
      <vt:lpstr>Some assumptions</vt:lpstr>
      <vt:lpstr>Some assumptions</vt:lpstr>
      <vt:lpstr>Some assumptions</vt:lpstr>
      <vt:lpstr>Some assumptions</vt:lpstr>
      <vt:lpstr>Principle of orthogonality</vt:lpstr>
      <vt:lpstr>Some mathematical notes</vt:lpstr>
      <vt:lpstr>Some mathematical notes</vt:lpstr>
      <vt:lpstr>Some mathematical notes</vt:lpstr>
      <vt:lpstr>Some mathematical notes</vt:lpstr>
      <vt:lpstr>Some mathematical notes</vt:lpstr>
      <vt:lpstr>Some mathematical notes</vt:lpstr>
      <vt:lpstr>Principle of orthogonality</vt:lpstr>
      <vt:lpstr>Principle of orthogonality (contd.)</vt:lpstr>
      <vt:lpstr>Principle of orthogonality</vt:lpstr>
      <vt:lpstr>Wiener-Hopf eqautions</vt:lpstr>
      <vt:lpstr>Wiener-Hopf equations</vt:lpstr>
      <vt:lpstr>Wiener-Hopf eqautions</vt:lpstr>
      <vt:lpstr>Minimum MSE</vt:lpstr>
      <vt:lpstr>Minimum MSE</vt:lpstr>
      <vt:lpstr>Error performance surface</vt:lpstr>
      <vt:lpstr>Error performance surface</vt:lpstr>
      <vt:lpstr>Error performance surface</vt:lpstr>
      <vt:lpstr>Matrix formulation of the W-H equations</vt:lpstr>
      <vt:lpstr>Matrix formulation of the W-H equations</vt:lpstr>
      <vt:lpstr>Matrix formulation of MMSE</vt:lpstr>
      <vt:lpstr>Matrix formulation of error surface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 Ghosh</dc:creator>
  <cp:lastModifiedBy>Debashis Ghosh</cp:lastModifiedBy>
  <cp:revision>177</cp:revision>
  <cp:lastPrinted>1601-01-01T00:00:00Z</cp:lastPrinted>
  <dcterms:created xsi:type="dcterms:W3CDTF">1601-01-01T00:00:00Z</dcterms:created>
  <dcterms:modified xsi:type="dcterms:W3CDTF">2019-01-28T21:34:24Z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