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  <p:sldMasterId id="2147483673" r:id="rId2"/>
  </p:sldMasterIdLst>
  <p:notesMasterIdLst>
    <p:notesMasterId r:id="rId45"/>
  </p:notesMasterIdLst>
  <p:sldIdLst>
    <p:sldId id="256" r:id="rId3"/>
    <p:sldId id="257" r:id="rId4"/>
    <p:sldId id="261" r:id="rId5"/>
    <p:sldId id="263" r:id="rId6"/>
    <p:sldId id="264" r:id="rId7"/>
    <p:sldId id="266" r:id="rId8"/>
    <p:sldId id="265" r:id="rId9"/>
    <p:sldId id="268" r:id="rId10"/>
    <p:sldId id="267" r:id="rId11"/>
    <p:sldId id="269" r:id="rId12"/>
    <p:sldId id="271" r:id="rId13"/>
    <p:sldId id="272" r:id="rId14"/>
    <p:sldId id="273" r:id="rId15"/>
    <p:sldId id="270" r:id="rId16"/>
    <p:sldId id="276" r:id="rId17"/>
    <p:sldId id="277" r:id="rId18"/>
    <p:sldId id="278" r:id="rId19"/>
    <p:sldId id="275" r:id="rId20"/>
    <p:sldId id="279" r:id="rId21"/>
    <p:sldId id="285" r:id="rId22"/>
    <p:sldId id="287" r:id="rId23"/>
    <p:sldId id="280" r:id="rId24"/>
    <p:sldId id="281" r:id="rId25"/>
    <p:sldId id="282" r:id="rId26"/>
    <p:sldId id="284" r:id="rId27"/>
    <p:sldId id="283" r:id="rId28"/>
    <p:sldId id="288" r:id="rId29"/>
    <p:sldId id="289" r:id="rId30"/>
    <p:sldId id="290" r:id="rId31"/>
    <p:sldId id="298" r:id="rId32"/>
    <p:sldId id="292" r:id="rId33"/>
    <p:sldId id="295" r:id="rId34"/>
    <p:sldId id="299" r:id="rId35"/>
    <p:sldId id="300" r:id="rId36"/>
    <p:sldId id="296" r:id="rId37"/>
    <p:sldId id="297" r:id="rId38"/>
    <p:sldId id="302" r:id="rId39"/>
    <p:sldId id="303" r:id="rId40"/>
    <p:sldId id="304" r:id="rId41"/>
    <p:sldId id="305" r:id="rId42"/>
    <p:sldId id="306" r:id="rId43"/>
    <p:sldId id="301" r:id="rId4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660033"/>
    <a:srgbClr val="FFFF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92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4314F8B-6272-449A-A9F3-0D429D2DECA3}" type="datetimeFigureOut">
              <a:rPr lang="en-IN"/>
              <a:pPr>
                <a:defRPr/>
              </a:pPr>
              <a:t>12-02-2019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IN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209DEAF-1F19-4E9D-B407-EF5D75E2499E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0344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09DEAF-1F19-4E9D-B407-EF5D75E2499E}" type="slidenum">
              <a:rPr lang="en-IN" smtClean="0"/>
              <a:pPr>
                <a:defRPr/>
              </a:pPr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440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09DEAF-1F19-4E9D-B407-EF5D75E2499E}" type="slidenum">
              <a:rPr lang="en-IN" smtClean="0"/>
              <a:pPr>
                <a:defRPr/>
              </a:pPr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091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lang="en-US" altLang="en-US" sz="2400" smtClean="0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smtClean="0"/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smtClean="0"/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smtClean="0"/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smtClean="0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smtClean="0"/>
            </a:p>
          </p:txBody>
        </p:sp>
      </p:grpSp>
      <p:sp>
        <p:nvSpPr>
          <p:cNvPr id="327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latin typeface="Arial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2005 Güner Arslan</a:t>
            </a: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351M Digital Signal Processing</a:t>
            </a:r>
          </a:p>
        </p:txBody>
      </p:sp>
      <p:sp>
        <p:nvSpPr>
          <p:cNvPr id="1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fld id="{68088F80-F668-4275-A43D-846E118A68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7643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2005 Güner Arslan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351M Digital Signal Processing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190AC2-C579-4E57-9674-7A2C61A1FD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5483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597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597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2005 Güner Arslan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351M Digital Signal Processing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37F56D-C55C-4170-94FE-F48F7E83F4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9840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(C) 2005 Güner Arslan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351M Digital Signal Processing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19FBE6-6185-47E0-86A7-2865FEA1C0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3161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(C) 2005 Güner Arslan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351M Digital Signal Processing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A6E2CC-2D64-46C0-AEA0-27B70D4B86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9054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(C) 2005 Güner Arslan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351M Digital Signal Processing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94EF40-549E-4D15-9E6F-F9B5EFA1F6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42071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(C) 2005 Güner Arslan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351M Digital Signal Processing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C13077-8DE0-4B86-A24D-8B26E9997E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45691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(C) 2005 Güner Arslan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351M Digital Signal Processing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7FA52F-11B9-4A16-9909-F216F0CD5E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682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(C) 2005 Güner Arslan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351M Digital Signal Processing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7C4D36-077E-490E-B2D6-55AEA79F5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8947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(C) 2005 Güner Arslan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351M Digital Signal Processing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78A17-320C-4DAA-AD4E-316ACA6686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82313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(C) 2005 Güner Arslan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351M Digital Signal Processing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34B527-FD8C-4AC8-8DFB-42C986B764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674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2005 Güner Arslan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351M Digital Signal Processing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53160F-70B1-4454-82F4-1C646D865E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44477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(C) 2005 Güner Arslan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351M Digital Signal Processing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CCE2F6-06FE-4AE4-8461-70F1D0691A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68351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(C) 2005 Güner Arslan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351M Digital Signal Processing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869A16-3BDE-4619-9772-3447DC80C6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53117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(C) 2005 Güner Arslan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351M Digital Signal Processing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E8AA93-5C84-460C-BD9C-1DD098F8DB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17445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(C) 2005 Güner Arslan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351M Digital Signal Processing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88A46C-B9E9-4EB1-B54E-5E6849D018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43190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(C) 2005 Güner Arslan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351M Digital Signal Processing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2EA370-DDF4-441F-BE7D-B6C9C9AA25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5381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2005 Güner Arslan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351M Digital Signal Processing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22FE5E-3AC6-4D98-9EEE-A58A86EFB6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260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2005 Güner Arslan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351M Digital Signal Processing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27963E-703A-44E4-990E-552187E0C9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500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2005 Güner Arslan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351M Digital Signal Processing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09684-8EA5-435B-A3E5-B7F3E476DF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3804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2005 Güner Arslan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351M Digital Signal Processing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94CEAA-A5C3-4028-B402-855A98BE07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7335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2005 Güner Arslan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351M Digital Signal Processing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029D14-39B1-4730-B71A-10943543CB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9957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2005 Güner Arslan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351M Digital Signal Processing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96F268-5528-41D4-A235-24680A11E8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5613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2005 Güner Arslan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351M Digital Signal Processing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1DD61C-5330-453C-8467-4E5BD1EE1B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25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9600" cy="430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Copyright (C) 2005 Güner Arslan</a:t>
            </a:r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351M Digital Signal Processing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CEA9620-4E0E-4506-A35B-AB493CC21E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279400" y="152400"/>
            <a:ext cx="8686800" cy="1600200"/>
            <a:chOff x="176" y="96"/>
            <a:chExt cx="5472" cy="1008"/>
          </a:xfrm>
        </p:grpSpPr>
        <p:sp>
          <p:nvSpPr>
            <p:cNvPr id="1032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33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smtClean="0"/>
            </a:p>
          </p:txBody>
        </p:sp>
        <p:sp>
          <p:nvSpPr>
            <p:cNvPr id="1034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smtClean="0"/>
            </a:p>
          </p:txBody>
        </p:sp>
        <p:sp>
          <p:nvSpPr>
            <p:cNvPr id="1035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smtClean="0"/>
            </a:p>
          </p:txBody>
        </p:sp>
        <p:sp>
          <p:nvSpPr>
            <p:cNvPr id="1036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smtClean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9" r:id="rId1"/>
    <p:sldLayoutId id="2147484037" r:id="rId2"/>
    <p:sldLayoutId id="2147484038" r:id="rId3"/>
    <p:sldLayoutId id="2147484039" r:id="rId4"/>
    <p:sldLayoutId id="2147484040" r:id="rId5"/>
    <p:sldLayoutId id="2147484041" r:id="rId6"/>
    <p:sldLayoutId id="2147484042" r:id="rId7"/>
    <p:sldLayoutId id="2147484043" r:id="rId8"/>
    <p:sldLayoutId id="2147484044" r:id="rId9"/>
    <p:sldLayoutId id="2147484045" r:id="rId10"/>
    <p:sldLayoutId id="2147484046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anose="05000000000000000000" pitchFamily="2" charset="2"/>
        <a:buChar char="o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377950" indent="-468313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o"/>
        <a:defRPr sz="2400">
          <a:solidFill>
            <a:schemeClr val="tx1"/>
          </a:solidFill>
          <a:latin typeface="+mn-lt"/>
        </a:defRPr>
      </a:lvl3pPr>
      <a:lvl4pPr marL="1827213" indent="-4381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297113" indent="-4683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o"/>
        <a:defRPr sz="2000">
          <a:solidFill>
            <a:schemeClr val="tx1"/>
          </a:solidFill>
          <a:latin typeface="+mn-lt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US" altLang="en-US"/>
              <a:t>Copyright (C) 2005 Güner Arslan</a:t>
            </a:r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US" altLang="en-US"/>
              <a:t>351M Digital Signal Processing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22AD9A1F-4BFB-4476-A57C-E1F8E85A45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055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56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0" r:id="rId1"/>
    <p:sldLayoutId id="2147484047" r:id="rId2"/>
    <p:sldLayoutId id="2147484048" r:id="rId3"/>
    <p:sldLayoutId id="2147484049" r:id="rId4"/>
    <p:sldLayoutId id="2147484050" r:id="rId5"/>
    <p:sldLayoutId id="2147484051" r:id="rId6"/>
    <p:sldLayoutId id="2147484052" r:id="rId7"/>
    <p:sldLayoutId id="2147484053" r:id="rId8"/>
    <p:sldLayoutId id="2147484054" r:id="rId9"/>
    <p:sldLayoutId id="2147484055" r:id="rId10"/>
    <p:sldLayoutId id="2147484056" r:id="rId11"/>
    <p:sldLayoutId id="2147484057" r:id="rId12"/>
    <p:sldLayoutId id="2147484058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tags" Target="../tags/tag3.xml"/><Relationship Id="rId7" Type="http://schemas.openxmlformats.org/officeDocument/2006/relationships/image" Target="../media/image37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tags" Target="../tags/tag8.xml"/><Relationship Id="rId7" Type="http://schemas.openxmlformats.org/officeDocument/2006/relationships/image" Target="../media/image48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Layout" Target="../slideLayouts/slideLayout13.xml"/><Relationship Id="rId11" Type="http://schemas.openxmlformats.org/officeDocument/2006/relationships/image" Target="../media/image52.png"/><Relationship Id="rId5" Type="http://schemas.openxmlformats.org/officeDocument/2006/relationships/tags" Target="../tags/tag10.xml"/><Relationship Id="rId10" Type="http://schemas.openxmlformats.org/officeDocument/2006/relationships/image" Target="../media/image51.png"/><Relationship Id="rId4" Type="http://schemas.openxmlformats.org/officeDocument/2006/relationships/tags" Target="../tags/tag9.xml"/><Relationship Id="rId9" Type="http://schemas.openxmlformats.org/officeDocument/2006/relationships/image" Target="../media/image5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tags" Target="../tags/tag13.xml"/><Relationship Id="rId7" Type="http://schemas.openxmlformats.org/officeDocument/2006/relationships/image" Target="../media/image51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Layout" Target="../slideLayouts/slideLayout13.xml"/><Relationship Id="rId11" Type="http://schemas.openxmlformats.org/officeDocument/2006/relationships/image" Target="../media/image55.png"/><Relationship Id="rId5" Type="http://schemas.openxmlformats.org/officeDocument/2006/relationships/tags" Target="../tags/tag15.xml"/><Relationship Id="rId10" Type="http://schemas.openxmlformats.org/officeDocument/2006/relationships/image" Target="../media/image54.png"/><Relationship Id="rId4" Type="http://schemas.openxmlformats.org/officeDocument/2006/relationships/tags" Target="../tags/tag14.xml"/><Relationship Id="rId9" Type="http://schemas.openxmlformats.org/officeDocument/2006/relationships/image" Target="../media/image53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tags" Target="../tags/tag18.xml"/><Relationship Id="rId7" Type="http://schemas.openxmlformats.org/officeDocument/2006/relationships/image" Target="../media/image56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slideLayout" Target="../slideLayouts/slideLayout13.xml"/><Relationship Id="rId11" Type="http://schemas.openxmlformats.org/officeDocument/2006/relationships/image" Target="../media/image54.png"/><Relationship Id="rId5" Type="http://schemas.openxmlformats.org/officeDocument/2006/relationships/tags" Target="../tags/tag20.xml"/><Relationship Id="rId10" Type="http://schemas.openxmlformats.org/officeDocument/2006/relationships/image" Target="../media/image53.png"/><Relationship Id="rId4" Type="http://schemas.openxmlformats.org/officeDocument/2006/relationships/tags" Target="../tags/tag19.xml"/><Relationship Id="rId9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tags" Target="../tags/tag23.xml"/><Relationship Id="rId7" Type="http://schemas.openxmlformats.org/officeDocument/2006/relationships/image" Target="../media/image55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58.png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60.png"/><Relationship Id="rId4" Type="http://schemas.openxmlformats.org/officeDocument/2006/relationships/tags" Target="../tags/tag24.xml"/><Relationship Id="rId9" Type="http://schemas.openxmlformats.org/officeDocument/2006/relationships/image" Target="../media/image59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tags" Target="../tags/tag27.xml"/><Relationship Id="rId7" Type="http://schemas.openxmlformats.org/officeDocument/2006/relationships/image" Target="../media/image55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533400"/>
            <a:ext cx="7848600" cy="3124200"/>
          </a:xfrm>
        </p:spPr>
        <p:txBody>
          <a:bodyPr/>
          <a:lstStyle/>
          <a:p>
            <a:pPr algn="ctr" eaLnBrk="1" hangingPunct="1"/>
            <a:r>
              <a:rPr lang="en-US" altLang="en-US" sz="4800" b="1" dirty="0" smtClean="0"/>
              <a:t>Linear Prediction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sz="3600" dirty="0" smtClean="0"/>
              <a:t/>
            </a:r>
            <a:br>
              <a:rPr lang="en-US" altLang="en-US" sz="3600" dirty="0" smtClean="0"/>
            </a:br>
            <a:r>
              <a:rPr lang="en-US" altLang="en-US" sz="2800" dirty="0" smtClean="0">
                <a:solidFill>
                  <a:srgbClr val="660033"/>
                </a:solidFill>
              </a:rPr>
              <a:t>Course Instructor: Dr. Debashis Ghosh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5029200"/>
            <a:ext cx="8382000" cy="1219200"/>
          </a:xfrm>
        </p:spPr>
        <p:txBody>
          <a:bodyPr/>
          <a:lstStyle/>
          <a:p>
            <a:pPr algn="ctr" eaLnBrk="1" hangingPunct="1"/>
            <a:r>
              <a:rPr lang="en-US" altLang="en-US" smtClean="0">
                <a:latin typeface="Arial" panose="020B0604020202020204" pitchFamily="34" charset="0"/>
              </a:rPr>
              <a:t>Department of Electronics &amp; Computer Engg.</a:t>
            </a:r>
          </a:p>
          <a:p>
            <a:pPr algn="ctr" eaLnBrk="1" hangingPunct="1"/>
            <a:r>
              <a:rPr lang="en-US" altLang="en-US" smtClean="0">
                <a:latin typeface="Arial" panose="020B0604020202020204" pitchFamily="34" charset="0"/>
              </a:rPr>
              <a:t>Indian Institute of Technology Roorkee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886200"/>
            <a:ext cx="1041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 smtClean="0"/>
              <a:t>Augmented W-H equations for forward prediction</a:t>
            </a:r>
            <a:endParaRPr lang="en-IN" sz="36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00" y="1524000"/>
            <a:ext cx="8660800" cy="4613275"/>
          </a:xfrm>
        </p:spPr>
      </p:pic>
    </p:spTree>
    <p:extLst>
      <p:ext uri="{BB962C8B-B14F-4D97-AF65-F5344CB8AC3E}">
        <p14:creationId xmlns:p14="http://schemas.microsoft.com/office/powerpoint/2010/main" val="3464943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92" y="1111626"/>
            <a:ext cx="8421816" cy="499375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Backward linear prediction</a:t>
            </a:r>
            <a:endParaRPr lang="en-IN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11059" y="3462388"/>
            <a:ext cx="55656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N" i="1" dirty="0" smtClean="0"/>
              <a:t>x</a:t>
            </a:r>
            <a:r>
              <a:rPr lang="en-IN" dirty="0" smtClean="0"/>
              <a:t>[</a:t>
            </a:r>
            <a:r>
              <a:rPr lang="en-IN" i="1" dirty="0" smtClean="0"/>
              <a:t>n</a:t>
            </a:r>
            <a:r>
              <a:rPr lang="en-IN" dirty="0" smtClean="0"/>
              <a:t>]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384654" y="3523943"/>
            <a:ext cx="77457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N" sz="1400" i="1" dirty="0" smtClean="0"/>
              <a:t>x</a:t>
            </a:r>
            <a:r>
              <a:rPr lang="en-IN" sz="1400" dirty="0" smtClean="0"/>
              <a:t>[</a:t>
            </a:r>
            <a:r>
              <a:rPr lang="en-IN" sz="1400" i="1" dirty="0" smtClean="0"/>
              <a:t>n − </a:t>
            </a:r>
            <a:r>
              <a:rPr lang="en-IN" sz="1400" dirty="0" smtClean="0"/>
              <a:t>1]</a:t>
            </a:r>
            <a:endParaRPr lang="en-IN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215685" y="3534793"/>
            <a:ext cx="113524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N" sz="1400" i="1" dirty="0" smtClean="0"/>
              <a:t>x</a:t>
            </a:r>
            <a:r>
              <a:rPr lang="en-IN" sz="1400" dirty="0" smtClean="0"/>
              <a:t>[</a:t>
            </a:r>
            <a:r>
              <a:rPr lang="en-IN" sz="1400" i="1" dirty="0" smtClean="0"/>
              <a:t>n − M + </a:t>
            </a:r>
            <a:r>
              <a:rPr lang="en-IN" sz="1400" dirty="0" smtClean="0"/>
              <a:t>1]</a:t>
            </a:r>
            <a:endParaRPr lang="en-IN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985699" y="3523943"/>
            <a:ext cx="83388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N" sz="1400" i="1" dirty="0" smtClean="0"/>
              <a:t>x</a:t>
            </a:r>
            <a:r>
              <a:rPr lang="en-IN" sz="1400" dirty="0" smtClean="0"/>
              <a:t>[</a:t>
            </a:r>
            <a:r>
              <a:rPr lang="en-IN" sz="1400" i="1" dirty="0" smtClean="0"/>
              <a:t>n − M</a:t>
            </a:r>
            <a:r>
              <a:rPr lang="en-IN" sz="1400" dirty="0" smtClean="0"/>
              <a:t>]</a:t>
            </a:r>
            <a:endParaRPr lang="en-IN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941486" y="5938542"/>
                <a:ext cx="4922307" cy="86549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e>
                          <m:sSub>
                            <m:sSubPr>
                              <m:ctrlPr>
                                <a:rPr lang="en-IN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IN" sz="20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Sup>
                            <m:sSubSupPr>
                              <m:ctrlPr>
                                <a:rPr lang="en-IN" sz="20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𝑜𝑝𝑡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486" y="5938542"/>
                <a:ext cx="4922307" cy="86549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300315" y="2788905"/>
                <a:ext cx="394509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e>
                          <m:sSub>
                            <m:sSubPr>
                              <m:ctrlPr>
                                <a:rPr lang="en-I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0315" y="2788905"/>
                <a:ext cx="3945091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852" t="-14754" b="-114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801447" y="2168232"/>
                <a:ext cx="66567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</m:mr>
                          </m:m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 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1447" y="2168232"/>
                <a:ext cx="6656753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784275" y="1439028"/>
            <a:ext cx="297312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660033"/>
                </a:solidFill>
              </a:rPr>
              <a:t>Backward Prediction</a:t>
            </a:r>
            <a:endParaRPr lang="en-IN" sz="2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467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Backward </a:t>
            </a:r>
            <a:r>
              <a:rPr lang="en-IN" b="1" dirty="0"/>
              <a:t>linear prediction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0953"/>
                <a:ext cx="8229600" cy="4530725"/>
              </a:xfrm>
            </p:spPr>
            <p:txBody>
              <a:bodyPr/>
              <a:lstStyle/>
              <a:p>
                <a:pPr algn="just">
                  <a:spcBef>
                    <a:spcPts val="1200"/>
                  </a:spcBef>
                </a:pPr>
                <a:r>
                  <a:rPr lang="en-IN" sz="2400" dirty="0" smtClean="0"/>
                  <a:t>Use Wiener filter theory to find the filter weights of the predictor.</a:t>
                </a:r>
              </a:p>
              <a:p>
                <a:pPr algn="just">
                  <a:spcBef>
                    <a:spcPts val="1200"/>
                  </a:spcBef>
                </a:pPr>
                <a:r>
                  <a:rPr lang="en-IN" sz="2400" dirty="0" smtClean="0"/>
                  <a:t>Input vector </a:t>
                </a:r>
              </a:p>
              <a:p>
                <a:pPr algn="just">
                  <a:spcBef>
                    <a:spcPts val="1200"/>
                  </a:spcBef>
                  <a:spcAft>
                    <a:spcPts val="1800"/>
                  </a:spcAft>
                </a:pPr>
                <a:r>
                  <a:rPr lang="en-IN" sz="2400" dirty="0" smtClean="0"/>
                  <a:t>Desired output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IN" sz="2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endParaRPr lang="en-IN" sz="2400" dirty="0" smtClean="0"/>
              </a:p>
              <a:p>
                <a:pPr marL="0" indent="0" algn="just">
                  <a:spcBef>
                    <a:spcPts val="24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𝑋𝑋</m:t>
                          </m:r>
                        </m:sub>
                      </m:sSub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0" smtClean="0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𝑜𝑝𝑡</m:t>
                          </m:r>
                        </m:sub>
                      </m:sSub>
                      <m:r>
                        <a:rPr lang="en-IN" sz="24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1" i="0" smtClean="0">
                              <a:latin typeface="Cambria Math" panose="02040503050406030204" pitchFamily="18" charset="0"/>
                            </a:rPr>
                            <m:t>𝐫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IN" sz="2400" b="1" dirty="0" smtClean="0"/>
              </a:p>
              <a:p>
                <a:pPr algn="just">
                  <a:spcBef>
                    <a:spcPts val="1200"/>
                  </a:spcBef>
                </a:pPr>
                <a:r>
                  <a:rPr lang="en-IN" sz="2400" dirty="0" smtClean="0"/>
                  <a:t>where</a:t>
                </a:r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0953"/>
                <a:ext cx="8229600" cy="4530725"/>
              </a:xfrm>
              <a:blipFill rotWithShape="0">
                <a:blip r:embed="rId2"/>
                <a:stretch>
                  <a:fillRect l="-296" t="-942" r="-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667000" y="2217401"/>
                <a:ext cx="58674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IN" sz="2400" b="1" dirty="0" smtClean="0"/>
                  <a:t>x</a:t>
                </a:r>
                <a:r>
                  <a:rPr lang="en-IN" sz="2400" dirty="0" smtClean="0"/>
                  <a:t>[n]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mr>
                        </m: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     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2217401"/>
                <a:ext cx="5867400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3222" t="-26667" b="-5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966175" y="4133747"/>
                <a:ext cx="5867400" cy="4415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2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I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0" smtClean="0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𝑜𝑝𝑡</m:t>
                              </m:r>
                            </m:sub>
                          </m:sSub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IN" sz="24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  <m: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  <m:t>𝑜𝑝𝑡</m:t>
                                        </m:r>
                                        <m: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  <m:t>,1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IN" sz="24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  <m: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  <m:t>𝑜𝑝𝑡</m:t>
                                        </m:r>
                                        <m: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  <m:t>,2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IN" sz="24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  <m: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  <m:t>𝑜𝑝𝑡</m:t>
                                        </m:r>
                                        <m: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/>
                        <m:sup>
                          <m:r>
                            <a:rPr lang="en-IN" sz="2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6175" y="4133747"/>
                <a:ext cx="5867400" cy="44153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057400" y="4835801"/>
                <a:ext cx="49386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1">
                              <a:latin typeface="Cambria Math" panose="02040503050406030204" pitchFamily="18" charset="0"/>
                            </a:rPr>
                            <m:t>𝐫</m:t>
                          </m:r>
                        </m:e>
                        <m:sup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IN" sz="24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d>
                                      <m:dPr>
                                        <m:ctrlP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sz="2400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</m:d>
                                  </m:e>
                                  <m:e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d>
                                      <m:dPr>
                                        <m:ctrlP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sz="2400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  <m: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IN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e>
                                </m:mr>
                              </m:m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d>
                                      <m:dPr>
                                        <m:ctrlP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4835801"/>
                <a:ext cx="4938660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494" b="-81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0718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Backward </a:t>
            </a:r>
            <a:r>
              <a:rPr lang="en-IN" b="1" dirty="0"/>
              <a:t>linear prediction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sz="2400" dirty="0" smtClean="0">
                    <a:solidFill>
                      <a:srgbClr val="660033"/>
                    </a:solidFill>
                  </a:rPr>
                  <a:t>Backward prediction error</a:t>
                </a:r>
              </a:p>
              <a:p>
                <a:endParaRPr lang="en-IN" sz="2400" dirty="0"/>
              </a:p>
              <a:p>
                <a:endParaRPr lang="en-IN" sz="2400" dirty="0" smtClean="0"/>
              </a:p>
              <a:p>
                <a:endParaRPr lang="en-IN" sz="2400" dirty="0"/>
              </a:p>
              <a:p>
                <a:endParaRPr lang="en-IN" sz="2400" dirty="0" smtClean="0"/>
              </a:p>
              <a:p>
                <a:pPr algn="just">
                  <a:spcAft>
                    <a:spcPts val="1200"/>
                  </a:spcAft>
                </a:pPr>
                <a:r>
                  <a:rPr lang="en-IN" sz="2400" dirty="0" smtClean="0"/>
                  <a:t>Minimum mean-square prediction error (</a:t>
                </a:r>
                <a:r>
                  <a:rPr lang="en-IN" sz="2400" dirty="0" smtClean="0">
                    <a:solidFill>
                      <a:srgbClr val="003399"/>
                    </a:solidFill>
                  </a:rPr>
                  <a:t>backward prediction error power</a:t>
                </a:r>
                <a:r>
                  <a:rPr lang="en-IN" sz="2400" dirty="0" smtClean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IN" sz="24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1" i="0" smtClean="0">
                              <a:latin typeface="Cambria Math" panose="02040503050406030204" pitchFamily="18" charset="0"/>
                            </a:rPr>
                            <m:t>𝐫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𝐵𝑇</m:t>
                          </m:r>
                        </m:sup>
                      </m:sSup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0" smtClean="0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𝑜𝑝𝑡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96" t="-942" r="-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57200" y="2286000"/>
                <a:ext cx="7772400" cy="139929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e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IN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IN" sz="2400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Sup>
                            <m:sSubSupPr>
                              <m:ctrlPr>
                                <a:rPr lang="en-I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𝑜𝑝𝑡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286000"/>
                <a:ext cx="7772400" cy="1399294"/>
              </a:xfrm>
              <a:prstGeom prst="rect">
                <a:avLst/>
              </a:prstGeom>
              <a:blipFill rotWithShape="0">
                <a:blip r:embed="rId3"/>
                <a:stretch>
                  <a:fillRect t="-39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7239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 smtClean="0"/>
              <a:t>Relation b/w forward and backward prediction</a:t>
            </a:r>
            <a:endParaRPr lang="en-IN" sz="3600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09" y="1600200"/>
            <a:ext cx="8540832" cy="4495799"/>
          </a:xfrm>
        </p:spPr>
      </p:pic>
    </p:spTree>
    <p:extLst>
      <p:ext uri="{BB962C8B-B14F-4D97-AF65-F5344CB8AC3E}">
        <p14:creationId xmlns:p14="http://schemas.microsoft.com/office/powerpoint/2010/main" val="581355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Backward prediction-error filter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30725"/>
          </a:xfrm>
        </p:spPr>
        <p:txBody>
          <a:bodyPr/>
          <a:lstStyle/>
          <a:p>
            <a:pPr algn="just">
              <a:spcBef>
                <a:spcPts val="1200"/>
              </a:spcBef>
              <a:spcAft>
                <a:spcPts val="0"/>
              </a:spcAft>
            </a:pPr>
            <a:r>
              <a:rPr lang="en-IN" sz="2400" dirty="0"/>
              <a:t>Input </a:t>
            </a:r>
            <a:r>
              <a:rPr lang="en-IN" sz="2400" dirty="0" smtClean="0"/>
              <a:t>vector here: </a:t>
            </a:r>
            <a:endParaRPr lang="en-IN" sz="2400" dirty="0"/>
          </a:p>
          <a:p>
            <a:pPr algn="just">
              <a:spcBef>
                <a:spcPts val="2400"/>
              </a:spcBef>
              <a:spcAft>
                <a:spcPts val="0"/>
              </a:spcAft>
            </a:pPr>
            <a:r>
              <a:rPr lang="en-IN" sz="2400" dirty="0"/>
              <a:t>Desired </a:t>
            </a:r>
            <a:r>
              <a:rPr lang="en-IN" sz="2400" dirty="0" smtClean="0"/>
              <a:t>output = prediction error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429000" y="1433552"/>
                <a:ext cx="58674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IN" sz="2400" b="1" dirty="0" smtClean="0"/>
                  <a:t>x</a:t>
                </a:r>
                <a:r>
                  <a:rPr lang="en-IN" sz="2400" dirty="0" smtClean="0"/>
                  <a:t>[n]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mr>
                        </m: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     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1433552"/>
                <a:ext cx="5867400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3222" t="-24590" b="-4918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09600" y="2797169"/>
                <a:ext cx="7772400" cy="139929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e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IN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IN" sz="2400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Sup>
                            <m:sSubSupPr>
                              <m:ctrlPr>
                                <a:rPr lang="en-I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𝑜𝑝𝑡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797169"/>
                <a:ext cx="7772400" cy="1399294"/>
              </a:xfrm>
              <a:prstGeom prst="rect">
                <a:avLst/>
              </a:prstGeom>
              <a:blipFill rotWithShape="0">
                <a:blip r:embed="rId3"/>
                <a:stretch>
                  <a:fillRect t="-43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5246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Backward prediction-error filter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82" y="1417638"/>
            <a:ext cx="8555600" cy="4754562"/>
          </a:xfrm>
        </p:spPr>
      </p:pic>
    </p:spTree>
    <p:extLst>
      <p:ext uri="{BB962C8B-B14F-4D97-AF65-F5344CB8AC3E}">
        <p14:creationId xmlns:p14="http://schemas.microsoft.com/office/powerpoint/2010/main" val="2691095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Backward prediction-error filter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95400"/>
            <a:ext cx="8139318" cy="4770127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04800" y="1656064"/>
                <a:ext cx="3505200" cy="77912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Sup>
                            <m:sSubSup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sSubSup>
                        <m:sSub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0">
                              <a:latin typeface="Cambria Math" panose="02040503050406030204" pitchFamily="18" charset="0"/>
                            </a:rPr>
                            <m:t>𝐚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  <m:r>
                        <a:rPr lang="en-IN" b="1" i="0">
                          <a:latin typeface="Cambria Math" panose="02040503050406030204" pitchFamily="18" charset="0"/>
                        </a:rPr>
                        <m:t>𝐱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656064"/>
                <a:ext cx="3505200" cy="77912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6200" y="3352020"/>
                <a:ext cx="3962400" cy="77912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Sup>
                            <m:sSubSup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sSubSup>
                        <m:sSub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0">
                              <a:latin typeface="Cambria Math" panose="02040503050406030204" pitchFamily="18" charset="0"/>
                            </a:rPr>
                            <m:t>𝐚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𝐵𝐻</m:t>
                          </m:r>
                        </m:sup>
                      </m:sSubSup>
                      <m:r>
                        <a:rPr lang="en-IN" b="1" i="0">
                          <a:latin typeface="Cambria Math" panose="02040503050406030204" pitchFamily="18" charset="0"/>
                        </a:rPr>
                        <m:t>𝐱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3352020"/>
                <a:ext cx="3962400" cy="77912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3345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/>
              <a:t>Augmented W-H equations for </a:t>
            </a:r>
            <a:r>
              <a:rPr lang="en-IN" sz="3600" b="1" dirty="0" smtClean="0"/>
              <a:t>backward </a:t>
            </a:r>
            <a:r>
              <a:rPr lang="en-IN" sz="3600" b="1" dirty="0"/>
              <a:t>prediction</a:t>
            </a:r>
            <a:endParaRPr lang="en-IN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14" y="1417638"/>
            <a:ext cx="8624207" cy="4716557"/>
          </a:xfrm>
        </p:spPr>
      </p:pic>
    </p:spTree>
    <p:extLst>
      <p:ext uri="{BB962C8B-B14F-4D97-AF65-F5344CB8AC3E}">
        <p14:creationId xmlns:p14="http://schemas.microsoft.com/office/powerpoint/2010/main" val="1014324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Levinson-Durbin algorithm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524000"/>
            <a:ext cx="8563685" cy="3505200"/>
          </a:xfrm>
        </p:spPr>
      </p:pic>
    </p:spTree>
    <p:extLst>
      <p:ext uri="{BB962C8B-B14F-4D97-AF65-F5344CB8AC3E}">
        <p14:creationId xmlns:p14="http://schemas.microsoft.com/office/powerpoint/2010/main" val="4043097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Syllabus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58200" cy="5105400"/>
          </a:xfrm>
        </p:spPr>
        <p:txBody>
          <a:bodyPr/>
          <a:lstStyle/>
          <a:p>
            <a:pPr algn="just" eaLnBrk="1" hangingPunct="1"/>
            <a:r>
              <a:rPr lang="en-US" altLang="en-US" sz="2400" dirty="0"/>
              <a:t>Forward and backward prediction error filters;  Levinson—Durbin algorithm; Properties of prediction-error filters; Autoregressive modeling of a stationary stochastic process; All-pole, all-pass lattice filter (</a:t>
            </a:r>
            <a:r>
              <a:rPr lang="en-US" altLang="en-US" sz="2400" dirty="0">
                <a:solidFill>
                  <a:srgbClr val="0070C0"/>
                </a:solidFill>
              </a:rPr>
              <a:t>8 lectures</a:t>
            </a:r>
            <a:r>
              <a:rPr lang="en-US" altLang="en-US" sz="2400" dirty="0"/>
              <a:t>).</a:t>
            </a:r>
          </a:p>
          <a:p>
            <a:pPr marL="0" indent="0" eaLnBrk="1" hangingPunct="1">
              <a:buNone/>
            </a:pPr>
            <a:endParaRPr lang="en-US" altLang="en-US" sz="1600" dirty="0" smtClean="0"/>
          </a:p>
        </p:txBody>
      </p:sp>
      <p:sp>
        <p:nvSpPr>
          <p:cNvPr id="7172" name="TextBox 1"/>
          <p:cNvSpPr txBox="1">
            <a:spLocks noChangeArrowheads="1"/>
          </p:cNvSpPr>
          <p:nvPr/>
        </p:nvSpPr>
        <p:spPr bwMode="auto">
          <a:xfrm>
            <a:off x="2822575" y="5995988"/>
            <a:ext cx="117475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Levinson-Durbin algorithm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530725"/>
              </a:xfrm>
            </p:spPr>
            <p:txBody>
              <a:bodyPr/>
              <a:lstStyle/>
              <a:p>
                <a:pPr algn="just">
                  <a:spcAft>
                    <a:spcPts val="1200"/>
                  </a:spcAft>
                </a:pPr>
                <a:r>
                  <a:rPr lang="en-IN" sz="2400" dirty="0" smtClean="0"/>
                  <a:t>The tap-weights of the forward prediction filter may be order-updated as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0" smtClean="0">
                              <a:latin typeface="Cambria Math" panose="02040503050406030204" pitchFamily="18" charset="0"/>
                            </a:rPr>
                            <m:t>𝐚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1">
                                        <a:latin typeface="Cambria Math" panose="02040503050406030204" pitchFamily="18" charset="0"/>
                                      </a:rPr>
                                      <m:t>𝐚</m:t>
                                    </m:r>
                                  </m:e>
                                  <m:sub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sz="2400" b="1" i="0" smtClean="0">
                                        <a:latin typeface="Cambria Math" panose="02040503050406030204" pitchFamily="18" charset="0"/>
                                      </a:rPr>
                                      <m:t>𝐚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2400" dirty="0" smtClean="0"/>
              </a:p>
              <a:p>
                <a:pPr algn="just">
                  <a:spcBef>
                    <a:spcPts val="18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+ 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2400" i="1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Sup>
                      <m:sSubSup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,        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=0. 1, …,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IN" sz="2400" dirty="0" smtClean="0"/>
              </a:p>
              <a:p>
                <a:pPr algn="just">
                  <a:spcBef>
                    <a:spcPts val="18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IN" sz="2400" dirty="0" smtClean="0"/>
                  <a:t> is </a:t>
                </a:r>
                <a:r>
                  <a:rPr lang="en-IN" sz="2400" dirty="0"/>
                  <a:t>the </a:t>
                </a:r>
                <a:r>
                  <a: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IN" sz="2400" dirty="0"/>
                  <a:t>-</a:t>
                </a:r>
                <a:r>
                  <a:rPr lang="en-IN" sz="2400" dirty="0" err="1"/>
                  <a:t>th</a:t>
                </a:r>
                <a:r>
                  <a:rPr lang="en-IN" sz="2400" dirty="0"/>
                  <a:t> tap-weight of the </a:t>
                </a:r>
                <a:r>
                  <a:rPr lang="en-IN" sz="2400" dirty="0" smtClean="0"/>
                  <a:t>forward </a:t>
                </a:r>
                <a:r>
                  <a:rPr lang="en-IN" sz="2400" dirty="0"/>
                  <a:t>prediction error filter of order </a:t>
                </a:r>
                <a:r>
                  <a:rPr lang="en-IN" sz="2400" i="1" dirty="0"/>
                  <a:t>m</a:t>
                </a:r>
                <a:r>
                  <a:rPr lang="en-IN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IN" sz="2400" dirty="0"/>
                  <a:t> is the </a:t>
                </a:r>
                <a:r>
                  <a: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IN" sz="2400" dirty="0"/>
                  <a:t>-</a:t>
                </a:r>
                <a:r>
                  <a:rPr lang="en-IN" sz="2400" dirty="0" err="1"/>
                  <a:t>th</a:t>
                </a:r>
                <a:r>
                  <a:rPr lang="en-IN" sz="2400" dirty="0"/>
                  <a:t> tap-weight of the forward prediction error filter of order </a:t>
                </a:r>
                <a:r>
                  <a:rPr lang="en-IN" sz="2400" i="1" dirty="0"/>
                  <a:t>m </a:t>
                </a:r>
                <a:r>
                  <a:rPr lang="en-IN" sz="2400" dirty="0"/>
                  <a:t>− 1,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IN" sz="2400" dirty="0"/>
                  <a:t> is the </a:t>
                </a:r>
                <a:r>
                  <a: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IN" sz="2400" dirty="0"/>
                  <a:t>-</a:t>
                </a:r>
                <a:r>
                  <a:rPr lang="en-IN" sz="2400" dirty="0" err="1"/>
                  <a:t>th</a:t>
                </a:r>
                <a:r>
                  <a:rPr lang="en-IN" sz="2400" dirty="0"/>
                  <a:t> tap-weight of the backward prediction error filter of order </a:t>
                </a:r>
                <a:r>
                  <a:rPr lang="en-IN" sz="2400" i="1" dirty="0"/>
                  <a:t>m </a:t>
                </a:r>
                <a:r>
                  <a:rPr lang="en-IN" sz="2400" dirty="0"/>
                  <a:t>− 1.</a:t>
                </a:r>
              </a:p>
              <a:p>
                <a:pPr algn="just">
                  <a:spcBef>
                    <a:spcPts val="1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−1,0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IN" sz="24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IN" sz="24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530725"/>
              </a:xfrm>
              <a:blipFill rotWithShape="0">
                <a:blip r:embed="rId2"/>
                <a:stretch>
                  <a:fillRect l="-296" t="-942" r="-1111" b="-113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4706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Levinson-Durbin algorithm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>
                  <a:spcAft>
                    <a:spcPts val="1200"/>
                  </a:spcAft>
                </a:pPr>
                <a:r>
                  <a:rPr lang="en-IN" sz="2400" dirty="0" smtClean="0"/>
                  <a:t>The tap-weights of the backward prediction filter may be order-updated as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400" b="1">
                              <a:latin typeface="Cambria Math" panose="02040503050406030204" pitchFamily="18" charset="0"/>
                            </a:rPr>
                            <m:t>𝐚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sz="2400" b="1">
                                        <a:latin typeface="Cambria Math" panose="02040503050406030204" pitchFamily="18" charset="0"/>
                                      </a:rPr>
                                      <m:t>𝐚</m:t>
                                    </m:r>
                                  </m:e>
                                  <m:sub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l-GR" sz="2400" i="1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1">
                                        <a:latin typeface="Cambria Math" panose="02040503050406030204" pitchFamily="18" charset="0"/>
                                      </a:rPr>
                                      <m:t>𝐚</m:t>
                                    </m:r>
                                  </m:e>
                                  <m:sub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2400" dirty="0" smtClean="0"/>
              </a:p>
              <a:p>
                <a:pPr algn="just">
                  <a:spcBef>
                    <a:spcPts val="1800"/>
                  </a:spcBef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+ </m:t>
                    </m:r>
                    <m:sSubSup>
                      <m:sSubSup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l-GR" sz="2400" i="1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,        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=0,1, …,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IN" sz="2400" dirty="0" smtClean="0"/>
              </a:p>
              <a:p>
                <a:pPr algn="just">
                  <a:spcBef>
                    <a:spcPts val="1800"/>
                  </a:spcBef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IN" sz="2400" dirty="0" smtClean="0"/>
                  <a:t> is the </a:t>
                </a:r>
                <a:r>
                  <a: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IN" sz="2400" dirty="0"/>
                  <a:t>-</a:t>
                </a:r>
                <a:r>
                  <a:rPr lang="en-IN" sz="2400" dirty="0" err="1"/>
                  <a:t>th</a:t>
                </a:r>
                <a:r>
                  <a:rPr lang="en-IN" sz="2400" dirty="0"/>
                  <a:t> tap-weight of the </a:t>
                </a:r>
                <a:r>
                  <a:rPr lang="en-IN" sz="2400" dirty="0" smtClean="0"/>
                  <a:t>backward </a:t>
                </a:r>
                <a:r>
                  <a:rPr lang="en-IN" sz="2400" dirty="0"/>
                  <a:t>prediction error </a:t>
                </a:r>
                <a:r>
                  <a:rPr lang="en-IN" sz="2400" dirty="0" smtClean="0"/>
                  <a:t>filter of order </a:t>
                </a:r>
                <a:r>
                  <a:rPr lang="en-IN" sz="2400" i="1" dirty="0" smtClean="0"/>
                  <a:t>m</a:t>
                </a:r>
                <a:r>
                  <a:rPr lang="en-IN" sz="2400" dirty="0" smtClean="0"/>
                  <a:t>.</a:t>
                </a:r>
              </a:p>
              <a:p>
                <a:pPr algn="just">
                  <a:spcBef>
                    <a:spcPts val="1800"/>
                  </a:spcBef>
                </a:pPr>
                <a:r>
                  <a:rPr lang="en-IN" sz="2400" dirty="0" smtClean="0"/>
                  <a:t>Levinson-Durbin recursion is usually formulated for forward prediction error filter.</a:t>
                </a:r>
              </a:p>
              <a:p>
                <a:pPr marL="0" indent="0" algn="just">
                  <a:spcBef>
                    <a:spcPts val="1800"/>
                  </a:spcBef>
                  <a:buNone/>
                </a:pPr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96" t="-942" r="-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18591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Levinson-Durbin </a:t>
            </a:r>
            <a:r>
              <a:rPr lang="en-IN" b="1" dirty="0" smtClean="0"/>
              <a:t>algorithm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676400"/>
            <a:ext cx="8515601" cy="4038600"/>
          </a:xfrm>
        </p:spPr>
      </p:pic>
    </p:spTree>
    <p:extLst>
      <p:ext uri="{BB962C8B-B14F-4D97-AF65-F5344CB8AC3E}">
        <p14:creationId xmlns:p14="http://schemas.microsoft.com/office/powerpoint/2010/main" val="1107572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Levinson-Durbin </a:t>
            </a:r>
            <a:r>
              <a:rPr lang="en-IN" b="1" dirty="0" smtClean="0"/>
              <a:t>algorithm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20" y="990600"/>
            <a:ext cx="8013879" cy="5182444"/>
          </a:xfrm>
        </p:spPr>
      </p:pic>
    </p:spTree>
    <p:extLst>
      <p:ext uri="{BB962C8B-B14F-4D97-AF65-F5344CB8AC3E}">
        <p14:creationId xmlns:p14="http://schemas.microsoft.com/office/powerpoint/2010/main" val="2555776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Levinson-Durbin </a:t>
            </a:r>
            <a:r>
              <a:rPr lang="en-IN" b="1" dirty="0" smtClean="0"/>
              <a:t>algorithm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22" y="1524000"/>
            <a:ext cx="8510155" cy="4114800"/>
          </a:xfrm>
        </p:spPr>
      </p:pic>
    </p:spTree>
    <p:extLst>
      <p:ext uri="{BB962C8B-B14F-4D97-AF65-F5344CB8AC3E}">
        <p14:creationId xmlns:p14="http://schemas.microsoft.com/office/powerpoint/2010/main" val="22034223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Levinson-Durbin </a:t>
            </a:r>
            <a:r>
              <a:rPr lang="en-IN" b="1" dirty="0" smtClean="0"/>
              <a:t>algorithm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24000"/>
            <a:ext cx="7754112" cy="4572000"/>
          </a:xfrm>
        </p:spPr>
      </p:pic>
    </p:spTree>
    <p:extLst>
      <p:ext uri="{BB962C8B-B14F-4D97-AF65-F5344CB8AC3E}">
        <p14:creationId xmlns:p14="http://schemas.microsoft.com/office/powerpoint/2010/main" val="40521691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Levinson-Durbin </a:t>
            </a:r>
            <a:r>
              <a:rPr lang="en-IN" b="1" dirty="0" smtClean="0"/>
              <a:t>algorithm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341327"/>
            <a:ext cx="8077200" cy="4685949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52500" y="4724400"/>
                <a:ext cx="7239000" cy="135421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2400"/>
                  </a:spcBef>
                </a:pPr>
                <a:r>
                  <a:rPr lang="en-IN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Since</a:t>
                </a:r>
                <a:r>
                  <a:rPr lang="en-IN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IN" sz="2000" dirty="0" smtClean="0"/>
              </a:p>
              <a:p>
                <a:endParaRPr lang="en-IN" sz="1200" dirty="0" smtClean="0"/>
              </a:p>
              <a:p>
                <a:pPr>
                  <a:spcAft>
                    <a:spcPts val="1200"/>
                  </a:spcAft>
                </a:pPr>
                <a:r>
                  <a:rPr lang="en-IN" sz="2000" dirty="0"/>
                  <a:t> </a:t>
                </a:r>
                <a:r>
                  <a:rPr lang="en-IN" sz="2000" dirty="0" smtClean="0"/>
                  <a:t>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0  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{"/>
                        <m:endChr m:val="}"/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sSubSup>
                          <m:sSubSupPr>
                            <m:ctrlPr>
                              <a:rPr lang="en-IN" sz="2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d>
                          <m:dPr>
                            <m:begChr m:val="["/>
                            <m:endChr m:val="]"/>
                            <m:ctrlPr>
                              <a:rPr lang="en-IN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I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0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{"/>
                        <m:endChr m:val="}"/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sSup>
                          <m:sSup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begChr m:val="["/>
                            <m:endChr m:val="]"/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IN" sz="2000" dirty="0" smtClean="0"/>
              </a:p>
              <a:p>
                <a:pPr>
                  <a:spcAft>
                    <a:spcPts val="1200"/>
                  </a:spcAft>
                </a:pPr>
                <a:r>
                  <a:rPr lang="en-IN" sz="2000" dirty="0"/>
                  <a:t> </a:t>
                </a:r>
                <a:r>
                  <a:rPr lang="en-IN" sz="2000" dirty="0" smtClean="0"/>
                  <a:t>                                       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IN" sz="2000" dirty="0" smtClean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" y="4724400"/>
                <a:ext cx="7239000" cy="1354217"/>
              </a:xfrm>
              <a:prstGeom prst="rect">
                <a:avLst/>
              </a:prstGeom>
              <a:blipFill rotWithShape="0">
                <a:blip r:embed="rId3"/>
                <a:stretch>
                  <a:fillRect l="-842" t="-22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55461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dirty="0" smtClean="0"/>
              <a:t>Steps of </a:t>
            </a:r>
            <a:r>
              <a:rPr lang="en-IN" sz="4000" b="1" dirty="0"/>
              <a:t>Levinson-Durbin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530725"/>
              </a:xfrm>
            </p:spPr>
            <p:txBody>
              <a:bodyPr/>
              <a:lstStyle/>
              <a:p>
                <a:pPr>
                  <a:spcBef>
                    <a:spcPts val="1200"/>
                  </a:spcBef>
                </a:pPr>
                <a:r>
                  <a:rPr lang="en-IN" sz="2400" dirty="0" smtClean="0">
                    <a:solidFill>
                      <a:srgbClr val="660033"/>
                    </a:solidFill>
                  </a:rPr>
                  <a:t>Given:</a:t>
                </a:r>
                <a:r>
                  <a:rPr lang="en-IN" sz="2400" dirty="0" smtClean="0"/>
                  <a:t> autocorrelation sequence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e>
                    </m:d>
                  </m:oMath>
                </a14:m>
                <a:endParaRPr lang="en-IN" sz="2400" dirty="0" smtClean="0"/>
              </a:p>
              <a:p>
                <a:pPr>
                  <a:spcBef>
                    <a:spcPts val="1200"/>
                  </a:spcBef>
                </a:pPr>
                <a:r>
                  <a:rPr lang="en-IN" sz="2400" dirty="0" smtClean="0">
                    <a:solidFill>
                      <a:srgbClr val="C00000"/>
                    </a:solidFill>
                  </a:rPr>
                  <a:t>Initialization:</a:t>
                </a:r>
                <a:r>
                  <a:rPr lang="en-IN" sz="2400" dirty="0" smtClean="0"/>
                  <a:t> </a:t>
                </a:r>
                <a:r>
                  <a:rPr lang="en-IN" sz="2400" dirty="0" smtClean="0">
                    <a:solidFill>
                      <a:srgbClr val="003399"/>
                    </a:solidFill>
                  </a:rPr>
                  <a:t>For </a:t>
                </a:r>
                <a:r>
                  <a:rPr lang="en-IN" sz="2400" i="1" dirty="0" smtClean="0">
                    <a:solidFill>
                      <a:srgbClr val="003399"/>
                    </a:solidFill>
                  </a:rPr>
                  <a:t>m</a:t>
                </a:r>
                <a:r>
                  <a:rPr lang="en-IN" sz="2400" dirty="0" smtClean="0">
                    <a:solidFill>
                      <a:srgbClr val="003399"/>
                    </a:solidFill>
                  </a:rPr>
                  <a:t> = 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0" smtClean="0">
                                <a:latin typeface="Cambria Math" panose="02040503050406030204" pitchFamily="18" charset="0"/>
                              </a:rPr>
                              <m:t>𝐚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=1,  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IN" sz="2400" dirty="0" smtClean="0"/>
              </a:p>
              <a:p>
                <a:pPr>
                  <a:spcBef>
                    <a:spcPts val="1200"/>
                  </a:spcBef>
                </a:pPr>
                <a:r>
                  <a:rPr lang="en-IN" sz="2400" dirty="0" smtClean="0">
                    <a:solidFill>
                      <a:srgbClr val="660033"/>
                    </a:solidFill>
                  </a:rPr>
                  <a:t>Start with </a:t>
                </a:r>
                <a:r>
                  <a:rPr lang="en-IN" sz="2400" i="1" dirty="0" smtClean="0">
                    <a:solidFill>
                      <a:srgbClr val="660033"/>
                    </a:solidFill>
                  </a:rPr>
                  <a:t>m</a:t>
                </a:r>
                <a:r>
                  <a:rPr lang="en-IN" sz="2400" dirty="0" smtClean="0">
                    <a:solidFill>
                      <a:srgbClr val="660033"/>
                    </a:solidFill>
                  </a:rPr>
                  <a:t> = 1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IN" sz="2400" dirty="0" smtClean="0"/>
                  <a:t>We readily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IN" sz="2400" dirty="0" smtClean="0"/>
              </a:p>
              <a:p>
                <a:pPr lvl="1">
                  <a:spcBef>
                    <a:spcPts val="1200"/>
                  </a:spcBef>
                </a:pPr>
                <a:r>
                  <a:rPr lang="en-IN" sz="2400" dirty="0" smtClean="0"/>
                  <a:t>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0,0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IN" sz="2400" dirty="0" smtClean="0"/>
              </a:p>
              <a:p>
                <a:pPr lvl="1">
                  <a:spcBef>
                    <a:spcPts val="1200"/>
                  </a:spcBef>
                </a:pPr>
                <a:r>
                  <a:rPr lang="en-IN" sz="2400" dirty="0" smtClean="0"/>
                  <a:t>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2400" i="1" smtClean="0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=−</m:t>
                    </m:r>
                    <m:f>
                      <m:f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den>
                    </m:f>
                  </m:oMath>
                </a14:m>
                <a:r>
                  <a:rPr lang="en-IN" sz="2400" dirty="0" smtClean="0"/>
                  <a:t> ; this also equals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IN" sz="2400" dirty="0" smtClean="0"/>
              </a:p>
              <a:p>
                <a:pPr lvl="1">
                  <a:spcBef>
                    <a:spcPts val="1200"/>
                  </a:spcBef>
                </a:pPr>
                <a:r>
                  <a:rPr lang="en-IN" sz="2400" dirty="0" smtClean="0"/>
                  <a:t>So,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0" smtClean="0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1,0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1,1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I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sz="2400" i="1">
                                          <a:latin typeface="Cambria Math" panose="02040503050406030204" pitchFamily="18" charset="0"/>
                                        </a:rPr>
                                        <m:t>𝜅</m:t>
                                      </m:r>
                                    </m:e>
                                    <m:sub>
                                      <m:r>
                                        <a:rPr lang="en-I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IN" sz="2400" dirty="0" smtClean="0"/>
              </a:p>
              <a:p>
                <a:pPr lvl="1">
                  <a:spcBef>
                    <a:spcPts val="1200"/>
                  </a:spcBef>
                </a:pPr>
                <a:r>
                  <a:rPr lang="en-IN" sz="2400" dirty="0" smtClean="0"/>
                  <a:t>Lastly,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1 − </m:t>
                        </m:r>
                        <m:sSup>
                          <m:sSup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sz="2400" i="1">
                                        <a:latin typeface="Cambria Math" panose="02040503050406030204" pitchFamily="18" charset="0"/>
                                      </a:rPr>
                                      <m:t>𝜅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sz="2400" dirty="0" smtClean="0"/>
                  <a:t> for use in next step.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530725"/>
              </a:xfrm>
              <a:blipFill rotWithShape="0">
                <a:blip r:embed="rId2"/>
                <a:stretch>
                  <a:fillRect l="-296" t="-942" b="-740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00833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dirty="0">
                <a:solidFill>
                  <a:srgbClr val="006633"/>
                </a:solidFill>
              </a:rPr>
              <a:t>Steps of Levinson-Durbin algorithm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06752"/>
                <a:ext cx="8229600" cy="4530725"/>
              </a:xfrm>
            </p:spPr>
            <p:txBody>
              <a:bodyPr/>
              <a:lstStyle/>
              <a:p>
                <a:pPr>
                  <a:spcBef>
                    <a:spcPts val="1200"/>
                  </a:spcBef>
                </a:pPr>
                <a:r>
                  <a:rPr lang="en-IN" sz="2400" dirty="0" smtClean="0">
                    <a:solidFill>
                      <a:srgbClr val="C00000"/>
                    </a:solidFill>
                  </a:rPr>
                  <a:t>Continue </a:t>
                </a:r>
                <a:r>
                  <a:rPr lang="en-IN" sz="2400" dirty="0">
                    <a:solidFill>
                      <a:srgbClr val="C00000"/>
                    </a:solidFill>
                  </a:rPr>
                  <a:t>for </a:t>
                </a:r>
                <a:r>
                  <a:rPr lang="en-IN" sz="2400" i="1" dirty="0">
                    <a:solidFill>
                      <a:srgbClr val="C00000"/>
                    </a:solidFill>
                  </a:rPr>
                  <a:t>m</a:t>
                </a:r>
                <a:r>
                  <a:rPr lang="en-IN" sz="2400" dirty="0">
                    <a:solidFill>
                      <a:srgbClr val="C00000"/>
                    </a:solidFill>
                  </a:rPr>
                  <a:t> = 2, 3, …, </a:t>
                </a:r>
                <a:r>
                  <a:rPr lang="en-IN" sz="2400" i="1" dirty="0">
                    <a:solidFill>
                      <a:srgbClr val="C00000"/>
                    </a:solidFill>
                  </a:rPr>
                  <a:t>M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IN" sz="2400" dirty="0" smtClean="0"/>
                  <a:t>We readily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IN" sz="2400" dirty="0" smtClean="0"/>
              </a:p>
              <a:p>
                <a:pPr lvl="1">
                  <a:spcBef>
                    <a:spcPts val="1200"/>
                  </a:spcBef>
                </a:pPr>
                <a:r>
                  <a:rPr lang="en-IN" sz="2400" dirty="0" smtClean="0"/>
                  <a:t>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=</m:t>
                    </m:r>
                    <m:sSubSup>
                      <m:sSubSup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400" b="1" i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IN" sz="2400" b="1" i="0" smtClean="0">
                            <a:latin typeface="Cambria Math" panose="02040503050406030204" pitchFamily="18" charset="0"/>
                          </a:rPr>
                          <m:t>𝐫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𝐵𝑇</m:t>
                        </m:r>
                      </m:sup>
                    </m:sSubSup>
                    <m:r>
                      <a:rPr lang="en-IN" sz="2400" b="1" i="0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0" smtClean="0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IN" sz="2400" dirty="0" smtClean="0"/>
              </a:p>
              <a:p>
                <a:pPr lvl="1">
                  <a:spcBef>
                    <a:spcPts val="1200"/>
                  </a:spcBef>
                </a:pPr>
                <a:r>
                  <a:rPr lang="en-IN" sz="2400" dirty="0" smtClean="0"/>
                  <a:t>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2400" i="1" smtClean="0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den>
                    </m:f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400" dirty="0" smtClean="0"/>
                  <a:t> ; this also equals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IN" sz="2400" dirty="0" smtClean="0"/>
              </a:p>
              <a:p>
                <a:pPr lvl="1">
                  <a:spcBef>
                    <a:spcPts val="1200"/>
                  </a:spcBef>
                  <a:spcAft>
                    <a:spcPts val="1800"/>
                  </a:spcAft>
                </a:pPr>
                <a:r>
                  <a:rPr lang="en-IN" sz="2400" dirty="0" smtClean="0"/>
                  <a:t>Now compute in-between values of </a:t>
                </a:r>
                <a:r>
                  <a:rPr lang="en-IN" sz="2400" b="1" dirty="0" smtClean="0"/>
                  <a:t>a</a:t>
                </a:r>
                <a:r>
                  <a:rPr lang="en-IN" sz="2400" i="1" baseline="-25000" dirty="0" smtClean="0"/>
                  <a:t>m</a:t>
                </a:r>
              </a:p>
              <a:p>
                <a:pPr marL="344487" lvl="1" indent="0">
                  <a:spcBef>
                    <a:spcPts val="24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IN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IN" sz="2400" i="1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400" i="1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Sup>
                        <m:sSubSup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=1, …, 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IN" sz="2400" dirty="0"/>
              </a:p>
              <a:p>
                <a:pPr lvl="1">
                  <a:spcBef>
                    <a:spcPts val="2400"/>
                  </a:spcBef>
                </a:pPr>
                <a:r>
                  <a:rPr lang="en-IN" sz="2400" dirty="0" smtClean="0"/>
                  <a:t>Lastly,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1 − </m:t>
                        </m:r>
                        <m:sSup>
                          <m:sSup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sz="2400" i="1">
                                        <a:latin typeface="Cambria Math" panose="02040503050406030204" pitchFamily="18" charset="0"/>
                                      </a:rPr>
                                      <m:t>𝜅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sz="2400" dirty="0" smtClean="0"/>
                  <a:t> for use in next step.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06752"/>
                <a:ext cx="8229600" cy="4530725"/>
              </a:xfrm>
              <a:blipFill rotWithShape="0">
                <a:blip r:embed="rId2"/>
                <a:stretch>
                  <a:fillRect l="-296" t="-942" r="-1852" b="-5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92693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Properties of prediction-error filters</a:t>
            </a:r>
            <a:endParaRPr lang="en-IN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7638"/>
                <a:ext cx="8229600" cy="4530725"/>
              </a:xfrm>
            </p:spPr>
            <p:txBody>
              <a:bodyPr/>
              <a:lstStyle/>
              <a:p>
                <a:r>
                  <a:rPr lang="en-IN" dirty="0" smtClean="0"/>
                  <a:t>B</a:t>
                </a:r>
              </a:p>
              <a:p>
                <a:endParaRPr lang="en-IN" dirty="0"/>
              </a:p>
              <a:p>
                <a:pPr lvl="1">
                  <a:spcBef>
                    <a:spcPts val="18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2400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=− </m:t>
                    </m:r>
                    <m:f>
                      <m:f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den>
                    </m:f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nary>
                  </m:oMath>
                </a14:m>
                <a:endParaRPr lang="en-IN" sz="2400" dirty="0" smtClean="0"/>
              </a:p>
              <a:p>
                <a:pPr lvl="1">
                  <a:spcBef>
                    <a:spcPts val="1800"/>
                  </a:spcBef>
                </a:pP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=− </m:t>
                    </m:r>
                    <m:sSubSup>
                      <m:sSubSup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l-GR" sz="2400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− </m:t>
                    </m:r>
                    <m:nary>
                      <m:naryPr>
                        <m:chr m:val="∑"/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Sup>
                          <m:sSubSup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nary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N" sz="2400" dirty="0" smtClean="0"/>
              </a:p>
              <a:p>
                <a:pPr algn="just">
                  <a:spcBef>
                    <a:spcPts val="3000"/>
                  </a:spcBef>
                </a:pPr>
                <a:r>
                  <a:rPr lang="en-IN" sz="2400" dirty="0" smtClean="0">
                    <a:solidFill>
                      <a:srgbClr val="003399"/>
                    </a:solidFill>
                  </a:rPr>
                  <a:t>That means, if we are given one of the two sets of values, we may uniquely determine the other in a recursive manner.</a:t>
                </a:r>
                <a:endParaRPr lang="en-IN" sz="2400" dirty="0">
                  <a:solidFill>
                    <a:srgbClr val="003399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7638"/>
                <a:ext cx="8229600" cy="4530725"/>
              </a:xfrm>
              <a:blipFill rotWithShape="0">
                <a:blip r:embed="rId2"/>
                <a:stretch>
                  <a:fillRect l="-593" t="-1750" r="-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17638"/>
            <a:ext cx="7814887" cy="124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740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 smtClean="0"/>
              <a:t>Introduction</a:t>
            </a:r>
            <a:endParaRPr lang="en-IN" altLang="en-US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5613" y="1417638"/>
            <a:ext cx="8229600" cy="4530725"/>
          </a:xfrm>
        </p:spPr>
        <p:txBody>
          <a:bodyPr/>
          <a:lstStyle/>
          <a:p>
            <a:pPr algn="just">
              <a:spcBef>
                <a:spcPts val="1200"/>
              </a:spcBef>
            </a:pPr>
            <a:r>
              <a:rPr lang="en-IN" altLang="en-US" sz="2400" dirty="0" smtClean="0">
                <a:solidFill>
                  <a:srgbClr val="660033"/>
                </a:solidFill>
              </a:rPr>
              <a:t>Linear Prediction </a:t>
            </a:r>
            <a:r>
              <a:rPr lang="en-IN" altLang="en-US" sz="2400" dirty="0" smtClean="0"/>
              <a:t>– Observing the past or future samples and predict the current sample as a linear combination of the observed samples.</a:t>
            </a:r>
          </a:p>
          <a:p>
            <a:pPr lvl="1" algn="just">
              <a:spcBef>
                <a:spcPts val="1200"/>
              </a:spcBef>
            </a:pPr>
            <a:r>
              <a:rPr lang="en-IN" altLang="en-US" sz="2400" dirty="0" smtClean="0">
                <a:solidFill>
                  <a:srgbClr val="003399"/>
                </a:solidFill>
              </a:rPr>
              <a:t>Forward Prediction </a:t>
            </a:r>
            <a:r>
              <a:rPr lang="en-IN" altLang="en-US" sz="2400" dirty="0" smtClean="0"/>
              <a:t>– predicting from past samples, i.e. </a:t>
            </a:r>
            <a:r>
              <a:rPr lang="en-IN" altLang="en-US" sz="2400" dirty="0"/>
              <a:t>o</a:t>
            </a:r>
            <a:r>
              <a:rPr lang="en-IN" sz="2400" dirty="0" smtClean="0"/>
              <a:t>bserving </a:t>
            </a:r>
            <a:r>
              <a:rPr lang="en-IN" sz="2400" dirty="0"/>
              <a:t>the </a:t>
            </a:r>
            <a:r>
              <a:rPr lang="en-IN" sz="2400" dirty="0" smtClean="0"/>
              <a:t>past and predict </a:t>
            </a:r>
            <a:r>
              <a:rPr lang="en-IN" sz="2400" dirty="0"/>
              <a:t>the </a:t>
            </a:r>
            <a:r>
              <a:rPr lang="en-IN" sz="2400" dirty="0" smtClean="0"/>
              <a:t>future.</a:t>
            </a:r>
            <a:endParaRPr lang="en-IN" sz="2400" dirty="0"/>
          </a:p>
          <a:p>
            <a:pPr lvl="1" algn="just">
              <a:spcBef>
                <a:spcPts val="1200"/>
              </a:spcBef>
            </a:pPr>
            <a:r>
              <a:rPr lang="en-IN" altLang="en-US" sz="2400" dirty="0" smtClean="0">
                <a:solidFill>
                  <a:srgbClr val="003399"/>
                </a:solidFill>
              </a:rPr>
              <a:t>Backward Prediction </a:t>
            </a:r>
            <a:r>
              <a:rPr lang="en-IN" altLang="en-US" sz="2400" dirty="0" smtClean="0"/>
              <a:t>– predicting from future samples, i.e. </a:t>
            </a:r>
            <a:r>
              <a:rPr lang="en-IN" altLang="en-US" sz="2400" dirty="0"/>
              <a:t>o</a:t>
            </a:r>
            <a:r>
              <a:rPr lang="en-IN" sz="2400" dirty="0" smtClean="0"/>
              <a:t>bserving </a:t>
            </a:r>
            <a:r>
              <a:rPr lang="en-IN" sz="2400" dirty="0"/>
              <a:t>the </a:t>
            </a:r>
            <a:r>
              <a:rPr lang="en-IN" sz="2400" dirty="0" smtClean="0"/>
              <a:t>future and predict </a:t>
            </a:r>
            <a:r>
              <a:rPr lang="en-IN" sz="2400" dirty="0"/>
              <a:t>the </a:t>
            </a:r>
            <a:r>
              <a:rPr lang="en-IN" sz="2400" dirty="0" smtClean="0"/>
              <a:t>past.</a:t>
            </a:r>
            <a:endParaRPr lang="en-IN" sz="2400" dirty="0"/>
          </a:p>
          <a:p>
            <a:pPr algn="just">
              <a:spcBef>
                <a:spcPts val="1200"/>
              </a:spcBef>
            </a:pPr>
            <a:endParaRPr lang="en-IN" altLang="en-US" sz="2400" dirty="0" smtClean="0"/>
          </a:p>
          <a:p>
            <a:pPr algn="just">
              <a:spcBef>
                <a:spcPts val="1200"/>
              </a:spcBef>
            </a:pPr>
            <a:endParaRPr lang="en-IN" altLang="en-US" sz="2400" dirty="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Properties of prediction-error filters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855"/>
            <a:ext cx="8229600" cy="4530725"/>
          </a:xfrm>
        </p:spPr>
        <p:txBody>
          <a:bodyPr/>
          <a:lstStyle/>
          <a:p>
            <a:pPr algn="just"/>
            <a:r>
              <a:rPr lang="tr-TR" altLang="en-US" sz="2400" b="1" dirty="0"/>
              <a:t>Property 2a:</a:t>
            </a:r>
            <a:r>
              <a:rPr lang="tr-TR" altLang="en-US" sz="2400" dirty="0"/>
              <a:t> </a:t>
            </a:r>
            <a:r>
              <a:rPr lang="tr-TR" altLang="en-US" sz="2400" dirty="0">
                <a:solidFill>
                  <a:srgbClr val="FF0000"/>
                </a:solidFill>
              </a:rPr>
              <a:t>Transfer function </a:t>
            </a:r>
            <a:r>
              <a:rPr lang="tr-TR" altLang="en-US" sz="2400" dirty="0"/>
              <a:t>of a forward prediction error filter</a:t>
            </a:r>
          </a:p>
          <a:p>
            <a:pPr algn="just"/>
            <a:endParaRPr lang="en-IN" altLang="en-US" sz="2400" dirty="0" smtClean="0"/>
          </a:p>
          <a:p>
            <a:pPr algn="just">
              <a:spcBef>
                <a:spcPts val="0"/>
              </a:spcBef>
            </a:pPr>
            <a:r>
              <a:rPr lang="tr-TR" altLang="en-US" sz="2400" dirty="0" smtClean="0"/>
              <a:t>Utilizing </a:t>
            </a:r>
            <a:r>
              <a:rPr lang="tr-TR" altLang="en-US" sz="2400" dirty="0"/>
              <a:t>Levinson-Durbin recursion</a:t>
            </a:r>
          </a:p>
          <a:p>
            <a:pPr algn="just"/>
            <a:endParaRPr lang="en-IN" altLang="en-US" sz="2400" dirty="0" smtClean="0"/>
          </a:p>
          <a:p>
            <a:pPr algn="just"/>
            <a:endParaRPr lang="en-IN" altLang="en-US" sz="2400" dirty="0" smtClean="0"/>
          </a:p>
          <a:p>
            <a:pPr algn="just">
              <a:spcBef>
                <a:spcPts val="1800"/>
              </a:spcBef>
            </a:pPr>
            <a:r>
              <a:rPr lang="tr-TR" altLang="en-US" sz="2400" dirty="0" smtClean="0"/>
              <a:t>but </a:t>
            </a:r>
            <a:r>
              <a:rPr lang="tr-TR" altLang="en-US" sz="2400" dirty="0"/>
              <a:t>we also </a:t>
            </a:r>
            <a:r>
              <a:rPr lang="tr-TR" altLang="en-US" sz="2400" dirty="0" smtClean="0"/>
              <a:t>have</a:t>
            </a:r>
            <a:endParaRPr lang="en-IN" altLang="en-US" sz="2400" dirty="0" smtClean="0"/>
          </a:p>
          <a:p>
            <a:pPr algn="just"/>
            <a:endParaRPr lang="en-IN" altLang="en-US" sz="2400" dirty="0" smtClean="0"/>
          </a:p>
          <a:p>
            <a:pPr algn="just"/>
            <a:endParaRPr lang="en-IN" altLang="en-US" sz="2400" dirty="0"/>
          </a:p>
          <a:p>
            <a:pPr algn="just"/>
            <a:r>
              <a:rPr lang="tr-TR" altLang="en-US" sz="2400" dirty="0" smtClean="0"/>
              <a:t>Then</a:t>
            </a:r>
            <a:endParaRPr lang="tr-TR" altLang="en-US" sz="2400" dirty="0"/>
          </a:p>
          <a:p>
            <a:pPr algn="just"/>
            <a:endParaRPr lang="en-IN" sz="2400" dirty="0"/>
          </a:p>
        </p:txBody>
      </p:sp>
      <p:pic>
        <p:nvPicPr>
          <p:cNvPr id="4" name="Picture 23" descr="TP_tmp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783691"/>
            <a:ext cx="4572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99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7D"/>
                  </a:outerShdw>
                </a:effectLst>
              </a14:hiddenEffects>
            </a:ext>
          </a:extLst>
        </p:spPr>
      </p:pic>
      <p:pic>
        <p:nvPicPr>
          <p:cNvPr id="5" name="Picture 10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001661"/>
            <a:ext cx="7299376" cy="771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99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7D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7959050" y="3403584"/>
                <a:ext cx="8627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9050" y="3403584"/>
                <a:ext cx="862737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358981" y="4342978"/>
                <a:ext cx="3281731" cy="658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Sup>
                            <m:sSub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8981" y="4342978"/>
                <a:ext cx="3281731" cy="65877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4782641" y="4342978"/>
                <a:ext cx="3797065" cy="658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Sup>
                            <m:sSub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−1−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</m:sSubSup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2641" y="4342978"/>
                <a:ext cx="3797065" cy="65877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ine 16"/>
          <p:cNvSpPr>
            <a:spLocks noChangeShapeType="1"/>
          </p:cNvSpPr>
          <p:nvPr/>
        </p:nvSpPr>
        <p:spPr bwMode="auto">
          <a:xfrm>
            <a:off x="2514600" y="3886200"/>
            <a:ext cx="187325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" name="Line 16"/>
          <p:cNvSpPr>
            <a:spLocks noChangeShapeType="1"/>
          </p:cNvSpPr>
          <p:nvPr/>
        </p:nvSpPr>
        <p:spPr bwMode="auto">
          <a:xfrm>
            <a:off x="5523639" y="3886200"/>
            <a:ext cx="187325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" name="Line 19"/>
          <p:cNvSpPr>
            <a:spLocks noChangeShapeType="1"/>
          </p:cNvSpPr>
          <p:nvPr/>
        </p:nvSpPr>
        <p:spPr bwMode="auto">
          <a:xfrm>
            <a:off x="6655525" y="3886200"/>
            <a:ext cx="0" cy="360363"/>
          </a:xfrm>
          <a:prstGeom prst="line">
            <a:avLst/>
          </a:prstGeom>
          <a:noFill/>
          <a:ln w="28575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" name="Line 19"/>
          <p:cNvSpPr>
            <a:spLocks noChangeShapeType="1"/>
          </p:cNvSpPr>
          <p:nvPr/>
        </p:nvSpPr>
        <p:spPr bwMode="auto">
          <a:xfrm>
            <a:off x="3733800" y="3886200"/>
            <a:ext cx="0" cy="609600"/>
          </a:xfrm>
          <a:prstGeom prst="line">
            <a:avLst/>
          </a:prstGeom>
          <a:noFill/>
          <a:ln w="28575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" name="Rectangle 22"/>
          <p:cNvSpPr>
            <a:spLocks noChangeArrowheads="1"/>
          </p:cNvSpPr>
          <p:nvPr/>
        </p:nvSpPr>
        <p:spPr bwMode="auto">
          <a:xfrm>
            <a:off x="1975644" y="5349498"/>
            <a:ext cx="4824412" cy="576263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pic>
        <p:nvPicPr>
          <p:cNvPr id="14" name="Picture 21" descr="TP_tmp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5458525"/>
            <a:ext cx="4546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99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7D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11201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Properties of prediction-error filters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13287"/>
          </a:xfrm>
        </p:spPr>
        <p:txBody>
          <a:bodyPr/>
          <a:lstStyle/>
          <a:p>
            <a:r>
              <a:rPr lang="en-IN" dirty="0" smtClean="0"/>
              <a:t>G</a:t>
            </a:r>
          </a:p>
          <a:p>
            <a:endParaRPr lang="en-IN" dirty="0"/>
          </a:p>
          <a:p>
            <a:pPr algn="just"/>
            <a:endParaRPr lang="en-IN" sz="2400" dirty="0" smtClean="0"/>
          </a:p>
          <a:p>
            <a:pPr algn="just"/>
            <a:endParaRPr lang="en-IN" sz="2400" dirty="0"/>
          </a:p>
          <a:p>
            <a:pPr algn="just"/>
            <a:endParaRPr lang="en-IN" sz="2400" dirty="0" smtClean="0"/>
          </a:p>
          <a:p>
            <a:pPr algn="just"/>
            <a:r>
              <a:rPr lang="en-IN" sz="2400" dirty="0" smtClean="0">
                <a:solidFill>
                  <a:srgbClr val="660033"/>
                </a:solidFill>
              </a:rPr>
              <a:t>Given </a:t>
            </a:r>
            <a:r>
              <a:rPr lang="en-IN" sz="2400" dirty="0">
                <a:solidFill>
                  <a:srgbClr val="660033"/>
                </a:solidFill>
              </a:rPr>
              <a:t>the reflection coefficients </a:t>
            </a:r>
            <a:r>
              <a:rPr lang="el-GR" sz="2400" i="1" dirty="0" smtClean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IN" sz="2400" i="1" baseline="-25000" dirty="0" smtClean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2400" dirty="0" smtClean="0">
                <a:solidFill>
                  <a:srgbClr val="660033"/>
                </a:solidFill>
              </a:rPr>
              <a:t> and </a:t>
            </a:r>
            <a:r>
              <a:rPr lang="en-IN" sz="2400" dirty="0">
                <a:solidFill>
                  <a:srgbClr val="660033"/>
                </a:solidFill>
              </a:rPr>
              <a:t>the </a:t>
            </a:r>
            <a:r>
              <a:rPr lang="en-IN" sz="2400" dirty="0" smtClean="0">
                <a:solidFill>
                  <a:srgbClr val="660033"/>
                </a:solidFill>
              </a:rPr>
              <a:t>transfer functions </a:t>
            </a:r>
            <a:r>
              <a:rPr lang="en-IN" sz="2400" dirty="0">
                <a:solidFill>
                  <a:srgbClr val="660033"/>
                </a:solidFill>
              </a:rPr>
              <a:t>of the forward and backward prediction-error filters of order </a:t>
            </a:r>
            <a:r>
              <a:rPr lang="en-IN" sz="2400" i="1" dirty="0">
                <a:solidFill>
                  <a:srgbClr val="660033"/>
                </a:solidFill>
              </a:rPr>
              <a:t>m</a:t>
            </a:r>
            <a:r>
              <a:rPr lang="en-IN" sz="2400" dirty="0">
                <a:solidFill>
                  <a:srgbClr val="660033"/>
                </a:solidFill>
              </a:rPr>
              <a:t> – 1, </a:t>
            </a:r>
            <a:r>
              <a:rPr lang="en-IN" sz="2400" dirty="0" smtClean="0">
                <a:solidFill>
                  <a:srgbClr val="660033"/>
                </a:solidFill>
              </a:rPr>
              <a:t>we can </a:t>
            </a:r>
            <a:r>
              <a:rPr lang="en-IN" sz="2400" dirty="0">
                <a:solidFill>
                  <a:srgbClr val="660033"/>
                </a:solidFill>
              </a:rPr>
              <a:t>uniquely </a:t>
            </a:r>
            <a:r>
              <a:rPr lang="en-IN" sz="2400" dirty="0" smtClean="0">
                <a:solidFill>
                  <a:srgbClr val="660033"/>
                </a:solidFill>
              </a:rPr>
              <a:t>determine the </a:t>
            </a:r>
            <a:r>
              <a:rPr lang="en-IN" sz="2400" dirty="0">
                <a:solidFill>
                  <a:srgbClr val="660033"/>
                </a:solidFill>
              </a:rPr>
              <a:t>transfer </a:t>
            </a:r>
            <a:r>
              <a:rPr lang="en-IN" sz="2400" dirty="0" smtClean="0">
                <a:solidFill>
                  <a:srgbClr val="660033"/>
                </a:solidFill>
              </a:rPr>
              <a:t>function </a:t>
            </a:r>
            <a:r>
              <a:rPr lang="en-IN" sz="2400" dirty="0">
                <a:solidFill>
                  <a:srgbClr val="660033"/>
                </a:solidFill>
              </a:rPr>
              <a:t>of the corresponding forward </a:t>
            </a:r>
            <a:r>
              <a:rPr lang="en-IN" sz="2400" dirty="0" smtClean="0">
                <a:solidFill>
                  <a:srgbClr val="660033"/>
                </a:solidFill>
              </a:rPr>
              <a:t>(and backward) prediction-error </a:t>
            </a:r>
            <a:r>
              <a:rPr lang="en-IN" sz="2400" dirty="0">
                <a:solidFill>
                  <a:srgbClr val="660033"/>
                </a:solidFill>
              </a:rPr>
              <a:t>filter of order </a:t>
            </a:r>
            <a:r>
              <a:rPr lang="en-IN" sz="2400" i="1" dirty="0" smtClean="0">
                <a:solidFill>
                  <a:srgbClr val="660033"/>
                </a:solidFill>
              </a:rPr>
              <a:t>m</a:t>
            </a:r>
            <a:r>
              <a:rPr lang="en-IN" sz="2400" dirty="0" smtClean="0">
                <a:solidFill>
                  <a:srgbClr val="660033"/>
                </a:solidFill>
              </a:rPr>
              <a:t>.</a:t>
            </a:r>
            <a:endParaRPr lang="en-IN" sz="2400" dirty="0">
              <a:solidFill>
                <a:srgbClr val="66003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417638"/>
            <a:ext cx="7541205" cy="223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3286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Properties of prediction-error filters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224" y="1219200"/>
            <a:ext cx="8229600" cy="5029200"/>
          </a:xfrm>
        </p:spPr>
        <p:txBody>
          <a:bodyPr/>
          <a:lstStyle/>
          <a:p>
            <a:pPr algn="just"/>
            <a:r>
              <a:rPr lang="en-IN" sz="2400" b="1" dirty="0"/>
              <a:t>Property 3:</a:t>
            </a:r>
            <a:r>
              <a:rPr lang="en-IN" sz="2400" dirty="0"/>
              <a:t> Both the forward and backward prediction error filters have the same magnitude response</a:t>
            </a:r>
          </a:p>
          <a:p>
            <a:pPr algn="just"/>
            <a:endParaRPr lang="en-IN" sz="2400" dirty="0"/>
          </a:p>
          <a:p>
            <a:pPr algn="just"/>
            <a:endParaRPr lang="en-IN" sz="2400" dirty="0"/>
          </a:p>
          <a:p>
            <a:pPr algn="just">
              <a:spcBef>
                <a:spcPts val="0"/>
              </a:spcBef>
            </a:pPr>
            <a:r>
              <a:rPr lang="en-IN" sz="2400" b="1" dirty="0"/>
              <a:t>Property </a:t>
            </a:r>
            <a:r>
              <a:rPr lang="en-IN" sz="2400" b="1" dirty="0" smtClean="0"/>
              <a:t>4:</a:t>
            </a:r>
            <a:r>
              <a:rPr lang="en-IN" sz="2400" dirty="0" smtClean="0"/>
              <a:t> </a:t>
            </a:r>
            <a:r>
              <a:rPr lang="en-IN" sz="2400" dirty="0">
                <a:solidFill>
                  <a:srgbClr val="003399"/>
                </a:solidFill>
              </a:rPr>
              <a:t>Forward prediction-error filter is </a:t>
            </a:r>
            <a:r>
              <a:rPr lang="en-IN" sz="2400" dirty="0">
                <a:solidFill>
                  <a:srgbClr val="660033"/>
                </a:solidFill>
              </a:rPr>
              <a:t>minimum-phase.</a:t>
            </a:r>
          </a:p>
          <a:p>
            <a:pPr algn="just">
              <a:spcBef>
                <a:spcPts val="1200"/>
              </a:spcBef>
            </a:pPr>
            <a:r>
              <a:rPr lang="en-IN" sz="2400" b="1" dirty="0" smtClean="0"/>
              <a:t>Property </a:t>
            </a:r>
            <a:r>
              <a:rPr lang="en-IN" sz="2400" b="1" dirty="0"/>
              <a:t>5: </a:t>
            </a:r>
            <a:r>
              <a:rPr lang="en-IN" sz="2400" dirty="0">
                <a:solidFill>
                  <a:srgbClr val="660033"/>
                </a:solidFill>
              </a:rPr>
              <a:t>Backward prediction-error filter is </a:t>
            </a:r>
            <a:r>
              <a:rPr lang="en-IN" sz="2400" dirty="0">
                <a:solidFill>
                  <a:srgbClr val="003399"/>
                </a:solidFill>
              </a:rPr>
              <a:t>maximum-phase</a:t>
            </a:r>
            <a:r>
              <a:rPr lang="en-IN" sz="2400" dirty="0" smtClean="0">
                <a:solidFill>
                  <a:srgbClr val="003399"/>
                </a:solidFill>
              </a:rPr>
              <a:t>.</a:t>
            </a:r>
          </a:p>
          <a:p>
            <a:pPr algn="just">
              <a:spcBef>
                <a:spcPts val="1200"/>
              </a:spcBef>
            </a:pPr>
            <a:r>
              <a:rPr lang="tr-TR" altLang="en-US" sz="2400" b="1" dirty="0"/>
              <a:t>Property 6</a:t>
            </a:r>
            <a:r>
              <a:rPr lang="tr-TR" altLang="en-US" sz="2400" dirty="0"/>
              <a:t>: Forward prediction-error filter is a whitening </a:t>
            </a:r>
            <a:r>
              <a:rPr lang="tr-TR" altLang="en-US" sz="2400" dirty="0" smtClean="0"/>
              <a:t>filter</a:t>
            </a:r>
            <a:r>
              <a:rPr lang="en-IN" altLang="en-US" sz="2400" dirty="0" smtClean="0"/>
              <a:t> – </a:t>
            </a:r>
            <a:r>
              <a:rPr lang="en-IN" altLang="en-US" sz="2400" dirty="0" smtClean="0">
                <a:solidFill>
                  <a:srgbClr val="003399"/>
                </a:solidFill>
              </a:rPr>
              <a:t>a prediction-error filter is capable of whitening an input stationary discrete-time stochastic process, provided that the order of the filter is high enough</a:t>
            </a:r>
            <a:r>
              <a:rPr lang="en-IN" altLang="en-US" sz="2400" dirty="0" smtClean="0"/>
              <a:t>.</a:t>
            </a:r>
            <a:r>
              <a:rPr lang="tr-TR" altLang="en-US" sz="2400" dirty="0" smtClean="0"/>
              <a:t> </a:t>
            </a:r>
            <a:endParaRPr lang="tr-TR" altLang="en-US" sz="2400" dirty="0"/>
          </a:p>
          <a:p>
            <a:pPr algn="just">
              <a:spcBef>
                <a:spcPts val="1200"/>
              </a:spcBef>
            </a:pPr>
            <a:endParaRPr lang="en-IN" sz="2400" dirty="0"/>
          </a:p>
          <a:p>
            <a:endParaRPr lang="en-IN" dirty="0"/>
          </a:p>
        </p:txBody>
      </p:sp>
      <p:pic>
        <p:nvPicPr>
          <p:cNvPr id="5" name="Picture 11" descr="TP_tmp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309" y="2166144"/>
            <a:ext cx="4243382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99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7D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91154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Properties of prediction-error filters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5023" y="1424169"/>
                <a:ext cx="8229600" cy="4530725"/>
              </a:xfrm>
            </p:spPr>
            <p:txBody>
              <a:bodyPr/>
              <a:lstStyle/>
              <a:p>
                <a:pPr algn="just"/>
                <a:r>
                  <a:rPr lang="tr-TR" altLang="en-US" sz="2400" b="1" dirty="0" smtClean="0"/>
                  <a:t>Property 6</a:t>
                </a:r>
                <a:r>
                  <a:rPr lang="tr-TR" altLang="en-US" sz="2400" dirty="0" smtClean="0"/>
                  <a:t>:</a:t>
                </a:r>
                <a:r>
                  <a:rPr lang="en-IN" altLang="en-US" sz="2400" dirty="0" smtClean="0"/>
                  <a:t> The tap-weight vector of a forward prediction-error filter of order </a:t>
                </a:r>
                <a:r>
                  <a:rPr lang="en-IN" altLang="en-US" sz="2400" i="1" dirty="0" smtClean="0"/>
                  <a:t>M</a:t>
                </a:r>
                <a:r>
                  <a:rPr lang="en-IN" altLang="en-US" sz="2400" dirty="0" smtClean="0"/>
                  <a:t> and the resultant prediction-error power are uniquely defined by specifying the (</a:t>
                </a:r>
                <a:r>
                  <a:rPr lang="en-IN" altLang="en-US" sz="2400" i="1" dirty="0" smtClean="0"/>
                  <a:t>M</a:t>
                </a:r>
                <a:r>
                  <a:rPr lang="en-IN" altLang="en-US" sz="2400" dirty="0" smtClean="0"/>
                  <a:t> + 1) eigenvalues and the corresponding </a:t>
                </a:r>
                <a:r>
                  <a:rPr lang="en-IN" altLang="en-US" sz="2400" dirty="0"/>
                  <a:t>(</a:t>
                </a:r>
                <a:r>
                  <a:rPr lang="en-IN" altLang="en-US" sz="2400" i="1" dirty="0"/>
                  <a:t>M</a:t>
                </a:r>
                <a:r>
                  <a:rPr lang="en-IN" altLang="en-US" sz="2400" dirty="0"/>
                  <a:t> + 1) </a:t>
                </a:r>
                <a:r>
                  <a:rPr lang="en-IN" altLang="en-US" sz="2400" dirty="0" smtClean="0"/>
                  <a:t>eigenvectors of the correlation matrix of the tap inputs of the filter.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alt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altLang="en-US" sz="2400" b="1" i="0" smtClean="0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en-IN" alt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IN" alt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alt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alt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IN" alt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nary>
                      <m:naryPr>
                        <m:chr m:val="∑"/>
                        <m:limLoc m:val="subSup"/>
                        <m:ctrlPr>
                          <a:rPr lang="en-IN" alt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alt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altLang="en-US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IN" alt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d>
                          <m:dPr>
                            <m:ctrlPr>
                              <a:rPr lang="en-IN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alt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IN" alt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altLang="en-US" sz="24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IN" altLang="en-US" sz="2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IN" altLang="en-US" sz="2400" b="0" i="1" smtClean="0">
                                        <a:latin typeface="Cambria Math" panose="02040503050406030204" pitchFamily="18" charset="0"/>
                                      </a:rPr>
                                      <m:t>,0</m:t>
                                    </m:r>
                                  </m:sub>
                                  <m:sup>
                                    <m:r>
                                      <a:rPr lang="en-IN" altLang="en-US" sz="24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num>
                              <m:den>
                                <m:sSub>
                                  <m:sSubPr>
                                    <m:ctrlPr>
                                      <a:rPr lang="en-IN" alt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en-US" sz="2400" i="1" smtClean="0"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IN" altLang="en-US" sz="2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sSub>
                          <m:sSubPr>
                            <m:ctrlPr>
                              <a:rPr lang="en-I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altLang="en-US" sz="2400" b="1" i="0" smtClean="0">
                                <a:latin typeface="Cambria Math" panose="02040503050406030204" pitchFamily="18" charset="0"/>
                              </a:rPr>
                              <m:t>𝐪</m:t>
                            </m:r>
                          </m:e>
                          <m:sub>
                            <m:r>
                              <a:rPr lang="en-IN" alt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IN" sz="2400" dirty="0" smtClean="0"/>
                  <a:t>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IN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400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IN" sz="24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IN" sz="2400" b="0" i="1" smtClean="0">
                                            <a:latin typeface="Cambria Math" panose="02040503050406030204" pitchFamily="18" charset="0"/>
                                          </a:rPr>
                                          <m:t>,0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en-US" sz="2400" i="1"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</m:e>
                        </m:nary>
                      </m:den>
                    </m:f>
                  </m:oMath>
                </a14:m>
                <a:endParaRPr lang="en-IN" sz="2400" dirty="0" smtClean="0"/>
              </a:p>
              <a:p>
                <a:pPr algn="just"/>
                <a:endParaRPr lang="en-IN" sz="2400" dirty="0" smtClean="0"/>
              </a:p>
              <a:p>
                <a:pPr algn="just"/>
                <a:r>
                  <a:rPr lang="en-IN" sz="2400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en-US" sz="2400" i="1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sz="2400" dirty="0" smtClean="0"/>
                  <a:t> is the eigenvalue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alt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  <m:sup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IN" sz="2400" dirty="0" smtClean="0"/>
                  <a:t> is the first element of the </a:t>
                </a:r>
                <a:r>
                  <a:rPr lang="en-IN" sz="2400" i="1" dirty="0" smtClean="0"/>
                  <a:t>k-</a:t>
                </a:r>
                <a:r>
                  <a:rPr lang="en-IN" sz="2400" dirty="0" err="1" smtClean="0"/>
                  <a:t>th</a:t>
                </a:r>
                <a:r>
                  <a:rPr lang="en-IN" sz="2400" dirty="0" smtClean="0"/>
                  <a:t> eigenvector </a:t>
                </a:r>
                <a:r>
                  <a:rPr lang="en-IN" sz="2400" b="1" dirty="0" err="1" smtClean="0"/>
                  <a:t>q</a:t>
                </a:r>
                <a:r>
                  <a:rPr lang="en-IN" sz="2400" i="1" baseline="-25000" dirty="0" err="1" smtClean="0"/>
                  <a:t>k</a:t>
                </a:r>
                <a:r>
                  <a:rPr lang="en-IN" sz="2400" dirty="0" smtClean="0"/>
                  <a:t> of the correlation matrix </a:t>
                </a:r>
                <a:r>
                  <a:rPr lang="en-IN" sz="2400" b="1" dirty="0" smtClean="0"/>
                  <a:t>R</a:t>
                </a:r>
                <a:r>
                  <a:rPr lang="en-IN" sz="2400" i="1" baseline="-25000" dirty="0" smtClean="0"/>
                  <a:t>M</a:t>
                </a:r>
                <a:r>
                  <a:rPr lang="en-IN" sz="2400" baseline="-25000" dirty="0" smtClean="0"/>
                  <a:t>+1</a:t>
                </a:r>
                <a:endParaRPr lang="en-IN" sz="2400" baseline="-25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023" y="1424169"/>
                <a:ext cx="8229600" cy="4530725"/>
              </a:xfrm>
              <a:blipFill rotWithShape="0">
                <a:blip r:embed="rId2"/>
                <a:stretch>
                  <a:fillRect l="-296" t="-942" r="-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04040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Properties of prediction-error filters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altLang="en-US" sz="2400" b="1" dirty="0"/>
              <a:t>Property 7:</a:t>
            </a:r>
            <a:r>
              <a:rPr lang="tr-TR" altLang="en-US" sz="2400" dirty="0"/>
              <a:t> Backward prediction errors are </a:t>
            </a:r>
            <a:r>
              <a:rPr lang="tr-TR" altLang="en-US" sz="2400" dirty="0">
                <a:solidFill>
                  <a:srgbClr val="FF0000"/>
                </a:solidFill>
              </a:rPr>
              <a:t>orthogonal </a:t>
            </a:r>
            <a:r>
              <a:rPr lang="tr-TR" altLang="en-US" sz="2400" dirty="0"/>
              <a:t>to each other.</a:t>
            </a:r>
          </a:p>
          <a:p>
            <a:endParaRPr lang="en-IN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592387" y="2667000"/>
            <a:ext cx="3959225" cy="792163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>
              <a:solidFill>
                <a:srgbClr val="003399"/>
              </a:solidFill>
            </a:endParaRPr>
          </a:p>
        </p:txBody>
      </p:sp>
      <p:pic>
        <p:nvPicPr>
          <p:cNvPr id="5" name="Picture 5" descr="Double Bracket: TexPoint Display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499" y="2745581"/>
            <a:ext cx="36830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4C8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7D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69518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305800" cy="1139825"/>
          </a:xfrm>
        </p:spPr>
        <p:txBody>
          <a:bodyPr/>
          <a:lstStyle/>
          <a:p>
            <a:r>
              <a:rPr lang="en-IN" sz="3600" b="1" dirty="0" smtClean="0"/>
              <a:t>AR </a:t>
            </a:r>
            <a:r>
              <a:rPr lang="en-IN" sz="3600" b="1" dirty="0" err="1" smtClean="0"/>
              <a:t>modeling</a:t>
            </a:r>
            <a:r>
              <a:rPr lang="en-IN" sz="3600" b="1" dirty="0" smtClean="0"/>
              <a:t> of stationary stochastic process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229600" cy="4530725"/>
          </a:xfrm>
        </p:spPr>
        <p:txBody>
          <a:bodyPr/>
          <a:lstStyle/>
          <a:p>
            <a:pPr algn="just"/>
            <a:r>
              <a:rPr lang="en-IN" sz="2400" b="1" dirty="0" smtClean="0">
                <a:solidFill>
                  <a:srgbClr val="660033"/>
                </a:solidFill>
              </a:rPr>
              <a:t>Analysis filter: </a:t>
            </a:r>
            <a:r>
              <a:rPr lang="en-IN" sz="2400" dirty="0" smtClean="0"/>
              <a:t>The input process </a:t>
            </a:r>
            <a:r>
              <a:rPr lang="en-I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IN" sz="2400" dirty="0" smtClean="0"/>
              <a:t> is whitened by choosing the filter order </a:t>
            </a:r>
            <a:r>
              <a:rPr lang="en-IN" sz="2400" i="1" dirty="0" smtClean="0"/>
              <a:t>M</a:t>
            </a:r>
            <a:r>
              <a:rPr lang="en-IN" sz="2400" dirty="0" smtClean="0"/>
              <a:t> sufficiently large so that the output prediction error process </a:t>
            </a:r>
            <a:r>
              <a:rPr lang="en-I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24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IN" sz="2400" dirty="0" smtClean="0"/>
              <a:t> consists of uncorrelated samples. </a:t>
            </a:r>
          </a:p>
          <a:p>
            <a:pPr algn="just">
              <a:spcBef>
                <a:spcPts val="1200"/>
              </a:spcBef>
            </a:pPr>
            <a:r>
              <a:rPr lang="en-IN" sz="2400" dirty="0" smtClean="0"/>
              <a:t>It is an all-zero FIR filter.</a:t>
            </a:r>
            <a:endParaRPr lang="en-IN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886200"/>
            <a:ext cx="5638800" cy="222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9046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>
                <a:solidFill>
                  <a:srgbClr val="006633"/>
                </a:solidFill>
              </a:rPr>
              <a:t>AR </a:t>
            </a:r>
            <a:r>
              <a:rPr lang="en-IN" sz="3600" b="1" dirty="0" err="1">
                <a:solidFill>
                  <a:srgbClr val="006633"/>
                </a:solidFill>
              </a:rPr>
              <a:t>modeling</a:t>
            </a:r>
            <a:r>
              <a:rPr lang="en-IN" sz="3600" b="1" dirty="0">
                <a:solidFill>
                  <a:srgbClr val="006633"/>
                </a:solidFill>
              </a:rPr>
              <a:t> of stationary stochastic process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4114800" cy="4530725"/>
              </a:xfrm>
            </p:spPr>
            <p:txBody>
              <a:bodyPr/>
              <a:lstStyle/>
              <a:p>
                <a:pPr algn="just"/>
                <a:r>
                  <a:rPr lang="en-IN" sz="2400" b="1" dirty="0" smtClean="0">
                    <a:solidFill>
                      <a:srgbClr val="660033"/>
                    </a:solidFill>
                  </a:rPr>
                  <a:t>Synthesis filter: </a:t>
                </a:r>
                <a:r>
                  <a:rPr lang="en-IN" sz="2400" dirty="0"/>
                  <a:t>The </a:t>
                </a:r>
                <a:r>
                  <a:rPr lang="en-IN" sz="2400" dirty="0" smtClean="0"/>
                  <a:t>AR </a:t>
                </a:r>
                <a:r>
                  <a:rPr lang="en-IN" sz="2400" dirty="0"/>
                  <a:t>process </a:t>
                </a:r>
                <a:r>
                  <a: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r>
                  <a:rPr lang="en-IN" sz="2400" dirty="0"/>
                  <a:t> </a:t>
                </a:r>
                <a:r>
                  <a:rPr lang="en-IN" sz="2400" dirty="0" smtClean="0"/>
                  <a:t>be generated by applying a white-noise process </a:t>
                </a:r>
                <a:r>
                  <a:rPr lang="el-GR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ν</a:t>
                </a:r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I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</a:t>
                </a:r>
                <a:r>
                  <a:rPr lang="en-IN" sz="2400" dirty="0" smtClean="0">
                    <a:cs typeface="Times New Roman" panose="02020603050405020304" pitchFamily="18" charset="0"/>
                  </a:rPr>
                  <a:t>of zero-mean and variance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m:rPr>
                            <m:nor/>
                          </m:rPr>
                          <a:rPr lang="el-GR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ν</m:t>
                        </m:r>
                      </m:sub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IN" sz="2400" dirty="0" smtClean="0">
                    <a:cs typeface="Times New Roman" panose="02020603050405020304" pitchFamily="18" charset="0"/>
                  </a:rPr>
                  <a:t> to a filter whose parameters are set to the AR parameters </a:t>
                </a:r>
                <a:r>
                  <a:rPr lang="en-IN" sz="24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IN" sz="2400" i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opt,k</a:t>
                </a:r>
                <a:r>
                  <a:rPr lang="en-IN" sz="2400" dirty="0" smtClean="0">
                    <a:cs typeface="Times New Roman" panose="02020603050405020304" pitchFamily="18" charset="0"/>
                  </a:rPr>
                  <a:t>, </a:t>
                </a:r>
                <a:r>
                  <a:rPr lang="en-IN" sz="2400" i="1" dirty="0" smtClean="0">
                    <a:cs typeface="Times New Roman" panose="02020603050405020304" pitchFamily="18" charset="0"/>
                  </a:rPr>
                  <a:t>k</a:t>
                </a:r>
                <a:r>
                  <a:rPr lang="en-IN" sz="2400" dirty="0" smtClean="0">
                    <a:cs typeface="Times New Roman" panose="02020603050405020304" pitchFamily="18" charset="0"/>
                  </a:rPr>
                  <a:t> = 1, 2, …, </a:t>
                </a:r>
                <a:r>
                  <a:rPr lang="en-IN" sz="2400" i="1" dirty="0" smtClean="0">
                    <a:cs typeface="Times New Roman" panose="02020603050405020304" pitchFamily="18" charset="0"/>
                  </a:rPr>
                  <a:t>M</a:t>
                </a:r>
                <a:r>
                  <a:rPr lang="en-IN" sz="2400" dirty="0" smtClean="0">
                    <a:cs typeface="Times New Roman" panose="02020603050405020304" pitchFamily="18" charset="0"/>
                  </a:rPr>
                  <a:t>. </a:t>
                </a:r>
              </a:p>
              <a:p>
                <a:pPr algn="just">
                  <a:spcBef>
                    <a:spcPts val="1200"/>
                  </a:spcBef>
                </a:pPr>
                <a:r>
                  <a:rPr lang="en-IN" sz="2400" dirty="0"/>
                  <a:t>It is an </a:t>
                </a:r>
                <a:r>
                  <a:rPr lang="en-IN" sz="2400" dirty="0" smtClean="0"/>
                  <a:t>all-pole IIR </a:t>
                </a:r>
                <a:r>
                  <a:rPr lang="en-IN" sz="2400" dirty="0"/>
                  <a:t>filter.</a:t>
                </a:r>
              </a:p>
              <a:p>
                <a:pPr algn="just"/>
                <a:endParaRPr lang="en-IN" sz="2400" dirty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4114800" cy="4530725"/>
              </a:xfrm>
              <a:blipFill rotWithShape="0">
                <a:blip r:embed="rId2"/>
                <a:stretch>
                  <a:fillRect l="-593" t="-942" r="-22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399" y="1600200"/>
            <a:ext cx="4082949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8068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b="1" dirty="0" smtClean="0"/>
              <a:t>Lattice Predictors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3321" y="1262063"/>
            <a:ext cx="8229600" cy="4530725"/>
          </a:xfrm>
        </p:spPr>
        <p:txBody>
          <a:bodyPr/>
          <a:lstStyle/>
          <a:p>
            <a:pPr algn="just" eaLnBrk="1" hangingPunct="1"/>
            <a:r>
              <a:rPr lang="tr-TR" altLang="en-US" sz="2400" dirty="0" smtClean="0"/>
              <a:t>A very efficient structure to implement the </a:t>
            </a:r>
            <a:r>
              <a:rPr lang="tr-TR" altLang="en-US" sz="2400" dirty="0" smtClean="0"/>
              <a:t>forward</a:t>
            </a:r>
            <a:r>
              <a:rPr lang="en-IN" altLang="en-US" sz="2400" dirty="0" smtClean="0"/>
              <a:t> and </a:t>
            </a:r>
            <a:r>
              <a:rPr lang="tr-TR" altLang="en-US" sz="2400" dirty="0" smtClean="0"/>
              <a:t>backward </a:t>
            </a:r>
            <a:r>
              <a:rPr lang="tr-TR" altLang="en-US" sz="2400" dirty="0" smtClean="0"/>
              <a:t>predictors.</a:t>
            </a:r>
          </a:p>
          <a:p>
            <a:pPr algn="just" eaLnBrk="1" hangingPunct="1"/>
            <a:r>
              <a:rPr lang="tr-TR" altLang="en-US" sz="2400" dirty="0" smtClean="0"/>
              <a:t>Rewrite the prediction error filter coef.s</a:t>
            </a:r>
          </a:p>
          <a:p>
            <a:pPr algn="just" eaLnBrk="1" hangingPunct="1"/>
            <a:endParaRPr lang="tr-TR" altLang="en-US" sz="2400" dirty="0" smtClean="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tr-TR" altLang="en-US" sz="2400" dirty="0" smtClean="0"/>
              <a:t> </a:t>
            </a:r>
          </a:p>
          <a:p>
            <a:pPr algn="just" eaLnBrk="1" hangingPunct="1"/>
            <a:r>
              <a:rPr lang="tr-TR" altLang="en-US" sz="2400" dirty="0" smtClean="0"/>
              <a:t>The </a:t>
            </a:r>
            <a:r>
              <a:rPr lang="tr-TR" altLang="en-US" sz="2400" dirty="0" smtClean="0"/>
              <a:t>input signal to the predictors {u(n), n(n-1),...,u(n-M)} can be stacked into a vector</a:t>
            </a:r>
          </a:p>
          <a:p>
            <a:pPr algn="just" eaLnBrk="1" hangingPunct="1"/>
            <a:endParaRPr lang="tr-TR" altLang="en-US" sz="2400" dirty="0" smtClean="0"/>
          </a:p>
          <a:p>
            <a:pPr algn="just" eaLnBrk="1" hangingPunct="1"/>
            <a:endParaRPr lang="tr-TR" altLang="en-US" sz="2400" dirty="0" smtClean="0"/>
          </a:p>
          <a:p>
            <a:pPr algn="just" eaLnBrk="1" hangingPunct="1"/>
            <a:r>
              <a:rPr lang="tr-TR" altLang="en-US" sz="2400" dirty="0" smtClean="0"/>
              <a:t>Then the output of the predictors are</a:t>
            </a:r>
          </a:p>
        </p:txBody>
      </p:sp>
      <p:pic>
        <p:nvPicPr>
          <p:cNvPr id="37895" name="Picture 4" descr="TP_tmp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023" y="2586197"/>
            <a:ext cx="35560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896" name="Picture 5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100" y="2611348"/>
            <a:ext cx="36322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897" name="Picture 10" descr="TP_tmp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400" y="4310063"/>
            <a:ext cx="4775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99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7D"/>
                  </a:outerShdw>
                </a:effectLst>
              </a14:hiddenEffects>
            </a:ext>
          </a:extLst>
        </p:spPr>
      </p:pic>
      <p:pic>
        <p:nvPicPr>
          <p:cNvPr id="37898" name="Picture 12" descr="TP_tmp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532120"/>
            <a:ext cx="2286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899" name="Picture 14" descr="TP_tmp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964" y="5532120"/>
            <a:ext cx="233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99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7D"/>
                  </a:outerShdw>
                </a:effectLst>
              </a14:hiddenEffects>
            </a:ext>
          </a:extLst>
        </p:spPr>
      </p:pic>
      <p:sp>
        <p:nvSpPr>
          <p:cNvPr id="37900" name="Text Box 15"/>
          <p:cNvSpPr txBox="1">
            <a:spLocks noChangeArrowheads="1"/>
          </p:cNvSpPr>
          <p:nvPr/>
        </p:nvSpPr>
        <p:spPr bwMode="auto">
          <a:xfrm>
            <a:off x="2175691" y="5800022"/>
            <a:ext cx="1098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en-US" dirty="0">
                <a:solidFill>
                  <a:srgbClr val="FF0000"/>
                </a:solidFill>
              </a:rPr>
              <a:t>(forward)</a:t>
            </a:r>
          </a:p>
        </p:txBody>
      </p:sp>
      <p:sp>
        <p:nvSpPr>
          <p:cNvPr id="37901" name="Text Box 16"/>
          <p:cNvSpPr txBox="1">
            <a:spLocks noChangeArrowheads="1"/>
          </p:cNvSpPr>
          <p:nvPr/>
        </p:nvSpPr>
        <p:spPr bwMode="auto">
          <a:xfrm>
            <a:off x="5714139" y="5800022"/>
            <a:ext cx="1314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en-US" dirty="0">
                <a:solidFill>
                  <a:srgbClr val="FF0000"/>
                </a:solidFill>
              </a:rPr>
              <a:t>(backward)</a:t>
            </a:r>
          </a:p>
        </p:txBody>
      </p:sp>
    </p:spTree>
    <p:extLst>
      <p:ext uri="{BB962C8B-B14F-4D97-AF65-F5344CB8AC3E}">
        <p14:creationId xmlns:p14="http://schemas.microsoft.com/office/powerpoint/2010/main" val="247710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b="1" dirty="0" smtClean="0"/>
              <a:t>Lattice Predictors</a:t>
            </a:r>
          </a:p>
        </p:txBody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30725"/>
          </a:xfrm>
        </p:spPr>
        <p:txBody>
          <a:bodyPr/>
          <a:lstStyle/>
          <a:p>
            <a:pPr eaLnBrk="1" hangingPunct="1"/>
            <a:r>
              <a:rPr lang="tr-TR" altLang="en-US" sz="2400" dirty="0" smtClean="0">
                <a:solidFill>
                  <a:srgbClr val="FF0000"/>
                </a:solidFill>
              </a:rPr>
              <a:t>Forward prediction-error filter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en-US" sz="2400" dirty="0" smtClean="0"/>
              <a:t> </a:t>
            </a:r>
          </a:p>
          <a:p>
            <a:pPr eaLnBrk="1" hangingPunct="1">
              <a:spcBef>
                <a:spcPts val="1800"/>
              </a:spcBef>
            </a:pPr>
            <a:r>
              <a:rPr lang="tr-TR" altLang="en-US" sz="2400" dirty="0" smtClean="0"/>
              <a:t>First term</a:t>
            </a:r>
          </a:p>
          <a:p>
            <a:pPr eaLnBrk="1" hangingPunct="1"/>
            <a:endParaRPr lang="tr-TR" altLang="en-US" sz="24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en-US" sz="2400" dirty="0" smtClean="0"/>
              <a:t> </a:t>
            </a:r>
          </a:p>
          <a:p>
            <a:pPr eaLnBrk="1" hangingPunct="1">
              <a:spcBef>
                <a:spcPts val="1800"/>
              </a:spcBef>
            </a:pPr>
            <a:r>
              <a:rPr lang="tr-TR" altLang="en-US" sz="2400" dirty="0" smtClean="0"/>
              <a:t>Second term</a:t>
            </a:r>
          </a:p>
          <a:p>
            <a:pPr eaLnBrk="1" hangingPunct="1"/>
            <a:endParaRPr lang="tr-TR" altLang="en-US" sz="2400" dirty="0" smtClean="0"/>
          </a:p>
          <a:p>
            <a:pPr eaLnBrk="1" hangingPunct="1"/>
            <a:endParaRPr lang="tr-TR" altLang="en-US" sz="2400" dirty="0" smtClean="0"/>
          </a:p>
          <a:p>
            <a:pPr eaLnBrk="1" hangingPunct="1"/>
            <a:r>
              <a:rPr lang="en-IN" altLang="en-US" sz="2400" dirty="0"/>
              <a:t>Combining </a:t>
            </a:r>
            <a:r>
              <a:rPr lang="tr-TR" altLang="en-US" sz="2400" dirty="0" smtClean="0"/>
              <a:t>both </a:t>
            </a:r>
            <a:r>
              <a:rPr lang="tr-TR" altLang="en-US" sz="2400" dirty="0" smtClean="0"/>
              <a:t>terms</a:t>
            </a:r>
          </a:p>
        </p:txBody>
      </p:sp>
      <p:pic>
        <p:nvPicPr>
          <p:cNvPr id="38919" name="Picture 4" descr="TP_tmp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85938"/>
            <a:ext cx="2286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920" name="Picture 5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150" y="1620838"/>
            <a:ext cx="35560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21" name="Line 6"/>
          <p:cNvSpPr>
            <a:spLocks noChangeShapeType="1"/>
          </p:cNvSpPr>
          <p:nvPr/>
        </p:nvSpPr>
        <p:spPr bwMode="auto">
          <a:xfrm flipH="1">
            <a:off x="3563937" y="1938338"/>
            <a:ext cx="1008063" cy="0"/>
          </a:xfrm>
          <a:prstGeom prst="line">
            <a:avLst/>
          </a:prstGeom>
          <a:noFill/>
          <a:ln w="50800" cmpd="dbl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38922" name="Picture 14" descr="TP_tmp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587625"/>
            <a:ext cx="49784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99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7D"/>
                  </a:outerShdw>
                </a:effectLst>
              </a14:hiddenEffects>
            </a:ext>
          </a:extLst>
        </p:spPr>
      </p:pic>
      <p:pic>
        <p:nvPicPr>
          <p:cNvPr id="38923" name="Picture 24" descr="TP_tmp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647" y="3991770"/>
            <a:ext cx="55372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99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7D"/>
                  </a:outerShdw>
                </a:effectLst>
              </a14:hiddenEffects>
            </a:ext>
          </a:extLst>
        </p:spPr>
      </p:pic>
      <p:pic>
        <p:nvPicPr>
          <p:cNvPr id="38924" name="Picture 22" descr="TP_tmp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5579268"/>
            <a:ext cx="38862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99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7D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151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tr-TR" altLang="en-US" b="1" dirty="0" smtClean="0"/>
              <a:t>Lattice Predictors</a:t>
            </a:r>
          </a:p>
        </p:txBody>
      </p:sp>
      <p:sp>
        <p:nvSpPr>
          <p:cNvPr id="3994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30725"/>
          </a:xfrm>
          <a:noFill/>
        </p:spPr>
        <p:txBody>
          <a:bodyPr/>
          <a:lstStyle/>
          <a:p>
            <a:pPr eaLnBrk="1" hangingPunct="1"/>
            <a:r>
              <a:rPr lang="tr-TR" altLang="en-US" sz="2400" dirty="0" smtClean="0"/>
              <a:t>Similarly, </a:t>
            </a:r>
            <a:r>
              <a:rPr lang="tr-TR" altLang="en-US" sz="2400" dirty="0" smtClean="0">
                <a:solidFill>
                  <a:srgbClr val="FF0000"/>
                </a:solidFill>
              </a:rPr>
              <a:t>Backward prediction-error filter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en-US" sz="2400" dirty="0" smtClean="0">
                <a:solidFill>
                  <a:srgbClr val="FF0000"/>
                </a:solidFill>
              </a:rPr>
              <a:t> </a:t>
            </a:r>
          </a:p>
          <a:p>
            <a:pPr eaLnBrk="1" hangingPunct="1">
              <a:spcBef>
                <a:spcPts val="1800"/>
              </a:spcBef>
            </a:pPr>
            <a:r>
              <a:rPr lang="tr-TR" altLang="en-US" sz="2400" dirty="0" smtClean="0"/>
              <a:t>First </a:t>
            </a:r>
            <a:r>
              <a:rPr lang="tr-TR" altLang="en-US" sz="2400" dirty="0" smtClean="0"/>
              <a:t>term</a:t>
            </a:r>
          </a:p>
          <a:p>
            <a:pPr eaLnBrk="1" hangingPunct="1"/>
            <a:endParaRPr lang="tr-TR" altLang="en-US" sz="24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en-US" sz="2400" dirty="0" smtClean="0"/>
              <a:t> </a:t>
            </a:r>
          </a:p>
          <a:p>
            <a:pPr eaLnBrk="1" hangingPunct="1"/>
            <a:r>
              <a:rPr lang="tr-TR" altLang="en-US" sz="2400" dirty="0" smtClean="0"/>
              <a:t>Second term</a:t>
            </a:r>
          </a:p>
          <a:p>
            <a:pPr eaLnBrk="1" hangingPunct="1"/>
            <a:endParaRPr lang="tr-TR" altLang="en-US" sz="24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en-US" sz="2400" dirty="0" smtClean="0"/>
              <a:t> </a:t>
            </a:r>
          </a:p>
          <a:p>
            <a:pPr eaLnBrk="1" hangingPunct="1"/>
            <a:r>
              <a:rPr lang="en-IN" altLang="en-US" sz="2400" dirty="0" smtClean="0"/>
              <a:t>Combining </a:t>
            </a:r>
            <a:r>
              <a:rPr lang="tr-TR" altLang="en-US" sz="2400" dirty="0" smtClean="0"/>
              <a:t>both terms</a:t>
            </a:r>
            <a:endParaRPr lang="tr-TR" altLang="en-US" sz="2400" dirty="0" smtClean="0"/>
          </a:p>
        </p:txBody>
      </p:sp>
      <p:pic>
        <p:nvPicPr>
          <p:cNvPr id="39943" name="Picture 18" descr="TP_tmp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8" y="1746250"/>
            <a:ext cx="2387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99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7D"/>
                  </a:outerShdw>
                </a:effectLst>
              </a14:hiddenEffects>
            </a:ext>
          </a:extLst>
        </p:spPr>
      </p:pic>
      <p:sp>
        <p:nvSpPr>
          <p:cNvPr id="39944" name="Line 8"/>
          <p:cNvSpPr>
            <a:spLocks noChangeShapeType="1"/>
          </p:cNvSpPr>
          <p:nvPr/>
        </p:nvSpPr>
        <p:spPr bwMode="auto">
          <a:xfrm flipH="1">
            <a:off x="3668169" y="1898650"/>
            <a:ext cx="1008063" cy="0"/>
          </a:xfrm>
          <a:prstGeom prst="line">
            <a:avLst/>
          </a:prstGeom>
          <a:noFill/>
          <a:ln w="50800" cmpd="dbl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39945" name="Picture 19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505359"/>
            <a:ext cx="38862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99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7D"/>
                  </a:outerShdw>
                </a:effectLst>
              </a14:hiddenEffects>
            </a:ext>
          </a:extLst>
        </p:spPr>
      </p:pic>
      <p:pic>
        <p:nvPicPr>
          <p:cNvPr id="39946" name="Picture 14" descr="TP_tmp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877" y="1593851"/>
            <a:ext cx="36322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947" name="Picture 16" descr="TP_tmp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115" y="3876676"/>
            <a:ext cx="49784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99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7D"/>
                  </a:outerShdw>
                </a:effectLst>
              </a14:hiddenEffects>
            </a:ext>
          </a:extLst>
        </p:spPr>
      </p:pic>
      <p:pic>
        <p:nvPicPr>
          <p:cNvPr id="39948" name="Picture 17" descr="TP_tmp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129" y="2595562"/>
            <a:ext cx="55372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99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7D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705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Forward linear prediction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19200"/>
            <a:ext cx="8797618" cy="5257800"/>
          </a:xfrm>
        </p:spPr>
      </p:pic>
      <p:sp>
        <p:nvSpPr>
          <p:cNvPr id="5" name="TextBox 4"/>
          <p:cNvSpPr txBox="1"/>
          <p:nvPr/>
        </p:nvSpPr>
        <p:spPr>
          <a:xfrm>
            <a:off x="480811" y="3370783"/>
            <a:ext cx="55656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N" i="1" dirty="0" smtClean="0"/>
              <a:t>x</a:t>
            </a:r>
            <a:r>
              <a:rPr lang="en-IN" dirty="0" smtClean="0"/>
              <a:t>[</a:t>
            </a:r>
            <a:r>
              <a:rPr lang="en-IN" i="1" dirty="0" smtClean="0"/>
              <a:t>n</a:t>
            </a:r>
            <a:r>
              <a:rPr lang="en-IN" dirty="0" smtClean="0"/>
              <a:t>]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847626" y="3454614"/>
            <a:ext cx="77457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N" sz="1400" i="1" dirty="0" smtClean="0"/>
              <a:t>x</a:t>
            </a:r>
            <a:r>
              <a:rPr lang="en-IN" sz="1400" dirty="0" smtClean="0"/>
              <a:t>[</a:t>
            </a:r>
            <a:r>
              <a:rPr lang="en-IN" sz="1400" i="1" dirty="0" smtClean="0"/>
              <a:t>n − </a:t>
            </a:r>
            <a:r>
              <a:rPr lang="en-IN" sz="1400" dirty="0" smtClean="0"/>
              <a:t>1]</a:t>
            </a:r>
            <a:endParaRPr lang="en-IN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2994581" y="3432338"/>
            <a:ext cx="77457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N" sz="1400" i="1" dirty="0" smtClean="0"/>
              <a:t>x</a:t>
            </a:r>
            <a:r>
              <a:rPr lang="en-IN" sz="1400" dirty="0" smtClean="0"/>
              <a:t>[</a:t>
            </a:r>
            <a:r>
              <a:rPr lang="en-IN" sz="1400" i="1" dirty="0" smtClean="0"/>
              <a:t>n − </a:t>
            </a:r>
            <a:r>
              <a:rPr lang="en-IN" sz="1400" dirty="0" smtClean="0"/>
              <a:t>2]</a:t>
            </a:r>
            <a:endParaRPr lang="en-IN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858448" y="3432337"/>
            <a:ext cx="113524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N" sz="1400" i="1" dirty="0" smtClean="0"/>
              <a:t>x</a:t>
            </a:r>
            <a:r>
              <a:rPr lang="en-IN" sz="1400" dirty="0" smtClean="0"/>
              <a:t>[</a:t>
            </a:r>
            <a:r>
              <a:rPr lang="en-IN" sz="1400" i="1" dirty="0" smtClean="0"/>
              <a:t>n − M + </a:t>
            </a:r>
            <a:r>
              <a:rPr lang="en-IN" sz="1400" dirty="0" smtClean="0"/>
              <a:t>1]</a:t>
            </a:r>
            <a:endParaRPr lang="en-IN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438978" y="3485653"/>
            <a:ext cx="83388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N" sz="1400" i="1" dirty="0" smtClean="0"/>
              <a:t>x</a:t>
            </a:r>
            <a:r>
              <a:rPr lang="en-IN" sz="1400" dirty="0" smtClean="0"/>
              <a:t>[</a:t>
            </a:r>
            <a:r>
              <a:rPr lang="en-IN" sz="1400" i="1" dirty="0" smtClean="0"/>
              <a:t>n − M</a:t>
            </a:r>
            <a:r>
              <a:rPr lang="en-IN" sz="1400" dirty="0" smtClean="0"/>
              <a:t>]</a:t>
            </a:r>
            <a:endParaRPr lang="en-IN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267200" y="5350792"/>
                <a:ext cx="4419600" cy="103848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e>
                          <m:sSub>
                            <m:sSubPr>
                              <m:ctrlPr>
                                <a:rPr lang="en-I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IN" sz="2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Sup>
                            <m:sSubSupPr>
                              <m:ctrlPr>
                                <a:rPr lang="en-I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𝑜𝑝𝑡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5350792"/>
                <a:ext cx="4419600" cy="103848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581400" y="2684742"/>
                <a:ext cx="394509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e>
                          <m:sSub>
                            <m:sSubPr>
                              <m:ctrlPr>
                                <a:rPr lang="en-I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2684742"/>
                <a:ext cx="3945091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009" t="-14754" b="-147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801447" y="2168232"/>
                <a:ext cx="66567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d>
                              </m:e>
                            </m:mr>
                          </m:m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 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1447" y="2168232"/>
                <a:ext cx="6656753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1285787" y="5376174"/>
            <a:ext cx="2481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solidFill>
                  <a:srgbClr val="003399"/>
                </a:solidFill>
              </a:rPr>
              <a:t>One-step predictor</a:t>
            </a:r>
            <a:endParaRPr lang="en-IN" sz="2400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8899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5" name="Picture 10" descr="Fig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264" r="27095"/>
          <a:stretch/>
        </p:blipFill>
        <p:spPr bwMode="auto">
          <a:xfrm>
            <a:off x="4379983" y="2643553"/>
            <a:ext cx="4464000" cy="319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955675"/>
          </a:xfrm>
        </p:spPr>
        <p:txBody>
          <a:bodyPr/>
          <a:lstStyle/>
          <a:p>
            <a:pPr eaLnBrk="1" hangingPunct="1"/>
            <a:r>
              <a:rPr lang="tr-TR" altLang="en-US" b="1" dirty="0" smtClean="0"/>
              <a:t>Lattice Predictors</a:t>
            </a:r>
          </a:p>
        </p:txBody>
      </p:sp>
      <p:sp>
        <p:nvSpPr>
          <p:cNvPr id="409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53297"/>
            <a:ext cx="8229600" cy="4383088"/>
          </a:xfrm>
        </p:spPr>
        <p:txBody>
          <a:bodyPr/>
          <a:lstStyle/>
          <a:p>
            <a:pPr eaLnBrk="1" hangingPunct="1"/>
            <a:r>
              <a:rPr lang="tr-TR" altLang="en-US" sz="2400" dirty="0" smtClean="0">
                <a:solidFill>
                  <a:srgbClr val="FF0000"/>
                </a:solidFill>
              </a:rPr>
              <a:t>Forward and backward</a:t>
            </a:r>
            <a:r>
              <a:rPr lang="tr-TR" altLang="en-US" sz="2400" dirty="0" smtClean="0"/>
              <a:t> </a:t>
            </a:r>
            <a:r>
              <a:rPr lang="tr-TR" altLang="en-US" sz="2400" dirty="0" smtClean="0">
                <a:solidFill>
                  <a:srgbClr val="FF0000"/>
                </a:solidFill>
              </a:rPr>
              <a:t>prediction-error filters</a:t>
            </a:r>
            <a:endParaRPr lang="tr-TR" altLang="en-US" sz="2400" dirty="0" smtClean="0"/>
          </a:p>
          <a:p>
            <a:pPr eaLnBrk="1" hangingPunct="1"/>
            <a:endParaRPr lang="tr-TR" altLang="en-US" sz="2400" dirty="0" smtClean="0"/>
          </a:p>
          <a:p>
            <a:pPr eaLnBrk="1" hangingPunct="1"/>
            <a:endParaRPr lang="tr-TR" altLang="en-US" sz="24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en-US" sz="2400" dirty="0" smtClean="0"/>
              <a:t>in matrix form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tr-TR" altLang="en-US" sz="2400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tr-TR" altLang="en-US" sz="24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en-US" sz="2400" dirty="0" smtClean="0"/>
              <a:t>and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tr-TR" altLang="en-US" sz="2400" dirty="0" smtClean="0">
              <a:solidFill>
                <a:srgbClr val="FF0000"/>
              </a:solidFill>
            </a:endParaRPr>
          </a:p>
          <a:p>
            <a:pPr eaLnBrk="1" hangingPunct="1"/>
            <a:endParaRPr lang="tr-TR" altLang="en-US" sz="2400" dirty="0" smtClean="0"/>
          </a:p>
        </p:txBody>
      </p:sp>
      <p:pic>
        <p:nvPicPr>
          <p:cNvPr id="40968" name="Picture 4" descr="TP_tmp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764" y="1716521"/>
            <a:ext cx="38862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99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7D"/>
                  </a:outerShdw>
                </a:effectLst>
              </a14:hiddenEffects>
            </a:ext>
          </a:extLst>
        </p:spPr>
      </p:pic>
      <p:pic>
        <p:nvPicPr>
          <p:cNvPr id="40969" name="Picture 5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244" y="2147209"/>
            <a:ext cx="38862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99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7D"/>
                  </a:outerShdw>
                </a:effectLst>
              </a14:hiddenEffects>
            </a:ext>
          </a:extLst>
        </p:spPr>
      </p:pic>
      <p:pic>
        <p:nvPicPr>
          <p:cNvPr id="40970" name="Picture 7" descr="TP_tmp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014542"/>
            <a:ext cx="47752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71" name="Picture 9" descr="TP_tmp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4241372"/>
            <a:ext cx="2971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972" name="Text Box 11"/>
          <p:cNvSpPr txBox="1">
            <a:spLocks noChangeArrowheads="1"/>
          </p:cNvSpPr>
          <p:nvPr/>
        </p:nvSpPr>
        <p:spPr bwMode="auto">
          <a:xfrm>
            <a:off x="661194" y="4884445"/>
            <a:ext cx="37401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en-US" dirty="0">
                <a:solidFill>
                  <a:srgbClr val="FF0000"/>
                </a:solidFill>
              </a:rPr>
              <a:t>Last two equations define the </a:t>
            </a:r>
            <a:r>
              <a:rPr lang="tr-TR" altLang="en-US" i="1" dirty="0">
                <a:solidFill>
                  <a:srgbClr val="FF0000"/>
                </a:solidFill>
              </a:rPr>
              <a:t>m</a:t>
            </a:r>
            <a:r>
              <a:rPr lang="tr-TR" altLang="en-US" dirty="0">
                <a:solidFill>
                  <a:srgbClr val="FF0000"/>
                </a:solidFill>
              </a:rPr>
              <a:t>-th </a:t>
            </a:r>
          </a:p>
          <a:p>
            <a:pPr eaLnBrk="1" hangingPunct="1"/>
            <a:r>
              <a:rPr lang="tr-TR" altLang="en-US" dirty="0">
                <a:solidFill>
                  <a:srgbClr val="FF0000"/>
                </a:solidFill>
              </a:rPr>
              <a:t>stage of the lattice predictor</a:t>
            </a:r>
          </a:p>
          <a:p>
            <a:pPr eaLnBrk="1" hangingPunct="1"/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28679571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9" name="Picture 7" descr="Fig3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45"/>
          <a:stretch/>
        </p:blipFill>
        <p:spPr bwMode="auto">
          <a:xfrm rot="60000">
            <a:off x="1182587" y="2645644"/>
            <a:ext cx="6314468" cy="3385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9863"/>
            <a:ext cx="8229600" cy="955675"/>
          </a:xfrm>
        </p:spPr>
        <p:txBody>
          <a:bodyPr/>
          <a:lstStyle/>
          <a:p>
            <a:pPr eaLnBrk="1" hangingPunct="1"/>
            <a:r>
              <a:rPr lang="tr-TR" altLang="en-US" b="1" dirty="0" smtClean="0"/>
              <a:t>Lattice Predictors</a:t>
            </a:r>
          </a:p>
        </p:txBody>
      </p:sp>
      <p:sp>
        <p:nvSpPr>
          <p:cNvPr id="419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4383088"/>
          </a:xfrm>
        </p:spPr>
        <p:txBody>
          <a:bodyPr/>
          <a:lstStyle/>
          <a:p>
            <a:pPr eaLnBrk="1" hangingPunct="1"/>
            <a:r>
              <a:rPr lang="tr-TR" altLang="en-US" sz="2400" dirty="0" smtClean="0"/>
              <a:t>For </a:t>
            </a:r>
            <a:r>
              <a:rPr lang="tr-TR" altLang="en-US" sz="2400" i="1" dirty="0" smtClean="0"/>
              <a:t>m</a:t>
            </a:r>
            <a:r>
              <a:rPr lang="en-IN" altLang="en-US" sz="2400" dirty="0" smtClean="0"/>
              <a:t> </a:t>
            </a:r>
            <a:r>
              <a:rPr lang="tr-TR" altLang="en-US" sz="2400" dirty="0" smtClean="0"/>
              <a:t>=</a:t>
            </a:r>
            <a:r>
              <a:rPr lang="en-IN" altLang="en-US" sz="2400" dirty="0" smtClean="0"/>
              <a:t> </a:t>
            </a:r>
            <a:r>
              <a:rPr lang="tr-TR" altLang="en-US" sz="2400" dirty="0" smtClean="0"/>
              <a:t>0 </a:t>
            </a:r>
            <a:r>
              <a:rPr lang="tr-TR" altLang="en-US" sz="2400" dirty="0" smtClean="0"/>
              <a:t>we have                             </a:t>
            </a:r>
            <a:r>
              <a:rPr lang="tr-TR" altLang="en-US" sz="2400" dirty="0" smtClean="0"/>
              <a:t>, </a:t>
            </a:r>
            <a:endParaRPr lang="en-IN" altLang="en-US" sz="2400" dirty="0" smtClean="0"/>
          </a:p>
          <a:p>
            <a:pPr eaLnBrk="1" hangingPunct="1"/>
            <a:r>
              <a:rPr lang="en-IN" altLang="en-US" sz="2400" dirty="0" smtClean="0"/>
              <a:t>H</a:t>
            </a:r>
            <a:r>
              <a:rPr lang="tr-TR" altLang="en-US" sz="2400" dirty="0" smtClean="0"/>
              <a:t>ence </a:t>
            </a:r>
            <a:r>
              <a:rPr lang="tr-TR" altLang="en-US" sz="2400" dirty="0" smtClean="0"/>
              <a:t>for </a:t>
            </a:r>
            <a:r>
              <a:rPr lang="tr-TR" altLang="en-US" sz="2400" dirty="0" smtClean="0">
                <a:solidFill>
                  <a:srgbClr val="FF0000"/>
                </a:solidFill>
              </a:rPr>
              <a:t>M stages</a:t>
            </a:r>
          </a:p>
        </p:txBody>
      </p:sp>
      <p:pic>
        <p:nvPicPr>
          <p:cNvPr id="41992" name="Picture 5" descr="TP_tmp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266032"/>
            <a:ext cx="23114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1993" name="Group 10"/>
          <p:cNvGrpSpPr>
            <a:grpSpLocks/>
          </p:cNvGrpSpPr>
          <p:nvPr/>
        </p:nvGrpSpPr>
        <p:grpSpPr bwMode="auto">
          <a:xfrm>
            <a:off x="3639917" y="1803402"/>
            <a:ext cx="3886200" cy="720725"/>
            <a:chOff x="1746" y="850"/>
            <a:chExt cx="2448" cy="454"/>
          </a:xfrm>
        </p:grpSpPr>
        <p:pic>
          <p:nvPicPr>
            <p:cNvPr id="41994" name="Picture 8" descr="TP_tmp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6" y="850"/>
              <a:ext cx="2448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99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7D"/>
                    </a:outerShdw>
                  </a:effectLst>
                </a14:hiddenEffects>
              </a:ext>
            </a:extLst>
          </p:spPr>
        </p:pic>
        <p:pic>
          <p:nvPicPr>
            <p:cNvPr id="41995" name="Picture 9" descr="TP_tmp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6" y="1128"/>
              <a:ext cx="2448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99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7D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691926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b="1"/>
              <a:t>Lattice Predictors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sz="2400" dirty="0" smtClean="0"/>
              <a:t>Highly efficient structure for generating sequence of forward prediction errors and corresponding sequence of backward prediction errors simultaneously.</a:t>
            </a:r>
          </a:p>
          <a:p>
            <a:pPr algn="just">
              <a:spcBef>
                <a:spcPts val="1800"/>
              </a:spcBef>
            </a:pPr>
            <a:r>
              <a:rPr lang="en-IN" sz="2400" dirty="0" smtClean="0"/>
              <a:t>The various stages are decoupled from each other; the backward prediction errors produced at different stages are orthogonal to each other (property 7).</a:t>
            </a:r>
          </a:p>
          <a:p>
            <a:pPr algn="just">
              <a:spcBef>
                <a:spcPts val="1800"/>
              </a:spcBef>
            </a:pPr>
            <a:r>
              <a:rPr lang="en-IN" sz="2400" dirty="0" smtClean="0"/>
              <a:t>Modular in structure – order can be easily increased.</a:t>
            </a:r>
          </a:p>
          <a:p>
            <a:pPr algn="just">
              <a:spcBef>
                <a:spcPts val="1800"/>
              </a:spcBef>
            </a:pPr>
            <a:r>
              <a:rPr lang="en-IN" sz="2400" dirty="0" smtClean="0"/>
              <a:t>Similar structure in every stage – useful for VLSI implementation.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55049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Forward linear prediction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0953"/>
                <a:ext cx="8229600" cy="4530725"/>
              </a:xfrm>
            </p:spPr>
            <p:txBody>
              <a:bodyPr/>
              <a:lstStyle/>
              <a:p>
                <a:pPr algn="just">
                  <a:spcBef>
                    <a:spcPts val="1200"/>
                  </a:spcBef>
                </a:pPr>
                <a:r>
                  <a:rPr lang="en-IN" sz="2400" dirty="0" smtClean="0"/>
                  <a:t>Use Wiener filter theory to find the filter weights of the predictor.</a:t>
                </a:r>
              </a:p>
              <a:p>
                <a:pPr algn="just">
                  <a:spcBef>
                    <a:spcPts val="1200"/>
                  </a:spcBef>
                </a:pPr>
                <a:r>
                  <a:rPr lang="en-IN" sz="2400" dirty="0" smtClean="0"/>
                  <a:t>Input vector </a:t>
                </a:r>
              </a:p>
              <a:p>
                <a:pPr algn="just">
                  <a:spcBef>
                    <a:spcPts val="1200"/>
                  </a:spcBef>
                  <a:spcAft>
                    <a:spcPts val="1800"/>
                  </a:spcAft>
                </a:pPr>
                <a:r>
                  <a:rPr lang="en-IN" sz="2400" dirty="0" smtClean="0"/>
                  <a:t>Desired output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IN" sz="2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IN" sz="2400" dirty="0" smtClean="0"/>
              </a:p>
              <a:p>
                <a:pPr marL="0" indent="0" algn="just">
                  <a:spcBef>
                    <a:spcPts val="24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𝑋𝑋</m:t>
                          </m:r>
                        </m:sub>
                      </m:sSub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0" smtClean="0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𝑜𝑝𝑡</m:t>
                          </m:r>
                        </m:sub>
                      </m:sSub>
                      <m:r>
                        <a:rPr lang="en-IN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1" i="0" smtClean="0">
                          <a:latin typeface="Cambria Math" panose="02040503050406030204" pitchFamily="18" charset="0"/>
                        </a:rPr>
                        <m:t>𝐫</m:t>
                      </m:r>
                    </m:oMath>
                  </m:oMathPara>
                </a14:m>
                <a:endParaRPr lang="en-IN" sz="2400" b="1" dirty="0" smtClean="0"/>
              </a:p>
              <a:p>
                <a:pPr algn="just">
                  <a:spcBef>
                    <a:spcPts val="1200"/>
                  </a:spcBef>
                </a:pPr>
                <a:r>
                  <a:rPr lang="en-IN" sz="2400" dirty="0" smtClean="0"/>
                  <a:t>where</a:t>
                </a:r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0953"/>
                <a:ext cx="8229600" cy="4530725"/>
              </a:xfrm>
              <a:blipFill rotWithShape="0">
                <a:blip r:embed="rId2"/>
                <a:stretch>
                  <a:fillRect l="-296" t="-942" r="-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667000" y="2217401"/>
                <a:ext cx="58674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IN" sz="2400" b="1" dirty="0" smtClean="0"/>
                  <a:t>x</a:t>
                </a:r>
                <a:r>
                  <a:rPr lang="en-IN" sz="2400" dirty="0" smtClean="0"/>
                  <a:t>[n]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</m:e>
                          </m:mr>
                        </m: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     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2217401"/>
                <a:ext cx="5867400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3222" t="-26667" b="-5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966175" y="4133747"/>
                <a:ext cx="5867400" cy="4415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2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I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0" smtClean="0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𝑜𝑝𝑡</m:t>
                              </m:r>
                            </m:sub>
                          </m:sSub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  <m:t>𝑜𝑝𝑡</m:t>
                                        </m:r>
                                        <m: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  <m:t>,1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  <m:t>𝑜𝑝𝑡</m:t>
                                        </m:r>
                                        <m: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  <m:t>,2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  <m:t>𝑜𝑝𝑡</m:t>
                                        </m:r>
                                        <m: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/>
                        <m:sup>
                          <m:r>
                            <a:rPr lang="en-IN" sz="2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6175" y="4133747"/>
                <a:ext cx="5867400" cy="44153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057400" y="4835801"/>
                <a:ext cx="46993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0" smtClean="0">
                          <a:latin typeface="Cambria Math" panose="02040503050406030204" pitchFamily="18" charset="0"/>
                        </a:rPr>
                        <m:t>𝐫</m:t>
                      </m:r>
                      <m:r>
                        <a:rPr lang="en-IN" sz="24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d>
                                      <m:dPr>
                                        <m:ctrlP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e>
                                  <m:e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d>
                                      <m:dPr>
                                        <m:ctrlP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e>
                                    </m:d>
                                  </m:e>
                                </m:mr>
                              </m:m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d>
                                      <m:dPr>
                                        <m:ctrlP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</m:d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4835801"/>
                <a:ext cx="4699363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519" b="-81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341261" y="5452346"/>
                <a:ext cx="41704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pt-BR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sz="24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en-IN" sz="2400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e>
                                </m:mr>
                              </m:m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</m:d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1261" y="5452346"/>
                <a:ext cx="4170437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46" b="-81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4391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Forward linear prediction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sz="2400" dirty="0" smtClean="0">
                    <a:solidFill>
                      <a:srgbClr val="660033"/>
                    </a:solidFill>
                  </a:rPr>
                  <a:t>Forward prediction error</a:t>
                </a:r>
              </a:p>
              <a:p>
                <a:endParaRPr lang="en-IN" sz="2400" dirty="0"/>
              </a:p>
              <a:p>
                <a:endParaRPr lang="en-IN" sz="2400" dirty="0" smtClean="0"/>
              </a:p>
              <a:p>
                <a:endParaRPr lang="en-IN" sz="2400" dirty="0"/>
              </a:p>
              <a:p>
                <a:endParaRPr lang="en-IN" sz="2400" dirty="0" smtClean="0"/>
              </a:p>
              <a:p>
                <a:pPr algn="just">
                  <a:spcAft>
                    <a:spcPts val="1200"/>
                  </a:spcAft>
                </a:pPr>
                <a:r>
                  <a:rPr lang="en-IN" sz="2400" dirty="0" smtClean="0"/>
                  <a:t>Minimum mean-square prediction error (</a:t>
                </a:r>
                <a:r>
                  <a:rPr lang="en-IN" sz="2400" dirty="0" smtClean="0">
                    <a:solidFill>
                      <a:srgbClr val="003399"/>
                    </a:solidFill>
                  </a:rPr>
                  <a:t>forward prediction error power</a:t>
                </a:r>
                <a:r>
                  <a:rPr lang="en-IN" sz="2400" dirty="0" smtClean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IN" sz="24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1" i="0" smtClean="0">
                              <a:latin typeface="Cambria Math" panose="02040503050406030204" pitchFamily="18" charset="0"/>
                            </a:rPr>
                            <m:t>𝐫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p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0" smtClean="0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𝑜𝑝𝑡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96" t="-942" r="-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57200" y="2209800"/>
                <a:ext cx="7772400" cy="103848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e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IN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IN" sz="2400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Sup>
                            <m:sSubSupPr>
                              <m:ctrlPr>
                                <a:rPr lang="en-I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𝑜𝑝𝑡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209800"/>
                <a:ext cx="7772400" cy="103848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9302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/>
              <a:t>Relation </a:t>
            </a:r>
            <a:r>
              <a:rPr lang="en-IN" sz="3600" b="1" dirty="0" smtClean="0"/>
              <a:t>b/w linear prediction </a:t>
            </a:r>
            <a:r>
              <a:rPr lang="en-IN" sz="3600" b="1" dirty="0"/>
              <a:t>and AR 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1200"/>
              </a:spcBef>
            </a:pPr>
            <a:r>
              <a:rPr lang="en-IN" sz="2400" dirty="0" smtClean="0"/>
              <a:t>Note </a:t>
            </a:r>
            <a:r>
              <a:rPr lang="en-IN" sz="2400" dirty="0"/>
              <a:t>that the Wiener-</a:t>
            </a:r>
            <a:r>
              <a:rPr lang="en-IN" sz="2400" dirty="0" err="1"/>
              <a:t>Hopf</a:t>
            </a:r>
            <a:r>
              <a:rPr lang="en-IN" sz="2400" dirty="0"/>
              <a:t> equations for a linear predictor is mathematically identical with the </a:t>
            </a:r>
            <a:r>
              <a:rPr lang="en-IN" sz="2400" dirty="0">
                <a:solidFill>
                  <a:srgbClr val="660033"/>
                </a:solidFill>
              </a:rPr>
              <a:t>Yule-Walker equations</a:t>
            </a:r>
            <a:r>
              <a:rPr lang="en-IN" sz="2400" dirty="0"/>
              <a:t> for the model of an AR process.</a:t>
            </a:r>
          </a:p>
          <a:p>
            <a:pPr algn="just">
              <a:spcBef>
                <a:spcPts val="1200"/>
              </a:spcBef>
            </a:pPr>
            <a:r>
              <a:rPr lang="en-IN" sz="2400" dirty="0"/>
              <a:t>If AR model order </a:t>
            </a:r>
            <a:r>
              <a:rPr lang="en-IN" sz="2400" i="1" dirty="0"/>
              <a:t>M</a:t>
            </a:r>
            <a:r>
              <a:rPr lang="en-IN" sz="2400" dirty="0"/>
              <a:t> is known, model parameters can be found by using a forward linear predictor of order </a:t>
            </a:r>
            <a:r>
              <a:rPr lang="en-IN" sz="2400" i="1" dirty="0"/>
              <a:t>M</a:t>
            </a:r>
            <a:r>
              <a:rPr lang="en-IN" sz="2400" dirty="0"/>
              <a:t>.</a:t>
            </a:r>
          </a:p>
          <a:p>
            <a:pPr algn="just">
              <a:spcBef>
                <a:spcPts val="1200"/>
              </a:spcBef>
            </a:pPr>
            <a:r>
              <a:rPr lang="en-IN" sz="2400" dirty="0"/>
              <a:t>If the process is not AR, predictor provides an (AR) model approximation of order </a:t>
            </a:r>
            <a:r>
              <a:rPr lang="en-IN" sz="2400" i="1" dirty="0"/>
              <a:t>M</a:t>
            </a:r>
            <a:r>
              <a:rPr lang="en-IN" sz="2400" dirty="0"/>
              <a:t> of the process.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5647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Forward </a:t>
            </a:r>
            <a:r>
              <a:rPr lang="en-IN" b="1" dirty="0" smtClean="0"/>
              <a:t>prediction-error filter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30725"/>
          </a:xfrm>
        </p:spPr>
        <p:txBody>
          <a:bodyPr/>
          <a:lstStyle/>
          <a:p>
            <a:pPr algn="just">
              <a:spcBef>
                <a:spcPts val="1200"/>
              </a:spcBef>
              <a:spcAft>
                <a:spcPts val="0"/>
              </a:spcAft>
            </a:pPr>
            <a:r>
              <a:rPr lang="en-IN" sz="2400" dirty="0"/>
              <a:t>Input </a:t>
            </a:r>
            <a:r>
              <a:rPr lang="en-IN" sz="2400" dirty="0" smtClean="0"/>
              <a:t>vector here: </a:t>
            </a:r>
            <a:endParaRPr lang="en-IN" sz="2400" dirty="0"/>
          </a:p>
          <a:p>
            <a:pPr algn="just">
              <a:spcBef>
                <a:spcPts val="2400"/>
              </a:spcBef>
              <a:spcAft>
                <a:spcPts val="0"/>
              </a:spcAft>
            </a:pPr>
            <a:r>
              <a:rPr lang="en-IN" sz="2400" dirty="0"/>
              <a:t>Desired </a:t>
            </a:r>
            <a:r>
              <a:rPr lang="en-IN" sz="2400" dirty="0" smtClean="0"/>
              <a:t>output = prediction error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429000" y="1433552"/>
                <a:ext cx="58674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IN" sz="2400" b="1" dirty="0" smtClean="0"/>
                  <a:t>x</a:t>
                </a:r>
                <a:r>
                  <a:rPr lang="en-IN" sz="2400" dirty="0" smtClean="0"/>
                  <a:t>[n]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mr>
                        </m: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     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1433552"/>
                <a:ext cx="5867400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3222" t="-24590" b="-4918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85799" y="2557463"/>
                <a:ext cx="7772400" cy="103848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e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IN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IN" sz="2400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Sup>
                            <m:sSubSupPr>
                              <m:ctrlPr>
                                <a:rPr lang="en-I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𝑜𝑝𝑡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99" y="2557463"/>
                <a:ext cx="7772400" cy="103848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408" y="3919770"/>
            <a:ext cx="5435183" cy="223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684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Forward prediction-error filter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7638"/>
                <a:ext cx="8229600" cy="4830762"/>
              </a:xfrm>
            </p:spPr>
            <p:txBody>
              <a:bodyPr/>
              <a:lstStyle/>
              <a:p>
                <a:pPr algn="just"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en-IN" sz="2400" dirty="0" smtClean="0"/>
                  <a:t>Let, we design the prediction error filter in line with Wiener filter with tap-weight vector</a:t>
                </a:r>
              </a:p>
              <a:p>
                <a:pPr algn="just">
                  <a:spcBef>
                    <a:spcPts val="1200"/>
                  </a:spcBef>
                  <a:spcAft>
                    <a:spcPts val="0"/>
                  </a:spcAft>
                </a:pPr>
                <a:endParaRPr lang="en-IN" sz="2400" dirty="0" smtClean="0"/>
              </a:p>
              <a:p>
                <a:pPr algn="just"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en-IN" sz="2400" dirty="0" smtClean="0"/>
                  <a:t>We can then obtain the desired response (prediction error) by taking</a:t>
                </a:r>
              </a:p>
              <a:p>
                <a:pPr marL="0" indent="0" algn="just">
                  <a:spcBef>
                    <a:spcPts val="120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IN" sz="2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𝑜𝑝𝑡</m:t>
                                    </m:r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=1, 2, …, </m:t>
                                </m:r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2400" dirty="0" smtClean="0"/>
              </a:p>
              <a:p>
                <a:pPr algn="just">
                  <a:spcBef>
                    <a:spcPts val="1800"/>
                  </a:spcBef>
                  <a:spcAft>
                    <a:spcPts val="0"/>
                  </a:spcAft>
                </a:pPr>
                <a:r>
                  <a:rPr lang="en-IN" sz="2400" dirty="0" smtClean="0"/>
                  <a:t>Note the filter order is still </a:t>
                </a:r>
                <a:r>
                  <a:rPr lang="en-IN" sz="2400" i="1" dirty="0" smtClean="0"/>
                  <a:t>M</a:t>
                </a:r>
                <a:r>
                  <a:rPr lang="en-IN" sz="2400" dirty="0" smtClean="0"/>
                  <a:t> since it uses </a:t>
                </a:r>
                <a:r>
                  <a:rPr lang="en-IN" sz="2400" i="1" dirty="0" smtClean="0"/>
                  <a:t>M</a:t>
                </a:r>
                <a:r>
                  <a:rPr lang="en-IN" sz="2400" dirty="0" smtClean="0"/>
                  <a:t> delay elements.</a:t>
                </a:r>
              </a:p>
              <a:p>
                <a:pPr algn="just"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en-IN" sz="2400" dirty="0" smtClean="0"/>
                  <a:t>Therefore, output:</a:t>
                </a:r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7638"/>
                <a:ext cx="8229600" cy="4830762"/>
              </a:xfrm>
              <a:blipFill rotWithShape="0">
                <a:blip r:embed="rId2"/>
                <a:stretch>
                  <a:fillRect l="-296" t="-884" r="-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52600" y="2350130"/>
                <a:ext cx="5867400" cy="414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2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0">
                                  <a:latin typeface="Cambria Math" panose="02040503050406030204" pitchFamily="18" charset="0"/>
                                </a:rPr>
                                <m:t>𝐚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IN" sz="2400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  <m:r>
                                          <a:rPr lang="en-IN" sz="2400" b="0" i="1" smtClean="0">
                                            <a:latin typeface="Cambria Math" panose="02040503050406030204" pitchFamily="18" charset="0"/>
                                          </a:rPr>
                                          <m:t>,0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IN" sz="2400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  <m:r>
                                          <a:rPr lang="en-IN" sz="2400" b="0" i="1" smtClean="0">
                                            <a:latin typeface="Cambria Math" panose="02040503050406030204" pitchFamily="18" charset="0"/>
                                          </a:rPr>
                                          <m:t>,1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  <m:r>
                                          <a:rPr lang="en-IN" sz="24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IN" sz="2400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/>
                        <m:sup>
                          <m:r>
                            <a:rPr lang="en-IN" sz="2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2350130"/>
                <a:ext cx="5867400" cy="414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276600" y="5209589"/>
                <a:ext cx="5105400" cy="10388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Sup>
                            <m:sSubSupPr>
                              <m:ctrlPr>
                                <a:rPr lang="en-I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sSubSup>
                        <m:sSubSup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400" b="1" i="0">
                              <a:latin typeface="Cambria Math" panose="02040503050406030204" pitchFamily="18" charset="0"/>
                            </a:rPr>
                            <m:t>𝐚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  <m:r>
                        <a:rPr lang="en-IN" sz="2400" b="1" i="0">
                          <a:latin typeface="Cambria Math" panose="02040503050406030204" pitchFamily="18" charset="0"/>
                        </a:rPr>
                        <m:t>𝐱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5209589"/>
                <a:ext cx="5105400" cy="103881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24092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{a^*_{m,k}\} \rightarrow H_{f,m}(z)=\sum_{k=0}^{m}a^*_{m,k}z^{-k}$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56"/>
  <p:tag name="PICTUREFILESIZE" val="7123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b_m(n)={\bf{a}}_m^{B*}{\bf{u}}_{m+1}(n)$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92"/>
  <p:tag name="PICTUREFILESIZE" val="3846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f_m(n)={\bf{a}}_m^H{\bf{u}}_{m+1}(n)$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90"/>
  <p:tag name="PICTUREFILESIZE" val="3766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{\bf{a}}_m=\left[ \begin{array}{cc} {\bf{a}}_{m-1}\\0\end{array} \right]+\kappa_m \left[ \begin{array}{cc} 0\\{\bf{a}}_{m-1}^{B*}\end{array} \right]$&#10;\end{document}&#10;"/>
  <p:tag name="EXTERNALNAME" val="TP_tmp"/>
  <p:tag name="BLEND" val="0"/>
  <p:tag name="TRANSPARENT" val="0"/>
  <p:tag name="RESOLUTION" val="600"/>
  <p:tag name="WORKAROUNDTRANSPARENCYBUG" val="0"/>
  <p:tag name="ALLOWFONTSUBSTITUTION" val="0"/>
  <p:tag name="BITMAPFORMAT" val="bmpmono"/>
  <p:tag name="ORIGWIDTH" val="140"/>
  <p:tag name="PICTUREFILESIZE" val="3084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begin{array}{lll}&#10;\left[ \begin{array}{c|c} {\bf{a}}^H_{m-1}&amp;0\end{array} \right]\left[\begin{array}{c}{\bf{u}}_m(n)\\ \hline u(n-m)\end{array}\right]&amp;=&amp;{\bf{a}}^H_{m-1}{\bf{u}}_m(n)\\&#10;&amp;=&amp;f_{m-1}(n)&#10;\end{array}&#10;$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96"/>
  <p:tag name="PICTUREFILESIZE" val="24025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begin{array}{ccc}&#10;\left[ \begin{array}{c|c} 0&amp;{\bf{a}}_{m-1}^{BT}\end{array} \right]\left[\begin{array}{c}u(n)\\ \hline{\bf{u}}_m(n-1) \end{array}\right]&amp;=&amp;{\bf{a}}^{B*}_{m-1}{\bf{u}}_m(n-1)\\&#10;&amp;=&amp;b_{m-1}(n-1)&#10;\end{array}&#10;$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18"/>
  <p:tag name="PICTUREFILESIZE" val="26591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f_m(n)=f_{m-1}(n)+\kappa_m^*b_{m-1}(n-1)$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53"/>
  <p:tag name="PICTUREFILESIZE" val="5862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b_m(n)={\bf{a}}_m^{BT}{\bf{u}}_{m+1}(n)$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94"/>
  <p:tag name="PICTUREFILESIZE" val="3926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b_m(n)=b_{m-1}(n-1)+\kappa_mf_{m-1}(n)$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53"/>
  <p:tag name="PICTUREFILESIZE" val="5862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{\bf{a}}_m^{B*}=\left[ \begin{array}{cc} 0\\{\bf{a}}_{m-1}^{B*}\end{array} \right]+\kappa_m\left[ \begin{array}{cc} {\bf{a}}_{m-1}\\0\end{array} \right] $&#10;\end{document}&#10;"/>
  <p:tag name="EXTERNALNAME" val="TP_tmp"/>
  <p:tag name="BLEND" val="0"/>
  <p:tag name="TRANSPARENT" val="0"/>
  <p:tag name="RESOLUTION" val="600"/>
  <p:tag name="WORKAROUNDTRANSPARENCYBUG" val="0"/>
  <p:tag name="ALLOWFONTSUBSTITUTION" val="0"/>
  <p:tag name="BITMAPFORMAT" val="bmpmono"/>
  <p:tag name="ORIGWIDTH" val="143"/>
  <p:tag name="PICTUREFILESIZE" val="3167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begin{array}{lll}&#10;\left[ \begin{array}{c|c} {\bf{a}}^H_{m-1}&amp;0\end{array} \right]\left[\begin{array}{c}{\bf{u}}_m(n)\\ \hline u(n-m)\end{array}\right]&amp;=&amp;{\bf{a}}^H_{m-1}{\bf{u}}_m(n)\\&#10;&amp;=&amp;f_{m-1}(n)&#10;\end{array}&#10;$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96"/>
  <p:tag name="PICTUREFILESIZE" val="24025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begin{array}{lll}&#10;H_{f,m}(z)&amp;=&amp;\sum_{k=0}^{m}a^*_{m-1,k}z^{-k}+\kappa_m^*\sum_{k=0}^{m}a_{m-1,m-k}z^{-k}\\&#10;&amp;=&amp;\sum_{k=0}^{m-1}a^*_{m-1,k}z^{-k}+\kappa_m^*\sum_{k=0}^{m-1}a_{m-1,m-1-k}z^{-k}\end{array}$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65"/>
  <p:tag name="PICTUREFILESIZE" val="25971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begin{array}{ccc}&#10;\left[ \begin{array}{c|c} 0&amp;{\bf{a}}_{m-1}^{BT}\end{array} \right]\left[\begin{array}{c}u(n)\\ \hline{\bf{u}}_m(n-1) \end{array}\right]&amp;=&amp;{\bf{a}}^{B*}_{m-1}{\bf{u}}_m(n-1)\\&#10;&amp;=&amp;b_{m-1}(n-1)&#10;\end{array}&#10;$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18"/>
  <p:tag name="PICTUREFILESIZE" val="26591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f_m(n)=f_{m-1}(n)+\kappa_m^*b_{m-1}(n-1)$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53"/>
  <p:tag name="PICTUREFILESIZE" val="5862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b_m(n)=b_{m-1}(n-1)+\kappa_mf_{m-1}(n)$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53"/>
  <p:tag name="PICTUREFILESIZE" val="5862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left[\begin{array}{c}f_m(n)\\b_m(n)\end{array}\right]=&#10;\left[\begin{array}{cc}1&amp;\kappa_m^*\\\kappa_m&amp;1\end{array}\right]&#10;\left[\begin{array}{c}f_{m-1}(n)\\b_{m-1}(n-1)\end{array}\right]$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88"/>
  <p:tag name="PICTUREFILESIZE" val="16352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b_{m-1}(n-1)=z^{-1}b_{m-1}(n)$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17"/>
  <p:tag name="PICTUREFILESIZE" val="4886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f_0(n)=b_0(n)=u(n)$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91"/>
  <p:tag name="PICTUREFILESIZE" val="3519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f_m(n)=f_{m-1}(n)+\kappa_m^*b_{m-1}(n-1)$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53"/>
  <p:tag name="PICTUREFILESIZE" val="5862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b_m(n)=b_{m-1}(n-1)+\kappa_mf_{m-1}(n)$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53"/>
  <p:tag name="PICTUREFILESIZE" val="5862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&#10;H_{f,m}(z)=H_{f,m-1}(z)+\kappa^*_mz^{-1}H_{b,m-1}(z)$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79"/>
  <p:tag name="PICTUREFILESIZE" val="7526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|H_{f,m}(z)|=|H_{b,m}(z)|$, $z=e^{j\omega}$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32"/>
  <p:tag name="PICTUREFILESIZE" val="5526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E\{b_m(n)b_i^*(n)\}=&#10;\left&#10;\{&#10;\begin{array}{ll}&#10;P_m,&amp;i=m\\&#10;0,&amp;i\leq m&#10;\end{array} &#10;\right.$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45"/>
  <p:tag name="PICTUREFILESIZE" val="12683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{\bf{a}}_m=\left[ \begin{array}{cc} {\bf{a}}_{m-1}\\0\end{array} \right]+\kappa_m \left[ \begin{array}{cc} 0\\{\bf{a}}_{m-1}^{B*}\end{array} \right]$&#10;\end{document}&#10;"/>
  <p:tag name="EXTERNALNAME" val="TP_tmp"/>
  <p:tag name="BLEND" val="0"/>
  <p:tag name="TRANSPARENT" val="0"/>
  <p:tag name="RESOLUTION" val="600"/>
  <p:tag name="WORKAROUNDTRANSPARENCYBUG" val="0"/>
  <p:tag name="ALLOWFONTSUBSTITUTION" val="0"/>
  <p:tag name="BITMAPFORMAT" val="bmpmono"/>
  <p:tag name="ORIGWIDTH" val="140"/>
  <p:tag name="PICTUREFILESIZE" val="3084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{\bf{a}}_m^{B*}=\left[ \begin{array}{cc} 0\\{\bf{a}}_{m-1}^{B*}\end{array} \right]+\kappa_m\left[ \begin{array}{cc} {\bf{a}}_{m-1}\\0\end{array} \right] $&#10;\end{document}&#10;"/>
  <p:tag name="EXTERNALNAME" val="TP_tmp"/>
  <p:tag name="BLEND" val="0"/>
  <p:tag name="TRANSPARENT" val="0"/>
  <p:tag name="RESOLUTION" val="600"/>
  <p:tag name="WORKAROUNDTRANSPARENCYBUG" val="0"/>
  <p:tag name="ALLOWFONTSUBSTITUTION" val="0"/>
  <p:tag name="BITMAPFORMAT" val="bmpmono"/>
  <p:tag name="ORIGWIDTH" val="143"/>
  <p:tag name="PICTUREFILESIZE" val="3167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{\bf{u}}_{m+1}(n)=&#10;\left[\begin{array}{c}{\bf{u}}_m(n)\\ \hline u(n-m)\end{array}\right]&#10;=\left[\begin{array}{c}u(n)\\ \hline{\bf{u}}_m(n-1) \end{array}\right]$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88"/>
  <p:tag name="PICTUREFILESIZE" val="15686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f_m(n)={\bf{a}}_m^H{\bf{u}}_{m+1}(n)$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90"/>
  <p:tag name="PICTUREFILESIZE" val="37662"/>
</p:tagLst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7131</TotalTime>
  <Words>926</Words>
  <Application>Microsoft Office PowerPoint</Application>
  <PresentationFormat>On-screen Show (4:3)</PresentationFormat>
  <Paragraphs>231</Paragraphs>
  <Slides>42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Calibri</vt:lpstr>
      <vt:lpstr>Cambria Math</vt:lpstr>
      <vt:lpstr>Garamond</vt:lpstr>
      <vt:lpstr>Times New Roman</vt:lpstr>
      <vt:lpstr>Wingdings</vt:lpstr>
      <vt:lpstr>Quadrant</vt:lpstr>
      <vt:lpstr>Edge</vt:lpstr>
      <vt:lpstr>Linear Prediction  Course Instructor: Dr. Debashis Ghosh</vt:lpstr>
      <vt:lpstr>Syllabus</vt:lpstr>
      <vt:lpstr>Introduction</vt:lpstr>
      <vt:lpstr>Forward linear prediction</vt:lpstr>
      <vt:lpstr>Forward linear prediction</vt:lpstr>
      <vt:lpstr>Forward linear prediction</vt:lpstr>
      <vt:lpstr>Relation b/w linear prediction and AR Modelling</vt:lpstr>
      <vt:lpstr>Forward prediction-error filter</vt:lpstr>
      <vt:lpstr>Forward prediction-error filter</vt:lpstr>
      <vt:lpstr>Augmented W-H equations for forward prediction</vt:lpstr>
      <vt:lpstr>Backward linear prediction</vt:lpstr>
      <vt:lpstr>Backward linear prediction</vt:lpstr>
      <vt:lpstr>Backward linear prediction</vt:lpstr>
      <vt:lpstr>Relation b/w forward and backward prediction</vt:lpstr>
      <vt:lpstr>Backward prediction-error filter</vt:lpstr>
      <vt:lpstr>Backward prediction-error filter</vt:lpstr>
      <vt:lpstr>Backward prediction-error filter</vt:lpstr>
      <vt:lpstr>Augmented W-H equations for backward prediction</vt:lpstr>
      <vt:lpstr>Levinson-Durbin algorithm</vt:lpstr>
      <vt:lpstr>Levinson-Durbin algorithm</vt:lpstr>
      <vt:lpstr>Levinson-Durbin algorithm</vt:lpstr>
      <vt:lpstr>Levinson-Durbin algorithm</vt:lpstr>
      <vt:lpstr>Levinson-Durbin algorithm</vt:lpstr>
      <vt:lpstr>Levinson-Durbin algorithm</vt:lpstr>
      <vt:lpstr>Levinson-Durbin algorithm</vt:lpstr>
      <vt:lpstr>Levinson-Durbin algorithm</vt:lpstr>
      <vt:lpstr>Steps of Levinson-Durbin algorithm</vt:lpstr>
      <vt:lpstr>Steps of Levinson-Durbin algorithm</vt:lpstr>
      <vt:lpstr>Properties of prediction-error filters</vt:lpstr>
      <vt:lpstr>Properties of prediction-error filters</vt:lpstr>
      <vt:lpstr>Properties of prediction-error filters</vt:lpstr>
      <vt:lpstr>Properties of prediction-error filters</vt:lpstr>
      <vt:lpstr>Properties of prediction-error filters</vt:lpstr>
      <vt:lpstr>Properties of prediction-error filters</vt:lpstr>
      <vt:lpstr>AR modeling of stationary stochastic process</vt:lpstr>
      <vt:lpstr>AR modeling of stationary stochastic process</vt:lpstr>
      <vt:lpstr>Lattice Predictors</vt:lpstr>
      <vt:lpstr>Lattice Predictors</vt:lpstr>
      <vt:lpstr>Lattice Predictors</vt:lpstr>
      <vt:lpstr>Lattice Predictors</vt:lpstr>
      <vt:lpstr>Lattice Predictors</vt:lpstr>
      <vt:lpstr>Lattice Predictors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Debashis Ghosh</dc:creator>
  <cp:lastModifiedBy>Debashis Ghosh</cp:lastModifiedBy>
  <cp:revision>243</cp:revision>
  <cp:lastPrinted>1601-01-01T00:00:00Z</cp:lastPrinted>
  <dcterms:created xsi:type="dcterms:W3CDTF">1601-01-01T00:00:00Z</dcterms:created>
  <dcterms:modified xsi:type="dcterms:W3CDTF">2019-02-12T07:59:27Z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