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7" r:id="rId3"/>
    <p:sldId id="257" r:id="rId4"/>
    <p:sldId id="259" r:id="rId5"/>
    <p:sldId id="261" r:id="rId6"/>
    <p:sldId id="269" r:id="rId7"/>
    <p:sldId id="262" r:id="rId8"/>
    <p:sldId id="263" r:id="rId9"/>
    <p:sldId id="273" r:id="rId10"/>
    <p:sldId id="274" r:id="rId11"/>
    <p:sldId id="270" r:id="rId12"/>
    <p:sldId id="276" r:id="rId13"/>
    <p:sldId id="272" r:id="rId14"/>
    <p:sldId id="266" r:id="rId1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p:cViewPr varScale="1">
        <p:scale>
          <a:sx n="81" d="100"/>
          <a:sy n="81" d="100"/>
        </p:scale>
        <p:origin x="744"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000" b="0" i="0">
                <a:solidFill>
                  <a:srgbClr val="FFC000"/>
                </a:solidFill>
                <a:latin typeface="Arial Black"/>
                <a:cs typeface="Arial Black"/>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200" b="1"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Rishabh</a:t>
            </a:r>
            <a:r>
              <a:rPr spc="-30" dirty="0"/>
              <a:t> </a:t>
            </a:r>
            <a:r>
              <a:rPr spc="-10" dirty="0"/>
              <a:t>Mishra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FFC000"/>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200" b="1" i="0">
                <a:solidFill>
                  <a:schemeClr val="bg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Rishabh</a:t>
            </a:r>
            <a:r>
              <a:rPr spc="-30" dirty="0"/>
              <a:t> </a:t>
            </a:r>
            <a:r>
              <a:rPr spc="-10" dirty="0"/>
              <a:t>Mishra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FFC000"/>
                </a:solidFill>
                <a:latin typeface="Arial Black"/>
                <a:cs typeface="Arial Black"/>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Rishabh</a:t>
            </a:r>
            <a:r>
              <a:rPr spc="-30" dirty="0"/>
              <a:t> </a:t>
            </a:r>
            <a:r>
              <a:rPr spc="-10" dirty="0"/>
              <a:t>Mishra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FFC000"/>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Rishabh</a:t>
            </a:r>
            <a:r>
              <a:rPr spc="-30" dirty="0"/>
              <a:t> </a:t>
            </a:r>
            <a:r>
              <a:rPr spc="-10" dirty="0"/>
              <a:t>Mishra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Rishabh</a:t>
            </a:r>
            <a:r>
              <a:rPr spc="-30" dirty="0"/>
              <a:t> </a:t>
            </a:r>
            <a:r>
              <a:rPr spc="-10" dirty="0"/>
              <a:t>Mishra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115570">
              <a:lnSpc>
                <a:spcPts val="1240"/>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D0D0D"/>
          </a:solidFill>
        </p:spPr>
        <p:txBody>
          <a:bodyPr wrap="square" lIns="0" tIns="0" rIns="0" bIns="0" rtlCol="0"/>
          <a:lstStyle/>
          <a:p>
            <a:endParaRPr/>
          </a:p>
        </p:txBody>
      </p:sp>
      <p:sp>
        <p:nvSpPr>
          <p:cNvPr id="2" name="Holder 2"/>
          <p:cNvSpPr>
            <a:spLocks noGrp="1"/>
          </p:cNvSpPr>
          <p:nvPr>
            <p:ph type="title"/>
          </p:nvPr>
        </p:nvSpPr>
        <p:spPr>
          <a:xfrm>
            <a:off x="733247" y="781938"/>
            <a:ext cx="9995535" cy="635000"/>
          </a:xfrm>
          <a:prstGeom prst="rect">
            <a:avLst/>
          </a:prstGeom>
        </p:spPr>
        <p:txBody>
          <a:bodyPr wrap="square" lIns="0" tIns="0" rIns="0" bIns="0">
            <a:spAutoFit/>
          </a:bodyPr>
          <a:lstStyle>
            <a:lvl1pPr>
              <a:defRPr sz="4000" b="0" i="0">
                <a:solidFill>
                  <a:srgbClr val="FFC000"/>
                </a:solidFill>
                <a:latin typeface="Arial Black"/>
                <a:cs typeface="Arial Black"/>
              </a:defRPr>
            </a:lvl1pPr>
          </a:lstStyle>
          <a:p>
            <a:endParaRPr/>
          </a:p>
        </p:txBody>
      </p:sp>
      <p:sp>
        <p:nvSpPr>
          <p:cNvPr id="3" name="Holder 3"/>
          <p:cNvSpPr>
            <a:spLocks noGrp="1"/>
          </p:cNvSpPr>
          <p:nvPr>
            <p:ph type="body" idx="1"/>
          </p:nvPr>
        </p:nvSpPr>
        <p:spPr>
          <a:xfrm>
            <a:off x="745947" y="1472012"/>
            <a:ext cx="7958455" cy="4070985"/>
          </a:xfrm>
          <a:prstGeom prst="rect">
            <a:avLst/>
          </a:prstGeom>
        </p:spPr>
        <p:txBody>
          <a:bodyPr wrap="square" lIns="0" tIns="0" rIns="0" bIns="0">
            <a:spAutoFit/>
          </a:bodyPr>
          <a:lstStyle>
            <a:lvl1pPr>
              <a:defRPr sz="3200" b="1" i="0">
                <a:solidFill>
                  <a:schemeClr val="bg1"/>
                </a:solidFill>
                <a:latin typeface="Calibri"/>
                <a:cs typeface="Calibri"/>
              </a:defRPr>
            </a:lvl1pPr>
          </a:lstStyle>
          <a:p>
            <a:endParaRPr/>
          </a:p>
        </p:txBody>
      </p:sp>
      <p:sp>
        <p:nvSpPr>
          <p:cNvPr id="4" name="Holder 4"/>
          <p:cNvSpPr>
            <a:spLocks noGrp="1"/>
          </p:cNvSpPr>
          <p:nvPr>
            <p:ph type="ftr" sz="quarter" idx="5"/>
          </p:nvPr>
        </p:nvSpPr>
        <p:spPr>
          <a:xfrm>
            <a:off x="5606034" y="6464680"/>
            <a:ext cx="980440"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dirty="0"/>
              <a:t>Rishabh</a:t>
            </a:r>
            <a:r>
              <a:rPr spc="-30" dirty="0"/>
              <a:t> </a:t>
            </a:r>
            <a:r>
              <a:rPr spc="-10" dirty="0"/>
              <a:t>Mishra</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5/29/2025</a:t>
            </a:fld>
            <a:endParaRPr lang="en-US"/>
          </a:p>
        </p:txBody>
      </p:sp>
      <p:sp>
        <p:nvSpPr>
          <p:cNvPr id="6" name="Holder 6"/>
          <p:cNvSpPr>
            <a:spLocks noGrp="1"/>
          </p:cNvSpPr>
          <p:nvPr>
            <p:ph type="sldNum" sz="quarter" idx="7"/>
          </p:nvPr>
        </p:nvSpPr>
        <p:spPr>
          <a:xfrm>
            <a:off x="11068811" y="6464680"/>
            <a:ext cx="244475" cy="178434"/>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15570">
              <a:lnSpc>
                <a:spcPts val="124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3.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6200" y="0"/>
            <a:ext cx="12192000" cy="6858000"/>
            <a:chOff x="0" y="0"/>
            <a:chExt cx="12192000" cy="6858000"/>
          </a:xfrm>
        </p:grpSpPr>
        <p:pic>
          <p:nvPicPr>
            <p:cNvPr id="3" name="object 3"/>
            <p:cNvPicPr/>
            <p:nvPr/>
          </p:nvPicPr>
          <p:blipFill>
            <a:blip r:embed="rId2" cstate="print"/>
            <a:stretch>
              <a:fillRect/>
            </a:stretch>
          </p:blipFill>
          <p:spPr>
            <a:xfrm>
              <a:off x="0" y="0"/>
              <a:ext cx="12192000" cy="6857999"/>
            </a:xfrm>
            <a:prstGeom prst="rect">
              <a:avLst/>
            </a:prstGeom>
          </p:spPr>
        </p:pic>
        <p:pic>
          <p:nvPicPr>
            <p:cNvPr id="4" name="object 4"/>
            <p:cNvPicPr/>
            <p:nvPr/>
          </p:nvPicPr>
          <p:blipFill>
            <a:blip r:embed="rId3" cstate="print"/>
            <a:stretch>
              <a:fillRect/>
            </a:stretch>
          </p:blipFill>
          <p:spPr>
            <a:xfrm>
              <a:off x="1523" y="1231391"/>
              <a:ext cx="9916668" cy="2650236"/>
            </a:xfrm>
            <a:prstGeom prst="rect">
              <a:avLst/>
            </a:prstGeom>
          </p:spPr>
        </p:pic>
      </p:grpSp>
      <p:sp>
        <p:nvSpPr>
          <p:cNvPr id="5" name="object 5"/>
          <p:cNvSpPr txBox="1">
            <a:spLocks noGrp="1"/>
          </p:cNvSpPr>
          <p:nvPr>
            <p:ph type="title"/>
          </p:nvPr>
        </p:nvSpPr>
        <p:spPr>
          <a:xfrm>
            <a:off x="734974" y="1546301"/>
            <a:ext cx="8392795" cy="2044149"/>
          </a:xfrm>
          <a:prstGeom prst="rect">
            <a:avLst/>
          </a:prstGeom>
        </p:spPr>
        <p:txBody>
          <a:bodyPr vert="horz" wrap="square" lIns="0" tIns="12700" rIns="0" bIns="0" rtlCol="0">
            <a:spAutoFit/>
          </a:bodyPr>
          <a:lstStyle/>
          <a:p>
            <a:pPr marL="12700">
              <a:lnSpc>
                <a:spcPct val="100000"/>
              </a:lnSpc>
              <a:spcBef>
                <a:spcPts val="100"/>
              </a:spcBef>
            </a:pPr>
            <a:r>
              <a:rPr lang="en-US" sz="6600" b="1" dirty="0">
                <a:latin typeface="Arial"/>
                <a:cs typeface="Arial"/>
              </a:rPr>
              <a:t>Student Depression</a:t>
            </a:r>
            <a:br>
              <a:rPr lang="en-US" sz="6600" b="1" dirty="0">
                <a:latin typeface="Arial"/>
                <a:cs typeface="Arial"/>
              </a:rPr>
            </a:br>
            <a:r>
              <a:rPr lang="en-US" sz="6600" b="1" dirty="0">
                <a:latin typeface="Arial"/>
                <a:cs typeface="Arial"/>
              </a:rPr>
              <a:t>Analysis Dashboard</a:t>
            </a:r>
            <a:endParaRPr sz="6600" dirty="0">
              <a:latin typeface="Arial"/>
              <a:cs typeface="Arial"/>
            </a:endParaRPr>
          </a:p>
        </p:txBody>
      </p:sp>
      <p:grpSp>
        <p:nvGrpSpPr>
          <p:cNvPr id="6" name="object 6"/>
          <p:cNvGrpSpPr/>
          <p:nvPr/>
        </p:nvGrpSpPr>
        <p:grpSpPr>
          <a:xfrm>
            <a:off x="465455" y="2995302"/>
            <a:ext cx="11261090" cy="3235960"/>
            <a:chOff x="426719" y="3121151"/>
            <a:chExt cx="11261090" cy="3235960"/>
          </a:xfrm>
        </p:grpSpPr>
        <p:pic>
          <p:nvPicPr>
            <p:cNvPr id="7" name="object 7"/>
            <p:cNvPicPr/>
            <p:nvPr/>
          </p:nvPicPr>
          <p:blipFill>
            <a:blip r:embed="rId4" cstate="print"/>
            <a:stretch>
              <a:fillRect/>
            </a:stretch>
          </p:blipFill>
          <p:spPr>
            <a:xfrm>
              <a:off x="9924288" y="4593335"/>
              <a:ext cx="1763268" cy="1763268"/>
            </a:xfrm>
            <a:prstGeom prst="rect">
              <a:avLst/>
            </a:prstGeom>
          </p:spPr>
        </p:pic>
        <p:pic>
          <p:nvPicPr>
            <p:cNvPr id="8" name="object 8"/>
            <p:cNvPicPr/>
            <p:nvPr/>
          </p:nvPicPr>
          <p:blipFill>
            <a:blip r:embed="rId5" cstate="print"/>
            <a:stretch>
              <a:fillRect/>
            </a:stretch>
          </p:blipFill>
          <p:spPr>
            <a:xfrm>
              <a:off x="426719" y="3121151"/>
              <a:ext cx="3535679" cy="1604772"/>
            </a:xfrm>
            <a:prstGeom prst="rect">
              <a:avLst/>
            </a:prstGeom>
          </p:spPr>
        </p:pic>
        <p:pic>
          <p:nvPicPr>
            <p:cNvPr id="9" name="object 9"/>
            <p:cNvPicPr/>
            <p:nvPr/>
          </p:nvPicPr>
          <p:blipFill>
            <a:blip r:embed="rId6" cstate="print"/>
            <a:stretch>
              <a:fillRect/>
            </a:stretch>
          </p:blipFill>
          <p:spPr>
            <a:xfrm>
              <a:off x="426719" y="3989831"/>
              <a:ext cx="5832348" cy="1604772"/>
            </a:xfrm>
            <a:prstGeom prst="rect">
              <a:avLst/>
            </a:prstGeom>
          </p:spPr>
        </p:pic>
      </p:gr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1</a:t>
            </a:fld>
            <a:endParaRPr spc="-50" dirty="0"/>
          </a:p>
        </p:txBody>
      </p:sp>
      <p:sp>
        <p:nvSpPr>
          <p:cNvPr id="12" name="object 3">
            <a:extLst>
              <a:ext uri="{FF2B5EF4-FFF2-40B4-BE49-F238E27FC236}">
                <a16:creationId xmlns:a16="http://schemas.microsoft.com/office/drawing/2014/main" id="{77F1DFE0-B8E4-9D3C-DE30-B583A61F80FA}"/>
              </a:ext>
            </a:extLst>
          </p:cNvPr>
          <p:cNvSpPr txBox="1"/>
          <p:nvPr/>
        </p:nvSpPr>
        <p:spPr>
          <a:xfrm>
            <a:off x="1231075" y="5413200"/>
            <a:ext cx="5506085" cy="1140697"/>
          </a:xfrm>
          <a:prstGeom prst="rect">
            <a:avLst/>
          </a:prstGeom>
        </p:spPr>
        <p:txBody>
          <a:bodyPr vert="horz" wrap="square" lIns="0" tIns="78105" rIns="0" bIns="0" rtlCol="0">
            <a:spAutoFit/>
          </a:bodyPr>
          <a:lstStyle/>
          <a:p>
            <a:pPr marL="12700">
              <a:lnSpc>
                <a:spcPct val="100000"/>
              </a:lnSpc>
              <a:spcBef>
                <a:spcPts val="615"/>
              </a:spcBef>
              <a:tabLst>
                <a:tab pos="756285" algn="l"/>
              </a:tabLst>
            </a:pPr>
            <a:r>
              <a:rPr lang="en-US" sz="3200" dirty="0">
                <a:solidFill>
                  <a:srgbClr val="FFFFFF"/>
                </a:solidFill>
                <a:latin typeface="Calibri"/>
                <a:cs typeface="Calibri"/>
              </a:rPr>
              <a:t>Sumit Dabas</a:t>
            </a:r>
          </a:p>
          <a:p>
            <a:pPr marL="12700">
              <a:lnSpc>
                <a:spcPct val="100000"/>
              </a:lnSpc>
              <a:spcBef>
                <a:spcPts val="615"/>
              </a:spcBef>
              <a:tabLst>
                <a:tab pos="756285" algn="l"/>
              </a:tabLst>
            </a:pPr>
            <a:r>
              <a:rPr lang="en-US" sz="3200" dirty="0">
                <a:solidFill>
                  <a:srgbClr val="FFFFFF"/>
                </a:solidFill>
                <a:latin typeface="Calibri"/>
                <a:cs typeface="Calibri"/>
              </a:rPr>
              <a:t>211302002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370130-5F87-C0BF-BFAB-C076EB1242DB}"/>
              </a:ext>
            </a:extLst>
          </p:cNvPr>
          <p:cNvPicPr>
            <a:picLocks noChangeAspect="1"/>
          </p:cNvPicPr>
          <p:nvPr/>
        </p:nvPicPr>
        <p:blipFill>
          <a:blip r:embed="rId2"/>
          <a:stretch>
            <a:fillRect/>
          </a:stretch>
        </p:blipFill>
        <p:spPr>
          <a:xfrm>
            <a:off x="7297" y="0"/>
            <a:ext cx="12177406" cy="6858000"/>
          </a:xfrm>
          <a:prstGeom prst="rect">
            <a:avLst/>
          </a:prstGeom>
        </p:spPr>
      </p:pic>
    </p:spTree>
    <p:extLst>
      <p:ext uri="{BB962C8B-B14F-4D97-AF65-F5344CB8AC3E}">
        <p14:creationId xmlns:p14="http://schemas.microsoft.com/office/powerpoint/2010/main" val="407623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F1CCA-50CB-57AF-BB0B-C87DAEE176E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BF1BA1B-C8C1-2584-11E6-B3FE3E1AF0E0}"/>
              </a:ext>
            </a:extLst>
          </p:cNvPr>
          <p:cNvSpPr txBox="1"/>
          <p:nvPr/>
        </p:nvSpPr>
        <p:spPr>
          <a:xfrm>
            <a:off x="582460" y="911262"/>
            <a:ext cx="3143503" cy="6959598"/>
          </a:xfrm>
          <a:prstGeom prst="rect">
            <a:avLst/>
          </a:prstGeom>
        </p:spPr>
        <p:txBody>
          <a:bodyPr vert="horz" wrap="square" lIns="0" tIns="328930" rIns="0" bIns="0" rtlCol="0">
            <a:spAutoFit/>
          </a:bodyPr>
          <a:lstStyle/>
          <a:p>
            <a:pPr marL="491490" indent="-457200">
              <a:lnSpc>
                <a:spcPct val="100000"/>
              </a:lnSpc>
              <a:spcBef>
                <a:spcPts val="2485"/>
              </a:spcBef>
              <a:buFont typeface="Arial" panose="020B0604020202020204" pitchFamily="34" charset="0"/>
              <a:buChar char="•"/>
              <a:tabLst>
                <a:tab pos="777875" algn="l"/>
              </a:tabLst>
            </a:pPr>
            <a:r>
              <a:rPr lang="en-US" sz="2400" dirty="0">
                <a:solidFill>
                  <a:srgbClr val="FFFFFF"/>
                </a:solidFill>
                <a:latin typeface="Calibri"/>
                <a:cs typeface="Calibri"/>
              </a:rPr>
              <a:t>Total Revenue</a:t>
            </a:r>
          </a:p>
          <a:p>
            <a:pPr marL="491490" indent="-457200">
              <a:lnSpc>
                <a:spcPct val="100000"/>
              </a:lnSpc>
              <a:spcBef>
                <a:spcPts val="2485"/>
              </a:spcBef>
              <a:buFont typeface="Arial" panose="020B0604020202020204" pitchFamily="34" charset="0"/>
              <a:buChar char="•"/>
              <a:tabLst>
                <a:tab pos="777875" algn="l"/>
              </a:tabLst>
            </a:pPr>
            <a:r>
              <a:rPr lang="en-US" sz="2400" dirty="0">
                <a:solidFill>
                  <a:srgbClr val="FFFFFF"/>
                </a:solidFill>
                <a:latin typeface="Calibri"/>
                <a:cs typeface="Calibri"/>
              </a:rPr>
              <a:t>Total Interest</a:t>
            </a:r>
          </a:p>
          <a:p>
            <a:pPr marL="491490" indent="-457200">
              <a:lnSpc>
                <a:spcPct val="100000"/>
              </a:lnSpc>
              <a:spcBef>
                <a:spcPts val="2485"/>
              </a:spcBef>
              <a:buFont typeface="Arial" panose="020B0604020202020204" pitchFamily="34" charset="0"/>
              <a:buChar char="•"/>
              <a:tabLst>
                <a:tab pos="777875" algn="l"/>
              </a:tabLst>
            </a:pPr>
            <a:r>
              <a:rPr lang="en-US" sz="2400" dirty="0">
                <a:solidFill>
                  <a:srgbClr val="FFFFFF"/>
                </a:solidFill>
                <a:latin typeface="Calibri"/>
                <a:cs typeface="Calibri"/>
              </a:rPr>
              <a:t>Total Income</a:t>
            </a:r>
          </a:p>
          <a:p>
            <a:pPr marL="491490" indent="-457200">
              <a:lnSpc>
                <a:spcPct val="100000"/>
              </a:lnSpc>
              <a:spcBef>
                <a:spcPts val="2485"/>
              </a:spcBef>
              <a:buFont typeface="Arial" panose="020B0604020202020204" pitchFamily="34" charset="0"/>
              <a:buChar char="•"/>
              <a:tabLst>
                <a:tab pos="777875" algn="l"/>
              </a:tabLst>
            </a:pPr>
            <a:r>
              <a:rPr lang="en-US" sz="2400" dirty="0">
                <a:solidFill>
                  <a:srgbClr val="FFFFFF"/>
                </a:solidFill>
                <a:latin typeface="Calibri"/>
                <a:cs typeface="Calibri"/>
              </a:rPr>
              <a:t>Gender</a:t>
            </a:r>
          </a:p>
          <a:p>
            <a:pPr marL="491490" indent="-457200">
              <a:lnSpc>
                <a:spcPct val="100000"/>
              </a:lnSpc>
              <a:spcBef>
                <a:spcPts val="2485"/>
              </a:spcBef>
              <a:buFont typeface="Arial" panose="020B0604020202020204" pitchFamily="34" charset="0"/>
              <a:buChar char="•"/>
              <a:tabLst>
                <a:tab pos="777875" algn="l"/>
              </a:tabLst>
            </a:pPr>
            <a:r>
              <a:rPr lang="en-US" sz="2400" dirty="0">
                <a:solidFill>
                  <a:srgbClr val="FFFFFF"/>
                </a:solidFill>
                <a:latin typeface="Calibri"/>
                <a:cs typeface="Calibri"/>
              </a:rPr>
              <a:t>Age Group</a:t>
            </a:r>
          </a:p>
          <a:p>
            <a:pPr marL="491490" indent="-457200">
              <a:spcBef>
                <a:spcPts val="2485"/>
              </a:spcBef>
              <a:buFont typeface="Arial" panose="020B0604020202020204" pitchFamily="34" charset="0"/>
              <a:buChar char="•"/>
              <a:tabLst>
                <a:tab pos="777875" algn="l"/>
              </a:tabLst>
            </a:pPr>
            <a:r>
              <a:rPr lang="en-US" sz="2400" dirty="0">
                <a:solidFill>
                  <a:srgbClr val="FFFFFF"/>
                </a:solidFill>
                <a:latin typeface="Calibri"/>
                <a:cs typeface="Calibri"/>
              </a:rPr>
              <a:t>Revenue by Expenditure</a:t>
            </a:r>
          </a:p>
          <a:p>
            <a:pPr marL="491490" indent="-457200">
              <a:spcBef>
                <a:spcPts val="2485"/>
              </a:spcBef>
              <a:buFont typeface="Arial" panose="020B0604020202020204" pitchFamily="34" charset="0"/>
              <a:buChar char="•"/>
              <a:tabLst>
                <a:tab pos="777875" algn="l"/>
              </a:tabLst>
            </a:pPr>
            <a:r>
              <a:rPr lang="en-US" sz="2400" dirty="0">
                <a:solidFill>
                  <a:srgbClr val="FFFFFF"/>
                </a:solidFill>
                <a:latin typeface="Calibri"/>
                <a:cs typeface="Calibri"/>
              </a:rPr>
              <a:t>Customer Acquisition Cost</a:t>
            </a:r>
          </a:p>
          <a:p>
            <a:pPr marL="491490" indent="-457200">
              <a:spcBef>
                <a:spcPts val="2485"/>
              </a:spcBef>
              <a:buFont typeface="Arial" panose="020B0604020202020204" pitchFamily="34" charset="0"/>
              <a:buChar char="•"/>
              <a:tabLst>
                <a:tab pos="777875" algn="l"/>
              </a:tabLst>
            </a:pPr>
            <a:endParaRPr lang="en-US" sz="2400" dirty="0">
              <a:solidFill>
                <a:srgbClr val="FFFFFF"/>
              </a:solidFill>
              <a:latin typeface="Calibri"/>
              <a:cs typeface="Calibri"/>
            </a:endParaRPr>
          </a:p>
          <a:p>
            <a:pPr marL="491490" indent="-457200">
              <a:lnSpc>
                <a:spcPct val="100000"/>
              </a:lnSpc>
              <a:spcBef>
                <a:spcPts val="2485"/>
              </a:spcBef>
              <a:buFont typeface="Arial" panose="020B0604020202020204" pitchFamily="34" charset="0"/>
              <a:buChar char="•"/>
              <a:tabLst>
                <a:tab pos="777875" algn="l"/>
              </a:tabLst>
            </a:pPr>
            <a:endParaRPr lang="en-US" sz="2400" dirty="0">
              <a:solidFill>
                <a:srgbClr val="FFFFFF"/>
              </a:solidFill>
              <a:latin typeface="Calibri"/>
              <a:cs typeface="Calibri"/>
            </a:endParaRPr>
          </a:p>
        </p:txBody>
      </p:sp>
      <p:sp>
        <p:nvSpPr>
          <p:cNvPr id="4" name="object 4">
            <a:extLst>
              <a:ext uri="{FF2B5EF4-FFF2-40B4-BE49-F238E27FC236}">
                <a16:creationId xmlns:a16="http://schemas.microsoft.com/office/drawing/2014/main" id="{03CD7E9F-5381-4F1A-3901-C5D96FCD99DC}"/>
              </a:ext>
            </a:extLst>
          </p:cNvPr>
          <p:cNvSpPr txBox="1">
            <a:spLocks noGrp="1"/>
          </p:cNvSpPr>
          <p:nvPr>
            <p:ph type="ftr" sz="quarter" idx="5"/>
          </p:nvPr>
        </p:nvSpPr>
        <p:spPr>
          <a:xfrm>
            <a:off x="5606034" y="6464680"/>
            <a:ext cx="980440" cy="156068"/>
          </a:xfrm>
          <a:prstGeom prst="rect">
            <a:avLst/>
          </a:prstGeom>
        </p:spPr>
        <p:txBody>
          <a:bodyPr vert="horz" wrap="square" lIns="0" tIns="0" rIns="0" bIns="0" rtlCol="0">
            <a:spAutoFit/>
          </a:bodyPr>
          <a:lstStyle/>
          <a:p>
            <a:pPr marL="12700">
              <a:lnSpc>
                <a:spcPts val="1240"/>
              </a:lnSpc>
            </a:pPr>
            <a:r>
              <a:rPr lang="en-US" dirty="0"/>
              <a:t>Sumit Dabas</a:t>
            </a:r>
            <a:endParaRPr spc="-10" dirty="0"/>
          </a:p>
        </p:txBody>
      </p:sp>
      <p:sp>
        <p:nvSpPr>
          <p:cNvPr id="5" name="object 5">
            <a:extLst>
              <a:ext uri="{FF2B5EF4-FFF2-40B4-BE49-F238E27FC236}">
                <a16:creationId xmlns:a16="http://schemas.microsoft.com/office/drawing/2014/main" id="{03C62B50-B38E-7F16-1DFC-F0D831EFABFD}"/>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11</a:t>
            </a:fld>
            <a:endParaRPr spc="-25" dirty="0"/>
          </a:p>
        </p:txBody>
      </p:sp>
      <p:sp>
        <p:nvSpPr>
          <p:cNvPr id="6" name="TextBox 5">
            <a:extLst>
              <a:ext uri="{FF2B5EF4-FFF2-40B4-BE49-F238E27FC236}">
                <a16:creationId xmlns:a16="http://schemas.microsoft.com/office/drawing/2014/main" id="{DB5DF0A4-55ED-D217-DF68-0EE493DF1E52}"/>
              </a:ext>
            </a:extLst>
          </p:cNvPr>
          <p:cNvSpPr txBox="1"/>
          <p:nvPr/>
        </p:nvSpPr>
        <p:spPr>
          <a:xfrm>
            <a:off x="4449554" y="417347"/>
            <a:ext cx="3292889" cy="523220"/>
          </a:xfrm>
          <a:prstGeom prst="rect">
            <a:avLst/>
          </a:prstGeom>
          <a:noFill/>
        </p:spPr>
        <p:txBody>
          <a:bodyPr wrap="none" rtlCol="0">
            <a:spAutoFit/>
          </a:bodyPr>
          <a:lstStyle/>
          <a:p>
            <a:r>
              <a:rPr lang="en-US" sz="2800" dirty="0">
                <a:solidFill>
                  <a:schemeClr val="bg2">
                    <a:lumMod val="75000"/>
                  </a:schemeClr>
                </a:solidFill>
                <a:latin typeface="Arial Black"/>
                <a:cs typeface="Arial Black"/>
              </a:rPr>
              <a:t>Project Insights</a:t>
            </a:r>
            <a:endParaRPr lang="en-IN" sz="2800" dirty="0"/>
          </a:p>
        </p:txBody>
      </p:sp>
      <p:pic>
        <p:nvPicPr>
          <p:cNvPr id="1026" name="Picture 2" descr="Animated meeting isolated scene. Virtual leadership summit. Looped flat ...">
            <a:extLst>
              <a:ext uri="{FF2B5EF4-FFF2-40B4-BE49-F238E27FC236}">
                <a16:creationId xmlns:a16="http://schemas.microsoft.com/office/drawing/2014/main" id="{3285762A-D7F1-54E6-DD73-3A6A81AC49E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2164" y="3913479"/>
            <a:ext cx="4027670" cy="22655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6F405BBB-5298-5BEE-6C3E-32078CED3044}"/>
              </a:ext>
            </a:extLst>
          </p:cNvPr>
          <p:cNvPicPr>
            <a:picLocks noChangeAspect="1"/>
          </p:cNvPicPr>
          <p:nvPr/>
        </p:nvPicPr>
        <p:blipFill>
          <a:blip r:embed="rId3"/>
          <a:stretch>
            <a:fillRect/>
          </a:stretch>
        </p:blipFill>
        <p:spPr>
          <a:xfrm>
            <a:off x="4322787" y="1631504"/>
            <a:ext cx="3546424" cy="2012835"/>
          </a:xfrm>
          <a:prstGeom prst="rect">
            <a:avLst/>
          </a:prstGeom>
        </p:spPr>
      </p:pic>
      <p:sp>
        <p:nvSpPr>
          <p:cNvPr id="12" name="object 2">
            <a:extLst>
              <a:ext uri="{FF2B5EF4-FFF2-40B4-BE49-F238E27FC236}">
                <a16:creationId xmlns:a16="http://schemas.microsoft.com/office/drawing/2014/main" id="{17C10C3C-AD5E-E519-8F0E-C65086D34758}"/>
              </a:ext>
            </a:extLst>
          </p:cNvPr>
          <p:cNvSpPr txBox="1"/>
          <p:nvPr/>
        </p:nvSpPr>
        <p:spPr>
          <a:xfrm>
            <a:off x="8915400" y="966491"/>
            <a:ext cx="3143503" cy="6590266"/>
          </a:xfrm>
          <a:prstGeom prst="rect">
            <a:avLst/>
          </a:prstGeom>
        </p:spPr>
        <p:txBody>
          <a:bodyPr vert="horz" wrap="square" lIns="0" tIns="328930" rIns="0" bIns="0" rtlCol="0">
            <a:spAutoFit/>
          </a:bodyPr>
          <a:lstStyle/>
          <a:p>
            <a:pPr marL="377190" indent="-342900">
              <a:spcBef>
                <a:spcPts val="2485"/>
              </a:spcBef>
              <a:buFont typeface="Arial" panose="020B0604020202020204" pitchFamily="34" charset="0"/>
              <a:buChar char="•"/>
              <a:tabLst>
                <a:tab pos="777875" algn="l"/>
              </a:tabLst>
            </a:pPr>
            <a:r>
              <a:rPr lang="en-US" sz="2400" dirty="0">
                <a:solidFill>
                  <a:srgbClr val="FFFFFF"/>
                </a:solidFill>
                <a:latin typeface="Calibri"/>
                <a:cs typeface="Calibri"/>
              </a:rPr>
              <a:t>Credit Card</a:t>
            </a:r>
          </a:p>
          <a:p>
            <a:pPr marL="377190" indent="-342900">
              <a:spcBef>
                <a:spcPts val="2485"/>
              </a:spcBef>
              <a:buFont typeface="Arial" panose="020B0604020202020204" pitchFamily="34" charset="0"/>
              <a:buChar char="•"/>
              <a:tabLst>
                <a:tab pos="777875" algn="l"/>
              </a:tabLst>
            </a:pPr>
            <a:r>
              <a:rPr lang="en-US" sz="2400" dirty="0">
                <a:solidFill>
                  <a:srgbClr val="FFFFFF"/>
                </a:solidFill>
                <a:latin typeface="Calibri"/>
                <a:cs typeface="Calibri"/>
              </a:rPr>
              <a:t>Top States</a:t>
            </a:r>
          </a:p>
          <a:p>
            <a:pPr marL="377190" indent="-342900">
              <a:spcBef>
                <a:spcPts val="2485"/>
              </a:spcBef>
              <a:buFont typeface="Arial" panose="020B0604020202020204" pitchFamily="34" charset="0"/>
              <a:buChar char="•"/>
              <a:tabLst>
                <a:tab pos="777875" algn="l"/>
              </a:tabLst>
            </a:pPr>
            <a:r>
              <a:rPr lang="en-US" sz="2400" dirty="0">
                <a:solidFill>
                  <a:srgbClr val="FFFFFF"/>
                </a:solidFill>
                <a:latin typeface="Calibri"/>
                <a:cs typeface="Calibri"/>
              </a:rPr>
              <a:t>CSS (Rating)</a:t>
            </a:r>
          </a:p>
          <a:p>
            <a:pPr marL="377190" indent="-342900">
              <a:spcBef>
                <a:spcPts val="2485"/>
              </a:spcBef>
              <a:buFont typeface="Arial" panose="020B0604020202020204" pitchFamily="34" charset="0"/>
              <a:buChar char="•"/>
              <a:tabLst>
                <a:tab pos="777875" algn="l"/>
              </a:tabLst>
            </a:pPr>
            <a:r>
              <a:rPr lang="en-US" sz="2400" dirty="0">
                <a:solidFill>
                  <a:srgbClr val="FFFFFF"/>
                </a:solidFill>
                <a:latin typeface="Calibri"/>
                <a:cs typeface="Calibri"/>
              </a:rPr>
              <a:t>Education Level</a:t>
            </a:r>
          </a:p>
          <a:p>
            <a:pPr marL="377190" indent="-342900">
              <a:spcBef>
                <a:spcPts val="2485"/>
              </a:spcBef>
              <a:buFont typeface="Arial" panose="020B0604020202020204" pitchFamily="34" charset="0"/>
              <a:buChar char="•"/>
              <a:tabLst>
                <a:tab pos="777875" algn="l"/>
              </a:tabLst>
            </a:pPr>
            <a:r>
              <a:rPr lang="en-US" sz="2400" dirty="0">
                <a:solidFill>
                  <a:srgbClr val="FFFFFF"/>
                </a:solidFill>
                <a:latin typeface="Calibri"/>
                <a:cs typeface="Calibri"/>
              </a:rPr>
              <a:t>Marital Status</a:t>
            </a:r>
          </a:p>
          <a:p>
            <a:pPr marL="377190" indent="-342900">
              <a:spcBef>
                <a:spcPts val="2485"/>
              </a:spcBef>
              <a:buFont typeface="Arial" panose="020B0604020202020204" pitchFamily="34" charset="0"/>
              <a:buChar char="•"/>
              <a:tabLst>
                <a:tab pos="777875" algn="l"/>
              </a:tabLst>
            </a:pPr>
            <a:r>
              <a:rPr lang="en-US" sz="2400" dirty="0">
                <a:solidFill>
                  <a:srgbClr val="FFFFFF"/>
                </a:solidFill>
                <a:latin typeface="Calibri"/>
                <a:cs typeface="Calibri"/>
              </a:rPr>
              <a:t>Customer Profession</a:t>
            </a:r>
          </a:p>
          <a:p>
            <a:pPr marL="377190" indent="-342900">
              <a:spcBef>
                <a:spcPts val="2485"/>
              </a:spcBef>
              <a:buFont typeface="Arial" panose="020B0604020202020204" pitchFamily="34" charset="0"/>
              <a:buChar char="•"/>
              <a:tabLst>
                <a:tab pos="777875" algn="l"/>
              </a:tabLst>
            </a:pPr>
            <a:r>
              <a:rPr lang="en-US" sz="2400" dirty="0">
                <a:solidFill>
                  <a:srgbClr val="FFFFFF"/>
                </a:solidFill>
                <a:latin typeface="Calibri"/>
                <a:cs typeface="Calibri"/>
              </a:rPr>
              <a:t>Revenue by Customer Job</a:t>
            </a:r>
          </a:p>
          <a:p>
            <a:pPr marL="377190" indent="-342900">
              <a:spcBef>
                <a:spcPts val="2485"/>
              </a:spcBef>
              <a:buFont typeface="Arial" panose="020B0604020202020204" pitchFamily="34" charset="0"/>
              <a:buChar char="•"/>
              <a:tabLst>
                <a:tab pos="777875" algn="l"/>
              </a:tabLst>
            </a:pPr>
            <a:endParaRPr lang="en-US" sz="2400" dirty="0">
              <a:solidFill>
                <a:srgbClr val="FFFFFF"/>
              </a:solidFill>
              <a:latin typeface="Calibri"/>
              <a:cs typeface="Calibri"/>
            </a:endParaRPr>
          </a:p>
          <a:p>
            <a:pPr marL="377190" indent="-342900">
              <a:spcBef>
                <a:spcPts val="2485"/>
              </a:spcBef>
              <a:buFont typeface="Arial" panose="020B0604020202020204" pitchFamily="34" charset="0"/>
              <a:buChar char="•"/>
              <a:tabLst>
                <a:tab pos="777875" algn="l"/>
              </a:tabLst>
            </a:pPr>
            <a:endParaRPr lang="en-US" sz="2400" dirty="0">
              <a:solidFill>
                <a:srgbClr val="FFFFFF"/>
              </a:solidFill>
              <a:latin typeface="Calibri"/>
              <a:cs typeface="Calibri"/>
            </a:endParaRPr>
          </a:p>
        </p:txBody>
      </p:sp>
    </p:spTree>
    <p:extLst>
      <p:ext uri="{BB962C8B-B14F-4D97-AF65-F5344CB8AC3E}">
        <p14:creationId xmlns:p14="http://schemas.microsoft.com/office/powerpoint/2010/main" val="77557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B3869A-E95B-0F51-4B67-AC263C0020E5}"/>
              </a:ext>
            </a:extLst>
          </p:cNvPr>
          <p:cNvSpPr txBox="1"/>
          <p:nvPr/>
        </p:nvSpPr>
        <p:spPr>
          <a:xfrm>
            <a:off x="642594" y="685800"/>
            <a:ext cx="4798108" cy="707886"/>
          </a:xfrm>
          <a:prstGeom prst="rect">
            <a:avLst/>
          </a:prstGeom>
          <a:noFill/>
        </p:spPr>
        <p:txBody>
          <a:bodyPr wrap="none" rtlCol="0">
            <a:spAutoFit/>
          </a:bodyPr>
          <a:lstStyle/>
          <a:p>
            <a:r>
              <a:rPr lang="en-US" sz="4000" dirty="0">
                <a:solidFill>
                  <a:srgbClr val="FFC000"/>
                </a:solidFill>
                <a:latin typeface="Arial Black"/>
                <a:ea typeface="+mj-ea"/>
              </a:rPr>
              <a:t>Project Insights</a:t>
            </a:r>
            <a:endParaRPr lang="en-IN" sz="4000" dirty="0">
              <a:solidFill>
                <a:srgbClr val="FFC000"/>
              </a:solidFill>
              <a:latin typeface="Arial Black"/>
              <a:ea typeface="+mj-ea"/>
            </a:endParaRPr>
          </a:p>
        </p:txBody>
      </p:sp>
      <p:sp>
        <p:nvSpPr>
          <p:cNvPr id="5" name="TextBox 4">
            <a:extLst>
              <a:ext uri="{FF2B5EF4-FFF2-40B4-BE49-F238E27FC236}">
                <a16:creationId xmlns:a16="http://schemas.microsoft.com/office/drawing/2014/main" id="{66B6E1C6-F1FD-DB1B-30AE-D2D8C4652DC2}"/>
              </a:ext>
            </a:extLst>
          </p:cNvPr>
          <p:cNvSpPr txBox="1"/>
          <p:nvPr/>
        </p:nvSpPr>
        <p:spPr>
          <a:xfrm>
            <a:off x="604887" y="1420485"/>
            <a:ext cx="10911962" cy="4832092"/>
          </a:xfrm>
          <a:prstGeom prst="rect">
            <a:avLst/>
          </a:prstGeom>
          <a:noFill/>
        </p:spPr>
        <p:txBody>
          <a:bodyPr wrap="none" rtlCol="0">
            <a:spAutoFit/>
          </a:bodyPr>
          <a:lstStyle/>
          <a:p>
            <a:pPr marL="285750" indent="-285750">
              <a:buFont typeface="Arial" panose="020B0604020202020204" pitchFamily="34" charset="0"/>
              <a:buChar char="•"/>
            </a:pPr>
            <a:r>
              <a:rPr lang="en-US" sz="2800" dirty="0">
                <a:solidFill>
                  <a:srgbClr val="FFFFFF"/>
                </a:solidFill>
                <a:latin typeface="Calibri"/>
                <a:cs typeface="Calibri"/>
              </a:rPr>
              <a:t>Overall Revenue is 57M</a:t>
            </a:r>
          </a:p>
          <a:p>
            <a:pPr marL="285750" indent="-285750">
              <a:buFont typeface="Arial" panose="020B0604020202020204" pitchFamily="34" charset="0"/>
              <a:buChar char="•"/>
            </a:pPr>
            <a:r>
              <a:rPr lang="en-US" sz="2800" dirty="0">
                <a:solidFill>
                  <a:srgbClr val="FFFFFF"/>
                </a:solidFill>
                <a:latin typeface="Calibri"/>
                <a:cs typeface="Calibri"/>
              </a:rPr>
              <a:t>Total  Interest is 8M</a:t>
            </a:r>
          </a:p>
          <a:p>
            <a:pPr marL="285750" indent="-285750">
              <a:buFont typeface="Arial" panose="020B0604020202020204" pitchFamily="34" charset="0"/>
              <a:buChar char="•"/>
            </a:pPr>
            <a:r>
              <a:rPr lang="en-US" sz="2800" dirty="0">
                <a:solidFill>
                  <a:srgbClr val="FFFFFF"/>
                </a:solidFill>
                <a:latin typeface="Calibri"/>
                <a:cs typeface="Calibri"/>
              </a:rPr>
              <a:t>Total Transaction Amount is 46M</a:t>
            </a:r>
          </a:p>
          <a:p>
            <a:pPr marL="285750" indent="-285750">
              <a:buFont typeface="Arial" panose="020B0604020202020204" pitchFamily="34" charset="0"/>
              <a:buChar char="•"/>
            </a:pPr>
            <a:r>
              <a:rPr lang="en-US" sz="2800" dirty="0">
                <a:solidFill>
                  <a:srgbClr val="FFFFFF"/>
                </a:solidFill>
                <a:latin typeface="Calibri"/>
                <a:cs typeface="Calibri"/>
              </a:rPr>
              <a:t>Male Customer are contributing more in revenue 31M, Female 26M</a:t>
            </a:r>
          </a:p>
          <a:p>
            <a:pPr marL="285750" indent="-285750">
              <a:buFont typeface="Arial" panose="020B0604020202020204" pitchFamily="34" charset="0"/>
              <a:buChar char="•"/>
            </a:pPr>
            <a:r>
              <a:rPr lang="en-US" sz="2800" dirty="0">
                <a:solidFill>
                  <a:srgbClr val="FFFFFF"/>
                </a:solidFill>
                <a:latin typeface="Calibri"/>
                <a:cs typeface="Calibri"/>
              </a:rPr>
              <a:t>Blue &amp; Silver credit card are contributing to 93% of overall transactions.</a:t>
            </a:r>
          </a:p>
          <a:p>
            <a:pPr marL="285750" indent="-285750">
              <a:buFont typeface="Arial" panose="020B0604020202020204" pitchFamily="34" charset="0"/>
              <a:buChar char="•"/>
            </a:pPr>
            <a:r>
              <a:rPr lang="en-US" sz="2800" dirty="0">
                <a:solidFill>
                  <a:srgbClr val="FFFFFF"/>
                </a:solidFill>
                <a:latin typeface="Calibri"/>
                <a:cs typeface="Calibri"/>
              </a:rPr>
              <a:t>TX, NY, CA are contributing the highest which is 68%.</a:t>
            </a:r>
          </a:p>
          <a:p>
            <a:pPr marL="285750" indent="-285750">
              <a:buFont typeface="Arial" panose="020B0604020202020204" pitchFamily="34" charset="0"/>
              <a:buChar char="•"/>
            </a:pPr>
            <a:r>
              <a:rPr lang="en-US" sz="2800" dirty="0">
                <a:solidFill>
                  <a:srgbClr val="FFFFFF"/>
                </a:solidFill>
                <a:latin typeface="Calibri"/>
                <a:cs typeface="Calibri"/>
              </a:rPr>
              <a:t>Overall Activation rate is 57.5%</a:t>
            </a:r>
          </a:p>
          <a:p>
            <a:pPr marL="285750" indent="-285750">
              <a:buFont typeface="Arial" panose="020B0604020202020204" pitchFamily="34" charset="0"/>
              <a:buChar char="•"/>
            </a:pPr>
            <a:r>
              <a:rPr lang="en-US" sz="2800" dirty="0">
                <a:solidFill>
                  <a:srgbClr val="FFFFFF"/>
                </a:solidFill>
                <a:latin typeface="Calibri"/>
                <a:cs typeface="Calibri"/>
              </a:rPr>
              <a:t>Overall Delinquent rate is 6.06%</a:t>
            </a:r>
          </a:p>
          <a:p>
            <a:pPr marL="285750" indent="-285750">
              <a:buFont typeface="Arial" panose="020B0604020202020204" pitchFamily="34" charset="0"/>
              <a:buChar char="•"/>
            </a:pPr>
            <a:r>
              <a:rPr lang="en-US" sz="2800" dirty="0">
                <a:solidFill>
                  <a:srgbClr val="FFFFFF"/>
                </a:solidFill>
                <a:latin typeface="Calibri"/>
                <a:cs typeface="Calibri"/>
              </a:rPr>
              <a:t>Self employed customer has highest Delinquent rate.</a:t>
            </a:r>
          </a:p>
          <a:p>
            <a:pPr marL="285750" indent="-285750">
              <a:buFont typeface="Arial" panose="020B0604020202020204" pitchFamily="34" charset="0"/>
              <a:buChar char="•"/>
            </a:pPr>
            <a:endParaRPr lang="en-US" sz="2800" b="1" dirty="0">
              <a:solidFill>
                <a:srgbClr val="FFFFFF"/>
              </a:solidFill>
              <a:latin typeface="Calibri"/>
              <a:cs typeface="Calibri"/>
            </a:endParaRPr>
          </a:p>
          <a:p>
            <a:endParaRPr lang="en-US" sz="2800" b="1" dirty="0">
              <a:solidFill>
                <a:srgbClr val="FFFFFF"/>
              </a:solidFill>
              <a:latin typeface="Calibri"/>
              <a:cs typeface="Calibri"/>
            </a:endParaRPr>
          </a:p>
        </p:txBody>
      </p:sp>
    </p:spTree>
    <p:extLst>
      <p:ext uri="{BB962C8B-B14F-4D97-AF65-F5344CB8AC3E}">
        <p14:creationId xmlns:p14="http://schemas.microsoft.com/office/powerpoint/2010/main" val="2151405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3837-83FD-5F48-11ED-5785BF945FF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D134445-D834-4333-DFE8-62E2B8F30E5C}"/>
              </a:ext>
            </a:extLst>
          </p:cNvPr>
          <p:cNvSpPr txBox="1">
            <a:spLocks noGrp="1"/>
          </p:cNvSpPr>
          <p:nvPr>
            <p:ph type="title"/>
          </p:nvPr>
        </p:nvSpPr>
        <p:spPr>
          <a:xfrm>
            <a:off x="745947" y="719993"/>
            <a:ext cx="9995535" cy="635000"/>
          </a:xfrm>
          <a:prstGeom prst="rect">
            <a:avLst/>
          </a:prstGeom>
        </p:spPr>
        <p:txBody>
          <a:bodyPr vert="horz" wrap="square" lIns="0" tIns="12065" rIns="0" bIns="0" rtlCol="0">
            <a:spAutoFit/>
          </a:bodyPr>
          <a:lstStyle/>
          <a:p>
            <a:pPr marL="25400">
              <a:lnSpc>
                <a:spcPct val="100000"/>
              </a:lnSpc>
              <a:spcBef>
                <a:spcPts val="95"/>
              </a:spcBef>
              <a:tabLst>
                <a:tab pos="8700770" algn="l"/>
              </a:tabLst>
            </a:pPr>
            <a:r>
              <a:rPr lang="en-US" dirty="0"/>
              <a:t>Future Scope</a:t>
            </a:r>
            <a:endParaRPr sz="4000" dirty="0"/>
          </a:p>
        </p:txBody>
      </p:sp>
      <p:grpSp>
        <p:nvGrpSpPr>
          <p:cNvPr id="3" name="object 3">
            <a:extLst>
              <a:ext uri="{FF2B5EF4-FFF2-40B4-BE49-F238E27FC236}">
                <a16:creationId xmlns:a16="http://schemas.microsoft.com/office/drawing/2014/main" id="{739BC6CD-C5B8-B463-76BF-DF8E6EB8CE7F}"/>
              </a:ext>
            </a:extLst>
          </p:cNvPr>
          <p:cNvGrpSpPr/>
          <p:nvPr/>
        </p:nvGrpSpPr>
        <p:grpSpPr>
          <a:xfrm>
            <a:off x="8653146" y="2448560"/>
            <a:ext cx="3538854" cy="4409440"/>
            <a:chOff x="8427719" y="2019300"/>
            <a:chExt cx="3538854" cy="4409440"/>
          </a:xfrm>
        </p:grpSpPr>
        <p:pic>
          <p:nvPicPr>
            <p:cNvPr id="4" name="object 4">
              <a:extLst>
                <a:ext uri="{FF2B5EF4-FFF2-40B4-BE49-F238E27FC236}">
                  <a16:creationId xmlns:a16="http://schemas.microsoft.com/office/drawing/2014/main" id="{F21EC56B-8F65-04AF-F22B-98EFE8265130}"/>
                </a:ext>
              </a:extLst>
            </p:cNvPr>
            <p:cNvPicPr/>
            <p:nvPr/>
          </p:nvPicPr>
          <p:blipFill>
            <a:blip r:embed="rId2" cstate="print"/>
            <a:stretch>
              <a:fillRect/>
            </a:stretch>
          </p:blipFill>
          <p:spPr>
            <a:xfrm>
              <a:off x="9358883" y="2019300"/>
              <a:ext cx="1789176" cy="850391"/>
            </a:xfrm>
            <a:prstGeom prst="rect">
              <a:avLst/>
            </a:prstGeom>
          </p:spPr>
        </p:pic>
        <p:pic>
          <p:nvPicPr>
            <p:cNvPr id="5" name="object 5">
              <a:extLst>
                <a:ext uri="{FF2B5EF4-FFF2-40B4-BE49-F238E27FC236}">
                  <a16:creationId xmlns:a16="http://schemas.microsoft.com/office/drawing/2014/main" id="{654A5F2C-BAE4-7B47-EC8A-FCE549196DE1}"/>
                </a:ext>
              </a:extLst>
            </p:cNvPr>
            <p:cNvPicPr/>
            <p:nvPr/>
          </p:nvPicPr>
          <p:blipFill>
            <a:blip r:embed="rId3" cstate="print"/>
            <a:stretch>
              <a:fillRect/>
            </a:stretch>
          </p:blipFill>
          <p:spPr>
            <a:xfrm>
              <a:off x="8427719" y="2840736"/>
              <a:ext cx="3538728" cy="3587496"/>
            </a:xfrm>
            <a:prstGeom prst="rect">
              <a:avLst/>
            </a:prstGeom>
          </p:spPr>
        </p:pic>
      </p:grpSp>
      <p:sp>
        <p:nvSpPr>
          <p:cNvPr id="6" name="object 6">
            <a:extLst>
              <a:ext uri="{FF2B5EF4-FFF2-40B4-BE49-F238E27FC236}">
                <a16:creationId xmlns:a16="http://schemas.microsoft.com/office/drawing/2014/main" id="{494DC9E0-0630-6466-B7E0-B9A7A36FB466}"/>
              </a:ext>
            </a:extLst>
          </p:cNvPr>
          <p:cNvSpPr txBox="1"/>
          <p:nvPr/>
        </p:nvSpPr>
        <p:spPr>
          <a:xfrm>
            <a:off x="632480" y="1977622"/>
            <a:ext cx="8398053" cy="5045612"/>
          </a:xfrm>
          <a:prstGeom prst="rect">
            <a:avLst/>
          </a:prstGeom>
        </p:spPr>
        <p:txBody>
          <a:bodyPr vert="horz" wrap="square" lIns="0" tIns="48895" rIns="0" bIns="0" rtlCol="0">
            <a:spAutoFit/>
          </a:bodyPr>
          <a:lstStyle/>
          <a:p>
            <a:pPr marL="469900" indent="-457200">
              <a:lnSpc>
                <a:spcPct val="100000"/>
              </a:lnSpc>
              <a:spcBef>
                <a:spcPts val="385"/>
              </a:spcBef>
              <a:buAutoNum type="arabicPeriod"/>
            </a:pPr>
            <a:r>
              <a:rPr lang="en-US" sz="2400" b="1" u="sng" dirty="0">
                <a:solidFill>
                  <a:srgbClr val="FFFFFF"/>
                </a:solidFill>
                <a:latin typeface="Calibri"/>
                <a:cs typeface="Calibri"/>
              </a:rPr>
              <a:t>Syncing </a:t>
            </a:r>
            <a:r>
              <a:rPr lang="en-US" sz="2400" b="1" u="sng" dirty="0" err="1">
                <a:solidFill>
                  <a:srgbClr val="FFFFFF"/>
                </a:solidFill>
                <a:latin typeface="Calibri"/>
                <a:cs typeface="Calibri"/>
              </a:rPr>
              <a:t>Behaviour</a:t>
            </a:r>
            <a:r>
              <a:rPr lang="en-US" sz="2400" b="1" u="sng" dirty="0">
                <a:solidFill>
                  <a:srgbClr val="FFFFFF"/>
                </a:solidFill>
                <a:latin typeface="Calibri"/>
                <a:cs typeface="Calibri"/>
              </a:rPr>
              <a:t>:</a:t>
            </a:r>
            <a:r>
              <a:rPr lang="en-US" sz="2400" b="1" dirty="0">
                <a:solidFill>
                  <a:srgbClr val="FFFFFF"/>
                </a:solidFill>
                <a:latin typeface="Calibri"/>
                <a:cs typeface="Calibri"/>
              </a:rPr>
              <a:t> We can integrate the upcoming generated data with the existing data in database and update the values and insights directly. There will be no need to do the entire process again and again.</a:t>
            </a:r>
          </a:p>
          <a:p>
            <a:pPr marL="469900" indent="-457200">
              <a:spcBef>
                <a:spcPts val="385"/>
              </a:spcBef>
              <a:buFontTx/>
              <a:buAutoNum type="arabicPeriod"/>
            </a:pPr>
            <a:endParaRPr lang="en-US" sz="2400" b="1" u="sng" dirty="0">
              <a:solidFill>
                <a:srgbClr val="FFFFFF"/>
              </a:solidFill>
              <a:latin typeface="Calibri"/>
              <a:cs typeface="Calibri"/>
            </a:endParaRPr>
          </a:p>
          <a:p>
            <a:pPr marL="469900" indent="-457200">
              <a:spcBef>
                <a:spcPts val="385"/>
              </a:spcBef>
              <a:buFontTx/>
              <a:buAutoNum type="arabicPeriod"/>
            </a:pPr>
            <a:r>
              <a:rPr lang="en-US" sz="2400" b="1" u="sng" dirty="0" err="1">
                <a:solidFill>
                  <a:srgbClr val="FFFFFF"/>
                </a:solidFill>
                <a:latin typeface="Calibri"/>
                <a:cs typeface="Calibri"/>
              </a:rPr>
              <a:t>Forcasting</a:t>
            </a:r>
            <a:r>
              <a:rPr lang="en-US" sz="2400" b="1" u="sng" dirty="0">
                <a:solidFill>
                  <a:srgbClr val="FFFFFF"/>
                </a:solidFill>
                <a:latin typeface="Calibri"/>
                <a:cs typeface="Calibri"/>
              </a:rPr>
              <a:t>: </a:t>
            </a:r>
            <a:r>
              <a:rPr lang="en-US" sz="2400" b="1" dirty="0">
                <a:solidFill>
                  <a:srgbClr val="FFFFFF"/>
                </a:solidFill>
                <a:latin typeface="Calibri"/>
                <a:cs typeface="Calibri"/>
              </a:rPr>
              <a:t>We can further </a:t>
            </a:r>
            <a:r>
              <a:rPr lang="en-US" sz="2400" b="1" dirty="0" err="1">
                <a:solidFill>
                  <a:srgbClr val="FFFFFF"/>
                </a:solidFill>
                <a:latin typeface="Calibri"/>
                <a:cs typeface="Calibri"/>
              </a:rPr>
              <a:t>forcast</a:t>
            </a:r>
            <a:r>
              <a:rPr lang="en-US" sz="2400" b="1" dirty="0">
                <a:solidFill>
                  <a:srgbClr val="FFFFFF"/>
                </a:solidFill>
                <a:latin typeface="Calibri"/>
                <a:cs typeface="Calibri"/>
              </a:rPr>
              <a:t> our model to predict future data values based on the existing data which could helps to predict future health mental issues and help in decision making for mental health and control student habits to free from depression.</a:t>
            </a:r>
          </a:p>
          <a:p>
            <a:pPr marL="469900" indent="-457200">
              <a:lnSpc>
                <a:spcPct val="100000"/>
              </a:lnSpc>
              <a:spcBef>
                <a:spcPts val="385"/>
              </a:spcBef>
              <a:buAutoNum type="arabicPeriod"/>
            </a:pPr>
            <a:endParaRPr lang="en-US" sz="2400" b="1" dirty="0">
              <a:solidFill>
                <a:srgbClr val="FFFFFF"/>
              </a:solidFill>
              <a:latin typeface="Calibri"/>
              <a:cs typeface="Calibri"/>
            </a:endParaRPr>
          </a:p>
          <a:p>
            <a:pPr marL="12700">
              <a:lnSpc>
                <a:spcPct val="100000"/>
              </a:lnSpc>
              <a:spcBef>
                <a:spcPts val="385"/>
              </a:spcBef>
            </a:pPr>
            <a:endParaRPr lang="en-US" sz="2400" b="1" dirty="0">
              <a:solidFill>
                <a:srgbClr val="FFFFFF"/>
              </a:solidFill>
              <a:latin typeface="Calibri"/>
              <a:cs typeface="Calibri"/>
            </a:endParaRPr>
          </a:p>
          <a:p>
            <a:pPr marL="355600" indent="-342900">
              <a:lnSpc>
                <a:spcPct val="100000"/>
              </a:lnSpc>
              <a:spcBef>
                <a:spcPts val="385"/>
              </a:spcBef>
              <a:buAutoNum type="arabicPeriod"/>
            </a:pPr>
            <a:endParaRPr sz="2000" dirty="0">
              <a:latin typeface="Calibri"/>
              <a:cs typeface="Calibri"/>
            </a:endParaRPr>
          </a:p>
        </p:txBody>
      </p:sp>
      <p:sp>
        <p:nvSpPr>
          <p:cNvPr id="7" name="object 7">
            <a:extLst>
              <a:ext uri="{FF2B5EF4-FFF2-40B4-BE49-F238E27FC236}">
                <a16:creationId xmlns:a16="http://schemas.microsoft.com/office/drawing/2014/main" id="{85BD088F-21A5-A320-A138-DBFD29470076}"/>
              </a:ext>
            </a:extLst>
          </p:cNvPr>
          <p:cNvSpPr txBox="1">
            <a:spLocks noGrp="1"/>
          </p:cNvSpPr>
          <p:nvPr>
            <p:ph type="ftr" sz="quarter" idx="5"/>
          </p:nvPr>
        </p:nvSpPr>
        <p:spPr>
          <a:xfrm>
            <a:off x="5606034" y="6464680"/>
            <a:ext cx="980440" cy="156068"/>
          </a:xfrm>
          <a:prstGeom prst="rect">
            <a:avLst/>
          </a:prstGeom>
        </p:spPr>
        <p:txBody>
          <a:bodyPr vert="horz" wrap="square" lIns="0" tIns="0" rIns="0" bIns="0" rtlCol="0">
            <a:spAutoFit/>
          </a:bodyPr>
          <a:lstStyle/>
          <a:p>
            <a:pPr marL="12700">
              <a:lnSpc>
                <a:spcPts val="1240"/>
              </a:lnSpc>
            </a:pPr>
            <a:r>
              <a:rPr lang="en-US" dirty="0"/>
              <a:t>Sumit Dabas</a:t>
            </a:r>
            <a:endParaRPr spc="-10" dirty="0"/>
          </a:p>
        </p:txBody>
      </p:sp>
      <p:sp>
        <p:nvSpPr>
          <p:cNvPr id="8" name="object 8">
            <a:extLst>
              <a:ext uri="{FF2B5EF4-FFF2-40B4-BE49-F238E27FC236}">
                <a16:creationId xmlns:a16="http://schemas.microsoft.com/office/drawing/2014/main" id="{EF48B9E6-C9E2-92F7-2927-109EC4F779A2}"/>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13</a:t>
            </a:fld>
            <a:endParaRPr spc="-25" dirty="0"/>
          </a:p>
        </p:txBody>
      </p:sp>
    </p:spTree>
    <p:extLst>
      <p:ext uri="{BB962C8B-B14F-4D97-AF65-F5344CB8AC3E}">
        <p14:creationId xmlns:p14="http://schemas.microsoft.com/office/powerpoint/2010/main" val="2652663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C76A6-D4CB-9C55-CC07-ED3FAAC7C033}"/>
            </a:ext>
          </a:extLst>
        </p:cNvPr>
        <p:cNvGrpSpPr/>
        <p:nvPr/>
      </p:nvGrpSpPr>
      <p:grpSpPr>
        <a:xfrm>
          <a:off x="0" y="0"/>
          <a:ext cx="0" cy="0"/>
          <a:chOff x="0" y="0"/>
          <a:chExt cx="0" cy="0"/>
        </a:xfrm>
      </p:grpSpPr>
      <p:pic>
        <p:nvPicPr>
          <p:cNvPr id="3" name="object 3">
            <a:extLst>
              <a:ext uri="{FF2B5EF4-FFF2-40B4-BE49-F238E27FC236}">
                <a16:creationId xmlns:a16="http://schemas.microsoft.com/office/drawing/2014/main" id="{C532E584-05A4-64EB-C9C8-C68027DCFE39}"/>
              </a:ext>
            </a:extLst>
          </p:cNvPr>
          <p:cNvPicPr/>
          <p:nvPr/>
        </p:nvPicPr>
        <p:blipFill>
          <a:blip r:embed="rId2" cstate="print"/>
          <a:stretch>
            <a:fillRect/>
          </a:stretch>
        </p:blipFill>
        <p:spPr>
          <a:xfrm>
            <a:off x="0" y="0"/>
            <a:ext cx="12192000" cy="6857999"/>
          </a:xfrm>
          <a:prstGeom prst="rect">
            <a:avLst/>
          </a:prstGeom>
        </p:spPr>
      </p:pic>
      <p:sp>
        <p:nvSpPr>
          <p:cNvPr id="11" name="object 11">
            <a:extLst>
              <a:ext uri="{FF2B5EF4-FFF2-40B4-BE49-F238E27FC236}">
                <a16:creationId xmlns:a16="http://schemas.microsoft.com/office/drawing/2014/main" id="{29AE7D14-1F99-4D89-2737-7B24BFA84938}"/>
              </a:ext>
            </a:extLst>
          </p:cNvPr>
          <p:cNvSpPr txBox="1">
            <a:spLocks noGrp="1"/>
          </p:cNvSpPr>
          <p:nvPr>
            <p:ph type="sldNum" sz="quarter" idx="7"/>
          </p:nvPr>
        </p:nvSpPr>
        <p:spPr>
          <a:prstGeom prst="rect">
            <a:avLst/>
          </a:prstGeom>
        </p:spPr>
        <p:txBody>
          <a:bodyPr vert="horz" wrap="square" lIns="0" tIns="0" rIns="0" bIns="0" rtlCol="0">
            <a:spAutoFit/>
          </a:bodyPr>
          <a:lstStyle/>
          <a:p>
            <a:pPr marL="115570">
              <a:lnSpc>
                <a:spcPts val="1240"/>
              </a:lnSpc>
            </a:pPr>
            <a:fld id="{81D60167-4931-47E6-BA6A-407CBD079E47}" type="slidenum">
              <a:rPr spc="-50" dirty="0"/>
              <a:t>14</a:t>
            </a:fld>
            <a:endParaRPr spc="-50" dirty="0"/>
          </a:p>
        </p:txBody>
      </p:sp>
      <p:sp>
        <p:nvSpPr>
          <p:cNvPr id="12" name="object 5">
            <a:extLst>
              <a:ext uri="{FF2B5EF4-FFF2-40B4-BE49-F238E27FC236}">
                <a16:creationId xmlns:a16="http://schemas.microsoft.com/office/drawing/2014/main" id="{22E87966-EFC1-D3EF-68EE-5F9D00166BD5}"/>
              </a:ext>
            </a:extLst>
          </p:cNvPr>
          <p:cNvSpPr txBox="1">
            <a:spLocks noGrp="1"/>
          </p:cNvSpPr>
          <p:nvPr>
            <p:ph type="title"/>
          </p:nvPr>
        </p:nvSpPr>
        <p:spPr>
          <a:xfrm>
            <a:off x="1899602" y="2057400"/>
            <a:ext cx="8392795" cy="1489075"/>
          </a:xfrm>
          <a:prstGeom prst="rect">
            <a:avLst/>
          </a:prstGeom>
        </p:spPr>
        <p:txBody>
          <a:bodyPr vert="horz" wrap="square" lIns="0" tIns="12700" rIns="0" bIns="0" rtlCol="0">
            <a:spAutoFit/>
          </a:bodyPr>
          <a:lstStyle/>
          <a:p>
            <a:pPr marL="12700" algn="ctr">
              <a:lnSpc>
                <a:spcPct val="100000"/>
              </a:lnSpc>
              <a:spcBef>
                <a:spcPts val="100"/>
              </a:spcBef>
            </a:pPr>
            <a:r>
              <a:rPr lang="en-US" sz="9600" b="1" dirty="0">
                <a:latin typeface="Arial"/>
                <a:cs typeface="Arial"/>
              </a:rPr>
              <a:t>Thank You</a:t>
            </a:r>
            <a:endParaRPr sz="9600" dirty="0">
              <a:latin typeface="Arial"/>
              <a:cs typeface="Arial"/>
            </a:endParaRPr>
          </a:p>
        </p:txBody>
      </p:sp>
    </p:spTree>
    <p:extLst>
      <p:ext uri="{BB962C8B-B14F-4D97-AF65-F5344CB8AC3E}">
        <p14:creationId xmlns:p14="http://schemas.microsoft.com/office/powerpoint/2010/main" val="138427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326D2-89FB-495A-088E-9AD1A44964E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EFAF9C8-8564-758E-D791-615E388F0C6F}"/>
              </a:ext>
            </a:extLst>
          </p:cNvPr>
          <p:cNvSpPr txBox="1"/>
          <p:nvPr/>
        </p:nvSpPr>
        <p:spPr>
          <a:xfrm>
            <a:off x="304800" y="58818"/>
            <a:ext cx="10515600" cy="5804538"/>
          </a:xfrm>
          <a:prstGeom prst="rect">
            <a:avLst/>
          </a:prstGeom>
        </p:spPr>
        <p:txBody>
          <a:bodyPr vert="horz" wrap="square" lIns="0" tIns="12065" rIns="0" bIns="0" rtlCol="0">
            <a:spAutoFit/>
          </a:bodyPr>
          <a:lstStyle/>
          <a:p>
            <a:pPr marL="12700">
              <a:lnSpc>
                <a:spcPct val="100000"/>
              </a:lnSpc>
              <a:spcBef>
                <a:spcPts val="95"/>
              </a:spcBef>
            </a:pPr>
            <a:r>
              <a:rPr lang="en-US" sz="3200" dirty="0">
                <a:solidFill>
                  <a:srgbClr val="FFC000"/>
                </a:solidFill>
                <a:latin typeface="Arial Black"/>
                <a:cs typeface="Arial Black"/>
              </a:rPr>
              <a:t>Introduction</a:t>
            </a:r>
            <a:endParaRPr sz="3200" dirty="0">
              <a:latin typeface="Arial Black"/>
              <a:cs typeface="Arial Black"/>
            </a:endParaRPr>
          </a:p>
          <a:p>
            <a:pPr marL="12700" marR="5080">
              <a:lnSpc>
                <a:spcPct val="90000"/>
              </a:lnSpc>
              <a:spcBef>
                <a:spcPts val="3570"/>
              </a:spcBef>
            </a:pPr>
            <a:r>
              <a:rPr lang="en-US" sz="2400" spc="-180" dirty="0">
                <a:solidFill>
                  <a:srgbClr val="FFFFFF"/>
                </a:solidFill>
                <a:latin typeface="Calibri"/>
                <a:cs typeface="Calibri"/>
              </a:rPr>
              <a:t>The Student Depressio Analysis Dashboard will be designed to analyze and visualize student stress and depression </a:t>
            </a:r>
            <a:r>
              <a:rPr lang="en-US" sz="2400" spc="-180" dirty="0" err="1">
                <a:solidFill>
                  <a:srgbClr val="FFFFFF"/>
                </a:solidFill>
                <a:latin typeface="Calibri"/>
                <a:cs typeface="Calibri"/>
              </a:rPr>
              <a:t>behaviour</a:t>
            </a:r>
            <a:r>
              <a:rPr lang="en-US" sz="2400" spc="-180" dirty="0">
                <a:solidFill>
                  <a:srgbClr val="FFFFFF"/>
                </a:solidFill>
                <a:latin typeface="Calibri"/>
                <a:cs typeface="Calibri"/>
              </a:rPr>
              <a:t>.</a:t>
            </a:r>
          </a:p>
          <a:p>
            <a:pPr marL="584200" marR="5080" indent="-571500">
              <a:lnSpc>
                <a:spcPct val="90000"/>
              </a:lnSpc>
              <a:spcBef>
                <a:spcPts val="3570"/>
              </a:spcBef>
              <a:buFont typeface="Arial" panose="020B0604020202020204" pitchFamily="34" charset="0"/>
              <a:buChar char="•"/>
            </a:pPr>
            <a:r>
              <a:rPr lang="en-US" sz="2400" spc="-180" dirty="0">
                <a:solidFill>
                  <a:srgbClr val="FFFFFF"/>
                </a:solidFill>
                <a:latin typeface="Calibri"/>
                <a:cs typeface="Calibri"/>
              </a:rPr>
              <a:t>Develop  an interactive dashboard using Student data from SQL database, to provide real-time insights.</a:t>
            </a:r>
          </a:p>
          <a:p>
            <a:pPr marL="584200" marR="5080" indent="-571500">
              <a:lnSpc>
                <a:spcPct val="90000"/>
              </a:lnSpc>
              <a:spcBef>
                <a:spcPts val="3570"/>
              </a:spcBef>
              <a:buFont typeface="Arial" panose="020B0604020202020204" pitchFamily="34" charset="0"/>
              <a:buChar char="•"/>
            </a:pPr>
            <a:r>
              <a:rPr lang="en-US" sz="2400" spc="-180" dirty="0">
                <a:solidFill>
                  <a:srgbClr val="FFFFFF"/>
                </a:solidFill>
                <a:latin typeface="Calibri"/>
                <a:cs typeface="Calibri"/>
              </a:rPr>
              <a:t>The dashboard utilizes data analytics and visualization tools to provide clear insights.</a:t>
            </a:r>
          </a:p>
          <a:p>
            <a:pPr marL="584200" marR="5080" indent="-571500" algn="just">
              <a:lnSpc>
                <a:spcPct val="90000"/>
              </a:lnSpc>
              <a:spcBef>
                <a:spcPts val="3570"/>
              </a:spcBef>
              <a:buFont typeface="Arial" panose="020B0604020202020204" pitchFamily="34" charset="0"/>
              <a:buChar char="•"/>
            </a:pPr>
            <a:r>
              <a:rPr lang="en-US" sz="2400" spc="-180" dirty="0">
                <a:solidFill>
                  <a:srgbClr val="FFFFFF"/>
                </a:solidFill>
                <a:latin typeface="Calibri"/>
                <a:cs typeface="Calibri"/>
              </a:rPr>
              <a:t>Shared actionable insights with stakeholders or hospitals based on dashboard findings to support decision-making processes.</a:t>
            </a:r>
          </a:p>
          <a:p>
            <a:pPr marL="584200" marR="5080" indent="-571500">
              <a:lnSpc>
                <a:spcPct val="90000"/>
              </a:lnSpc>
              <a:spcBef>
                <a:spcPts val="3570"/>
              </a:spcBef>
              <a:buFont typeface="Arial" panose="020B0604020202020204" pitchFamily="34" charset="0"/>
              <a:buChar char="•"/>
            </a:pPr>
            <a:r>
              <a:rPr lang="en-US" sz="2400" spc="-180" dirty="0">
                <a:solidFill>
                  <a:srgbClr val="FFFFFF"/>
                </a:solidFill>
                <a:latin typeface="Calibri"/>
                <a:cs typeface="Calibri"/>
              </a:rPr>
              <a:t>It helps stakeholders to  track student mental health, identify stress and make informed health decisions.</a:t>
            </a:r>
          </a:p>
        </p:txBody>
      </p:sp>
      <p:sp>
        <p:nvSpPr>
          <p:cNvPr id="9" name="object 9">
            <a:extLst>
              <a:ext uri="{FF2B5EF4-FFF2-40B4-BE49-F238E27FC236}">
                <a16:creationId xmlns:a16="http://schemas.microsoft.com/office/drawing/2014/main" id="{3E341F6A-D50B-3856-D8FC-5C1A3DA39AE4}"/>
              </a:ext>
            </a:extLst>
          </p:cNvPr>
          <p:cNvSpPr txBox="1">
            <a:spLocks noGrp="1"/>
          </p:cNvSpPr>
          <p:nvPr>
            <p:ph type="ftr" sz="quarter" idx="5"/>
          </p:nvPr>
        </p:nvSpPr>
        <p:spPr>
          <a:xfrm>
            <a:off x="5606034" y="6464680"/>
            <a:ext cx="980440" cy="156068"/>
          </a:xfrm>
          <a:prstGeom prst="rect">
            <a:avLst/>
          </a:prstGeom>
        </p:spPr>
        <p:txBody>
          <a:bodyPr vert="horz" wrap="square" lIns="0" tIns="0" rIns="0" bIns="0" rtlCol="0">
            <a:spAutoFit/>
          </a:bodyPr>
          <a:lstStyle/>
          <a:p>
            <a:pPr marL="12700">
              <a:lnSpc>
                <a:spcPts val="1240"/>
              </a:lnSpc>
            </a:pPr>
            <a:r>
              <a:rPr lang="en-US" dirty="0"/>
              <a:t>Sumit Dabas</a:t>
            </a:r>
            <a:endParaRPr spc="-10" dirty="0"/>
          </a:p>
        </p:txBody>
      </p:sp>
      <p:sp>
        <p:nvSpPr>
          <p:cNvPr id="10" name="object 10">
            <a:extLst>
              <a:ext uri="{FF2B5EF4-FFF2-40B4-BE49-F238E27FC236}">
                <a16:creationId xmlns:a16="http://schemas.microsoft.com/office/drawing/2014/main" id="{877B289F-B8C1-730B-D413-6001B93E4269}"/>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2</a:t>
            </a:fld>
            <a:endParaRPr spc="-25" dirty="0"/>
          </a:p>
        </p:txBody>
      </p:sp>
      <p:pic>
        <p:nvPicPr>
          <p:cNvPr id="1026" name="Picture 2" descr="Credit Card Behavior Analysis by HData Systems">
            <a:extLst>
              <a:ext uri="{FF2B5EF4-FFF2-40B4-BE49-F238E27FC236}">
                <a16:creationId xmlns:a16="http://schemas.microsoft.com/office/drawing/2014/main" id="{61803D56-89E1-85B1-FCFF-FF77D3053D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33940" y="5042914"/>
            <a:ext cx="225806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654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5947" y="465226"/>
            <a:ext cx="7979409" cy="4551246"/>
          </a:xfrm>
          <a:prstGeom prst="rect">
            <a:avLst/>
          </a:prstGeom>
        </p:spPr>
        <p:txBody>
          <a:bodyPr vert="horz" wrap="square" lIns="0" tIns="328930" rIns="0" bIns="0" rtlCol="0">
            <a:spAutoFit/>
          </a:bodyPr>
          <a:lstStyle/>
          <a:p>
            <a:pPr marL="12700">
              <a:lnSpc>
                <a:spcPct val="100000"/>
              </a:lnSpc>
              <a:spcBef>
                <a:spcPts val="2590"/>
              </a:spcBef>
            </a:pPr>
            <a:r>
              <a:rPr lang="en-US" sz="4000" dirty="0">
                <a:solidFill>
                  <a:srgbClr val="FFC000"/>
                </a:solidFill>
                <a:latin typeface="Arial Black"/>
                <a:cs typeface="Arial Black"/>
              </a:rPr>
              <a:t>Contents</a:t>
            </a:r>
            <a:endParaRPr sz="4000" dirty="0">
              <a:latin typeface="Arial Black"/>
              <a:cs typeface="Arial Black"/>
            </a:endParaRPr>
          </a:p>
          <a:p>
            <a:pPr marL="777875" indent="-743585">
              <a:lnSpc>
                <a:spcPct val="100000"/>
              </a:lnSpc>
              <a:spcBef>
                <a:spcPts val="2485"/>
              </a:spcBef>
              <a:buAutoNum type="arabicPeriod"/>
              <a:tabLst>
                <a:tab pos="777875" algn="l"/>
              </a:tabLst>
            </a:pPr>
            <a:r>
              <a:rPr sz="3600" dirty="0">
                <a:solidFill>
                  <a:srgbClr val="FFFFFF"/>
                </a:solidFill>
                <a:latin typeface="Calibri"/>
                <a:cs typeface="Calibri"/>
              </a:rPr>
              <a:t>Project</a:t>
            </a:r>
            <a:r>
              <a:rPr lang="en-IN" sz="3600" spc="-155" dirty="0">
                <a:solidFill>
                  <a:srgbClr val="FFFFFF"/>
                </a:solidFill>
                <a:latin typeface="Calibri"/>
                <a:cs typeface="Calibri"/>
              </a:rPr>
              <a:t> </a:t>
            </a:r>
            <a:r>
              <a:rPr lang="en-IN" sz="3600" spc="-10" dirty="0">
                <a:solidFill>
                  <a:srgbClr val="FFFFFF"/>
                </a:solidFill>
                <a:latin typeface="Calibri"/>
                <a:cs typeface="Calibri"/>
              </a:rPr>
              <a:t>Objective</a:t>
            </a:r>
            <a:endParaRPr sz="3600" dirty="0">
              <a:latin typeface="Calibri"/>
              <a:cs typeface="Calibri"/>
            </a:endParaRPr>
          </a:p>
          <a:p>
            <a:pPr marL="777875" indent="-743585">
              <a:lnSpc>
                <a:spcPct val="100000"/>
              </a:lnSpc>
              <a:spcBef>
                <a:spcPts val="1000"/>
              </a:spcBef>
              <a:buAutoNum type="arabicPeriod"/>
              <a:tabLst>
                <a:tab pos="777875" algn="l"/>
              </a:tabLst>
            </a:pPr>
            <a:r>
              <a:rPr sz="3600" dirty="0">
                <a:solidFill>
                  <a:srgbClr val="FFFFFF"/>
                </a:solidFill>
                <a:latin typeface="Calibri"/>
                <a:cs typeface="Calibri"/>
              </a:rPr>
              <a:t>Data</a:t>
            </a:r>
            <a:r>
              <a:rPr lang="en-US" sz="3600" dirty="0">
                <a:solidFill>
                  <a:srgbClr val="FFFFFF"/>
                </a:solidFill>
                <a:latin typeface="Calibri"/>
                <a:cs typeface="Calibri"/>
              </a:rPr>
              <a:t> Loading</a:t>
            </a:r>
            <a:endParaRPr sz="3600" dirty="0">
              <a:latin typeface="Calibri"/>
              <a:cs typeface="Calibri"/>
            </a:endParaRPr>
          </a:p>
          <a:p>
            <a:pPr marL="777875" indent="-743585">
              <a:lnSpc>
                <a:spcPct val="100000"/>
              </a:lnSpc>
              <a:spcBef>
                <a:spcPts val="1005"/>
              </a:spcBef>
              <a:buAutoNum type="arabicPeriod"/>
              <a:tabLst>
                <a:tab pos="777875" algn="l"/>
              </a:tabLst>
            </a:pPr>
            <a:r>
              <a:rPr sz="3600" dirty="0">
                <a:solidFill>
                  <a:srgbClr val="FFFFFF"/>
                </a:solidFill>
                <a:latin typeface="Calibri"/>
                <a:cs typeface="Calibri"/>
              </a:rPr>
              <a:t>Data</a:t>
            </a:r>
            <a:r>
              <a:rPr sz="3600" spc="-85" dirty="0">
                <a:solidFill>
                  <a:srgbClr val="FFFFFF"/>
                </a:solidFill>
                <a:latin typeface="Calibri"/>
                <a:cs typeface="Calibri"/>
              </a:rPr>
              <a:t> </a:t>
            </a:r>
            <a:r>
              <a:rPr sz="3600" dirty="0">
                <a:solidFill>
                  <a:srgbClr val="FFFFFF"/>
                </a:solidFill>
                <a:latin typeface="Calibri"/>
                <a:cs typeface="Calibri"/>
              </a:rPr>
              <a:t>processing</a:t>
            </a:r>
            <a:r>
              <a:rPr sz="3600" spc="-60" dirty="0">
                <a:solidFill>
                  <a:srgbClr val="FFFFFF"/>
                </a:solidFill>
                <a:latin typeface="Calibri"/>
                <a:cs typeface="Calibri"/>
              </a:rPr>
              <a:t> </a:t>
            </a:r>
            <a:r>
              <a:rPr sz="3600" dirty="0">
                <a:solidFill>
                  <a:srgbClr val="FFFFFF"/>
                </a:solidFill>
                <a:latin typeface="Calibri"/>
                <a:cs typeface="Calibri"/>
              </a:rPr>
              <a:t>&amp;</a:t>
            </a:r>
            <a:r>
              <a:rPr sz="3600" spc="-65" dirty="0">
                <a:solidFill>
                  <a:srgbClr val="FFFFFF"/>
                </a:solidFill>
                <a:latin typeface="Calibri"/>
                <a:cs typeface="Calibri"/>
              </a:rPr>
              <a:t> </a:t>
            </a:r>
            <a:r>
              <a:rPr lang="en-US" sz="3600" spc="-25" dirty="0">
                <a:solidFill>
                  <a:srgbClr val="FFFFFF"/>
                </a:solidFill>
                <a:latin typeface="Calibri"/>
                <a:cs typeface="Calibri"/>
              </a:rPr>
              <a:t>Querying</a:t>
            </a:r>
            <a:endParaRPr sz="3600" dirty="0">
              <a:latin typeface="Calibri"/>
              <a:cs typeface="Calibri"/>
            </a:endParaRPr>
          </a:p>
          <a:p>
            <a:pPr marL="777875" indent="-743585">
              <a:lnSpc>
                <a:spcPct val="100000"/>
              </a:lnSpc>
              <a:spcBef>
                <a:spcPts val="1000"/>
              </a:spcBef>
              <a:buAutoNum type="arabicPeriod"/>
              <a:tabLst>
                <a:tab pos="777875" algn="l"/>
              </a:tabLst>
            </a:pPr>
            <a:r>
              <a:rPr sz="3600" spc="-10" dirty="0">
                <a:solidFill>
                  <a:srgbClr val="FFFFFF"/>
                </a:solidFill>
                <a:latin typeface="Calibri"/>
                <a:cs typeface="Calibri"/>
              </a:rPr>
              <a:t>Dashboard</a:t>
            </a:r>
            <a:r>
              <a:rPr sz="3600" spc="-85" dirty="0">
                <a:solidFill>
                  <a:srgbClr val="FFFFFF"/>
                </a:solidFill>
                <a:latin typeface="Calibri"/>
                <a:cs typeface="Calibri"/>
              </a:rPr>
              <a:t> </a:t>
            </a:r>
            <a:r>
              <a:rPr sz="3600" dirty="0">
                <a:solidFill>
                  <a:srgbClr val="FFFFFF"/>
                </a:solidFill>
                <a:latin typeface="Calibri"/>
                <a:cs typeface="Calibri"/>
              </a:rPr>
              <a:t>&amp;</a:t>
            </a:r>
            <a:r>
              <a:rPr sz="3600" spc="-85" dirty="0">
                <a:solidFill>
                  <a:srgbClr val="FFFFFF"/>
                </a:solidFill>
                <a:latin typeface="Calibri"/>
                <a:cs typeface="Calibri"/>
              </a:rPr>
              <a:t> </a:t>
            </a:r>
            <a:r>
              <a:rPr sz="3600" spc="-10" dirty="0">
                <a:solidFill>
                  <a:srgbClr val="FFFFFF"/>
                </a:solidFill>
                <a:latin typeface="Calibri"/>
                <a:cs typeface="Calibri"/>
              </a:rPr>
              <a:t>insights</a:t>
            </a:r>
            <a:endParaRPr sz="3600" dirty="0">
              <a:latin typeface="Calibri"/>
              <a:cs typeface="Calibri"/>
            </a:endParaRPr>
          </a:p>
          <a:p>
            <a:pPr marL="777875" indent="-743585">
              <a:lnSpc>
                <a:spcPct val="100000"/>
              </a:lnSpc>
              <a:spcBef>
                <a:spcPts val="994"/>
              </a:spcBef>
              <a:buAutoNum type="arabicPeriod"/>
              <a:tabLst>
                <a:tab pos="777875" algn="l"/>
              </a:tabLst>
            </a:pPr>
            <a:r>
              <a:rPr sz="3600" dirty="0">
                <a:solidFill>
                  <a:srgbClr val="FFFFFF"/>
                </a:solidFill>
                <a:latin typeface="Calibri"/>
                <a:cs typeface="Calibri"/>
              </a:rPr>
              <a:t>Export</a:t>
            </a:r>
            <a:r>
              <a:rPr sz="3600" spc="-65" dirty="0">
                <a:solidFill>
                  <a:srgbClr val="FFFFFF"/>
                </a:solidFill>
                <a:latin typeface="Calibri"/>
                <a:cs typeface="Calibri"/>
              </a:rPr>
              <a:t> </a:t>
            </a:r>
            <a:r>
              <a:rPr sz="3600" dirty="0">
                <a:solidFill>
                  <a:srgbClr val="FFFFFF"/>
                </a:solidFill>
                <a:latin typeface="Calibri"/>
                <a:cs typeface="Calibri"/>
              </a:rPr>
              <a:t>&amp;</a:t>
            </a:r>
            <a:r>
              <a:rPr sz="3600" spc="-60" dirty="0">
                <a:solidFill>
                  <a:srgbClr val="FFFFFF"/>
                </a:solidFill>
                <a:latin typeface="Calibri"/>
                <a:cs typeface="Calibri"/>
              </a:rPr>
              <a:t> </a:t>
            </a:r>
            <a:r>
              <a:rPr sz="3600" dirty="0">
                <a:solidFill>
                  <a:srgbClr val="FFFFFF"/>
                </a:solidFill>
                <a:latin typeface="Calibri"/>
                <a:cs typeface="Calibri"/>
              </a:rPr>
              <a:t>share</a:t>
            </a:r>
            <a:r>
              <a:rPr lang="en-US" sz="3600" dirty="0">
                <a:solidFill>
                  <a:srgbClr val="FFFFFF"/>
                </a:solidFill>
                <a:latin typeface="Calibri"/>
                <a:cs typeface="Calibri"/>
              </a:rPr>
              <a:t> insights.</a:t>
            </a:r>
            <a:endParaRPr sz="3600" dirty="0">
              <a:latin typeface="Calibri"/>
              <a:cs typeface="Calibri"/>
            </a:endParaRPr>
          </a:p>
        </p:txBody>
      </p:sp>
      <p:sp>
        <p:nvSpPr>
          <p:cNvPr id="4" name="object 4"/>
          <p:cNvSpPr txBox="1">
            <a:spLocks noGrp="1"/>
          </p:cNvSpPr>
          <p:nvPr>
            <p:ph type="ftr" sz="quarter" idx="5"/>
          </p:nvPr>
        </p:nvSpPr>
        <p:spPr>
          <a:xfrm>
            <a:off x="5606034" y="6464680"/>
            <a:ext cx="980440" cy="156068"/>
          </a:xfrm>
          <a:prstGeom prst="rect">
            <a:avLst/>
          </a:prstGeom>
        </p:spPr>
        <p:txBody>
          <a:bodyPr vert="horz" wrap="square" lIns="0" tIns="0" rIns="0" bIns="0" rtlCol="0">
            <a:spAutoFit/>
          </a:bodyPr>
          <a:lstStyle/>
          <a:p>
            <a:pPr marL="12700">
              <a:lnSpc>
                <a:spcPts val="1240"/>
              </a:lnSpc>
            </a:pPr>
            <a:r>
              <a:rPr lang="en-US" dirty="0"/>
              <a:t>Sumit Dabas</a:t>
            </a:r>
            <a:endParaRPr spc="-1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3</a:t>
            </a:fld>
            <a:endParaRPr spc="-25" dirty="0"/>
          </a:p>
        </p:txBody>
      </p:sp>
      <p:pic>
        <p:nvPicPr>
          <p:cNvPr id="2050" name="Picture 2" descr="Image result for magnifying glass data">
            <a:extLst>
              <a:ext uri="{FF2B5EF4-FFF2-40B4-BE49-F238E27FC236}">
                <a16:creationId xmlns:a16="http://schemas.microsoft.com/office/drawing/2014/main" id="{4D04AC8E-7F75-2C53-6A9C-B12E87FA58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5400" y="2615205"/>
            <a:ext cx="2799157" cy="2673481"/>
          </a:xfrm>
          <a:prstGeom prst="rect">
            <a:avLst/>
          </a:prstGeom>
          <a:noFill/>
          <a:extLst>
            <a:ext uri="{909E8E84-426E-40DD-AFC4-6F175D3DCCD1}">
              <a14:hiddenFill xmlns:a14="http://schemas.microsoft.com/office/drawing/2010/main">
                <a:solidFill>
                  <a:srgbClr val="FFFFFF"/>
                </a:solidFill>
              </a14:hiddenFill>
            </a:ext>
          </a:extLst>
        </p:spPr>
      </p:pic>
      <p:grpSp>
        <p:nvGrpSpPr>
          <p:cNvPr id="3" name="object 5">
            <a:extLst>
              <a:ext uri="{FF2B5EF4-FFF2-40B4-BE49-F238E27FC236}">
                <a16:creationId xmlns:a16="http://schemas.microsoft.com/office/drawing/2014/main" id="{F00ECAF2-6CF6-8FA6-11E4-DCA481C1D302}"/>
              </a:ext>
            </a:extLst>
          </p:cNvPr>
          <p:cNvGrpSpPr/>
          <p:nvPr/>
        </p:nvGrpSpPr>
        <p:grpSpPr>
          <a:xfrm>
            <a:off x="6477000" y="5105400"/>
            <a:ext cx="2057400" cy="990600"/>
            <a:chOff x="7086600" y="3581400"/>
            <a:chExt cx="2057400" cy="990600"/>
          </a:xfrm>
        </p:grpSpPr>
        <p:pic>
          <p:nvPicPr>
            <p:cNvPr id="6" name="object 6">
              <a:extLst>
                <a:ext uri="{FF2B5EF4-FFF2-40B4-BE49-F238E27FC236}">
                  <a16:creationId xmlns:a16="http://schemas.microsoft.com/office/drawing/2014/main" id="{286B19F5-9A6C-9578-1B94-6E076ECACB37}"/>
                </a:ext>
              </a:extLst>
            </p:cNvPr>
            <p:cNvPicPr/>
            <p:nvPr/>
          </p:nvPicPr>
          <p:blipFill>
            <a:blip r:embed="rId3" cstate="print"/>
            <a:stretch>
              <a:fillRect/>
            </a:stretch>
          </p:blipFill>
          <p:spPr>
            <a:xfrm>
              <a:off x="7086600" y="3886200"/>
              <a:ext cx="685800" cy="685800"/>
            </a:xfrm>
            <a:prstGeom prst="rect">
              <a:avLst/>
            </a:prstGeom>
          </p:spPr>
        </p:pic>
        <p:pic>
          <p:nvPicPr>
            <p:cNvPr id="7" name="object 7">
              <a:extLst>
                <a:ext uri="{FF2B5EF4-FFF2-40B4-BE49-F238E27FC236}">
                  <a16:creationId xmlns:a16="http://schemas.microsoft.com/office/drawing/2014/main" id="{6D977206-BAA9-4C4A-6BE4-FDD7648D625B}"/>
                </a:ext>
              </a:extLst>
            </p:cNvPr>
            <p:cNvPicPr/>
            <p:nvPr/>
          </p:nvPicPr>
          <p:blipFill>
            <a:blip r:embed="rId4" cstate="print"/>
            <a:stretch>
              <a:fillRect/>
            </a:stretch>
          </p:blipFill>
          <p:spPr>
            <a:xfrm>
              <a:off x="7696200" y="3581400"/>
              <a:ext cx="999744" cy="557783"/>
            </a:xfrm>
            <a:prstGeom prst="rect">
              <a:avLst/>
            </a:prstGeom>
          </p:spPr>
        </p:pic>
        <p:pic>
          <p:nvPicPr>
            <p:cNvPr id="8" name="object 8">
              <a:extLst>
                <a:ext uri="{FF2B5EF4-FFF2-40B4-BE49-F238E27FC236}">
                  <a16:creationId xmlns:a16="http://schemas.microsoft.com/office/drawing/2014/main" id="{1BB0E78F-6FA0-45B5-9351-6DD2BEA9408A}"/>
                </a:ext>
              </a:extLst>
            </p:cNvPr>
            <p:cNvPicPr/>
            <p:nvPr/>
          </p:nvPicPr>
          <p:blipFill>
            <a:blip r:embed="rId5" cstate="print"/>
            <a:stretch>
              <a:fillRect/>
            </a:stretch>
          </p:blipFill>
          <p:spPr>
            <a:xfrm>
              <a:off x="8534400" y="3886200"/>
              <a:ext cx="609600" cy="609600"/>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45947" y="781938"/>
            <a:ext cx="7202170" cy="4634987"/>
          </a:xfrm>
          <a:prstGeom prst="rect">
            <a:avLst/>
          </a:prstGeom>
        </p:spPr>
        <p:txBody>
          <a:bodyPr vert="horz" wrap="square" lIns="0" tIns="12065" rIns="0" bIns="0" rtlCol="0">
            <a:spAutoFit/>
          </a:bodyPr>
          <a:lstStyle/>
          <a:p>
            <a:pPr marL="12700">
              <a:lnSpc>
                <a:spcPct val="100000"/>
              </a:lnSpc>
              <a:spcBef>
                <a:spcPts val="95"/>
              </a:spcBef>
            </a:pPr>
            <a:r>
              <a:rPr sz="4000" dirty="0">
                <a:solidFill>
                  <a:srgbClr val="FFC000"/>
                </a:solidFill>
                <a:latin typeface="Arial Black"/>
                <a:cs typeface="Arial Black"/>
              </a:rPr>
              <a:t>Project</a:t>
            </a:r>
            <a:r>
              <a:rPr sz="4000" spc="5" dirty="0">
                <a:solidFill>
                  <a:srgbClr val="FFC000"/>
                </a:solidFill>
                <a:latin typeface="Arial Black"/>
                <a:cs typeface="Arial Black"/>
              </a:rPr>
              <a:t> </a:t>
            </a:r>
            <a:r>
              <a:rPr sz="4000" spc="-10" dirty="0">
                <a:solidFill>
                  <a:srgbClr val="FFC000"/>
                </a:solidFill>
                <a:latin typeface="Arial Black"/>
                <a:cs typeface="Arial Black"/>
              </a:rPr>
              <a:t>Objective</a:t>
            </a:r>
            <a:endParaRPr sz="4000" dirty="0">
              <a:latin typeface="Arial Black"/>
              <a:cs typeface="Arial Black"/>
            </a:endParaRPr>
          </a:p>
          <a:p>
            <a:pPr marL="12700" marR="5080">
              <a:lnSpc>
                <a:spcPct val="90000"/>
              </a:lnSpc>
              <a:spcBef>
                <a:spcPts val="3570"/>
              </a:spcBef>
            </a:pPr>
            <a:r>
              <a:rPr sz="3600" spc="-180" dirty="0">
                <a:solidFill>
                  <a:srgbClr val="FFFFFF"/>
                </a:solidFill>
                <a:latin typeface="Calibri"/>
                <a:cs typeface="Calibri"/>
              </a:rPr>
              <a:t>To</a:t>
            </a:r>
            <a:r>
              <a:rPr sz="3600" spc="-45" dirty="0">
                <a:solidFill>
                  <a:srgbClr val="FFFFFF"/>
                </a:solidFill>
                <a:latin typeface="Calibri"/>
                <a:cs typeface="Calibri"/>
              </a:rPr>
              <a:t> </a:t>
            </a:r>
            <a:r>
              <a:rPr sz="3600" dirty="0">
                <a:solidFill>
                  <a:srgbClr val="FFFFFF"/>
                </a:solidFill>
                <a:latin typeface="Calibri"/>
                <a:cs typeface="Calibri"/>
              </a:rPr>
              <a:t>develop</a:t>
            </a:r>
            <a:r>
              <a:rPr sz="3600" spc="-180" dirty="0">
                <a:solidFill>
                  <a:srgbClr val="FFFFFF"/>
                </a:solidFill>
                <a:latin typeface="Calibri"/>
                <a:cs typeface="Calibri"/>
              </a:rPr>
              <a:t> </a:t>
            </a:r>
            <a:r>
              <a:rPr sz="3600" dirty="0">
                <a:solidFill>
                  <a:srgbClr val="FFFFFF"/>
                </a:solidFill>
                <a:latin typeface="Calibri"/>
                <a:cs typeface="Calibri"/>
              </a:rPr>
              <a:t>a</a:t>
            </a:r>
            <a:r>
              <a:rPr sz="3600" spc="-110" dirty="0">
                <a:solidFill>
                  <a:srgbClr val="FFFFFF"/>
                </a:solidFill>
                <a:latin typeface="Calibri"/>
                <a:cs typeface="Calibri"/>
              </a:rPr>
              <a:t> </a:t>
            </a:r>
            <a:r>
              <a:rPr sz="3600" spc="-10" dirty="0">
                <a:solidFill>
                  <a:srgbClr val="FFFFFF"/>
                </a:solidFill>
                <a:latin typeface="Calibri"/>
                <a:cs typeface="Calibri"/>
              </a:rPr>
              <a:t>comprehensive</a:t>
            </a:r>
            <a:r>
              <a:rPr sz="3600" spc="-105" dirty="0">
                <a:solidFill>
                  <a:srgbClr val="FFFFFF"/>
                </a:solidFill>
                <a:latin typeface="Calibri"/>
                <a:cs typeface="Calibri"/>
              </a:rPr>
              <a:t> </a:t>
            </a:r>
            <a:r>
              <a:rPr sz="3600" spc="-10" dirty="0">
                <a:solidFill>
                  <a:srgbClr val="FFFFFF"/>
                </a:solidFill>
                <a:latin typeface="Calibri"/>
                <a:cs typeface="Calibri"/>
              </a:rPr>
              <a:t>credit </a:t>
            </a:r>
            <a:r>
              <a:rPr sz="3600" dirty="0">
                <a:solidFill>
                  <a:srgbClr val="FFFFFF"/>
                </a:solidFill>
                <a:latin typeface="Calibri"/>
                <a:cs typeface="Calibri"/>
              </a:rPr>
              <a:t>card</a:t>
            </a:r>
            <a:r>
              <a:rPr sz="3600" spc="-125" dirty="0">
                <a:solidFill>
                  <a:srgbClr val="FFFFFF"/>
                </a:solidFill>
                <a:latin typeface="Calibri"/>
                <a:cs typeface="Calibri"/>
              </a:rPr>
              <a:t> </a:t>
            </a:r>
            <a:r>
              <a:rPr sz="3600" dirty="0">
                <a:solidFill>
                  <a:srgbClr val="FFFFFF"/>
                </a:solidFill>
                <a:latin typeface="Calibri"/>
                <a:cs typeface="Calibri"/>
              </a:rPr>
              <a:t>weekly</a:t>
            </a:r>
            <a:r>
              <a:rPr sz="3600" spc="-120" dirty="0">
                <a:solidFill>
                  <a:srgbClr val="FFFFFF"/>
                </a:solidFill>
                <a:latin typeface="Calibri"/>
                <a:cs typeface="Calibri"/>
              </a:rPr>
              <a:t> </a:t>
            </a:r>
            <a:r>
              <a:rPr sz="3600" spc="-10" dirty="0">
                <a:solidFill>
                  <a:srgbClr val="FFFFFF"/>
                </a:solidFill>
                <a:latin typeface="Calibri"/>
                <a:cs typeface="Calibri"/>
              </a:rPr>
              <a:t>dashboard</a:t>
            </a:r>
            <a:r>
              <a:rPr sz="3600" spc="-125" dirty="0">
                <a:solidFill>
                  <a:srgbClr val="FFFFFF"/>
                </a:solidFill>
                <a:latin typeface="Calibri"/>
                <a:cs typeface="Calibri"/>
              </a:rPr>
              <a:t> </a:t>
            </a:r>
            <a:r>
              <a:rPr sz="3600" spc="-20" dirty="0">
                <a:solidFill>
                  <a:srgbClr val="FFFFFF"/>
                </a:solidFill>
                <a:latin typeface="Calibri"/>
                <a:cs typeface="Calibri"/>
              </a:rPr>
              <a:t>that </a:t>
            </a:r>
            <a:r>
              <a:rPr sz="3600" dirty="0">
                <a:solidFill>
                  <a:srgbClr val="FFFFFF"/>
                </a:solidFill>
                <a:latin typeface="Calibri"/>
                <a:cs typeface="Calibri"/>
              </a:rPr>
              <a:t>provides</a:t>
            </a:r>
            <a:r>
              <a:rPr sz="3600" spc="-95" dirty="0">
                <a:solidFill>
                  <a:srgbClr val="FFFFFF"/>
                </a:solidFill>
                <a:latin typeface="Calibri"/>
                <a:cs typeface="Calibri"/>
              </a:rPr>
              <a:t> </a:t>
            </a:r>
            <a:r>
              <a:rPr sz="3600" spc="-25" dirty="0">
                <a:solidFill>
                  <a:srgbClr val="FFFFFF"/>
                </a:solidFill>
                <a:latin typeface="Calibri"/>
                <a:cs typeface="Calibri"/>
              </a:rPr>
              <a:t>real-</a:t>
            </a:r>
            <a:r>
              <a:rPr sz="3600" dirty="0">
                <a:solidFill>
                  <a:srgbClr val="FFFFFF"/>
                </a:solidFill>
                <a:latin typeface="Calibri"/>
                <a:cs typeface="Calibri"/>
              </a:rPr>
              <a:t>time</a:t>
            </a:r>
            <a:r>
              <a:rPr sz="3600" spc="-105" dirty="0">
                <a:solidFill>
                  <a:srgbClr val="FFFFFF"/>
                </a:solidFill>
                <a:latin typeface="Calibri"/>
                <a:cs typeface="Calibri"/>
              </a:rPr>
              <a:t> </a:t>
            </a:r>
            <a:r>
              <a:rPr sz="3600" dirty="0">
                <a:solidFill>
                  <a:srgbClr val="FFFFFF"/>
                </a:solidFill>
                <a:latin typeface="Calibri"/>
                <a:cs typeface="Calibri"/>
              </a:rPr>
              <a:t>insights</a:t>
            </a:r>
            <a:r>
              <a:rPr sz="3600" spc="-90" dirty="0">
                <a:solidFill>
                  <a:srgbClr val="FFFFFF"/>
                </a:solidFill>
                <a:latin typeface="Calibri"/>
                <a:cs typeface="Calibri"/>
              </a:rPr>
              <a:t> </a:t>
            </a:r>
            <a:r>
              <a:rPr sz="3600" dirty="0">
                <a:solidFill>
                  <a:srgbClr val="FFFFFF"/>
                </a:solidFill>
                <a:latin typeface="Calibri"/>
                <a:cs typeface="Calibri"/>
              </a:rPr>
              <a:t>into</a:t>
            </a:r>
            <a:r>
              <a:rPr sz="3600" spc="-95" dirty="0">
                <a:solidFill>
                  <a:srgbClr val="FFFFFF"/>
                </a:solidFill>
                <a:latin typeface="Calibri"/>
                <a:cs typeface="Calibri"/>
              </a:rPr>
              <a:t> </a:t>
            </a:r>
            <a:r>
              <a:rPr sz="3600" spc="-25" dirty="0">
                <a:solidFill>
                  <a:srgbClr val="FFFFFF"/>
                </a:solidFill>
                <a:latin typeface="Calibri"/>
                <a:cs typeface="Calibri"/>
              </a:rPr>
              <a:t>key </a:t>
            </a:r>
            <a:r>
              <a:rPr sz="3600" spc="-10" dirty="0">
                <a:solidFill>
                  <a:srgbClr val="FFFFFF"/>
                </a:solidFill>
                <a:latin typeface="Calibri"/>
                <a:cs typeface="Calibri"/>
              </a:rPr>
              <a:t>performance</a:t>
            </a:r>
            <a:r>
              <a:rPr sz="3600" spc="-95" dirty="0">
                <a:solidFill>
                  <a:srgbClr val="FFFFFF"/>
                </a:solidFill>
                <a:latin typeface="Calibri"/>
                <a:cs typeface="Calibri"/>
              </a:rPr>
              <a:t> </a:t>
            </a:r>
            <a:r>
              <a:rPr sz="3600" dirty="0">
                <a:solidFill>
                  <a:srgbClr val="FFFFFF"/>
                </a:solidFill>
                <a:latin typeface="Calibri"/>
                <a:cs typeface="Calibri"/>
              </a:rPr>
              <a:t>metrics</a:t>
            </a:r>
            <a:r>
              <a:rPr sz="3600" spc="-100" dirty="0">
                <a:solidFill>
                  <a:srgbClr val="FFFFFF"/>
                </a:solidFill>
                <a:latin typeface="Calibri"/>
                <a:cs typeface="Calibri"/>
              </a:rPr>
              <a:t> </a:t>
            </a:r>
            <a:r>
              <a:rPr sz="3600" dirty="0">
                <a:solidFill>
                  <a:srgbClr val="FFFFFF"/>
                </a:solidFill>
                <a:latin typeface="Calibri"/>
                <a:cs typeface="Calibri"/>
              </a:rPr>
              <a:t>and</a:t>
            </a:r>
            <a:r>
              <a:rPr sz="3600" spc="-105" dirty="0">
                <a:solidFill>
                  <a:srgbClr val="FFFFFF"/>
                </a:solidFill>
                <a:latin typeface="Calibri"/>
                <a:cs typeface="Calibri"/>
              </a:rPr>
              <a:t> </a:t>
            </a:r>
            <a:r>
              <a:rPr sz="3600" spc="-10" dirty="0">
                <a:solidFill>
                  <a:srgbClr val="FFFFFF"/>
                </a:solidFill>
                <a:latin typeface="Calibri"/>
                <a:cs typeface="Calibri"/>
              </a:rPr>
              <a:t>trends, </a:t>
            </a:r>
            <a:r>
              <a:rPr sz="3600" dirty="0">
                <a:solidFill>
                  <a:srgbClr val="FFFFFF"/>
                </a:solidFill>
                <a:latin typeface="Calibri"/>
                <a:cs typeface="Calibri"/>
              </a:rPr>
              <a:t>enabling</a:t>
            </a:r>
            <a:r>
              <a:rPr sz="3600" spc="-90" dirty="0">
                <a:solidFill>
                  <a:srgbClr val="FFFFFF"/>
                </a:solidFill>
                <a:latin typeface="Calibri"/>
                <a:cs typeface="Calibri"/>
              </a:rPr>
              <a:t> </a:t>
            </a:r>
            <a:r>
              <a:rPr sz="3600" spc="-25" dirty="0">
                <a:solidFill>
                  <a:srgbClr val="FFFFFF"/>
                </a:solidFill>
                <a:latin typeface="Calibri"/>
                <a:cs typeface="Calibri"/>
              </a:rPr>
              <a:t>stakeholders</a:t>
            </a:r>
            <a:r>
              <a:rPr sz="3600" spc="-95" dirty="0">
                <a:solidFill>
                  <a:srgbClr val="FFFFFF"/>
                </a:solidFill>
                <a:latin typeface="Calibri"/>
                <a:cs typeface="Calibri"/>
              </a:rPr>
              <a:t> </a:t>
            </a:r>
            <a:r>
              <a:rPr sz="3600" dirty="0">
                <a:solidFill>
                  <a:srgbClr val="FFFFFF"/>
                </a:solidFill>
                <a:latin typeface="Calibri"/>
                <a:cs typeface="Calibri"/>
              </a:rPr>
              <a:t>to</a:t>
            </a:r>
            <a:r>
              <a:rPr sz="3600" spc="-95" dirty="0">
                <a:solidFill>
                  <a:srgbClr val="FFFFFF"/>
                </a:solidFill>
                <a:latin typeface="Calibri"/>
                <a:cs typeface="Calibri"/>
              </a:rPr>
              <a:t> </a:t>
            </a:r>
            <a:r>
              <a:rPr sz="3600" spc="-10" dirty="0">
                <a:solidFill>
                  <a:srgbClr val="FFFFFF"/>
                </a:solidFill>
                <a:latin typeface="Calibri"/>
                <a:cs typeface="Calibri"/>
              </a:rPr>
              <a:t>monitor </a:t>
            </a:r>
            <a:r>
              <a:rPr sz="3600" dirty="0">
                <a:solidFill>
                  <a:srgbClr val="FFFFFF"/>
                </a:solidFill>
                <a:latin typeface="Calibri"/>
                <a:cs typeface="Calibri"/>
              </a:rPr>
              <a:t>and</a:t>
            </a:r>
            <a:r>
              <a:rPr sz="3600" spc="-95" dirty="0">
                <a:solidFill>
                  <a:srgbClr val="FFFFFF"/>
                </a:solidFill>
                <a:latin typeface="Calibri"/>
                <a:cs typeface="Calibri"/>
              </a:rPr>
              <a:t> </a:t>
            </a:r>
            <a:r>
              <a:rPr sz="3600" dirty="0">
                <a:solidFill>
                  <a:srgbClr val="FFFFFF"/>
                </a:solidFill>
                <a:latin typeface="Calibri"/>
                <a:cs typeface="Calibri"/>
              </a:rPr>
              <a:t>analyze</a:t>
            </a:r>
            <a:r>
              <a:rPr sz="3600" spc="-114" dirty="0">
                <a:solidFill>
                  <a:srgbClr val="FFFFFF"/>
                </a:solidFill>
                <a:latin typeface="Calibri"/>
                <a:cs typeface="Calibri"/>
              </a:rPr>
              <a:t> </a:t>
            </a:r>
            <a:r>
              <a:rPr sz="3600" dirty="0">
                <a:solidFill>
                  <a:srgbClr val="FFFFFF"/>
                </a:solidFill>
                <a:latin typeface="Calibri"/>
                <a:cs typeface="Calibri"/>
              </a:rPr>
              <a:t>credit</a:t>
            </a:r>
            <a:r>
              <a:rPr sz="3600" spc="-110" dirty="0">
                <a:solidFill>
                  <a:srgbClr val="FFFFFF"/>
                </a:solidFill>
                <a:latin typeface="Calibri"/>
                <a:cs typeface="Calibri"/>
              </a:rPr>
              <a:t> </a:t>
            </a:r>
            <a:r>
              <a:rPr sz="3600" dirty="0">
                <a:solidFill>
                  <a:srgbClr val="FFFFFF"/>
                </a:solidFill>
                <a:latin typeface="Calibri"/>
                <a:cs typeface="Calibri"/>
              </a:rPr>
              <a:t>card</a:t>
            </a:r>
            <a:r>
              <a:rPr sz="3600" spc="-90" dirty="0">
                <a:solidFill>
                  <a:srgbClr val="FFFFFF"/>
                </a:solidFill>
                <a:latin typeface="Calibri"/>
                <a:cs typeface="Calibri"/>
              </a:rPr>
              <a:t> </a:t>
            </a:r>
            <a:r>
              <a:rPr sz="3600" spc="-10" dirty="0">
                <a:solidFill>
                  <a:srgbClr val="FFFFFF"/>
                </a:solidFill>
                <a:latin typeface="Calibri"/>
                <a:cs typeface="Calibri"/>
              </a:rPr>
              <a:t>operations effectively</a:t>
            </a:r>
            <a:r>
              <a:rPr sz="4000" spc="-10" dirty="0">
                <a:solidFill>
                  <a:srgbClr val="FFFFFF"/>
                </a:solidFill>
                <a:latin typeface="Calibri"/>
                <a:cs typeface="Calibri"/>
              </a:rPr>
              <a:t>.</a:t>
            </a:r>
            <a:endParaRPr sz="4000" dirty="0">
              <a:latin typeface="Calibri"/>
              <a:cs typeface="Calibri"/>
            </a:endParaRPr>
          </a:p>
        </p:txBody>
      </p:sp>
      <p:grpSp>
        <p:nvGrpSpPr>
          <p:cNvPr id="3" name="object 3"/>
          <p:cNvGrpSpPr/>
          <p:nvPr/>
        </p:nvGrpSpPr>
        <p:grpSpPr>
          <a:xfrm>
            <a:off x="8153400" y="1548383"/>
            <a:ext cx="3773804" cy="4913630"/>
            <a:chOff x="8153400" y="1548383"/>
            <a:chExt cx="3773804" cy="4913630"/>
          </a:xfrm>
        </p:grpSpPr>
        <p:pic>
          <p:nvPicPr>
            <p:cNvPr id="4" name="object 4"/>
            <p:cNvPicPr/>
            <p:nvPr/>
          </p:nvPicPr>
          <p:blipFill>
            <a:blip r:embed="rId2" cstate="print"/>
            <a:stretch>
              <a:fillRect/>
            </a:stretch>
          </p:blipFill>
          <p:spPr>
            <a:xfrm>
              <a:off x="9806939" y="1633727"/>
              <a:ext cx="1379220" cy="655320"/>
            </a:xfrm>
            <a:prstGeom prst="rect">
              <a:avLst/>
            </a:prstGeom>
          </p:spPr>
        </p:pic>
        <p:pic>
          <p:nvPicPr>
            <p:cNvPr id="5" name="object 5"/>
            <p:cNvPicPr/>
            <p:nvPr/>
          </p:nvPicPr>
          <p:blipFill>
            <a:blip r:embed="rId3" cstate="print"/>
            <a:stretch>
              <a:fillRect/>
            </a:stretch>
          </p:blipFill>
          <p:spPr>
            <a:xfrm>
              <a:off x="10951464" y="2147315"/>
              <a:ext cx="705612" cy="696467"/>
            </a:xfrm>
            <a:prstGeom prst="rect">
              <a:avLst/>
            </a:prstGeom>
          </p:spPr>
        </p:pic>
        <p:pic>
          <p:nvPicPr>
            <p:cNvPr id="6" name="object 6"/>
            <p:cNvPicPr/>
            <p:nvPr/>
          </p:nvPicPr>
          <p:blipFill>
            <a:blip r:embed="rId4" cstate="print"/>
            <a:stretch>
              <a:fillRect/>
            </a:stretch>
          </p:blipFill>
          <p:spPr>
            <a:xfrm>
              <a:off x="8282939" y="2080259"/>
              <a:ext cx="961644" cy="955548"/>
            </a:xfrm>
            <a:prstGeom prst="rect">
              <a:avLst/>
            </a:prstGeom>
          </p:spPr>
        </p:pic>
        <p:pic>
          <p:nvPicPr>
            <p:cNvPr id="7" name="object 7"/>
            <p:cNvPicPr/>
            <p:nvPr/>
          </p:nvPicPr>
          <p:blipFill>
            <a:blip r:embed="rId5" cstate="print"/>
            <a:stretch>
              <a:fillRect/>
            </a:stretch>
          </p:blipFill>
          <p:spPr>
            <a:xfrm>
              <a:off x="8153400" y="2636519"/>
              <a:ext cx="3773424" cy="3825240"/>
            </a:xfrm>
            <a:prstGeom prst="rect">
              <a:avLst/>
            </a:prstGeom>
          </p:spPr>
        </p:pic>
        <p:pic>
          <p:nvPicPr>
            <p:cNvPr id="8" name="object 8"/>
            <p:cNvPicPr/>
            <p:nvPr/>
          </p:nvPicPr>
          <p:blipFill>
            <a:blip r:embed="rId6" cstate="print"/>
            <a:stretch>
              <a:fillRect/>
            </a:stretch>
          </p:blipFill>
          <p:spPr>
            <a:xfrm>
              <a:off x="9185147" y="1548383"/>
              <a:ext cx="836676" cy="760476"/>
            </a:xfrm>
            <a:prstGeom prst="rect">
              <a:avLst/>
            </a:prstGeom>
          </p:spPr>
        </p:pic>
      </p:grpSp>
      <p:sp>
        <p:nvSpPr>
          <p:cNvPr id="9" name="object 9"/>
          <p:cNvSpPr txBox="1">
            <a:spLocks noGrp="1"/>
          </p:cNvSpPr>
          <p:nvPr>
            <p:ph type="ftr" sz="quarter" idx="5"/>
          </p:nvPr>
        </p:nvSpPr>
        <p:spPr>
          <a:xfrm>
            <a:off x="5606034" y="6464680"/>
            <a:ext cx="980440" cy="156068"/>
          </a:xfrm>
          <a:prstGeom prst="rect">
            <a:avLst/>
          </a:prstGeom>
        </p:spPr>
        <p:txBody>
          <a:bodyPr vert="horz" wrap="square" lIns="0" tIns="0" rIns="0" bIns="0" rtlCol="0">
            <a:spAutoFit/>
          </a:bodyPr>
          <a:lstStyle/>
          <a:p>
            <a:pPr marL="12700">
              <a:lnSpc>
                <a:spcPts val="1240"/>
              </a:lnSpc>
            </a:pPr>
            <a:r>
              <a:rPr lang="en-US" dirty="0"/>
              <a:t>Sumit Dabas</a:t>
            </a:r>
            <a:endParaRPr spc="-10" dirty="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4</a:t>
            </a:fld>
            <a:endParaRPr spc="-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5400">
              <a:lnSpc>
                <a:spcPct val="100000"/>
              </a:lnSpc>
              <a:spcBef>
                <a:spcPts val="95"/>
              </a:spcBef>
            </a:pPr>
            <a:r>
              <a:rPr dirty="0"/>
              <a:t>Import</a:t>
            </a:r>
            <a:r>
              <a:rPr spc="-35" dirty="0"/>
              <a:t> </a:t>
            </a:r>
            <a:r>
              <a:rPr dirty="0"/>
              <a:t>data</a:t>
            </a:r>
            <a:r>
              <a:rPr spc="-30" dirty="0"/>
              <a:t> </a:t>
            </a:r>
            <a:r>
              <a:rPr dirty="0"/>
              <a:t>to</a:t>
            </a:r>
            <a:r>
              <a:rPr spc="-25" dirty="0"/>
              <a:t> </a:t>
            </a:r>
            <a:r>
              <a:rPr dirty="0"/>
              <a:t>SQL</a:t>
            </a:r>
            <a:r>
              <a:rPr spc="-20" dirty="0"/>
              <a:t> </a:t>
            </a:r>
            <a:r>
              <a:rPr spc="-10" dirty="0"/>
              <a:t>database</a:t>
            </a:r>
          </a:p>
        </p:txBody>
      </p:sp>
      <p:sp>
        <p:nvSpPr>
          <p:cNvPr id="3" name="object 3"/>
          <p:cNvSpPr txBox="1"/>
          <p:nvPr/>
        </p:nvSpPr>
        <p:spPr>
          <a:xfrm>
            <a:off x="745947" y="1637563"/>
            <a:ext cx="9534957" cy="2487219"/>
          </a:xfrm>
          <a:prstGeom prst="rect">
            <a:avLst/>
          </a:prstGeom>
        </p:spPr>
        <p:txBody>
          <a:bodyPr vert="horz" wrap="square" lIns="0" tIns="78105" rIns="0" bIns="0" rtlCol="0">
            <a:spAutoFit/>
          </a:bodyPr>
          <a:lstStyle/>
          <a:p>
            <a:pPr marL="756285" indent="-743585">
              <a:lnSpc>
                <a:spcPct val="100000"/>
              </a:lnSpc>
              <a:spcBef>
                <a:spcPts val="615"/>
              </a:spcBef>
              <a:buAutoNum type="arabicPeriod"/>
              <a:tabLst>
                <a:tab pos="756285" algn="l"/>
              </a:tabLst>
            </a:pPr>
            <a:r>
              <a:rPr lang="en-US" sz="3600" spc="-160" dirty="0">
                <a:solidFill>
                  <a:srgbClr val="FFFFFF"/>
                </a:solidFill>
                <a:latin typeface="Calibri"/>
                <a:cs typeface="Calibri"/>
              </a:rPr>
              <a:t>Get data</a:t>
            </a:r>
            <a:endParaRPr sz="3600" dirty="0">
              <a:latin typeface="Calibri"/>
              <a:cs typeface="Calibri"/>
            </a:endParaRPr>
          </a:p>
          <a:p>
            <a:pPr marL="756285" indent="-743585">
              <a:lnSpc>
                <a:spcPct val="100000"/>
              </a:lnSpc>
              <a:spcBef>
                <a:spcPts val="520"/>
              </a:spcBef>
              <a:buAutoNum type="arabicPeriod"/>
              <a:tabLst>
                <a:tab pos="756285" algn="l"/>
              </a:tabLst>
            </a:pPr>
            <a:r>
              <a:rPr sz="3600" dirty="0">
                <a:solidFill>
                  <a:srgbClr val="FFFFFF"/>
                </a:solidFill>
                <a:latin typeface="Calibri"/>
                <a:cs typeface="Calibri"/>
              </a:rPr>
              <a:t>Create</a:t>
            </a:r>
            <a:r>
              <a:rPr lang="en-US" sz="3600" spc="-95" dirty="0">
                <a:solidFill>
                  <a:srgbClr val="FFFFFF"/>
                </a:solidFill>
                <a:latin typeface="Calibri"/>
                <a:cs typeface="Calibri"/>
              </a:rPr>
              <a:t> </a:t>
            </a:r>
            <a:r>
              <a:rPr sz="3600" spc="-25" dirty="0">
                <a:solidFill>
                  <a:srgbClr val="FFFFFF"/>
                </a:solidFill>
                <a:latin typeface="Calibri"/>
                <a:cs typeface="Calibri"/>
              </a:rPr>
              <a:t>SQL</a:t>
            </a:r>
            <a:r>
              <a:rPr lang="en-US" sz="3600" spc="-25" dirty="0">
                <a:solidFill>
                  <a:srgbClr val="FFFFFF"/>
                </a:solidFill>
                <a:latin typeface="Calibri"/>
                <a:cs typeface="Calibri"/>
              </a:rPr>
              <a:t> DB and load data</a:t>
            </a:r>
            <a:endParaRPr sz="3600" dirty="0">
              <a:latin typeface="Calibri"/>
              <a:cs typeface="Calibri"/>
            </a:endParaRPr>
          </a:p>
          <a:p>
            <a:pPr marL="756285" indent="-743585">
              <a:lnSpc>
                <a:spcPct val="100000"/>
              </a:lnSpc>
              <a:spcBef>
                <a:spcPts val="530"/>
              </a:spcBef>
              <a:buAutoNum type="arabicPeriod"/>
              <a:tabLst>
                <a:tab pos="756285" algn="l"/>
              </a:tabLst>
            </a:pPr>
            <a:r>
              <a:rPr sz="3600" dirty="0">
                <a:solidFill>
                  <a:srgbClr val="FFFFFF"/>
                </a:solidFill>
                <a:latin typeface="Calibri"/>
                <a:cs typeface="Calibri"/>
              </a:rPr>
              <a:t>import</a:t>
            </a:r>
            <a:r>
              <a:rPr sz="3600" spc="-85" dirty="0">
                <a:solidFill>
                  <a:srgbClr val="FFFFFF"/>
                </a:solidFill>
                <a:latin typeface="Calibri"/>
                <a:cs typeface="Calibri"/>
              </a:rPr>
              <a:t> </a:t>
            </a:r>
            <a:r>
              <a:rPr sz="3600" dirty="0">
                <a:solidFill>
                  <a:srgbClr val="FFFFFF"/>
                </a:solidFill>
                <a:latin typeface="Calibri"/>
                <a:cs typeface="Calibri"/>
              </a:rPr>
              <a:t>csv</a:t>
            </a:r>
            <a:r>
              <a:rPr sz="3600" spc="-80" dirty="0">
                <a:solidFill>
                  <a:srgbClr val="FFFFFF"/>
                </a:solidFill>
                <a:latin typeface="Calibri"/>
                <a:cs typeface="Calibri"/>
              </a:rPr>
              <a:t> </a:t>
            </a:r>
            <a:r>
              <a:rPr sz="3600" dirty="0">
                <a:solidFill>
                  <a:srgbClr val="FFFFFF"/>
                </a:solidFill>
                <a:latin typeface="Calibri"/>
                <a:cs typeface="Calibri"/>
              </a:rPr>
              <a:t>file</a:t>
            </a:r>
            <a:r>
              <a:rPr sz="3600" spc="-80" dirty="0">
                <a:solidFill>
                  <a:srgbClr val="FFFFFF"/>
                </a:solidFill>
                <a:latin typeface="Calibri"/>
                <a:cs typeface="Calibri"/>
              </a:rPr>
              <a:t> </a:t>
            </a:r>
            <a:r>
              <a:rPr sz="3600" dirty="0">
                <a:solidFill>
                  <a:srgbClr val="FFFFFF"/>
                </a:solidFill>
                <a:latin typeface="Calibri"/>
                <a:cs typeface="Calibri"/>
              </a:rPr>
              <a:t>into</a:t>
            </a:r>
            <a:r>
              <a:rPr sz="3600" spc="-85" dirty="0">
                <a:solidFill>
                  <a:srgbClr val="FFFFFF"/>
                </a:solidFill>
                <a:latin typeface="Calibri"/>
                <a:cs typeface="Calibri"/>
              </a:rPr>
              <a:t> </a:t>
            </a:r>
            <a:r>
              <a:rPr sz="3600" spc="-25" dirty="0">
                <a:solidFill>
                  <a:srgbClr val="FFFFFF"/>
                </a:solidFill>
                <a:latin typeface="Calibri"/>
                <a:cs typeface="Calibri"/>
              </a:rPr>
              <a:t>SQL</a:t>
            </a:r>
            <a:r>
              <a:rPr lang="en-US" sz="3600" spc="-25" dirty="0">
                <a:solidFill>
                  <a:srgbClr val="FFFFFF"/>
                </a:solidFill>
                <a:latin typeface="Calibri"/>
                <a:cs typeface="Calibri"/>
              </a:rPr>
              <a:t> DB</a:t>
            </a:r>
          </a:p>
          <a:p>
            <a:pPr marL="12700">
              <a:lnSpc>
                <a:spcPct val="100000"/>
              </a:lnSpc>
              <a:spcBef>
                <a:spcPts val="530"/>
              </a:spcBef>
              <a:tabLst>
                <a:tab pos="756285" algn="l"/>
              </a:tabLst>
            </a:pPr>
            <a:r>
              <a:rPr lang="en-IN" sz="3600" spc="-25" dirty="0">
                <a:solidFill>
                  <a:srgbClr val="FFFFFF"/>
                </a:solidFill>
                <a:latin typeface="Calibri"/>
                <a:cs typeface="Calibri"/>
                <a:sym typeface="Wingdings" panose="05000000000000000000" pitchFamily="2" charset="2"/>
              </a:rPr>
              <a:t> After that, connect SQL server to Power BI. </a:t>
            </a:r>
            <a:endParaRPr sz="3600" dirty="0">
              <a:latin typeface="Calibri"/>
              <a:cs typeface="Calibri"/>
            </a:endParaRPr>
          </a:p>
        </p:txBody>
      </p:sp>
      <p:pic>
        <p:nvPicPr>
          <p:cNvPr id="4" name="object 4"/>
          <p:cNvPicPr/>
          <p:nvPr/>
        </p:nvPicPr>
        <p:blipFill>
          <a:blip r:embed="rId2" cstate="print"/>
          <a:stretch>
            <a:fillRect/>
          </a:stretch>
        </p:blipFill>
        <p:spPr>
          <a:xfrm>
            <a:off x="10365728" y="3552616"/>
            <a:ext cx="900683" cy="818388"/>
          </a:xfrm>
          <a:prstGeom prst="rect">
            <a:avLst/>
          </a:prstGeom>
        </p:spPr>
      </p:pic>
      <p:grpSp>
        <p:nvGrpSpPr>
          <p:cNvPr id="5" name="object 5"/>
          <p:cNvGrpSpPr/>
          <p:nvPr/>
        </p:nvGrpSpPr>
        <p:grpSpPr>
          <a:xfrm>
            <a:off x="6324600" y="4461707"/>
            <a:ext cx="3529965" cy="1160145"/>
            <a:chOff x="6390894" y="4258817"/>
            <a:chExt cx="3529965" cy="1160145"/>
          </a:xfrm>
        </p:grpSpPr>
        <p:pic>
          <p:nvPicPr>
            <p:cNvPr id="6" name="object 6"/>
            <p:cNvPicPr/>
            <p:nvPr/>
          </p:nvPicPr>
          <p:blipFill>
            <a:blip r:embed="rId3" cstate="print"/>
            <a:stretch>
              <a:fillRect/>
            </a:stretch>
          </p:blipFill>
          <p:spPr>
            <a:xfrm>
              <a:off x="6409944" y="4277867"/>
              <a:ext cx="3491484" cy="1121664"/>
            </a:xfrm>
            <a:prstGeom prst="rect">
              <a:avLst/>
            </a:prstGeom>
          </p:spPr>
        </p:pic>
        <p:sp>
          <p:nvSpPr>
            <p:cNvPr id="7" name="object 7"/>
            <p:cNvSpPr/>
            <p:nvPr/>
          </p:nvSpPr>
          <p:spPr>
            <a:xfrm>
              <a:off x="6400419" y="4268342"/>
              <a:ext cx="3510915" cy="1141095"/>
            </a:xfrm>
            <a:custGeom>
              <a:avLst/>
              <a:gdLst/>
              <a:ahLst/>
              <a:cxnLst/>
              <a:rect l="l" t="t" r="r" b="b"/>
              <a:pathLst>
                <a:path w="3510915" h="1141095">
                  <a:moveTo>
                    <a:pt x="0" y="1140713"/>
                  </a:moveTo>
                  <a:lnTo>
                    <a:pt x="3510534" y="1140713"/>
                  </a:lnTo>
                  <a:lnTo>
                    <a:pt x="3510534" y="0"/>
                  </a:lnTo>
                  <a:lnTo>
                    <a:pt x="0" y="0"/>
                  </a:lnTo>
                  <a:lnTo>
                    <a:pt x="0" y="1140713"/>
                  </a:lnTo>
                  <a:close/>
                </a:path>
              </a:pathLst>
            </a:custGeom>
            <a:ln w="19050">
              <a:solidFill>
                <a:srgbClr val="5B9BD4"/>
              </a:solidFill>
            </a:ln>
          </p:spPr>
          <p:txBody>
            <a:bodyPr wrap="square" lIns="0" tIns="0" rIns="0" bIns="0" rtlCol="0"/>
            <a:lstStyle/>
            <a:p>
              <a:endParaRPr/>
            </a:p>
          </p:txBody>
        </p:sp>
      </p:grpSp>
      <p:pic>
        <p:nvPicPr>
          <p:cNvPr id="8" name="object 8"/>
          <p:cNvPicPr/>
          <p:nvPr/>
        </p:nvPicPr>
        <p:blipFill>
          <a:blip r:embed="rId4" cstate="print"/>
          <a:stretch>
            <a:fillRect/>
          </a:stretch>
        </p:blipFill>
        <p:spPr>
          <a:xfrm>
            <a:off x="9988296" y="4520356"/>
            <a:ext cx="899922" cy="758189"/>
          </a:xfrm>
          <a:prstGeom prst="rect">
            <a:avLst/>
          </a:prstGeom>
        </p:spPr>
      </p:pic>
      <p:grpSp>
        <p:nvGrpSpPr>
          <p:cNvPr id="9" name="object 9"/>
          <p:cNvGrpSpPr/>
          <p:nvPr/>
        </p:nvGrpSpPr>
        <p:grpSpPr>
          <a:xfrm>
            <a:off x="10206481" y="1829069"/>
            <a:ext cx="1106805" cy="1619250"/>
            <a:chOff x="10207752" y="1546860"/>
            <a:chExt cx="1106805" cy="1619250"/>
          </a:xfrm>
        </p:grpSpPr>
        <p:pic>
          <p:nvPicPr>
            <p:cNvPr id="10" name="object 10"/>
            <p:cNvPicPr/>
            <p:nvPr/>
          </p:nvPicPr>
          <p:blipFill>
            <a:blip r:embed="rId5" cstate="print"/>
            <a:stretch>
              <a:fillRect/>
            </a:stretch>
          </p:blipFill>
          <p:spPr>
            <a:xfrm>
              <a:off x="10207752" y="1546860"/>
              <a:ext cx="1106424" cy="1100327"/>
            </a:xfrm>
            <a:prstGeom prst="rect">
              <a:avLst/>
            </a:prstGeom>
          </p:spPr>
        </p:pic>
        <p:pic>
          <p:nvPicPr>
            <p:cNvPr id="11" name="object 11"/>
            <p:cNvPicPr/>
            <p:nvPr/>
          </p:nvPicPr>
          <p:blipFill>
            <a:blip r:embed="rId6" cstate="print"/>
            <a:stretch>
              <a:fillRect/>
            </a:stretch>
          </p:blipFill>
          <p:spPr>
            <a:xfrm>
              <a:off x="10707624" y="2674620"/>
              <a:ext cx="180594" cy="386334"/>
            </a:xfrm>
            <a:prstGeom prst="rect">
              <a:avLst/>
            </a:prstGeom>
          </p:spPr>
        </p:pic>
        <p:pic>
          <p:nvPicPr>
            <p:cNvPr id="12" name="object 12"/>
            <p:cNvPicPr/>
            <p:nvPr/>
          </p:nvPicPr>
          <p:blipFill>
            <a:blip r:embed="rId7" cstate="print"/>
            <a:stretch>
              <a:fillRect/>
            </a:stretch>
          </p:blipFill>
          <p:spPr>
            <a:xfrm>
              <a:off x="10619232" y="2816352"/>
              <a:ext cx="227838" cy="349758"/>
            </a:xfrm>
            <a:prstGeom prst="rect">
              <a:avLst/>
            </a:prstGeom>
          </p:spPr>
        </p:pic>
        <p:pic>
          <p:nvPicPr>
            <p:cNvPr id="13" name="object 13"/>
            <p:cNvPicPr/>
            <p:nvPr/>
          </p:nvPicPr>
          <p:blipFill>
            <a:blip r:embed="rId8" cstate="print"/>
            <a:stretch>
              <a:fillRect/>
            </a:stretch>
          </p:blipFill>
          <p:spPr>
            <a:xfrm>
              <a:off x="10692384" y="2823972"/>
              <a:ext cx="290322" cy="342138"/>
            </a:xfrm>
            <a:prstGeom prst="rect">
              <a:avLst/>
            </a:prstGeom>
          </p:spPr>
        </p:pic>
      </p:grpSp>
      <p:sp>
        <p:nvSpPr>
          <p:cNvPr id="15" name="object 15"/>
          <p:cNvSpPr txBox="1">
            <a:spLocks noGrp="1"/>
          </p:cNvSpPr>
          <p:nvPr>
            <p:ph type="ftr" sz="quarter" idx="5"/>
          </p:nvPr>
        </p:nvSpPr>
        <p:spPr>
          <a:xfrm>
            <a:off x="5606034" y="6464680"/>
            <a:ext cx="980440" cy="156068"/>
          </a:xfrm>
          <a:prstGeom prst="rect">
            <a:avLst/>
          </a:prstGeom>
        </p:spPr>
        <p:txBody>
          <a:bodyPr vert="horz" wrap="square" lIns="0" tIns="0" rIns="0" bIns="0" rtlCol="0">
            <a:spAutoFit/>
          </a:bodyPr>
          <a:lstStyle/>
          <a:p>
            <a:pPr marL="12700">
              <a:lnSpc>
                <a:spcPts val="1240"/>
              </a:lnSpc>
            </a:pPr>
            <a:r>
              <a:rPr lang="en-US" dirty="0"/>
              <a:t>Sumit Dabas</a:t>
            </a:r>
            <a:endParaRPr spc="-10" dirty="0"/>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5</a:t>
            </a:fld>
            <a:endParaRPr spc="-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E10FC-CDBE-0267-DF9A-9DFFF7CDCDE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8B6C160-53B8-1392-459B-F68B5A3E8E32}"/>
              </a:ext>
            </a:extLst>
          </p:cNvPr>
          <p:cNvSpPr txBox="1"/>
          <p:nvPr/>
        </p:nvSpPr>
        <p:spPr>
          <a:xfrm>
            <a:off x="533400" y="1002455"/>
            <a:ext cx="8769088" cy="5677195"/>
          </a:xfrm>
          <a:prstGeom prst="rect">
            <a:avLst/>
          </a:prstGeom>
        </p:spPr>
        <p:txBody>
          <a:bodyPr vert="horz" wrap="square" lIns="0" tIns="328930" rIns="0" bIns="0" rtlCol="0">
            <a:spAutoFit/>
          </a:bodyPr>
          <a:lstStyle/>
          <a:p>
            <a:pPr marL="34290" lvl="1">
              <a:spcBef>
                <a:spcPts val="2485"/>
              </a:spcBef>
              <a:tabLst>
                <a:tab pos="777875" algn="l"/>
              </a:tabLst>
            </a:pPr>
            <a:r>
              <a:rPr lang="en-US" sz="2400" dirty="0">
                <a:solidFill>
                  <a:srgbClr val="FFFFFF"/>
                </a:solidFill>
                <a:latin typeface="Calibri"/>
                <a:cs typeface="Calibri"/>
              </a:rPr>
              <a:t>1.  </a:t>
            </a:r>
            <a:r>
              <a:rPr lang="en-US" sz="2400" u="sng" dirty="0">
                <a:solidFill>
                  <a:srgbClr val="FFFFFF"/>
                </a:solidFill>
                <a:latin typeface="Calibri"/>
                <a:cs typeface="Calibri"/>
              </a:rPr>
              <a:t>Project Overview:</a:t>
            </a:r>
            <a:r>
              <a:rPr lang="en-US" sz="2400" dirty="0">
                <a:solidFill>
                  <a:srgbClr val="FFFFFF"/>
                </a:solidFill>
                <a:latin typeface="Calibri"/>
                <a:cs typeface="Calibri"/>
              </a:rPr>
              <a:t> Project Introduction and methodologies.</a:t>
            </a:r>
            <a:endParaRPr lang="en-US" sz="2400" dirty="0">
              <a:latin typeface="Calibri"/>
              <a:cs typeface="Calibri"/>
            </a:endParaRPr>
          </a:p>
          <a:p>
            <a:pPr marL="34290" lvl="1">
              <a:spcBef>
                <a:spcPts val="2485"/>
              </a:spcBef>
              <a:tabLst>
                <a:tab pos="777875" algn="l"/>
              </a:tabLst>
            </a:pPr>
            <a:r>
              <a:rPr lang="en-US" sz="2400" dirty="0">
                <a:solidFill>
                  <a:srgbClr val="FFFFFF"/>
                </a:solidFill>
                <a:latin typeface="Calibri"/>
                <a:cs typeface="Calibri"/>
              </a:rPr>
              <a:t>2.  </a:t>
            </a:r>
            <a:r>
              <a:rPr lang="en-US" sz="2400" u="sng" dirty="0">
                <a:solidFill>
                  <a:srgbClr val="FFFFFF"/>
                </a:solidFill>
                <a:latin typeface="Calibri"/>
                <a:cs typeface="Calibri"/>
              </a:rPr>
              <a:t>Data Extraction:</a:t>
            </a:r>
            <a:r>
              <a:rPr lang="en-US" sz="2400" dirty="0">
                <a:solidFill>
                  <a:srgbClr val="FFFFFF"/>
                </a:solidFill>
                <a:latin typeface="Calibri"/>
                <a:cs typeface="Calibri"/>
              </a:rPr>
              <a:t> Connect Power Bi to SQL Database and import data in Power BI for further analysis.</a:t>
            </a:r>
            <a:endParaRPr lang="en-US" sz="2400" dirty="0">
              <a:latin typeface="Calibri"/>
              <a:cs typeface="Calibri"/>
            </a:endParaRPr>
          </a:p>
          <a:p>
            <a:pPr marL="34290" lvl="1">
              <a:spcBef>
                <a:spcPts val="2485"/>
              </a:spcBef>
              <a:tabLst>
                <a:tab pos="777875" algn="l"/>
              </a:tabLst>
            </a:pPr>
            <a:r>
              <a:rPr lang="en-US" sz="2400" dirty="0">
                <a:solidFill>
                  <a:srgbClr val="FFFFFF"/>
                </a:solidFill>
                <a:latin typeface="Calibri"/>
                <a:cs typeface="Calibri"/>
              </a:rPr>
              <a:t>3.  </a:t>
            </a:r>
            <a:r>
              <a:rPr lang="en-US" sz="2400" u="sng" dirty="0">
                <a:solidFill>
                  <a:srgbClr val="FFFFFF"/>
                </a:solidFill>
                <a:latin typeface="Calibri"/>
                <a:cs typeface="Calibri"/>
              </a:rPr>
              <a:t>Data Processing &amp; SQL Queries:</a:t>
            </a:r>
            <a:r>
              <a:rPr lang="en-US" sz="2400" dirty="0">
                <a:solidFill>
                  <a:srgbClr val="FFFFFF"/>
                </a:solidFill>
                <a:latin typeface="Calibri"/>
                <a:cs typeface="Calibri"/>
              </a:rPr>
              <a:t> Perform required calculations and process data and use formulas to clean the data, modify the data and make new columns from the existing data.</a:t>
            </a:r>
            <a:endParaRPr lang="en-US" sz="2400" dirty="0">
              <a:latin typeface="Calibri"/>
              <a:cs typeface="Calibri"/>
            </a:endParaRPr>
          </a:p>
          <a:p>
            <a:pPr marL="491490" lvl="1" indent="-457200">
              <a:spcBef>
                <a:spcPts val="2485"/>
              </a:spcBef>
              <a:buAutoNum type="arabicPeriod" startAt="4"/>
              <a:tabLst>
                <a:tab pos="777875" algn="l"/>
              </a:tabLst>
            </a:pPr>
            <a:r>
              <a:rPr lang="en-US" sz="2400" u="sng" dirty="0">
                <a:solidFill>
                  <a:srgbClr val="FFFFFF"/>
                </a:solidFill>
                <a:latin typeface="Calibri"/>
                <a:cs typeface="Calibri"/>
              </a:rPr>
              <a:t>Dashboard &amp; Insights</a:t>
            </a:r>
            <a:r>
              <a:rPr lang="en-US" sz="2400" dirty="0">
                <a:solidFill>
                  <a:srgbClr val="FFFFFF"/>
                </a:solidFill>
                <a:latin typeface="Calibri"/>
                <a:cs typeface="Calibri"/>
              </a:rPr>
              <a:t>- Will create 2 dashboards, one dashboard with the help of Tableau and other dashboard with the help of Power Bi and observe insights.</a:t>
            </a:r>
          </a:p>
          <a:p>
            <a:pPr marL="491490" lvl="1" indent="-457200">
              <a:spcBef>
                <a:spcPts val="2485"/>
              </a:spcBef>
              <a:buAutoNum type="arabicPeriod" startAt="5"/>
              <a:tabLst>
                <a:tab pos="777875" algn="l"/>
              </a:tabLst>
            </a:pPr>
            <a:r>
              <a:rPr lang="en-US" sz="2400" u="sng" dirty="0">
                <a:solidFill>
                  <a:srgbClr val="FFFFFF"/>
                </a:solidFill>
                <a:latin typeface="Calibri"/>
                <a:cs typeface="Calibri"/>
              </a:rPr>
              <a:t>Export &amp; Share-</a:t>
            </a:r>
            <a:r>
              <a:rPr lang="en-US" sz="2400" dirty="0">
                <a:solidFill>
                  <a:srgbClr val="FFFFFF"/>
                </a:solidFill>
                <a:latin typeface="Calibri"/>
                <a:cs typeface="Calibri"/>
              </a:rPr>
              <a:t> Export Power BI dashboard and share to</a:t>
            </a:r>
            <a:r>
              <a:rPr lang="en-US" sz="2400" u="sng" dirty="0">
                <a:solidFill>
                  <a:srgbClr val="FFFFFF"/>
                </a:solidFill>
                <a:latin typeface="Calibri"/>
                <a:cs typeface="Calibri"/>
              </a:rPr>
              <a:t> </a:t>
            </a:r>
            <a:r>
              <a:rPr lang="en-US" sz="2400" dirty="0">
                <a:solidFill>
                  <a:srgbClr val="FFFFFF"/>
                </a:solidFill>
                <a:latin typeface="Calibri"/>
                <a:cs typeface="Calibri"/>
              </a:rPr>
              <a:t>stakeholders and health </a:t>
            </a:r>
            <a:r>
              <a:rPr lang="en-US" sz="2400" dirty="0" err="1">
                <a:solidFill>
                  <a:srgbClr val="FFFFFF"/>
                </a:solidFill>
                <a:latin typeface="Calibri"/>
                <a:cs typeface="Calibri"/>
              </a:rPr>
              <a:t>organizatons</a:t>
            </a:r>
            <a:r>
              <a:rPr lang="en-US" sz="2400" dirty="0">
                <a:solidFill>
                  <a:srgbClr val="FFFFFF"/>
                </a:solidFill>
                <a:latin typeface="Calibri"/>
                <a:cs typeface="Calibri"/>
              </a:rPr>
              <a:t>.</a:t>
            </a:r>
          </a:p>
        </p:txBody>
      </p:sp>
      <p:sp>
        <p:nvSpPr>
          <p:cNvPr id="4" name="object 4">
            <a:extLst>
              <a:ext uri="{FF2B5EF4-FFF2-40B4-BE49-F238E27FC236}">
                <a16:creationId xmlns:a16="http://schemas.microsoft.com/office/drawing/2014/main" id="{82C4FB6B-7EAD-7AD1-F270-77053778C3FE}"/>
              </a:ext>
            </a:extLst>
          </p:cNvPr>
          <p:cNvSpPr txBox="1">
            <a:spLocks noGrp="1"/>
          </p:cNvSpPr>
          <p:nvPr>
            <p:ph type="ftr" sz="quarter" idx="5"/>
          </p:nvPr>
        </p:nvSpPr>
        <p:spPr>
          <a:xfrm>
            <a:off x="5606034" y="6464680"/>
            <a:ext cx="980440" cy="156068"/>
          </a:xfrm>
          <a:prstGeom prst="rect">
            <a:avLst/>
          </a:prstGeom>
        </p:spPr>
        <p:txBody>
          <a:bodyPr vert="horz" wrap="square" lIns="0" tIns="0" rIns="0" bIns="0" rtlCol="0">
            <a:spAutoFit/>
          </a:bodyPr>
          <a:lstStyle/>
          <a:p>
            <a:pPr marL="12700">
              <a:lnSpc>
                <a:spcPts val="1240"/>
              </a:lnSpc>
            </a:pPr>
            <a:r>
              <a:rPr lang="en-US" dirty="0"/>
              <a:t>Sumit Dabas</a:t>
            </a:r>
            <a:endParaRPr spc="-10" dirty="0"/>
          </a:p>
        </p:txBody>
      </p:sp>
      <p:sp>
        <p:nvSpPr>
          <p:cNvPr id="5" name="object 5">
            <a:extLst>
              <a:ext uri="{FF2B5EF4-FFF2-40B4-BE49-F238E27FC236}">
                <a16:creationId xmlns:a16="http://schemas.microsoft.com/office/drawing/2014/main" id="{B5EB499F-C8CB-3C8F-0893-BF0FEF6CA4A3}"/>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6</a:t>
            </a:fld>
            <a:endParaRPr spc="-25" dirty="0"/>
          </a:p>
        </p:txBody>
      </p:sp>
      <p:sp>
        <p:nvSpPr>
          <p:cNvPr id="7" name="object 2">
            <a:extLst>
              <a:ext uri="{FF2B5EF4-FFF2-40B4-BE49-F238E27FC236}">
                <a16:creationId xmlns:a16="http://schemas.microsoft.com/office/drawing/2014/main" id="{2DB2C771-FBC7-484D-FF1D-9052A91C70EF}"/>
              </a:ext>
            </a:extLst>
          </p:cNvPr>
          <p:cNvSpPr txBox="1">
            <a:spLocks/>
          </p:cNvSpPr>
          <p:nvPr/>
        </p:nvSpPr>
        <p:spPr>
          <a:xfrm>
            <a:off x="762000" y="436274"/>
            <a:ext cx="9995535" cy="566181"/>
          </a:xfrm>
          <a:prstGeom prst="rect">
            <a:avLst/>
          </a:prstGeom>
        </p:spPr>
        <p:txBody>
          <a:bodyPr vert="horz" wrap="square" lIns="0" tIns="12065" rIns="0" bIns="0" rtlCol="0">
            <a:spAutoFit/>
          </a:bodyPr>
          <a:lstStyle>
            <a:lvl1pPr>
              <a:defRPr>
                <a:latin typeface="+mj-lt"/>
                <a:ea typeface="+mj-ea"/>
                <a:cs typeface="+mj-cs"/>
              </a:defRPr>
            </a:lvl1pPr>
          </a:lstStyle>
          <a:p>
            <a:pPr marL="25400">
              <a:spcBef>
                <a:spcPts val="95"/>
              </a:spcBef>
            </a:pPr>
            <a:r>
              <a:rPr lang="en-US" sz="3600" dirty="0">
                <a:solidFill>
                  <a:srgbClr val="FFC000"/>
                </a:solidFill>
                <a:latin typeface="Arial Black"/>
              </a:rPr>
              <a:t>Project Methodologies</a:t>
            </a:r>
          </a:p>
        </p:txBody>
      </p:sp>
      <p:pic>
        <p:nvPicPr>
          <p:cNvPr id="3074" name="Picture 2" descr="Image result for data analysis ">
            <a:extLst>
              <a:ext uri="{FF2B5EF4-FFF2-40B4-BE49-F238E27FC236}">
                <a16:creationId xmlns:a16="http://schemas.microsoft.com/office/drawing/2014/main" id="{800CDF7B-5AC3-55E2-619B-F4972619C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4251541"/>
            <a:ext cx="3438525" cy="22288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data analysis ">
            <a:extLst>
              <a:ext uri="{FF2B5EF4-FFF2-40B4-BE49-F238E27FC236}">
                <a16:creationId xmlns:a16="http://schemas.microsoft.com/office/drawing/2014/main" id="{2B0428ED-24B7-974B-A1E6-814245EA6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488" y="1640972"/>
            <a:ext cx="25431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126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5400">
              <a:lnSpc>
                <a:spcPct val="100000"/>
              </a:lnSpc>
              <a:spcBef>
                <a:spcPts val="95"/>
              </a:spcBef>
            </a:pPr>
            <a:r>
              <a:rPr dirty="0"/>
              <a:t>DAX</a:t>
            </a:r>
            <a:r>
              <a:rPr spc="-270" dirty="0"/>
              <a:t> </a:t>
            </a:r>
            <a:r>
              <a:rPr spc="-10" dirty="0"/>
              <a:t>Queries</a:t>
            </a:r>
          </a:p>
        </p:txBody>
      </p:sp>
      <p:pic>
        <p:nvPicPr>
          <p:cNvPr id="3" name="object 3"/>
          <p:cNvPicPr/>
          <p:nvPr/>
        </p:nvPicPr>
        <p:blipFill>
          <a:blip r:embed="rId2" cstate="print"/>
          <a:stretch>
            <a:fillRect/>
          </a:stretch>
        </p:blipFill>
        <p:spPr>
          <a:xfrm>
            <a:off x="7847076" y="3473196"/>
            <a:ext cx="4344924" cy="2517647"/>
          </a:xfrm>
          <a:prstGeom prst="rect">
            <a:avLst/>
          </a:prstGeom>
        </p:spPr>
      </p:pic>
      <p:sp>
        <p:nvSpPr>
          <p:cNvPr id="4" name="object 4"/>
          <p:cNvSpPr txBox="1"/>
          <p:nvPr/>
        </p:nvSpPr>
        <p:spPr>
          <a:xfrm>
            <a:off x="745947" y="1552062"/>
            <a:ext cx="7964805" cy="4605655"/>
          </a:xfrm>
          <a:prstGeom prst="rect">
            <a:avLst/>
          </a:prstGeom>
        </p:spPr>
        <p:txBody>
          <a:bodyPr vert="horz" wrap="square" lIns="0" tIns="39370" rIns="0" bIns="0" rtlCol="0">
            <a:spAutoFit/>
          </a:bodyPr>
          <a:lstStyle/>
          <a:p>
            <a:pPr marL="12700">
              <a:lnSpc>
                <a:spcPct val="100000"/>
              </a:lnSpc>
              <a:spcBef>
                <a:spcPts val="310"/>
              </a:spcBef>
            </a:pPr>
            <a:r>
              <a:rPr sz="1600" b="1" dirty="0">
                <a:solidFill>
                  <a:srgbClr val="FFFFFF"/>
                </a:solidFill>
                <a:latin typeface="Calibri"/>
                <a:cs typeface="Calibri"/>
              </a:rPr>
              <a:t>AgeGroup</a:t>
            </a:r>
            <a:r>
              <a:rPr sz="1600" b="1" spc="-35" dirty="0">
                <a:solidFill>
                  <a:srgbClr val="FFFFFF"/>
                </a:solidFill>
                <a:latin typeface="Calibri"/>
                <a:cs typeface="Calibri"/>
              </a:rPr>
              <a:t> </a:t>
            </a:r>
            <a:r>
              <a:rPr sz="1600" dirty="0">
                <a:solidFill>
                  <a:srgbClr val="FFFFFF"/>
                </a:solidFill>
                <a:latin typeface="Calibri"/>
                <a:cs typeface="Calibri"/>
              </a:rPr>
              <a:t>=</a:t>
            </a:r>
            <a:r>
              <a:rPr sz="1600" spc="-75" dirty="0">
                <a:solidFill>
                  <a:srgbClr val="FFFFFF"/>
                </a:solidFill>
                <a:latin typeface="Calibri"/>
                <a:cs typeface="Calibri"/>
              </a:rPr>
              <a:t> </a:t>
            </a:r>
            <a:r>
              <a:rPr sz="1600" spc="-10" dirty="0">
                <a:solidFill>
                  <a:srgbClr val="FFFFFF"/>
                </a:solidFill>
                <a:latin typeface="Calibri"/>
                <a:cs typeface="Calibri"/>
              </a:rPr>
              <a:t>SWITCH(</a:t>
            </a:r>
            <a:endParaRPr sz="1600" dirty="0">
              <a:latin typeface="Calibri"/>
              <a:cs typeface="Calibri"/>
            </a:endParaRPr>
          </a:p>
          <a:p>
            <a:pPr marL="196850">
              <a:lnSpc>
                <a:spcPct val="100000"/>
              </a:lnSpc>
              <a:spcBef>
                <a:spcPts val="204"/>
              </a:spcBef>
            </a:pPr>
            <a:r>
              <a:rPr sz="1600" spc="-10" dirty="0">
                <a:solidFill>
                  <a:srgbClr val="FFFFFF"/>
                </a:solidFill>
                <a:latin typeface="Calibri"/>
                <a:cs typeface="Calibri"/>
              </a:rPr>
              <a:t>TRUE(),</a:t>
            </a:r>
            <a:endParaRPr sz="1600" dirty="0">
              <a:latin typeface="Calibri"/>
              <a:cs typeface="Calibri"/>
            </a:endParaRPr>
          </a:p>
          <a:p>
            <a:pPr marL="242570" algn="just">
              <a:lnSpc>
                <a:spcPct val="100000"/>
              </a:lnSpc>
              <a:spcBef>
                <a:spcPts val="195"/>
              </a:spcBef>
            </a:pPr>
            <a:r>
              <a:rPr sz="1600" dirty="0">
                <a:solidFill>
                  <a:srgbClr val="FFFFFF"/>
                </a:solidFill>
                <a:latin typeface="Calibri"/>
                <a:cs typeface="Calibri"/>
              </a:rPr>
              <a:t>'public</a:t>
            </a:r>
            <a:r>
              <a:rPr sz="1600" spc="-35" dirty="0">
                <a:solidFill>
                  <a:srgbClr val="FFFFFF"/>
                </a:solidFill>
                <a:latin typeface="Calibri"/>
                <a:cs typeface="Calibri"/>
              </a:rPr>
              <a:t> </a:t>
            </a:r>
            <a:r>
              <a:rPr sz="1600" spc="-10" dirty="0">
                <a:solidFill>
                  <a:srgbClr val="FFFFFF"/>
                </a:solidFill>
                <a:latin typeface="Calibri"/>
                <a:cs typeface="Calibri"/>
              </a:rPr>
              <a:t>cust_detail'[customer_age]</a:t>
            </a:r>
            <a:r>
              <a:rPr sz="1600" spc="10" dirty="0">
                <a:solidFill>
                  <a:srgbClr val="FFFFFF"/>
                </a:solidFill>
                <a:latin typeface="Calibri"/>
                <a:cs typeface="Calibri"/>
              </a:rPr>
              <a:t> </a:t>
            </a:r>
            <a:r>
              <a:rPr sz="1600" dirty="0">
                <a:solidFill>
                  <a:srgbClr val="FFFFFF"/>
                </a:solidFill>
                <a:latin typeface="Calibri"/>
                <a:cs typeface="Calibri"/>
              </a:rPr>
              <a:t>&lt; 30,</a:t>
            </a:r>
            <a:r>
              <a:rPr sz="1600" spc="15" dirty="0">
                <a:solidFill>
                  <a:srgbClr val="FFFFFF"/>
                </a:solidFill>
                <a:latin typeface="Calibri"/>
                <a:cs typeface="Calibri"/>
              </a:rPr>
              <a:t> </a:t>
            </a:r>
            <a:r>
              <a:rPr sz="1600" spc="-10" dirty="0">
                <a:solidFill>
                  <a:srgbClr val="FFFFFF"/>
                </a:solidFill>
                <a:latin typeface="Calibri"/>
                <a:cs typeface="Calibri"/>
              </a:rPr>
              <a:t>"20-</a:t>
            </a:r>
            <a:r>
              <a:rPr sz="1600" spc="-20" dirty="0">
                <a:solidFill>
                  <a:srgbClr val="FFFFFF"/>
                </a:solidFill>
                <a:latin typeface="Calibri"/>
                <a:cs typeface="Calibri"/>
              </a:rPr>
              <a:t>30",</a:t>
            </a:r>
            <a:endParaRPr sz="1600" dirty="0">
              <a:latin typeface="Calibri"/>
              <a:cs typeface="Calibri"/>
            </a:endParaRPr>
          </a:p>
          <a:p>
            <a:pPr marL="242570" marR="5080" algn="just">
              <a:lnSpc>
                <a:spcPct val="110400"/>
              </a:lnSpc>
            </a:pPr>
            <a:r>
              <a:rPr sz="1600" dirty="0">
                <a:solidFill>
                  <a:srgbClr val="FFFFFF"/>
                </a:solidFill>
                <a:latin typeface="Calibri"/>
                <a:cs typeface="Calibri"/>
              </a:rPr>
              <a:t>'public</a:t>
            </a:r>
            <a:r>
              <a:rPr sz="1600" spc="-35" dirty="0">
                <a:solidFill>
                  <a:srgbClr val="FFFFFF"/>
                </a:solidFill>
                <a:latin typeface="Calibri"/>
                <a:cs typeface="Calibri"/>
              </a:rPr>
              <a:t> </a:t>
            </a:r>
            <a:r>
              <a:rPr sz="1600" spc="-10" dirty="0">
                <a:solidFill>
                  <a:srgbClr val="FFFFFF"/>
                </a:solidFill>
                <a:latin typeface="Calibri"/>
                <a:cs typeface="Calibri"/>
              </a:rPr>
              <a:t>cust_detail'[customer_age]</a:t>
            </a:r>
            <a:r>
              <a:rPr sz="1600" spc="5" dirty="0">
                <a:solidFill>
                  <a:srgbClr val="FFFFFF"/>
                </a:solidFill>
                <a:latin typeface="Calibri"/>
                <a:cs typeface="Calibri"/>
              </a:rPr>
              <a:t> </a:t>
            </a:r>
            <a:r>
              <a:rPr sz="1600" dirty="0">
                <a:solidFill>
                  <a:srgbClr val="FFFFFF"/>
                </a:solidFill>
                <a:latin typeface="Calibri"/>
                <a:cs typeface="Calibri"/>
              </a:rPr>
              <a:t>&gt;=</a:t>
            </a:r>
            <a:r>
              <a:rPr sz="1600" spc="5" dirty="0">
                <a:solidFill>
                  <a:srgbClr val="FFFFFF"/>
                </a:solidFill>
                <a:latin typeface="Calibri"/>
                <a:cs typeface="Calibri"/>
              </a:rPr>
              <a:t> </a:t>
            </a:r>
            <a:r>
              <a:rPr sz="1600" dirty="0">
                <a:solidFill>
                  <a:srgbClr val="FFFFFF"/>
                </a:solidFill>
                <a:latin typeface="Calibri"/>
                <a:cs typeface="Calibri"/>
              </a:rPr>
              <a:t>30</a:t>
            </a:r>
            <a:r>
              <a:rPr sz="1600" spc="-5" dirty="0">
                <a:solidFill>
                  <a:srgbClr val="FFFFFF"/>
                </a:solidFill>
                <a:latin typeface="Calibri"/>
                <a:cs typeface="Calibri"/>
              </a:rPr>
              <a:t> </a:t>
            </a:r>
            <a:r>
              <a:rPr sz="1600" dirty="0">
                <a:solidFill>
                  <a:srgbClr val="FFFFFF"/>
                </a:solidFill>
                <a:latin typeface="Calibri"/>
                <a:cs typeface="Calibri"/>
              </a:rPr>
              <a:t>&amp;&amp;</a:t>
            </a:r>
            <a:r>
              <a:rPr sz="1600" spc="-5" dirty="0">
                <a:solidFill>
                  <a:srgbClr val="FFFFFF"/>
                </a:solidFill>
                <a:latin typeface="Calibri"/>
                <a:cs typeface="Calibri"/>
              </a:rPr>
              <a:t> </a:t>
            </a:r>
            <a:r>
              <a:rPr sz="1600" dirty="0">
                <a:solidFill>
                  <a:srgbClr val="FFFFFF"/>
                </a:solidFill>
                <a:latin typeface="Calibri"/>
                <a:cs typeface="Calibri"/>
              </a:rPr>
              <a:t>'public</a:t>
            </a:r>
            <a:r>
              <a:rPr sz="1600" spc="-25" dirty="0">
                <a:solidFill>
                  <a:srgbClr val="FFFFFF"/>
                </a:solidFill>
                <a:latin typeface="Calibri"/>
                <a:cs typeface="Calibri"/>
              </a:rPr>
              <a:t> </a:t>
            </a:r>
            <a:r>
              <a:rPr sz="1600" spc="-10" dirty="0">
                <a:solidFill>
                  <a:srgbClr val="FFFFFF"/>
                </a:solidFill>
                <a:latin typeface="Calibri"/>
                <a:cs typeface="Calibri"/>
              </a:rPr>
              <a:t>cust_detail'[customer_age]</a:t>
            </a:r>
            <a:r>
              <a:rPr sz="1600" spc="5" dirty="0">
                <a:solidFill>
                  <a:srgbClr val="FFFFFF"/>
                </a:solidFill>
                <a:latin typeface="Calibri"/>
                <a:cs typeface="Calibri"/>
              </a:rPr>
              <a:t> </a:t>
            </a:r>
            <a:r>
              <a:rPr sz="1600" dirty="0">
                <a:solidFill>
                  <a:srgbClr val="FFFFFF"/>
                </a:solidFill>
                <a:latin typeface="Calibri"/>
                <a:cs typeface="Calibri"/>
              </a:rPr>
              <a:t>&lt; 40,</a:t>
            </a:r>
            <a:r>
              <a:rPr sz="1600" spc="10" dirty="0">
                <a:solidFill>
                  <a:srgbClr val="FFFFFF"/>
                </a:solidFill>
                <a:latin typeface="Calibri"/>
                <a:cs typeface="Calibri"/>
              </a:rPr>
              <a:t> </a:t>
            </a:r>
            <a:r>
              <a:rPr sz="1600" spc="-10" dirty="0">
                <a:solidFill>
                  <a:srgbClr val="FFFFFF"/>
                </a:solidFill>
                <a:latin typeface="Calibri"/>
                <a:cs typeface="Calibri"/>
              </a:rPr>
              <a:t>"30-</a:t>
            </a:r>
            <a:r>
              <a:rPr sz="1600" spc="-20" dirty="0">
                <a:solidFill>
                  <a:srgbClr val="FFFFFF"/>
                </a:solidFill>
                <a:latin typeface="Calibri"/>
                <a:cs typeface="Calibri"/>
              </a:rPr>
              <a:t>40", </a:t>
            </a:r>
            <a:r>
              <a:rPr sz="1600" dirty="0">
                <a:solidFill>
                  <a:srgbClr val="FFFFFF"/>
                </a:solidFill>
                <a:latin typeface="Calibri"/>
                <a:cs typeface="Calibri"/>
              </a:rPr>
              <a:t>'public</a:t>
            </a:r>
            <a:r>
              <a:rPr sz="1600" spc="-35" dirty="0">
                <a:solidFill>
                  <a:srgbClr val="FFFFFF"/>
                </a:solidFill>
                <a:latin typeface="Calibri"/>
                <a:cs typeface="Calibri"/>
              </a:rPr>
              <a:t> </a:t>
            </a:r>
            <a:r>
              <a:rPr sz="1600" spc="-10" dirty="0">
                <a:solidFill>
                  <a:srgbClr val="FFFFFF"/>
                </a:solidFill>
                <a:latin typeface="Calibri"/>
                <a:cs typeface="Calibri"/>
              </a:rPr>
              <a:t>cust_detail'[customer_age]</a:t>
            </a:r>
            <a:r>
              <a:rPr sz="1600" spc="5" dirty="0">
                <a:solidFill>
                  <a:srgbClr val="FFFFFF"/>
                </a:solidFill>
                <a:latin typeface="Calibri"/>
                <a:cs typeface="Calibri"/>
              </a:rPr>
              <a:t> </a:t>
            </a:r>
            <a:r>
              <a:rPr sz="1600" dirty="0">
                <a:solidFill>
                  <a:srgbClr val="FFFFFF"/>
                </a:solidFill>
                <a:latin typeface="Calibri"/>
                <a:cs typeface="Calibri"/>
              </a:rPr>
              <a:t>&gt;=</a:t>
            </a:r>
            <a:r>
              <a:rPr sz="1600" spc="5" dirty="0">
                <a:solidFill>
                  <a:srgbClr val="FFFFFF"/>
                </a:solidFill>
                <a:latin typeface="Calibri"/>
                <a:cs typeface="Calibri"/>
              </a:rPr>
              <a:t> </a:t>
            </a:r>
            <a:r>
              <a:rPr sz="1600" dirty="0">
                <a:solidFill>
                  <a:srgbClr val="FFFFFF"/>
                </a:solidFill>
                <a:latin typeface="Calibri"/>
                <a:cs typeface="Calibri"/>
              </a:rPr>
              <a:t>40</a:t>
            </a:r>
            <a:r>
              <a:rPr sz="1600" spc="-5" dirty="0">
                <a:solidFill>
                  <a:srgbClr val="FFFFFF"/>
                </a:solidFill>
                <a:latin typeface="Calibri"/>
                <a:cs typeface="Calibri"/>
              </a:rPr>
              <a:t> </a:t>
            </a:r>
            <a:r>
              <a:rPr sz="1600" dirty="0">
                <a:solidFill>
                  <a:srgbClr val="FFFFFF"/>
                </a:solidFill>
                <a:latin typeface="Calibri"/>
                <a:cs typeface="Calibri"/>
              </a:rPr>
              <a:t>&amp;&amp;</a:t>
            </a:r>
            <a:r>
              <a:rPr sz="1600" spc="-5" dirty="0">
                <a:solidFill>
                  <a:srgbClr val="FFFFFF"/>
                </a:solidFill>
                <a:latin typeface="Calibri"/>
                <a:cs typeface="Calibri"/>
              </a:rPr>
              <a:t> </a:t>
            </a:r>
            <a:r>
              <a:rPr sz="1600" dirty="0">
                <a:solidFill>
                  <a:srgbClr val="FFFFFF"/>
                </a:solidFill>
                <a:latin typeface="Calibri"/>
                <a:cs typeface="Calibri"/>
              </a:rPr>
              <a:t>'public</a:t>
            </a:r>
            <a:r>
              <a:rPr sz="1600" spc="-25" dirty="0">
                <a:solidFill>
                  <a:srgbClr val="FFFFFF"/>
                </a:solidFill>
                <a:latin typeface="Calibri"/>
                <a:cs typeface="Calibri"/>
              </a:rPr>
              <a:t> </a:t>
            </a:r>
            <a:r>
              <a:rPr sz="1600" spc="-10" dirty="0">
                <a:solidFill>
                  <a:srgbClr val="FFFFFF"/>
                </a:solidFill>
                <a:latin typeface="Calibri"/>
                <a:cs typeface="Calibri"/>
              </a:rPr>
              <a:t>cust_detail'[customer_age]</a:t>
            </a:r>
            <a:r>
              <a:rPr sz="1600" spc="5" dirty="0">
                <a:solidFill>
                  <a:srgbClr val="FFFFFF"/>
                </a:solidFill>
                <a:latin typeface="Calibri"/>
                <a:cs typeface="Calibri"/>
              </a:rPr>
              <a:t> </a:t>
            </a:r>
            <a:r>
              <a:rPr sz="1600" dirty="0">
                <a:solidFill>
                  <a:srgbClr val="FFFFFF"/>
                </a:solidFill>
                <a:latin typeface="Calibri"/>
                <a:cs typeface="Calibri"/>
              </a:rPr>
              <a:t>&lt; 50,</a:t>
            </a:r>
            <a:r>
              <a:rPr sz="1600" spc="10" dirty="0">
                <a:solidFill>
                  <a:srgbClr val="FFFFFF"/>
                </a:solidFill>
                <a:latin typeface="Calibri"/>
                <a:cs typeface="Calibri"/>
              </a:rPr>
              <a:t> </a:t>
            </a:r>
            <a:r>
              <a:rPr sz="1600" spc="-10" dirty="0">
                <a:solidFill>
                  <a:srgbClr val="FFFFFF"/>
                </a:solidFill>
                <a:latin typeface="Calibri"/>
                <a:cs typeface="Calibri"/>
              </a:rPr>
              <a:t>"40-</a:t>
            </a:r>
            <a:r>
              <a:rPr sz="1600" spc="-20" dirty="0">
                <a:solidFill>
                  <a:srgbClr val="FFFFFF"/>
                </a:solidFill>
                <a:latin typeface="Calibri"/>
                <a:cs typeface="Calibri"/>
              </a:rPr>
              <a:t>50", </a:t>
            </a:r>
            <a:r>
              <a:rPr sz="1600" dirty="0">
                <a:solidFill>
                  <a:srgbClr val="FFFFFF"/>
                </a:solidFill>
                <a:latin typeface="Calibri"/>
                <a:cs typeface="Calibri"/>
              </a:rPr>
              <a:t>'public</a:t>
            </a:r>
            <a:r>
              <a:rPr sz="1600" spc="-35" dirty="0">
                <a:solidFill>
                  <a:srgbClr val="FFFFFF"/>
                </a:solidFill>
                <a:latin typeface="Calibri"/>
                <a:cs typeface="Calibri"/>
              </a:rPr>
              <a:t> </a:t>
            </a:r>
            <a:r>
              <a:rPr sz="1600" spc="-10" dirty="0">
                <a:solidFill>
                  <a:srgbClr val="FFFFFF"/>
                </a:solidFill>
                <a:latin typeface="Calibri"/>
                <a:cs typeface="Calibri"/>
              </a:rPr>
              <a:t>cust_detail'[customer_age]</a:t>
            </a:r>
            <a:r>
              <a:rPr sz="1600" spc="5" dirty="0">
                <a:solidFill>
                  <a:srgbClr val="FFFFFF"/>
                </a:solidFill>
                <a:latin typeface="Calibri"/>
                <a:cs typeface="Calibri"/>
              </a:rPr>
              <a:t> </a:t>
            </a:r>
            <a:r>
              <a:rPr sz="1600" dirty="0">
                <a:solidFill>
                  <a:srgbClr val="FFFFFF"/>
                </a:solidFill>
                <a:latin typeface="Calibri"/>
                <a:cs typeface="Calibri"/>
              </a:rPr>
              <a:t>&gt;=</a:t>
            </a:r>
            <a:r>
              <a:rPr sz="1600" spc="5" dirty="0">
                <a:solidFill>
                  <a:srgbClr val="FFFFFF"/>
                </a:solidFill>
                <a:latin typeface="Calibri"/>
                <a:cs typeface="Calibri"/>
              </a:rPr>
              <a:t> </a:t>
            </a:r>
            <a:r>
              <a:rPr sz="1600" dirty="0">
                <a:solidFill>
                  <a:srgbClr val="FFFFFF"/>
                </a:solidFill>
                <a:latin typeface="Calibri"/>
                <a:cs typeface="Calibri"/>
              </a:rPr>
              <a:t>50</a:t>
            </a:r>
            <a:r>
              <a:rPr sz="1600" spc="-5" dirty="0">
                <a:solidFill>
                  <a:srgbClr val="FFFFFF"/>
                </a:solidFill>
                <a:latin typeface="Calibri"/>
                <a:cs typeface="Calibri"/>
              </a:rPr>
              <a:t> </a:t>
            </a:r>
            <a:r>
              <a:rPr sz="1600" dirty="0">
                <a:solidFill>
                  <a:srgbClr val="FFFFFF"/>
                </a:solidFill>
                <a:latin typeface="Calibri"/>
                <a:cs typeface="Calibri"/>
              </a:rPr>
              <a:t>&amp;&amp;</a:t>
            </a:r>
            <a:r>
              <a:rPr sz="1600" spc="-5" dirty="0">
                <a:solidFill>
                  <a:srgbClr val="FFFFFF"/>
                </a:solidFill>
                <a:latin typeface="Calibri"/>
                <a:cs typeface="Calibri"/>
              </a:rPr>
              <a:t> </a:t>
            </a:r>
            <a:r>
              <a:rPr sz="1600" dirty="0">
                <a:solidFill>
                  <a:srgbClr val="FFFFFF"/>
                </a:solidFill>
                <a:latin typeface="Calibri"/>
                <a:cs typeface="Calibri"/>
              </a:rPr>
              <a:t>'public</a:t>
            </a:r>
            <a:r>
              <a:rPr sz="1600" spc="-25" dirty="0">
                <a:solidFill>
                  <a:srgbClr val="FFFFFF"/>
                </a:solidFill>
                <a:latin typeface="Calibri"/>
                <a:cs typeface="Calibri"/>
              </a:rPr>
              <a:t> </a:t>
            </a:r>
            <a:r>
              <a:rPr sz="1600" spc="-10" dirty="0">
                <a:solidFill>
                  <a:srgbClr val="FFFFFF"/>
                </a:solidFill>
                <a:latin typeface="Calibri"/>
                <a:cs typeface="Calibri"/>
              </a:rPr>
              <a:t>cust_detail'[customer_age]</a:t>
            </a:r>
            <a:r>
              <a:rPr sz="1600" spc="5" dirty="0">
                <a:solidFill>
                  <a:srgbClr val="FFFFFF"/>
                </a:solidFill>
                <a:latin typeface="Calibri"/>
                <a:cs typeface="Calibri"/>
              </a:rPr>
              <a:t> </a:t>
            </a:r>
            <a:r>
              <a:rPr sz="1600" dirty="0">
                <a:solidFill>
                  <a:srgbClr val="FFFFFF"/>
                </a:solidFill>
                <a:latin typeface="Calibri"/>
                <a:cs typeface="Calibri"/>
              </a:rPr>
              <a:t>&lt; 60,</a:t>
            </a:r>
            <a:r>
              <a:rPr sz="1600" spc="10" dirty="0">
                <a:solidFill>
                  <a:srgbClr val="FFFFFF"/>
                </a:solidFill>
                <a:latin typeface="Calibri"/>
                <a:cs typeface="Calibri"/>
              </a:rPr>
              <a:t> </a:t>
            </a:r>
            <a:r>
              <a:rPr sz="1600" spc="-10" dirty="0">
                <a:solidFill>
                  <a:srgbClr val="FFFFFF"/>
                </a:solidFill>
                <a:latin typeface="Calibri"/>
                <a:cs typeface="Calibri"/>
              </a:rPr>
              <a:t>"50-</a:t>
            </a:r>
            <a:r>
              <a:rPr sz="1600" spc="-20" dirty="0">
                <a:solidFill>
                  <a:srgbClr val="FFFFFF"/>
                </a:solidFill>
                <a:latin typeface="Calibri"/>
                <a:cs typeface="Calibri"/>
              </a:rPr>
              <a:t>60", </a:t>
            </a:r>
            <a:r>
              <a:rPr sz="1600" dirty="0">
                <a:solidFill>
                  <a:srgbClr val="FFFFFF"/>
                </a:solidFill>
                <a:latin typeface="Calibri"/>
                <a:cs typeface="Calibri"/>
              </a:rPr>
              <a:t>'public</a:t>
            </a:r>
            <a:r>
              <a:rPr sz="1600" spc="-40" dirty="0">
                <a:solidFill>
                  <a:srgbClr val="FFFFFF"/>
                </a:solidFill>
                <a:latin typeface="Calibri"/>
                <a:cs typeface="Calibri"/>
              </a:rPr>
              <a:t> </a:t>
            </a:r>
            <a:r>
              <a:rPr sz="1600" spc="-10" dirty="0">
                <a:solidFill>
                  <a:srgbClr val="FFFFFF"/>
                </a:solidFill>
                <a:latin typeface="Calibri"/>
                <a:cs typeface="Calibri"/>
              </a:rPr>
              <a:t>cust_detail'[customer_age]</a:t>
            </a:r>
            <a:r>
              <a:rPr sz="1600" spc="5" dirty="0">
                <a:solidFill>
                  <a:srgbClr val="FFFFFF"/>
                </a:solidFill>
                <a:latin typeface="Calibri"/>
                <a:cs typeface="Calibri"/>
              </a:rPr>
              <a:t> </a:t>
            </a:r>
            <a:r>
              <a:rPr sz="1600" dirty="0">
                <a:solidFill>
                  <a:srgbClr val="FFFFFF"/>
                </a:solidFill>
                <a:latin typeface="Calibri"/>
                <a:cs typeface="Calibri"/>
              </a:rPr>
              <a:t>&gt;=</a:t>
            </a:r>
            <a:r>
              <a:rPr sz="1600" spc="5" dirty="0">
                <a:solidFill>
                  <a:srgbClr val="FFFFFF"/>
                </a:solidFill>
                <a:latin typeface="Calibri"/>
                <a:cs typeface="Calibri"/>
              </a:rPr>
              <a:t> </a:t>
            </a:r>
            <a:r>
              <a:rPr sz="1600" dirty="0">
                <a:solidFill>
                  <a:srgbClr val="FFFFFF"/>
                </a:solidFill>
                <a:latin typeface="Calibri"/>
                <a:cs typeface="Calibri"/>
              </a:rPr>
              <a:t>60,</a:t>
            </a:r>
            <a:r>
              <a:rPr sz="1600" spc="5" dirty="0">
                <a:solidFill>
                  <a:srgbClr val="FFFFFF"/>
                </a:solidFill>
                <a:latin typeface="Calibri"/>
                <a:cs typeface="Calibri"/>
              </a:rPr>
              <a:t> </a:t>
            </a:r>
            <a:r>
              <a:rPr sz="1600" spc="-10" dirty="0">
                <a:solidFill>
                  <a:srgbClr val="FFFFFF"/>
                </a:solidFill>
                <a:latin typeface="Calibri"/>
                <a:cs typeface="Calibri"/>
              </a:rPr>
              <a:t>"60+",</a:t>
            </a:r>
            <a:endParaRPr sz="1600" dirty="0">
              <a:latin typeface="Calibri"/>
              <a:cs typeface="Calibri"/>
            </a:endParaRPr>
          </a:p>
          <a:p>
            <a:pPr marL="242570">
              <a:lnSpc>
                <a:spcPct val="100000"/>
              </a:lnSpc>
              <a:spcBef>
                <a:spcPts val="209"/>
              </a:spcBef>
            </a:pPr>
            <a:r>
              <a:rPr sz="1600" spc="-10" dirty="0">
                <a:solidFill>
                  <a:srgbClr val="FFFFFF"/>
                </a:solidFill>
                <a:latin typeface="Calibri"/>
                <a:cs typeface="Calibri"/>
              </a:rPr>
              <a:t>"unknown"</a:t>
            </a:r>
            <a:endParaRPr sz="1600" dirty="0">
              <a:latin typeface="Calibri"/>
              <a:cs typeface="Calibri"/>
            </a:endParaRPr>
          </a:p>
          <a:p>
            <a:pPr marL="242570">
              <a:lnSpc>
                <a:spcPct val="100000"/>
              </a:lnSpc>
              <a:spcBef>
                <a:spcPts val="190"/>
              </a:spcBef>
            </a:pPr>
            <a:r>
              <a:rPr sz="1600" spc="-50" dirty="0">
                <a:solidFill>
                  <a:srgbClr val="FFFFFF"/>
                </a:solidFill>
                <a:latin typeface="Calibri"/>
                <a:cs typeface="Calibri"/>
              </a:rPr>
              <a:t>)</a:t>
            </a:r>
            <a:endParaRPr sz="1600" dirty="0">
              <a:latin typeface="Calibri"/>
              <a:cs typeface="Calibri"/>
            </a:endParaRPr>
          </a:p>
          <a:p>
            <a:pPr>
              <a:lnSpc>
                <a:spcPct val="100000"/>
              </a:lnSpc>
              <a:spcBef>
                <a:spcPts val="180"/>
              </a:spcBef>
            </a:pPr>
            <a:endParaRPr sz="1600" dirty="0">
              <a:latin typeface="Calibri"/>
              <a:cs typeface="Calibri"/>
            </a:endParaRPr>
          </a:p>
          <a:p>
            <a:pPr marL="242570" marR="5881370" indent="-230504">
              <a:lnSpc>
                <a:spcPct val="110000"/>
              </a:lnSpc>
              <a:spcBef>
                <a:spcPts val="5"/>
              </a:spcBef>
            </a:pPr>
            <a:r>
              <a:rPr sz="1600" b="1" spc="-10" dirty="0">
                <a:solidFill>
                  <a:srgbClr val="FFFFFF"/>
                </a:solidFill>
                <a:latin typeface="Calibri"/>
                <a:cs typeface="Calibri"/>
              </a:rPr>
              <a:t>IncomeGroup</a:t>
            </a:r>
            <a:r>
              <a:rPr sz="1600" b="1" spc="20" dirty="0">
                <a:solidFill>
                  <a:srgbClr val="FFFFFF"/>
                </a:solidFill>
                <a:latin typeface="Calibri"/>
                <a:cs typeface="Calibri"/>
              </a:rPr>
              <a:t> </a:t>
            </a:r>
            <a:r>
              <a:rPr sz="1600" dirty="0">
                <a:solidFill>
                  <a:srgbClr val="FFFFFF"/>
                </a:solidFill>
                <a:latin typeface="Calibri"/>
                <a:cs typeface="Calibri"/>
              </a:rPr>
              <a:t>=</a:t>
            </a:r>
            <a:r>
              <a:rPr sz="1600" spc="-25" dirty="0">
                <a:solidFill>
                  <a:srgbClr val="FFFFFF"/>
                </a:solidFill>
                <a:latin typeface="Calibri"/>
                <a:cs typeface="Calibri"/>
              </a:rPr>
              <a:t> </a:t>
            </a:r>
            <a:r>
              <a:rPr sz="1600" spc="-10" dirty="0">
                <a:solidFill>
                  <a:srgbClr val="FFFFFF"/>
                </a:solidFill>
                <a:latin typeface="Calibri"/>
                <a:cs typeface="Calibri"/>
              </a:rPr>
              <a:t>SWITCH( TRUE(),</a:t>
            </a:r>
            <a:endParaRPr sz="1600" dirty="0">
              <a:latin typeface="Calibri"/>
              <a:cs typeface="Calibri"/>
            </a:endParaRPr>
          </a:p>
          <a:p>
            <a:pPr marL="242570">
              <a:lnSpc>
                <a:spcPct val="100000"/>
              </a:lnSpc>
              <a:spcBef>
                <a:spcPts val="204"/>
              </a:spcBef>
            </a:pPr>
            <a:r>
              <a:rPr sz="1600" dirty="0">
                <a:solidFill>
                  <a:srgbClr val="FFFFFF"/>
                </a:solidFill>
                <a:latin typeface="Calibri"/>
                <a:cs typeface="Calibri"/>
              </a:rPr>
              <a:t>'public</a:t>
            </a:r>
            <a:r>
              <a:rPr sz="1600" spc="-35" dirty="0">
                <a:solidFill>
                  <a:srgbClr val="FFFFFF"/>
                </a:solidFill>
                <a:latin typeface="Calibri"/>
                <a:cs typeface="Calibri"/>
              </a:rPr>
              <a:t> </a:t>
            </a:r>
            <a:r>
              <a:rPr sz="1600" spc="-10" dirty="0">
                <a:solidFill>
                  <a:srgbClr val="FFFFFF"/>
                </a:solidFill>
                <a:latin typeface="Calibri"/>
                <a:cs typeface="Calibri"/>
              </a:rPr>
              <a:t>cust_detail'[income] </a:t>
            </a:r>
            <a:r>
              <a:rPr sz="1600" dirty="0">
                <a:solidFill>
                  <a:srgbClr val="FFFFFF"/>
                </a:solidFill>
                <a:latin typeface="Calibri"/>
                <a:cs typeface="Calibri"/>
              </a:rPr>
              <a:t>&lt; 35000,</a:t>
            </a:r>
            <a:r>
              <a:rPr sz="1600" spc="35" dirty="0">
                <a:solidFill>
                  <a:srgbClr val="FFFFFF"/>
                </a:solidFill>
                <a:latin typeface="Calibri"/>
                <a:cs typeface="Calibri"/>
              </a:rPr>
              <a:t> </a:t>
            </a:r>
            <a:r>
              <a:rPr sz="1600" spc="-10" dirty="0">
                <a:solidFill>
                  <a:srgbClr val="FFFFFF"/>
                </a:solidFill>
                <a:latin typeface="Calibri"/>
                <a:cs typeface="Calibri"/>
              </a:rPr>
              <a:t>"Low",</a:t>
            </a:r>
            <a:endParaRPr sz="1600" dirty="0">
              <a:latin typeface="Calibri"/>
              <a:cs typeface="Calibri"/>
            </a:endParaRPr>
          </a:p>
          <a:p>
            <a:pPr marL="242570" marR="651510">
              <a:lnSpc>
                <a:spcPct val="110000"/>
              </a:lnSpc>
              <a:spcBef>
                <a:spcPts val="10"/>
              </a:spcBef>
            </a:pPr>
            <a:r>
              <a:rPr sz="1600" dirty="0">
                <a:solidFill>
                  <a:srgbClr val="FFFFFF"/>
                </a:solidFill>
                <a:latin typeface="Calibri"/>
                <a:cs typeface="Calibri"/>
              </a:rPr>
              <a:t>'public</a:t>
            </a:r>
            <a:r>
              <a:rPr sz="1600" spc="-40" dirty="0">
                <a:solidFill>
                  <a:srgbClr val="FFFFFF"/>
                </a:solidFill>
                <a:latin typeface="Calibri"/>
                <a:cs typeface="Calibri"/>
              </a:rPr>
              <a:t> </a:t>
            </a:r>
            <a:r>
              <a:rPr sz="1600" spc="-10" dirty="0">
                <a:solidFill>
                  <a:srgbClr val="FFFFFF"/>
                </a:solidFill>
                <a:latin typeface="Calibri"/>
                <a:cs typeface="Calibri"/>
              </a:rPr>
              <a:t>cust_detail'[income] </a:t>
            </a:r>
            <a:r>
              <a:rPr sz="1600" dirty="0">
                <a:solidFill>
                  <a:srgbClr val="FFFFFF"/>
                </a:solidFill>
                <a:latin typeface="Calibri"/>
                <a:cs typeface="Calibri"/>
              </a:rPr>
              <a:t>&gt;=</a:t>
            </a:r>
            <a:r>
              <a:rPr sz="1600" spc="-10" dirty="0">
                <a:solidFill>
                  <a:srgbClr val="FFFFFF"/>
                </a:solidFill>
                <a:latin typeface="Calibri"/>
                <a:cs typeface="Calibri"/>
              </a:rPr>
              <a:t> </a:t>
            </a:r>
            <a:r>
              <a:rPr sz="1600" dirty="0">
                <a:solidFill>
                  <a:srgbClr val="FFFFFF"/>
                </a:solidFill>
                <a:latin typeface="Calibri"/>
                <a:cs typeface="Calibri"/>
              </a:rPr>
              <a:t>35000</a:t>
            </a:r>
            <a:r>
              <a:rPr sz="1600" spc="30" dirty="0">
                <a:solidFill>
                  <a:srgbClr val="FFFFFF"/>
                </a:solidFill>
                <a:latin typeface="Calibri"/>
                <a:cs typeface="Calibri"/>
              </a:rPr>
              <a:t> </a:t>
            </a:r>
            <a:r>
              <a:rPr sz="1600" dirty="0">
                <a:solidFill>
                  <a:srgbClr val="FFFFFF"/>
                </a:solidFill>
                <a:latin typeface="Calibri"/>
                <a:cs typeface="Calibri"/>
              </a:rPr>
              <a:t>&amp;&amp;</a:t>
            </a:r>
            <a:r>
              <a:rPr sz="1600" spc="-5" dirty="0">
                <a:solidFill>
                  <a:srgbClr val="FFFFFF"/>
                </a:solidFill>
                <a:latin typeface="Calibri"/>
                <a:cs typeface="Calibri"/>
              </a:rPr>
              <a:t> </a:t>
            </a:r>
            <a:r>
              <a:rPr sz="1600" dirty="0">
                <a:solidFill>
                  <a:srgbClr val="FFFFFF"/>
                </a:solidFill>
                <a:latin typeface="Calibri"/>
                <a:cs typeface="Calibri"/>
              </a:rPr>
              <a:t>'public</a:t>
            </a:r>
            <a:r>
              <a:rPr sz="1600" spc="-35" dirty="0">
                <a:solidFill>
                  <a:srgbClr val="FFFFFF"/>
                </a:solidFill>
                <a:latin typeface="Calibri"/>
                <a:cs typeface="Calibri"/>
              </a:rPr>
              <a:t> </a:t>
            </a:r>
            <a:r>
              <a:rPr sz="1600" spc="-10" dirty="0">
                <a:solidFill>
                  <a:srgbClr val="FFFFFF"/>
                </a:solidFill>
                <a:latin typeface="Calibri"/>
                <a:cs typeface="Calibri"/>
              </a:rPr>
              <a:t>cust_detail'[income] </a:t>
            </a:r>
            <a:r>
              <a:rPr sz="1600" dirty="0">
                <a:solidFill>
                  <a:srgbClr val="FFFFFF"/>
                </a:solidFill>
                <a:latin typeface="Calibri"/>
                <a:cs typeface="Calibri"/>
              </a:rPr>
              <a:t>&lt;70000,</a:t>
            </a:r>
            <a:r>
              <a:rPr sz="1600" spc="30" dirty="0">
                <a:solidFill>
                  <a:srgbClr val="FFFFFF"/>
                </a:solidFill>
                <a:latin typeface="Calibri"/>
                <a:cs typeface="Calibri"/>
              </a:rPr>
              <a:t> </a:t>
            </a:r>
            <a:r>
              <a:rPr sz="1600" spc="-10" dirty="0">
                <a:solidFill>
                  <a:srgbClr val="FFFFFF"/>
                </a:solidFill>
                <a:latin typeface="Calibri"/>
                <a:cs typeface="Calibri"/>
              </a:rPr>
              <a:t>"Med", </a:t>
            </a:r>
            <a:r>
              <a:rPr sz="1600" dirty="0">
                <a:solidFill>
                  <a:srgbClr val="FFFFFF"/>
                </a:solidFill>
                <a:latin typeface="Calibri"/>
                <a:cs typeface="Calibri"/>
              </a:rPr>
              <a:t>'public</a:t>
            </a:r>
            <a:r>
              <a:rPr sz="1600" spc="-40" dirty="0">
                <a:solidFill>
                  <a:srgbClr val="FFFFFF"/>
                </a:solidFill>
                <a:latin typeface="Calibri"/>
                <a:cs typeface="Calibri"/>
              </a:rPr>
              <a:t> </a:t>
            </a:r>
            <a:r>
              <a:rPr sz="1600" spc="-10" dirty="0">
                <a:solidFill>
                  <a:srgbClr val="FFFFFF"/>
                </a:solidFill>
                <a:latin typeface="Calibri"/>
                <a:cs typeface="Calibri"/>
              </a:rPr>
              <a:t>cust_detail'[income] </a:t>
            </a:r>
            <a:r>
              <a:rPr sz="1600" dirty="0">
                <a:solidFill>
                  <a:srgbClr val="FFFFFF"/>
                </a:solidFill>
                <a:latin typeface="Calibri"/>
                <a:cs typeface="Calibri"/>
              </a:rPr>
              <a:t>&gt;=</a:t>
            </a:r>
            <a:r>
              <a:rPr sz="1600" spc="-10" dirty="0">
                <a:solidFill>
                  <a:srgbClr val="FFFFFF"/>
                </a:solidFill>
                <a:latin typeface="Calibri"/>
                <a:cs typeface="Calibri"/>
              </a:rPr>
              <a:t> </a:t>
            </a:r>
            <a:r>
              <a:rPr sz="1600" dirty="0">
                <a:solidFill>
                  <a:srgbClr val="FFFFFF"/>
                </a:solidFill>
                <a:latin typeface="Calibri"/>
                <a:cs typeface="Calibri"/>
              </a:rPr>
              <a:t>70000,</a:t>
            </a:r>
            <a:r>
              <a:rPr sz="1600" spc="45" dirty="0">
                <a:solidFill>
                  <a:srgbClr val="FFFFFF"/>
                </a:solidFill>
                <a:latin typeface="Calibri"/>
                <a:cs typeface="Calibri"/>
              </a:rPr>
              <a:t> </a:t>
            </a:r>
            <a:r>
              <a:rPr sz="1600" spc="-10" dirty="0">
                <a:solidFill>
                  <a:srgbClr val="FFFFFF"/>
                </a:solidFill>
                <a:latin typeface="Calibri"/>
                <a:cs typeface="Calibri"/>
              </a:rPr>
              <a:t>"High",</a:t>
            </a:r>
            <a:endParaRPr sz="1600" dirty="0">
              <a:latin typeface="Calibri"/>
              <a:cs typeface="Calibri"/>
            </a:endParaRPr>
          </a:p>
          <a:p>
            <a:pPr marL="242570">
              <a:lnSpc>
                <a:spcPct val="100000"/>
              </a:lnSpc>
              <a:spcBef>
                <a:spcPts val="204"/>
              </a:spcBef>
            </a:pPr>
            <a:r>
              <a:rPr sz="1600" spc="-10" dirty="0">
                <a:solidFill>
                  <a:srgbClr val="FFFFFF"/>
                </a:solidFill>
                <a:latin typeface="Calibri"/>
                <a:cs typeface="Calibri"/>
              </a:rPr>
              <a:t>"unknown"</a:t>
            </a:r>
            <a:endParaRPr sz="1600" dirty="0">
              <a:latin typeface="Calibri"/>
              <a:cs typeface="Calibri"/>
            </a:endParaRPr>
          </a:p>
          <a:p>
            <a:pPr marL="12700">
              <a:lnSpc>
                <a:spcPct val="100000"/>
              </a:lnSpc>
              <a:spcBef>
                <a:spcPts val="204"/>
              </a:spcBef>
            </a:pPr>
            <a:r>
              <a:rPr sz="1600" spc="-50" dirty="0">
                <a:solidFill>
                  <a:srgbClr val="FFFFFF"/>
                </a:solidFill>
                <a:latin typeface="Calibri"/>
                <a:cs typeface="Calibri"/>
              </a:rPr>
              <a:t>)</a:t>
            </a:r>
            <a:endParaRPr sz="1600" dirty="0">
              <a:latin typeface="Calibri"/>
              <a:cs typeface="Calibri"/>
            </a:endParaRPr>
          </a:p>
        </p:txBody>
      </p:sp>
      <p:sp>
        <p:nvSpPr>
          <p:cNvPr id="5" name="object 5"/>
          <p:cNvSpPr txBox="1">
            <a:spLocks noGrp="1"/>
          </p:cNvSpPr>
          <p:nvPr>
            <p:ph type="ftr" sz="quarter" idx="5"/>
          </p:nvPr>
        </p:nvSpPr>
        <p:spPr>
          <a:xfrm>
            <a:off x="5606034" y="6464680"/>
            <a:ext cx="980440" cy="156068"/>
          </a:xfrm>
          <a:prstGeom prst="rect">
            <a:avLst/>
          </a:prstGeom>
        </p:spPr>
        <p:txBody>
          <a:bodyPr vert="horz" wrap="square" lIns="0" tIns="0" rIns="0" bIns="0" rtlCol="0">
            <a:spAutoFit/>
          </a:bodyPr>
          <a:lstStyle/>
          <a:p>
            <a:pPr marL="12700">
              <a:lnSpc>
                <a:spcPts val="1240"/>
              </a:lnSpc>
            </a:pPr>
            <a:r>
              <a:rPr lang="en-US" dirty="0"/>
              <a:t>Sumit Dabas</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7</a:t>
            </a:fld>
            <a:endParaRPr spc="-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5400">
              <a:lnSpc>
                <a:spcPct val="100000"/>
              </a:lnSpc>
              <a:spcBef>
                <a:spcPts val="95"/>
              </a:spcBef>
            </a:pPr>
            <a:r>
              <a:rPr dirty="0"/>
              <a:t>DAX</a:t>
            </a:r>
            <a:r>
              <a:rPr spc="-270" dirty="0"/>
              <a:t> </a:t>
            </a:r>
            <a:r>
              <a:rPr spc="-10" dirty="0"/>
              <a:t>Queries</a:t>
            </a:r>
          </a:p>
        </p:txBody>
      </p:sp>
      <p:sp>
        <p:nvSpPr>
          <p:cNvPr id="4" name="object 4"/>
          <p:cNvSpPr txBox="1"/>
          <p:nvPr/>
        </p:nvSpPr>
        <p:spPr>
          <a:xfrm>
            <a:off x="745947" y="1715516"/>
            <a:ext cx="9453880" cy="3896995"/>
          </a:xfrm>
          <a:prstGeom prst="rect">
            <a:avLst/>
          </a:prstGeom>
        </p:spPr>
        <p:txBody>
          <a:bodyPr vert="horz" wrap="square" lIns="0" tIns="12065" rIns="0" bIns="0" rtlCol="0">
            <a:spAutoFit/>
          </a:bodyPr>
          <a:lstStyle/>
          <a:p>
            <a:pPr marL="12700">
              <a:lnSpc>
                <a:spcPct val="100000"/>
              </a:lnSpc>
              <a:spcBef>
                <a:spcPts val="95"/>
              </a:spcBef>
            </a:pPr>
            <a:r>
              <a:rPr sz="1600" b="1" dirty="0">
                <a:solidFill>
                  <a:srgbClr val="FFFFFF"/>
                </a:solidFill>
                <a:latin typeface="Calibri"/>
                <a:cs typeface="Calibri"/>
              </a:rPr>
              <a:t>week_num2</a:t>
            </a:r>
            <a:r>
              <a:rPr sz="1600" b="1" spc="-55" dirty="0">
                <a:solidFill>
                  <a:srgbClr val="FFFFFF"/>
                </a:solidFill>
                <a:latin typeface="Calibri"/>
                <a:cs typeface="Calibri"/>
              </a:rPr>
              <a:t> </a:t>
            </a:r>
            <a:r>
              <a:rPr sz="1600" dirty="0">
                <a:solidFill>
                  <a:srgbClr val="FFFFFF"/>
                </a:solidFill>
                <a:latin typeface="Calibri"/>
                <a:cs typeface="Calibri"/>
              </a:rPr>
              <a:t>=</a:t>
            </a:r>
            <a:r>
              <a:rPr sz="1600" spc="-55" dirty="0">
                <a:solidFill>
                  <a:srgbClr val="FFFFFF"/>
                </a:solidFill>
                <a:latin typeface="Calibri"/>
                <a:cs typeface="Calibri"/>
              </a:rPr>
              <a:t> </a:t>
            </a:r>
            <a:r>
              <a:rPr sz="1600" dirty="0">
                <a:solidFill>
                  <a:srgbClr val="FFFFFF"/>
                </a:solidFill>
                <a:latin typeface="Calibri"/>
                <a:cs typeface="Calibri"/>
              </a:rPr>
              <a:t>WEEKNUM('public</a:t>
            </a:r>
            <a:r>
              <a:rPr sz="1600" spc="-30" dirty="0">
                <a:solidFill>
                  <a:srgbClr val="FFFFFF"/>
                </a:solidFill>
                <a:latin typeface="Calibri"/>
                <a:cs typeface="Calibri"/>
              </a:rPr>
              <a:t> </a:t>
            </a:r>
            <a:r>
              <a:rPr sz="1600" spc="-10" dirty="0">
                <a:solidFill>
                  <a:srgbClr val="FFFFFF"/>
                </a:solidFill>
                <a:latin typeface="Calibri"/>
                <a:cs typeface="Calibri"/>
              </a:rPr>
              <a:t>cc_detail'[week_start_date])</a:t>
            </a:r>
            <a:endParaRPr sz="1600" dirty="0">
              <a:latin typeface="Calibri"/>
              <a:cs typeface="Calibri"/>
            </a:endParaRPr>
          </a:p>
          <a:p>
            <a:pPr>
              <a:lnSpc>
                <a:spcPct val="100000"/>
              </a:lnSpc>
              <a:spcBef>
                <a:spcPts val="170"/>
              </a:spcBef>
            </a:pPr>
            <a:endParaRPr sz="1600" dirty="0">
              <a:latin typeface="Calibri"/>
              <a:cs typeface="Calibri"/>
            </a:endParaRPr>
          </a:p>
          <a:p>
            <a:pPr marL="12700">
              <a:lnSpc>
                <a:spcPct val="100000"/>
              </a:lnSpc>
            </a:pPr>
            <a:r>
              <a:rPr sz="1600" b="1" dirty="0">
                <a:solidFill>
                  <a:srgbClr val="FFFFFF"/>
                </a:solidFill>
                <a:latin typeface="Calibri"/>
                <a:cs typeface="Calibri"/>
              </a:rPr>
              <a:t>Revenue</a:t>
            </a:r>
            <a:r>
              <a:rPr sz="1600" b="1" spc="10" dirty="0">
                <a:solidFill>
                  <a:srgbClr val="FFFFFF"/>
                </a:solidFill>
                <a:latin typeface="Calibri"/>
                <a:cs typeface="Calibri"/>
              </a:rPr>
              <a:t> </a:t>
            </a:r>
            <a:r>
              <a:rPr sz="1600" dirty="0">
                <a:solidFill>
                  <a:srgbClr val="FFFFFF"/>
                </a:solidFill>
                <a:latin typeface="Calibri"/>
                <a:cs typeface="Calibri"/>
              </a:rPr>
              <a:t>=</a:t>
            </a:r>
            <a:r>
              <a:rPr sz="1600" spc="-10" dirty="0">
                <a:solidFill>
                  <a:srgbClr val="FFFFFF"/>
                </a:solidFill>
                <a:latin typeface="Calibri"/>
                <a:cs typeface="Calibri"/>
              </a:rPr>
              <a:t> </a:t>
            </a:r>
            <a:r>
              <a:rPr sz="1600" dirty="0">
                <a:solidFill>
                  <a:srgbClr val="FFFFFF"/>
                </a:solidFill>
                <a:latin typeface="Calibri"/>
                <a:cs typeface="Calibri"/>
              </a:rPr>
              <a:t>'public</a:t>
            </a:r>
            <a:r>
              <a:rPr sz="1600" spc="-15" dirty="0">
                <a:solidFill>
                  <a:srgbClr val="FFFFFF"/>
                </a:solidFill>
                <a:latin typeface="Calibri"/>
                <a:cs typeface="Calibri"/>
              </a:rPr>
              <a:t> </a:t>
            </a:r>
            <a:r>
              <a:rPr sz="1600" spc="-10" dirty="0">
                <a:solidFill>
                  <a:srgbClr val="FFFFFF"/>
                </a:solidFill>
                <a:latin typeface="Calibri"/>
                <a:cs typeface="Calibri"/>
              </a:rPr>
              <a:t>cc_detail'[annual_fees]</a:t>
            </a:r>
            <a:r>
              <a:rPr sz="1600" spc="-25" dirty="0">
                <a:solidFill>
                  <a:srgbClr val="FFFFFF"/>
                </a:solidFill>
                <a:latin typeface="Calibri"/>
                <a:cs typeface="Calibri"/>
              </a:rPr>
              <a:t> </a:t>
            </a:r>
            <a:r>
              <a:rPr sz="1600" dirty="0">
                <a:solidFill>
                  <a:srgbClr val="FFFFFF"/>
                </a:solidFill>
                <a:latin typeface="Calibri"/>
                <a:cs typeface="Calibri"/>
              </a:rPr>
              <a:t>+ 'public</a:t>
            </a:r>
            <a:r>
              <a:rPr sz="1600" spc="-35" dirty="0">
                <a:solidFill>
                  <a:srgbClr val="FFFFFF"/>
                </a:solidFill>
                <a:latin typeface="Calibri"/>
                <a:cs typeface="Calibri"/>
              </a:rPr>
              <a:t> </a:t>
            </a:r>
            <a:r>
              <a:rPr sz="1600" spc="-10" dirty="0">
                <a:solidFill>
                  <a:srgbClr val="FFFFFF"/>
                </a:solidFill>
                <a:latin typeface="Calibri"/>
                <a:cs typeface="Calibri"/>
              </a:rPr>
              <a:t>cc_detail'[total_trans_amt] </a:t>
            </a:r>
            <a:r>
              <a:rPr sz="1600" dirty="0">
                <a:solidFill>
                  <a:srgbClr val="FFFFFF"/>
                </a:solidFill>
                <a:latin typeface="Calibri"/>
                <a:cs typeface="Calibri"/>
              </a:rPr>
              <a:t>+ 'public</a:t>
            </a:r>
            <a:r>
              <a:rPr sz="1600" spc="-40" dirty="0">
                <a:solidFill>
                  <a:srgbClr val="FFFFFF"/>
                </a:solidFill>
                <a:latin typeface="Calibri"/>
                <a:cs typeface="Calibri"/>
              </a:rPr>
              <a:t> </a:t>
            </a:r>
            <a:r>
              <a:rPr sz="1600" spc="-10" dirty="0">
                <a:solidFill>
                  <a:srgbClr val="FFFFFF"/>
                </a:solidFill>
                <a:latin typeface="Calibri"/>
                <a:cs typeface="Calibri"/>
              </a:rPr>
              <a:t>cc_detail'[interest_earned]</a:t>
            </a:r>
            <a:endParaRPr sz="1600" dirty="0">
              <a:latin typeface="Calibri"/>
              <a:cs typeface="Calibri"/>
            </a:endParaRPr>
          </a:p>
          <a:p>
            <a:pPr marL="196850" marR="6122670" indent="-184785">
              <a:lnSpc>
                <a:spcPct val="110700"/>
              </a:lnSpc>
              <a:spcBef>
                <a:spcPts val="1905"/>
              </a:spcBef>
            </a:pPr>
            <a:r>
              <a:rPr sz="1600" b="1" spc="-10" dirty="0">
                <a:solidFill>
                  <a:srgbClr val="FFFFFF"/>
                </a:solidFill>
                <a:latin typeface="Calibri"/>
                <a:cs typeface="Calibri"/>
              </a:rPr>
              <a:t>Current_week_Reveneue</a:t>
            </a:r>
            <a:r>
              <a:rPr sz="1600" b="1" spc="15" dirty="0">
                <a:solidFill>
                  <a:srgbClr val="FFFFFF"/>
                </a:solidFill>
                <a:latin typeface="Calibri"/>
                <a:cs typeface="Calibri"/>
              </a:rPr>
              <a:t> </a:t>
            </a:r>
            <a:r>
              <a:rPr sz="1600" dirty="0">
                <a:solidFill>
                  <a:srgbClr val="FFFFFF"/>
                </a:solidFill>
                <a:latin typeface="Calibri"/>
                <a:cs typeface="Calibri"/>
              </a:rPr>
              <a:t>=</a:t>
            </a:r>
            <a:r>
              <a:rPr sz="1600" spc="-40" dirty="0">
                <a:solidFill>
                  <a:srgbClr val="FFFFFF"/>
                </a:solidFill>
                <a:latin typeface="Calibri"/>
                <a:cs typeface="Calibri"/>
              </a:rPr>
              <a:t> </a:t>
            </a:r>
            <a:r>
              <a:rPr sz="1600" spc="-10" dirty="0">
                <a:solidFill>
                  <a:srgbClr val="FFFFFF"/>
                </a:solidFill>
                <a:latin typeface="Calibri"/>
                <a:cs typeface="Calibri"/>
              </a:rPr>
              <a:t>CALCULATE( </a:t>
            </a:r>
            <a:r>
              <a:rPr sz="1600" dirty="0">
                <a:solidFill>
                  <a:srgbClr val="FFFFFF"/>
                </a:solidFill>
                <a:latin typeface="Calibri"/>
                <a:cs typeface="Calibri"/>
              </a:rPr>
              <a:t>SUM('public</a:t>
            </a:r>
            <a:r>
              <a:rPr sz="1600" spc="-55" dirty="0">
                <a:solidFill>
                  <a:srgbClr val="FFFFFF"/>
                </a:solidFill>
                <a:latin typeface="Calibri"/>
                <a:cs typeface="Calibri"/>
              </a:rPr>
              <a:t> </a:t>
            </a:r>
            <a:r>
              <a:rPr sz="1600" spc="-10" dirty="0">
                <a:solidFill>
                  <a:srgbClr val="FFFFFF"/>
                </a:solidFill>
                <a:latin typeface="Calibri"/>
                <a:cs typeface="Calibri"/>
              </a:rPr>
              <a:t>cc_detail'[Revenue]), FILTER(</a:t>
            </a:r>
            <a:endParaRPr sz="1600" dirty="0">
              <a:latin typeface="Calibri"/>
              <a:cs typeface="Calibri"/>
            </a:endParaRPr>
          </a:p>
          <a:p>
            <a:pPr marL="381000">
              <a:lnSpc>
                <a:spcPct val="100000"/>
              </a:lnSpc>
              <a:spcBef>
                <a:spcPts val="195"/>
              </a:spcBef>
            </a:pPr>
            <a:r>
              <a:rPr sz="1600" dirty="0">
                <a:solidFill>
                  <a:srgbClr val="FFFFFF"/>
                </a:solidFill>
                <a:latin typeface="Calibri"/>
                <a:cs typeface="Calibri"/>
              </a:rPr>
              <a:t>ALL('public</a:t>
            </a:r>
            <a:r>
              <a:rPr sz="1600" spc="-65" dirty="0">
                <a:solidFill>
                  <a:srgbClr val="FFFFFF"/>
                </a:solidFill>
                <a:latin typeface="Calibri"/>
                <a:cs typeface="Calibri"/>
              </a:rPr>
              <a:t> </a:t>
            </a:r>
            <a:r>
              <a:rPr sz="1600" spc="-10" dirty="0">
                <a:solidFill>
                  <a:srgbClr val="FFFFFF"/>
                </a:solidFill>
                <a:latin typeface="Calibri"/>
                <a:cs typeface="Calibri"/>
              </a:rPr>
              <a:t>cc_detail'),</a:t>
            </a:r>
            <a:endParaRPr sz="1600" dirty="0">
              <a:latin typeface="Calibri"/>
              <a:cs typeface="Calibri"/>
            </a:endParaRPr>
          </a:p>
          <a:p>
            <a:pPr marL="381000">
              <a:lnSpc>
                <a:spcPct val="100000"/>
              </a:lnSpc>
              <a:spcBef>
                <a:spcPts val="204"/>
              </a:spcBef>
            </a:pPr>
            <a:r>
              <a:rPr sz="1600" dirty="0">
                <a:solidFill>
                  <a:srgbClr val="FFFFFF"/>
                </a:solidFill>
                <a:latin typeface="Calibri"/>
                <a:cs typeface="Calibri"/>
              </a:rPr>
              <a:t>'public</a:t>
            </a:r>
            <a:r>
              <a:rPr sz="1600" spc="-35" dirty="0">
                <a:solidFill>
                  <a:srgbClr val="FFFFFF"/>
                </a:solidFill>
                <a:latin typeface="Calibri"/>
                <a:cs typeface="Calibri"/>
              </a:rPr>
              <a:t> </a:t>
            </a:r>
            <a:r>
              <a:rPr sz="1600" spc="-10" dirty="0">
                <a:solidFill>
                  <a:srgbClr val="FFFFFF"/>
                </a:solidFill>
                <a:latin typeface="Calibri"/>
                <a:cs typeface="Calibri"/>
              </a:rPr>
              <a:t>cc_detail'[week_num2]</a:t>
            </a:r>
            <a:r>
              <a:rPr sz="1600" spc="20" dirty="0">
                <a:solidFill>
                  <a:srgbClr val="FFFFFF"/>
                </a:solidFill>
                <a:latin typeface="Calibri"/>
                <a:cs typeface="Calibri"/>
              </a:rPr>
              <a:t> </a:t>
            </a:r>
            <a:r>
              <a:rPr sz="1600" dirty="0">
                <a:solidFill>
                  <a:srgbClr val="FFFFFF"/>
                </a:solidFill>
                <a:latin typeface="Calibri"/>
                <a:cs typeface="Calibri"/>
              </a:rPr>
              <a:t>= MAX('public</a:t>
            </a:r>
            <a:r>
              <a:rPr sz="1600" spc="-15" dirty="0">
                <a:solidFill>
                  <a:srgbClr val="FFFFFF"/>
                </a:solidFill>
                <a:latin typeface="Calibri"/>
                <a:cs typeface="Calibri"/>
              </a:rPr>
              <a:t> </a:t>
            </a:r>
            <a:r>
              <a:rPr sz="1600" spc="-10" dirty="0">
                <a:solidFill>
                  <a:srgbClr val="FFFFFF"/>
                </a:solidFill>
                <a:latin typeface="Calibri"/>
                <a:cs typeface="Calibri"/>
              </a:rPr>
              <a:t>cc_detail'[week_num2])))</a:t>
            </a:r>
            <a:endParaRPr sz="1600" dirty="0">
              <a:latin typeface="Calibri"/>
              <a:cs typeface="Calibri"/>
            </a:endParaRPr>
          </a:p>
          <a:p>
            <a:pPr marL="196850" marR="6037580" indent="-184785">
              <a:lnSpc>
                <a:spcPct val="110700"/>
              </a:lnSpc>
              <a:spcBef>
                <a:spcPts val="1390"/>
              </a:spcBef>
            </a:pPr>
            <a:r>
              <a:rPr sz="1600" b="1" spc="-10" dirty="0">
                <a:solidFill>
                  <a:srgbClr val="FFFFFF"/>
                </a:solidFill>
                <a:latin typeface="Calibri"/>
                <a:cs typeface="Calibri"/>
              </a:rPr>
              <a:t>Previous_week_Reveneue</a:t>
            </a:r>
            <a:r>
              <a:rPr sz="1600" b="1" spc="5" dirty="0">
                <a:solidFill>
                  <a:srgbClr val="FFFFFF"/>
                </a:solidFill>
                <a:latin typeface="Calibri"/>
                <a:cs typeface="Calibri"/>
              </a:rPr>
              <a:t> </a:t>
            </a:r>
            <a:r>
              <a:rPr sz="1600" dirty="0">
                <a:solidFill>
                  <a:srgbClr val="FFFFFF"/>
                </a:solidFill>
                <a:latin typeface="Calibri"/>
                <a:cs typeface="Calibri"/>
              </a:rPr>
              <a:t>=</a:t>
            </a:r>
            <a:r>
              <a:rPr sz="1600" spc="-10" dirty="0">
                <a:solidFill>
                  <a:srgbClr val="FFFFFF"/>
                </a:solidFill>
                <a:latin typeface="Calibri"/>
                <a:cs typeface="Calibri"/>
              </a:rPr>
              <a:t> CALCULATE( </a:t>
            </a:r>
            <a:r>
              <a:rPr sz="1600" dirty="0">
                <a:solidFill>
                  <a:srgbClr val="FFFFFF"/>
                </a:solidFill>
                <a:latin typeface="Calibri"/>
                <a:cs typeface="Calibri"/>
              </a:rPr>
              <a:t>SUM('public</a:t>
            </a:r>
            <a:r>
              <a:rPr sz="1600" spc="-55" dirty="0">
                <a:solidFill>
                  <a:srgbClr val="FFFFFF"/>
                </a:solidFill>
                <a:latin typeface="Calibri"/>
                <a:cs typeface="Calibri"/>
              </a:rPr>
              <a:t> </a:t>
            </a:r>
            <a:r>
              <a:rPr sz="1600" spc="-10" dirty="0">
                <a:solidFill>
                  <a:srgbClr val="FFFFFF"/>
                </a:solidFill>
                <a:latin typeface="Calibri"/>
                <a:cs typeface="Calibri"/>
              </a:rPr>
              <a:t>cc_detail'[Revenue]), FILTER(</a:t>
            </a:r>
            <a:endParaRPr sz="1600" dirty="0">
              <a:latin typeface="Calibri"/>
              <a:cs typeface="Calibri"/>
            </a:endParaRPr>
          </a:p>
          <a:p>
            <a:pPr marL="381000">
              <a:lnSpc>
                <a:spcPct val="100000"/>
              </a:lnSpc>
              <a:spcBef>
                <a:spcPts val="190"/>
              </a:spcBef>
            </a:pPr>
            <a:r>
              <a:rPr sz="1600" dirty="0">
                <a:solidFill>
                  <a:srgbClr val="FFFFFF"/>
                </a:solidFill>
                <a:latin typeface="Calibri"/>
                <a:cs typeface="Calibri"/>
              </a:rPr>
              <a:t>ALL('public</a:t>
            </a:r>
            <a:r>
              <a:rPr sz="1600" spc="-65" dirty="0">
                <a:solidFill>
                  <a:srgbClr val="FFFFFF"/>
                </a:solidFill>
                <a:latin typeface="Calibri"/>
                <a:cs typeface="Calibri"/>
              </a:rPr>
              <a:t> </a:t>
            </a:r>
            <a:r>
              <a:rPr sz="1600" spc="-10" dirty="0">
                <a:solidFill>
                  <a:srgbClr val="FFFFFF"/>
                </a:solidFill>
                <a:latin typeface="Calibri"/>
                <a:cs typeface="Calibri"/>
              </a:rPr>
              <a:t>cc_detail'),</a:t>
            </a:r>
            <a:endParaRPr sz="1600" dirty="0">
              <a:latin typeface="Calibri"/>
              <a:cs typeface="Calibri"/>
            </a:endParaRPr>
          </a:p>
          <a:p>
            <a:pPr marL="381000">
              <a:lnSpc>
                <a:spcPct val="100000"/>
              </a:lnSpc>
              <a:spcBef>
                <a:spcPts val="204"/>
              </a:spcBef>
            </a:pPr>
            <a:r>
              <a:rPr sz="1600" dirty="0">
                <a:solidFill>
                  <a:srgbClr val="FFFFFF"/>
                </a:solidFill>
                <a:latin typeface="Calibri"/>
                <a:cs typeface="Calibri"/>
              </a:rPr>
              <a:t>'public</a:t>
            </a:r>
            <a:r>
              <a:rPr sz="1600" spc="-35" dirty="0">
                <a:solidFill>
                  <a:srgbClr val="FFFFFF"/>
                </a:solidFill>
                <a:latin typeface="Calibri"/>
                <a:cs typeface="Calibri"/>
              </a:rPr>
              <a:t> </a:t>
            </a:r>
            <a:r>
              <a:rPr sz="1600" spc="-10" dirty="0">
                <a:solidFill>
                  <a:srgbClr val="FFFFFF"/>
                </a:solidFill>
                <a:latin typeface="Calibri"/>
                <a:cs typeface="Calibri"/>
              </a:rPr>
              <a:t>cc_detail'[week_num2]</a:t>
            </a:r>
            <a:r>
              <a:rPr sz="1600" spc="25" dirty="0">
                <a:solidFill>
                  <a:srgbClr val="FFFFFF"/>
                </a:solidFill>
                <a:latin typeface="Calibri"/>
                <a:cs typeface="Calibri"/>
              </a:rPr>
              <a:t> </a:t>
            </a:r>
            <a:r>
              <a:rPr sz="1600" dirty="0">
                <a:solidFill>
                  <a:srgbClr val="FFFFFF"/>
                </a:solidFill>
                <a:latin typeface="Calibri"/>
                <a:cs typeface="Calibri"/>
              </a:rPr>
              <a:t>= MAX('public</a:t>
            </a:r>
            <a:r>
              <a:rPr sz="1600" spc="-15" dirty="0">
                <a:solidFill>
                  <a:srgbClr val="FFFFFF"/>
                </a:solidFill>
                <a:latin typeface="Calibri"/>
                <a:cs typeface="Calibri"/>
              </a:rPr>
              <a:t> </a:t>
            </a:r>
            <a:r>
              <a:rPr sz="1600" spc="-10" dirty="0">
                <a:solidFill>
                  <a:srgbClr val="FFFFFF"/>
                </a:solidFill>
                <a:latin typeface="Calibri"/>
                <a:cs typeface="Calibri"/>
              </a:rPr>
              <a:t>cc_detail'[week_num2])-</a:t>
            </a:r>
            <a:r>
              <a:rPr sz="1600" spc="-25" dirty="0">
                <a:solidFill>
                  <a:srgbClr val="FFFFFF"/>
                </a:solidFill>
                <a:latin typeface="Calibri"/>
                <a:cs typeface="Calibri"/>
              </a:rPr>
              <a:t>1))</a:t>
            </a:r>
            <a:endParaRPr sz="1600" dirty="0">
              <a:latin typeface="Calibri"/>
              <a:cs typeface="Calibri"/>
            </a:endParaRPr>
          </a:p>
        </p:txBody>
      </p:sp>
      <p:sp>
        <p:nvSpPr>
          <p:cNvPr id="5" name="object 5"/>
          <p:cNvSpPr txBox="1">
            <a:spLocks noGrp="1"/>
          </p:cNvSpPr>
          <p:nvPr>
            <p:ph type="ftr" sz="quarter" idx="5"/>
          </p:nvPr>
        </p:nvSpPr>
        <p:spPr>
          <a:xfrm>
            <a:off x="5606034" y="6464680"/>
            <a:ext cx="980440" cy="156068"/>
          </a:xfrm>
          <a:prstGeom prst="rect">
            <a:avLst/>
          </a:prstGeom>
        </p:spPr>
        <p:txBody>
          <a:bodyPr vert="horz" wrap="square" lIns="0" tIns="0" rIns="0" bIns="0" rtlCol="0">
            <a:spAutoFit/>
          </a:bodyPr>
          <a:lstStyle/>
          <a:p>
            <a:pPr marL="12700">
              <a:lnSpc>
                <a:spcPts val="1240"/>
              </a:lnSpc>
            </a:pPr>
            <a:r>
              <a:rPr lang="en-US" dirty="0"/>
              <a:t>Sumit Dabas</a:t>
            </a:r>
            <a:endParaRPr spc="-1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spc="-25" dirty="0"/>
              <a:t>8</a:t>
            </a:fld>
            <a:endParaRPr spc="-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7C8BC5-31BA-4270-E0E3-D46BC80FBF13}"/>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556197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1236</TotalTime>
  <Words>831</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Black</vt:lpstr>
      <vt:lpstr>Calibri</vt:lpstr>
      <vt:lpstr>Office Theme</vt:lpstr>
      <vt:lpstr>Student Depression Analysis Dashboard</vt:lpstr>
      <vt:lpstr>PowerPoint Presentation</vt:lpstr>
      <vt:lpstr>PowerPoint Presentation</vt:lpstr>
      <vt:lpstr>PowerPoint Presentation</vt:lpstr>
      <vt:lpstr>Import data to SQL database</vt:lpstr>
      <vt:lpstr>PowerPoint Presentation</vt:lpstr>
      <vt:lpstr>DAX Queries</vt:lpstr>
      <vt:lpstr>DAX Queries</vt:lpstr>
      <vt:lpstr>PowerPoint Presentation</vt:lpstr>
      <vt:lpstr>PowerPoint Presentation</vt:lpstr>
      <vt:lpstr>PowerPoint Presentation</vt:lpstr>
      <vt:lpstr>PowerPoint Presentation</vt:lpstr>
      <vt:lpstr>Future Scope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Analyst Roadmap</dc:title>
  <dc:creator>Rishabh Mishra</dc:creator>
  <cp:lastModifiedBy>SUMIT DABAS</cp:lastModifiedBy>
  <cp:revision>149</cp:revision>
  <dcterms:created xsi:type="dcterms:W3CDTF">2025-03-16T06:41:57Z</dcterms:created>
  <dcterms:modified xsi:type="dcterms:W3CDTF">2025-05-29T04:51:13Z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2024-04-16T00:00:00Z</vt:filetime>
  </property>
  <property fmtid="{D5CDD505-2E9C-101B-9397-08002B2CF9AE}" pid="3" name="Creator">
    <vt:lpwstr>Microsoft® PowerPoint® 2021</vt:lpwstr>
  </property>
  <property fmtid="{D5CDD505-2E9C-101B-9397-08002B2CF9AE}" pid="4" name="LastSaved">
    <vt:filetime>2025-03-16T00:00:00Z</vt:filetime>
  </property>
  <property fmtid="{D5CDD505-2E9C-101B-9397-08002B2CF9AE}" pid="5" name="Producer">
    <vt:lpwstr>Microsoft® PowerPoint® 2021</vt:lpwstr>
  </property>
</Properties>
</file>