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61" r:id="rId5"/>
    <p:sldId id="266" r:id="rId6"/>
    <p:sldId id="282" r:id="rId7"/>
    <p:sldId id="262" r:id="rId8"/>
    <p:sldId id="281" r:id="rId9"/>
    <p:sldId id="267" r:id="rId10"/>
    <p:sldId id="268" r:id="rId11"/>
    <p:sldId id="269" r:id="rId12"/>
    <p:sldId id="270" r:id="rId13"/>
    <p:sldId id="271" r:id="rId14"/>
    <p:sldId id="272" r:id="rId15"/>
    <p:sldId id="273" r:id="rId16"/>
    <p:sldId id="275" r:id="rId17"/>
    <p:sldId id="274" r:id="rId18"/>
    <p:sldId id="276" r:id="rId19"/>
    <p:sldId id="277" r:id="rId20"/>
    <p:sldId id="278" r:id="rId21"/>
    <p:sldId id="279" r:id="rId22"/>
    <p:sldId id="280" r:id="rId23"/>
    <p:sldId id="263" r:id="rId24"/>
    <p:sldId id="283" r:id="rId25"/>
    <p:sldId id="284" r:id="rId26"/>
    <p:sldId id="265"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47" autoAdjust="0"/>
  </p:normalViewPr>
  <p:slideViewPr>
    <p:cSldViewPr>
      <p:cViewPr varScale="1">
        <p:scale>
          <a:sx n="78" d="100"/>
          <a:sy n="78" d="100"/>
        </p:scale>
        <p:origin x="940" y="36"/>
      </p:cViewPr>
      <p:guideLst>
        <p:guide orient="horz" pos="1620"/>
        <p:guide pos="2880"/>
      </p:guideLst>
    </p:cSldViewPr>
  </p:slideViewPr>
  <p:outlineViewPr>
    <p:cViewPr>
      <p:scale>
        <a:sx n="33" d="100"/>
        <a:sy n="33" d="100"/>
      </p:scale>
      <p:origin x="0" y="-7776"/>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63AF9A-6E76-4CCC-89CF-B04065708FB7}" type="slidenum">
              <a:rPr lang="en-US" smtClean="0"/>
              <a:t>13</a:t>
            </a:fld>
            <a:endParaRPr lang="en-US"/>
          </a:p>
        </p:txBody>
      </p:sp>
    </p:spTree>
    <p:extLst>
      <p:ext uri="{BB962C8B-B14F-4D97-AF65-F5344CB8AC3E}">
        <p14:creationId xmlns:p14="http://schemas.microsoft.com/office/powerpoint/2010/main" val="3056228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63AF9A-6E76-4CCC-89CF-B04065708FB7}" type="slidenum">
              <a:rPr lang="en-US" smtClean="0"/>
              <a:t>22</a:t>
            </a:fld>
            <a:endParaRPr lang="en-US"/>
          </a:p>
        </p:txBody>
      </p:sp>
    </p:spTree>
    <p:extLst>
      <p:ext uri="{BB962C8B-B14F-4D97-AF65-F5344CB8AC3E}">
        <p14:creationId xmlns:p14="http://schemas.microsoft.com/office/powerpoint/2010/main" val="126444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63AF9A-6E76-4CCC-89CF-B04065708FB7}" type="slidenum">
              <a:rPr lang="en-US" smtClean="0"/>
              <a:t>14</a:t>
            </a:fld>
            <a:endParaRPr lang="en-US"/>
          </a:p>
        </p:txBody>
      </p:sp>
    </p:spTree>
    <p:extLst>
      <p:ext uri="{BB962C8B-B14F-4D97-AF65-F5344CB8AC3E}">
        <p14:creationId xmlns:p14="http://schemas.microsoft.com/office/powerpoint/2010/main" val="219631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63AF9A-6E76-4CCC-89CF-B04065708FB7}" type="slidenum">
              <a:rPr lang="en-US" smtClean="0"/>
              <a:t>15</a:t>
            </a:fld>
            <a:endParaRPr lang="en-US"/>
          </a:p>
        </p:txBody>
      </p:sp>
    </p:spTree>
    <p:extLst>
      <p:ext uri="{BB962C8B-B14F-4D97-AF65-F5344CB8AC3E}">
        <p14:creationId xmlns:p14="http://schemas.microsoft.com/office/powerpoint/2010/main" val="397883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63AF9A-6E76-4CCC-89CF-B04065708FB7}" type="slidenum">
              <a:rPr lang="en-US" smtClean="0"/>
              <a:t>16</a:t>
            </a:fld>
            <a:endParaRPr lang="en-US"/>
          </a:p>
        </p:txBody>
      </p:sp>
    </p:spTree>
    <p:extLst>
      <p:ext uri="{BB962C8B-B14F-4D97-AF65-F5344CB8AC3E}">
        <p14:creationId xmlns:p14="http://schemas.microsoft.com/office/powerpoint/2010/main" val="148509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63AF9A-6E76-4CCC-89CF-B04065708FB7}" type="slidenum">
              <a:rPr lang="en-US" smtClean="0"/>
              <a:t>17</a:t>
            </a:fld>
            <a:endParaRPr lang="en-US"/>
          </a:p>
        </p:txBody>
      </p:sp>
    </p:spTree>
    <p:extLst>
      <p:ext uri="{BB962C8B-B14F-4D97-AF65-F5344CB8AC3E}">
        <p14:creationId xmlns:p14="http://schemas.microsoft.com/office/powerpoint/2010/main" val="721077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63AF9A-6E76-4CCC-89CF-B04065708FB7}" type="slidenum">
              <a:rPr lang="en-US" smtClean="0"/>
              <a:t>18</a:t>
            </a:fld>
            <a:endParaRPr lang="en-US"/>
          </a:p>
        </p:txBody>
      </p:sp>
    </p:spTree>
    <p:extLst>
      <p:ext uri="{BB962C8B-B14F-4D97-AF65-F5344CB8AC3E}">
        <p14:creationId xmlns:p14="http://schemas.microsoft.com/office/powerpoint/2010/main" val="2942621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63AF9A-6E76-4CCC-89CF-B04065708FB7}" type="slidenum">
              <a:rPr lang="en-US" smtClean="0"/>
              <a:t>19</a:t>
            </a:fld>
            <a:endParaRPr lang="en-US"/>
          </a:p>
        </p:txBody>
      </p:sp>
    </p:spTree>
    <p:extLst>
      <p:ext uri="{BB962C8B-B14F-4D97-AF65-F5344CB8AC3E}">
        <p14:creationId xmlns:p14="http://schemas.microsoft.com/office/powerpoint/2010/main" val="2162279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63AF9A-6E76-4CCC-89CF-B04065708FB7}" type="slidenum">
              <a:rPr lang="en-US" smtClean="0"/>
              <a:t>20</a:t>
            </a:fld>
            <a:endParaRPr lang="en-US"/>
          </a:p>
        </p:txBody>
      </p:sp>
    </p:spTree>
    <p:extLst>
      <p:ext uri="{BB962C8B-B14F-4D97-AF65-F5344CB8AC3E}">
        <p14:creationId xmlns:p14="http://schemas.microsoft.com/office/powerpoint/2010/main" val="2457087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63AF9A-6E76-4CCC-89CF-B04065708FB7}" type="slidenum">
              <a:rPr lang="en-US" smtClean="0"/>
              <a:t>21</a:t>
            </a:fld>
            <a:endParaRPr lang="en-US"/>
          </a:p>
        </p:txBody>
      </p:sp>
    </p:spTree>
    <p:extLst>
      <p:ext uri="{BB962C8B-B14F-4D97-AF65-F5344CB8AC3E}">
        <p14:creationId xmlns:p14="http://schemas.microsoft.com/office/powerpoint/2010/main" val="249511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5770" y="1655520"/>
            <a:ext cx="5344675" cy="1527050"/>
          </a:xfrm>
        </p:spPr>
        <p:txBody>
          <a:bodyPr>
            <a:normAutofit/>
          </a:bodyPr>
          <a:lstStyle/>
          <a:p>
            <a:pPr algn="l"/>
            <a:r>
              <a:rPr lang="en-US" dirty="0">
                <a:solidFill>
                  <a:schemeClr val="tx1">
                    <a:lumMod val="95000"/>
                    <a:lumOff val="5000"/>
                  </a:schemeClr>
                </a:solidFill>
              </a:rPr>
              <a:t>GCD INSAID - Exploratory Data Analysis Term Project</a:t>
            </a:r>
          </a:p>
        </p:txBody>
      </p:sp>
      <p:sp>
        <p:nvSpPr>
          <p:cNvPr id="3" name="Subtitle 2"/>
          <p:cNvSpPr>
            <a:spLocks noGrp="1"/>
          </p:cNvSpPr>
          <p:nvPr>
            <p:ph type="subTitle" idx="1"/>
          </p:nvPr>
        </p:nvSpPr>
        <p:spPr>
          <a:xfrm>
            <a:off x="4724706" y="3793390"/>
            <a:ext cx="3817624" cy="916230"/>
          </a:xfrm>
        </p:spPr>
        <p:txBody>
          <a:bodyPr>
            <a:normAutofit fontScale="77500" lnSpcReduction="20000"/>
          </a:bodyPr>
          <a:lstStyle/>
          <a:p>
            <a:r>
              <a:rPr lang="en-US" dirty="0"/>
              <a:t>Sumit Agarwal (Data Scientist)</a:t>
            </a:r>
          </a:p>
          <a:p>
            <a:r>
              <a:rPr lang="en-US" sz="2200" dirty="0"/>
              <a:t>19 – June - 2022</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8246071" cy="610820"/>
          </a:xfrm>
        </p:spPr>
        <p:txBody>
          <a:bodyPr>
            <a:normAutofit fontScale="90000"/>
          </a:bodyPr>
          <a:lstStyle/>
          <a:p>
            <a:pPr algn="l"/>
            <a:r>
              <a:rPr lang="en-US" dirty="0">
                <a:solidFill>
                  <a:schemeClr val="tx1">
                    <a:lumMod val="95000"/>
                    <a:lumOff val="5000"/>
                  </a:schemeClr>
                </a:solidFill>
              </a:rPr>
              <a:t>EDA-India Cities Zomato Coverage of Restaurants</a:t>
            </a:r>
          </a:p>
        </p:txBody>
      </p:sp>
      <p:pic>
        <p:nvPicPr>
          <p:cNvPr id="3" name="Picture 2">
            <a:extLst>
              <a:ext uri="{FF2B5EF4-FFF2-40B4-BE49-F238E27FC236}">
                <a16:creationId xmlns:a16="http://schemas.microsoft.com/office/drawing/2014/main" id="{C7422FFB-F1FA-77D9-428A-0BB0473F8012}"/>
              </a:ext>
            </a:extLst>
          </p:cNvPr>
          <p:cNvPicPr>
            <a:picLocks noChangeAspect="1"/>
          </p:cNvPicPr>
          <p:nvPr/>
        </p:nvPicPr>
        <p:blipFill>
          <a:blip r:embed="rId2"/>
          <a:stretch>
            <a:fillRect/>
          </a:stretch>
        </p:blipFill>
        <p:spPr>
          <a:xfrm>
            <a:off x="448965" y="1172545"/>
            <a:ext cx="4514488" cy="3806683"/>
          </a:xfrm>
          <a:prstGeom prst="rect">
            <a:avLst/>
          </a:prstGeom>
          <a:ln>
            <a:solidFill>
              <a:schemeClr val="accent1"/>
            </a:solidFill>
          </a:ln>
        </p:spPr>
      </p:pic>
      <p:pic>
        <p:nvPicPr>
          <p:cNvPr id="3074" name="Picture 2">
            <a:extLst>
              <a:ext uri="{FF2B5EF4-FFF2-40B4-BE49-F238E27FC236}">
                <a16:creationId xmlns:a16="http://schemas.microsoft.com/office/drawing/2014/main" id="{F78CC2C9-1ABD-EFFF-0A80-23B42EFD3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820" y="1207416"/>
            <a:ext cx="3856523" cy="372041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202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724009" cy="610820"/>
          </a:xfrm>
        </p:spPr>
        <p:txBody>
          <a:bodyPr>
            <a:noAutofit/>
          </a:bodyPr>
          <a:lstStyle/>
          <a:p>
            <a:pPr algn="l"/>
            <a:r>
              <a:rPr lang="en-US" sz="2400" dirty="0">
                <a:solidFill>
                  <a:schemeClr val="tx1">
                    <a:lumMod val="95000"/>
                    <a:lumOff val="5000"/>
                  </a:schemeClr>
                </a:solidFill>
              </a:rPr>
              <a:t>EDA-Zomato Coverage of Restaurants in Mumbai, Bangalore &amp; Pune</a:t>
            </a:r>
          </a:p>
        </p:txBody>
      </p:sp>
      <p:pic>
        <p:nvPicPr>
          <p:cNvPr id="5122" name="Picture 2">
            <a:extLst>
              <a:ext uri="{FF2B5EF4-FFF2-40B4-BE49-F238E27FC236}">
                <a16:creationId xmlns:a16="http://schemas.microsoft.com/office/drawing/2014/main" id="{FE8FA7AF-62B8-485E-66D6-8D0E1DC14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70" y="1059473"/>
            <a:ext cx="8114385" cy="402112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17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415" y="281175"/>
            <a:ext cx="8428030" cy="610820"/>
          </a:xfrm>
        </p:spPr>
        <p:txBody>
          <a:bodyPr>
            <a:noAutofit/>
          </a:bodyPr>
          <a:lstStyle/>
          <a:p>
            <a:pPr algn="l"/>
            <a:r>
              <a:rPr lang="en-US" sz="2400" dirty="0">
                <a:solidFill>
                  <a:schemeClr val="tx1">
                    <a:lumMod val="95000"/>
                    <a:lumOff val="5000"/>
                  </a:schemeClr>
                </a:solidFill>
              </a:rPr>
              <a:t>EDA-Understanding “Average Cost for two”  for India Restaurants</a:t>
            </a:r>
          </a:p>
        </p:txBody>
      </p:sp>
      <p:pic>
        <p:nvPicPr>
          <p:cNvPr id="6146" name="Picture 2">
            <a:extLst>
              <a:ext uri="{FF2B5EF4-FFF2-40B4-BE49-F238E27FC236}">
                <a16:creationId xmlns:a16="http://schemas.microsoft.com/office/drawing/2014/main" id="{054EB188-0D7D-EABF-FC5C-FDB073BC6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6" y="1502815"/>
            <a:ext cx="4275740" cy="28018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457459E-34F2-6FBC-A887-1C96D3512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02815"/>
            <a:ext cx="4428444" cy="28018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A06FA45-458B-EDB7-6331-28E9ED1E00BD}"/>
              </a:ext>
            </a:extLst>
          </p:cNvPr>
          <p:cNvSpPr/>
          <p:nvPr/>
        </p:nvSpPr>
        <p:spPr>
          <a:xfrm>
            <a:off x="143556" y="4556915"/>
            <a:ext cx="8856888" cy="30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The mean of “Average Cost for two” in India is around 624 and the restaurants with cost more than 1300 are outliers. There are 813 such restaurants in India.</a:t>
            </a:r>
          </a:p>
        </p:txBody>
      </p:sp>
    </p:spTree>
    <p:extLst>
      <p:ext uri="{BB962C8B-B14F-4D97-AF65-F5344CB8AC3E}">
        <p14:creationId xmlns:p14="http://schemas.microsoft.com/office/powerpoint/2010/main" val="1607175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415" y="281175"/>
            <a:ext cx="8428030" cy="610820"/>
          </a:xfrm>
        </p:spPr>
        <p:txBody>
          <a:bodyPr>
            <a:noAutofit/>
          </a:bodyPr>
          <a:lstStyle/>
          <a:p>
            <a:pPr algn="l"/>
            <a:r>
              <a:rPr lang="en-US" sz="2600" dirty="0">
                <a:solidFill>
                  <a:schemeClr val="tx1">
                    <a:lumMod val="95000"/>
                    <a:lumOff val="5000"/>
                  </a:schemeClr>
                </a:solidFill>
              </a:rPr>
              <a:t>EDA - Understanding “Average Cost for two”  Cont..</a:t>
            </a:r>
          </a:p>
        </p:txBody>
      </p:sp>
      <p:sp>
        <p:nvSpPr>
          <p:cNvPr id="2" name="Rectangle 1">
            <a:extLst>
              <a:ext uri="{FF2B5EF4-FFF2-40B4-BE49-F238E27FC236}">
                <a16:creationId xmlns:a16="http://schemas.microsoft.com/office/drawing/2014/main" id="{EA06FA45-458B-EDB7-6331-28E9ED1E00BD}"/>
              </a:ext>
            </a:extLst>
          </p:cNvPr>
          <p:cNvSpPr/>
          <p:nvPr/>
        </p:nvSpPr>
        <p:spPr>
          <a:xfrm>
            <a:off x="143555" y="4588329"/>
            <a:ext cx="8861651" cy="273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 of Restaurants Above 1300 “Average Cost for two” ------ New Delhi – ~8% | Gurgaon – ~14% | Noida – ~5%</a:t>
            </a:r>
          </a:p>
        </p:txBody>
      </p:sp>
      <p:pic>
        <p:nvPicPr>
          <p:cNvPr id="7170" name="Picture 2">
            <a:extLst>
              <a:ext uri="{FF2B5EF4-FFF2-40B4-BE49-F238E27FC236}">
                <a16:creationId xmlns:a16="http://schemas.microsoft.com/office/drawing/2014/main" id="{DF11F2A5-1F9C-16D6-118E-8B1F66EA7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386" y="1197405"/>
            <a:ext cx="7049228" cy="329354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81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415" y="281175"/>
            <a:ext cx="8428030" cy="610820"/>
          </a:xfrm>
        </p:spPr>
        <p:txBody>
          <a:bodyPr>
            <a:noAutofit/>
          </a:bodyPr>
          <a:lstStyle/>
          <a:p>
            <a:pPr algn="l"/>
            <a:r>
              <a:rPr lang="en-US" sz="2400" dirty="0">
                <a:solidFill>
                  <a:schemeClr val="tx1">
                    <a:lumMod val="95000"/>
                    <a:lumOff val="5000"/>
                  </a:schemeClr>
                </a:solidFill>
              </a:rPr>
              <a:t>EDA-Most Served Cuisines in India &amp; Delhi/NCR (Del, GGN, Noida)</a:t>
            </a:r>
          </a:p>
        </p:txBody>
      </p:sp>
      <p:pic>
        <p:nvPicPr>
          <p:cNvPr id="8194" name="Picture 2">
            <a:extLst>
              <a:ext uri="{FF2B5EF4-FFF2-40B4-BE49-F238E27FC236}">
                <a16:creationId xmlns:a16="http://schemas.microsoft.com/office/drawing/2014/main" id="{7B5B2927-8316-2418-9698-11EA2C3D6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20" y="1502815"/>
            <a:ext cx="4990795" cy="351580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9734915-3557-A74A-9CEB-1806659DD7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8586" y="1502815"/>
            <a:ext cx="4026094" cy="351580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989F3BD-17B8-ED59-530E-F93EA35937EC}"/>
              </a:ext>
            </a:extLst>
          </p:cNvPr>
          <p:cNvSpPr/>
          <p:nvPr/>
        </p:nvSpPr>
        <p:spPr>
          <a:xfrm>
            <a:off x="39320" y="1228819"/>
            <a:ext cx="1068935" cy="273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India</a:t>
            </a:r>
          </a:p>
        </p:txBody>
      </p:sp>
      <p:sp>
        <p:nvSpPr>
          <p:cNvPr id="8" name="Rectangle 7">
            <a:extLst>
              <a:ext uri="{FF2B5EF4-FFF2-40B4-BE49-F238E27FC236}">
                <a16:creationId xmlns:a16="http://schemas.microsoft.com/office/drawing/2014/main" id="{0CA297BD-7F67-1996-1124-2C48BBD1313D}"/>
              </a:ext>
            </a:extLst>
          </p:cNvPr>
          <p:cNvSpPr/>
          <p:nvPr/>
        </p:nvSpPr>
        <p:spPr>
          <a:xfrm>
            <a:off x="5030115" y="1198543"/>
            <a:ext cx="1068935" cy="273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Delhi / NCR</a:t>
            </a:r>
          </a:p>
        </p:txBody>
      </p:sp>
    </p:spTree>
    <p:extLst>
      <p:ext uri="{BB962C8B-B14F-4D97-AF65-F5344CB8AC3E}">
        <p14:creationId xmlns:p14="http://schemas.microsoft.com/office/powerpoint/2010/main" val="355167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415" y="281175"/>
            <a:ext cx="8428030" cy="610820"/>
          </a:xfrm>
        </p:spPr>
        <p:txBody>
          <a:bodyPr>
            <a:noAutofit/>
          </a:bodyPr>
          <a:lstStyle/>
          <a:p>
            <a:pPr algn="l"/>
            <a:r>
              <a:rPr lang="en-US" sz="2600" dirty="0">
                <a:solidFill>
                  <a:schemeClr val="tx1">
                    <a:lumMod val="95000"/>
                    <a:lumOff val="5000"/>
                  </a:schemeClr>
                </a:solidFill>
              </a:rPr>
              <a:t>EDA - Cuisine Analysis Cont..</a:t>
            </a:r>
          </a:p>
        </p:txBody>
      </p:sp>
      <p:pic>
        <p:nvPicPr>
          <p:cNvPr id="9224" name="Picture 8">
            <a:extLst>
              <a:ext uri="{FF2B5EF4-FFF2-40B4-BE49-F238E27FC236}">
                <a16:creationId xmlns:a16="http://schemas.microsoft.com/office/drawing/2014/main" id="{0832AEAD-53B9-AC83-B4CE-C3F3716AB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 y="1197405"/>
            <a:ext cx="8601075" cy="3793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206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415" y="281175"/>
            <a:ext cx="8428030" cy="610820"/>
          </a:xfrm>
        </p:spPr>
        <p:txBody>
          <a:bodyPr>
            <a:noAutofit/>
          </a:bodyPr>
          <a:lstStyle/>
          <a:p>
            <a:pPr algn="l"/>
            <a:r>
              <a:rPr lang="en-US" sz="2600" dirty="0">
                <a:solidFill>
                  <a:schemeClr val="tx1">
                    <a:lumMod val="95000"/>
                    <a:lumOff val="5000"/>
                  </a:schemeClr>
                </a:solidFill>
              </a:rPr>
              <a:t>EDA - Cuisine Analysis Cont..</a:t>
            </a:r>
          </a:p>
        </p:txBody>
      </p:sp>
      <p:pic>
        <p:nvPicPr>
          <p:cNvPr id="11266" name="Picture 2">
            <a:extLst>
              <a:ext uri="{FF2B5EF4-FFF2-40B4-BE49-F238E27FC236}">
                <a16:creationId xmlns:a16="http://schemas.microsoft.com/office/drawing/2014/main" id="{08ACA68B-640A-529A-1F1D-8AAF1935E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60" y="1197404"/>
            <a:ext cx="8601075" cy="3790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490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415" y="281175"/>
            <a:ext cx="8428030" cy="610820"/>
          </a:xfrm>
        </p:spPr>
        <p:txBody>
          <a:bodyPr>
            <a:noAutofit/>
          </a:bodyPr>
          <a:lstStyle/>
          <a:p>
            <a:pPr algn="l"/>
            <a:r>
              <a:rPr lang="en-US" sz="2600" dirty="0">
                <a:solidFill>
                  <a:schemeClr val="tx1">
                    <a:lumMod val="95000"/>
                    <a:lumOff val="5000"/>
                  </a:schemeClr>
                </a:solidFill>
              </a:rPr>
              <a:t>EDA - Understanding Aggregate Rating &amp; Text</a:t>
            </a:r>
          </a:p>
        </p:txBody>
      </p:sp>
      <p:pic>
        <p:nvPicPr>
          <p:cNvPr id="10244" name="Picture 4">
            <a:extLst>
              <a:ext uri="{FF2B5EF4-FFF2-40B4-BE49-F238E27FC236}">
                <a16:creationId xmlns:a16="http://schemas.microsoft.com/office/drawing/2014/main" id="{7F9DE24E-53EA-459D-B71C-C2181D6F6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5" y="1044700"/>
            <a:ext cx="4275740" cy="36649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DAE86FEB-0405-2674-9FE3-4B583AAED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44700"/>
            <a:ext cx="4428445" cy="366491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C32AEED-3DE3-22CE-9873-C6C0C0062A9A}"/>
              </a:ext>
            </a:extLst>
          </p:cNvPr>
          <p:cNvSpPr/>
          <p:nvPr/>
        </p:nvSpPr>
        <p:spPr>
          <a:xfrm>
            <a:off x="143555" y="4862325"/>
            <a:ext cx="8856890" cy="198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There are 2139 unrated restaurants and have Rating as 0 (Zero).</a:t>
            </a:r>
          </a:p>
        </p:txBody>
      </p:sp>
    </p:spTree>
    <p:extLst>
      <p:ext uri="{BB962C8B-B14F-4D97-AF65-F5344CB8AC3E}">
        <p14:creationId xmlns:p14="http://schemas.microsoft.com/office/powerpoint/2010/main" val="324300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415" y="281175"/>
            <a:ext cx="8428030" cy="610820"/>
          </a:xfrm>
        </p:spPr>
        <p:txBody>
          <a:bodyPr>
            <a:noAutofit/>
          </a:bodyPr>
          <a:lstStyle/>
          <a:p>
            <a:pPr algn="l"/>
            <a:r>
              <a:rPr lang="en-US" sz="2600" dirty="0">
                <a:solidFill>
                  <a:schemeClr val="tx1">
                    <a:lumMod val="95000"/>
                    <a:lumOff val="5000"/>
                  </a:schemeClr>
                </a:solidFill>
              </a:rPr>
              <a:t>EDA - How is Aggregate Rating Impacted by Other Factor..</a:t>
            </a:r>
          </a:p>
        </p:txBody>
      </p:sp>
      <p:pic>
        <p:nvPicPr>
          <p:cNvPr id="12292" name="Picture 4">
            <a:extLst>
              <a:ext uri="{FF2B5EF4-FFF2-40B4-BE49-F238E27FC236}">
                <a16:creationId xmlns:a16="http://schemas.microsoft.com/office/drawing/2014/main" id="{522EFE9E-E91A-CD4E-9D80-7B69E464F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088" y="1071305"/>
            <a:ext cx="7860683" cy="39437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741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415" y="281175"/>
            <a:ext cx="8428030" cy="610820"/>
          </a:xfrm>
        </p:spPr>
        <p:txBody>
          <a:bodyPr>
            <a:noAutofit/>
          </a:bodyPr>
          <a:lstStyle/>
          <a:p>
            <a:pPr algn="l"/>
            <a:r>
              <a:rPr lang="en-US" sz="2600" dirty="0">
                <a:solidFill>
                  <a:schemeClr val="tx1">
                    <a:lumMod val="95000"/>
                    <a:lumOff val="5000"/>
                  </a:schemeClr>
                </a:solidFill>
              </a:rPr>
              <a:t>EDA - How is Aggregate Rating Impacted by Other Factor..</a:t>
            </a:r>
          </a:p>
        </p:txBody>
      </p:sp>
      <p:pic>
        <p:nvPicPr>
          <p:cNvPr id="13314" name="Picture 2">
            <a:extLst>
              <a:ext uri="{FF2B5EF4-FFF2-40B4-BE49-F238E27FC236}">
                <a16:creationId xmlns:a16="http://schemas.microsoft.com/office/drawing/2014/main" id="{628B277D-459A-FC7A-A589-F74EAD642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710" y="1197405"/>
            <a:ext cx="8428030" cy="386659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92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sp>
        <p:nvSpPr>
          <p:cNvPr id="3" name="Content Placeholder 2"/>
          <p:cNvSpPr>
            <a:spLocks noGrp="1"/>
          </p:cNvSpPr>
          <p:nvPr>
            <p:ph idx="1"/>
          </p:nvPr>
        </p:nvSpPr>
        <p:spPr/>
        <p:txBody>
          <a:bodyPr/>
          <a:lstStyle/>
          <a:p>
            <a:r>
              <a:rPr lang="en-US" dirty="0"/>
              <a:t>Executive Summary &amp; Problem Statement</a:t>
            </a:r>
          </a:p>
          <a:p>
            <a:r>
              <a:rPr lang="en-US" dirty="0"/>
              <a:t>Data Profile &amp; Transformations</a:t>
            </a:r>
          </a:p>
          <a:p>
            <a:r>
              <a:rPr lang="en-US" dirty="0"/>
              <a:t>Exploratory Data Analysis (EDA)</a:t>
            </a:r>
          </a:p>
          <a:p>
            <a:r>
              <a:rPr lang="en-US" dirty="0"/>
              <a:t>EDA Summary</a:t>
            </a:r>
          </a:p>
          <a:p>
            <a:r>
              <a:rPr lang="en-US" dirty="0"/>
              <a:t>Actionable Insights / Value Adds</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415" y="281175"/>
            <a:ext cx="8428030" cy="610820"/>
          </a:xfrm>
        </p:spPr>
        <p:txBody>
          <a:bodyPr>
            <a:noAutofit/>
          </a:bodyPr>
          <a:lstStyle/>
          <a:p>
            <a:pPr algn="l"/>
            <a:r>
              <a:rPr lang="en-US" sz="2600" dirty="0">
                <a:solidFill>
                  <a:schemeClr val="tx1">
                    <a:lumMod val="95000"/>
                    <a:lumOff val="5000"/>
                  </a:schemeClr>
                </a:solidFill>
              </a:rPr>
              <a:t>EDA - Top 10 most voted Restaurants from India?</a:t>
            </a:r>
          </a:p>
        </p:txBody>
      </p:sp>
      <p:pic>
        <p:nvPicPr>
          <p:cNvPr id="3" name="Picture 2">
            <a:extLst>
              <a:ext uri="{FF2B5EF4-FFF2-40B4-BE49-F238E27FC236}">
                <a16:creationId xmlns:a16="http://schemas.microsoft.com/office/drawing/2014/main" id="{98EE1601-0C09-D257-0D11-2B0F447EC668}"/>
              </a:ext>
            </a:extLst>
          </p:cNvPr>
          <p:cNvPicPr>
            <a:picLocks noChangeAspect="1"/>
          </p:cNvPicPr>
          <p:nvPr/>
        </p:nvPicPr>
        <p:blipFill>
          <a:blip r:embed="rId3"/>
          <a:stretch>
            <a:fillRect/>
          </a:stretch>
        </p:blipFill>
        <p:spPr>
          <a:xfrm>
            <a:off x="171224" y="1350110"/>
            <a:ext cx="8801552" cy="3511730"/>
          </a:xfrm>
          <a:prstGeom prst="rect">
            <a:avLst/>
          </a:prstGeom>
          <a:ln>
            <a:solidFill>
              <a:schemeClr val="accent1"/>
            </a:solidFill>
          </a:ln>
        </p:spPr>
      </p:pic>
    </p:spTree>
    <p:extLst>
      <p:ext uri="{BB962C8B-B14F-4D97-AF65-F5344CB8AC3E}">
        <p14:creationId xmlns:p14="http://schemas.microsoft.com/office/powerpoint/2010/main" val="374184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415" y="281175"/>
            <a:ext cx="8428030" cy="610820"/>
          </a:xfrm>
        </p:spPr>
        <p:txBody>
          <a:bodyPr>
            <a:noAutofit/>
          </a:bodyPr>
          <a:lstStyle/>
          <a:p>
            <a:pPr algn="l"/>
            <a:r>
              <a:rPr lang="en-US" sz="2400" dirty="0">
                <a:solidFill>
                  <a:schemeClr val="tx1">
                    <a:lumMod val="95000"/>
                    <a:lumOff val="5000"/>
                  </a:schemeClr>
                </a:solidFill>
              </a:rPr>
              <a:t>EDA - Top 10 Restaurants in India has highest Aggregate Rating</a:t>
            </a:r>
          </a:p>
        </p:txBody>
      </p:sp>
      <p:pic>
        <p:nvPicPr>
          <p:cNvPr id="5" name="Picture 4">
            <a:extLst>
              <a:ext uri="{FF2B5EF4-FFF2-40B4-BE49-F238E27FC236}">
                <a16:creationId xmlns:a16="http://schemas.microsoft.com/office/drawing/2014/main" id="{D5D49980-5146-6E50-0556-3C803883C30D}"/>
              </a:ext>
            </a:extLst>
          </p:cNvPr>
          <p:cNvPicPr>
            <a:picLocks noChangeAspect="1"/>
          </p:cNvPicPr>
          <p:nvPr/>
        </p:nvPicPr>
        <p:blipFill>
          <a:blip r:embed="rId3"/>
          <a:stretch>
            <a:fillRect/>
          </a:stretch>
        </p:blipFill>
        <p:spPr>
          <a:xfrm>
            <a:off x="215676" y="1350110"/>
            <a:ext cx="8712648" cy="3206805"/>
          </a:xfrm>
          <a:prstGeom prst="rect">
            <a:avLst/>
          </a:prstGeom>
          <a:ln>
            <a:solidFill>
              <a:schemeClr val="accent1"/>
            </a:solidFill>
          </a:ln>
        </p:spPr>
      </p:pic>
    </p:spTree>
    <p:extLst>
      <p:ext uri="{BB962C8B-B14F-4D97-AF65-F5344CB8AC3E}">
        <p14:creationId xmlns:p14="http://schemas.microsoft.com/office/powerpoint/2010/main" val="1365952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415" y="281175"/>
            <a:ext cx="8428030" cy="610820"/>
          </a:xfrm>
        </p:spPr>
        <p:txBody>
          <a:bodyPr>
            <a:noAutofit/>
          </a:bodyPr>
          <a:lstStyle/>
          <a:p>
            <a:pPr algn="l"/>
            <a:r>
              <a:rPr lang="en-US" sz="2400" dirty="0">
                <a:solidFill>
                  <a:schemeClr val="tx1">
                    <a:lumMod val="95000"/>
                    <a:lumOff val="5000"/>
                  </a:schemeClr>
                </a:solidFill>
              </a:rPr>
              <a:t>EDA – Localities in Delhi NCR with High Rated Restaurants</a:t>
            </a:r>
          </a:p>
        </p:txBody>
      </p:sp>
      <p:pic>
        <p:nvPicPr>
          <p:cNvPr id="1026" name="Picture 2">
            <a:extLst>
              <a:ext uri="{FF2B5EF4-FFF2-40B4-BE49-F238E27FC236}">
                <a16:creationId xmlns:a16="http://schemas.microsoft.com/office/drawing/2014/main" id="{ED233ACE-A75B-6274-5280-6D7DF0C1B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785" y="1221640"/>
            <a:ext cx="7105650" cy="3793390"/>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4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8246071" cy="610820"/>
          </a:xfrm>
        </p:spPr>
        <p:txBody>
          <a:bodyPr>
            <a:normAutofit fontScale="90000"/>
          </a:bodyPr>
          <a:lstStyle/>
          <a:p>
            <a:pPr algn="l"/>
            <a:r>
              <a:rPr lang="en-US" dirty="0">
                <a:solidFill>
                  <a:schemeClr val="tx1">
                    <a:lumMod val="95000"/>
                    <a:lumOff val="5000"/>
                  </a:schemeClr>
                </a:solidFill>
              </a:rPr>
              <a:t>EDA Summary</a:t>
            </a:r>
          </a:p>
        </p:txBody>
      </p:sp>
      <p:sp>
        <p:nvSpPr>
          <p:cNvPr id="9" name="Rectangle 8">
            <a:extLst>
              <a:ext uri="{FF2B5EF4-FFF2-40B4-BE49-F238E27FC236}">
                <a16:creationId xmlns:a16="http://schemas.microsoft.com/office/drawing/2014/main" id="{CB30BAF3-C75E-12F7-11E7-76E5F8849BA4}"/>
              </a:ext>
            </a:extLst>
          </p:cNvPr>
          <p:cNvSpPr/>
          <p:nvPr/>
        </p:nvSpPr>
        <p:spPr>
          <a:xfrm>
            <a:off x="117092" y="1197404"/>
            <a:ext cx="8909816" cy="3817626"/>
          </a:xfrm>
          <a:prstGeom prst="rect">
            <a:avLst/>
          </a:prstGeom>
          <a:solidFill>
            <a:schemeClr val="accent2">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Helvetica Neue"/>
              </a:rPr>
              <a:t>Below are the outcome of EDA over Zomato dataset.</a:t>
            </a:r>
          </a:p>
          <a:p>
            <a:pPr marL="228600" indent="-228600" algn="l">
              <a:buFont typeface="Arial" panose="020B0604020202020204" pitchFamily="34" charset="0"/>
              <a:buChar char="•"/>
            </a:pPr>
            <a:r>
              <a:rPr lang="en-US" sz="1200" b="1" i="0" dirty="0">
                <a:solidFill>
                  <a:srgbClr val="000000"/>
                </a:solidFill>
                <a:effectLst/>
                <a:latin typeface="Helvetica Neue"/>
              </a:rPr>
              <a:t>Zomato Coverage</a:t>
            </a:r>
          </a:p>
          <a:p>
            <a:pPr marL="628650" lvl="1" indent="-171450" algn="l">
              <a:buFont typeface="Arial" panose="020B0604020202020204" pitchFamily="34" charset="0"/>
              <a:buChar char="•"/>
            </a:pPr>
            <a:r>
              <a:rPr lang="en-US" sz="1200" b="0" i="0" dirty="0">
                <a:solidFill>
                  <a:srgbClr val="000000"/>
                </a:solidFill>
                <a:effectLst/>
                <a:latin typeface="Helvetica Neue"/>
              </a:rPr>
              <a:t>Zomato's presence is there in around 15 countries and the coverage is highest in India.</a:t>
            </a:r>
          </a:p>
          <a:p>
            <a:pPr marL="628650" lvl="1" indent="-171450" algn="l">
              <a:buFont typeface="Arial" panose="020B0604020202020204" pitchFamily="34" charset="0"/>
              <a:buChar char="•"/>
            </a:pPr>
            <a:r>
              <a:rPr lang="en-US" sz="1200" b="0" i="0" dirty="0">
                <a:solidFill>
                  <a:srgbClr val="000000"/>
                </a:solidFill>
                <a:effectLst/>
                <a:latin typeface="Helvetica Neue"/>
              </a:rPr>
              <a:t>New Delhi, Gurgaon and Noida are the top 3 cities under Zomato coverage with New Delhi highest.</a:t>
            </a:r>
          </a:p>
          <a:p>
            <a:pPr marL="628650" lvl="1" indent="-171450" algn="l">
              <a:buFont typeface="Arial" panose="020B0604020202020204" pitchFamily="34" charset="0"/>
              <a:buChar char="•"/>
            </a:pPr>
            <a:r>
              <a:rPr lang="en-US" sz="1200" b="0" i="0" dirty="0">
                <a:solidFill>
                  <a:srgbClr val="000000"/>
                </a:solidFill>
                <a:effectLst/>
                <a:latin typeface="Helvetica Neue"/>
              </a:rPr>
              <a:t>Places such as Mumbai, Pune and Bangalore has very low Zomato coverage.</a:t>
            </a:r>
          </a:p>
          <a:p>
            <a:pPr marL="228600" indent="-228600">
              <a:buFont typeface="Arial" panose="020B0604020202020204" pitchFamily="34" charset="0"/>
              <a:buChar char="•"/>
            </a:pPr>
            <a:r>
              <a:rPr lang="en-US" sz="1200" b="1" dirty="0">
                <a:solidFill>
                  <a:srgbClr val="000000"/>
                </a:solidFill>
                <a:latin typeface="Helvetica Neue"/>
              </a:rPr>
              <a:t>Cuisines</a:t>
            </a:r>
          </a:p>
          <a:p>
            <a:pPr marL="628650" lvl="1" indent="-171450">
              <a:buFont typeface="Arial" panose="020B0604020202020204" pitchFamily="34" charset="0"/>
              <a:buChar char="•"/>
            </a:pPr>
            <a:r>
              <a:rPr lang="en-US" sz="1200" dirty="0">
                <a:solidFill>
                  <a:srgbClr val="000000"/>
                </a:solidFill>
                <a:latin typeface="Helvetica Neue"/>
              </a:rPr>
              <a:t>North Indian is the most served Cuisine across India and majority of restaurants serve Chinese along with North Indian.</a:t>
            </a:r>
          </a:p>
          <a:p>
            <a:pPr marL="628650" lvl="1" indent="-171450">
              <a:buFont typeface="Arial" panose="020B0604020202020204" pitchFamily="34" charset="0"/>
              <a:buChar char="•"/>
            </a:pPr>
            <a:r>
              <a:rPr lang="en-US" sz="1200" dirty="0">
                <a:solidFill>
                  <a:srgbClr val="000000"/>
                </a:solidFill>
                <a:latin typeface="Helvetica Neue"/>
              </a:rPr>
              <a:t>There are total 90 unique cuisines which are served in India.</a:t>
            </a:r>
          </a:p>
          <a:p>
            <a:pPr marL="628650" lvl="1" indent="-171450">
              <a:buFont typeface="Arial" panose="020B0604020202020204" pitchFamily="34" charset="0"/>
              <a:buChar char="•"/>
            </a:pPr>
            <a:r>
              <a:rPr lang="en-US" sz="1200" dirty="0">
                <a:solidFill>
                  <a:srgbClr val="000000"/>
                </a:solidFill>
                <a:latin typeface="Helvetica Neue"/>
              </a:rPr>
              <a:t>North Indian is the most served cuisine in India and Delhi/NCR region followed by Chinese, Fast Food and Mughlai.</a:t>
            </a:r>
          </a:p>
          <a:p>
            <a:pPr marL="228600" indent="-228600" algn="l">
              <a:buFont typeface="Arial" panose="020B0604020202020204" pitchFamily="34" charset="0"/>
              <a:buChar char="•"/>
            </a:pPr>
            <a:r>
              <a:rPr lang="en-US" sz="1200" b="1" dirty="0">
                <a:solidFill>
                  <a:srgbClr val="000000"/>
                </a:solidFill>
                <a:latin typeface="Helvetica Neue"/>
              </a:rPr>
              <a:t>Average Cost for two</a:t>
            </a:r>
          </a:p>
          <a:p>
            <a:pPr marL="628650" lvl="1" indent="-171450" algn="l">
              <a:buFont typeface="Arial" panose="020B0604020202020204" pitchFamily="34" charset="0"/>
              <a:buChar char="•"/>
            </a:pPr>
            <a:r>
              <a:rPr lang="en-US" sz="1200" b="0" i="0" dirty="0">
                <a:solidFill>
                  <a:srgbClr val="000000"/>
                </a:solidFill>
                <a:effectLst/>
                <a:latin typeface="Helvetica Neue"/>
              </a:rPr>
              <a:t>The mean of Average Cost for two in India around INR 625.</a:t>
            </a:r>
          </a:p>
          <a:p>
            <a:pPr marL="628650" lvl="1" indent="-171450" algn="l">
              <a:buFont typeface="Arial" panose="020B0604020202020204" pitchFamily="34" charset="0"/>
              <a:buChar char="•"/>
            </a:pPr>
            <a:r>
              <a:rPr lang="en-US" sz="1200" b="0" i="0" dirty="0">
                <a:solidFill>
                  <a:srgbClr val="000000"/>
                </a:solidFill>
                <a:effectLst/>
                <a:latin typeface="Helvetica Neue"/>
              </a:rPr>
              <a:t>The most of the restaurants in India have Average cost for two under INR 1300. Anything post 1300 is an outlier.</a:t>
            </a:r>
          </a:p>
          <a:p>
            <a:pPr marL="628650" lvl="1" indent="-171450" algn="l">
              <a:buFont typeface="Arial" panose="020B0604020202020204" pitchFamily="34" charset="0"/>
              <a:buChar char="•"/>
            </a:pPr>
            <a:r>
              <a:rPr lang="en-US" sz="1200" b="0" i="0" dirty="0">
                <a:solidFill>
                  <a:srgbClr val="000000"/>
                </a:solidFill>
                <a:effectLst/>
                <a:latin typeface="Helvetica Neue"/>
              </a:rPr>
              <a:t>The total restaurants in India with outlying Average Cost for two is 813 only.</a:t>
            </a:r>
          </a:p>
          <a:p>
            <a:pPr marL="628650" lvl="1" indent="-171450" algn="l">
              <a:buFont typeface="Arial" panose="020B0604020202020204" pitchFamily="34" charset="0"/>
              <a:buChar char="•"/>
            </a:pPr>
            <a:r>
              <a:rPr lang="en-US" sz="1200" b="0" i="0" dirty="0">
                <a:solidFill>
                  <a:srgbClr val="000000"/>
                </a:solidFill>
                <a:effectLst/>
                <a:latin typeface="Helvetica Neue"/>
              </a:rPr>
              <a:t>Around 8% restaurants in New Delhi have Average cost for two above INR 1300.</a:t>
            </a:r>
          </a:p>
          <a:p>
            <a:pPr marL="628650" lvl="1" indent="-171450" algn="l">
              <a:buFont typeface="Arial" panose="020B0604020202020204" pitchFamily="34" charset="0"/>
              <a:buChar char="•"/>
            </a:pPr>
            <a:r>
              <a:rPr lang="en-US" sz="1200" b="0" i="0" dirty="0">
                <a:solidFill>
                  <a:srgbClr val="000000"/>
                </a:solidFill>
                <a:effectLst/>
                <a:latin typeface="Helvetica Neue"/>
              </a:rPr>
              <a:t>Around 14% restaurants in Gurgaon have Average cost for two above INR 1300.</a:t>
            </a:r>
          </a:p>
          <a:p>
            <a:pPr marL="628650" lvl="1" indent="-171450" algn="l">
              <a:buFont typeface="Arial" panose="020B0604020202020204" pitchFamily="34" charset="0"/>
              <a:buChar char="•"/>
            </a:pPr>
            <a:r>
              <a:rPr lang="en-US" sz="1200" b="0" i="0" dirty="0">
                <a:solidFill>
                  <a:srgbClr val="000000"/>
                </a:solidFill>
                <a:effectLst/>
                <a:latin typeface="Helvetica Neue"/>
              </a:rPr>
              <a:t>Around 5% restaurants in Noida have Average cost for two above INR 1300.</a:t>
            </a:r>
          </a:p>
          <a:p>
            <a:pPr marL="628650" lvl="1" indent="-171450" algn="l">
              <a:buFont typeface="Arial" panose="020B0604020202020204" pitchFamily="34" charset="0"/>
              <a:buChar char="•"/>
            </a:pPr>
            <a:r>
              <a:rPr lang="en-US" sz="1200" b="0" i="0" dirty="0">
                <a:solidFill>
                  <a:srgbClr val="000000"/>
                </a:solidFill>
                <a:effectLst/>
                <a:latin typeface="Helvetica Neue"/>
              </a:rPr>
              <a:t>The </a:t>
            </a:r>
            <a:r>
              <a:rPr lang="en-US" sz="1200" b="0" i="0" dirty="0" err="1">
                <a:solidFill>
                  <a:srgbClr val="000000"/>
                </a:solidFill>
                <a:effectLst/>
                <a:latin typeface="Helvetica Neue"/>
              </a:rPr>
              <a:t>restuarants</a:t>
            </a:r>
            <a:r>
              <a:rPr lang="en-US" sz="1200" b="0" i="0" dirty="0">
                <a:solidFill>
                  <a:srgbClr val="000000"/>
                </a:solidFill>
                <a:effectLst/>
                <a:latin typeface="Helvetica Neue"/>
              </a:rPr>
              <a:t> with Avg cost for two lower than 1000 do not focus much on the customer votes and reviews. Lot of </a:t>
            </a:r>
            <a:r>
              <a:rPr lang="en-US" sz="1200" b="0" i="0" dirty="0" err="1">
                <a:solidFill>
                  <a:srgbClr val="000000"/>
                </a:solidFill>
                <a:effectLst/>
                <a:latin typeface="Helvetica Neue"/>
              </a:rPr>
              <a:t>restuarants</a:t>
            </a:r>
            <a:r>
              <a:rPr lang="en-US" sz="1200" b="0" i="0" dirty="0">
                <a:solidFill>
                  <a:srgbClr val="000000"/>
                </a:solidFill>
                <a:effectLst/>
                <a:latin typeface="Helvetica Neue"/>
              </a:rPr>
              <a:t> are unrated in that category.</a:t>
            </a:r>
          </a:p>
          <a:p>
            <a:endParaRPr lang="en-US" sz="1200" b="0" i="0" dirty="0">
              <a:solidFill>
                <a:srgbClr val="000000"/>
              </a:solidFill>
              <a:effectLst/>
              <a:latin typeface="Helvetica Neue"/>
            </a:endParaRPr>
          </a:p>
          <a:p>
            <a:pPr marL="171450" indent="-171450">
              <a:buFontTx/>
              <a:buChar char="-"/>
            </a:pPr>
            <a:endParaRPr lang="en-US" sz="1200" dirty="0">
              <a:solidFill>
                <a:schemeClr val="tx1"/>
              </a:solidFill>
              <a:latin typeface="Helvetica Neue"/>
            </a:endParaRPr>
          </a:p>
        </p:txBody>
      </p:sp>
    </p:spTree>
    <p:extLst>
      <p:ext uri="{BB962C8B-B14F-4D97-AF65-F5344CB8AC3E}">
        <p14:creationId xmlns:p14="http://schemas.microsoft.com/office/powerpoint/2010/main" val="712087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8246071" cy="610820"/>
          </a:xfrm>
        </p:spPr>
        <p:txBody>
          <a:bodyPr>
            <a:normAutofit fontScale="90000"/>
          </a:bodyPr>
          <a:lstStyle/>
          <a:p>
            <a:pPr algn="l"/>
            <a:r>
              <a:rPr lang="en-US" dirty="0">
                <a:solidFill>
                  <a:schemeClr val="tx1">
                    <a:lumMod val="95000"/>
                    <a:lumOff val="5000"/>
                  </a:schemeClr>
                </a:solidFill>
              </a:rPr>
              <a:t>EDA Summary Cont..</a:t>
            </a:r>
          </a:p>
        </p:txBody>
      </p:sp>
      <p:sp>
        <p:nvSpPr>
          <p:cNvPr id="9" name="Rectangle 8">
            <a:extLst>
              <a:ext uri="{FF2B5EF4-FFF2-40B4-BE49-F238E27FC236}">
                <a16:creationId xmlns:a16="http://schemas.microsoft.com/office/drawing/2014/main" id="{CB30BAF3-C75E-12F7-11E7-76E5F8849BA4}"/>
              </a:ext>
            </a:extLst>
          </p:cNvPr>
          <p:cNvSpPr/>
          <p:nvPr/>
        </p:nvSpPr>
        <p:spPr>
          <a:xfrm>
            <a:off x="117092" y="1197404"/>
            <a:ext cx="8909816" cy="3817626"/>
          </a:xfrm>
          <a:prstGeom prst="rect">
            <a:avLst/>
          </a:prstGeom>
          <a:solidFill>
            <a:schemeClr val="accent2">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l">
              <a:buFont typeface="Arial" panose="020B0604020202020204" pitchFamily="34" charset="0"/>
              <a:buChar char="•"/>
            </a:pPr>
            <a:r>
              <a:rPr lang="en-US" sz="1200" b="1" i="0" dirty="0">
                <a:solidFill>
                  <a:schemeClr val="tx1"/>
                </a:solidFill>
                <a:effectLst/>
                <a:latin typeface="Helvetica Neue"/>
              </a:rPr>
              <a:t>Votes &amp; Aggregate Rating</a:t>
            </a:r>
          </a:p>
          <a:p>
            <a:pPr marL="628650" lvl="1" indent="-171450" algn="l">
              <a:buFont typeface="Arial" panose="020B0604020202020204" pitchFamily="34" charset="0"/>
              <a:buChar char="•"/>
            </a:pPr>
            <a:r>
              <a:rPr lang="en-US" sz="1200" b="0" i="0" dirty="0">
                <a:solidFill>
                  <a:schemeClr val="tx1"/>
                </a:solidFill>
                <a:effectLst/>
                <a:latin typeface="Helvetica Neue"/>
              </a:rPr>
              <a:t>The maximum number of restaurants in India are Average Rated.</a:t>
            </a:r>
          </a:p>
          <a:p>
            <a:pPr marL="628650" lvl="1" indent="-171450" algn="l">
              <a:buFont typeface="Arial" panose="020B0604020202020204" pitchFamily="34" charset="0"/>
              <a:buChar char="•"/>
            </a:pPr>
            <a:r>
              <a:rPr lang="en-US" sz="1200" b="0" i="0" dirty="0">
                <a:solidFill>
                  <a:schemeClr val="tx1"/>
                </a:solidFill>
                <a:effectLst/>
                <a:latin typeface="Helvetica Neue"/>
              </a:rPr>
              <a:t>There are 2139 restaurants which are not rated and number of votes is very less. This probably means that these restaurants have very low foot falling.</a:t>
            </a:r>
          </a:p>
          <a:p>
            <a:pPr marL="628650" lvl="1" indent="-171450" algn="l">
              <a:buFont typeface="Arial" panose="020B0604020202020204" pitchFamily="34" charset="0"/>
              <a:buChar char="•"/>
            </a:pPr>
            <a:r>
              <a:rPr lang="en-US" sz="1200" b="0" i="0" dirty="0">
                <a:solidFill>
                  <a:schemeClr val="tx1"/>
                </a:solidFill>
                <a:effectLst/>
                <a:latin typeface="Helvetica Neue"/>
              </a:rPr>
              <a:t>Average Cost for two does not seem to have any impact on Aggregate Rating of the restaurants.</a:t>
            </a:r>
          </a:p>
          <a:p>
            <a:pPr marL="628650" lvl="1" indent="-171450" algn="l">
              <a:buFont typeface="Arial" panose="020B0604020202020204" pitchFamily="34" charset="0"/>
              <a:buChar char="•"/>
            </a:pPr>
            <a:r>
              <a:rPr lang="en-US" sz="1200" b="0" i="0" dirty="0">
                <a:solidFill>
                  <a:schemeClr val="tx1"/>
                </a:solidFill>
                <a:effectLst/>
                <a:latin typeface="Helvetica Neue"/>
              </a:rPr>
              <a:t>It is observed that higher the number of votes higher the rating, but these observations are very less in number.</a:t>
            </a:r>
          </a:p>
          <a:p>
            <a:pPr marL="628650" lvl="1" indent="-171450" algn="l">
              <a:buFont typeface="Arial" panose="020B0604020202020204" pitchFamily="34" charset="0"/>
              <a:buChar char="•"/>
            </a:pPr>
            <a:r>
              <a:rPr lang="en-US" sz="1200" b="0" i="0" dirty="0">
                <a:solidFill>
                  <a:schemeClr val="tx1"/>
                </a:solidFill>
                <a:effectLst/>
                <a:latin typeface="Helvetica Neue"/>
              </a:rPr>
              <a:t>There are only 40 restaurants which have number of votes greater than 2000 however their rating is either close to 4 or above 4. It means higher votes, higher footfall and higher ratings.</a:t>
            </a:r>
          </a:p>
          <a:p>
            <a:pPr marL="171450" indent="-171450" algn="l">
              <a:buFont typeface="Arial" panose="020B0604020202020204" pitchFamily="34" charset="0"/>
              <a:buChar char="•"/>
            </a:pPr>
            <a:r>
              <a:rPr lang="en-US" sz="1200" b="1" i="0" dirty="0">
                <a:solidFill>
                  <a:schemeClr val="tx1"/>
                </a:solidFill>
                <a:effectLst/>
                <a:latin typeface="Helvetica Neue"/>
              </a:rPr>
              <a:t>Other Observations</a:t>
            </a:r>
          </a:p>
          <a:p>
            <a:pPr marL="628650" lvl="1" indent="-171450" algn="l">
              <a:buFont typeface="Arial" panose="020B0604020202020204" pitchFamily="34" charset="0"/>
              <a:buChar char="•"/>
            </a:pPr>
            <a:r>
              <a:rPr lang="en-US" sz="1200" b="0" i="0" dirty="0">
                <a:solidFill>
                  <a:schemeClr val="tx1"/>
                </a:solidFill>
                <a:effectLst/>
                <a:latin typeface="Helvetica Neue"/>
              </a:rPr>
              <a:t>Out of top 10 most voted restaurants, 5 are from Bangalore and only 1 from New Delhi. This is quite interesting.</a:t>
            </a:r>
          </a:p>
          <a:p>
            <a:pPr marL="628650" lvl="1" indent="-171450" algn="l">
              <a:buFont typeface="Arial" panose="020B0604020202020204" pitchFamily="34" charset="0"/>
              <a:buChar char="•"/>
            </a:pPr>
            <a:r>
              <a:rPr lang="en-US" sz="1200" b="0" i="0" dirty="0">
                <a:solidFill>
                  <a:schemeClr val="tx1"/>
                </a:solidFill>
                <a:effectLst/>
                <a:latin typeface="Helvetica Neue"/>
              </a:rPr>
              <a:t>The Average cost for two for top 10 most rated restaurants is between 1000 and 2000 that to very close to 1300.</a:t>
            </a:r>
          </a:p>
          <a:p>
            <a:pPr marL="628650" lvl="1" indent="-171450" algn="l">
              <a:buFont typeface="Arial" panose="020B0604020202020204" pitchFamily="34" charset="0"/>
              <a:buChar char="•"/>
            </a:pPr>
            <a:r>
              <a:rPr lang="en-US" sz="1200" b="0" i="0" dirty="0">
                <a:solidFill>
                  <a:schemeClr val="tx1"/>
                </a:solidFill>
                <a:effectLst/>
                <a:latin typeface="Helvetica Neue"/>
              </a:rPr>
              <a:t>In New Delhi, Connaught Place has most number of restaurants with rating 4 &amp; above.</a:t>
            </a:r>
          </a:p>
          <a:p>
            <a:pPr marL="628650" lvl="1" indent="-171450" algn="l">
              <a:buFont typeface="Arial" panose="020B0604020202020204" pitchFamily="34" charset="0"/>
              <a:buChar char="•"/>
            </a:pPr>
            <a:r>
              <a:rPr lang="en-US" sz="1200" b="0" i="0" dirty="0">
                <a:solidFill>
                  <a:schemeClr val="tx1"/>
                </a:solidFill>
                <a:effectLst/>
                <a:latin typeface="Helvetica Neue"/>
              </a:rPr>
              <a:t>In Gurgaon, Sector 29 has most number of restaurants with rating 4 &amp; above.</a:t>
            </a:r>
          </a:p>
          <a:p>
            <a:pPr marL="628650" lvl="1" indent="-171450" algn="l">
              <a:buFont typeface="Arial" panose="020B0604020202020204" pitchFamily="34" charset="0"/>
              <a:buChar char="•"/>
            </a:pPr>
            <a:r>
              <a:rPr lang="en-US" sz="1200" b="0" i="0" dirty="0">
                <a:solidFill>
                  <a:schemeClr val="tx1"/>
                </a:solidFill>
                <a:effectLst/>
                <a:latin typeface="Helvetica Neue"/>
              </a:rPr>
              <a:t>In Noida, DLF Mall of India, Sector 18 has most number of restaurants with rating 4 &amp; above.</a:t>
            </a:r>
          </a:p>
          <a:p>
            <a:pPr marL="171450" indent="-171450">
              <a:buFontTx/>
              <a:buChar char="-"/>
            </a:pPr>
            <a:endParaRPr lang="en-US" sz="1200" dirty="0">
              <a:solidFill>
                <a:schemeClr val="tx1"/>
              </a:solidFill>
              <a:latin typeface="Helvetica Neue"/>
            </a:endParaRPr>
          </a:p>
        </p:txBody>
      </p:sp>
    </p:spTree>
    <p:extLst>
      <p:ext uri="{BB962C8B-B14F-4D97-AF65-F5344CB8AC3E}">
        <p14:creationId xmlns:p14="http://schemas.microsoft.com/office/powerpoint/2010/main" val="218756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B30BAF3-C75E-12F7-11E7-76E5F8849BA4}"/>
              </a:ext>
            </a:extLst>
          </p:cNvPr>
          <p:cNvSpPr/>
          <p:nvPr/>
        </p:nvSpPr>
        <p:spPr>
          <a:xfrm>
            <a:off x="117092" y="1197404"/>
            <a:ext cx="8909816" cy="3817626"/>
          </a:xfrm>
          <a:prstGeom prst="rect">
            <a:avLst/>
          </a:prstGeom>
          <a:solidFill>
            <a:schemeClr val="accent2">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i="0" dirty="0">
                <a:solidFill>
                  <a:srgbClr val="000000"/>
                </a:solidFill>
                <a:effectLst/>
                <a:latin typeface="Helvetica Neue"/>
              </a:rPr>
              <a:t>Actionable Insights for Zomato Management</a:t>
            </a:r>
          </a:p>
          <a:p>
            <a:pPr marL="171450" indent="-171450">
              <a:buFontTx/>
              <a:buChar char="-"/>
            </a:pPr>
            <a:r>
              <a:rPr lang="en-US" sz="1200" dirty="0">
                <a:solidFill>
                  <a:schemeClr val="tx1"/>
                </a:solidFill>
                <a:latin typeface="Helvetica Neue"/>
              </a:rPr>
              <a:t>Zomato already has huge coverage in India and already have baseline operations, marketing and management team. There is a great opportunity to increase coverage in other cities of India. Cities such as Bangalore, Pune and Mumbai has very young population which makes them next big opportunities for Zomato.</a:t>
            </a:r>
          </a:p>
          <a:p>
            <a:pPr marL="171450" indent="-171450">
              <a:buFontTx/>
              <a:buChar char="-"/>
            </a:pPr>
            <a:r>
              <a:rPr lang="en-US" sz="1200" dirty="0">
                <a:solidFill>
                  <a:schemeClr val="tx1"/>
                </a:solidFill>
                <a:latin typeface="Helvetica Neue"/>
              </a:rPr>
              <a:t>The restaurants with higher ratings should appear at the top on search pages within Zomato app/web.</a:t>
            </a:r>
          </a:p>
          <a:p>
            <a:pPr marL="171450" indent="-171450">
              <a:buFontTx/>
              <a:buChar char="-"/>
            </a:pPr>
            <a:r>
              <a:rPr lang="en-US" sz="1200" dirty="0">
                <a:solidFill>
                  <a:schemeClr val="tx1"/>
                </a:solidFill>
                <a:latin typeface="Helvetica Neue"/>
              </a:rPr>
              <a:t>Zomato should update the UI/UX of app/web to ensure users start voting and rate the restaurants. This will help create a more useful data for Zomato.</a:t>
            </a:r>
          </a:p>
          <a:p>
            <a:endParaRPr lang="en-US" sz="1200" dirty="0">
              <a:solidFill>
                <a:schemeClr val="tx1"/>
              </a:solidFill>
              <a:latin typeface="Helvetica Neue"/>
            </a:endParaRPr>
          </a:p>
          <a:p>
            <a:r>
              <a:rPr lang="en-US" sz="1200" b="1" dirty="0">
                <a:solidFill>
                  <a:schemeClr val="tx1"/>
                </a:solidFill>
                <a:latin typeface="Helvetica Neue"/>
              </a:rPr>
              <a:t>Recommendations for Restaurant Owners for Monetization Through Data</a:t>
            </a:r>
          </a:p>
          <a:p>
            <a:pPr marL="171450" indent="-171450">
              <a:buFontTx/>
              <a:buChar char="-"/>
            </a:pPr>
            <a:r>
              <a:rPr lang="en-US" sz="1200" dirty="0">
                <a:solidFill>
                  <a:schemeClr val="tx1"/>
                </a:solidFill>
                <a:latin typeface="Helvetica Neue"/>
              </a:rPr>
              <a:t>Its recommended for existing &amp; potential restaurant owners to serve North Indian &amp; Chinese Cuisines. Indian people seems to be in love with this combination of food. For Delhi NCR region Mughlai is a great food choice as well.</a:t>
            </a:r>
          </a:p>
          <a:p>
            <a:pPr marL="171450" indent="-171450">
              <a:buFontTx/>
              <a:buChar char="-"/>
            </a:pPr>
            <a:r>
              <a:rPr lang="en-US" sz="1200" dirty="0">
                <a:solidFill>
                  <a:schemeClr val="tx1"/>
                </a:solidFill>
                <a:latin typeface="Helvetica Neue"/>
              </a:rPr>
              <a:t>The potential owner should prefer Gurgaon within Delhi NCR, if the “Average Cost for two” is more than INR 1300.</a:t>
            </a:r>
          </a:p>
          <a:p>
            <a:pPr marL="171450" indent="-171450">
              <a:buFontTx/>
              <a:buChar char="-"/>
            </a:pPr>
            <a:r>
              <a:rPr lang="en-US" sz="1200" dirty="0">
                <a:solidFill>
                  <a:schemeClr val="tx1"/>
                </a:solidFill>
                <a:latin typeface="Helvetica Neue"/>
              </a:rPr>
              <a:t>To be top rated restaurant, the restaurant owner can have “Average Cost for two” between 1000 and 1800.</a:t>
            </a:r>
          </a:p>
          <a:p>
            <a:pPr marL="171450" indent="-171450">
              <a:buFontTx/>
              <a:buChar char="-"/>
            </a:pPr>
            <a:r>
              <a:rPr lang="en-US" sz="1200" dirty="0">
                <a:solidFill>
                  <a:schemeClr val="tx1"/>
                </a:solidFill>
                <a:latin typeface="Helvetica Neue"/>
              </a:rPr>
              <a:t>People in Bangalore seems to vote &amp; rate restaurants a lot, so it should be must of Bangalore based restaurants to have good number of votes and decent rating.</a:t>
            </a:r>
          </a:p>
          <a:p>
            <a:pPr marL="171450" indent="-171450">
              <a:buFontTx/>
              <a:buChar char="-"/>
            </a:pPr>
            <a:r>
              <a:rPr lang="en-US" sz="1200" dirty="0">
                <a:solidFill>
                  <a:schemeClr val="tx1"/>
                </a:solidFill>
                <a:latin typeface="Helvetica Neue"/>
              </a:rPr>
              <a:t>To see a greater footfall &amp; among best rated restaurants, the below localities should be preferred for potential restaurants:</a:t>
            </a:r>
          </a:p>
          <a:p>
            <a:pPr marL="628650" lvl="1" indent="-171450">
              <a:buFontTx/>
              <a:buChar char="-"/>
            </a:pPr>
            <a:r>
              <a:rPr lang="en-US" sz="1200" b="0" i="0" dirty="0">
                <a:solidFill>
                  <a:schemeClr val="tx1"/>
                </a:solidFill>
                <a:effectLst/>
                <a:latin typeface="Helvetica Neue"/>
              </a:rPr>
              <a:t>New Delhi - Connaught Place &amp; Rajouri Garden</a:t>
            </a:r>
          </a:p>
          <a:p>
            <a:pPr marL="628650" lvl="1" indent="-171450">
              <a:buFontTx/>
              <a:buChar char="-"/>
            </a:pPr>
            <a:r>
              <a:rPr lang="en-US" sz="1200" dirty="0">
                <a:solidFill>
                  <a:schemeClr val="tx1"/>
                </a:solidFill>
                <a:latin typeface="Helvetica Neue"/>
              </a:rPr>
              <a:t>Gurgaon - Sector 29 &amp; DLF Cyber Hub</a:t>
            </a:r>
          </a:p>
          <a:p>
            <a:pPr marL="628650" lvl="1" indent="-171450">
              <a:buFontTx/>
              <a:buChar char="-"/>
            </a:pPr>
            <a:r>
              <a:rPr lang="en-US" sz="1200" b="0" i="0" dirty="0">
                <a:solidFill>
                  <a:schemeClr val="tx1"/>
                </a:solidFill>
                <a:effectLst/>
                <a:latin typeface="Helvetica Neue"/>
              </a:rPr>
              <a:t>Noida - DLF Mall of India Sector 18 &amp; Sector 37</a:t>
            </a:r>
            <a:endParaRPr lang="en-US" sz="1200" dirty="0">
              <a:solidFill>
                <a:schemeClr val="tx1"/>
              </a:solidFill>
              <a:latin typeface="Helvetica Neue"/>
            </a:endParaRPr>
          </a:p>
        </p:txBody>
      </p:sp>
      <p:sp>
        <p:nvSpPr>
          <p:cNvPr id="6" name="Title 3">
            <a:extLst>
              <a:ext uri="{FF2B5EF4-FFF2-40B4-BE49-F238E27FC236}">
                <a16:creationId xmlns:a16="http://schemas.microsoft.com/office/drawing/2014/main" id="{9CB9ABFC-F862-971C-CF8C-E1741CE819DB}"/>
              </a:ext>
            </a:extLst>
          </p:cNvPr>
          <p:cNvSpPr>
            <a:spLocks noGrp="1"/>
          </p:cNvSpPr>
          <p:nvPr>
            <p:ph type="title"/>
          </p:nvPr>
        </p:nvSpPr>
        <p:spPr>
          <a:xfrm>
            <a:off x="601670" y="128470"/>
            <a:ext cx="8246071" cy="610820"/>
          </a:xfrm>
        </p:spPr>
        <p:txBody>
          <a:bodyPr>
            <a:normAutofit fontScale="90000"/>
          </a:bodyPr>
          <a:lstStyle/>
          <a:p>
            <a:pPr algn="l"/>
            <a:r>
              <a:rPr lang="en-US" dirty="0">
                <a:solidFill>
                  <a:schemeClr val="tx1">
                    <a:lumMod val="95000"/>
                    <a:lumOff val="5000"/>
                  </a:schemeClr>
                </a:solidFill>
              </a:rPr>
              <a:t>Actionable Insights / Value Adds</a:t>
            </a:r>
          </a:p>
        </p:txBody>
      </p:sp>
    </p:spTree>
    <p:extLst>
      <p:ext uri="{BB962C8B-B14F-4D97-AF65-F5344CB8AC3E}">
        <p14:creationId xmlns:p14="http://schemas.microsoft.com/office/powerpoint/2010/main" val="1568419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551905" y="2419045"/>
            <a:ext cx="4040188" cy="479822"/>
          </a:xfrm>
        </p:spPr>
        <p:txBody>
          <a:bodyPr>
            <a:noAutofit/>
          </a:bodyPr>
          <a:lstStyle/>
          <a:p>
            <a:r>
              <a:rPr lang="en-US" sz="3200" dirty="0"/>
              <a:t>Thank You..</a:t>
            </a:r>
          </a:p>
        </p:txBody>
      </p:sp>
    </p:spTree>
    <p:extLst>
      <p:ext uri="{BB962C8B-B14F-4D97-AF65-F5344CB8AC3E}">
        <p14:creationId xmlns:p14="http://schemas.microsoft.com/office/powerpoint/2010/main" val="2716626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50" y="15094"/>
            <a:ext cx="7482545" cy="418786"/>
          </a:xfrm>
        </p:spPr>
        <p:txBody>
          <a:bodyPr>
            <a:normAutofit fontScale="90000"/>
          </a:bodyPr>
          <a:lstStyle/>
          <a:p>
            <a:r>
              <a:rPr lang="en-US" dirty="0">
                <a:solidFill>
                  <a:schemeClr val="tx1">
                    <a:lumMod val="95000"/>
                    <a:lumOff val="5000"/>
                  </a:schemeClr>
                </a:solidFill>
              </a:rPr>
              <a:t>Executive Summary &amp; Problem Statement</a:t>
            </a:r>
          </a:p>
        </p:txBody>
      </p:sp>
      <p:pic>
        <p:nvPicPr>
          <p:cNvPr id="5" name="Picture 4">
            <a:extLst>
              <a:ext uri="{FF2B5EF4-FFF2-40B4-BE49-F238E27FC236}">
                <a16:creationId xmlns:a16="http://schemas.microsoft.com/office/drawing/2014/main" id="{99DFE166-FE1A-6833-F87A-092F41FA3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787" y="456163"/>
            <a:ext cx="4026658" cy="2268292"/>
          </a:xfrm>
          <a:prstGeom prst="rect">
            <a:avLst/>
          </a:prstGeom>
        </p:spPr>
      </p:pic>
      <p:sp>
        <p:nvSpPr>
          <p:cNvPr id="9" name="Rectangle 8">
            <a:extLst>
              <a:ext uri="{FF2B5EF4-FFF2-40B4-BE49-F238E27FC236}">
                <a16:creationId xmlns:a16="http://schemas.microsoft.com/office/drawing/2014/main" id="{3E36FB72-B73F-E1E3-5CB9-467926828ED1}"/>
              </a:ext>
            </a:extLst>
          </p:cNvPr>
          <p:cNvSpPr/>
          <p:nvPr/>
        </p:nvSpPr>
        <p:spPr>
          <a:xfrm>
            <a:off x="87227" y="456161"/>
            <a:ext cx="4713373" cy="2246218"/>
          </a:xfrm>
          <a:prstGeom prst="rect">
            <a:avLst/>
          </a:prstGeom>
          <a:solidFill>
            <a:schemeClr val="accent2">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b="1" dirty="0">
                <a:solidFill>
                  <a:schemeClr val="tx1"/>
                </a:solidFill>
              </a:rPr>
              <a:t>Executive Summary</a:t>
            </a:r>
          </a:p>
          <a:p>
            <a:r>
              <a:rPr lang="en-US" sz="1200" b="0" i="0" dirty="0">
                <a:solidFill>
                  <a:srgbClr val="000000"/>
                </a:solidFill>
                <a:effectLst/>
                <a:latin typeface="Helvetica Neue"/>
              </a:rPr>
              <a:t>Zomato is an Indian multinational restaurant aggregator and food delivery company. Zomato provides information, menus and user-reviews of restaurants as well as food delivery options from partner restaurants in select cities. Zomato has been instrumental in visibility of restaurants to Zomato users and also facilitated them with reviews, ratings and other observations.</a:t>
            </a:r>
          </a:p>
          <a:p>
            <a:r>
              <a:rPr lang="en-US" sz="1200" dirty="0">
                <a:solidFill>
                  <a:srgbClr val="000000"/>
                </a:solidFill>
                <a:latin typeface="Helvetica Neue"/>
              </a:rPr>
              <a:t>The data generated by Zomato Subscriptions and reviews/ratings by users is very useful in generating useful insights contributing to value added decision making and data monetization.</a:t>
            </a:r>
            <a:endParaRPr lang="en-US" sz="1200" b="0" i="0" dirty="0">
              <a:solidFill>
                <a:srgbClr val="000000"/>
              </a:solidFill>
              <a:effectLst/>
              <a:latin typeface="Helvetica Neue"/>
            </a:endParaRPr>
          </a:p>
        </p:txBody>
      </p:sp>
      <p:sp>
        <p:nvSpPr>
          <p:cNvPr id="10" name="Rectangle 9">
            <a:extLst>
              <a:ext uri="{FF2B5EF4-FFF2-40B4-BE49-F238E27FC236}">
                <a16:creationId xmlns:a16="http://schemas.microsoft.com/office/drawing/2014/main" id="{6F5D1670-D0A5-43D5-ED10-CB938E937D77}"/>
              </a:ext>
            </a:extLst>
          </p:cNvPr>
          <p:cNvSpPr/>
          <p:nvPr/>
        </p:nvSpPr>
        <p:spPr>
          <a:xfrm>
            <a:off x="87227" y="2768812"/>
            <a:ext cx="8909816" cy="2246218"/>
          </a:xfrm>
          <a:prstGeom prst="rect">
            <a:avLst/>
          </a:prstGeom>
          <a:solidFill>
            <a:schemeClr val="accent2">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b="1" dirty="0">
              <a:solidFill>
                <a:schemeClr val="tx1"/>
              </a:solidFill>
            </a:endParaRPr>
          </a:p>
          <a:p>
            <a:r>
              <a:rPr lang="en-IN" sz="1500" b="1" dirty="0">
                <a:solidFill>
                  <a:schemeClr val="tx1"/>
                </a:solidFill>
              </a:rPr>
              <a:t>Intended Audience</a:t>
            </a:r>
          </a:p>
          <a:p>
            <a:pPr marL="171450" indent="-171450">
              <a:buFont typeface="Arial" panose="020B0604020202020204" pitchFamily="34" charset="0"/>
              <a:buChar char="•"/>
            </a:pPr>
            <a:r>
              <a:rPr lang="en-US" sz="1200" dirty="0">
                <a:solidFill>
                  <a:srgbClr val="000000"/>
                </a:solidFill>
                <a:latin typeface="Helvetica Neue"/>
              </a:rPr>
              <a:t>Zomato’s Senior Executives</a:t>
            </a:r>
          </a:p>
          <a:p>
            <a:pPr marL="171450" indent="-171450">
              <a:buFont typeface="Arial" panose="020B0604020202020204" pitchFamily="34" charset="0"/>
              <a:buChar char="•"/>
            </a:pPr>
            <a:r>
              <a:rPr lang="en-US" sz="1200" dirty="0">
                <a:solidFill>
                  <a:srgbClr val="000000"/>
                </a:solidFill>
                <a:latin typeface="Helvetica Neue"/>
              </a:rPr>
              <a:t>Web/Mobile App Product Managers</a:t>
            </a:r>
          </a:p>
          <a:p>
            <a:pPr marL="171450" indent="-171450">
              <a:buFont typeface="Arial" panose="020B0604020202020204" pitchFamily="34" charset="0"/>
              <a:buChar char="•"/>
            </a:pPr>
            <a:r>
              <a:rPr lang="en-US" sz="1200" dirty="0">
                <a:solidFill>
                  <a:srgbClr val="000000"/>
                </a:solidFill>
                <a:latin typeface="Helvetica Neue"/>
              </a:rPr>
              <a:t>Sales Executives</a:t>
            </a:r>
          </a:p>
          <a:p>
            <a:pPr marL="171450" indent="-171450">
              <a:buFont typeface="Arial" panose="020B0604020202020204" pitchFamily="34" charset="0"/>
              <a:buChar char="•"/>
            </a:pPr>
            <a:r>
              <a:rPr lang="en-US" sz="1200" i="0" dirty="0">
                <a:solidFill>
                  <a:srgbClr val="000000"/>
                </a:solidFill>
                <a:effectLst/>
                <a:latin typeface="Helvetica Neue"/>
              </a:rPr>
              <a:t>Operations Manager</a:t>
            </a:r>
          </a:p>
          <a:p>
            <a:r>
              <a:rPr lang="en-US" sz="1500" b="1" dirty="0">
                <a:solidFill>
                  <a:srgbClr val="000000"/>
                </a:solidFill>
                <a:latin typeface="+mj-lt"/>
              </a:rPr>
              <a:t>Problem Statement</a:t>
            </a:r>
          </a:p>
          <a:p>
            <a:pPr marL="171450" indent="-171450" algn="l">
              <a:buFont typeface="Arial" panose="020B0604020202020204" pitchFamily="34" charset="0"/>
              <a:buChar char="•"/>
            </a:pPr>
            <a:r>
              <a:rPr lang="en-US" sz="1200" b="0" i="0" dirty="0">
                <a:solidFill>
                  <a:srgbClr val="000000"/>
                </a:solidFill>
                <a:effectLst/>
                <a:latin typeface="Helvetica Neue"/>
              </a:rPr>
              <a:t>Understand Zomato’s restaurant coverage and generate meaningful insights which can add value to their business.</a:t>
            </a:r>
          </a:p>
          <a:p>
            <a:pPr marL="171450" indent="-171450" algn="l">
              <a:buFont typeface="Arial" panose="020B0604020202020204" pitchFamily="34" charset="0"/>
              <a:buChar char="•"/>
            </a:pPr>
            <a:r>
              <a:rPr lang="en-US" sz="1200" dirty="0">
                <a:solidFill>
                  <a:srgbClr val="000000"/>
                </a:solidFill>
                <a:latin typeface="Helvetica Neue"/>
              </a:rPr>
              <a:t>To</a:t>
            </a:r>
            <a:r>
              <a:rPr lang="en-US" sz="1200" b="0" i="0" dirty="0">
                <a:solidFill>
                  <a:srgbClr val="000000"/>
                </a:solidFill>
                <a:effectLst/>
                <a:latin typeface="Helvetica Neue"/>
              </a:rPr>
              <a:t> evaluate the pattern of restaurant ratings and on what factors rating are dependent upon.</a:t>
            </a:r>
          </a:p>
          <a:p>
            <a:pPr marL="171450" indent="-171450" algn="l">
              <a:buFont typeface="Arial" panose="020B0604020202020204" pitchFamily="34" charset="0"/>
              <a:buChar char="•"/>
            </a:pPr>
            <a:r>
              <a:rPr lang="en-US" sz="1200" b="0" i="0" dirty="0">
                <a:solidFill>
                  <a:srgbClr val="000000"/>
                </a:solidFill>
                <a:effectLst/>
                <a:latin typeface="Helvetica Neue"/>
              </a:rPr>
              <a:t>Understand the most served cuisines and on what locations.</a:t>
            </a:r>
          </a:p>
          <a:p>
            <a:pPr marL="171450" indent="-171450" algn="l">
              <a:buFont typeface="Arial" panose="020B0604020202020204" pitchFamily="34" charset="0"/>
              <a:buChar char="•"/>
            </a:pPr>
            <a:r>
              <a:rPr lang="en-US" sz="1200" b="0" i="0" dirty="0">
                <a:solidFill>
                  <a:srgbClr val="000000"/>
                </a:solidFill>
                <a:effectLst/>
                <a:latin typeface="Helvetica Neue"/>
              </a:rPr>
              <a:t>Zomato wants to monetize this data and sell insights to existing &amp; new upcoming restaurants so that restaurant owners can take better &amp; informed data driven decisions in choosing cuisines, cost and locations.</a:t>
            </a:r>
          </a:p>
          <a:p>
            <a:endParaRPr lang="en-US" sz="1200" b="1" i="0" dirty="0">
              <a:solidFill>
                <a:srgbClr val="000000"/>
              </a:solidFill>
              <a:effectLst/>
              <a:latin typeface="+mj-lt"/>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8246071" cy="610820"/>
          </a:xfrm>
        </p:spPr>
        <p:txBody>
          <a:bodyPr>
            <a:normAutofit fontScale="90000"/>
          </a:bodyPr>
          <a:lstStyle/>
          <a:p>
            <a:pPr algn="l"/>
            <a:r>
              <a:rPr lang="en-US" dirty="0">
                <a:solidFill>
                  <a:schemeClr val="tx1">
                    <a:lumMod val="95000"/>
                    <a:lumOff val="5000"/>
                  </a:schemeClr>
                </a:solidFill>
              </a:rPr>
              <a:t>Data Profile &amp; Transformations</a:t>
            </a:r>
          </a:p>
        </p:txBody>
      </p:sp>
      <p:sp>
        <p:nvSpPr>
          <p:cNvPr id="11" name="Rectangle 10">
            <a:extLst>
              <a:ext uri="{FF2B5EF4-FFF2-40B4-BE49-F238E27FC236}">
                <a16:creationId xmlns:a16="http://schemas.microsoft.com/office/drawing/2014/main" id="{8A80ADC7-EB3C-73A4-0718-03DA415ECF15}"/>
              </a:ext>
            </a:extLst>
          </p:cNvPr>
          <p:cNvSpPr/>
          <p:nvPr/>
        </p:nvSpPr>
        <p:spPr>
          <a:xfrm>
            <a:off x="117092" y="1197404"/>
            <a:ext cx="8909816" cy="3817626"/>
          </a:xfrm>
          <a:prstGeom prst="rect">
            <a:avLst/>
          </a:prstGeom>
          <a:solidFill>
            <a:schemeClr val="accent2">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b="1" dirty="0">
              <a:solidFill>
                <a:schemeClr val="tx1"/>
              </a:solidFill>
            </a:endParaRPr>
          </a:p>
          <a:p>
            <a:r>
              <a:rPr lang="en-US" sz="1500" b="1" i="0" dirty="0">
                <a:solidFill>
                  <a:srgbClr val="000000"/>
                </a:solidFill>
                <a:effectLst/>
                <a:latin typeface="+mj-lt"/>
              </a:rPr>
              <a:t>Dataset &amp; Profile Information</a:t>
            </a:r>
          </a:p>
          <a:p>
            <a:r>
              <a:rPr lang="en-US" sz="1200" dirty="0">
                <a:solidFill>
                  <a:srgbClr val="000000"/>
                </a:solidFill>
                <a:latin typeface="Helvetica Neue"/>
              </a:rPr>
              <a:t>Two Datasets were taken into account. Zomato and country dataset. Zomato dataset has all the information and only country codes were provided in country dataset.</a:t>
            </a:r>
          </a:p>
          <a:p>
            <a:pPr algn="l">
              <a:buFont typeface="Arial" panose="020B0604020202020204" pitchFamily="34" charset="0"/>
              <a:buChar char="•"/>
            </a:pPr>
            <a:r>
              <a:rPr lang="en-US" sz="1200" b="0" i="0" dirty="0">
                <a:solidFill>
                  <a:srgbClr val="000000"/>
                </a:solidFill>
                <a:effectLst/>
                <a:latin typeface="Helvetica Neue"/>
              </a:rPr>
              <a:t>There are 21 columns in Zomato dataset and 9551 observations. There are 7 numeric, 10 categorical and 4 Boolean variables.</a:t>
            </a:r>
          </a:p>
          <a:p>
            <a:pPr algn="l">
              <a:buFont typeface="Arial" panose="020B0604020202020204" pitchFamily="34" charset="0"/>
              <a:buChar char="•"/>
            </a:pPr>
            <a:r>
              <a:rPr lang="en-US" sz="1200" b="0" i="0" dirty="0">
                <a:solidFill>
                  <a:srgbClr val="000000"/>
                </a:solidFill>
                <a:effectLst/>
                <a:latin typeface="Helvetica Neue"/>
              </a:rPr>
              <a:t>The data is almost complete and don't have null values except 9 cells for Cuisines column. This is not a significant number can be left as is.</a:t>
            </a:r>
          </a:p>
          <a:p>
            <a:pPr algn="l">
              <a:buFont typeface="Arial" panose="020B0604020202020204" pitchFamily="34" charset="0"/>
              <a:buChar char="•"/>
            </a:pPr>
            <a:r>
              <a:rPr lang="en-US" sz="1200" b="0" i="0" dirty="0">
                <a:solidFill>
                  <a:srgbClr val="000000"/>
                </a:solidFill>
                <a:effectLst/>
                <a:latin typeface="Helvetica Neue"/>
              </a:rPr>
              <a:t>All the 9551 Restaurant Ids are unique however Restaurant names are repetitive. Which means that there are franchise or restaurant chains have more than 1 restaurants.</a:t>
            </a:r>
          </a:p>
          <a:p>
            <a:pPr algn="l">
              <a:buFont typeface="Arial" panose="020B0604020202020204" pitchFamily="34" charset="0"/>
              <a:buChar char="•"/>
            </a:pPr>
            <a:r>
              <a:rPr lang="en-US" sz="1200" b="0" i="0" dirty="0">
                <a:solidFill>
                  <a:srgbClr val="000000"/>
                </a:solidFill>
                <a:effectLst/>
                <a:latin typeface="Helvetica Neue"/>
              </a:rPr>
              <a:t>There are distinct 15 Country Ids in Zomato dataset and all are inline with country dataset.</a:t>
            </a:r>
          </a:p>
          <a:p>
            <a:pPr algn="l">
              <a:buFont typeface="Arial" panose="020B0604020202020204" pitchFamily="34" charset="0"/>
              <a:buChar char="•"/>
            </a:pPr>
            <a:r>
              <a:rPr lang="en-US" sz="1200" b="0" i="0" dirty="0">
                <a:solidFill>
                  <a:srgbClr val="000000"/>
                </a:solidFill>
                <a:effectLst/>
                <a:latin typeface="Helvetica Neue"/>
              </a:rPr>
              <a:t>Zomato covers 142 cities worldwide.</a:t>
            </a:r>
          </a:p>
          <a:p>
            <a:pPr algn="l">
              <a:buFont typeface="Arial" panose="020B0604020202020204" pitchFamily="34" charset="0"/>
              <a:buChar char="•"/>
            </a:pPr>
            <a:r>
              <a:rPr lang="en-US" sz="1200" b="0" i="0" dirty="0">
                <a:solidFill>
                  <a:srgbClr val="000000"/>
                </a:solidFill>
                <a:effectLst/>
                <a:latin typeface="Helvetica Neue"/>
              </a:rPr>
              <a:t>There are multiple combination of Cuisines served by restaurants. North India Cuisine seems to be most popular.</a:t>
            </a:r>
          </a:p>
          <a:p>
            <a:pPr algn="l">
              <a:buFont typeface="Arial" panose="020B0604020202020204" pitchFamily="34" charset="0"/>
              <a:buChar char="•"/>
            </a:pPr>
            <a:r>
              <a:rPr lang="en-US" sz="1200" b="0" i="0" dirty="0">
                <a:solidFill>
                  <a:srgbClr val="000000"/>
                </a:solidFill>
                <a:effectLst/>
                <a:latin typeface="Helvetica Neue"/>
              </a:rPr>
              <a:t>Average cost for two seems to have value as 0 (zero) for some restaurants which seems to an error.</a:t>
            </a:r>
          </a:p>
          <a:p>
            <a:pPr algn="l">
              <a:buFont typeface="Arial" panose="020B0604020202020204" pitchFamily="34" charset="0"/>
              <a:buChar char="•"/>
            </a:pPr>
            <a:r>
              <a:rPr lang="en-US" sz="1200" b="0" i="0" dirty="0">
                <a:solidFill>
                  <a:srgbClr val="000000"/>
                </a:solidFill>
                <a:effectLst/>
                <a:latin typeface="Helvetica Neue"/>
              </a:rPr>
              <a:t>Aggregate rating is one of the most important column for this EDA. Around 22.5% of records have 0 (zero) as its value which essentially might indicate that these restaurants are not rated.</a:t>
            </a:r>
          </a:p>
          <a:p>
            <a:endParaRPr lang="en-US" sz="1200" dirty="0">
              <a:solidFill>
                <a:srgbClr val="000000"/>
              </a:solidFill>
              <a:latin typeface="Helvetica Neue"/>
            </a:endParaRPr>
          </a:p>
          <a:p>
            <a:r>
              <a:rPr lang="en-US" sz="1200" b="1" dirty="0">
                <a:solidFill>
                  <a:srgbClr val="000000"/>
                </a:solidFill>
                <a:latin typeface="Helvetica Neue"/>
              </a:rPr>
              <a:t>Transformations</a:t>
            </a:r>
          </a:p>
          <a:p>
            <a:r>
              <a:rPr lang="en-US" sz="1200" dirty="0">
                <a:solidFill>
                  <a:srgbClr val="000000"/>
                </a:solidFill>
                <a:latin typeface="Helvetica Neue"/>
              </a:rPr>
              <a:t>Country column from country dataset was merged to Zomato dataset basis on Country Id.</a:t>
            </a:r>
          </a:p>
          <a:p>
            <a:r>
              <a:rPr lang="en-US" sz="1200" dirty="0">
                <a:solidFill>
                  <a:srgbClr val="000000"/>
                </a:solidFill>
                <a:latin typeface="Helvetica Neue"/>
              </a:rPr>
              <a:t>Dropping following columns - 'Address', 'Country Code', 'Restaurant ID’.</a:t>
            </a:r>
          </a:p>
          <a:p>
            <a:r>
              <a:rPr lang="en-US" sz="1200" dirty="0">
                <a:solidFill>
                  <a:srgbClr val="000000"/>
                </a:solidFill>
                <a:latin typeface="Helvetica Neue"/>
              </a:rPr>
              <a:t>Replaced 0(zero) ‘Average Cost for two’ with mean value of the same column.</a:t>
            </a:r>
          </a:p>
          <a:p>
            <a:r>
              <a:rPr lang="en-US" sz="1200" dirty="0">
                <a:solidFill>
                  <a:srgbClr val="000000"/>
                </a:solidFill>
                <a:latin typeface="Helvetica Neue"/>
              </a:rPr>
              <a:t>Creation of new </a:t>
            </a:r>
            <a:r>
              <a:rPr lang="en-US" sz="1200" dirty="0" err="1">
                <a:solidFill>
                  <a:srgbClr val="000000"/>
                </a:solidFill>
                <a:latin typeface="Helvetica Neue"/>
              </a:rPr>
              <a:t>dataframe</a:t>
            </a:r>
            <a:r>
              <a:rPr lang="en-US" sz="1200" dirty="0">
                <a:solidFill>
                  <a:srgbClr val="000000"/>
                </a:solidFill>
                <a:latin typeface="Helvetica Neue"/>
              </a:rPr>
              <a:t> with records only from India.</a:t>
            </a:r>
          </a:p>
          <a:p>
            <a:endParaRPr lang="en-US" sz="1200" i="0" dirty="0">
              <a:solidFill>
                <a:srgbClr val="000000"/>
              </a:solidFill>
              <a:effectLst/>
              <a:latin typeface="Helvetica Neue"/>
            </a:endParaRPr>
          </a:p>
          <a:p>
            <a:endParaRPr lang="en-US" sz="1500" b="1" i="0" dirty="0">
              <a:solidFill>
                <a:srgbClr val="000000"/>
              </a:solidFill>
              <a:effectLst/>
              <a:latin typeface="+mj-lt"/>
            </a:endParaRPr>
          </a:p>
        </p:txBody>
      </p:sp>
    </p:spTree>
    <p:extLst>
      <p:ext uri="{BB962C8B-B14F-4D97-AF65-F5344CB8AC3E}">
        <p14:creationId xmlns:p14="http://schemas.microsoft.com/office/powerpoint/2010/main" val="2162049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8246071" cy="610820"/>
          </a:xfrm>
        </p:spPr>
        <p:txBody>
          <a:bodyPr>
            <a:normAutofit fontScale="90000"/>
          </a:bodyPr>
          <a:lstStyle/>
          <a:p>
            <a:pPr algn="l"/>
            <a:r>
              <a:rPr lang="en-US" dirty="0">
                <a:solidFill>
                  <a:schemeClr val="tx1">
                    <a:lumMod val="95000"/>
                    <a:lumOff val="5000"/>
                  </a:schemeClr>
                </a:solidFill>
              </a:rPr>
              <a:t>Data Profiling (India dataset) Cont..</a:t>
            </a:r>
          </a:p>
        </p:txBody>
      </p:sp>
      <p:pic>
        <p:nvPicPr>
          <p:cNvPr id="3" name="Picture 2">
            <a:extLst>
              <a:ext uri="{FF2B5EF4-FFF2-40B4-BE49-F238E27FC236}">
                <a16:creationId xmlns:a16="http://schemas.microsoft.com/office/drawing/2014/main" id="{C4E77E6D-B0A4-455E-BC05-8D629C649708}"/>
              </a:ext>
            </a:extLst>
          </p:cNvPr>
          <p:cNvPicPr>
            <a:picLocks noChangeAspect="1"/>
          </p:cNvPicPr>
          <p:nvPr/>
        </p:nvPicPr>
        <p:blipFill>
          <a:blip r:embed="rId2"/>
          <a:stretch>
            <a:fillRect/>
          </a:stretch>
        </p:blipFill>
        <p:spPr>
          <a:xfrm>
            <a:off x="188130" y="1350110"/>
            <a:ext cx="8767739" cy="3206805"/>
          </a:xfrm>
          <a:prstGeom prst="rect">
            <a:avLst/>
          </a:prstGeom>
          <a:solidFill>
            <a:schemeClr val="accent2">
              <a:lumMod val="20000"/>
              <a:lumOff val="80000"/>
            </a:schemeClr>
          </a:solidFill>
          <a:ln>
            <a:solidFill>
              <a:schemeClr val="accent1">
                <a:shade val="50000"/>
              </a:schemeClr>
            </a:solidFill>
          </a:ln>
        </p:spPr>
      </p:pic>
    </p:spTree>
    <p:extLst>
      <p:ext uri="{BB962C8B-B14F-4D97-AF65-F5344CB8AC3E}">
        <p14:creationId xmlns:p14="http://schemas.microsoft.com/office/powerpoint/2010/main" val="218752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8246071" cy="610820"/>
          </a:xfrm>
        </p:spPr>
        <p:txBody>
          <a:bodyPr>
            <a:normAutofit fontScale="90000"/>
          </a:bodyPr>
          <a:lstStyle/>
          <a:p>
            <a:pPr algn="l"/>
            <a:r>
              <a:rPr lang="en-US" dirty="0">
                <a:solidFill>
                  <a:schemeClr val="tx1">
                    <a:lumMod val="95000"/>
                    <a:lumOff val="5000"/>
                  </a:schemeClr>
                </a:solidFill>
              </a:rPr>
              <a:t>Dataset Correlation</a:t>
            </a:r>
          </a:p>
        </p:txBody>
      </p:sp>
      <p:pic>
        <p:nvPicPr>
          <p:cNvPr id="2050" name="Picture 2">
            <a:extLst>
              <a:ext uri="{FF2B5EF4-FFF2-40B4-BE49-F238E27FC236}">
                <a16:creationId xmlns:a16="http://schemas.microsoft.com/office/drawing/2014/main" id="{0BC12D77-02E9-2147-9810-E3A21B8CC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311" y="1350110"/>
            <a:ext cx="5650084" cy="3563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91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8246071" cy="610820"/>
          </a:xfrm>
        </p:spPr>
        <p:txBody>
          <a:bodyPr>
            <a:normAutofit fontScale="90000"/>
          </a:bodyPr>
          <a:lstStyle/>
          <a:p>
            <a:pPr algn="l"/>
            <a:r>
              <a:rPr lang="en-US" dirty="0">
                <a:solidFill>
                  <a:schemeClr val="tx1">
                    <a:lumMod val="95000"/>
                    <a:lumOff val="5000"/>
                  </a:schemeClr>
                </a:solidFill>
              </a:rPr>
              <a:t>Exploratory Data Analysis (EDA)</a:t>
            </a:r>
          </a:p>
        </p:txBody>
      </p:sp>
      <p:sp>
        <p:nvSpPr>
          <p:cNvPr id="9" name="Rectangle 8">
            <a:extLst>
              <a:ext uri="{FF2B5EF4-FFF2-40B4-BE49-F238E27FC236}">
                <a16:creationId xmlns:a16="http://schemas.microsoft.com/office/drawing/2014/main" id="{CFAADC7F-10F0-7F10-8809-3E0F469621D7}"/>
              </a:ext>
            </a:extLst>
          </p:cNvPr>
          <p:cNvSpPr/>
          <p:nvPr/>
        </p:nvSpPr>
        <p:spPr>
          <a:xfrm>
            <a:off x="117092" y="1197404"/>
            <a:ext cx="8909816" cy="3817626"/>
          </a:xfrm>
          <a:prstGeom prst="rect">
            <a:avLst/>
          </a:prstGeom>
          <a:solidFill>
            <a:schemeClr val="accent2">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Helvetica Neue"/>
              </a:rPr>
              <a:t>E</a:t>
            </a:r>
            <a:r>
              <a:rPr lang="en-US" sz="1200" b="0" i="0" dirty="0">
                <a:solidFill>
                  <a:schemeClr val="tx1"/>
                </a:solidFill>
                <a:effectLst/>
                <a:latin typeface="Helvetica Neue"/>
              </a:rPr>
              <a:t>xploratory Data Analysis is an approach of analyzing data sets to summarize their main characteristics, often using statistical graphics and other data visualization methods.</a:t>
            </a:r>
          </a:p>
          <a:p>
            <a:endParaRPr lang="en-US" sz="1200" dirty="0">
              <a:solidFill>
                <a:schemeClr val="tx1"/>
              </a:solidFill>
              <a:latin typeface="Helvetica Neue"/>
            </a:endParaRPr>
          </a:p>
          <a:p>
            <a:r>
              <a:rPr lang="en-US" sz="1200" i="0" dirty="0">
                <a:solidFill>
                  <a:schemeClr val="tx1"/>
                </a:solidFill>
                <a:effectLst/>
                <a:latin typeface="Helvetica Neue"/>
              </a:rPr>
              <a:t>What would we do here:</a:t>
            </a:r>
          </a:p>
          <a:p>
            <a:pPr marL="171450" indent="-171450">
              <a:buFontTx/>
              <a:buChar char="-"/>
            </a:pPr>
            <a:r>
              <a:rPr lang="en-US" sz="1200" i="0" dirty="0">
                <a:solidFill>
                  <a:schemeClr val="tx1"/>
                </a:solidFill>
                <a:effectLst/>
                <a:latin typeface="Helvetica Neue"/>
              </a:rPr>
              <a:t>Create number of data analysis use cases and derive the outcome in form of data table, statistical charts and other kind of visuals.</a:t>
            </a:r>
          </a:p>
          <a:p>
            <a:pPr marL="171450" indent="-171450">
              <a:buFontTx/>
              <a:buChar char="-"/>
            </a:pPr>
            <a:r>
              <a:rPr lang="en-US" sz="1200" i="0" dirty="0">
                <a:solidFill>
                  <a:schemeClr val="tx1"/>
                </a:solidFill>
                <a:effectLst/>
                <a:latin typeface="Helvetica Neue"/>
              </a:rPr>
              <a:t>Analyze correlation between all the parameters and make a judgement of dependencies &amp; cause effect relationships.</a:t>
            </a:r>
          </a:p>
          <a:p>
            <a:pPr marL="171450" indent="-171450">
              <a:buFontTx/>
              <a:buChar char="-"/>
            </a:pPr>
            <a:r>
              <a:rPr lang="en-US" sz="1200" dirty="0">
                <a:solidFill>
                  <a:schemeClr val="tx1"/>
                </a:solidFill>
                <a:latin typeface="Helvetica Neue"/>
              </a:rPr>
              <a:t>Understanding the behavior of data distribution via Histograms and Kernel Density Estimation charts.</a:t>
            </a:r>
          </a:p>
          <a:p>
            <a:pPr marL="171450" indent="-171450">
              <a:buFontTx/>
              <a:buChar char="-"/>
            </a:pPr>
            <a:r>
              <a:rPr lang="en-US" sz="1200" i="0" dirty="0">
                <a:solidFill>
                  <a:schemeClr val="tx1"/>
                </a:solidFill>
                <a:effectLst/>
                <a:latin typeface="Helvetica Neue"/>
              </a:rPr>
              <a:t>Analyze the geographical spread of locations by plotting over Google Maps widget.</a:t>
            </a:r>
          </a:p>
          <a:p>
            <a:pPr marL="171450" indent="-171450">
              <a:buFontTx/>
              <a:buChar char="-"/>
            </a:pPr>
            <a:r>
              <a:rPr lang="en-US" sz="1200" dirty="0">
                <a:solidFill>
                  <a:schemeClr val="tx1"/>
                </a:solidFill>
                <a:latin typeface="Helvetica Neue"/>
              </a:rPr>
              <a:t>Bar Charts for visualizing the quantity or count of continuous variables.</a:t>
            </a:r>
          </a:p>
          <a:p>
            <a:pPr marL="171450" indent="-171450">
              <a:buFontTx/>
              <a:buChar char="-"/>
            </a:pPr>
            <a:r>
              <a:rPr lang="en-US" sz="1200" i="0" dirty="0">
                <a:solidFill>
                  <a:schemeClr val="tx1"/>
                </a:solidFill>
                <a:effectLst/>
                <a:latin typeface="Helvetica Neue"/>
              </a:rPr>
              <a:t>Box Plots for visualizing Quarters, Interquartile </a:t>
            </a:r>
            <a:r>
              <a:rPr lang="en-US" sz="1200" dirty="0">
                <a:solidFill>
                  <a:schemeClr val="tx1"/>
                </a:solidFill>
                <a:latin typeface="Helvetica Neue"/>
              </a:rPr>
              <a:t>ranges and outliers.</a:t>
            </a:r>
          </a:p>
          <a:p>
            <a:pPr marL="171450" indent="-171450">
              <a:buFontTx/>
              <a:buChar char="-"/>
            </a:pPr>
            <a:r>
              <a:rPr lang="en-US" sz="1200" dirty="0">
                <a:solidFill>
                  <a:schemeClr val="tx1"/>
                </a:solidFill>
                <a:latin typeface="Helvetica Neue"/>
              </a:rPr>
              <a:t>Donut charts for % distribution between number of segments or clusters.</a:t>
            </a:r>
          </a:p>
          <a:p>
            <a:pPr marL="171450" indent="-171450">
              <a:buFontTx/>
              <a:buChar char="-"/>
            </a:pPr>
            <a:endParaRPr lang="en-US" sz="1200" dirty="0">
              <a:solidFill>
                <a:schemeClr val="tx1"/>
              </a:solidFill>
              <a:latin typeface="Helvetica Neue"/>
            </a:endParaRPr>
          </a:p>
          <a:p>
            <a:r>
              <a:rPr lang="en-US" sz="1200" dirty="0">
                <a:solidFill>
                  <a:schemeClr val="tx1"/>
                </a:solidFill>
                <a:latin typeface="Helvetica Neue"/>
              </a:rPr>
              <a:t>All in all it’s a visual way of representing the data summarization from all the aspects.</a:t>
            </a:r>
          </a:p>
        </p:txBody>
      </p:sp>
    </p:spTree>
    <p:extLst>
      <p:ext uri="{BB962C8B-B14F-4D97-AF65-F5344CB8AC3E}">
        <p14:creationId xmlns:p14="http://schemas.microsoft.com/office/powerpoint/2010/main" val="376240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8246071" cy="610820"/>
          </a:xfrm>
        </p:spPr>
        <p:txBody>
          <a:bodyPr>
            <a:normAutofit fontScale="90000"/>
          </a:bodyPr>
          <a:lstStyle/>
          <a:p>
            <a:pPr algn="l"/>
            <a:r>
              <a:rPr lang="en-US" dirty="0">
                <a:solidFill>
                  <a:schemeClr val="tx1">
                    <a:lumMod val="95000"/>
                    <a:lumOff val="5000"/>
                  </a:schemeClr>
                </a:solidFill>
              </a:rPr>
              <a:t>EDA-Worldwide Zomato Coverage of Restaurants</a:t>
            </a:r>
          </a:p>
        </p:txBody>
      </p:sp>
      <p:pic>
        <p:nvPicPr>
          <p:cNvPr id="8" name="Picture 7">
            <a:extLst>
              <a:ext uri="{FF2B5EF4-FFF2-40B4-BE49-F238E27FC236}">
                <a16:creationId xmlns:a16="http://schemas.microsoft.com/office/drawing/2014/main" id="{C1484E59-58BA-F78D-2333-E88AF4A3B9B1}"/>
              </a:ext>
            </a:extLst>
          </p:cNvPr>
          <p:cNvPicPr>
            <a:picLocks noChangeAspect="1"/>
          </p:cNvPicPr>
          <p:nvPr/>
        </p:nvPicPr>
        <p:blipFill>
          <a:blip r:embed="rId2"/>
          <a:stretch>
            <a:fillRect/>
          </a:stretch>
        </p:blipFill>
        <p:spPr>
          <a:xfrm>
            <a:off x="143555" y="1502816"/>
            <a:ext cx="4341079" cy="2901394"/>
          </a:xfrm>
          <a:prstGeom prst="rect">
            <a:avLst/>
          </a:prstGeom>
          <a:ln>
            <a:solidFill>
              <a:schemeClr val="accent1"/>
            </a:solidFill>
          </a:ln>
        </p:spPr>
      </p:pic>
      <p:pic>
        <p:nvPicPr>
          <p:cNvPr id="1028" name="Picture 4">
            <a:extLst>
              <a:ext uri="{FF2B5EF4-FFF2-40B4-BE49-F238E27FC236}">
                <a16:creationId xmlns:a16="http://schemas.microsoft.com/office/drawing/2014/main" id="{5FAFF0BA-7500-DDAD-D83C-BBBF60131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09374"/>
            <a:ext cx="4428445" cy="289483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85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8246071" cy="610820"/>
          </a:xfrm>
        </p:spPr>
        <p:txBody>
          <a:bodyPr>
            <a:normAutofit fontScale="90000"/>
          </a:bodyPr>
          <a:lstStyle/>
          <a:p>
            <a:pPr algn="l"/>
            <a:r>
              <a:rPr lang="en-US" dirty="0">
                <a:solidFill>
                  <a:schemeClr val="tx1">
                    <a:lumMod val="95000"/>
                    <a:lumOff val="5000"/>
                  </a:schemeClr>
                </a:solidFill>
              </a:rPr>
              <a:t>EDA - Cuisines Served Worldwide</a:t>
            </a:r>
          </a:p>
        </p:txBody>
      </p:sp>
      <p:pic>
        <p:nvPicPr>
          <p:cNvPr id="2050" name="Picture 2">
            <a:extLst>
              <a:ext uri="{FF2B5EF4-FFF2-40B4-BE49-F238E27FC236}">
                <a16:creationId xmlns:a16="http://schemas.microsoft.com/office/drawing/2014/main" id="{5FA5A203-597D-03A4-1AA8-5596C8D04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720" y="1044700"/>
            <a:ext cx="4581150" cy="4098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28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1614</TotalTime>
  <Words>1665</Words>
  <Application>Microsoft Office PowerPoint</Application>
  <PresentationFormat>On-screen Show (16:9)</PresentationFormat>
  <Paragraphs>134</Paragraphs>
  <Slides>26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Helvetica Neue</vt:lpstr>
      <vt:lpstr>Office Theme</vt:lpstr>
      <vt:lpstr>GCD INSAID - Exploratory Data Analysis Term Project</vt:lpstr>
      <vt:lpstr>Agenda</vt:lpstr>
      <vt:lpstr>Executive Summary &amp; Problem Statement</vt:lpstr>
      <vt:lpstr>Data Profile &amp; Transformations</vt:lpstr>
      <vt:lpstr>Data Profiling (India dataset) Cont..</vt:lpstr>
      <vt:lpstr>Dataset Correlation</vt:lpstr>
      <vt:lpstr>Exploratory Data Analysis (EDA)</vt:lpstr>
      <vt:lpstr>EDA-Worldwide Zomato Coverage of Restaurants</vt:lpstr>
      <vt:lpstr>EDA - Cuisines Served Worldwide</vt:lpstr>
      <vt:lpstr>EDA-India Cities Zomato Coverage of Restaurants</vt:lpstr>
      <vt:lpstr>EDA-Zomato Coverage of Restaurants in Mumbai, Bangalore &amp; Pune</vt:lpstr>
      <vt:lpstr>EDA-Understanding “Average Cost for two”  for India Restaurants</vt:lpstr>
      <vt:lpstr>EDA - Understanding “Average Cost for two”  Cont..</vt:lpstr>
      <vt:lpstr>EDA-Most Served Cuisines in India &amp; Delhi/NCR (Del, GGN, Noida)</vt:lpstr>
      <vt:lpstr>EDA - Cuisine Analysis Cont..</vt:lpstr>
      <vt:lpstr>EDA - Cuisine Analysis Cont..</vt:lpstr>
      <vt:lpstr>EDA - Understanding Aggregate Rating &amp; Text</vt:lpstr>
      <vt:lpstr>EDA - How is Aggregate Rating Impacted by Other Factor..</vt:lpstr>
      <vt:lpstr>EDA - How is Aggregate Rating Impacted by Other Factor..</vt:lpstr>
      <vt:lpstr>EDA - Top 10 most voted Restaurants from India?</vt:lpstr>
      <vt:lpstr>EDA - Top 10 Restaurants in India has highest Aggregate Rating</vt:lpstr>
      <vt:lpstr>EDA – Localities in Delhi NCR with High Rated Restaurants</vt:lpstr>
      <vt:lpstr>EDA Summary</vt:lpstr>
      <vt:lpstr>EDA Summary Cont..</vt:lpstr>
      <vt:lpstr>Actionable Insights / Value Adds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Sumit Agarwal</cp:lastModifiedBy>
  <cp:revision>156</cp:revision>
  <dcterms:created xsi:type="dcterms:W3CDTF">2013-08-21T19:17:07Z</dcterms:created>
  <dcterms:modified xsi:type="dcterms:W3CDTF">2022-06-19T18:14:48Z</dcterms:modified>
</cp:coreProperties>
</file>