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69" r:id="rId14"/>
    <p:sldId id="293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57" r:id="rId28"/>
    <p:sldId id="258" r:id="rId29"/>
    <p:sldId id="259" r:id="rId30"/>
    <p:sldId id="260" r:id="rId31"/>
    <p:sldId id="261" r:id="rId32"/>
    <p:sldId id="264" r:id="rId33"/>
    <p:sldId id="265" r:id="rId34"/>
    <p:sldId id="266" r:id="rId35"/>
    <p:sldId id="268" r:id="rId36"/>
    <p:sldId id="267" r:id="rId37"/>
    <p:sldId id="262" r:id="rId38"/>
    <p:sldId id="26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66" d="100"/>
          <a:sy n="66" d="100"/>
        </p:scale>
        <p:origin x="5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0C0A-8829-43D0-824F-00472314D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AE8DE-6431-4FEE-B6B6-7700E9C78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F3A12-A8B8-471D-8B78-9A0C552A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A9EF-1EA5-418F-9B5E-3AF9F55599BA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09068-DA1C-4BA3-BE61-32601DE6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7C88-468C-4316-9DD0-47FBCF0B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8CCE-D10E-4D1F-A701-B1DD08C94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04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D450-5D40-4611-8E43-97029549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E8F1C-C7CC-4618-8841-EF6A7FC81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4E71A-9E02-44C1-8D8B-35D37B41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A9EF-1EA5-418F-9B5E-3AF9F55599BA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19CC5-E1C0-4ACD-B544-AD3036B0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80349-799E-42A5-BB54-9A77DD63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8CCE-D10E-4D1F-A701-B1DD08C94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54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96BD01-F746-472F-BF4D-057A53792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F005C-CA5E-4D34-B6F7-96626B92D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C23C3-7617-4454-BD8E-16D9DF8B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A9EF-1EA5-418F-9B5E-3AF9F55599BA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397FF-67D5-4B6A-8200-421F9CFC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F08DE-86A0-47F8-8A73-A7032336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8CCE-D10E-4D1F-A701-B1DD08C94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90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8ABA-CBF1-4CE3-B529-F1FCCDEFA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9B61F-4045-4C19-B529-664AA1E84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822DB-9DD8-4BB7-8C58-A657DD74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A9EF-1EA5-418F-9B5E-3AF9F55599BA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728AF-D8A5-4F98-8192-BC39578C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C40EF-6099-417B-8DF5-B61A8264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8CCE-D10E-4D1F-A701-B1DD08C94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76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CF26-C3AC-496C-8408-3AEE6BD96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43ABE-B895-40CF-97D6-8AF0EAD44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68612-88CF-4F59-A0D8-2C913BB79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A9EF-1EA5-418F-9B5E-3AF9F55599BA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5771E-0E50-4301-8D48-BCF37B6D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C6EC5-DCD4-4EB1-A02E-969EB507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8CCE-D10E-4D1F-A701-B1DD08C94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49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22F5-E2D2-43DF-9644-06634666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01C08-0C58-4633-A119-0A258F943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6A260-4E75-4C88-8E84-FD5A4F713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667A8-D0E4-4E6F-B91E-A496BD0C1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A9EF-1EA5-418F-9B5E-3AF9F55599BA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5F9F7-9DE4-4AD0-BB7F-2E9A064E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9E229-8B75-49CB-9340-D4843768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8CCE-D10E-4D1F-A701-B1DD08C94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18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9DA2-7365-4510-9A1F-1AF11515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1ECE7-25C4-4DA6-B9DC-67CC03D2B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B8BB2-9057-48D1-82E6-82698BF14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36B4D-ACAE-48FF-A76A-3871624CE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1B559-4D20-4207-8ED8-CE6CDAE3E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683318-338F-428F-9DCA-BB27B602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A9EF-1EA5-418F-9B5E-3AF9F55599BA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F6E1A-D27C-45B5-8591-23BBAC07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E5B4A6-C442-4A1D-BD7A-5235C687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8CCE-D10E-4D1F-A701-B1DD08C94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49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E26F-FF93-4EE6-B44B-D0DD65F9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4F59F-5E3D-4024-98A1-E33564B7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A9EF-1EA5-418F-9B5E-3AF9F55599BA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829E4-9D7B-478A-95A0-2956D23E1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A5448-3513-49ED-B1D4-F29C3EE7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8CCE-D10E-4D1F-A701-B1DD08C94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01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710258-32B2-4587-8622-BA3BC4A6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A9EF-1EA5-418F-9B5E-3AF9F55599BA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3E06D-12BC-43B7-ABBA-CE84E48C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FC4A5-05E4-4CDC-A134-755D0A34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8CCE-D10E-4D1F-A701-B1DD08C94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11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DDCD-2597-4DCF-BB3E-5C923C11F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13D5C-3402-4A24-B5DF-B3B1FCF9B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D08AD-7CA7-4167-AC82-391395AAE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FE5FD-1AE7-477E-90D5-504BDBD2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A9EF-1EA5-418F-9B5E-3AF9F55599BA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6E43B-B15B-4242-982D-843B62FC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588A2-51C1-4B95-8C3F-9D2FDCF2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8CCE-D10E-4D1F-A701-B1DD08C94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78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5DC0-CCC2-43E0-A023-63230BF9C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6BCF42-7F13-4C50-B015-FC64EAA43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C8838-A67D-400C-B7FF-BE47D8C76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EEFB8-FDD5-49D8-AD50-44F1C303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A9EF-1EA5-418F-9B5E-3AF9F55599BA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E1019-05F7-464C-8A56-DBA0E9B8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38E75-C518-4BC3-A781-299B587F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8CCE-D10E-4D1F-A701-B1DD08C94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80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9C9365-D7AE-4E7D-991C-F95E5CB2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291C9-D981-4F11-B531-DF45CE6D8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58723-18CF-451E-9F0D-8E088AAD7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0A9EF-1EA5-418F-9B5E-3AF9F55599BA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8E078-9D08-4763-A84C-B24A5699C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C6455-2A85-4789-8A4D-DC520A586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98CCE-D10E-4D1F-A701-B1DD08C94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65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5BC9-6130-4100-BEF3-320E12C9A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Matplotlib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85B6E-B5A8-4052-B825-65F37792A0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307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C5EA-2E02-49BB-BEEF-27A4FC67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Improves Accuracy in Reporting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666-C4C7-4D5D-98C7-29D069D6C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Visualizations reduce misinterpretation by presenting data in structured, intuitive formats.</a:t>
            </a:r>
          </a:p>
          <a:p>
            <a:pPr algn="just"/>
            <a:r>
              <a:rPr lang="en-US" b="1" dirty="0"/>
              <a:t>Example</a:t>
            </a:r>
            <a:r>
              <a:rPr lang="en-US" dirty="0"/>
              <a:t>: A histogram accurately shows data distribution, preventing incorrect assumptions.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407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C497-9F7C-43EF-86EC-F1AAC02E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9. Aids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46EBF-D039-4AE3-AF55-2525E4796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Side-by-side comparisons of data sets become easier through charts and graphs.</a:t>
            </a:r>
          </a:p>
          <a:p>
            <a:pPr algn="just"/>
            <a:r>
              <a:rPr lang="en-US" b="1" dirty="0"/>
              <a:t>Example</a:t>
            </a:r>
            <a:r>
              <a:rPr lang="en-US" dirty="0"/>
              <a:t>: A clustered bar chart can compare product sales across multiple years.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734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A308-F6C6-4C3F-8173-6142BF47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10. Encourages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83286-737A-4639-9821-3D396BEC6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Visualizations make data accessible to diverse stakeholders, fostering collaboration.</a:t>
            </a:r>
          </a:p>
          <a:p>
            <a:pPr algn="just"/>
            <a:r>
              <a:rPr lang="en-US" b="1" dirty="0"/>
              <a:t>Example</a:t>
            </a:r>
            <a:r>
              <a:rPr lang="en-US" dirty="0"/>
              <a:t>: A shared dashboard allows cross-functional teams to discuss insights and align strategies.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0731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EB9A-BC85-4860-9EA9-09FF2321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CD1B-47B0-4B82-9D2D-61EC12F2C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Matplotlib is a popular Python library.</a:t>
            </a:r>
          </a:p>
          <a:p>
            <a:pPr algn="just"/>
            <a:r>
              <a:rPr lang="en-US" dirty="0"/>
              <a:t>It used for creating static, interactive, and animated visualizations. </a:t>
            </a:r>
          </a:p>
          <a:p>
            <a:pPr algn="just"/>
            <a:r>
              <a:rPr lang="en-US" dirty="0"/>
              <a:t>It provides an extensive set of tools for plotting a wide variety of charts, graphs, and plots to help analyze and present data effectively.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8819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6FA5-AB1C-49B5-99D1-BA4C65455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 &amp; import 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DA438-BFEE-496B-86F0-DC84975FB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pip install matplotlib</a:t>
            </a:r>
          </a:p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6317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86E2-94BC-4B16-8DAA-9F8C307C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 of 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D2F5-0677-4948-B428-486957A01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Versatility:</a:t>
            </a:r>
          </a:p>
          <a:p>
            <a:pPr lvl="1"/>
            <a:r>
              <a:rPr lang="en-IN" dirty="0"/>
              <a:t>Supports line plots, bar charts, scatter plots, pie charts, histograms, heatmaps, and more.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Customizability:</a:t>
            </a:r>
          </a:p>
          <a:p>
            <a:pPr lvl="1"/>
            <a:r>
              <a:rPr lang="en-IN" dirty="0"/>
              <a:t>Allows fine-grained control over every aspect of a plot, such as </a:t>
            </a:r>
            <a:r>
              <a:rPr lang="en-IN" dirty="0" err="1"/>
              <a:t>colors</a:t>
            </a:r>
            <a:r>
              <a:rPr lang="en-IN" dirty="0"/>
              <a:t>, labels, markers, and styles.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Integration:</a:t>
            </a:r>
          </a:p>
          <a:p>
            <a:pPr lvl="1"/>
            <a:r>
              <a:rPr lang="en-IN" dirty="0"/>
              <a:t>Works seamlessly with NumPy, pandas, and other scientific libraries.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Multiple Output Formats:</a:t>
            </a:r>
          </a:p>
          <a:p>
            <a:pPr lvl="1"/>
            <a:r>
              <a:rPr lang="en-IN" dirty="0"/>
              <a:t>Can save plots in formats like PNG, JPG, PDF, SVG.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Interactive Mode:</a:t>
            </a:r>
          </a:p>
          <a:p>
            <a:pPr lvl="1"/>
            <a:r>
              <a:rPr lang="en-IN" dirty="0"/>
              <a:t>Enables interactive plotting in environments like </a:t>
            </a:r>
            <a:r>
              <a:rPr lang="en-IN" dirty="0" err="1"/>
              <a:t>Jupyter</a:t>
            </a:r>
            <a:r>
              <a:rPr lang="en-IN" dirty="0"/>
              <a:t> Notebook.</a:t>
            </a:r>
          </a:p>
        </p:txBody>
      </p:sp>
    </p:spTree>
    <p:extLst>
      <p:ext uri="{BB962C8B-B14F-4D97-AF65-F5344CB8AC3E}">
        <p14:creationId xmlns:p14="http://schemas.microsoft.com/office/powerpoint/2010/main" val="4125143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19D7-3435-46B9-81B8-8C9F9B02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Matplotlib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CDA25-310E-4E6F-AAAD-6A60D461C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Matplotlib provides a comprehensive set of tools to create, customize, and manage visualizations.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8195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19D7-3435-46B9-81B8-8C9F9B02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Matplotlib tools : </a:t>
            </a:r>
            <a:r>
              <a:rPr lang="en-IN" dirty="0" err="1"/>
              <a:t>Pyplot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CDA25-310E-4E6F-AAAD-6A60D461C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module within Matplotlib that provides a simple interface similar to MATLAB.</a:t>
            </a:r>
          </a:p>
          <a:p>
            <a:r>
              <a:rPr lang="en-US" dirty="0"/>
              <a:t>Commonly used functions:</a:t>
            </a:r>
          </a:p>
          <a:p>
            <a:pPr lvl="1"/>
            <a:r>
              <a:rPr lang="en-US" dirty="0"/>
              <a:t>plot() – Create line plots.</a:t>
            </a:r>
          </a:p>
          <a:p>
            <a:pPr lvl="1"/>
            <a:r>
              <a:rPr lang="en-US" dirty="0"/>
              <a:t>bar() – Create bar charts.</a:t>
            </a:r>
          </a:p>
          <a:p>
            <a:pPr lvl="1"/>
            <a:r>
              <a:rPr lang="en-US" dirty="0"/>
              <a:t>scatter() – Create scatter plots.</a:t>
            </a:r>
          </a:p>
          <a:p>
            <a:pPr lvl="1"/>
            <a:r>
              <a:rPr lang="en-US" dirty="0"/>
              <a:t>hist() – Create histograms.</a:t>
            </a:r>
          </a:p>
          <a:p>
            <a:pPr lvl="1"/>
            <a:r>
              <a:rPr lang="en-US" dirty="0"/>
              <a:t>show() – Display the plot.</a:t>
            </a:r>
          </a:p>
          <a:p>
            <a:pPr lvl="1"/>
            <a:r>
              <a:rPr lang="en-US" dirty="0" err="1"/>
              <a:t>savefig</a:t>
            </a:r>
            <a:r>
              <a:rPr lang="en-US" dirty="0"/>
              <a:t>() – Save the plot to a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462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19D7-3435-46B9-81B8-8C9F9B02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Matplotlib tools : Figure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CDA25-310E-4E6F-AAAD-6A60D461C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entire canvas or area where all the plots, legends, and labels exist.</a:t>
            </a:r>
          </a:p>
          <a:p>
            <a:r>
              <a:rPr lang="en-US" dirty="0"/>
              <a:t>Allows you to control properties like size, resolution, and layout.</a:t>
            </a:r>
          </a:p>
          <a:p>
            <a:r>
              <a:rPr lang="en-US" dirty="0"/>
              <a:t>Example :</a:t>
            </a:r>
          </a:p>
          <a:p>
            <a:pPr lvl="1"/>
            <a:r>
              <a:rPr lang="en-US" dirty="0"/>
              <a:t>fig = </a:t>
            </a:r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=(8, 6))</a:t>
            </a:r>
          </a:p>
        </p:txBody>
      </p:sp>
    </p:spTree>
    <p:extLst>
      <p:ext uri="{BB962C8B-B14F-4D97-AF65-F5344CB8AC3E}">
        <p14:creationId xmlns:p14="http://schemas.microsoft.com/office/powerpoint/2010/main" val="3245049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19D7-3435-46B9-81B8-8C9F9B02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Matplotlib tools : 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CDA25-310E-4E6F-AAAD-6A60D461C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Represents the area where the actual plotting happens.</a:t>
            </a:r>
          </a:p>
          <a:p>
            <a:r>
              <a:rPr lang="en-US" dirty="0"/>
              <a:t>A figure can contain multiple axes (plots) arranged in a grid.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fig, ax = </a:t>
            </a:r>
            <a:r>
              <a:rPr lang="en-US" dirty="0" err="1"/>
              <a:t>plt.subplots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ax.plot</a:t>
            </a:r>
            <a:r>
              <a:rPr lang="en-US" dirty="0"/>
              <a:t>([1, 2, 3], [4, 5, 6])</a:t>
            </a:r>
          </a:p>
        </p:txBody>
      </p:sp>
    </p:spTree>
    <p:extLst>
      <p:ext uri="{BB962C8B-B14F-4D97-AF65-F5344CB8AC3E}">
        <p14:creationId xmlns:p14="http://schemas.microsoft.com/office/powerpoint/2010/main" val="379911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1686-53E1-4DBE-947D-BEF895CF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Visualization in 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49744-4835-48CC-929C-A9F7312E3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Data visualization plays a critical role in data analysis, serving as the bridge between raw data and actionable insights. </a:t>
            </a:r>
          </a:p>
          <a:p>
            <a:pPr algn="just"/>
            <a:r>
              <a:rPr lang="en-US" dirty="0"/>
              <a:t>Visualization transforms raw data into actionable insights by making it clear, concise, and engaging. In the age of big data, effective visualization is not just a tool but a necessity for successful data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948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19D7-3435-46B9-81B8-8C9F9B02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Matplotlib tools : Artists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CDA25-310E-4E6F-AAAD-6A60D461C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elements that make up a plot, such as lines, markers, texts, and patches.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Line2D – Represents a line in a plot.</a:t>
            </a:r>
          </a:p>
          <a:p>
            <a:pPr lvl="1"/>
            <a:r>
              <a:rPr lang="en-US" dirty="0"/>
              <a:t>Rectangle – Represents a bar in a bar chart.</a:t>
            </a:r>
          </a:p>
        </p:txBody>
      </p:sp>
    </p:spTree>
    <p:extLst>
      <p:ext uri="{BB962C8B-B14F-4D97-AF65-F5344CB8AC3E}">
        <p14:creationId xmlns:p14="http://schemas.microsoft.com/office/powerpoint/2010/main" val="193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19D7-3435-46B9-81B8-8C9F9B02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Matplotlib tools : Customization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CDA25-310E-4E6F-AAAD-6A60D461C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Titles and Labels</a:t>
            </a:r>
            <a:r>
              <a:rPr lang="en-US" dirty="0"/>
              <a:t>: Add titles, axis labels, and legends.</a:t>
            </a:r>
          </a:p>
          <a:p>
            <a:pPr lvl="1"/>
            <a:r>
              <a:rPr lang="en-US" dirty="0" err="1"/>
              <a:t>plt.title</a:t>
            </a:r>
            <a:r>
              <a:rPr lang="en-US" dirty="0"/>
              <a:t>("Title")</a:t>
            </a:r>
          </a:p>
          <a:p>
            <a:pPr lvl="1"/>
            <a:r>
              <a:rPr lang="en-US" dirty="0" err="1"/>
              <a:t>plt.xlabel</a:t>
            </a:r>
            <a:r>
              <a:rPr lang="en-US" dirty="0"/>
              <a:t>("X-axis")</a:t>
            </a:r>
          </a:p>
          <a:p>
            <a:pPr lvl="1"/>
            <a:r>
              <a:rPr lang="en-US" dirty="0" err="1"/>
              <a:t>plt.ylabel</a:t>
            </a:r>
            <a:r>
              <a:rPr lang="en-US" dirty="0"/>
              <a:t>("Y-axis")</a:t>
            </a:r>
          </a:p>
          <a:p>
            <a:pPr lvl="1"/>
            <a:r>
              <a:rPr lang="en-US" dirty="0" err="1"/>
              <a:t>plt.legend</a:t>
            </a:r>
            <a:r>
              <a:rPr lang="en-US" dirty="0"/>
              <a:t>(["Line 1"])</a:t>
            </a:r>
          </a:p>
          <a:p>
            <a:r>
              <a:rPr lang="en-US" b="1" dirty="0"/>
              <a:t>Styling</a:t>
            </a:r>
            <a:r>
              <a:rPr lang="en-US" dirty="0"/>
              <a:t>: Control colors, line styles, markers, and fonts.</a:t>
            </a:r>
          </a:p>
          <a:p>
            <a:pPr lvl="1"/>
            <a:r>
              <a:rPr lang="en-US" dirty="0" err="1"/>
              <a:t>plt.plot</a:t>
            </a:r>
            <a:r>
              <a:rPr lang="en-US" dirty="0"/>
              <a:t>(x, y, color="red", </a:t>
            </a:r>
            <a:r>
              <a:rPr lang="en-US" dirty="0" err="1"/>
              <a:t>linestyle</a:t>
            </a:r>
            <a:r>
              <a:rPr lang="en-US" dirty="0"/>
              <a:t>="--", marker="o")</a:t>
            </a:r>
          </a:p>
        </p:txBody>
      </p:sp>
    </p:spTree>
    <p:extLst>
      <p:ext uri="{BB962C8B-B14F-4D97-AF65-F5344CB8AC3E}">
        <p14:creationId xmlns:p14="http://schemas.microsoft.com/office/powerpoint/2010/main" val="3878037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19D7-3435-46B9-81B8-8C9F9B02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Matplotlib tools : Subplots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CDA25-310E-4E6F-AAAD-6A60D461C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multiple plots within the same figure for comparative visualizations.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 err="1"/>
              <a:t>plt.subplot</a:t>
            </a:r>
            <a:r>
              <a:rPr lang="en-US" dirty="0"/>
              <a:t>(2, 1, 1)  # First subplot</a:t>
            </a:r>
          </a:p>
          <a:p>
            <a:pPr lvl="1"/>
            <a:r>
              <a:rPr lang="en-US" dirty="0" err="1"/>
              <a:t>plt.plot</a:t>
            </a:r>
            <a:r>
              <a:rPr lang="en-US" dirty="0"/>
              <a:t>([1, 2, 3], [4, 5, 6])</a:t>
            </a:r>
          </a:p>
          <a:p>
            <a:pPr lvl="1"/>
            <a:r>
              <a:rPr lang="en-US" dirty="0" err="1"/>
              <a:t>plt.subplot</a:t>
            </a:r>
            <a:r>
              <a:rPr lang="en-US" dirty="0"/>
              <a:t>(2, 1, 2)  # Second subplot</a:t>
            </a:r>
          </a:p>
          <a:p>
            <a:pPr lvl="1"/>
            <a:r>
              <a:rPr lang="en-US" dirty="0" err="1"/>
              <a:t>plt.bar</a:t>
            </a:r>
            <a:r>
              <a:rPr lang="en-US" dirty="0"/>
              <a:t>(["A", "B", "C"], [3, 5, 7])</a:t>
            </a:r>
          </a:p>
        </p:txBody>
      </p:sp>
    </p:spTree>
    <p:extLst>
      <p:ext uri="{BB962C8B-B14F-4D97-AF65-F5344CB8AC3E}">
        <p14:creationId xmlns:p14="http://schemas.microsoft.com/office/powerpoint/2010/main" val="2955680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19D7-3435-46B9-81B8-8C9F9B02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Matplotlib tools : Interactive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CDA25-310E-4E6F-AAAD-6A60D461C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Zoom and Pan: </a:t>
            </a:r>
            <a:r>
              <a:rPr lang="en-US" dirty="0"/>
              <a:t>Available in interactive environments like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r>
              <a:rPr lang="en-US" b="1" dirty="0"/>
              <a:t>Annotations</a:t>
            </a:r>
            <a:r>
              <a:rPr lang="en-US" dirty="0"/>
              <a:t>: Add notes or markers to highlight data points.</a:t>
            </a:r>
          </a:p>
          <a:p>
            <a:r>
              <a:rPr lang="en-US" dirty="0"/>
              <a:t>Example :</a:t>
            </a:r>
          </a:p>
          <a:p>
            <a:pPr lvl="1"/>
            <a:r>
              <a:rPr lang="en-US" dirty="0" err="1"/>
              <a:t>plt.annotate</a:t>
            </a:r>
            <a:r>
              <a:rPr lang="en-US" dirty="0"/>
              <a:t>("Peak", </a:t>
            </a:r>
            <a:r>
              <a:rPr lang="en-US" dirty="0" err="1"/>
              <a:t>xy</a:t>
            </a:r>
            <a:r>
              <a:rPr lang="en-US" dirty="0"/>
              <a:t>=(2, 4), </a:t>
            </a:r>
            <a:r>
              <a:rPr lang="en-US" dirty="0" err="1"/>
              <a:t>xytext</a:t>
            </a:r>
            <a:r>
              <a:rPr lang="en-US" dirty="0"/>
              <a:t>=(2.5, 5),</a:t>
            </a:r>
          </a:p>
          <a:p>
            <a:pPr marL="0" indent="0">
              <a:buNone/>
            </a:pPr>
            <a:r>
              <a:rPr lang="en-US" sz="2400" dirty="0"/>
              <a:t>             </a:t>
            </a:r>
            <a:r>
              <a:rPr lang="en-US" sz="2400" dirty="0" err="1"/>
              <a:t>arrowprops</a:t>
            </a:r>
            <a:r>
              <a:rPr lang="en-US" sz="2400" dirty="0"/>
              <a:t>=</a:t>
            </a:r>
            <a:r>
              <a:rPr lang="en-US" sz="2400" dirty="0" err="1"/>
              <a:t>dict</a:t>
            </a:r>
            <a:r>
              <a:rPr lang="en-US" sz="2400" dirty="0"/>
              <a:t>(</a:t>
            </a:r>
            <a:r>
              <a:rPr lang="en-US" sz="2400" dirty="0" err="1"/>
              <a:t>facecolor</a:t>
            </a:r>
            <a:r>
              <a:rPr lang="en-US" sz="2400" dirty="0"/>
              <a:t>="black", shrink=0.05))</a:t>
            </a:r>
          </a:p>
        </p:txBody>
      </p:sp>
    </p:spTree>
    <p:extLst>
      <p:ext uri="{BB962C8B-B14F-4D97-AF65-F5344CB8AC3E}">
        <p14:creationId xmlns:p14="http://schemas.microsoft.com/office/powerpoint/2010/main" val="1229068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19D7-3435-46B9-81B8-8C9F9B02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Matplotlib tools : Backend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CDA25-310E-4E6F-AAAD-6A60D461C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Handles rendering of plots to different formats and outputs.</a:t>
            </a:r>
          </a:p>
          <a:p>
            <a:pPr algn="just"/>
            <a:r>
              <a:rPr lang="en-US" dirty="0"/>
              <a:t>Examples of backends:</a:t>
            </a:r>
          </a:p>
          <a:p>
            <a:pPr lvl="1" algn="just"/>
            <a:r>
              <a:rPr lang="en-US" dirty="0" err="1"/>
              <a:t>TkAgg</a:t>
            </a:r>
            <a:r>
              <a:rPr lang="en-US" dirty="0"/>
              <a:t> – Default backend for GUI windows.</a:t>
            </a:r>
          </a:p>
          <a:p>
            <a:pPr lvl="1" algn="just"/>
            <a:r>
              <a:rPr lang="en-US" dirty="0"/>
              <a:t>Agg – For PNG output.</a:t>
            </a:r>
          </a:p>
          <a:p>
            <a:pPr lvl="1" algn="just"/>
            <a:r>
              <a:rPr lang="en-US" dirty="0"/>
              <a:t>SVG – For SVG output.</a:t>
            </a:r>
          </a:p>
        </p:txBody>
      </p:sp>
    </p:spTree>
    <p:extLst>
      <p:ext uri="{BB962C8B-B14F-4D97-AF65-F5344CB8AC3E}">
        <p14:creationId xmlns:p14="http://schemas.microsoft.com/office/powerpoint/2010/main" val="665379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19D7-3435-46B9-81B8-8C9F9B02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Matplotlib tools : Integration with Other Libraries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CDA25-310E-4E6F-AAAD-6A60D461C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Works seamlessly with:</a:t>
            </a:r>
          </a:p>
          <a:p>
            <a:pPr lvl="1" algn="just"/>
            <a:r>
              <a:rPr lang="en-US" b="1" dirty="0"/>
              <a:t>NumPy</a:t>
            </a:r>
            <a:r>
              <a:rPr lang="en-US" dirty="0"/>
              <a:t>: For numerical data.</a:t>
            </a:r>
          </a:p>
          <a:p>
            <a:pPr lvl="1" algn="just"/>
            <a:r>
              <a:rPr lang="en-US" b="1" dirty="0"/>
              <a:t>pandas</a:t>
            </a:r>
            <a:r>
              <a:rPr lang="en-US" dirty="0"/>
              <a:t>: For </a:t>
            </a:r>
            <a:r>
              <a:rPr lang="en-US" dirty="0" err="1"/>
              <a:t>DataFrame</a:t>
            </a:r>
            <a:r>
              <a:rPr lang="en-US" dirty="0"/>
              <a:t>-based plotting.</a:t>
            </a:r>
          </a:p>
          <a:p>
            <a:pPr lvl="1" algn="just"/>
            <a:r>
              <a:rPr lang="en-US" b="1" dirty="0"/>
              <a:t>Seaborn</a:t>
            </a:r>
            <a:r>
              <a:rPr lang="en-US" dirty="0"/>
              <a:t>: Enhances Matplotlib for statistical plots.</a:t>
            </a:r>
          </a:p>
        </p:txBody>
      </p:sp>
    </p:spTree>
    <p:extLst>
      <p:ext uri="{BB962C8B-B14F-4D97-AF65-F5344CB8AC3E}">
        <p14:creationId xmlns:p14="http://schemas.microsoft.com/office/powerpoint/2010/main" val="2729781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19D7-3435-46B9-81B8-8C9F9B02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Matplotlib tools : Saving and Exporting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CDA25-310E-4E6F-AAAD-6A60D461C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Save plots to files in multiple formats like PNG, PDF, SVG.</a:t>
            </a:r>
          </a:p>
          <a:p>
            <a:pPr algn="just"/>
            <a:r>
              <a:rPr lang="en-US" dirty="0"/>
              <a:t>Example :</a:t>
            </a:r>
          </a:p>
          <a:p>
            <a:pPr lvl="1" algn="just"/>
            <a:r>
              <a:rPr lang="en-US" dirty="0" err="1"/>
              <a:t>plt.savefig</a:t>
            </a:r>
            <a:r>
              <a:rPr lang="en-US" dirty="0"/>
              <a:t>("plot.png", dpi=300)</a:t>
            </a:r>
          </a:p>
        </p:txBody>
      </p:sp>
    </p:spTree>
    <p:extLst>
      <p:ext uri="{BB962C8B-B14F-4D97-AF65-F5344CB8AC3E}">
        <p14:creationId xmlns:p14="http://schemas.microsoft.com/office/powerpoint/2010/main" val="1872695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F6FCE-778E-4341-B297-E495E548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 Your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680B2-4CEF-4606-BB22-E0278C984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Numerical Data</a:t>
            </a:r>
            <a:r>
              <a:rPr lang="en-US" dirty="0"/>
              <a:t>: Continuous or discrete numbers.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Categorical Data</a:t>
            </a:r>
            <a:r>
              <a:rPr lang="en-US" dirty="0"/>
              <a:t>: Groups, categories, or labels.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Time Series Data</a:t>
            </a:r>
            <a:r>
              <a:rPr lang="en-US" dirty="0"/>
              <a:t>: Data points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Relationships</a:t>
            </a:r>
            <a:r>
              <a:rPr lang="en-US" dirty="0"/>
              <a:t>: Connections or correlations between variables.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6678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65855C-7172-49F5-891C-69F0572602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100126"/>
              </p:ext>
            </p:extLst>
          </p:nvPr>
        </p:nvGraphicFramePr>
        <p:xfrm>
          <a:off x="1472665" y="111418"/>
          <a:ext cx="10587791" cy="6635163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253390">
                  <a:extLst>
                    <a:ext uri="{9D8B030D-6E8A-4147-A177-3AD203B41FA5}">
                      <a16:colId xmlns:a16="http://schemas.microsoft.com/office/drawing/2014/main" val="2645512358"/>
                    </a:ext>
                  </a:extLst>
                </a:gridCol>
                <a:gridCol w="2898635">
                  <a:extLst>
                    <a:ext uri="{9D8B030D-6E8A-4147-A177-3AD203B41FA5}">
                      <a16:colId xmlns:a16="http://schemas.microsoft.com/office/drawing/2014/main" val="2960401570"/>
                    </a:ext>
                  </a:extLst>
                </a:gridCol>
                <a:gridCol w="5435766">
                  <a:extLst>
                    <a:ext uri="{9D8B030D-6E8A-4147-A177-3AD203B41FA5}">
                      <a16:colId xmlns:a16="http://schemas.microsoft.com/office/drawing/2014/main" val="1447896826"/>
                    </a:ext>
                  </a:extLst>
                </a:gridCol>
              </a:tblGrid>
              <a:tr h="335057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Purpose</a:t>
                      </a:r>
                      <a:endParaRPr lang="en-IN" sz="1800" dirty="0"/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Best Chart Types</a:t>
                      </a:r>
                      <a:endParaRPr lang="en-IN" sz="1800" dirty="0"/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Examples</a:t>
                      </a:r>
                      <a:endParaRPr lang="en-IN" sz="1800" dirty="0"/>
                    </a:p>
                  </a:txBody>
                  <a:tcPr marL="55786" marR="55786" marT="27893" marB="27893" anchor="ctr"/>
                </a:tc>
                <a:extLst>
                  <a:ext uri="{0D108BD9-81ED-4DB2-BD59-A6C34878D82A}">
                    <a16:rowId xmlns:a16="http://schemas.microsoft.com/office/drawing/2014/main" val="1738167192"/>
                  </a:ext>
                </a:extLst>
              </a:tr>
              <a:tr h="891926">
                <a:tc>
                  <a:txBody>
                    <a:bodyPr/>
                    <a:lstStyle/>
                    <a:p>
                      <a:r>
                        <a:rPr lang="en-IN" sz="1800" b="1" dirty="0"/>
                        <a:t>Comparing Categories</a:t>
                      </a:r>
                      <a:endParaRPr lang="en-IN" sz="1800" dirty="0"/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 Bar Chart</a:t>
                      </a:r>
                      <a:br>
                        <a:rPr lang="en-US" sz="1800"/>
                      </a:br>
                      <a:r>
                        <a:rPr lang="en-US" sz="1800"/>
                        <a:t>- Column Chart</a:t>
                      </a:r>
                      <a:br>
                        <a:rPr lang="en-US" sz="1800"/>
                      </a:br>
                      <a:r>
                        <a:rPr lang="en-US" sz="1800"/>
                        <a:t>- Stacked Bar Chart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Comparing sales of products across regions.</a:t>
                      </a:r>
                    </a:p>
                  </a:txBody>
                  <a:tcPr marL="55786" marR="55786" marT="27893" marB="27893" anchor="ctr"/>
                </a:tc>
                <a:extLst>
                  <a:ext uri="{0D108BD9-81ED-4DB2-BD59-A6C34878D82A}">
                    <a16:rowId xmlns:a16="http://schemas.microsoft.com/office/drawing/2014/main" val="1167178701"/>
                  </a:ext>
                </a:extLst>
              </a:tr>
              <a:tr h="613492">
                <a:tc>
                  <a:txBody>
                    <a:bodyPr/>
                    <a:lstStyle/>
                    <a:p>
                      <a:r>
                        <a:rPr lang="en-IN" sz="1800" b="1"/>
                        <a:t>Showing Trends Over Time</a:t>
                      </a:r>
                      <a:endParaRPr lang="en-IN" sz="1800"/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 Line Chart</a:t>
                      </a:r>
                      <a:br>
                        <a:rPr lang="en-IN" sz="1800"/>
                      </a:br>
                      <a:r>
                        <a:rPr lang="en-IN" sz="1800"/>
                        <a:t>- Area Chart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Website traffic over the past year.</a:t>
                      </a:r>
                      <a:br>
                        <a:rPr lang="en-US" sz="1800"/>
                      </a:br>
                      <a:r>
                        <a:rPr lang="en-US" sz="1800"/>
                        <a:t>Stock price movements.</a:t>
                      </a:r>
                    </a:p>
                  </a:txBody>
                  <a:tcPr marL="55786" marR="55786" marT="27893" marB="27893" anchor="ctr"/>
                </a:tc>
                <a:extLst>
                  <a:ext uri="{0D108BD9-81ED-4DB2-BD59-A6C34878D82A}">
                    <a16:rowId xmlns:a16="http://schemas.microsoft.com/office/drawing/2014/main" val="546065132"/>
                  </a:ext>
                </a:extLst>
              </a:tr>
              <a:tr h="891926">
                <a:tc>
                  <a:txBody>
                    <a:bodyPr/>
                    <a:lstStyle/>
                    <a:p>
                      <a:r>
                        <a:rPr lang="en-IN" sz="1800" b="1"/>
                        <a:t>Distribution of Data</a:t>
                      </a:r>
                      <a:endParaRPr lang="en-IN" sz="1800"/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 Histogram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- Box Plot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- Violin Plot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Examining age distribution in a population.</a:t>
                      </a:r>
                    </a:p>
                  </a:txBody>
                  <a:tcPr marL="55786" marR="55786" marT="27893" marB="27893" anchor="ctr"/>
                </a:tc>
                <a:extLst>
                  <a:ext uri="{0D108BD9-81ED-4DB2-BD59-A6C34878D82A}">
                    <a16:rowId xmlns:a16="http://schemas.microsoft.com/office/drawing/2014/main" val="1056026169"/>
                  </a:ext>
                </a:extLst>
              </a:tr>
              <a:tr h="891926">
                <a:tc>
                  <a:txBody>
                    <a:bodyPr/>
                    <a:lstStyle/>
                    <a:p>
                      <a:r>
                        <a:rPr lang="en-IN" sz="1800" b="1"/>
                        <a:t>Proportions</a:t>
                      </a:r>
                      <a:endParaRPr lang="en-IN" sz="1800"/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- Pie Chart</a:t>
                      </a:r>
                      <a:br>
                        <a:rPr lang="en-IN" sz="1800" dirty="0"/>
                      </a:br>
                      <a:r>
                        <a:rPr lang="en-IN" sz="1800" dirty="0"/>
                        <a:t>- Donut Chart</a:t>
                      </a:r>
                      <a:br>
                        <a:rPr lang="en-IN" sz="1800" dirty="0"/>
                      </a:br>
                      <a:r>
                        <a:rPr lang="en-IN" sz="1800" dirty="0"/>
                        <a:t>- </a:t>
                      </a:r>
                      <a:r>
                        <a:rPr lang="en-IN" sz="1800" dirty="0" err="1"/>
                        <a:t>TreeMap</a:t>
                      </a:r>
                      <a:endParaRPr lang="en-IN" sz="1800" dirty="0"/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Market share of different companies.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Time spent on daily activities.</a:t>
                      </a:r>
                    </a:p>
                  </a:txBody>
                  <a:tcPr marL="55786" marR="55786" marT="27893" marB="27893" anchor="ctr"/>
                </a:tc>
                <a:extLst>
                  <a:ext uri="{0D108BD9-81ED-4DB2-BD59-A6C34878D82A}">
                    <a16:rowId xmlns:a16="http://schemas.microsoft.com/office/drawing/2014/main" val="456419382"/>
                  </a:ext>
                </a:extLst>
              </a:tr>
              <a:tr h="891926">
                <a:tc>
                  <a:txBody>
                    <a:bodyPr/>
                    <a:lstStyle/>
                    <a:p>
                      <a:r>
                        <a:rPr lang="en-IN" sz="1800" b="1"/>
                        <a:t>Relationships Between Variables</a:t>
                      </a:r>
                      <a:endParaRPr lang="en-IN" sz="1800"/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 Scatter Plot</a:t>
                      </a:r>
                      <a:br>
                        <a:rPr lang="en-US" sz="1800"/>
                      </a:br>
                      <a:r>
                        <a:rPr lang="en-US" sz="1800"/>
                        <a:t>- Bubble Chart</a:t>
                      </a:r>
                      <a:br>
                        <a:rPr lang="en-US" sz="1800"/>
                      </a:br>
                      <a:r>
                        <a:rPr lang="en-US" sz="1800"/>
                        <a:t>- Heatmap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Correlation between height and weight.</a:t>
                      </a:r>
                      <a:br>
                        <a:rPr lang="en-US" sz="1800"/>
                      </a:br>
                      <a:r>
                        <a:rPr lang="en-US" sz="1800"/>
                        <a:t>Effect of temperature on ice cream sales.</a:t>
                      </a:r>
                    </a:p>
                  </a:txBody>
                  <a:tcPr marL="55786" marR="55786" marT="27893" marB="27893" anchor="ctr"/>
                </a:tc>
                <a:extLst>
                  <a:ext uri="{0D108BD9-81ED-4DB2-BD59-A6C34878D82A}">
                    <a16:rowId xmlns:a16="http://schemas.microsoft.com/office/drawing/2014/main" val="685873493"/>
                  </a:ext>
                </a:extLst>
              </a:tr>
              <a:tr h="613492">
                <a:tc>
                  <a:txBody>
                    <a:bodyPr/>
                    <a:lstStyle/>
                    <a:p>
                      <a:r>
                        <a:rPr lang="en-IN" sz="1800" b="1"/>
                        <a:t>Ranking or Sorting</a:t>
                      </a:r>
                      <a:endParaRPr lang="en-IN" sz="1800"/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 Horizontal Bar Chart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Ranking countries by GDP.</a:t>
                      </a:r>
                      <a:br>
                        <a:rPr lang="en-US" sz="1800"/>
                      </a:br>
                      <a:r>
                        <a:rPr lang="en-US" sz="1800"/>
                        <a:t>Top 10 bestselling books.</a:t>
                      </a:r>
                    </a:p>
                  </a:txBody>
                  <a:tcPr marL="55786" marR="55786" marT="27893" marB="27893" anchor="ctr"/>
                </a:tc>
                <a:extLst>
                  <a:ext uri="{0D108BD9-81ED-4DB2-BD59-A6C34878D82A}">
                    <a16:rowId xmlns:a16="http://schemas.microsoft.com/office/drawing/2014/main" val="3108702345"/>
                  </a:ext>
                </a:extLst>
              </a:tr>
              <a:tr h="891926">
                <a:tc>
                  <a:txBody>
                    <a:bodyPr/>
                    <a:lstStyle/>
                    <a:p>
                      <a:r>
                        <a:rPr lang="en-IN" sz="1800" b="1"/>
                        <a:t>Parts of a Whole</a:t>
                      </a:r>
                      <a:endParaRPr lang="en-IN" sz="1800"/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 Pie Chart</a:t>
                      </a:r>
                      <a:br>
                        <a:rPr lang="en-US" sz="1800"/>
                      </a:br>
                      <a:r>
                        <a:rPr lang="en-US" sz="1800"/>
                        <a:t>- Stacked Bar/Column Chart</a:t>
                      </a:r>
                      <a:br>
                        <a:rPr lang="en-US" sz="1800"/>
                      </a:br>
                      <a:r>
                        <a:rPr lang="en-US" sz="1800"/>
                        <a:t>- Waterfall Chart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Revenue breakdown by department.</a:t>
                      </a:r>
                      <a:br>
                        <a:rPr lang="en-US" sz="1800"/>
                      </a:br>
                      <a:r>
                        <a:rPr lang="en-US" sz="1800"/>
                        <a:t>Survey response proportions.</a:t>
                      </a:r>
                    </a:p>
                  </a:txBody>
                  <a:tcPr marL="55786" marR="55786" marT="27893" marB="27893" anchor="ctr"/>
                </a:tc>
                <a:extLst>
                  <a:ext uri="{0D108BD9-81ED-4DB2-BD59-A6C34878D82A}">
                    <a16:rowId xmlns:a16="http://schemas.microsoft.com/office/drawing/2014/main" val="122330234"/>
                  </a:ext>
                </a:extLst>
              </a:tr>
              <a:tr h="613492">
                <a:tc>
                  <a:txBody>
                    <a:bodyPr/>
                    <a:lstStyle/>
                    <a:p>
                      <a:r>
                        <a:rPr lang="en-IN" sz="1800" b="1"/>
                        <a:t>Spatial Data</a:t>
                      </a:r>
                      <a:endParaRPr lang="en-IN" sz="1800"/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 Geographic Map</a:t>
                      </a:r>
                      <a:br>
                        <a:rPr lang="en-IN" sz="1800"/>
                      </a:br>
                      <a:r>
                        <a:rPr lang="en-IN" sz="1800"/>
                        <a:t>- Heatmap</a:t>
                      </a:r>
                    </a:p>
                  </a:txBody>
                  <a:tcPr marL="55786" marR="55786" marT="27893" marB="2789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Population density by region.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Weather data on a map.</a:t>
                      </a:r>
                    </a:p>
                  </a:txBody>
                  <a:tcPr marL="55786" marR="55786" marT="27893" marB="27893" anchor="ctr"/>
                </a:tc>
                <a:extLst>
                  <a:ext uri="{0D108BD9-81ED-4DB2-BD59-A6C34878D82A}">
                    <a16:rowId xmlns:a16="http://schemas.microsoft.com/office/drawing/2014/main" val="30216768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F29E02-81C7-4E59-8C34-0DB92A5AA46E}"/>
              </a:ext>
            </a:extLst>
          </p:cNvPr>
          <p:cNvSpPr txBox="1"/>
          <p:nvPr/>
        </p:nvSpPr>
        <p:spPr>
          <a:xfrm>
            <a:off x="346510" y="339290"/>
            <a:ext cx="677108" cy="61794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IN" sz="3200" b="1" dirty="0"/>
              <a:t>Chart Selection Guide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05390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4A33-0D4E-4E2E-9684-C1CD8785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Factors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36F09-0ED4-4116-9F17-C492D275A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Audience</a:t>
            </a:r>
          </a:p>
          <a:p>
            <a:r>
              <a:rPr lang="en-IN" dirty="0"/>
              <a:t>Clarity</a:t>
            </a:r>
          </a:p>
          <a:p>
            <a:r>
              <a:rPr lang="en-IN" dirty="0"/>
              <a:t>Purpose of the Visualization</a:t>
            </a:r>
          </a:p>
          <a:p>
            <a:r>
              <a:rPr lang="en-IN" dirty="0"/>
              <a:t>Number of Variables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416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0F50-9B79-4B99-8D4C-2C7FE74B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Makes Data Understandable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DF04A-9DC5-4758-8479-393FEA2D0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Visuals simplify complex data, making patterns, trends, and outliers easy to identify.</a:t>
            </a:r>
          </a:p>
          <a:p>
            <a:pPr algn="just"/>
            <a:r>
              <a:rPr lang="en-US" dirty="0"/>
              <a:t>A well-designed chart or graph can convey insights that would take pages of raw data to explain.</a:t>
            </a:r>
          </a:p>
          <a:p>
            <a:pPr algn="just"/>
            <a:r>
              <a:rPr lang="en-US" b="1" dirty="0"/>
              <a:t>Example</a:t>
            </a:r>
            <a:r>
              <a:rPr lang="en-US" dirty="0"/>
              <a:t>: A line chart can show sales trends over time more intuitively than a table of numbers.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3477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7B8B-3983-4214-A726-A7241A9C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0B30-AB6D-418A-988F-484DF4AC5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simple visuals for </a:t>
            </a:r>
            <a:r>
              <a:rPr lang="en-US" b="1" dirty="0"/>
              <a:t>non-technical </a:t>
            </a:r>
            <a:r>
              <a:rPr lang="en-US" dirty="0"/>
              <a:t>audiences (e.g., pie charts, bar graphs).</a:t>
            </a:r>
          </a:p>
          <a:p>
            <a:r>
              <a:rPr lang="en-US" dirty="0"/>
              <a:t>Use detailed visuals for </a:t>
            </a:r>
            <a:r>
              <a:rPr lang="en-US" b="1" dirty="0"/>
              <a:t>technical</a:t>
            </a:r>
            <a:r>
              <a:rPr lang="en-US" dirty="0"/>
              <a:t> audiences (e.g., scatter plots, heatmaps).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741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7402-F52D-4138-8030-12DEA921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0BB1A-B0C8-48A1-B25F-C1BA26996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cluttered visuals.</a:t>
            </a:r>
          </a:p>
          <a:p>
            <a:r>
              <a:rPr lang="en-US" dirty="0"/>
              <a:t>Use clear labels, legends, and titles.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814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512E-3115-4691-A501-EFD592E0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cluttered visuals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8D5FF-D1B5-4F03-AD58-A3365FA0A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Avoiding cluttered visuals means creating charts and graphs that are clear, easy to read, and focused on the essential information. </a:t>
            </a:r>
          </a:p>
          <a:p>
            <a:pPr algn="just"/>
            <a:r>
              <a:rPr lang="en-US" dirty="0"/>
              <a:t>Clutter happens when too much information, unnecessary details, or poorly chosen visual elements make the chart difficult to interpret.</a:t>
            </a:r>
          </a:p>
        </p:txBody>
      </p:sp>
    </p:spTree>
    <p:extLst>
      <p:ext uri="{BB962C8B-B14F-4D97-AF65-F5344CB8AC3E}">
        <p14:creationId xmlns:p14="http://schemas.microsoft.com/office/powerpoint/2010/main" val="2026882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80DD-3363-4C1B-A66E-DA0EEA39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Avoid Clutter?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0B414-0258-485F-8DA2-D0B1F8DAF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Improves Clarity</a:t>
            </a:r>
            <a:r>
              <a:rPr lang="en-US" dirty="0"/>
              <a:t>: Simplifies understanding for the audience.</a:t>
            </a:r>
          </a:p>
          <a:p>
            <a:r>
              <a:rPr lang="en-US" b="1" dirty="0"/>
              <a:t>Enhances Focus</a:t>
            </a:r>
            <a:r>
              <a:rPr lang="en-US" dirty="0"/>
              <a:t>: Helps viewers concentrate on key insights.</a:t>
            </a:r>
          </a:p>
          <a:p>
            <a:r>
              <a:rPr lang="en-US" b="1" dirty="0"/>
              <a:t>Saves Time</a:t>
            </a:r>
            <a:r>
              <a:rPr lang="en-US" dirty="0"/>
              <a:t>: Reduces cognitive load, making it faster to interpret.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07256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C3E62-1320-4AE3-9D96-4D81F086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Cluttered Visuals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4C4B9-4B91-4381-96C0-A70F7AF19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1. Remove Unnecessary Elements</a:t>
            </a:r>
          </a:p>
          <a:p>
            <a:pPr lvl="1"/>
            <a:r>
              <a:rPr lang="en-US" dirty="0"/>
              <a:t>Avoid excessive grid lines, borders, and background patterns.</a:t>
            </a:r>
          </a:p>
          <a:p>
            <a:pPr lvl="1"/>
            <a:r>
              <a:rPr lang="en-US" dirty="0"/>
              <a:t>Example: Replace a 3D chart with a simpler 2D version.</a:t>
            </a:r>
          </a:p>
          <a:p>
            <a:pPr marL="0" indent="0">
              <a:buNone/>
            </a:pPr>
            <a:r>
              <a:rPr lang="en-US" dirty="0"/>
              <a:t>2. Limit Data Points</a:t>
            </a:r>
          </a:p>
          <a:p>
            <a:pPr lvl="1"/>
            <a:r>
              <a:rPr lang="en-US" dirty="0"/>
              <a:t>Show only the most relevant data. Summarize or group information if needed.</a:t>
            </a:r>
          </a:p>
          <a:p>
            <a:pPr lvl="1"/>
            <a:r>
              <a:rPr lang="en-US" dirty="0"/>
              <a:t>Example: Instead of showing 100 points, summarize into categories.</a:t>
            </a:r>
          </a:p>
          <a:p>
            <a:pPr marL="0" indent="0">
              <a:buNone/>
            </a:pPr>
            <a:r>
              <a:rPr lang="en-US" dirty="0"/>
              <a:t>3. Use Simple Color Schemes</a:t>
            </a:r>
          </a:p>
          <a:p>
            <a:pPr lvl="1"/>
            <a:r>
              <a:rPr lang="en-US" dirty="0"/>
              <a:t>Limit the number of colors. Avoid bright or clashing colors unless needed.</a:t>
            </a:r>
          </a:p>
          <a:p>
            <a:pPr lvl="1"/>
            <a:r>
              <a:rPr lang="en-US" dirty="0"/>
              <a:t>Example: Use shades of the same color to represent similar categories.</a:t>
            </a:r>
          </a:p>
          <a:p>
            <a:pPr marL="0" indent="0">
              <a:buNone/>
            </a:pPr>
            <a:r>
              <a:rPr lang="en-US" dirty="0"/>
              <a:t>4. Avoid Overlapping Labels</a:t>
            </a:r>
          </a:p>
          <a:p>
            <a:pPr lvl="1"/>
            <a:r>
              <a:rPr lang="en-US" dirty="0"/>
              <a:t>Use abbreviations, rotate labels, or place them outside the chart if space is tight.</a:t>
            </a:r>
          </a:p>
          <a:p>
            <a:pPr lvl="1"/>
            <a:r>
              <a:rPr lang="en-US" dirty="0"/>
              <a:t>Example: For a crowded bar chart, use vertical text for x-axis labels.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147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AF42-5D81-4358-879C-0120BC30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Cluttered vs. Clean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CFBE1-8303-4CAC-8F92-6E90F06AB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Cluttered Line Chart:</a:t>
            </a:r>
          </a:p>
          <a:p>
            <a:pPr lvl="1"/>
            <a:r>
              <a:rPr lang="en-US" dirty="0"/>
              <a:t>Contains unnecessary grid lines, overlapping labels, and too many colors.</a:t>
            </a:r>
          </a:p>
          <a:p>
            <a:pPr lvl="1"/>
            <a:r>
              <a:rPr lang="en-US" dirty="0"/>
              <a:t>Hard to distinguish patterns.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Clean Line Chart:</a:t>
            </a:r>
            <a:endParaRPr lang="en-US" dirty="0"/>
          </a:p>
          <a:p>
            <a:pPr lvl="1"/>
            <a:r>
              <a:rPr lang="en-US" dirty="0"/>
              <a:t>Simplified with fewer colors, only major grid lines, and clear labels.</a:t>
            </a:r>
          </a:p>
          <a:p>
            <a:pPr lvl="1"/>
            <a:r>
              <a:rPr lang="en-US" dirty="0"/>
              <a:t>Focuses on key trends.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7353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C3E62-1320-4AE3-9D96-4D81F086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Cluttered Visuals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4C4B9-4B91-4381-96C0-A70F7AF19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5. Choose the Right Chart Type</a:t>
            </a:r>
          </a:p>
          <a:p>
            <a:pPr lvl="1"/>
            <a:r>
              <a:rPr lang="en-US" dirty="0"/>
              <a:t>Pick a chart that matches the data type and purpose.</a:t>
            </a:r>
          </a:p>
          <a:p>
            <a:pPr lvl="1"/>
            <a:r>
              <a:rPr lang="en-US" dirty="0"/>
              <a:t>Example: Don’t use a pie chart for comparing more than 4-5 categories.</a:t>
            </a:r>
          </a:p>
          <a:p>
            <a:pPr marL="0" indent="0">
              <a:buNone/>
            </a:pPr>
            <a:r>
              <a:rPr lang="en-US" dirty="0"/>
              <a:t>6. Add Minimal Text</a:t>
            </a:r>
          </a:p>
          <a:p>
            <a:pPr lvl="1"/>
            <a:r>
              <a:rPr lang="en-US" dirty="0"/>
              <a:t>Use concise titles, labels, and legends.</a:t>
            </a:r>
          </a:p>
          <a:p>
            <a:pPr lvl="1"/>
            <a:r>
              <a:rPr lang="en-US" dirty="0"/>
              <a:t>Example: Replace "Revenue Generated from Different Product Categories Over 12 Months" with "Monthly Revenue by Category."</a:t>
            </a:r>
          </a:p>
          <a:p>
            <a:pPr marL="0" indent="0">
              <a:buNone/>
            </a:pPr>
            <a:r>
              <a:rPr lang="en-US" dirty="0"/>
              <a:t>7. Focus on Key Insights</a:t>
            </a:r>
          </a:p>
          <a:p>
            <a:pPr lvl="1"/>
            <a:r>
              <a:rPr lang="en-US" dirty="0"/>
              <a:t>Highlight important areas using color, annotations, or callouts.</a:t>
            </a:r>
          </a:p>
          <a:p>
            <a:pPr lvl="1"/>
            <a:r>
              <a:rPr lang="en-US" dirty="0"/>
              <a:t>Example: Use a different color to highlight the highest value in a bar chart.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4996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5C59-0BCE-42F1-A205-69BBBD3A2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Purpose of the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FB58B-9549-4F2A-A4D6-CBDA10132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Explore</a:t>
            </a:r>
            <a:r>
              <a:rPr lang="en-US" dirty="0"/>
              <a:t>: Use scatter plots, heatmaps to find patterns.</a:t>
            </a:r>
          </a:p>
          <a:p>
            <a:r>
              <a:rPr lang="en-US" b="1" dirty="0"/>
              <a:t>Explain</a:t>
            </a:r>
            <a:r>
              <a:rPr lang="en-US" dirty="0"/>
              <a:t>: Use line charts, bar charts to tell a story.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8705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ED68C-ACA4-47DB-A9FE-5EAC5B2A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E4D2A-D34C-4F7E-8EAD-AAB30EA54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1 Variable: </a:t>
            </a:r>
            <a:r>
              <a:rPr lang="en-IN" dirty="0"/>
              <a:t>Histogram, bar chart.</a:t>
            </a:r>
          </a:p>
          <a:p>
            <a:r>
              <a:rPr lang="en-IN" b="1" dirty="0"/>
              <a:t>2 Variables: </a:t>
            </a:r>
            <a:r>
              <a:rPr lang="en-IN" dirty="0"/>
              <a:t>Scatter plot, line chart.</a:t>
            </a:r>
          </a:p>
          <a:p>
            <a:r>
              <a:rPr lang="en-IN" b="1" dirty="0"/>
              <a:t>3+ Variables: </a:t>
            </a:r>
            <a:r>
              <a:rPr lang="en-IN" dirty="0"/>
              <a:t>Bubble chart, heatmap, 3D visualizations.</a:t>
            </a:r>
          </a:p>
        </p:txBody>
      </p:sp>
    </p:spTree>
    <p:extLst>
      <p:ext uri="{BB962C8B-B14F-4D97-AF65-F5344CB8AC3E}">
        <p14:creationId xmlns:p14="http://schemas.microsoft.com/office/powerpoint/2010/main" val="112583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6728-78E0-491D-B8CA-11C767F9E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Facilitates Better Decision-Making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5535E-787F-4EBF-A021-AC29C91BC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Clear visuals support data-driven decisions by presenting insights in a digestible format.</a:t>
            </a:r>
          </a:p>
          <a:p>
            <a:pPr algn="just"/>
            <a:r>
              <a:rPr lang="en-US" dirty="0"/>
              <a:t>Decision-makers can focus on insights rather than interpreting raw data.</a:t>
            </a:r>
          </a:p>
          <a:p>
            <a:pPr algn="just"/>
            <a:r>
              <a:rPr lang="en-US" b="1" dirty="0"/>
              <a:t>Example</a:t>
            </a:r>
            <a:r>
              <a:rPr lang="en-US" dirty="0"/>
              <a:t>: A bar chart showing regional sales helps prioritize resource allocation.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90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8F58-27CB-49DE-B4F3-A9D4A3DA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Identifies Patterns and Trends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96DE-5748-4721-853A-D11E37BD6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Helps spot relationships and patterns that may not be evident in raw data.</a:t>
            </a:r>
          </a:p>
          <a:p>
            <a:pPr algn="just"/>
            <a:r>
              <a:rPr lang="en-US" b="1" dirty="0"/>
              <a:t>Example</a:t>
            </a:r>
            <a:r>
              <a:rPr lang="en-US" dirty="0"/>
              <a:t>: A scatter plot can reveal correlations between marketing spend and customer acquisition.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887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C9E0-012A-4352-8F66-763DFFDA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Highlights Anomalies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48A89-B1C4-40CC-9003-8BA3F5CF9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Visualizations make outliers and inconsistencies in the data apparent.</a:t>
            </a:r>
          </a:p>
          <a:p>
            <a:r>
              <a:rPr lang="en-US" b="1" dirty="0"/>
              <a:t>Example</a:t>
            </a:r>
            <a:r>
              <a:rPr lang="en-US" dirty="0"/>
              <a:t>: A box plot can highlight data points that are unusually high or low compared to the norm.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354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4A7ED-73B3-4160-ABEE-49A0D468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Communicates Insights Effectively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402E9-2FA3-45AA-B852-47513FEE8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storytelling enhances the communication of data insights to non-technical audiences.</a:t>
            </a:r>
          </a:p>
          <a:p>
            <a:r>
              <a:rPr lang="en-US" b="1" dirty="0"/>
              <a:t>Example</a:t>
            </a:r>
            <a:r>
              <a:rPr lang="en-US" dirty="0"/>
              <a:t>: A pie chart showing the market share of competitors can quickly convey dominance or fragmentation.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799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DD43-04C1-45CD-BB91-ECD2283B1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Enables Exploratory Data Analysis (EDA)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8DF9E-2ABF-464C-A040-378830A78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Interactive visualizations allow analysts to drill down into data for deeper insights.</a:t>
            </a:r>
          </a:p>
          <a:p>
            <a:pPr algn="just"/>
            <a:r>
              <a:rPr lang="en-US" b="1" dirty="0"/>
              <a:t>Example</a:t>
            </a:r>
            <a:r>
              <a:rPr lang="en-US" dirty="0"/>
              <a:t>: Filtering and zooming in a dashboard can help uncover hidden insights in large datasets.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9742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E381-F5BF-4C9E-9AA4-92D83D2D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 Increases Engagement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5F052-76E4-4CBC-A068-07E3A98CA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People process visual information faster than text or numbers.</a:t>
            </a:r>
          </a:p>
          <a:p>
            <a:pPr algn="just"/>
            <a:r>
              <a:rPr lang="en-US" dirty="0"/>
              <a:t>Engaging visuals capture the audience's attention and make presentations memorable.</a:t>
            </a:r>
          </a:p>
          <a:p>
            <a:pPr algn="just"/>
            <a:r>
              <a:rPr lang="en-US" b="1" dirty="0"/>
              <a:t>Example</a:t>
            </a:r>
            <a:r>
              <a:rPr lang="en-US" dirty="0"/>
              <a:t>: Heatmaps in dashboards highlight high-impact areas, keeping users focused.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27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1863</Words>
  <Application>Microsoft Office PowerPoint</Application>
  <PresentationFormat>Widescreen</PresentationFormat>
  <Paragraphs>207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Matplotlib</vt:lpstr>
      <vt:lpstr>Importance of Visualization in Data Analysis</vt:lpstr>
      <vt:lpstr>1. Makes Data Understandable</vt:lpstr>
      <vt:lpstr>2. Facilitates Better Decision-Making</vt:lpstr>
      <vt:lpstr>3. Identifies Patterns and Trends</vt:lpstr>
      <vt:lpstr>4. Highlights Anomalies</vt:lpstr>
      <vt:lpstr>5. Communicates Insights Effectively</vt:lpstr>
      <vt:lpstr>6. Enables Exploratory Data Analysis (EDA)</vt:lpstr>
      <vt:lpstr>7. Increases Engagement</vt:lpstr>
      <vt:lpstr>8. Improves Accuracy in Reporting</vt:lpstr>
      <vt:lpstr>9. Aids Comparison</vt:lpstr>
      <vt:lpstr>10. Encourages Collaboration</vt:lpstr>
      <vt:lpstr>What is matplotlib</vt:lpstr>
      <vt:lpstr>Install &amp; import matplotlib</vt:lpstr>
      <vt:lpstr>Key Features of Matplotlib</vt:lpstr>
      <vt:lpstr>Matplotlib tools</vt:lpstr>
      <vt:lpstr>Matplotlib tools : Pyplot</vt:lpstr>
      <vt:lpstr>Matplotlib tools : Figure</vt:lpstr>
      <vt:lpstr>Matplotlib tools : Axes</vt:lpstr>
      <vt:lpstr>Matplotlib tools : Artists</vt:lpstr>
      <vt:lpstr>Matplotlib tools : Customization Tools</vt:lpstr>
      <vt:lpstr>Matplotlib tools : Subplots</vt:lpstr>
      <vt:lpstr>Matplotlib tools : Interactive Tools</vt:lpstr>
      <vt:lpstr>Matplotlib tools : Backend Tools</vt:lpstr>
      <vt:lpstr>Matplotlib tools : Integration with Other Libraries </vt:lpstr>
      <vt:lpstr>Matplotlib tools : Saving and Exporting</vt:lpstr>
      <vt:lpstr>Understand Your Data</vt:lpstr>
      <vt:lpstr>PowerPoint Presentation</vt:lpstr>
      <vt:lpstr>Key Factors to Consider</vt:lpstr>
      <vt:lpstr>Audience</vt:lpstr>
      <vt:lpstr>Clarity</vt:lpstr>
      <vt:lpstr>Avoiding cluttered visuals</vt:lpstr>
      <vt:lpstr>Why Avoid Clutter?</vt:lpstr>
      <vt:lpstr>How to Avoid Cluttered Visuals</vt:lpstr>
      <vt:lpstr>Cluttered vs. Clean Example</vt:lpstr>
      <vt:lpstr>How to Avoid Cluttered Visuals</vt:lpstr>
      <vt:lpstr>Purpose of the Visualization</vt:lpstr>
      <vt:lpstr>Number of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Matplotlib</dc:title>
  <dc:creator>Sumit Davda</dc:creator>
  <cp:lastModifiedBy>Sumit Davda</cp:lastModifiedBy>
  <cp:revision>5</cp:revision>
  <dcterms:created xsi:type="dcterms:W3CDTF">2025-01-03T05:48:38Z</dcterms:created>
  <dcterms:modified xsi:type="dcterms:W3CDTF">2025-01-03T06:26:21Z</dcterms:modified>
</cp:coreProperties>
</file>