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webextensions/webextension1.xml" ContentType="application/vnd.ms-office.webextension+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60" r:id="rId3"/>
    <p:sldId id="257" r:id="rId4"/>
    <p:sldId id="263" r:id="rId5"/>
    <p:sldId id="293" r:id="rId6"/>
    <p:sldId id="294" r:id="rId7"/>
    <p:sldId id="298" r:id="rId8"/>
    <p:sldId id="300" r:id="rId9"/>
    <p:sldId id="304" r:id="rId10"/>
    <p:sldId id="306" r:id="rId11"/>
    <p:sldId id="301" r:id="rId12"/>
    <p:sldId id="296" r:id="rId13"/>
    <p:sldId id="305" r:id="rId14"/>
    <p:sldId id="297" r:id="rId15"/>
    <p:sldId id="291" r:id="rId16"/>
    <p:sldId id="292" r:id="rId17"/>
    <p:sldId id="303" r:id="rId18"/>
    <p:sldId id="302" r:id="rId19"/>
  </p:sldIdLst>
  <p:sldSz cx="9144000" cy="5143500" type="screen16x9"/>
  <p:notesSz cx="6858000" cy="9144000"/>
  <p:embeddedFontLst>
    <p:embeddedFont>
      <p:font typeface="Bebas Neue" panose="020B0604020202020204" charset="0"/>
      <p:regular r:id="rId21"/>
    </p:embeddedFont>
    <p:embeddedFont>
      <p:font typeface="Lexend Deca" panose="020B0604020202020204" charset="0"/>
      <p:regular r:id="rId22"/>
      <p:bold r:id="rId23"/>
    </p:embeddedFont>
    <p:embeddedFont>
      <p:font typeface="Montserrat" panose="020B0604020202020204" charset="0"/>
      <p:regular r:id="rId24"/>
      <p:bold r:id="rId25"/>
      <p:italic r:id="rId26"/>
      <p:boldItalic r:id="rId27"/>
    </p:embeddedFont>
    <p:embeddedFont>
      <p:font typeface="Nunito Light" panose="020B0604020202020204" charset="0"/>
      <p:regular r:id="rId28"/>
      <p:italic r:id="rId29"/>
    </p:embeddedFont>
    <p:embeddedFont>
      <p:font typeface="Segoe UI Light" panose="020B0502040204020203" pitchFamily="34"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28B12D-5148-4A3C-91B3-DD8F8A2C3E78}">
  <a:tblStyle styleId="{DD28B12D-5148-4A3C-91B3-DD8F8A2C3E7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108" d="100"/>
          <a:sy n="108" d="100"/>
        </p:scale>
        <p:origin x="61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1b8e9c55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1b8e9c55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5c30178e7b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5c30178e7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4041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5c30178e7b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5c30178e7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9845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5c30178e7b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5c30178e7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180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5c30178e7b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5c30178e7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7575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5c30178e7b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5c30178e7b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755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5c30178e7b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5c30178e7b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722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5c30178e7b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5c30178e7b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258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5c30178e7b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5c30178e7b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484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5bf7f5068c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5bf7f5068c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5c30178e7b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5c30178e7b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5bf7f5068c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5bf7f5068c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5c30178e7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5c30178e7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967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5c30178e7b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5c30178e7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855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5c30178e7b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5c30178e7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53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5c30178e7b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5c30178e7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623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5c30178e7b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5c30178e7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5511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58000"/>
          </a:blip>
          <a:stretch>
            <a:fillRect/>
          </a:stretch>
        </p:blipFill>
        <p:spPr>
          <a:xfrm>
            <a:off x="0" y="0"/>
            <a:ext cx="9144003" cy="5143501"/>
          </a:xfrm>
          <a:prstGeom prst="rect">
            <a:avLst/>
          </a:prstGeom>
          <a:noFill/>
          <a:ln>
            <a:noFill/>
          </a:ln>
        </p:spPr>
      </p:pic>
      <p:pic>
        <p:nvPicPr>
          <p:cNvPr id="10" name="Google Shape;10;p2"/>
          <p:cNvPicPr preferRelativeResize="0"/>
          <p:nvPr/>
        </p:nvPicPr>
        <p:blipFill rotWithShape="1">
          <a:blip r:embed="rId3">
            <a:alphaModFix/>
          </a:blip>
          <a:srcRect t="21078" b="21078"/>
          <a:stretch/>
        </p:blipFill>
        <p:spPr>
          <a:xfrm flipH="1">
            <a:off x="-2028822" y="-76202"/>
            <a:ext cx="5295899" cy="1372825"/>
          </a:xfrm>
          <a:prstGeom prst="rect">
            <a:avLst/>
          </a:prstGeom>
          <a:noFill/>
          <a:ln>
            <a:noFill/>
          </a:ln>
        </p:spPr>
      </p:pic>
      <p:pic>
        <p:nvPicPr>
          <p:cNvPr id="11" name="Google Shape;11;p2"/>
          <p:cNvPicPr preferRelativeResize="0"/>
          <p:nvPr/>
        </p:nvPicPr>
        <p:blipFill rotWithShape="1">
          <a:blip r:embed="rId4">
            <a:alphaModFix/>
          </a:blip>
          <a:srcRect l="6657" t="13668" r="6649" b="13668"/>
          <a:stretch/>
        </p:blipFill>
        <p:spPr>
          <a:xfrm flipH="1">
            <a:off x="5563751" y="2486025"/>
            <a:ext cx="4591052" cy="2075225"/>
          </a:xfrm>
          <a:prstGeom prst="rect">
            <a:avLst/>
          </a:prstGeom>
          <a:noFill/>
          <a:ln>
            <a:noFill/>
          </a:ln>
        </p:spPr>
      </p:pic>
      <p:pic>
        <p:nvPicPr>
          <p:cNvPr id="12" name="Google Shape;12;p2"/>
          <p:cNvPicPr preferRelativeResize="0"/>
          <p:nvPr/>
        </p:nvPicPr>
        <p:blipFill rotWithShape="1">
          <a:blip r:embed="rId5">
            <a:alphaModFix/>
          </a:blip>
          <a:srcRect t="12836" b="12836"/>
          <a:stretch/>
        </p:blipFill>
        <p:spPr>
          <a:xfrm flipH="1">
            <a:off x="-1582300" y="3514699"/>
            <a:ext cx="5295902" cy="1702300"/>
          </a:xfrm>
          <a:prstGeom prst="rect">
            <a:avLst/>
          </a:prstGeom>
          <a:noFill/>
          <a:ln>
            <a:noFill/>
          </a:ln>
        </p:spPr>
      </p:pic>
      <p:sp>
        <p:nvSpPr>
          <p:cNvPr id="13" name="Google Shape;13;p2"/>
          <p:cNvSpPr txBox="1">
            <a:spLocks noGrp="1"/>
          </p:cNvSpPr>
          <p:nvPr>
            <p:ph type="ctrTitle"/>
          </p:nvPr>
        </p:nvSpPr>
        <p:spPr>
          <a:xfrm>
            <a:off x="724050" y="857250"/>
            <a:ext cx="5333700" cy="17511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60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24050" y="2705075"/>
            <a:ext cx="4528800" cy="475800"/>
          </a:xfrm>
          <a:prstGeom prst="rect">
            <a:avLst/>
          </a:prstGeom>
          <a:solidFill>
            <a:srgbClr val="FFFFFF">
              <a:alpha val="34590"/>
            </a:srgbClr>
          </a:solidFill>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dk1"/>
                </a:solidFill>
                <a:latin typeface="Lexend Deca"/>
                <a:ea typeface="Lexend Deca"/>
                <a:cs typeface="Lexend Deca"/>
                <a:sym typeface="Lexend Dec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pic>
        <p:nvPicPr>
          <p:cNvPr id="49" name="Google Shape;49;p11"/>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50" name="Google Shape;50;p11"/>
          <p:cNvSpPr txBox="1">
            <a:spLocks noGrp="1"/>
          </p:cNvSpPr>
          <p:nvPr>
            <p:ph type="title" hasCustomPrompt="1"/>
          </p:nvPr>
        </p:nvSpPr>
        <p:spPr>
          <a:xfrm>
            <a:off x="1284000" y="539500"/>
            <a:ext cx="6576000" cy="1572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b="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a:spLocks noGrp="1"/>
          </p:cNvSpPr>
          <p:nvPr>
            <p:ph type="subTitle" idx="1"/>
          </p:nvPr>
        </p:nvSpPr>
        <p:spPr>
          <a:xfrm>
            <a:off x="1284000" y="2112650"/>
            <a:ext cx="6576000" cy="497100"/>
          </a:xfrm>
          <a:prstGeom prst="rect">
            <a:avLst/>
          </a:prstGeom>
          <a:solidFill>
            <a:srgbClr val="FFFFFF">
              <a:alpha val="34590"/>
            </a:srgbClr>
          </a:solid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7" name="Google Shape;17;p3"/>
          <p:cNvSpPr txBox="1">
            <a:spLocks noGrp="1"/>
          </p:cNvSpPr>
          <p:nvPr>
            <p:ph type="title"/>
          </p:nvPr>
        </p:nvSpPr>
        <p:spPr>
          <a:xfrm>
            <a:off x="3714750" y="3265675"/>
            <a:ext cx="47160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000" b="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7529875" y="2376450"/>
            <a:ext cx="900900" cy="841800"/>
          </a:xfrm>
          <a:prstGeom prst="rect">
            <a:avLst/>
          </a:prstGeom>
          <a:solidFill>
            <a:srgbClr val="FFFFFF">
              <a:alpha val="3459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b="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txBox="1">
            <a:spLocks noGrp="1"/>
          </p:cNvSpPr>
          <p:nvPr>
            <p:ph type="subTitle" idx="1"/>
          </p:nvPr>
        </p:nvSpPr>
        <p:spPr>
          <a:xfrm>
            <a:off x="3714750" y="4170800"/>
            <a:ext cx="4716000" cy="433200"/>
          </a:xfrm>
          <a:prstGeom prst="rect">
            <a:avLst/>
          </a:prstGeom>
          <a:solidFill>
            <a:srgbClr val="FFFFFF">
              <a:alpha val="34590"/>
            </a:srgbClr>
          </a:solid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22" name="Google Shape;2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 name="Google Shape;23;p4"/>
          <p:cNvSpPr txBox="1">
            <a:spLocks noGrp="1"/>
          </p:cNvSpPr>
          <p:nvPr>
            <p:ph type="body" idx="1"/>
          </p:nvPr>
        </p:nvSpPr>
        <p:spPr>
          <a:xfrm>
            <a:off x="720000" y="1215750"/>
            <a:ext cx="7704000" cy="28038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191919"/>
              </a:buClr>
              <a:buSzPts val="1400"/>
              <a:buFont typeface="Anaheim"/>
              <a:buChar char="●"/>
              <a:defRPr>
                <a:solidFill>
                  <a:schemeClr val="dk1"/>
                </a:solidFill>
                <a:latin typeface="Lexend Deca"/>
                <a:ea typeface="Lexend Deca"/>
                <a:cs typeface="Lexend Deca"/>
                <a:sym typeface="Lexend Deca"/>
              </a:defRPr>
            </a:lvl1pPr>
            <a:lvl2pPr marL="914400" lvl="1" indent="-317500" rtl="0">
              <a:lnSpc>
                <a:spcPct val="100000"/>
              </a:lnSpc>
              <a:spcBef>
                <a:spcPts val="0"/>
              </a:spcBef>
              <a:spcAft>
                <a:spcPts val="0"/>
              </a:spcAft>
              <a:buClr>
                <a:srgbClr val="191919"/>
              </a:buClr>
              <a:buSzPts val="1400"/>
              <a:buFont typeface="Roboto Condensed Light"/>
              <a:buChar char="○"/>
              <a:defRPr>
                <a:solidFill>
                  <a:schemeClr val="dk1"/>
                </a:solidFill>
                <a:latin typeface="Lexend Deca"/>
                <a:ea typeface="Lexend Deca"/>
                <a:cs typeface="Lexend Deca"/>
                <a:sym typeface="Lexend Deca"/>
              </a:defRPr>
            </a:lvl2pPr>
            <a:lvl3pPr marL="1371600" lvl="2" indent="-317500" rtl="0">
              <a:lnSpc>
                <a:spcPct val="100000"/>
              </a:lnSpc>
              <a:spcBef>
                <a:spcPts val="0"/>
              </a:spcBef>
              <a:spcAft>
                <a:spcPts val="0"/>
              </a:spcAft>
              <a:buClr>
                <a:srgbClr val="191919"/>
              </a:buClr>
              <a:buSzPts val="1400"/>
              <a:buFont typeface="Roboto Condensed Light"/>
              <a:buChar char="■"/>
              <a:defRPr>
                <a:solidFill>
                  <a:schemeClr val="dk1"/>
                </a:solidFill>
              </a:defRPr>
            </a:lvl3pPr>
            <a:lvl4pPr marL="1828800" lvl="3" indent="-317500" rtl="0">
              <a:lnSpc>
                <a:spcPct val="100000"/>
              </a:lnSpc>
              <a:spcBef>
                <a:spcPts val="0"/>
              </a:spcBef>
              <a:spcAft>
                <a:spcPts val="0"/>
              </a:spcAft>
              <a:buClr>
                <a:srgbClr val="191919"/>
              </a:buClr>
              <a:buSzPts val="1400"/>
              <a:buFont typeface="Roboto Condensed Light"/>
              <a:buChar char="●"/>
              <a:defRPr>
                <a:solidFill>
                  <a:schemeClr val="dk1"/>
                </a:solidFill>
              </a:defRPr>
            </a:lvl4pPr>
            <a:lvl5pPr marL="2286000" lvl="4" indent="-317500" rtl="0">
              <a:lnSpc>
                <a:spcPct val="100000"/>
              </a:lnSpc>
              <a:spcBef>
                <a:spcPts val="0"/>
              </a:spcBef>
              <a:spcAft>
                <a:spcPts val="0"/>
              </a:spcAft>
              <a:buClr>
                <a:srgbClr val="191919"/>
              </a:buClr>
              <a:buSzPts val="1400"/>
              <a:buFont typeface="Roboto Condensed Light"/>
              <a:buChar char="○"/>
              <a:defRPr>
                <a:solidFill>
                  <a:schemeClr val="dk1"/>
                </a:solidFill>
              </a:defRPr>
            </a:lvl5pPr>
            <a:lvl6pPr marL="2743200" lvl="5" indent="-317500" rtl="0">
              <a:lnSpc>
                <a:spcPct val="100000"/>
              </a:lnSpc>
              <a:spcBef>
                <a:spcPts val="0"/>
              </a:spcBef>
              <a:spcAft>
                <a:spcPts val="0"/>
              </a:spcAft>
              <a:buClr>
                <a:srgbClr val="191919"/>
              </a:buClr>
              <a:buSzPts val="1400"/>
              <a:buFont typeface="Roboto Condensed Light"/>
              <a:buChar char="■"/>
              <a:defRPr>
                <a:solidFill>
                  <a:schemeClr val="dk1"/>
                </a:solidFill>
              </a:defRPr>
            </a:lvl6pPr>
            <a:lvl7pPr marL="3200400" lvl="6" indent="-317500" rtl="0">
              <a:lnSpc>
                <a:spcPct val="100000"/>
              </a:lnSpc>
              <a:spcBef>
                <a:spcPts val="0"/>
              </a:spcBef>
              <a:spcAft>
                <a:spcPts val="0"/>
              </a:spcAft>
              <a:buClr>
                <a:srgbClr val="191919"/>
              </a:buClr>
              <a:buSzPts val="1400"/>
              <a:buFont typeface="Roboto Condensed Light"/>
              <a:buChar char="●"/>
              <a:defRPr>
                <a:solidFill>
                  <a:schemeClr val="dk1"/>
                </a:solidFill>
              </a:defRPr>
            </a:lvl7pPr>
            <a:lvl8pPr marL="3657600" lvl="7" indent="-317500" rtl="0">
              <a:lnSpc>
                <a:spcPct val="100000"/>
              </a:lnSpc>
              <a:spcBef>
                <a:spcPts val="0"/>
              </a:spcBef>
              <a:spcAft>
                <a:spcPts val="0"/>
              </a:spcAft>
              <a:buClr>
                <a:srgbClr val="191919"/>
              </a:buClr>
              <a:buSzPts val="1400"/>
              <a:buFont typeface="Roboto Condensed Light"/>
              <a:buChar char="○"/>
              <a:defRPr>
                <a:solidFill>
                  <a:schemeClr val="dk1"/>
                </a:solidFill>
              </a:defRPr>
            </a:lvl8pPr>
            <a:lvl9pPr marL="4114800" lvl="8" indent="-317500" rtl="0">
              <a:lnSpc>
                <a:spcPct val="100000"/>
              </a:lnSpc>
              <a:spcBef>
                <a:spcPts val="0"/>
              </a:spcBef>
              <a:spcAft>
                <a:spcPts val="0"/>
              </a:spcAft>
              <a:buClr>
                <a:srgbClr val="191919"/>
              </a:buClr>
              <a:buSzPts val="1400"/>
              <a:buFont typeface="Roboto Condensed Light"/>
              <a:buChar char="■"/>
              <a:defRPr>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pic>
        <p:nvPicPr>
          <p:cNvPr id="25" name="Google Shape;25;p5"/>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26" name="Google Shape;2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5"/>
          <p:cNvSpPr txBox="1">
            <a:spLocks noGrp="1"/>
          </p:cNvSpPr>
          <p:nvPr>
            <p:ph type="subTitle" idx="1"/>
          </p:nvPr>
        </p:nvSpPr>
        <p:spPr>
          <a:xfrm>
            <a:off x="5055246" y="3761149"/>
            <a:ext cx="2505600" cy="572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5"/>
          <p:cNvSpPr txBox="1">
            <a:spLocks noGrp="1"/>
          </p:cNvSpPr>
          <p:nvPr>
            <p:ph type="subTitle" idx="2"/>
          </p:nvPr>
        </p:nvSpPr>
        <p:spPr>
          <a:xfrm>
            <a:off x="1583154" y="3761149"/>
            <a:ext cx="2505600" cy="572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 name="Google Shape;29;p5"/>
          <p:cNvSpPr txBox="1">
            <a:spLocks noGrp="1"/>
          </p:cNvSpPr>
          <p:nvPr>
            <p:ph type="subTitle" idx="3"/>
          </p:nvPr>
        </p:nvSpPr>
        <p:spPr>
          <a:xfrm>
            <a:off x="5055246" y="3453125"/>
            <a:ext cx="2505600" cy="394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 name="Google Shape;30;p5"/>
          <p:cNvSpPr txBox="1">
            <a:spLocks noGrp="1"/>
          </p:cNvSpPr>
          <p:nvPr>
            <p:ph type="subTitle" idx="4"/>
          </p:nvPr>
        </p:nvSpPr>
        <p:spPr>
          <a:xfrm>
            <a:off x="1583154" y="3453125"/>
            <a:ext cx="2505600" cy="394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pic>
        <p:nvPicPr>
          <p:cNvPr id="32" name="Google Shape;32;p6"/>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33" name="Google Shape;3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pic>
        <p:nvPicPr>
          <p:cNvPr id="35" name="Google Shape;35;p7"/>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36" name="Google Shape;36;p7"/>
          <p:cNvSpPr txBox="1">
            <a:spLocks noGrp="1"/>
          </p:cNvSpPr>
          <p:nvPr>
            <p:ph type="title"/>
          </p:nvPr>
        </p:nvSpPr>
        <p:spPr>
          <a:xfrm>
            <a:off x="720000" y="445025"/>
            <a:ext cx="4251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 name="Google Shape;37;p7"/>
          <p:cNvSpPr txBox="1">
            <a:spLocks noGrp="1"/>
          </p:cNvSpPr>
          <p:nvPr>
            <p:ph type="subTitle" idx="1"/>
          </p:nvPr>
        </p:nvSpPr>
        <p:spPr>
          <a:xfrm>
            <a:off x="720000" y="1703875"/>
            <a:ext cx="4294800" cy="2001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Lexend Deca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pic>
        <p:nvPicPr>
          <p:cNvPr id="39" name="Google Shape;39;p8"/>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40" name="Google Shape;40;p8"/>
          <p:cNvSpPr txBox="1">
            <a:spLocks noGrp="1"/>
          </p:cNvSpPr>
          <p:nvPr>
            <p:ph type="title"/>
          </p:nvPr>
        </p:nvSpPr>
        <p:spPr>
          <a:xfrm>
            <a:off x="3922675" y="1181100"/>
            <a:ext cx="4508100" cy="2781300"/>
          </a:xfrm>
          <a:prstGeom prst="rect">
            <a:avLst/>
          </a:prstGeom>
        </p:spPr>
        <p:txBody>
          <a:bodyPr spcFirstLastPara="1" wrap="square" lIns="91425" tIns="91425" rIns="91425" bIns="91425" anchor="ctr" anchorCtr="0">
            <a:noAutofit/>
          </a:bodyPr>
          <a:lstStyle>
            <a:lvl1pPr lvl="0" algn="r">
              <a:lnSpc>
                <a:spcPct val="80000"/>
              </a:lnSpc>
              <a:spcBef>
                <a:spcPts val="0"/>
              </a:spcBef>
              <a:spcAft>
                <a:spcPts val="0"/>
              </a:spcAft>
              <a:buSzPts val="4800"/>
              <a:buNone/>
              <a:defRPr sz="9600" b="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pic>
        <p:nvPicPr>
          <p:cNvPr id="42" name="Google Shape;42;p9"/>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43" name="Google Shape;43;p9"/>
          <p:cNvSpPr txBox="1">
            <a:spLocks noGrp="1"/>
          </p:cNvSpPr>
          <p:nvPr>
            <p:ph type="title"/>
          </p:nvPr>
        </p:nvSpPr>
        <p:spPr>
          <a:xfrm>
            <a:off x="1819275" y="1525475"/>
            <a:ext cx="5505600" cy="102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000" b="0">
                <a:solidFill>
                  <a:srgbClr val="13394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4" name="Google Shape;44;p9"/>
          <p:cNvSpPr txBox="1">
            <a:spLocks noGrp="1"/>
          </p:cNvSpPr>
          <p:nvPr>
            <p:ph type="subTitle" idx="1"/>
          </p:nvPr>
        </p:nvSpPr>
        <p:spPr>
          <a:xfrm>
            <a:off x="1819275" y="2429425"/>
            <a:ext cx="5505600" cy="118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a:spLocks noGrp="1"/>
          </p:cNvSpPr>
          <p:nvPr>
            <p:ph type="pic" idx="2"/>
          </p:nvPr>
        </p:nvSpPr>
        <p:spPr>
          <a:xfrm>
            <a:off x="0" y="0"/>
            <a:ext cx="9144300" cy="5143500"/>
          </a:xfrm>
          <a:prstGeom prst="rect">
            <a:avLst/>
          </a:prstGeom>
          <a:noFill/>
          <a:ln>
            <a:noFill/>
          </a:ln>
        </p:spPr>
      </p:sp>
      <p:sp>
        <p:nvSpPr>
          <p:cNvPr id="47" name="Google Shape;47;p10"/>
          <p:cNvSpPr txBox="1">
            <a:spLocks noGrp="1"/>
          </p:cNvSpPr>
          <p:nvPr>
            <p:ph type="title"/>
          </p:nvPr>
        </p:nvSpPr>
        <p:spPr>
          <a:xfrm>
            <a:off x="720000" y="401445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3500"/>
              <a:buNone/>
              <a:defRPr b="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1pPr>
            <a:lvl2pPr marL="914400" lvl="1" indent="-3175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2pPr>
            <a:lvl3pPr marL="1371600" lvl="2" indent="-3175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3pPr>
            <a:lvl4pPr marL="1828800" lvl="3" indent="-3175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4pPr>
            <a:lvl5pPr marL="2286000" lvl="4" indent="-3175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5pPr>
            <a:lvl6pPr marL="2743200" lvl="5" indent="-3175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6pPr>
            <a:lvl7pPr marL="3200400" lvl="6" indent="-3175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7pPr>
            <a:lvl8pPr marL="3657600" lvl="7" indent="-3175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8pPr>
            <a:lvl9pPr marL="4114800" lvl="8" indent="-3175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analyticsvidhya.com/blog/2022/01/flightfare-prediction-using-machine-learning/"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www.researchgate.net/publication/262172314_An_agent_for_optimizing_airline_ticket_purchasi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49855" y="67585"/>
            <a:ext cx="5333700" cy="175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a:t>
            </a:r>
            <a:r>
              <a:rPr lang="en-IN" dirty="0"/>
              <a:t>light Price Predication</a:t>
            </a:r>
            <a:endParaRPr dirty="0"/>
          </a:p>
        </p:txBody>
      </p:sp>
      <p:sp>
        <p:nvSpPr>
          <p:cNvPr id="62" name="Google Shape;62;p15"/>
          <p:cNvSpPr txBox="1">
            <a:spLocks noGrp="1"/>
          </p:cNvSpPr>
          <p:nvPr>
            <p:ph type="subTitle" idx="1"/>
          </p:nvPr>
        </p:nvSpPr>
        <p:spPr>
          <a:xfrm>
            <a:off x="44957" y="3349585"/>
            <a:ext cx="3717321" cy="178676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Group Members: </a:t>
            </a:r>
          </a:p>
          <a:p>
            <a:pPr marL="0" lvl="0" indent="0" rtl="0">
              <a:spcBef>
                <a:spcPts val="0"/>
              </a:spcBef>
              <a:spcAft>
                <a:spcPts val="0"/>
              </a:spcAft>
              <a:buNone/>
            </a:pPr>
            <a:r>
              <a:rPr lang="en-US" sz="1600" dirty="0">
                <a:solidFill>
                  <a:schemeClr val="tx1"/>
                </a:solidFill>
              </a:rPr>
              <a:t>Akash Khatri - C0896274</a:t>
            </a:r>
          </a:p>
          <a:p>
            <a:pPr marL="0" lvl="0" indent="0" rtl="0">
              <a:spcBef>
                <a:spcPts val="0"/>
              </a:spcBef>
              <a:spcAft>
                <a:spcPts val="0"/>
              </a:spcAft>
              <a:buNone/>
            </a:pPr>
            <a:r>
              <a:rPr lang="en-US" sz="1600" dirty="0">
                <a:solidFill>
                  <a:schemeClr val="tx1"/>
                </a:solidFill>
              </a:rPr>
              <a:t>Rohan Ladhani - C0894459</a:t>
            </a:r>
          </a:p>
          <a:p>
            <a:pPr marL="0" lvl="0" indent="0" rtl="0">
              <a:spcBef>
                <a:spcPts val="0"/>
              </a:spcBef>
              <a:spcAft>
                <a:spcPts val="0"/>
              </a:spcAft>
              <a:buNone/>
            </a:pPr>
            <a:r>
              <a:rPr lang="en-US" sz="1600" dirty="0" err="1">
                <a:solidFill>
                  <a:schemeClr val="tx1"/>
                </a:solidFill>
              </a:rPr>
              <a:t>Sumit</a:t>
            </a:r>
            <a:r>
              <a:rPr lang="en-US" sz="1600" dirty="0">
                <a:solidFill>
                  <a:schemeClr val="tx1"/>
                </a:solidFill>
              </a:rPr>
              <a:t> </a:t>
            </a:r>
            <a:r>
              <a:rPr lang="en-US" sz="1600" dirty="0" err="1">
                <a:solidFill>
                  <a:schemeClr val="tx1"/>
                </a:solidFill>
              </a:rPr>
              <a:t>Gajjar</a:t>
            </a:r>
            <a:r>
              <a:rPr lang="en-US" sz="1600" dirty="0">
                <a:solidFill>
                  <a:schemeClr val="tx1"/>
                </a:solidFill>
              </a:rPr>
              <a:t> - C0896272</a:t>
            </a:r>
          </a:p>
          <a:p>
            <a:pPr marL="0" lvl="0" indent="0" rtl="0">
              <a:spcBef>
                <a:spcPts val="0"/>
              </a:spcBef>
              <a:spcAft>
                <a:spcPts val="0"/>
              </a:spcAft>
              <a:buNone/>
            </a:pPr>
            <a:r>
              <a:rPr lang="en-US" sz="1600" dirty="0" err="1">
                <a:solidFill>
                  <a:schemeClr val="tx1"/>
                </a:solidFill>
              </a:rPr>
              <a:t>Pratikkumar</a:t>
            </a:r>
            <a:r>
              <a:rPr lang="en-US" sz="1600" dirty="0">
                <a:solidFill>
                  <a:schemeClr val="tx1"/>
                </a:solidFill>
              </a:rPr>
              <a:t> Mishra - C0891298</a:t>
            </a:r>
          </a:p>
          <a:p>
            <a:pPr marL="0" lvl="0" indent="0" rtl="0">
              <a:spcBef>
                <a:spcPts val="0"/>
              </a:spcBef>
              <a:spcAft>
                <a:spcPts val="0"/>
              </a:spcAft>
              <a:buNone/>
            </a:pPr>
            <a:r>
              <a:rPr lang="en-US" sz="1600" dirty="0">
                <a:solidFill>
                  <a:schemeClr val="tx1"/>
                </a:solidFill>
              </a:rPr>
              <a:t>Sahil Sharma - C0907757</a:t>
            </a:r>
          </a:p>
          <a:p>
            <a:pPr marL="0" lvl="0" indent="0" algn="l" rtl="0">
              <a:spcBef>
                <a:spcPts val="0"/>
              </a:spcBef>
              <a:spcAft>
                <a:spcPts val="0"/>
              </a:spcAft>
              <a:buNone/>
            </a:pPr>
            <a:endParaRPr dirty="0"/>
          </a:p>
        </p:txBody>
      </p:sp>
      <p:pic>
        <p:nvPicPr>
          <p:cNvPr id="63" name="Google Shape;63;p15"/>
          <p:cNvPicPr preferRelativeResize="0"/>
          <p:nvPr/>
        </p:nvPicPr>
        <p:blipFill rotWithShape="1">
          <a:blip r:embed="rId3">
            <a:alphaModFix/>
          </a:blip>
          <a:srcRect l="6117" t="15316" r="6109" b="15316"/>
          <a:stretch/>
        </p:blipFill>
        <p:spPr>
          <a:xfrm flipH="1">
            <a:off x="5084798" y="-275243"/>
            <a:ext cx="4648202" cy="1702300"/>
          </a:xfrm>
          <a:prstGeom prst="rect">
            <a:avLst/>
          </a:prstGeom>
          <a:noFill/>
          <a:ln>
            <a:noFill/>
          </a:ln>
        </p:spPr>
      </p:pic>
      <p:grpSp>
        <p:nvGrpSpPr>
          <p:cNvPr id="64" name="Google Shape;64;p15"/>
          <p:cNvGrpSpPr/>
          <p:nvPr/>
        </p:nvGrpSpPr>
        <p:grpSpPr>
          <a:xfrm>
            <a:off x="-225289" y="3179248"/>
            <a:ext cx="9594578" cy="1802721"/>
            <a:chOff x="-1177139" y="3282260"/>
            <a:chExt cx="9594578" cy="1802721"/>
          </a:xfrm>
        </p:grpSpPr>
        <p:grpSp>
          <p:nvGrpSpPr>
            <p:cNvPr id="65" name="Google Shape;65;p15"/>
            <p:cNvGrpSpPr/>
            <p:nvPr/>
          </p:nvGrpSpPr>
          <p:grpSpPr>
            <a:xfrm rot="-206156">
              <a:off x="6456890" y="3282260"/>
              <a:ext cx="1960549" cy="1802721"/>
              <a:chOff x="3696999" y="930105"/>
              <a:chExt cx="4400775" cy="4046504"/>
            </a:xfrm>
          </p:grpSpPr>
          <p:sp>
            <p:nvSpPr>
              <p:cNvPr id="66" name="Google Shape;66;p15"/>
              <p:cNvSpPr/>
              <p:nvPr/>
            </p:nvSpPr>
            <p:spPr>
              <a:xfrm>
                <a:off x="5909881" y="2233489"/>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15"/>
              <p:cNvGrpSpPr/>
              <p:nvPr/>
            </p:nvGrpSpPr>
            <p:grpSpPr>
              <a:xfrm>
                <a:off x="3696999" y="930105"/>
                <a:ext cx="4309359" cy="4046504"/>
                <a:chOff x="3696999" y="930105"/>
                <a:chExt cx="4309359" cy="4046504"/>
              </a:xfrm>
            </p:grpSpPr>
            <p:sp>
              <p:nvSpPr>
                <p:cNvPr id="68" name="Google Shape;68;p15"/>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696999" y="1898388"/>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5"/>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3" name="Google Shape;203;p15"/>
            <p:cNvSpPr/>
            <p:nvPr/>
          </p:nvSpPr>
          <p:spPr>
            <a:xfrm>
              <a:off x="-1177139" y="3776260"/>
              <a:ext cx="6705600" cy="974175"/>
            </a:xfrm>
            <a:custGeom>
              <a:avLst/>
              <a:gdLst/>
              <a:ahLst/>
              <a:cxnLst/>
              <a:rect l="l" t="t" r="r" b="b"/>
              <a:pathLst>
                <a:path w="268224" h="38967" extrusionOk="0">
                  <a:moveTo>
                    <a:pt x="268224" y="32083"/>
                  </a:moveTo>
                  <a:cubicBezTo>
                    <a:pt x="248898" y="33840"/>
                    <a:pt x="221820" y="34245"/>
                    <a:pt x="211836" y="17605"/>
                  </a:cubicBezTo>
                  <a:cubicBezTo>
                    <a:pt x="208799" y="12543"/>
                    <a:pt x="211874" y="2463"/>
                    <a:pt x="217551" y="841"/>
                  </a:cubicBezTo>
                  <a:cubicBezTo>
                    <a:pt x="221273" y="-222"/>
                    <a:pt x="227752" y="4867"/>
                    <a:pt x="226314" y="8461"/>
                  </a:cubicBezTo>
                  <a:cubicBezTo>
                    <a:pt x="218276" y="28557"/>
                    <a:pt x="181986" y="10999"/>
                    <a:pt x="161544" y="3889"/>
                  </a:cubicBezTo>
                  <a:cubicBezTo>
                    <a:pt x="153435" y="1069"/>
                    <a:pt x="144577" y="1118"/>
                    <a:pt x="136017" y="460"/>
                  </a:cubicBezTo>
                  <a:cubicBezTo>
                    <a:pt x="130354" y="24"/>
                    <a:pt x="123269" y="-508"/>
                    <a:pt x="119253" y="3508"/>
                  </a:cubicBezTo>
                  <a:cubicBezTo>
                    <a:pt x="106843" y="15918"/>
                    <a:pt x="97059" y="36128"/>
                    <a:pt x="79629" y="38179"/>
                  </a:cubicBezTo>
                  <a:cubicBezTo>
                    <a:pt x="65852" y="39800"/>
                    <a:pt x="51603" y="38689"/>
                    <a:pt x="38100" y="35512"/>
                  </a:cubicBezTo>
                  <a:cubicBezTo>
                    <a:pt x="25715" y="32598"/>
                    <a:pt x="11380" y="27536"/>
                    <a:pt x="0" y="33226"/>
                  </a:cubicBezTo>
                </a:path>
              </a:pathLst>
            </a:custGeom>
            <a:noFill/>
            <a:ln w="19050" cap="flat" cmpd="sng">
              <a:solidFill>
                <a:schemeClr val="accent5"/>
              </a:solidFill>
              <a:prstDash val="dash"/>
              <a:round/>
              <a:headEnd type="none" w="med" len="med"/>
              <a:tailEnd type="none" w="med" len="med"/>
            </a:ln>
          </p:spPr>
        </p:sp>
      </p:grpSp>
      <p:grpSp>
        <p:nvGrpSpPr>
          <p:cNvPr id="204" name="Google Shape;204;p15"/>
          <p:cNvGrpSpPr/>
          <p:nvPr/>
        </p:nvGrpSpPr>
        <p:grpSpPr>
          <a:xfrm>
            <a:off x="6248244" y="-126208"/>
            <a:ext cx="9580331" cy="2631366"/>
            <a:chOff x="6057744" y="-333363"/>
            <a:chExt cx="9580331" cy="2631366"/>
          </a:xfrm>
        </p:grpSpPr>
        <p:grpSp>
          <p:nvGrpSpPr>
            <p:cNvPr id="205" name="Google Shape;205;p15"/>
            <p:cNvGrpSpPr/>
            <p:nvPr/>
          </p:nvGrpSpPr>
          <p:grpSpPr>
            <a:xfrm rot="-7355672">
              <a:off x="6288600" y="146026"/>
              <a:ext cx="2053828" cy="1672589"/>
              <a:chOff x="3394530" y="930105"/>
              <a:chExt cx="4611828" cy="3755764"/>
            </a:xfrm>
          </p:grpSpPr>
          <p:sp>
            <p:nvSpPr>
              <p:cNvPr id="206" name="Google Shape;206;p15"/>
              <p:cNvSpPr/>
              <p:nvPr/>
            </p:nvSpPr>
            <p:spPr>
              <a:xfrm>
                <a:off x="3394530" y="121409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15"/>
              <p:cNvGrpSpPr/>
              <p:nvPr/>
            </p:nvGrpSpPr>
            <p:grpSpPr>
              <a:xfrm>
                <a:off x="4138184" y="930105"/>
                <a:ext cx="3868174" cy="3755764"/>
                <a:chOff x="4138184" y="930105"/>
                <a:chExt cx="3868174" cy="3755764"/>
              </a:xfrm>
            </p:grpSpPr>
            <p:sp>
              <p:nvSpPr>
                <p:cNvPr id="208" name="Google Shape;208;p15"/>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15"/>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5"/>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3" name="Google Shape;343;p15"/>
            <p:cNvSpPr/>
            <p:nvPr/>
          </p:nvSpPr>
          <p:spPr>
            <a:xfrm>
              <a:off x="8113325" y="634801"/>
              <a:ext cx="7524750" cy="852425"/>
            </a:xfrm>
            <a:custGeom>
              <a:avLst/>
              <a:gdLst/>
              <a:ahLst/>
              <a:cxnLst/>
              <a:rect l="l" t="t" r="r" b="b"/>
              <a:pathLst>
                <a:path w="300990" h="34097" extrusionOk="0">
                  <a:moveTo>
                    <a:pt x="0" y="32520"/>
                  </a:moveTo>
                  <a:cubicBezTo>
                    <a:pt x="7924" y="35161"/>
                    <a:pt x="18859" y="34616"/>
                    <a:pt x="24765" y="28710"/>
                  </a:cubicBezTo>
                  <a:cubicBezTo>
                    <a:pt x="31243" y="22232"/>
                    <a:pt x="37345" y="15285"/>
                    <a:pt x="44577" y="9660"/>
                  </a:cubicBezTo>
                  <a:cubicBezTo>
                    <a:pt x="51934" y="3938"/>
                    <a:pt x="61556" y="578"/>
                    <a:pt x="70866" y="135"/>
                  </a:cubicBezTo>
                  <a:cubicBezTo>
                    <a:pt x="93542" y="-945"/>
                    <a:pt x="114127" y="15770"/>
                    <a:pt x="136779" y="17280"/>
                  </a:cubicBezTo>
                  <a:cubicBezTo>
                    <a:pt x="151596" y="18268"/>
                    <a:pt x="166931" y="14015"/>
                    <a:pt x="180213" y="7374"/>
                  </a:cubicBezTo>
                  <a:cubicBezTo>
                    <a:pt x="184785" y="5088"/>
                    <a:pt x="188887" y="1356"/>
                    <a:pt x="193929" y="516"/>
                  </a:cubicBezTo>
                  <a:cubicBezTo>
                    <a:pt x="209882" y="-2143"/>
                    <a:pt x="225483" y="7642"/>
                    <a:pt x="241173" y="11565"/>
                  </a:cubicBezTo>
                  <a:cubicBezTo>
                    <a:pt x="260630" y="16429"/>
                    <a:pt x="281089" y="15554"/>
                    <a:pt x="300990" y="18042"/>
                  </a:cubicBezTo>
                </a:path>
              </a:pathLst>
            </a:custGeom>
            <a:noFill/>
            <a:ln w="19050" cap="flat" cmpd="sng">
              <a:solidFill>
                <a:schemeClr val="accent5"/>
              </a:solidFill>
              <a:prstDash val="dash"/>
              <a:round/>
              <a:headEnd type="none" w="med" len="med"/>
              <a:tailEnd type="none" w="med" len="med"/>
            </a:ln>
          </p:spPr>
        </p:sp>
      </p:grpSp>
      <p:pic>
        <p:nvPicPr>
          <p:cNvPr id="4" name="Picture 3">
            <a:extLst>
              <a:ext uri="{FF2B5EF4-FFF2-40B4-BE49-F238E27FC236}">
                <a16:creationId xmlns:a16="http://schemas.microsoft.com/office/drawing/2014/main" id="{DD62A0A6-1184-4983-B1F2-969630D2CBB6}"/>
              </a:ext>
            </a:extLst>
          </p:cNvPr>
          <p:cNvPicPr>
            <a:picLocks noChangeAspect="1"/>
          </p:cNvPicPr>
          <p:nvPr/>
        </p:nvPicPr>
        <p:blipFill>
          <a:blip r:embed="rId4"/>
          <a:stretch>
            <a:fillRect/>
          </a:stretch>
        </p:blipFill>
        <p:spPr>
          <a:xfrm>
            <a:off x="-103366" y="2142617"/>
            <a:ext cx="3816427" cy="4938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284322"/>
            <a:ext cx="9144000" cy="438836"/>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99000" tIns="135000" rIns="162000" bIns="135000" numCol="1" spcCol="0" rtlCol="0" fromWordArt="0" anchor="ctr" anchorCtr="0" forceAA="0" compatLnSpc="1">
            <a:prstTxWarp prst="textNoShape">
              <a:avLst/>
            </a:prstTxWarp>
            <a:spAutoFit/>
          </a:bodyPr>
          <a:lstStyle/>
          <a:p>
            <a:r>
              <a:rPr lang="en-GB" sz="1350" dirty="0">
                <a:solidFill>
                  <a:srgbClr val="000000"/>
                </a:solidFill>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900" dirty="0">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685800" y="397774"/>
            <a:ext cx="218599" cy="218599"/>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nvGraphicFramePr>
            <p:xfrm>
              <a:off x="540759" y="878160"/>
              <a:ext cx="8062482" cy="400179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540759" y="878160"/>
                <a:ext cx="8062482" cy="4001794"/>
              </a:xfrm>
              <a:prstGeom prst="rect">
                <a:avLst/>
              </a:prstGeom>
            </p:spPr>
          </p:pic>
        </mc:Fallback>
      </mc:AlternateContent>
      <p:sp>
        <p:nvSpPr>
          <p:cNvPr id="5" name="Google Shape;750;p30">
            <a:extLst>
              <a:ext uri="{FF2B5EF4-FFF2-40B4-BE49-F238E27FC236}">
                <a16:creationId xmlns:a16="http://schemas.microsoft.com/office/drawing/2014/main" id="{15FA1CF8-E002-46FD-BEE9-D5936EE8D0FE}"/>
              </a:ext>
            </a:extLst>
          </p:cNvPr>
          <p:cNvSpPr txBox="1">
            <a:spLocks/>
          </p:cNvSpPr>
          <p:nvPr/>
        </p:nvSpPr>
        <p:spPr>
          <a:xfrm>
            <a:off x="566653" y="-96031"/>
            <a:ext cx="7180937" cy="1920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191919"/>
              </a:buClr>
              <a:buSzPts val="5200"/>
              <a:buFont typeface="Bebas Neue"/>
              <a:buNone/>
              <a:defRPr sz="60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ctr"/>
            <a:r>
              <a:rPr lang="en-IN" dirty="0"/>
              <a:t>Power bi Dashboard </a:t>
            </a:r>
          </a:p>
        </p:txBody>
      </p:sp>
    </p:spTree>
    <p:extLst>
      <p:ext uri="{BB962C8B-B14F-4D97-AF65-F5344CB8AC3E}">
        <p14:creationId xmlns:p14="http://schemas.microsoft.com/office/powerpoint/2010/main" val="3211859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0"/>
          <p:cNvSpPr txBox="1">
            <a:spLocks noGrp="1"/>
          </p:cNvSpPr>
          <p:nvPr>
            <p:ph type="title"/>
          </p:nvPr>
        </p:nvSpPr>
        <p:spPr>
          <a:xfrm>
            <a:off x="566653" y="-96031"/>
            <a:ext cx="7180937" cy="1920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Co-Relations</a:t>
            </a:r>
            <a:endParaRPr dirty="0"/>
          </a:p>
        </p:txBody>
      </p:sp>
      <p:sp>
        <p:nvSpPr>
          <p:cNvPr id="751" name="Google Shape;751;p30"/>
          <p:cNvSpPr txBox="1"/>
          <p:nvPr/>
        </p:nvSpPr>
        <p:spPr>
          <a:xfrm>
            <a:off x="6166885" y="2911627"/>
            <a:ext cx="2388781" cy="835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000" dirty="0">
                <a:solidFill>
                  <a:schemeClr val="dk1"/>
                </a:solidFill>
                <a:latin typeface="Lexend Deca"/>
                <a:ea typeface="Lexend Deca"/>
                <a:cs typeface="Lexend Deca"/>
                <a:sym typeface="Lexend Deca"/>
              </a:rPr>
              <a:t>We use F-statistic (ANOVA) for feature selection and we get ‘airline’, ‘departure time’, ‘stops’, ‘class’,  ‘duration’, ‘</a:t>
            </a:r>
            <a:r>
              <a:rPr lang="en-US" sz="1000" dirty="0" err="1">
                <a:solidFill>
                  <a:schemeClr val="dk1"/>
                </a:solidFill>
                <a:latin typeface="Lexend Deca"/>
                <a:ea typeface="Lexend Deca"/>
                <a:cs typeface="Lexend Deca"/>
                <a:sym typeface="Lexend Deca"/>
              </a:rPr>
              <a:t>days_left</a:t>
            </a:r>
            <a:r>
              <a:rPr lang="en-US" sz="1000" dirty="0">
                <a:solidFill>
                  <a:schemeClr val="dk1"/>
                </a:solidFill>
                <a:latin typeface="Lexend Deca"/>
                <a:ea typeface="Lexend Deca"/>
                <a:cs typeface="Lexend Deca"/>
                <a:sym typeface="Lexend Deca"/>
              </a:rPr>
              <a:t>’ as a best feature. </a:t>
            </a:r>
          </a:p>
          <a:p>
            <a:pPr marL="0" lvl="0" indent="0" algn="just" rtl="0">
              <a:spcBef>
                <a:spcPts val="0"/>
              </a:spcBef>
              <a:spcAft>
                <a:spcPts val="0"/>
              </a:spcAft>
              <a:buNone/>
            </a:pPr>
            <a:r>
              <a:rPr lang="en-US" sz="1000" dirty="0">
                <a:solidFill>
                  <a:schemeClr val="dk1"/>
                </a:solidFill>
                <a:latin typeface="Lexend Deca"/>
                <a:ea typeface="Lexend Deca"/>
                <a:cs typeface="Lexend Deca"/>
                <a:sym typeface="Lexend Deca"/>
              </a:rPr>
              <a:t> </a:t>
            </a:r>
          </a:p>
        </p:txBody>
      </p:sp>
      <p:pic>
        <p:nvPicPr>
          <p:cNvPr id="5122" name="Picture 2">
            <a:extLst>
              <a:ext uri="{FF2B5EF4-FFF2-40B4-BE49-F238E27FC236}">
                <a16:creationId xmlns:a16="http://schemas.microsoft.com/office/drawing/2014/main" id="{914AD87A-65DB-466B-B62F-9296C3B191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30" y="503274"/>
            <a:ext cx="5309670" cy="46402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86EEEB1-A569-4921-9114-7CC08BD44EB1}"/>
              </a:ext>
            </a:extLst>
          </p:cNvPr>
          <p:cNvPicPr>
            <a:picLocks noChangeAspect="1"/>
          </p:cNvPicPr>
          <p:nvPr/>
        </p:nvPicPr>
        <p:blipFill>
          <a:blip r:embed="rId4"/>
          <a:stretch>
            <a:fillRect/>
          </a:stretch>
        </p:blipFill>
        <p:spPr>
          <a:xfrm>
            <a:off x="5561945" y="503274"/>
            <a:ext cx="3598659" cy="2068476"/>
          </a:xfrm>
          <a:prstGeom prst="rect">
            <a:avLst/>
          </a:prstGeom>
        </p:spPr>
      </p:pic>
    </p:spTree>
    <p:extLst>
      <p:ext uri="{BB962C8B-B14F-4D97-AF65-F5344CB8AC3E}">
        <p14:creationId xmlns:p14="http://schemas.microsoft.com/office/powerpoint/2010/main" val="255326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0"/>
          <p:cNvSpPr txBox="1">
            <a:spLocks noGrp="1"/>
          </p:cNvSpPr>
          <p:nvPr>
            <p:ph type="title"/>
          </p:nvPr>
        </p:nvSpPr>
        <p:spPr>
          <a:xfrm>
            <a:off x="2286000" y="-71447"/>
            <a:ext cx="7180937" cy="192062"/>
          </a:xfrm>
          <a:prstGeom prst="rect">
            <a:avLst/>
          </a:prstGeom>
        </p:spPr>
        <p:txBody>
          <a:bodyPr spcFirstLastPara="1" wrap="square" lIns="91425" tIns="91425" rIns="91425" bIns="91425" anchor="t" anchorCtr="0">
            <a:noAutofit/>
          </a:bodyPr>
          <a:lstStyle/>
          <a:p>
            <a:pPr algn="l"/>
            <a:r>
              <a:rPr lang="en-IN" b="1" i="0" dirty="0" err="1">
                <a:solidFill>
                  <a:srgbClr val="000000"/>
                </a:solidFill>
                <a:effectLst/>
                <a:latin typeface="Helvetica Neue"/>
              </a:rPr>
              <a:t>KMean</a:t>
            </a:r>
            <a:r>
              <a:rPr lang="en-IN" b="1" i="0" dirty="0">
                <a:solidFill>
                  <a:srgbClr val="000000"/>
                </a:solidFill>
                <a:effectLst/>
                <a:latin typeface="Helvetica Neue"/>
              </a:rPr>
              <a:t> Clustering</a:t>
            </a:r>
          </a:p>
        </p:txBody>
      </p:sp>
      <p:sp>
        <p:nvSpPr>
          <p:cNvPr id="751" name="Google Shape;751;p30"/>
          <p:cNvSpPr txBox="1"/>
          <p:nvPr/>
        </p:nvSpPr>
        <p:spPr>
          <a:xfrm>
            <a:off x="7179932" y="466208"/>
            <a:ext cx="1757915" cy="3359508"/>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lang="en-US" sz="1000" b="1" u="sng" dirty="0">
              <a:solidFill>
                <a:schemeClr val="dk1"/>
              </a:solidFill>
              <a:latin typeface="Lexend Deca"/>
              <a:ea typeface="Lexend Deca"/>
              <a:cs typeface="Lexend Deca"/>
              <a:sym typeface="Lexend Deca"/>
            </a:endParaRPr>
          </a:p>
        </p:txBody>
      </p:sp>
      <p:pic>
        <p:nvPicPr>
          <p:cNvPr id="6146" name="Picture 2">
            <a:extLst>
              <a:ext uri="{FF2B5EF4-FFF2-40B4-BE49-F238E27FC236}">
                <a16:creationId xmlns:a16="http://schemas.microsoft.com/office/drawing/2014/main" id="{E1CF376E-6311-4311-A475-A4C8450CF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99" y="466208"/>
            <a:ext cx="6935889" cy="459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977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0"/>
          <p:cNvSpPr txBox="1">
            <a:spLocks noGrp="1"/>
          </p:cNvSpPr>
          <p:nvPr>
            <p:ph type="title"/>
          </p:nvPr>
        </p:nvSpPr>
        <p:spPr>
          <a:xfrm>
            <a:off x="2286000" y="-71447"/>
            <a:ext cx="7180937" cy="192062"/>
          </a:xfrm>
          <a:prstGeom prst="rect">
            <a:avLst/>
          </a:prstGeom>
        </p:spPr>
        <p:txBody>
          <a:bodyPr spcFirstLastPara="1" wrap="square" lIns="91425" tIns="91425" rIns="91425" bIns="91425" anchor="t" anchorCtr="0">
            <a:noAutofit/>
          </a:bodyPr>
          <a:lstStyle/>
          <a:p>
            <a:pPr algn="l"/>
            <a:r>
              <a:rPr lang="en-US" b="1" dirty="0">
                <a:solidFill>
                  <a:srgbClr val="000000"/>
                </a:solidFill>
                <a:latin typeface="Helvetica Neue"/>
              </a:rPr>
              <a:t>Elbow Method</a:t>
            </a:r>
            <a:endParaRPr lang="en-IN" b="1" i="0" dirty="0">
              <a:solidFill>
                <a:srgbClr val="000000"/>
              </a:solidFill>
              <a:effectLst/>
              <a:latin typeface="Helvetica Neue"/>
            </a:endParaRPr>
          </a:p>
        </p:txBody>
      </p:sp>
      <p:sp>
        <p:nvSpPr>
          <p:cNvPr id="751" name="Google Shape;751;p30"/>
          <p:cNvSpPr txBox="1"/>
          <p:nvPr/>
        </p:nvSpPr>
        <p:spPr>
          <a:xfrm>
            <a:off x="7179932" y="466208"/>
            <a:ext cx="1757915" cy="3359508"/>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lang="en-US" sz="1000" b="1" u="sng" dirty="0">
              <a:solidFill>
                <a:schemeClr val="dk1"/>
              </a:solidFill>
              <a:latin typeface="Lexend Deca"/>
              <a:ea typeface="Lexend Deca"/>
              <a:cs typeface="Lexend Deca"/>
              <a:sym typeface="Lexend Deca"/>
            </a:endParaRPr>
          </a:p>
        </p:txBody>
      </p:sp>
      <p:pic>
        <p:nvPicPr>
          <p:cNvPr id="5" name="Picture 4" descr="A graph with a line&#10;&#10;Description automatically generated">
            <a:extLst>
              <a:ext uri="{FF2B5EF4-FFF2-40B4-BE49-F238E27FC236}">
                <a16:creationId xmlns:a16="http://schemas.microsoft.com/office/drawing/2014/main" id="{50FDA363-4E46-4281-A05D-B6DD204FBC80}"/>
              </a:ext>
            </a:extLst>
          </p:cNvPr>
          <p:cNvPicPr/>
          <p:nvPr/>
        </p:nvPicPr>
        <p:blipFill>
          <a:blip r:embed="rId3"/>
          <a:stretch>
            <a:fillRect/>
          </a:stretch>
        </p:blipFill>
        <p:spPr>
          <a:xfrm>
            <a:off x="310116" y="831215"/>
            <a:ext cx="5943600" cy="3481070"/>
          </a:xfrm>
          <a:prstGeom prst="rect">
            <a:avLst/>
          </a:prstGeom>
        </p:spPr>
      </p:pic>
    </p:spTree>
    <p:extLst>
      <p:ext uri="{BB962C8B-B14F-4D97-AF65-F5344CB8AC3E}">
        <p14:creationId xmlns:p14="http://schemas.microsoft.com/office/powerpoint/2010/main" val="751377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0"/>
          <p:cNvSpPr txBox="1">
            <a:spLocks noGrp="1"/>
          </p:cNvSpPr>
          <p:nvPr>
            <p:ph type="title"/>
          </p:nvPr>
        </p:nvSpPr>
        <p:spPr>
          <a:xfrm>
            <a:off x="566653" y="-96031"/>
            <a:ext cx="7180937" cy="1920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Model Evaluation</a:t>
            </a:r>
            <a:endParaRPr dirty="0"/>
          </a:p>
        </p:txBody>
      </p:sp>
      <p:sp>
        <p:nvSpPr>
          <p:cNvPr id="751" name="Google Shape;751;p30"/>
          <p:cNvSpPr txBox="1"/>
          <p:nvPr/>
        </p:nvSpPr>
        <p:spPr>
          <a:xfrm>
            <a:off x="808075" y="2479052"/>
            <a:ext cx="5458046" cy="373444"/>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400" b="1" u="sng" dirty="0">
                <a:solidFill>
                  <a:schemeClr val="dk1"/>
                </a:solidFill>
                <a:latin typeface="Lexend Deca"/>
                <a:ea typeface="Lexend Deca"/>
                <a:cs typeface="Lexend Deca"/>
                <a:sym typeface="Lexend Deca"/>
              </a:rPr>
              <a:t>Validation</a:t>
            </a:r>
          </a:p>
        </p:txBody>
      </p:sp>
      <p:pic>
        <p:nvPicPr>
          <p:cNvPr id="4" name="Picture 3">
            <a:extLst>
              <a:ext uri="{FF2B5EF4-FFF2-40B4-BE49-F238E27FC236}">
                <a16:creationId xmlns:a16="http://schemas.microsoft.com/office/drawing/2014/main" id="{B53CA707-8CDE-4EEC-9DDE-23F143096092}"/>
              </a:ext>
            </a:extLst>
          </p:cNvPr>
          <p:cNvPicPr>
            <a:picLocks noChangeAspect="1"/>
          </p:cNvPicPr>
          <p:nvPr/>
        </p:nvPicPr>
        <p:blipFill>
          <a:blip r:embed="rId3"/>
          <a:stretch>
            <a:fillRect/>
          </a:stretch>
        </p:blipFill>
        <p:spPr>
          <a:xfrm>
            <a:off x="566653" y="699865"/>
            <a:ext cx="8153400" cy="1362075"/>
          </a:xfrm>
          <a:prstGeom prst="rect">
            <a:avLst/>
          </a:prstGeom>
        </p:spPr>
      </p:pic>
      <p:pic>
        <p:nvPicPr>
          <p:cNvPr id="3" name="Picture 2">
            <a:extLst>
              <a:ext uri="{FF2B5EF4-FFF2-40B4-BE49-F238E27FC236}">
                <a16:creationId xmlns:a16="http://schemas.microsoft.com/office/drawing/2014/main" id="{5A4E8298-F861-4451-A692-77BEA4CD7FC5}"/>
              </a:ext>
            </a:extLst>
          </p:cNvPr>
          <p:cNvPicPr>
            <a:picLocks noChangeAspect="1"/>
          </p:cNvPicPr>
          <p:nvPr/>
        </p:nvPicPr>
        <p:blipFill>
          <a:blip r:embed="rId4"/>
          <a:stretch>
            <a:fillRect/>
          </a:stretch>
        </p:blipFill>
        <p:spPr>
          <a:xfrm>
            <a:off x="808075" y="3164823"/>
            <a:ext cx="6248942" cy="1082134"/>
          </a:xfrm>
          <a:prstGeom prst="rect">
            <a:avLst/>
          </a:prstGeom>
        </p:spPr>
      </p:pic>
    </p:spTree>
    <p:extLst>
      <p:ext uri="{BB962C8B-B14F-4D97-AF65-F5344CB8AC3E}">
        <p14:creationId xmlns:p14="http://schemas.microsoft.com/office/powerpoint/2010/main" val="237245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349" name="Google Shape;349;p16"/>
          <p:cNvSpPr txBox="1">
            <a:spLocks noGrp="1"/>
          </p:cNvSpPr>
          <p:nvPr>
            <p:ph type="body" idx="1"/>
          </p:nvPr>
        </p:nvSpPr>
        <p:spPr>
          <a:xfrm>
            <a:off x="720000" y="1215750"/>
            <a:ext cx="7704000" cy="28038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chemeClr val="dk1"/>
              </a:buClr>
              <a:buSzPts val="1400"/>
              <a:buFont typeface="Lexend Deca"/>
              <a:buChar char="●"/>
            </a:pPr>
            <a:r>
              <a:rPr lang="en-US" dirty="0"/>
              <a:t>In our flight fare prediction project, we applied three regression models to a dataset featuring various parameters like journey date, source, destination, and route. After evaluating each model's performance on training and testing sets, considering prediction errors and model fit, we found </a:t>
            </a:r>
            <a:r>
              <a:rPr lang="en-US" dirty="0" err="1"/>
              <a:t>SVMRegressor</a:t>
            </a:r>
            <a:r>
              <a:rPr lang="en-US" dirty="0"/>
              <a:t> to be the most effective. </a:t>
            </a:r>
          </a:p>
          <a:p>
            <a:pPr marL="457200" lvl="0" indent="-317500" algn="just" rtl="0">
              <a:spcBef>
                <a:spcPts val="0"/>
              </a:spcBef>
              <a:spcAft>
                <a:spcPts val="0"/>
              </a:spcAft>
              <a:buClr>
                <a:schemeClr val="dk1"/>
              </a:buClr>
              <a:buSzPts val="1400"/>
              <a:buFont typeface="Lexend Deca"/>
              <a:buChar char="●"/>
            </a:pPr>
            <a:r>
              <a:rPr lang="en-US" dirty="0"/>
              <a:t>With the lowest prediction error and superior model fit, </a:t>
            </a:r>
            <a:r>
              <a:rPr lang="en-US" dirty="0" err="1"/>
              <a:t>SVMRegressor</a:t>
            </a:r>
            <a:r>
              <a:rPr lang="en-US" dirty="0"/>
              <a:t> accurately captured feature-flight fare relationships and demonstrated robust generalization to new data. Consequently, we recommend employing </a:t>
            </a:r>
            <a:r>
              <a:rPr lang="en-US" dirty="0" err="1"/>
              <a:t>SVMRegressor</a:t>
            </a:r>
            <a:r>
              <a:rPr lang="en-US" dirty="0"/>
              <a:t> for optimal performance and accuracy in this dataset.</a:t>
            </a:r>
            <a:endParaRPr dirty="0"/>
          </a:p>
        </p:txBody>
      </p:sp>
    </p:spTree>
    <p:extLst>
      <p:ext uri="{BB962C8B-B14F-4D97-AF65-F5344CB8AC3E}">
        <p14:creationId xmlns:p14="http://schemas.microsoft.com/office/powerpoint/2010/main" val="2098639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work</a:t>
            </a:r>
            <a:endParaRPr dirty="0"/>
          </a:p>
        </p:txBody>
      </p:sp>
      <p:sp>
        <p:nvSpPr>
          <p:cNvPr id="349" name="Google Shape;349;p16"/>
          <p:cNvSpPr txBox="1">
            <a:spLocks noGrp="1"/>
          </p:cNvSpPr>
          <p:nvPr>
            <p:ph type="body" idx="1"/>
          </p:nvPr>
        </p:nvSpPr>
        <p:spPr>
          <a:xfrm>
            <a:off x="720000" y="1215750"/>
            <a:ext cx="7704000" cy="2803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Lexend Deca"/>
              <a:buChar char="●"/>
            </a:pPr>
            <a:r>
              <a:rPr lang="en-US" dirty="0"/>
              <a:t>Future efforts in this project may focus on diverse strategies to enhance model performance and tackle identified challenges. Exploring advanced machine learning algorithms or ensemble methods could enhance the model's generalization capabilities. </a:t>
            </a:r>
          </a:p>
          <a:p>
            <a:pPr marL="457200" lvl="0" indent="-317500" algn="l" rtl="0">
              <a:spcBef>
                <a:spcPts val="0"/>
              </a:spcBef>
              <a:spcAft>
                <a:spcPts val="0"/>
              </a:spcAft>
              <a:buClr>
                <a:schemeClr val="dk1"/>
              </a:buClr>
              <a:buSzPts val="1400"/>
              <a:buFont typeface="Lexend Deca"/>
              <a:buChar char="●"/>
            </a:pPr>
            <a:r>
              <a:rPr lang="en-US" dirty="0"/>
              <a:t>Feature engineering, involving the addition of relevant variables or interaction terms, may offer a more nuanced understanding of data patterns. A comprehensive hyperparameter tuning process could optimize the model's parameters for improved performance.</a:t>
            </a:r>
          </a:p>
          <a:p>
            <a:pPr marL="457200" lvl="0" indent="-317500" algn="l" rtl="0">
              <a:spcBef>
                <a:spcPts val="0"/>
              </a:spcBef>
              <a:spcAft>
                <a:spcPts val="0"/>
              </a:spcAft>
              <a:buClr>
                <a:schemeClr val="dk1"/>
              </a:buClr>
              <a:buSzPts val="1400"/>
              <a:buFont typeface="Lexend Deca"/>
              <a:buChar char="●"/>
            </a:pPr>
            <a:r>
              <a:rPr lang="en-US" dirty="0"/>
              <a:t> Analyzing and addressing potential bias or variance issues through targeted adjustments and data preprocessing aim to enhance accuracy, generalization, and interpretability, ensuring a more robust predictive tool.</a:t>
            </a:r>
            <a:endParaRPr dirty="0"/>
          </a:p>
        </p:txBody>
      </p:sp>
    </p:spTree>
    <p:extLst>
      <p:ext uri="{BB962C8B-B14F-4D97-AF65-F5344CB8AC3E}">
        <p14:creationId xmlns:p14="http://schemas.microsoft.com/office/powerpoint/2010/main" val="349395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a:t>
            </a:r>
            <a:endParaRPr dirty="0"/>
          </a:p>
        </p:txBody>
      </p:sp>
      <p:sp>
        <p:nvSpPr>
          <p:cNvPr id="349" name="Google Shape;349;p16"/>
          <p:cNvSpPr txBox="1">
            <a:spLocks noGrp="1"/>
          </p:cNvSpPr>
          <p:nvPr>
            <p:ph type="body" idx="1"/>
          </p:nvPr>
        </p:nvSpPr>
        <p:spPr>
          <a:xfrm>
            <a:off x="720000" y="1215750"/>
            <a:ext cx="7704000" cy="2803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Lexend Deca"/>
              <a:buChar char="●"/>
            </a:pPr>
            <a:r>
              <a:rPr lang="en-US" dirty="0"/>
              <a:t>Gulati, A. P. (2022, August 31). Flight fare prediction using machine learning. Analytics Vidhya. </a:t>
            </a:r>
          </a:p>
          <a:p>
            <a:pPr marL="139700" lvl="0" indent="0" algn="l" rtl="0">
              <a:spcBef>
                <a:spcPts val="0"/>
              </a:spcBef>
              <a:spcAft>
                <a:spcPts val="0"/>
              </a:spcAft>
              <a:buClr>
                <a:schemeClr val="dk1"/>
              </a:buClr>
              <a:buSzPts val="1400"/>
              <a:buNone/>
            </a:pPr>
            <a:r>
              <a:rPr lang="en-US" dirty="0">
                <a:hlinkClick r:id="rId3"/>
              </a:rPr>
              <a:t>https://www.analyticsvidhya.com/blog/2022/01/flightfare-prediction-using-machine-learning/</a:t>
            </a:r>
            <a:r>
              <a:rPr lang="en-US" dirty="0"/>
              <a:t> </a:t>
            </a:r>
          </a:p>
          <a:p>
            <a:pPr marL="457200" lvl="0" indent="-317500" algn="l" rtl="0">
              <a:spcBef>
                <a:spcPts val="0"/>
              </a:spcBef>
              <a:spcAft>
                <a:spcPts val="0"/>
              </a:spcAft>
              <a:buClr>
                <a:schemeClr val="dk1"/>
              </a:buClr>
              <a:buSzPts val="1400"/>
              <a:buFont typeface="Lexend Deca"/>
              <a:buChar char="●"/>
            </a:pPr>
            <a:endParaRPr lang="en-US" dirty="0"/>
          </a:p>
          <a:p>
            <a:pPr marL="457200" lvl="0" indent="-317500" algn="l" rtl="0">
              <a:spcBef>
                <a:spcPts val="0"/>
              </a:spcBef>
              <a:spcAft>
                <a:spcPts val="0"/>
              </a:spcAft>
              <a:buClr>
                <a:schemeClr val="dk1"/>
              </a:buClr>
              <a:buSzPts val="1400"/>
              <a:buFont typeface="Lexend Deca"/>
              <a:buChar char="●"/>
            </a:pPr>
            <a:r>
              <a:rPr lang="en-US" dirty="0"/>
              <a:t>Groves, W., &amp; Gini, M. (2013). An agent for optimizing airline ticket purchasing. ResearchGate.</a:t>
            </a:r>
          </a:p>
          <a:p>
            <a:pPr marL="139700" lvl="0" indent="0" algn="l" rtl="0">
              <a:spcBef>
                <a:spcPts val="0"/>
              </a:spcBef>
              <a:spcAft>
                <a:spcPts val="0"/>
              </a:spcAft>
              <a:buClr>
                <a:schemeClr val="dk1"/>
              </a:buClr>
              <a:buSzPts val="1400"/>
              <a:buNone/>
            </a:pPr>
            <a:r>
              <a:rPr lang="en-US" dirty="0">
                <a:hlinkClick r:id="rId4"/>
              </a:rPr>
              <a:t>https://www.researchgate.net/publication/262172314_An_agent_for_optimizing_airline_ticket_purchasing</a:t>
            </a:r>
            <a:r>
              <a:rPr lang="en-US" dirty="0"/>
              <a:t> </a:t>
            </a:r>
          </a:p>
          <a:p>
            <a:pPr marL="457200" lvl="0" indent="-317500" algn="l" rtl="0">
              <a:spcBef>
                <a:spcPts val="0"/>
              </a:spcBef>
              <a:spcAft>
                <a:spcPts val="0"/>
              </a:spcAft>
              <a:buClr>
                <a:schemeClr val="dk1"/>
              </a:buClr>
              <a:buSzPts val="1400"/>
              <a:buFont typeface="Lexend Deca"/>
              <a:buChar char="●"/>
            </a:pPr>
            <a:endParaRPr lang="en-IN" dirty="0"/>
          </a:p>
        </p:txBody>
      </p:sp>
    </p:spTree>
    <p:extLst>
      <p:ext uri="{BB962C8B-B14F-4D97-AF65-F5344CB8AC3E}">
        <p14:creationId xmlns:p14="http://schemas.microsoft.com/office/powerpoint/2010/main" val="4098157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6"/>
          <p:cNvSpPr txBox="1">
            <a:spLocks noGrp="1"/>
          </p:cNvSpPr>
          <p:nvPr>
            <p:ph type="title"/>
          </p:nvPr>
        </p:nvSpPr>
        <p:spPr>
          <a:xfrm>
            <a:off x="2959926" y="2373061"/>
            <a:ext cx="4284391" cy="2126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t>Than</a:t>
            </a:r>
            <a:r>
              <a:rPr lang="en-IN" sz="7200" dirty="0" err="1"/>
              <a:t>ks</a:t>
            </a:r>
            <a:r>
              <a:rPr lang="en-IN" sz="7200" dirty="0"/>
              <a:t>!</a:t>
            </a:r>
            <a:endParaRPr sz="7200" dirty="0"/>
          </a:p>
        </p:txBody>
      </p:sp>
      <p:pic>
        <p:nvPicPr>
          <p:cNvPr id="4" name="Google Shape;63;p15">
            <a:extLst>
              <a:ext uri="{FF2B5EF4-FFF2-40B4-BE49-F238E27FC236}">
                <a16:creationId xmlns:a16="http://schemas.microsoft.com/office/drawing/2014/main" id="{3A3886DC-E622-43DB-8F62-5B58D1253418}"/>
              </a:ext>
            </a:extLst>
          </p:cNvPr>
          <p:cNvPicPr preferRelativeResize="0"/>
          <p:nvPr/>
        </p:nvPicPr>
        <p:blipFill rotWithShape="1">
          <a:blip r:embed="rId3">
            <a:alphaModFix/>
          </a:blip>
          <a:srcRect l="6117" t="15316" r="6109" b="15316"/>
          <a:stretch/>
        </p:blipFill>
        <p:spPr>
          <a:xfrm flipH="1">
            <a:off x="-122930" y="2018630"/>
            <a:ext cx="7601162" cy="1702300"/>
          </a:xfrm>
          <a:prstGeom prst="rect">
            <a:avLst/>
          </a:prstGeom>
          <a:noFill/>
          <a:ln>
            <a:noFill/>
          </a:ln>
        </p:spPr>
      </p:pic>
      <p:sp>
        <p:nvSpPr>
          <p:cNvPr id="5" name="Google Shape;69;p15">
            <a:extLst>
              <a:ext uri="{FF2B5EF4-FFF2-40B4-BE49-F238E27FC236}">
                <a16:creationId xmlns:a16="http://schemas.microsoft.com/office/drawing/2014/main" id="{936A4DAD-D479-4DD2-BA11-ECDEF16F7B59}"/>
              </a:ext>
            </a:extLst>
          </p:cNvPr>
          <p:cNvSpPr/>
          <p:nvPr/>
        </p:nvSpPr>
        <p:spPr>
          <a:xfrm rot="21393844">
            <a:off x="-258587" y="3967243"/>
            <a:ext cx="1637463" cy="1371350"/>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5909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7" name="Google Shape;40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a:t>
            </a:r>
            <a:endParaRPr dirty="0"/>
          </a:p>
        </p:txBody>
      </p:sp>
      <p:grpSp>
        <p:nvGrpSpPr>
          <p:cNvPr id="408" name="Google Shape;408;p19"/>
          <p:cNvGrpSpPr/>
          <p:nvPr/>
        </p:nvGrpSpPr>
        <p:grpSpPr>
          <a:xfrm>
            <a:off x="720000" y="4043626"/>
            <a:ext cx="2373919" cy="486850"/>
            <a:chOff x="720001" y="4114351"/>
            <a:chExt cx="2373919" cy="486850"/>
          </a:xfrm>
        </p:grpSpPr>
        <p:sp>
          <p:nvSpPr>
            <p:cNvPr id="409" name="Google Shape;409;p19"/>
            <p:cNvSpPr txBox="1"/>
            <p:nvPr/>
          </p:nvSpPr>
          <p:spPr>
            <a:xfrm>
              <a:off x="720001" y="4114351"/>
              <a:ext cx="632400" cy="484500"/>
            </a:xfrm>
            <a:prstGeom prst="rect">
              <a:avLst/>
            </a:prstGeom>
            <a:solidFill>
              <a:srgbClr val="FFFFFF">
                <a:alpha val="34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Bebas Neue"/>
                  <a:ea typeface="Bebas Neue"/>
                  <a:cs typeface="Bebas Neue"/>
                  <a:sym typeface="Bebas Neue"/>
                </a:rPr>
                <a:t>05</a:t>
              </a:r>
              <a:endParaRPr sz="2400" dirty="0">
                <a:solidFill>
                  <a:schemeClr val="dk1"/>
                </a:solidFill>
                <a:latin typeface="Bebas Neue"/>
                <a:ea typeface="Bebas Neue"/>
                <a:cs typeface="Bebas Neue"/>
                <a:sym typeface="Bebas Neue"/>
              </a:endParaRPr>
            </a:p>
          </p:txBody>
        </p:sp>
        <p:sp>
          <p:nvSpPr>
            <p:cNvPr id="410" name="Google Shape;410;p19"/>
            <p:cNvSpPr txBox="1"/>
            <p:nvPr/>
          </p:nvSpPr>
          <p:spPr>
            <a:xfrm>
              <a:off x="1698020" y="4116701"/>
              <a:ext cx="1395900"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Bebas Neue"/>
                  <a:ea typeface="Bebas Neue"/>
                  <a:cs typeface="Bebas Neue"/>
                  <a:sym typeface="Bebas Neue"/>
                </a:rPr>
                <a:t>EDA</a:t>
              </a:r>
              <a:endParaRPr sz="2400" dirty="0">
                <a:solidFill>
                  <a:schemeClr val="dk1"/>
                </a:solidFill>
                <a:latin typeface="Bebas Neue"/>
                <a:ea typeface="Bebas Neue"/>
                <a:cs typeface="Bebas Neue"/>
                <a:sym typeface="Bebas Neue"/>
              </a:endParaRPr>
            </a:p>
          </p:txBody>
        </p:sp>
      </p:grpSp>
      <p:grpSp>
        <p:nvGrpSpPr>
          <p:cNvPr id="412" name="Google Shape;412;p19"/>
          <p:cNvGrpSpPr/>
          <p:nvPr/>
        </p:nvGrpSpPr>
        <p:grpSpPr>
          <a:xfrm>
            <a:off x="720001" y="3419402"/>
            <a:ext cx="2373912" cy="484503"/>
            <a:chOff x="720001" y="3420572"/>
            <a:chExt cx="2373912" cy="484503"/>
          </a:xfrm>
        </p:grpSpPr>
        <p:sp>
          <p:nvSpPr>
            <p:cNvPr id="413" name="Google Shape;413;p19"/>
            <p:cNvSpPr txBox="1"/>
            <p:nvPr/>
          </p:nvSpPr>
          <p:spPr>
            <a:xfrm>
              <a:off x="720001" y="3420575"/>
              <a:ext cx="632400" cy="484500"/>
            </a:xfrm>
            <a:prstGeom prst="rect">
              <a:avLst/>
            </a:prstGeom>
            <a:solidFill>
              <a:srgbClr val="FFFFFF">
                <a:alpha val="34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ebas Neue"/>
                  <a:ea typeface="Bebas Neue"/>
                  <a:cs typeface="Bebas Neue"/>
                  <a:sym typeface="Bebas Neue"/>
                </a:rPr>
                <a:t>04</a:t>
              </a:r>
              <a:endParaRPr sz="2400">
                <a:solidFill>
                  <a:schemeClr val="dk1"/>
                </a:solidFill>
                <a:latin typeface="Bebas Neue"/>
                <a:ea typeface="Bebas Neue"/>
                <a:cs typeface="Bebas Neue"/>
                <a:sym typeface="Bebas Neue"/>
              </a:endParaRPr>
            </a:p>
          </p:txBody>
        </p:sp>
        <p:sp>
          <p:nvSpPr>
            <p:cNvPr id="414" name="Google Shape;414;p19"/>
            <p:cNvSpPr txBox="1"/>
            <p:nvPr/>
          </p:nvSpPr>
          <p:spPr>
            <a:xfrm>
              <a:off x="1698013" y="3420572"/>
              <a:ext cx="1395900"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dk1"/>
                  </a:solidFill>
                  <a:latin typeface="Bebas Neue"/>
                  <a:ea typeface="Bebas Neue"/>
                  <a:cs typeface="Bebas Neue"/>
                  <a:sym typeface="Bebas Neue"/>
                </a:rPr>
                <a:t>Handling Outliers </a:t>
              </a:r>
              <a:endParaRPr sz="2400" dirty="0">
                <a:solidFill>
                  <a:schemeClr val="dk1"/>
                </a:solidFill>
                <a:latin typeface="Bebas Neue"/>
                <a:ea typeface="Bebas Neue"/>
                <a:cs typeface="Bebas Neue"/>
                <a:sym typeface="Bebas Neue"/>
              </a:endParaRPr>
            </a:p>
          </p:txBody>
        </p:sp>
      </p:grpSp>
      <p:grpSp>
        <p:nvGrpSpPr>
          <p:cNvPr id="416" name="Google Shape;416;p19"/>
          <p:cNvGrpSpPr/>
          <p:nvPr/>
        </p:nvGrpSpPr>
        <p:grpSpPr>
          <a:xfrm>
            <a:off x="720001" y="2722033"/>
            <a:ext cx="3653523" cy="484511"/>
            <a:chOff x="720001" y="2724439"/>
            <a:chExt cx="3653523" cy="484511"/>
          </a:xfrm>
        </p:grpSpPr>
        <p:sp>
          <p:nvSpPr>
            <p:cNvPr id="417" name="Google Shape;417;p19"/>
            <p:cNvSpPr txBox="1"/>
            <p:nvPr/>
          </p:nvSpPr>
          <p:spPr>
            <a:xfrm>
              <a:off x="720001" y="2724450"/>
              <a:ext cx="632400" cy="484500"/>
            </a:xfrm>
            <a:prstGeom prst="rect">
              <a:avLst/>
            </a:prstGeom>
            <a:solidFill>
              <a:srgbClr val="FFFFFF">
                <a:alpha val="34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ebas Neue"/>
                  <a:ea typeface="Bebas Neue"/>
                  <a:cs typeface="Bebas Neue"/>
                  <a:sym typeface="Bebas Neue"/>
                </a:rPr>
                <a:t>03</a:t>
              </a:r>
              <a:endParaRPr sz="2400">
                <a:solidFill>
                  <a:schemeClr val="dk1"/>
                </a:solidFill>
                <a:latin typeface="Bebas Neue"/>
                <a:ea typeface="Bebas Neue"/>
                <a:cs typeface="Bebas Neue"/>
                <a:sym typeface="Bebas Neue"/>
              </a:endParaRPr>
            </a:p>
          </p:txBody>
        </p:sp>
        <p:sp>
          <p:nvSpPr>
            <p:cNvPr id="418" name="Google Shape;418;p19"/>
            <p:cNvSpPr txBox="1"/>
            <p:nvPr/>
          </p:nvSpPr>
          <p:spPr>
            <a:xfrm>
              <a:off x="1698017" y="2724439"/>
              <a:ext cx="2675507"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dk1"/>
                  </a:solidFill>
                  <a:latin typeface="Bebas Neue"/>
                  <a:ea typeface="Bebas Neue"/>
                  <a:cs typeface="Bebas Neue"/>
                  <a:sym typeface="Bebas Neue"/>
                </a:rPr>
                <a:t>data pre-processing</a:t>
              </a:r>
              <a:endParaRPr sz="2400" dirty="0">
                <a:solidFill>
                  <a:schemeClr val="dk1"/>
                </a:solidFill>
                <a:latin typeface="Bebas Neue"/>
                <a:ea typeface="Bebas Neue"/>
                <a:cs typeface="Bebas Neue"/>
                <a:sym typeface="Bebas Neue"/>
              </a:endParaRPr>
            </a:p>
          </p:txBody>
        </p:sp>
      </p:grpSp>
      <p:grpSp>
        <p:nvGrpSpPr>
          <p:cNvPr id="420" name="Google Shape;420;p19"/>
          <p:cNvGrpSpPr/>
          <p:nvPr/>
        </p:nvGrpSpPr>
        <p:grpSpPr>
          <a:xfrm>
            <a:off x="720001" y="2025876"/>
            <a:ext cx="2373919" cy="484503"/>
            <a:chOff x="720001" y="2028316"/>
            <a:chExt cx="2373919" cy="484503"/>
          </a:xfrm>
        </p:grpSpPr>
        <p:sp>
          <p:nvSpPr>
            <p:cNvPr id="421" name="Google Shape;421;p19"/>
            <p:cNvSpPr txBox="1"/>
            <p:nvPr/>
          </p:nvSpPr>
          <p:spPr>
            <a:xfrm>
              <a:off x="720001" y="2028319"/>
              <a:ext cx="632400" cy="484500"/>
            </a:xfrm>
            <a:prstGeom prst="rect">
              <a:avLst/>
            </a:prstGeom>
            <a:solidFill>
              <a:srgbClr val="FFFFFF">
                <a:alpha val="34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ebas Neue"/>
                  <a:ea typeface="Bebas Neue"/>
                  <a:cs typeface="Bebas Neue"/>
                  <a:sym typeface="Bebas Neue"/>
                </a:rPr>
                <a:t>02</a:t>
              </a:r>
              <a:endParaRPr sz="2400">
                <a:solidFill>
                  <a:schemeClr val="dk1"/>
                </a:solidFill>
                <a:latin typeface="Bebas Neue"/>
                <a:ea typeface="Bebas Neue"/>
                <a:cs typeface="Bebas Neue"/>
                <a:sym typeface="Bebas Neue"/>
              </a:endParaRPr>
            </a:p>
          </p:txBody>
        </p:sp>
        <p:sp>
          <p:nvSpPr>
            <p:cNvPr id="423" name="Google Shape;423;p19"/>
            <p:cNvSpPr txBox="1"/>
            <p:nvPr/>
          </p:nvSpPr>
          <p:spPr>
            <a:xfrm>
              <a:off x="1698020" y="2028316"/>
              <a:ext cx="1395900"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dk1"/>
                  </a:solidFill>
                  <a:latin typeface="Bebas Neue"/>
                  <a:ea typeface="Bebas Neue"/>
                  <a:cs typeface="Bebas Neue"/>
                  <a:sym typeface="Bebas Neue"/>
                </a:rPr>
                <a:t>Dataset</a:t>
              </a:r>
              <a:endParaRPr sz="2400" dirty="0">
                <a:solidFill>
                  <a:schemeClr val="dk1"/>
                </a:solidFill>
                <a:latin typeface="Bebas Neue"/>
                <a:ea typeface="Bebas Neue"/>
                <a:cs typeface="Bebas Neue"/>
                <a:sym typeface="Bebas Neue"/>
              </a:endParaRPr>
            </a:p>
          </p:txBody>
        </p:sp>
      </p:grpSp>
      <p:grpSp>
        <p:nvGrpSpPr>
          <p:cNvPr id="427" name="Google Shape;427;p19"/>
          <p:cNvGrpSpPr/>
          <p:nvPr/>
        </p:nvGrpSpPr>
        <p:grpSpPr>
          <a:xfrm>
            <a:off x="720000" y="1329575"/>
            <a:ext cx="2604447" cy="484800"/>
            <a:chOff x="720000" y="1331900"/>
            <a:chExt cx="2604447" cy="484800"/>
          </a:xfrm>
        </p:grpSpPr>
        <p:sp>
          <p:nvSpPr>
            <p:cNvPr id="428" name="Google Shape;428;p19"/>
            <p:cNvSpPr txBox="1"/>
            <p:nvPr/>
          </p:nvSpPr>
          <p:spPr>
            <a:xfrm>
              <a:off x="720000" y="1331900"/>
              <a:ext cx="632400" cy="484800"/>
            </a:xfrm>
            <a:prstGeom prst="rect">
              <a:avLst/>
            </a:prstGeom>
            <a:solidFill>
              <a:srgbClr val="FFFFFF">
                <a:alpha val="34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ebas Neue"/>
                  <a:ea typeface="Bebas Neue"/>
                  <a:cs typeface="Bebas Neue"/>
                  <a:sym typeface="Bebas Neue"/>
                </a:rPr>
                <a:t>01</a:t>
              </a:r>
              <a:endParaRPr sz="2400">
                <a:solidFill>
                  <a:schemeClr val="dk1"/>
                </a:solidFill>
                <a:latin typeface="Bebas Neue"/>
                <a:ea typeface="Bebas Neue"/>
                <a:cs typeface="Bebas Neue"/>
                <a:sym typeface="Bebas Neue"/>
              </a:endParaRPr>
            </a:p>
          </p:txBody>
        </p:sp>
        <p:sp>
          <p:nvSpPr>
            <p:cNvPr id="430" name="Google Shape;430;p19"/>
            <p:cNvSpPr txBox="1"/>
            <p:nvPr/>
          </p:nvSpPr>
          <p:spPr>
            <a:xfrm>
              <a:off x="1698013" y="1332050"/>
              <a:ext cx="1626434"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dk1"/>
                  </a:solidFill>
                  <a:latin typeface="Bebas Neue"/>
                  <a:ea typeface="Bebas Neue"/>
                  <a:cs typeface="Bebas Neue"/>
                  <a:sym typeface="Bebas Neue"/>
                </a:rPr>
                <a:t>Introduction</a:t>
              </a:r>
            </a:p>
          </p:txBody>
        </p:sp>
      </p:grpSp>
      <p:cxnSp>
        <p:nvCxnSpPr>
          <p:cNvPr id="431" name="Google Shape;431;p19"/>
          <p:cNvCxnSpPr>
            <a:cxnSpLocks/>
            <a:stCxn id="428" idx="3"/>
            <a:endCxn id="430" idx="1"/>
          </p:cNvCxnSpPr>
          <p:nvPr/>
        </p:nvCxnSpPr>
        <p:spPr>
          <a:xfrm>
            <a:off x="1352400" y="1571975"/>
            <a:ext cx="345613" cy="0"/>
          </a:xfrm>
          <a:prstGeom prst="straightConnector1">
            <a:avLst/>
          </a:prstGeom>
          <a:noFill/>
          <a:ln w="19050" cap="flat" cmpd="sng">
            <a:solidFill>
              <a:schemeClr val="dk1"/>
            </a:solidFill>
            <a:prstDash val="dash"/>
            <a:round/>
            <a:headEnd type="none" w="med" len="med"/>
            <a:tailEnd type="none" w="med" len="med"/>
          </a:ln>
        </p:spPr>
      </p:cxnSp>
      <p:cxnSp>
        <p:nvCxnSpPr>
          <p:cNvPr id="432" name="Google Shape;432;p19"/>
          <p:cNvCxnSpPr>
            <a:cxnSpLocks/>
            <a:stCxn id="421" idx="3"/>
            <a:endCxn id="423" idx="1"/>
          </p:cNvCxnSpPr>
          <p:nvPr/>
        </p:nvCxnSpPr>
        <p:spPr>
          <a:xfrm>
            <a:off x="1352401" y="2268128"/>
            <a:ext cx="345600" cy="0"/>
          </a:xfrm>
          <a:prstGeom prst="straightConnector1">
            <a:avLst/>
          </a:prstGeom>
          <a:noFill/>
          <a:ln w="19050" cap="flat" cmpd="sng">
            <a:solidFill>
              <a:schemeClr val="dk1"/>
            </a:solidFill>
            <a:prstDash val="dash"/>
            <a:round/>
            <a:headEnd type="none" w="med" len="med"/>
            <a:tailEnd type="none" w="med" len="med"/>
          </a:ln>
        </p:spPr>
      </p:cxnSp>
      <p:cxnSp>
        <p:nvCxnSpPr>
          <p:cNvPr id="433" name="Google Shape;433;p19"/>
          <p:cNvCxnSpPr>
            <a:cxnSpLocks/>
            <a:stCxn id="417" idx="3"/>
            <a:endCxn id="418" idx="1"/>
          </p:cNvCxnSpPr>
          <p:nvPr/>
        </p:nvCxnSpPr>
        <p:spPr>
          <a:xfrm flipV="1">
            <a:off x="1352401" y="2964283"/>
            <a:ext cx="345616" cy="11"/>
          </a:xfrm>
          <a:prstGeom prst="straightConnector1">
            <a:avLst/>
          </a:prstGeom>
          <a:noFill/>
          <a:ln w="19050" cap="flat" cmpd="sng">
            <a:solidFill>
              <a:schemeClr val="dk1"/>
            </a:solidFill>
            <a:prstDash val="dash"/>
            <a:round/>
            <a:headEnd type="none" w="med" len="med"/>
            <a:tailEnd type="none" w="med" len="med"/>
          </a:ln>
        </p:spPr>
      </p:cxnSp>
      <p:cxnSp>
        <p:nvCxnSpPr>
          <p:cNvPr id="434" name="Google Shape;434;p19"/>
          <p:cNvCxnSpPr>
            <a:stCxn id="413" idx="3"/>
            <a:endCxn id="414" idx="1"/>
          </p:cNvCxnSpPr>
          <p:nvPr/>
        </p:nvCxnSpPr>
        <p:spPr>
          <a:xfrm>
            <a:off x="1352401" y="3661655"/>
            <a:ext cx="345600" cy="0"/>
          </a:xfrm>
          <a:prstGeom prst="straightConnector1">
            <a:avLst/>
          </a:prstGeom>
          <a:noFill/>
          <a:ln w="19050" cap="flat" cmpd="sng">
            <a:solidFill>
              <a:schemeClr val="dk1"/>
            </a:solidFill>
            <a:prstDash val="dash"/>
            <a:round/>
            <a:headEnd type="none" w="med" len="med"/>
            <a:tailEnd type="none" w="med" len="med"/>
          </a:ln>
        </p:spPr>
      </p:cxnSp>
      <p:cxnSp>
        <p:nvCxnSpPr>
          <p:cNvPr id="435" name="Google Shape;435;p19"/>
          <p:cNvCxnSpPr>
            <a:cxnSpLocks/>
          </p:cNvCxnSpPr>
          <p:nvPr/>
        </p:nvCxnSpPr>
        <p:spPr>
          <a:xfrm>
            <a:off x="1352382" y="4803327"/>
            <a:ext cx="345619" cy="2350"/>
          </a:xfrm>
          <a:prstGeom prst="straightConnector1">
            <a:avLst/>
          </a:prstGeom>
          <a:noFill/>
          <a:ln w="19050" cap="flat" cmpd="sng">
            <a:solidFill>
              <a:schemeClr val="dk1"/>
            </a:solidFill>
            <a:prstDash val="dash"/>
            <a:round/>
            <a:headEnd type="none" w="med" len="med"/>
            <a:tailEnd type="none" w="med" len="med"/>
          </a:ln>
        </p:spPr>
      </p:cxnSp>
      <p:cxnSp>
        <p:nvCxnSpPr>
          <p:cNvPr id="436" name="Google Shape;436;p19"/>
          <p:cNvCxnSpPr>
            <a:cxnSpLocks/>
            <a:stCxn id="430" idx="3"/>
            <a:endCxn id="77" idx="1"/>
          </p:cNvCxnSpPr>
          <p:nvPr/>
        </p:nvCxnSpPr>
        <p:spPr>
          <a:xfrm flipV="1">
            <a:off x="3324447" y="1571825"/>
            <a:ext cx="1672491" cy="150"/>
          </a:xfrm>
          <a:prstGeom prst="straightConnector1">
            <a:avLst/>
          </a:prstGeom>
          <a:noFill/>
          <a:ln w="19050" cap="flat" cmpd="sng">
            <a:solidFill>
              <a:schemeClr val="dk1"/>
            </a:solidFill>
            <a:prstDash val="dash"/>
            <a:round/>
            <a:headEnd type="none" w="med" len="med"/>
            <a:tailEnd type="none" w="med" len="med"/>
          </a:ln>
        </p:spPr>
      </p:cxnSp>
      <p:cxnSp>
        <p:nvCxnSpPr>
          <p:cNvPr id="437" name="Google Shape;437;p19"/>
          <p:cNvCxnSpPr>
            <a:cxnSpLocks/>
            <a:stCxn id="423" idx="3"/>
            <a:endCxn id="74" idx="1"/>
          </p:cNvCxnSpPr>
          <p:nvPr/>
        </p:nvCxnSpPr>
        <p:spPr>
          <a:xfrm>
            <a:off x="3093920" y="2268126"/>
            <a:ext cx="1941419" cy="0"/>
          </a:xfrm>
          <a:prstGeom prst="straightConnector1">
            <a:avLst/>
          </a:prstGeom>
          <a:noFill/>
          <a:ln w="19050" cap="flat" cmpd="sng">
            <a:solidFill>
              <a:schemeClr val="dk1"/>
            </a:solidFill>
            <a:prstDash val="dash"/>
            <a:round/>
            <a:headEnd type="none" w="med" len="med"/>
            <a:tailEnd type="none" w="med" len="med"/>
          </a:ln>
        </p:spPr>
      </p:cxnSp>
      <p:cxnSp>
        <p:nvCxnSpPr>
          <p:cNvPr id="438" name="Google Shape;438;p19"/>
          <p:cNvCxnSpPr>
            <a:cxnSpLocks/>
          </p:cNvCxnSpPr>
          <p:nvPr/>
        </p:nvCxnSpPr>
        <p:spPr>
          <a:xfrm flipH="1">
            <a:off x="4161547" y="2964283"/>
            <a:ext cx="820906" cy="0"/>
          </a:xfrm>
          <a:prstGeom prst="straightConnector1">
            <a:avLst/>
          </a:prstGeom>
          <a:noFill/>
          <a:ln w="19050" cap="flat" cmpd="sng">
            <a:solidFill>
              <a:schemeClr val="dk1"/>
            </a:solidFill>
            <a:prstDash val="dash"/>
            <a:round/>
            <a:headEnd type="none" w="med" len="med"/>
            <a:tailEnd type="none" w="med" len="med"/>
          </a:ln>
        </p:spPr>
      </p:cxnSp>
      <p:cxnSp>
        <p:nvCxnSpPr>
          <p:cNvPr id="439" name="Google Shape;439;p19"/>
          <p:cNvCxnSpPr>
            <a:cxnSpLocks/>
            <a:stCxn id="414" idx="3"/>
            <a:endCxn id="85" idx="1"/>
          </p:cNvCxnSpPr>
          <p:nvPr/>
        </p:nvCxnSpPr>
        <p:spPr>
          <a:xfrm>
            <a:off x="3093913" y="3661652"/>
            <a:ext cx="1941426" cy="0"/>
          </a:xfrm>
          <a:prstGeom prst="straightConnector1">
            <a:avLst/>
          </a:prstGeom>
          <a:noFill/>
          <a:ln w="19050" cap="flat" cmpd="sng">
            <a:solidFill>
              <a:schemeClr val="dk1"/>
            </a:solidFill>
            <a:prstDash val="dash"/>
            <a:round/>
            <a:headEnd type="none" w="med" len="med"/>
            <a:tailEnd type="none" w="med" len="med"/>
          </a:ln>
        </p:spPr>
      </p:cxnSp>
      <p:cxnSp>
        <p:nvCxnSpPr>
          <p:cNvPr id="440" name="Google Shape;440;p19"/>
          <p:cNvCxnSpPr>
            <a:cxnSpLocks/>
            <a:stCxn id="410" idx="3"/>
          </p:cNvCxnSpPr>
          <p:nvPr/>
        </p:nvCxnSpPr>
        <p:spPr>
          <a:xfrm>
            <a:off x="3093919" y="4288226"/>
            <a:ext cx="1903018" cy="0"/>
          </a:xfrm>
          <a:prstGeom prst="straightConnector1">
            <a:avLst/>
          </a:prstGeom>
          <a:noFill/>
          <a:ln w="19050" cap="flat" cmpd="sng">
            <a:solidFill>
              <a:schemeClr val="dk1"/>
            </a:solidFill>
            <a:prstDash val="dash"/>
            <a:round/>
            <a:headEnd type="none" w="med" len="med"/>
            <a:tailEnd type="none" w="med" len="med"/>
          </a:ln>
        </p:spPr>
      </p:cxnSp>
      <p:cxnSp>
        <p:nvCxnSpPr>
          <p:cNvPr id="460" name="Google Shape;460;p19"/>
          <p:cNvCxnSpPr>
            <a:cxnSpLocks/>
            <a:stCxn id="428" idx="2"/>
            <a:endCxn id="421" idx="0"/>
          </p:cNvCxnSpPr>
          <p:nvPr/>
        </p:nvCxnSpPr>
        <p:spPr>
          <a:xfrm>
            <a:off x="1036200" y="1814375"/>
            <a:ext cx="0" cy="211500"/>
          </a:xfrm>
          <a:prstGeom prst="straightConnector1">
            <a:avLst/>
          </a:prstGeom>
          <a:noFill/>
          <a:ln w="19050" cap="flat" cmpd="sng">
            <a:solidFill>
              <a:schemeClr val="dk1"/>
            </a:solidFill>
            <a:prstDash val="dash"/>
            <a:round/>
            <a:headEnd type="none" w="med" len="med"/>
            <a:tailEnd type="none" w="med" len="med"/>
          </a:ln>
        </p:spPr>
      </p:cxnSp>
      <p:cxnSp>
        <p:nvCxnSpPr>
          <p:cNvPr id="461" name="Google Shape;461;p19"/>
          <p:cNvCxnSpPr>
            <a:cxnSpLocks/>
            <a:stCxn id="421" idx="2"/>
            <a:endCxn id="417" idx="0"/>
          </p:cNvCxnSpPr>
          <p:nvPr/>
        </p:nvCxnSpPr>
        <p:spPr>
          <a:xfrm>
            <a:off x="1036201" y="2510378"/>
            <a:ext cx="0" cy="211800"/>
          </a:xfrm>
          <a:prstGeom prst="straightConnector1">
            <a:avLst/>
          </a:prstGeom>
          <a:noFill/>
          <a:ln w="19050" cap="flat" cmpd="sng">
            <a:solidFill>
              <a:schemeClr val="dk1"/>
            </a:solidFill>
            <a:prstDash val="dash"/>
            <a:round/>
            <a:headEnd type="none" w="med" len="med"/>
            <a:tailEnd type="none" w="med" len="med"/>
          </a:ln>
        </p:spPr>
      </p:cxnSp>
      <p:cxnSp>
        <p:nvCxnSpPr>
          <p:cNvPr id="462" name="Google Shape;462;p19"/>
          <p:cNvCxnSpPr>
            <a:stCxn id="417" idx="2"/>
            <a:endCxn id="413" idx="0"/>
          </p:cNvCxnSpPr>
          <p:nvPr/>
        </p:nvCxnSpPr>
        <p:spPr>
          <a:xfrm>
            <a:off x="1036201" y="3206543"/>
            <a:ext cx="0" cy="213000"/>
          </a:xfrm>
          <a:prstGeom prst="straightConnector1">
            <a:avLst/>
          </a:prstGeom>
          <a:noFill/>
          <a:ln w="19050" cap="flat" cmpd="sng">
            <a:solidFill>
              <a:schemeClr val="dk1"/>
            </a:solidFill>
            <a:prstDash val="dash"/>
            <a:round/>
            <a:headEnd type="none" w="med" len="med"/>
            <a:tailEnd type="none" w="med" len="med"/>
          </a:ln>
        </p:spPr>
      </p:cxnSp>
      <p:cxnSp>
        <p:nvCxnSpPr>
          <p:cNvPr id="463" name="Google Shape;463;p19"/>
          <p:cNvCxnSpPr>
            <a:stCxn id="413" idx="2"/>
            <a:endCxn id="409" idx="0"/>
          </p:cNvCxnSpPr>
          <p:nvPr/>
        </p:nvCxnSpPr>
        <p:spPr>
          <a:xfrm flipH="1">
            <a:off x="1036200" y="3903905"/>
            <a:ext cx="1" cy="139721"/>
          </a:xfrm>
          <a:prstGeom prst="straightConnector1">
            <a:avLst/>
          </a:prstGeom>
          <a:noFill/>
          <a:ln w="19050" cap="flat" cmpd="sng">
            <a:solidFill>
              <a:schemeClr val="dk1"/>
            </a:solidFill>
            <a:prstDash val="dash"/>
            <a:round/>
            <a:headEnd type="none" w="med" len="med"/>
            <a:tailEnd type="none" w="med" len="med"/>
          </a:ln>
        </p:spPr>
      </p:cxnSp>
      <p:cxnSp>
        <p:nvCxnSpPr>
          <p:cNvPr id="70" name="Google Shape;463;p19">
            <a:extLst>
              <a:ext uri="{FF2B5EF4-FFF2-40B4-BE49-F238E27FC236}">
                <a16:creationId xmlns:a16="http://schemas.microsoft.com/office/drawing/2014/main" id="{33E6E588-889A-4046-8147-0ACC59BB6CC8}"/>
              </a:ext>
            </a:extLst>
          </p:cNvPr>
          <p:cNvCxnSpPr/>
          <p:nvPr/>
        </p:nvCxnSpPr>
        <p:spPr>
          <a:xfrm>
            <a:off x="5351539" y="2511587"/>
            <a:ext cx="0" cy="210446"/>
          </a:xfrm>
          <a:prstGeom prst="straightConnector1">
            <a:avLst/>
          </a:prstGeom>
          <a:noFill/>
          <a:ln w="19050" cap="flat" cmpd="sng">
            <a:solidFill>
              <a:schemeClr val="dk1"/>
            </a:solidFill>
            <a:prstDash val="dash"/>
            <a:round/>
            <a:headEnd type="none" w="med" len="med"/>
            <a:tailEnd type="none" w="med" len="med"/>
          </a:ln>
        </p:spPr>
      </p:cxnSp>
      <p:cxnSp>
        <p:nvCxnSpPr>
          <p:cNvPr id="71" name="Google Shape;463;p19">
            <a:extLst>
              <a:ext uri="{FF2B5EF4-FFF2-40B4-BE49-F238E27FC236}">
                <a16:creationId xmlns:a16="http://schemas.microsoft.com/office/drawing/2014/main" id="{5AB776D4-76A6-4C3B-9D38-A30098B7AA52}"/>
              </a:ext>
            </a:extLst>
          </p:cNvPr>
          <p:cNvCxnSpPr/>
          <p:nvPr/>
        </p:nvCxnSpPr>
        <p:spPr>
          <a:xfrm>
            <a:off x="5300260" y="1784997"/>
            <a:ext cx="0" cy="210446"/>
          </a:xfrm>
          <a:prstGeom prst="straightConnector1">
            <a:avLst/>
          </a:prstGeom>
          <a:noFill/>
          <a:ln w="19050" cap="flat" cmpd="sng">
            <a:solidFill>
              <a:schemeClr val="dk1"/>
            </a:solidFill>
            <a:prstDash val="dash"/>
            <a:round/>
            <a:headEnd type="none" w="med" len="med"/>
            <a:tailEnd type="none" w="med" len="med"/>
          </a:ln>
        </p:spPr>
      </p:cxnSp>
      <p:cxnSp>
        <p:nvCxnSpPr>
          <p:cNvPr id="72" name="Google Shape;463;p19">
            <a:extLst>
              <a:ext uri="{FF2B5EF4-FFF2-40B4-BE49-F238E27FC236}">
                <a16:creationId xmlns:a16="http://schemas.microsoft.com/office/drawing/2014/main" id="{49BE6453-403C-465A-BDC1-348C968B84EE}"/>
              </a:ext>
            </a:extLst>
          </p:cNvPr>
          <p:cNvCxnSpPr>
            <a:cxnSpLocks/>
          </p:cNvCxnSpPr>
          <p:nvPr/>
        </p:nvCxnSpPr>
        <p:spPr>
          <a:xfrm>
            <a:off x="5629338" y="1559455"/>
            <a:ext cx="441726" cy="0"/>
          </a:xfrm>
          <a:prstGeom prst="straightConnector1">
            <a:avLst/>
          </a:prstGeom>
          <a:noFill/>
          <a:ln w="19050" cap="flat" cmpd="sng">
            <a:solidFill>
              <a:schemeClr val="dk1"/>
            </a:solidFill>
            <a:prstDash val="dash"/>
            <a:round/>
            <a:headEnd type="none" w="med" len="med"/>
            <a:tailEnd type="none" w="med" len="med"/>
          </a:ln>
        </p:spPr>
      </p:cxnSp>
      <p:sp>
        <p:nvSpPr>
          <p:cNvPr id="73" name="Google Shape;409;p19">
            <a:extLst>
              <a:ext uri="{FF2B5EF4-FFF2-40B4-BE49-F238E27FC236}">
                <a16:creationId xmlns:a16="http://schemas.microsoft.com/office/drawing/2014/main" id="{89D79695-AFBC-4836-B80E-9C8F360598B6}"/>
              </a:ext>
            </a:extLst>
          </p:cNvPr>
          <p:cNvSpPr txBox="1"/>
          <p:nvPr/>
        </p:nvSpPr>
        <p:spPr>
          <a:xfrm>
            <a:off x="5035339" y="2722033"/>
            <a:ext cx="632400" cy="484500"/>
          </a:xfrm>
          <a:prstGeom prst="rect">
            <a:avLst/>
          </a:prstGeom>
          <a:solidFill>
            <a:srgbClr val="FFFFFF">
              <a:alpha val="34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Bebas Neue"/>
                <a:ea typeface="Bebas Neue"/>
                <a:cs typeface="Bebas Neue"/>
                <a:sym typeface="Bebas Neue"/>
              </a:rPr>
              <a:t>09</a:t>
            </a:r>
            <a:endParaRPr sz="2400" dirty="0">
              <a:solidFill>
                <a:schemeClr val="dk1"/>
              </a:solidFill>
              <a:latin typeface="Bebas Neue"/>
              <a:ea typeface="Bebas Neue"/>
              <a:cs typeface="Bebas Neue"/>
              <a:sym typeface="Bebas Neue"/>
            </a:endParaRPr>
          </a:p>
        </p:txBody>
      </p:sp>
      <p:sp>
        <p:nvSpPr>
          <p:cNvPr id="74" name="Google Shape;409;p19">
            <a:extLst>
              <a:ext uri="{FF2B5EF4-FFF2-40B4-BE49-F238E27FC236}">
                <a16:creationId xmlns:a16="http://schemas.microsoft.com/office/drawing/2014/main" id="{8BE8EF49-4F82-4706-84FF-C442C5BA1D9A}"/>
              </a:ext>
            </a:extLst>
          </p:cNvPr>
          <p:cNvSpPr txBox="1"/>
          <p:nvPr/>
        </p:nvSpPr>
        <p:spPr>
          <a:xfrm>
            <a:off x="5035339" y="2025876"/>
            <a:ext cx="632400" cy="484500"/>
          </a:xfrm>
          <a:prstGeom prst="rect">
            <a:avLst/>
          </a:prstGeom>
          <a:solidFill>
            <a:srgbClr val="FFFFFF">
              <a:alpha val="34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Bebas Neue"/>
                <a:ea typeface="Bebas Neue"/>
                <a:cs typeface="Bebas Neue"/>
                <a:sym typeface="Bebas Neue"/>
              </a:rPr>
              <a:t>08</a:t>
            </a:r>
            <a:endParaRPr sz="2400" dirty="0">
              <a:solidFill>
                <a:schemeClr val="dk1"/>
              </a:solidFill>
              <a:latin typeface="Bebas Neue"/>
              <a:ea typeface="Bebas Neue"/>
              <a:cs typeface="Bebas Neue"/>
              <a:sym typeface="Bebas Neue"/>
            </a:endParaRPr>
          </a:p>
        </p:txBody>
      </p:sp>
      <p:sp>
        <p:nvSpPr>
          <p:cNvPr id="77" name="Google Shape;409;p19">
            <a:extLst>
              <a:ext uri="{FF2B5EF4-FFF2-40B4-BE49-F238E27FC236}">
                <a16:creationId xmlns:a16="http://schemas.microsoft.com/office/drawing/2014/main" id="{8402022A-3AC6-4EB9-9ED9-22BC11B84E66}"/>
              </a:ext>
            </a:extLst>
          </p:cNvPr>
          <p:cNvSpPr txBox="1"/>
          <p:nvPr/>
        </p:nvSpPr>
        <p:spPr>
          <a:xfrm>
            <a:off x="4996938" y="1329575"/>
            <a:ext cx="632400" cy="484500"/>
          </a:xfrm>
          <a:prstGeom prst="rect">
            <a:avLst/>
          </a:prstGeom>
          <a:solidFill>
            <a:srgbClr val="FFFFFF">
              <a:alpha val="34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Bebas Neue"/>
                <a:ea typeface="Bebas Neue"/>
                <a:cs typeface="Bebas Neue"/>
                <a:sym typeface="Bebas Neue"/>
              </a:rPr>
              <a:t>07</a:t>
            </a:r>
            <a:endParaRPr sz="2400" dirty="0">
              <a:solidFill>
                <a:schemeClr val="dk1"/>
              </a:solidFill>
              <a:latin typeface="Bebas Neue"/>
              <a:ea typeface="Bebas Neue"/>
              <a:cs typeface="Bebas Neue"/>
              <a:sym typeface="Bebas Neue"/>
            </a:endParaRPr>
          </a:p>
        </p:txBody>
      </p:sp>
      <p:cxnSp>
        <p:nvCxnSpPr>
          <p:cNvPr id="80" name="Google Shape;463;p19">
            <a:extLst>
              <a:ext uri="{FF2B5EF4-FFF2-40B4-BE49-F238E27FC236}">
                <a16:creationId xmlns:a16="http://schemas.microsoft.com/office/drawing/2014/main" id="{B8B72349-B942-46D0-8FED-F75D76484B8D}"/>
              </a:ext>
            </a:extLst>
          </p:cNvPr>
          <p:cNvCxnSpPr>
            <a:cxnSpLocks/>
          </p:cNvCxnSpPr>
          <p:nvPr/>
        </p:nvCxnSpPr>
        <p:spPr>
          <a:xfrm>
            <a:off x="5667739" y="2268126"/>
            <a:ext cx="441726" cy="0"/>
          </a:xfrm>
          <a:prstGeom prst="straightConnector1">
            <a:avLst/>
          </a:prstGeom>
          <a:noFill/>
          <a:ln w="19050" cap="flat" cmpd="sng">
            <a:solidFill>
              <a:schemeClr val="dk1"/>
            </a:solidFill>
            <a:prstDash val="dash"/>
            <a:round/>
            <a:headEnd type="none" w="med" len="med"/>
            <a:tailEnd type="none" w="med" len="med"/>
          </a:ln>
        </p:spPr>
      </p:cxnSp>
      <p:cxnSp>
        <p:nvCxnSpPr>
          <p:cNvPr id="81" name="Google Shape;463;p19">
            <a:extLst>
              <a:ext uri="{FF2B5EF4-FFF2-40B4-BE49-F238E27FC236}">
                <a16:creationId xmlns:a16="http://schemas.microsoft.com/office/drawing/2014/main" id="{074715C2-4CA6-478E-92FE-EEA22BC19482}"/>
              </a:ext>
            </a:extLst>
          </p:cNvPr>
          <p:cNvCxnSpPr>
            <a:cxnSpLocks/>
          </p:cNvCxnSpPr>
          <p:nvPr/>
        </p:nvCxnSpPr>
        <p:spPr>
          <a:xfrm>
            <a:off x="5684922" y="2964283"/>
            <a:ext cx="441726" cy="0"/>
          </a:xfrm>
          <a:prstGeom prst="straightConnector1">
            <a:avLst/>
          </a:prstGeom>
          <a:noFill/>
          <a:ln w="19050" cap="flat" cmpd="sng">
            <a:solidFill>
              <a:schemeClr val="dk1"/>
            </a:solidFill>
            <a:prstDash val="dash"/>
            <a:round/>
            <a:headEnd type="none" w="med" len="med"/>
            <a:tailEnd type="none" w="med" len="med"/>
          </a:ln>
        </p:spPr>
      </p:cxnSp>
      <p:sp>
        <p:nvSpPr>
          <p:cNvPr id="82" name="Google Shape;430;p19">
            <a:extLst>
              <a:ext uri="{FF2B5EF4-FFF2-40B4-BE49-F238E27FC236}">
                <a16:creationId xmlns:a16="http://schemas.microsoft.com/office/drawing/2014/main" id="{4DD9CF7F-A2E9-4DF2-B573-4260FB496B5C}"/>
              </a:ext>
            </a:extLst>
          </p:cNvPr>
          <p:cNvSpPr txBox="1"/>
          <p:nvPr/>
        </p:nvSpPr>
        <p:spPr>
          <a:xfrm>
            <a:off x="5932660" y="1329575"/>
            <a:ext cx="1626434"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dk1"/>
                </a:solidFill>
                <a:latin typeface="Bebas Neue"/>
                <a:ea typeface="Bebas Neue"/>
                <a:cs typeface="Bebas Neue"/>
                <a:sym typeface="Bebas Neue"/>
              </a:rPr>
              <a:t>Co-Relations</a:t>
            </a:r>
          </a:p>
        </p:txBody>
      </p:sp>
      <p:sp>
        <p:nvSpPr>
          <p:cNvPr id="83" name="Google Shape;430;p19">
            <a:extLst>
              <a:ext uri="{FF2B5EF4-FFF2-40B4-BE49-F238E27FC236}">
                <a16:creationId xmlns:a16="http://schemas.microsoft.com/office/drawing/2014/main" id="{8E363A5B-7F93-4B4C-B971-65377EF48F87}"/>
              </a:ext>
            </a:extLst>
          </p:cNvPr>
          <p:cNvSpPr txBox="1"/>
          <p:nvPr/>
        </p:nvSpPr>
        <p:spPr>
          <a:xfrm>
            <a:off x="5982723" y="2049537"/>
            <a:ext cx="2494965"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err="1">
                <a:solidFill>
                  <a:schemeClr val="dk1"/>
                </a:solidFill>
                <a:latin typeface="Bebas Neue"/>
                <a:ea typeface="Bebas Neue"/>
                <a:cs typeface="Bebas Neue"/>
                <a:sym typeface="Bebas Neue"/>
              </a:rPr>
              <a:t>KMean</a:t>
            </a:r>
            <a:r>
              <a:rPr lang="en-IN" sz="2400" dirty="0">
                <a:solidFill>
                  <a:schemeClr val="dk1"/>
                </a:solidFill>
                <a:latin typeface="Bebas Neue"/>
                <a:ea typeface="Bebas Neue"/>
                <a:cs typeface="Bebas Neue"/>
                <a:sym typeface="Bebas Neue"/>
              </a:rPr>
              <a:t> Clustering</a:t>
            </a:r>
          </a:p>
        </p:txBody>
      </p:sp>
      <p:sp>
        <p:nvSpPr>
          <p:cNvPr id="84" name="Google Shape;430;p19">
            <a:extLst>
              <a:ext uri="{FF2B5EF4-FFF2-40B4-BE49-F238E27FC236}">
                <a16:creationId xmlns:a16="http://schemas.microsoft.com/office/drawing/2014/main" id="{16921F21-8B5F-463B-ABF0-AB3544EE819A}"/>
              </a:ext>
            </a:extLst>
          </p:cNvPr>
          <p:cNvSpPr txBox="1"/>
          <p:nvPr/>
        </p:nvSpPr>
        <p:spPr>
          <a:xfrm>
            <a:off x="5742800" y="2759794"/>
            <a:ext cx="3283185"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dk1"/>
                </a:solidFill>
                <a:latin typeface="Bebas Neue"/>
                <a:ea typeface="Bebas Neue"/>
                <a:cs typeface="Bebas Neue"/>
                <a:sym typeface="Bebas Neue"/>
              </a:rPr>
              <a:t>Model Evaluation and Validation </a:t>
            </a:r>
          </a:p>
        </p:txBody>
      </p:sp>
      <p:sp>
        <p:nvSpPr>
          <p:cNvPr id="85" name="Google Shape;409;p19">
            <a:extLst>
              <a:ext uri="{FF2B5EF4-FFF2-40B4-BE49-F238E27FC236}">
                <a16:creationId xmlns:a16="http://schemas.microsoft.com/office/drawing/2014/main" id="{B7206267-D850-4EE6-AECE-0F9D92A6FEC1}"/>
              </a:ext>
            </a:extLst>
          </p:cNvPr>
          <p:cNvSpPr txBox="1"/>
          <p:nvPr/>
        </p:nvSpPr>
        <p:spPr>
          <a:xfrm>
            <a:off x="5035339" y="3419402"/>
            <a:ext cx="632400" cy="484500"/>
          </a:xfrm>
          <a:prstGeom prst="rect">
            <a:avLst/>
          </a:prstGeom>
          <a:solidFill>
            <a:srgbClr val="FFFFFF">
              <a:alpha val="34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Bebas Neue"/>
                <a:ea typeface="Bebas Neue"/>
                <a:cs typeface="Bebas Neue"/>
                <a:sym typeface="Bebas Neue"/>
              </a:rPr>
              <a:t>10</a:t>
            </a:r>
            <a:endParaRPr sz="2400" dirty="0">
              <a:solidFill>
                <a:schemeClr val="dk1"/>
              </a:solidFill>
              <a:latin typeface="Bebas Neue"/>
              <a:ea typeface="Bebas Neue"/>
              <a:cs typeface="Bebas Neue"/>
              <a:sym typeface="Bebas Neue"/>
            </a:endParaRPr>
          </a:p>
        </p:txBody>
      </p:sp>
      <p:sp>
        <p:nvSpPr>
          <p:cNvPr id="86" name="Google Shape;409;p19">
            <a:extLst>
              <a:ext uri="{FF2B5EF4-FFF2-40B4-BE49-F238E27FC236}">
                <a16:creationId xmlns:a16="http://schemas.microsoft.com/office/drawing/2014/main" id="{B6D368F7-76C2-4526-BBEE-4FC524C9A840}"/>
              </a:ext>
            </a:extLst>
          </p:cNvPr>
          <p:cNvSpPr txBox="1"/>
          <p:nvPr/>
        </p:nvSpPr>
        <p:spPr>
          <a:xfrm>
            <a:off x="5035339" y="4093018"/>
            <a:ext cx="632400" cy="484500"/>
          </a:xfrm>
          <a:prstGeom prst="rect">
            <a:avLst/>
          </a:prstGeom>
          <a:solidFill>
            <a:srgbClr val="FFFFFF">
              <a:alpha val="34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Bebas Neue"/>
                <a:ea typeface="Bebas Neue"/>
                <a:cs typeface="Bebas Neue"/>
                <a:sym typeface="Bebas Neue"/>
              </a:rPr>
              <a:t>11</a:t>
            </a:r>
            <a:endParaRPr sz="2400" dirty="0">
              <a:solidFill>
                <a:schemeClr val="dk1"/>
              </a:solidFill>
              <a:latin typeface="Bebas Neue"/>
              <a:ea typeface="Bebas Neue"/>
              <a:cs typeface="Bebas Neue"/>
              <a:sym typeface="Bebas Neue"/>
            </a:endParaRPr>
          </a:p>
        </p:txBody>
      </p:sp>
      <p:sp>
        <p:nvSpPr>
          <p:cNvPr id="92" name="Google Shape;430;p19">
            <a:extLst>
              <a:ext uri="{FF2B5EF4-FFF2-40B4-BE49-F238E27FC236}">
                <a16:creationId xmlns:a16="http://schemas.microsoft.com/office/drawing/2014/main" id="{DFFBCCF0-36DB-46D7-8538-16386B2A52E2}"/>
              </a:ext>
            </a:extLst>
          </p:cNvPr>
          <p:cNvSpPr txBox="1"/>
          <p:nvPr/>
        </p:nvSpPr>
        <p:spPr>
          <a:xfrm>
            <a:off x="5742800" y="3460672"/>
            <a:ext cx="2105951"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dk1"/>
                </a:solidFill>
                <a:latin typeface="Bebas Neue"/>
                <a:ea typeface="Bebas Neue"/>
                <a:cs typeface="Bebas Neue"/>
                <a:sym typeface="Bebas Neue"/>
              </a:rPr>
              <a:t>Conclusion</a:t>
            </a:r>
          </a:p>
        </p:txBody>
      </p:sp>
      <p:sp>
        <p:nvSpPr>
          <p:cNvPr id="93" name="Google Shape;430;p19">
            <a:extLst>
              <a:ext uri="{FF2B5EF4-FFF2-40B4-BE49-F238E27FC236}">
                <a16:creationId xmlns:a16="http://schemas.microsoft.com/office/drawing/2014/main" id="{88115D2B-589C-4779-94F3-C115EE0590A0}"/>
              </a:ext>
            </a:extLst>
          </p:cNvPr>
          <p:cNvSpPr txBox="1"/>
          <p:nvPr/>
        </p:nvSpPr>
        <p:spPr>
          <a:xfrm>
            <a:off x="5932660" y="4689559"/>
            <a:ext cx="1626434"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dk1"/>
                </a:solidFill>
                <a:latin typeface="Bebas Neue"/>
                <a:ea typeface="Bebas Neue"/>
                <a:cs typeface="Bebas Neue"/>
                <a:sym typeface="Bebas Neue"/>
              </a:rPr>
              <a:t>reference</a:t>
            </a:r>
          </a:p>
        </p:txBody>
      </p:sp>
      <p:cxnSp>
        <p:nvCxnSpPr>
          <p:cNvPr id="94" name="Google Shape;463;p19">
            <a:extLst>
              <a:ext uri="{FF2B5EF4-FFF2-40B4-BE49-F238E27FC236}">
                <a16:creationId xmlns:a16="http://schemas.microsoft.com/office/drawing/2014/main" id="{74DCE3E8-2312-4181-B5A1-E8626C153677}"/>
              </a:ext>
            </a:extLst>
          </p:cNvPr>
          <p:cNvCxnSpPr/>
          <p:nvPr/>
        </p:nvCxnSpPr>
        <p:spPr>
          <a:xfrm>
            <a:off x="5351539" y="3882572"/>
            <a:ext cx="0" cy="210446"/>
          </a:xfrm>
          <a:prstGeom prst="straightConnector1">
            <a:avLst/>
          </a:prstGeom>
          <a:noFill/>
          <a:ln w="19050" cap="flat" cmpd="sng">
            <a:solidFill>
              <a:schemeClr val="dk1"/>
            </a:solidFill>
            <a:prstDash val="dash"/>
            <a:round/>
            <a:headEnd type="none" w="med" len="med"/>
            <a:tailEnd type="none" w="med" len="med"/>
          </a:ln>
        </p:spPr>
      </p:cxnSp>
      <p:cxnSp>
        <p:nvCxnSpPr>
          <p:cNvPr id="95" name="Google Shape;463;p19">
            <a:extLst>
              <a:ext uri="{FF2B5EF4-FFF2-40B4-BE49-F238E27FC236}">
                <a16:creationId xmlns:a16="http://schemas.microsoft.com/office/drawing/2014/main" id="{53765541-FFE0-4822-87F8-3B7C0004FBC3}"/>
              </a:ext>
            </a:extLst>
          </p:cNvPr>
          <p:cNvCxnSpPr/>
          <p:nvPr/>
        </p:nvCxnSpPr>
        <p:spPr>
          <a:xfrm>
            <a:off x="5313138" y="3230286"/>
            <a:ext cx="0" cy="210446"/>
          </a:xfrm>
          <a:prstGeom prst="straightConnector1">
            <a:avLst/>
          </a:prstGeom>
          <a:noFill/>
          <a:ln w="19050" cap="flat" cmpd="sng">
            <a:solidFill>
              <a:schemeClr val="dk1"/>
            </a:solidFill>
            <a:prstDash val="dash"/>
            <a:round/>
            <a:headEnd type="none" w="med" len="med"/>
            <a:tailEnd type="none" w="med" len="med"/>
          </a:ln>
        </p:spPr>
      </p:cxnSp>
      <p:cxnSp>
        <p:nvCxnSpPr>
          <p:cNvPr id="97" name="Google Shape;463;p19">
            <a:extLst>
              <a:ext uri="{FF2B5EF4-FFF2-40B4-BE49-F238E27FC236}">
                <a16:creationId xmlns:a16="http://schemas.microsoft.com/office/drawing/2014/main" id="{60D925A6-7878-463D-ADDA-160F31332011}"/>
              </a:ext>
            </a:extLst>
          </p:cNvPr>
          <p:cNvCxnSpPr>
            <a:cxnSpLocks/>
          </p:cNvCxnSpPr>
          <p:nvPr/>
        </p:nvCxnSpPr>
        <p:spPr>
          <a:xfrm>
            <a:off x="5667739" y="4250859"/>
            <a:ext cx="441726" cy="0"/>
          </a:xfrm>
          <a:prstGeom prst="straightConnector1">
            <a:avLst/>
          </a:prstGeom>
          <a:noFill/>
          <a:ln w="19050" cap="flat" cmpd="sng">
            <a:solidFill>
              <a:schemeClr val="dk1"/>
            </a:solidFill>
            <a:prstDash val="dash"/>
            <a:round/>
            <a:headEnd type="none" w="med" len="med"/>
            <a:tailEnd type="none" w="med" len="med"/>
          </a:ln>
        </p:spPr>
      </p:cxnSp>
      <p:cxnSp>
        <p:nvCxnSpPr>
          <p:cNvPr id="98" name="Google Shape;463;p19">
            <a:extLst>
              <a:ext uri="{FF2B5EF4-FFF2-40B4-BE49-F238E27FC236}">
                <a16:creationId xmlns:a16="http://schemas.microsoft.com/office/drawing/2014/main" id="{334BBE18-CB8E-4759-8473-561F83031D4E}"/>
              </a:ext>
            </a:extLst>
          </p:cNvPr>
          <p:cNvCxnSpPr>
            <a:cxnSpLocks/>
          </p:cNvCxnSpPr>
          <p:nvPr/>
        </p:nvCxnSpPr>
        <p:spPr>
          <a:xfrm>
            <a:off x="5742800" y="3661783"/>
            <a:ext cx="441726" cy="0"/>
          </a:xfrm>
          <a:prstGeom prst="straightConnector1">
            <a:avLst/>
          </a:prstGeom>
          <a:noFill/>
          <a:ln w="19050" cap="flat" cmpd="sng">
            <a:solidFill>
              <a:schemeClr val="dk1"/>
            </a:solidFill>
            <a:prstDash val="dash"/>
            <a:round/>
            <a:headEnd type="none" w="med" len="med"/>
            <a:tailEnd type="none" w="med" len="med"/>
          </a:ln>
        </p:spPr>
      </p:cxnSp>
      <p:sp>
        <p:nvSpPr>
          <p:cNvPr id="51" name="Google Shape;409;p19">
            <a:extLst>
              <a:ext uri="{FF2B5EF4-FFF2-40B4-BE49-F238E27FC236}">
                <a16:creationId xmlns:a16="http://schemas.microsoft.com/office/drawing/2014/main" id="{C9417406-A52E-4CD3-BB99-BB6A7B5EFB05}"/>
              </a:ext>
            </a:extLst>
          </p:cNvPr>
          <p:cNvSpPr txBox="1"/>
          <p:nvPr/>
        </p:nvSpPr>
        <p:spPr>
          <a:xfrm>
            <a:off x="5079397" y="4689559"/>
            <a:ext cx="632400" cy="484500"/>
          </a:xfrm>
          <a:prstGeom prst="rect">
            <a:avLst/>
          </a:prstGeom>
          <a:solidFill>
            <a:srgbClr val="FFFFFF">
              <a:alpha val="34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Bebas Neue"/>
                <a:ea typeface="Bebas Neue"/>
                <a:cs typeface="Bebas Neue"/>
                <a:sym typeface="Bebas Neue"/>
              </a:rPr>
              <a:t>12</a:t>
            </a:r>
            <a:endParaRPr sz="2400" dirty="0">
              <a:solidFill>
                <a:schemeClr val="dk1"/>
              </a:solidFill>
              <a:latin typeface="Bebas Neue"/>
              <a:ea typeface="Bebas Neue"/>
              <a:cs typeface="Bebas Neue"/>
              <a:sym typeface="Bebas Neue"/>
            </a:endParaRPr>
          </a:p>
        </p:txBody>
      </p:sp>
      <p:cxnSp>
        <p:nvCxnSpPr>
          <p:cNvPr id="52" name="Google Shape;463;p19">
            <a:extLst>
              <a:ext uri="{FF2B5EF4-FFF2-40B4-BE49-F238E27FC236}">
                <a16:creationId xmlns:a16="http://schemas.microsoft.com/office/drawing/2014/main" id="{829875C7-C2DB-4123-9AF2-700FC6067F15}"/>
              </a:ext>
            </a:extLst>
          </p:cNvPr>
          <p:cNvCxnSpPr/>
          <p:nvPr/>
        </p:nvCxnSpPr>
        <p:spPr>
          <a:xfrm>
            <a:off x="5369893" y="4530476"/>
            <a:ext cx="0" cy="210446"/>
          </a:xfrm>
          <a:prstGeom prst="straightConnector1">
            <a:avLst/>
          </a:prstGeom>
          <a:noFill/>
          <a:ln w="19050" cap="flat" cmpd="sng">
            <a:solidFill>
              <a:schemeClr val="dk1"/>
            </a:solidFill>
            <a:prstDash val="dash"/>
            <a:round/>
            <a:headEnd type="none" w="med" len="med"/>
            <a:tailEnd type="none" w="med" len="med"/>
          </a:ln>
        </p:spPr>
      </p:cxnSp>
      <p:cxnSp>
        <p:nvCxnSpPr>
          <p:cNvPr id="53" name="Google Shape;463;p19">
            <a:extLst>
              <a:ext uri="{FF2B5EF4-FFF2-40B4-BE49-F238E27FC236}">
                <a16:creationId xmlns:a16="http://schemas.microsoft.com/office/drawing/2014/main" id="{917BA2A3-86E8-4EE4-9761-41D36C9331EB}"/>
              </a:ext>
            </a:extLst>
          </p:cNvPr>
          <p:cNvCxnSpPr>
            <a:cxnSpLocks/>
          </p:cNvCxnSpPr>
          <p:nvPr/>
        </p:nvCxnSpPr>
        <p:spPr>
          <a:xfrm>
            <a:off x="5711797" y="4983172"/>
            <a:ext cx="441726" cy="0"/>
          </a:xfrm>
          <a:prstGeom prst="straightConnector1">
            <a:avLst/>
          </a:prstGeom>
          <a:noFill/>
          <a:ln w="19050" cap="flat" cmpd="sng">
            <a:solidFill>
              <a:schemeClr val="dk1"/>
            </a:solidFill>
            <a:prstDash val="dash"/>
            <a:round/>
            <a:headEnd type="none" w="med" len="med"/>
            <a:tailEnd type="none" w="med" len="med"/>
          </a:ln>
        </p:spPr>
      </p:cxnSp>
      <p:sp>
        <p:nvSpPr>
          <p:cNvPr id="54" name="Google Shape;430;p19">
            <a:extLst>
              <a:ext uri="{FF2B5EF4-FFF2-40B4-BE49-F238E27FC236}">
                <a16:creationId xmlns:a16="http://schemas.microsoft.com/office/drawing/2014/main" id="{84F4AC73-AC44-4FF9-BAE1-949202E10CC8}"/>
              </a:ext>
            </a:extLst>
          </p:cNvPr>
          <p:cNvSpPr txBox="1"/>
          <p:nvPr/>
        </p:nvSpPr>
        <p:spPr>
          <a:xfrm>
            <a:off x="6071064" y="4018298"/>
            <a:ext cx="1626434"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dk1"/>
                </a:solidFill>
                <a:latin typeface="Bebas Neue"/>
                <a:ea typeface="Bebas Neue"/>
                <a:cs typeface="Bebas Neue"/>
                <a:sym typeface="Bebas Neue"/>
              </a:rPr>
              <a:t>Future work</a:t>
            </a:r>
          </a:p>
        </p:txBody>
      </p:sp>
      <p:grpSp>
        <p:nvGrpSpPr>
          <p:cNvPr id="55" name="Google Shape;408;p19">
            <a:extLst>
              <a:ext uri="{FF2B5EF4-FFF2-40B4-BE49-F238E27FC236}">
                <a16:creationId xmlns:a16="http://schemas.microsoft.com/office/drawing/2014/main" id="{839AACDF-332C-499D-A765-D2D71445FB30}"/>
              </a:ext>
            </a:extLst>
          </p:cNvPr>
          <p:cNvGrpSpPr/>
          <p:nvPr/>
        </p:nvGrpSpPr>
        <p:grpSpPr>
          <a:xfrm>
            <a:off x="720000" y="4635699"/>
            <a:ext cx="2373919" cy="486850"/>
            <a:chOff x="720001" y="4114351"/>
            <a:chExt cx="2373919" cy="486850"/>
          </a:xfrm>
        </p:grpSpPr>
        <p:sp>
          <p:nvSpPr>
            <p:cNvPr id="56" name="Google Shape;409;p19">
              <a:extLst>
                <a:ext uri="{FF2B5EF4-FFF2-40B4-BE49-F238E27FC236}">
                  <a16:creationId xmlns:a16="http://schemas.microsoft.com/office/drawing/2014/main" id="{C58BB772-79A6-43DF-AE7F-5D1C2DF6A683}"/>
                </a:ext>
              </a:extLst>
            </p:cNvPr>
            <p:cNvSpPr txBox="1"/>
            <p:nvPr/>
          </p:nvSpPr>
          <p:spPr>
            <a:xfrm>
              <a:off x="720001" y="4114351"/>
              <a:ext cx="632400" cy="484500"/>
            </a:xfrm>
            <a:prstGeom prst="rect">
              <a:avLst/>
            </a:prstGeom>
            <a:solidFill>
              <a:srgbClr val="FFFFFF">
                <a:alpha val="34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Bebas Neue"/>
                  <a:ea typeface="Bebas Neue"/>
                  <a:cs typeface="Bebas Neue"/>
                  <a:sym typeface="Bebas Neue"/>
                </a:rPr>
                <a:t>06</a:t>
              </a:r>
              <a:endParaRPr sz="2400" dirty="0">
                <a:solidFill>
                  <a:schemeClr val="dk1"/>
                </a:solidFill>
                <a:latin typeface="Bebas Neue"/>
                <a:ea typeface="Bebas Neue"/>
                <a:cs typeface="Bebas Neue"/>
                <a:sym typeface="Bebas Neue"/>
              </a:endParaRPr>
            </a:p>
          </p:txBody>
        </p:sp>
        <p:sp>
          <p:nvSpPr>
            <p:cNvPr id="57" name="Google Shape;410;p19">
              <a:extLst>
                <a:ext uri="{FF2B5EF4-FFF2-40B4-BE49-F238E27FC236}">
                  <a16:creationId xmlns:a16="http://schemas.microsoft.com/office/drawing/2014/main" id="{E76DE6DC-D385-412D-9CFC-7160B6ED07ED}"/>
                </a:ext>
              </a:extLst>
            </p:cNvPr>
            <p:cNvSpPr txBox="1"/>
            <p:nvPr/>
          </p:nvSpPr>
          <p:spPr>
            <a:xfrm>
              <a:off x="1698020" y="4116701"/>
              <a:ext cx="1395900" cy="48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Bebas Neue"/>
                  <a:ea typeface="Bebas Neue"/>
                  <a:cs typeface="Bebas Neue"/>
                  <a:sym typeface="Bebas Neue"/>
                </a:rPr>
                <a:t>Power-bi das</a:t>
              </a:r>
              <a:r>
                <a:rPr lang="en-IN" sz="2400" dirty="0">
                  <a:solidFill>
                    <a:schemeClr val="dk1"/>
                  </a:solidFill>
                  <a:latin typeface="Bebas Neue"/>
                  <a:ea typeface="Bebas Neue"/>
                  <a:cs typeface="Bebas Neue"/>
                  <a:sym typeface="Bebas Neue"/>
                </a:rPr>
                <a:t>h</a:t>
              </a:r>
              <a:r>
                <a:rPr lang="en" sz="2400" dirty="0">
                  <a:solidFill>
                    <a:schemeClr val="dk1"/>
                  </a:solidFill>
                  <a:latin typeface="Bebas Neue"/>
                  <a:ea typeface="Bebas Neue"/>
                  <a:cs typeface="Bebas Neue"/>
                  <a:sym typeface="Bebas Neue"/>
                </a:rPr>
                <a:t>board</a:t>
              </a:r>
              <a:endParaRPr sz="2400" dirty="0">
                <a:solidFill>
                  <a:schemeClr val="dk1"/>
                </a:solidFill>
                <a:latin typeface="Bebas Neue"/>
                <a:ea typeface="Bebas Neue"/>
                <a:cs typeface="Bebas Neue"/>
                <a:sym typeface="Bebas Neue"/>
              </a:endParaRPr>
            </a:p>
          </p:txBody>
        </p:sp>
      </p:grpSp>
      <p:cxnSp>
        <p:nvCxnSpPr>
          <p:cNvPr id="58" name="Google Shape;462;p19">
            <a:extLst>
              <a:ext uri="{FF2B5EF4-FFF2-40B4-BE49-F238E27FC236}">
                <a16:creationId xmlns:a16="http://schemas.microsoft.com/office/drawing/2014/main" id="{97ED2AD5-61EA-4824-AA47-892A81418FC4}"/>
              </a:ext>
            </a:extLst>
          </p:cNvPr>
          <p:cNvCxnSpPr/>
          <p:nvPr/>
        </p:nvCxnSpPr>
        <p:spPr>
          <a:xfrm>
            <a:off x="1041043" y="4476559"/>
            <a:ext cx="0" cy="213000"/>
          </a:xfrm>
          <a:prstGeom prst="straightConnector1">
            <a:avLst/>
          </a:prstGeom>
          <a:noFill/>
          <a:ln w="19050" cap="flat" cmpd="sng">
            <a:solidFill>
              <a:schemeClr val="dk1"/>
            </a:solidFill>
            <a:prstDash val="dash"/>
            <a:round/>
            <a:headEnd type="none" w="med" len="med"/>
            <a:tailEnd type="none" w="med" len="med"/>
          </a:ln>
        </p:spPr>
      </p:cxnSp>
      <p:cxnSp>
        <p:nvCxnSpPr>
          <p:cNvPr id="59" name="Google Shape;440;p19">
            <a:extLst>
              <a:ext uri="{FF2B5EF4-FFF2-40B4-BE49-F238E27FC236}">
                <a16:creationId xmlns:a16="http://schemas.microsoft.com/office/drawing/2014/main" id="{CEB798D4-56C1-40A1-9CCF-93760A92285C}"/>
              </a:ext>
            </a:extLst>
          </p:cNvPr>
          <p:cNvCxnSpPr>
            <a:cxnSpLocks/>
          </p:cNvCxnSpPr>
          <p:nvPr/>
        </p:nvCxnSpPr>
        <p:spPr>
          <a:xfrm>
            <a:off x="3035770" y="4874166"/>
            <a:ext cx="1903018" cy="0"/>
          </a:xfrm>
          <a:prstGeom prst="straightConnector1">
            <a:avLst/>
          </a:prstGeom>
          <a:noFill/>
          <a:ln w="19050" cap="flat" cmpd="sng">
            <a:solidFill>
              <a:schemeClr val="dk1"/>
            </a:solidFill>
            <a:prstDash val="dash"/>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49" name="Google Shape;349;p16"/>
          <p:cNvSpPr txBox="1">
            <a:spLocks noGrp="1"/>
          </p:cNvSpPr>
          <p:nvPr>
            <p:ph type="body" idx="1"/>
          </p:nvPr>
        </p:nvSpPr>
        <p:spPr>
          <a:xfrm>
            <a:off x="720000" y="1215750"/>
            <a:ext cx="7704000" cy="28038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chemeClr val="dk1"/>
              </a:buClr>
              <a:buSzPts val="1400"/>
              <a:buFont typeface="Lexend Deca"/>
              <a:buChar char="●"/>
            </a:pPr>
            <a:r>
              <a:rPr lang="en-US" dirty="0"/>
              <a:t>This Project delves into airline pricing dynamics using an extensive dataset, encompassing data preprocessing, exploratory analysis, visualization, feature selection, outlier detection, and precise predictive modeling.</a:t>
            </a:r>
          </a:p>
          <a:p>
            <a:pPr marL="457200" lvl="0" indent="-317500" algn="just" rtl="0">
              <a:spcBef>
                <a:spcPts val="0"/>
              </a:spcBef>
              <a:spcAft>
                <a:spcPts val="0"/>
              </a:spcAft>
              <a:buClr>
                <a:schemeClr val="dk1"/>
              </a:buClr>
              <a:buSzPts val="1400"/>
              <a:buFont typeface="Lexend Deca"/>
              <a:buChar char="●"/>
            </a:pPr>
            <a:r>
              <a:rPr lang="en-US" dirty="0"/>
              <a:t> The initial data exploration involves identifying categorical values, managing duplicates and missing data. Visualization reveals insights into flight classes, airline frequency distributions, and pricing variations based on stops and flight duration. </a:t>
            </a:r>
          </a:p>
          <a:p>
            <a:pPr marL="457200" lvl="0" indent="-317500" algn="just" rtl="0">
              <a:spcBef>
                <a:spcPts val="0"/>
              </a:spcBef>
              <a:spcAft>
                <a:spcPts val="0"/>
              </a:spcAft>
              <a:buClr>
                <a:schemeClr val="dk1"/>
              </a:buClr>
              <a:buSzPts val="1400"/>
              <a:buFont typeface="Lexend Deca"/>
              <a:buChar char="●"/>
            </a:pPr>
            <a:r>
              <a:rPr lang="en-US" dirty="0"/>
              <a:t>The study addresses outlier analysis, particularly skewed ticket costs influenced by class differences. Employing SVM, </a:t>
            </a:r>
            <a:r>
              <a:rPr lang="en-US" dirty="0" err="1"/>
              <a:t>RandomForest</a:t>
            </a:r>
            <a:r>
              <a:rPr lang="en-US" dirty="0"/>
              <a:t>, and Linear regression models, it achieves highly accurate ticket price predictions, establishing a foundation </a:t>
            </a:r>
            <a:r>
              <a:rPr lang="en-US"/>
              <a:t>for predictive </a:t>
            </a:r>
            <a:r>
              <a:rPr lang="en-US" dirty="0"/>
              <a:t>modeling in the dynamic aviation sector</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2" name="Google Shape;532;p22"/>
          <p:cNvSpPr txBox="1">
            <a:spLocks noGrp="1"/>
          </p:cNvSpPr>
          <p:nvPr>
            <p:ph type="title"/>
          </p:nvPr>
        </p:nvSpPr>
        <p:spPr>
          <a:xfrm>
            <a:off x="699049" y="-9493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dirty="0"/>
          </a:p>
        </p:txBody>
      </p:sp>
      <p:pic>
        <p:nvPicPr>
          <p:cNvPr id="23" name="Picture 22">
            <a:extLst>
              <a:ext uri="{FF2B5EF4-FFF2-40B4-BE49-F238E27FC236}">
                <a16:creationId xmlns:a16="http://schemas.microsoft.com/office/drawing/2014/main" id="{C4CDAC20-71C3-4A58-B9C5-B6CF109FC564}"/>
              </a:ext>
            </a:extLst>
          </p:cNvPr>
          <p:cNvPicPr>
            <a:picLocks noChangeAspect="1"/>
          </p:cNvPicPr>
          <p:nvPr/>
        </p:nvPicPr>
        <p:blipFill>
          <a:blip r:embed="rId3"/>
          <a:stretch>
            <a:fillRect/>
          </a:stretch>
        </p:blipFill>
        <p:spPr>
          <a:xfrm>
            <a:off x="1040347" y="939496"/>
            <a:ext cx="6949891" cy="1592718"/>
          </a:xfrm>
          <a:prstGeom prst="rect">
            <a:avLst/>
          </a:prstGeom>
        </p:spPr>
      </p:pic>
      <p:pic>
        <p:nvPicPr>
          <p:cNvPr id="25" name="Picture 24">
            <a:extLst>
              <a:ext uri="{FF2B5EF4-FFF2-40B4-BE49-F238E27FC236}">
                <a16:creationId xmlns:a16="http://schemas.microsoft.com/office/drawing/2014/main" id="{243CD30E-878E-4413-980B-D75E85ED609E}"/>
              </a:ext>
            </a:extLst>
          </p:cNvPr>
          <p:cNvPicPr>
            <a:picLocks noChangeAspect="1"/>
          </p:cNvPicPr>
          <p:nvPr/>
        </p:nvPicPr>
        <p:blipFill>
          <a:blip r:embed="rId4"/>
          <a:stretch>
            <a:fillRect/>
          </a:stretch>
        </p:blipFill>
        <p:spPr>
          <a:xfrm>
            <a:off x="1364649" y="3678172"/>
            <a:ext cx="1859441" cy="617273"/>
          </a:xfrm>
          <a:prstGeom prst="rect">
            <a:avLst/>
          </a:prstGeom>
        </p:spPr>
      </p:pic>
      <p:pic>
        <p:nvPicPr>
          <p:cNvPr id="27" name="Picture 26">
            <a:extLst>
              <a:ext uri="{FF2B5EF4-FFF2-40B4-BE49-F238E27FC236}">
                <a16:creationId xmlns:a16="http://schemas.microsoft.com/office/drawing/2014/main" id="{1E03A43A-A164-4D5E-AC26-EA11882F8E5B}"/>
              </a:ext>
            </a:extLst>
          </p:cNvPr>
          <p:cNvPicPr>
            <a:picLocks noChangeAspect="1"/>
          </p:cNvPicPr>
          <p:nvPr/>
        </p:nvPicPr>
        <p:blipFill>
          <a:blip r:embed="rId5"/>
          <a:stretch>
            <a:fillRect/>
          </a:stretch>
        </p:blipFill>
        <p:spPr>
          <a:xfrm>
            <a:off x="4521471" y="2564292"/>
            <a:ext cx="2990085" cy="1945514"/>
          </a:xfrm>
          <a:prstGeom prst="rect">
            <a:avLst/>
          </a:prstGeom>
        </p:spPr>
      </p:pic>
      <p:sp>
        <p:nvSpPr>
          <p:cNvPr id="56" name="TextBox 55">
            <a:extLst>
              <a:ext uri="{FF2B5EF4-FFF2-40B4-BE49-F238E27FC236}">
                <a16:creationId xmlns:a16="http://schemas.microsoft.com/office/drawing/2014/main" id="{DC54A0E5-E33C-466D-B7EA-3AE1ED1A5D0B}"/>
              </a:ext>
            </a:extLst>
          </p:cNvPr>
          <p:cNvSpPr txBox="1"/>
          <p:nvPr/>
        </p:nvSpPr>
        <p:spPr>
          <a:xfrm>
            <a:off x="1166109" y="3055923"/>
            <a:ext cx="2889398" cy="523220"/>
          </a:xfrm>
          <a:prstGeom prst="rect">
            <a:avLst/>
          </a:prstGeom>
          <a:noFill/>
        </p:spPr>
        <p:txBody>
          <a:bodyPr wrap="square">
            <a:spAutoFit/>
          </a:bodyPr>
          <a:lstStyle/>
          <a:p>
            <a:r>
              <a:rPr lang="en-US" dirty="0"/>
              <a:t>There are 12 columns and 300153 rows in our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data </a:t>
            </a:r>
            <a:r>
              <a:rPr lang="en-IN" dirty="0" err="1"/>
              <a:t>preprocessing</a:t>
            </a:r>
            <a:endParaRPr dirty="0"/>
          </a:p>
        </p:txBody>
      </p:sp>
      <p:sp>
        <p:nvSpPr>
          <p:cNvPr id="586" name="Google Shape;586;p24"/>
          <p:cNvSpPr txBox="1"/>
          <p:nvPr/>
        </p:nvSpPr>
        <p:spPr>
          <a:xfrm>
            <a:off x="327600" y="896439"/>
            <a:ext cx="2709000" cy="14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1"/>
                </a:solidFill>
                <a:latin typeface="Montserrat"/>
                <a:ea typeface="Montserrat"/>
                <a:cs typeface="Montserrat"/>
                <a:sym typeface="Montserrat"/>
              </a:rPr>
              <a:t>Remove Unnecessary Columns </a:t>
            </a:r>
            <a:endParaRPr dirty="0">
              <a:solidFill>
                <a:schemeClr val="dk1"/>
              </a:solidFill>
              <a:latin typeface="Montserrat"/>
              <a:ea typeface="Montserrat"/>
              <a:cs typeface="Montserrat"/>
              <a:sym typeface="Montserrat"/>
            </a:endParaRPr>
          </a:p>
        </p:txBody>
      </p:sp>
      <p:sp>
        <p:nvSpPr>
          <p:cNvPr id="588" name="Google Shape;588;p24"/>
          <p:cNvSpPr txBox="1"/>
          <p:nvPr/>
        </p:nvSpPr>
        <p:spPr>
          <a:xfrm>
            <a:off x="6029191" y="1160163"/>
            <a:ext cx="3391256" cy="29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u="sng" dirty="0">
                <a:solidFill>
                  <a:schemeClr val="dk1"/>
                </a:solidFill>
                <a:latin typeface="Lexend Deca"/>
                <a:ea typeface="Lexend Deca"/>
                <a:cs typeface="Lexend Deca"/>
                <a:sym typeface="Lexend Deca"/>
              </a:rPr>
              <a:t>Findin</a:t>
            </a:r>
            <a:r>
              <a:rPr lang="en-IN" sz="1000" b="1" u="sng" dirty="0">
                <a:solidFill>
                  <a:schemeClr val="dk1"/>
                </a:solidFill>
                <a:latin typeface="Lexend Deca"/>
                <a:ea typeface="Lexend Deca"/>
                <a:cs typeface="Lexend Deca"/>
                <a:sym typeface="Lexend Deca"/>
              </a:rPr>
              <a:t>g missing values and duplicates values</a:t>
            </a:r>
            <a:endParaRPr sz="1000" b="1" u="sng" dirty="0">
              <a:solidFill>
                <a:schemeClr val="dk1"/>
              </a:solidFill>
              <a:latin typeface="Lexend Deca"/>
              <a:ea typeface="Lexend Deca"/>
              <a:cs typeface="Lexend Deca"/>
              <a:sym typeface="Lexend Deca"/>
            </a:endParaRPr>
          </a:p>
        </p:txBody>
      </p:sp>
      <p:sp>
        <p:nvSpPr>
          <p:cNvPr id="590" name="Google Shape;590;p24"/>
          <p:cNvSpPr/>
          <p:nvPr/>
        </p:nvSpPr>
        <p:spPr>
          <a:xfrm>
            <a:off x="327600" y="395403"/>
            <a:ext cx="2092966" cy="1109743"/>
          </a:xfrm>
          <a:prstGeom prst="rect">
            <a:avLst/>
          </a:prstGeom>
          <a:solidFill>
            <a:srgbClr val="FFFFF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1" name="Google Shape;591;p24"/>
          <p:cNvGrpSpPr/>
          <p:nvPr/>
        </p:nvGrpSpPr>
        <p:grpSpPr>
          <a:xfrm>
            <a:off x="544488" y="624811"/>
            <a:ext cx="351024" cy="325464"/>
            <a:chOff x="6543825" y="3202075"/>
            <a:chExt cx="296975" cy="275350"/>
          </a:xfrm>
        </p:grpSpPr>
        <p:sp>
          <p:nvSpPr>
            <p:cNvPr id="592" name="Google Shape;592;p24"/>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5310B4D2-8FA8-4971-80FC-8950C5809EE1}"/>
              </a:ext>
            </a:extLst>
          </p:cNvPr>
          <p:cNvPicPr>
            <a:picLocks noChangeAspect="1"/>
          </p:cNvPicPr>
          <p:nvPr/>
        </p:nvPicPr>
        <p:blipFill>
          <a:blip r:embed="rId3"/>
          <a:stretch>
            <a:fillRect/>
          </a:stretch>
        </p:blipFill>
        <p:spPr>
          <a:xfrm>
            <a:off x="6861864" y="1504274"/>
            <a:ext cx="2088061" cy="2255715"/>
          </a:xfrm>
          <a:prstGeom prst="rect">
            <a:avLst/>
          </a:prstGeom>
        </p:spPr>
      </p:pic>
      <p:pic>
        <p:nvPicPr>
          <p:cNvPr id="7" name="Picture 6">
            <a:extLst>
              <a:ext uri="{FF2B5EF4-FFF2-40B4-BE49-F238E27FC236}">
                <a16:creationId xmlns:a16="http://schemas.microsoft.com/office/drawing/2014/main" id="{6F25699F-5407-440B-9B5D-8CBECAB9DA08}"/>
              </a:ext>
            </a:extLst>
          </p:cNvPr>
          <p:cNvPicPr>
            <a:picLocks noChangeAspect="1"/>
          </p:cNvPicPr>
          <p:nvPr/>
        </p:nvPicPr>
        <p:blipFill>
          <a:blip r:embed="rId4"/>
          <a:stretch>
            <a:fillRect/>
          </a:stretch>
        </p:blipFill>
        <p:spPr>
          <a:xfrm>
            <a:off x="6118598" y="3979357"/>
            <a:ext cx="3025402" cy="632515"/>
          </a:xfrm>
          <a:prstGeom prst="rect">
            <a:avLst/>
          </a:prstGeom>
        </p:spPr>
      </p:pic>
      <p:pic>
        <p:nvPicPr>
          <p:cNvPr id="11" name="Picture 10">
            <a:extLst>
              <a:ext uri="{FF2B5EF4-FFF2-40B4-BE49-F238E27FC236}">
                <a16:creationId xmlns:a16="http://schemas.microsoft.com/office/drawing/2014/main" id="{40DFC247-CA82-4235-B8BA-837485C27D65}"/>
              </a:ext>
            </a:extLst>
          </p:cNvPr>
          <p:cNvPicPr>
            <a:picLocks noChangeAspect="1"/>
          </p:cNvPicPr>
          <p:nvPr/>
        </p:nvPicPr>
        <p:blipFill>
          <a:blip r:embed="rId5"/>
          <a:stretch>
            <a:fillRect/>
          </a:stretch>
        </p:blipFill>
        <p:spPr>
          <a:xfrm>
            <a:off x="194075" y="1594329"/>
            <a:ext cx="5650147" cy="1602527"/>
          </a:xfrm>
          <a:prstGeom prst="rect">
            <a:avLst/>
          </a:prstGeom>
        </p:spPr>
      </p:pic>
    </p:spTree>
    <p:extLst>
      <p:ext uri="{BB962C8B-B14F-4D97-AF65-F5344CB8AC3E}">
        <p14:creationId xmlns:p14="http://schemas.microsoft.com/office/powerpoint/2010/main" val="3710106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0"/>
          <p:cNvSpPr txBox="1">
            <a:spLocks noGrp="1"/>
          </p:cNvSpPr>
          <p:nvPr>
            <p:ph type="title"/>
          </p:nvPr>
        </p:nvSpPr>
        <p:spPr>
          <a:xfrm>
            <a:off x="566653" y="-96031"/>
            <a:ext cx="7180937" cy="1920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Handling Outliers </a:t>
            </a:r>
            <a:endParaRPr dirty="0"/>
          </a:p>
        </p:txBody>
      </p:sp>
      <p:sp>
        <p:nvSpPr>
          <p:cNvPr id="751" name="Google Shape;751;p30"/>
          <p:cNvSpPr txBox="1"/>
          <p:nvPr/>
        </p:nvSpPr>
        <p:spPr>
          <a:xfrm>
            <a:off x="92150" y="4283616"/>
            <a:ext cx="7970344" cy="835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000" dirty="0">
                <a:solidFill>
                  <a:schemeClr val="dk1"/>
                </a:solidFill>
                <a:latin typeface="Lexend Deca"/>
                <a:ea typeface="Lexend Deca"/>
                <a:cs typeface="Lexend Deca"/>
                <a:sym typeface="Lexend Deca"/>
              </a:rPr>
              <a:t>The plot indicates a positively skewed distribution in the target variable 'price,' mainly attributed to the 'Business' class; additionally, outlier values are retained as they are significantly influenced by the 'class' feature, where business class prices notably surpass economy class prices, while the skewness in the 'duration' is primarily driven by the number of stops, encompassing 'zero,' 'one,' and '</a:t>
            </a:r>
            <a:r>
              <a:rPr lang="en-US" sz="1000" dirty="0" err="1">
                <a:solidFill>
                  <a:schemeClr val="dk1"/>
                </a:solidFill>
                <a:latin typeface="Lexend Deca"/>
                <a:ea typeface="Lexend Deca"/>
                <a:cs typeface="Lexend Deca"/>
                <a:sym typeface="Lexend Deca"/>
              </a:rPr>
              <a:t>two_or_more</a:t>
            </a:r>
            <a:r>
              <a:rPr lang="en-US" sz="1000" dirty="0">
                <a:solidFill>
                  <a:schemeClr val="dk1"/>
                </a:solidFill>
                <a:latin typeface="Lexend Deca"/>
                <a:ea typeface="Lexend Deca"/>
                <a:cs typeface="Lexend Deca"/>
                <a:sym typeface="Lexend Deca"/>
              </a:rPr>
              <a:t>.'</a:t>
            </a:r>
            <a:endParaRPr lang="en-US" sz="1000" b="1" u="sng" dirty="0">
              <a:solidFill>
                <a:schemeClr val="dk1"/>
              </a:solidFill>
              <a:latin typeface="Lexend Deca"/>
              <a:ea typeface="Lexend Deca"/>
              <a:cs typeface="Lexend Deca"/>
              <a:sym typeface="Lexend Deca"/>
            </a:endParaRPr>
          </a:p>
        </p:txBody>
      </p:sp>
      <p:pic>
        <p:nvPicPr>
          <p:cNvPr id="3" name="Picture 2">
            <a:extLst>
              <a:ext uri="{FF2B5EF4-FFF2-40B4-BE49-F238E27FC236}">
                <a16:creationId xmlns:a16="http://schemas.microsoft.com/office/drawing/2014/main" id="{3E00F6E9-1530-4CF9-8D2B-0D16940D95EC}"/>
              </a:ext>
            </a:extLst>
          </p:cNvPr>
          <p:cNvPicPr>
            <a:picLocks noChangeAspect="1"/>
          </p:cNvPicPr>
          <p:nvPr/>
        </p:nvPicPr>
        <p:blipFill>
          <a:blip r:embed="rId3"/>
          <a:stretch>
            <a:fillRect/>
          </a:stretch>
        </p:blipFill>
        <p:spPr>
          <a:xfrm>
            <a:off x="163033" y="489097"/>
            <a:ext cx="8888817" cy="3819103"/>
          </a:xfrm>
          <a:prstGeom prst="rect">
            <a:avLst/>
          </a:prstGeom>
        </p:spPr>
      </p:pic>
    </p:spTree>
    <p:extLst>
      <p:ext uri="{BB962C8B-B14F-4D97-AF65-F5344CB8AC3E}">
        <p14:creationId xmlns:p14="http://schemas.microsoft.com/office/powerpoint/2010/main" val="38480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0"/>
          <p:cNvSpPr txBox="1">
            <a:spLocks noGrp="1"/>
          </p:cNvSpPr>
          <p:nvPr>
            <p:ph type="title"/>
          </p:nvPr>
        </p:nvSpPr>
        <p:spPr>
          <a:xfrm>
            <a:off x="566653" y="-96031"/>
            <a:ext cx="7180937" cy="1920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EDA </a:t>
            </a:r>
            <a:endParaRPr dirty="0"/>
          </a:p>
        </p:txBody>
      </p:sp>
      <p:pic>
        <p:nvPicPr>
          <p:cNvPr id="2050" name="Picture 2">
            <a:extLst>
              <a:ext uri="{FF2B5EF4-FFF2-40B4-BE49-F238E27FC236}">
                <a16:creationId xmlns:a16="http://schemas.microsoft.com/office/drawing/2014/main" id="{8A47CA3E-003B-478F-8FDA-E80A8EBEB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730" y="980804"/>
            <a:ext cx="4402322" cy="31818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733EF4F-1379-468C-B635-1A981D07A3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005" y="460745"/>
            <a:ext cx="4267199" cy="3749748"/>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51;p30">
            <a:extLst>
              <a:ext uri="{FF2B5EF4-FFF2-40B4-BE49-F238E27FC236}">
                <a16:creationId xmlns:a16="http://schemas.microsoft.com/office/drawing/2014/main" id="{67EB7FA2-9C77-45B8-A58F-4B7601EC7CFE}"/>
              </a:ext>
            </a:extLst>
          </p:cNvPr>
          <p:cNvSpPr txBox="1"/>
          <p:nvPr/>
        </p:nvSpPr>
        <p:spPr>
          <a:xfrm>
            <a:off x="304579" y="425460"/>
            <a:ext cx="4132520" cy="415975"/>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chemeClr val="dk1"/>
                </a:solidFill>
                <a:latin typeface="Lexend Deca"/>
                <a:ea typeface="Lexend Deca"/>
                <a:cs typeface="Lexend Deca"/>
                <a:sym typeface="Lexend Deca"/>
              </a:rPr>
              <a:t>How does the type of airline affect the price of a ticket?</a:t>
            </a:r>
            <a:endParaRPr lang="en-US" b="1" u="sng" dirty="0">
              <a:solidFill>
                <a:schemeClr val="dk1"/>
              </a:solidFill>
              <a:latin typeface="Lexend Deca"/>
              <a:ea typeface="Lexend Deca"/>
              <a:cs typeface="Lexend Deca"/>
              <a:sym typeface="Lexend Deca"/>
            </a:endParaRPr>
          </a:p>
        </p:txBody>
      </p:sp>
      <p:sp>
        <p:nvSpPr>
          <p:cNvPr id="7" name="Google Shape;751;p30">
            <a:extLst>
              <a:ext uri="{FF2B5EF4-FFF2-40B4-BE49-F238E27FC236}">
                <a16:creationId xmlns:a16="http://schemas.microsoft.com/office/drawing/2014/main" id="{D5E3BA55-C0B6-4490-A8D7-F7C8202A1092}"/>
              </a:ext>
            </a:extLst>
          </p:cNvPr>
          <p:cNvSpPr txBox="1"/>
          <p:nvPr/>
        </p:nvSpPr>
        <p:spPr>
          <a:xfrm>
            <a:off x="99238" y="4210493"/>
            <a:ext cx="7970344" cy="835300"/>
          </a:xfrm>
          <a:prstGeom prst="rect">
            <a:avLst/>
          </a:prstGeom>
          <a:noFill/>
          <a:ln>
            <a:noFill/>
          </a:ln>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n-US" sz="1100" dirty="0">
                <a:solidFill>
                  <a:schemeClr val="dk1"/>
                </a:solidFill>
                <a:latin typeface="Lexend Deca"/>
                <a:ea typeface="Lexend Deca"/>
                <a:cs typeface="Lexend Deca"/>
                <a:sym typeface="Lexend Deca"/>
              </a:rPr>
              <a:t>When the airline and class are included, they have an impact on the cost of the flight. AirAsia has the lowest average cost in economy class, whereas Vistara has the highest average cost.</a:t>
            </a:r>
          </a:p>
          <a:p>
            <a:pPr marL="171450" lvl="0" indent="-171450" algn="just" rtl="0">
              <a:spcBef>
                <a:spcPts val="0"/>
              </a:spcBef>
              <a:spcAft>
                <a:spcPts val="0"/>
              </a:spcAft>
              <a:buFont typeface="Arial" panose="020B0604020202020204" pitchFamily="34" charset="0"/>
              <a:buChar char="•"/>
            </a:pPr>
            <a:endParaRPr lang="en-US" sz="1100" dirty="0">
              <a:solidFill>
                <a:schemeClr val="dk1"/>
              </a:solidFill>
              <a:latin typeface="Lexend Deca"/>
              <a:ea typeface="Lexend Deca"/>
              <a:cs typeface="Lexend Deca"/>
              <a:sym typeface="Lexend Deca"/>
            </a:endParaRPr>
          </a:p>
          <a:p>
            <a:pPr marL="171450" lvl="0" indent="-171450" algn="just" rtl="0">
              <a:spcBef>
                <a:spcPts val="0"/>
              </a:spcBef>
              <a:spcAft>
                <a:spcPts val="0"/>
              </a:spcAft>
              <a:buFont typeface="Arial" panose="020B0604020202020204" pitchFamily="34" charset="0"/>
              <a:buChar char="•"/>
            </a:pPr>
            <a:r>
              <a:rPr lang="en-US" sz="1100" dirty="0">
                <a:solidFill>
                  <a:schemeClr val="dk1"/>
                </a:solidFill>
                <a:latin typeface="Lexend Deca"/>
                <a:ea typeface="Lexend Deca"/>
                <a:cs typeface="Lexend Deca"/>
                <a:sym typeface="Lexend Deca"/>
              </a:rPr>
              <a:t>Vistara has the highest average business class cost among the airlines, while Air India has the second lowest average cost. Notably, business class is available on just two carriers.</a:t>
            </a:r>
            <a:endParaRPr lang="en-US" sz="1100" b="1" u="sng" dirty="0">
              <a:solidFill>
                <a:schemeClr val="dk1"/>
              </a:solidFill>
              <a:latin typeface="Lexend Deca"/>
              <a:ea typeface="Lexend Deca"/>
              <a:cs typeface="Lexend Deca"/>
              <a:sym typeface="Lexend Deca"/>
            </a:endParaRPr>
          </a:p>
        </p:txBody>
      </p:sp>
    </p:spTree>
    <p:extLst>
      <p:ext uri="{BB962C8B-B14F-4D97-AF65-F5344CB8AC3E}">
        <p14:creationId xmlns:p14="http://schemas.microsoft.com/office/powerpoint/2010/main" val="329857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0"/>
          <p:cNvSpPr txBox="1">
            <a:spLocks noGrp="1"/>
          </p:cNvSpPr>
          <p:nvPr>
            <p:ph type="title"/>
          </p:nvPr>
        </p:nvSpPr>
        <p:spPr>
          <a:xfrm>
            <a:off x="566653" y="-96031"/>
            <a:ext cx="7180937" cy="1920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EDA </a:t>
            </a:r>
            <a:endParaRPr dirty="0"/>
          </a:p>
        </p:txBody>
      </p:sp>
      <p:pic>
        <p:nvPicPr>
          <p:cNvPr id="4098" name="Picture 2">
            <a:extLst>
              <a:ext uri="{FF2B5EF4-FFF2-40B4-BE49-F238E27FC236}">
                <a16:creationId xmlns:a16="http://schemas.microsoft.com/office/drawing/2014/main" id="{AD4316A5-2307-43B5-8358-049BFBC1B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1395" y="807307"/>
            <a:ext cx="5344633" cy="4336193"/>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51;p30">
            <a:extLst>
              <a:ext uri="{FF2B5EF4-FFF2-40B4-BE49-F238E27FC236}">
                <a16:creationId xmlns:a16="http://schemas.microsoft.com/office/drawing/2014/main" id="{264A6372-B98F-4D1E-BB6D-B52873C0C6A9}"/>
              </a:ext>
            </a:extLst>
          </p:cNvPr>
          <p:cNvSpPr txBox="1"/>
          <p:nvPr/>
        </p:nvSpPr>
        <p:spPr>
          <a:xfrm>
            <a:off x="0" y="2497345"/>
            <a:ext cx="3792278" cy="1691883"/>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000" dirty="0">
                <a:solidFill>
                  <a:schemeClr val="dk1"/>
                </a:solidFill>
                <a:latin typeface="Lexend Deca"/>
                <a:ea typeface="Lexend Deca"/>
                <a:cs typeface="Lexend Deca"/>
                <a:sym typeface="Lexend Deca"/>
              </a:rPr>
              <a:t>The graph shows that costs rose gradually until 20 days before the flight, at which point they significantly dropped, with prices going down by up to three times. This pattern indicates that in order to fill empty seats and guarantee a high level of occupancy on their aircraft, airlines may lower ticket rates near the departure date.</a:t>
            </a:r>
            <a:endParaRPr lang="en-US" sz="1000" b="1" u="sng" dirty="0">
              <a:solidFill>
                <a:schemeClr val="dk1"/>
              </a:solidFill>
              <a:latin typeface="Lexend Deca"/>
              <a:ea typeface="Lexend Deca"/>
              <a:cs typeface="Lexend Deca"/>
              <a:sym typeface="Lexend Deca"/>
            </a:endParaRPr>
          </a:p>
        </p:txBody>
      </p:sp>
      <p:sp>
        <p:nvSpPr>
          <p:cNvPr id="7" name="Google Shape;751;p30">
            <a:extLst>
              <a:ext uri="{FF2B5EF4-FFF2-40B4-BE49-F238E27FC236}">
                <a16:creationId xmlns:a16="http://schemas.microsoft.com/office/drawing/2014/main" id="{6AD423CD-3027-4D24-857B-767E2CB7779D}"/>
              </a:ext>
            </a:extLst>
          </p:cNvPr>
          <p:cNvSpPr txBox="1"/>
          <p:nvPr/>
        </p:nvSpPr>
        <p:spPr>
          <a:xfrm>
            <a:off x="407209" y="493555"/>
            <a:ext cx="3670113" cy="640585"/>
          </a:xfrm>
          <a:prstGeom prst="rect">
            <a:avLst/>
          </a:prstGeom>
          <a:noFill/>
          <a:ln>
            <a:noFill/>
          </a:ln>
        </p:spPr>
        <p:txBody>
          <a:bodyPr spcFirstLastPara="1" wrap="square" lIns="91425" tIns="91425" rIns="91425" bIns="91425" anchor="t" anchorCtr="0">
            <a:noAutofit/>
          </a:bodyPr>
          <a:lstStyle/>
          <a:p>
            <a:pPr algn="l"/>
            <a:r>
              <a:rPr lang="en-US" sz="1100" b="1" i="1" dirty="0">
                <a:solidFill>
                  <a:srgbClr val="000000"/>
                </a:solidFill>
                <a:effectLst/>
                <a:latin typeface="Helvetica Neue"/>
              </a:rPr>
              <a:t>How does the ticket price affected when tickets are bought in 1 or 2 days before departure?</a:t>
            </a:r>
          </a:p>
        </p:txBody>
      </p:sp>
    </p:spTree>
    <p:extLst>
      <p:ext uri="{BB962C8B-B14F-4D97-AF65-F5344CB8AC3E}">
        <p14:creationId xmlns:p14="http://schemas.microsoft.com/office/powerpoint/2010/main" val="643372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0"/>
          <p:cNvSpPr txBox="1">
            <a:spLocks noGrp="1"/>
          </p:cNvSpPr>
          <p:nvPr>
            <p:ph type="title"/>
          </p:nvPr>
        </p:nvSpPr>
        <p:spPr>
          <a:xfrm>
            <a:off x="566653" y="-96031"/>
            <a:ext cx="7180937" cy="1920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EDA </a:t>
            </a:r>
            <a:endParaRPr dirty="0"/>
          </a:p>
        </p:txBody>
      </p:sp>
      <p:pic>
        <p:nvPicPr>
          <p:cNvPr id="4100" name="Picture 4">
            <a:extLst>
              <a:ext uri="{FF2B5EF4-FFF2-40B4-BE49-F238E27FC236}">
                <a16:creationId xmlns:a16="http://schemas.microsoft.com/office/drawing/2014/main" id="{CCA47E75-793D-471F-B8D8-90142D90E5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309" y="485215"/>
            <a:ext cx="6640691" cy="4513289"/>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751;p30">
            <a:extLst>
              <a:ext uri="{FF2B5EF4-FFF2-40B4-BE49-F238E27FC236}">
                <a16:creationId xmlns:a16="http://schemas.microsoft.com/office/drawing/2014/main" id="{ED05E854-3B68-41F2-A57A-26E7F3581B6B}"/>
              </a:ext>
            </a:extLst>
          </p:cNvPr>
          <p:cNvSpPr txBox="1"/>
          <p:nvPr/>
        </p:nvSpPr>
        <p:spPr>
          <a:xfrm>
            <a:off x="-102989" y="2741860"/>
            <a:ext cx="2619361" cy="1284335"/>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000" dirty="0">
                <a:solidFill>
                  <a:schemeClr val="dk1"/>
                </a:solidFill>
                <a:latin typeface="Lexend Deca"/>
                <a:ea typeface="Lexend Deca"/>
                <a:cs typeface="Lexend Deca"/>
                <a:sym typeface="Lexend Deca"/>
              </a:rPr>
              <a:t>This graph suggests that flights departing from and arriving in Delhi are frequently less expensive, whereas flights departing and arriving in Bangalore are typically more expensive.</a:t>
            </a:r>
            <a:endParaRPr lang="en-US" sz="1000" b="1" u="sng" dirty="0">
              <a:solidFill>
                <a:schemeClr val="dk1"/>
              </a:solidFill>
              <a:latin typeface="Lexend Deca"/>
              <a:ea typeface="Lexend Deca"/>
              <a:cs typeface="Lexend Deca"/>
              <a:sym typeface="Lexend Deca"/>
            </a:endParaRPr>
          </a:p>
        </p:txBody>
      </p:sp>
      <p:sp>
        <p:nvSpPr>
          <p:cNvPr id="6" name="Google Shape;751;p30">
            <a:extLst>
              <a:ext uri="{FF2B5EF4-FFF2-40B4-BE49-F238E27FC236}">
                <a16:creationId xmlns:a16="http://schemas.microsoft.com/office/drawing/2014/main" id="{398FF6D8-C35E-45DC-A3DD-30B95C5F86D7}"/>
              </a:ext>
            </a:extLst>
          </p:cNvPr>
          <p:cNvSpPr txBox="1"/>
          <p:nvPr/>
        </p:nvSpPr>
        <p:spPr>
          <a:xfrm>
            <a:off x="1" y="485216"/>
            <a:ext cx="2516372" cy="1052961"/>
          </a:xfrm>
          <a:prstGeom prst="rect">
            <a:avLst/>
          </a:prstGeom>
          <a:noFill/>
          <a:ln>
            <a:noFill/>
          </a:ln>
        </p:spPr>
        <p:txBody>
          <a:bodyPr spcFirstLastPara="1" wrap="square" lIns="91425" tIns="91425" rIns="91425" bIns="91425" anchor="t" anchorCtr="0">
            <a:noAutofit/>
          </a:bodyPr>
          <a:lstStyle/>
          <a:p>
            <a:pPr algn="l"/>
            <a:r>
              <a:rPr lang="en-US" sz="1100" b="1" i="1" dirty="0">
                <a:solidFill>
                  <a:srgbClr val="000000"/>
                </a:solidFill>
                <a:effectLst/>
                <a:latin typeface="Helvetica Neue"/>
              </a:rPr>
              <a:t>How does the ticket price changes with change in Source city and Destination city?</a:t>
            </a:r>
          </a:p>
        </p:txBody>
      </p:sp>
    </p:spTree>
    <p:extLst>
      <p:ext uri="{BB962C8B-B14F-4D97-AF65-F5344CB8AC3E}">
        <p14:creationId xmlns:p14="http://schemas.microsoft.com/office/powerpoint/2010/main" val="125567811"/>
      </p:ext>
    </p:extLst>
  </p:cSld>
  <p:clrMapOvr>
    <a:masterClrMapping/>
  </p:clrMapOvr>
</p:sld>
</file>

<file path=ppt/theme/theme1.xml><?xml version="1.0" encoding="utf-8"?>
<a:theme xmlns:a="http://schemas.openxmlformats.org/drawingml/2006/main" name="Flying Airplane Theme Infographics by Slidesgo">
  <a:themeElements>
    <a:clrScheme name="Simple Light">
      <a:dk1>
        <a:srgbClr val="13394F"/>
      </a:dk1>
      <a:lt1>
        <a:srgbClr val="C8EAFF"/>
      </a:lt1>
      <a:dk2>
        <a:srgbClr val="3992C8"/>
      </a:dk2>
      <a:lt2>
        <a:srgbClr val="326663"/>
      </a:lt2>
      <a:accent1>
        <a:srgbClr val="5C8988"/>
      </a:accent1>
      <a:accent2>
        <a:srgbClr val="A5A284"/>
      </a:accent2>
      <a:accent3>
        <a:srgbClr val="D6D4B2"/>
      </a:accent3>
      <a:accent4>
        <a:srgbClr val="F5E6E4"/>
      </a:accent4>
      <a:accent5>
        <a:srgbClr val="FFFFFF"/>
      </a:accent5>
      <a:accent6>
        <a:srgbClr val="FFFFFF"/>
      </a:accent6>
      <a:hlink>
        <a:srgbClr val="1339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9.png"/></Relationships>
</file>

<file path=ppt/webextensions/webextension1.xml><?xml version="1.0" encoding="utf-8"?>
<we:webextension xmlns:we="http://schemas.microsoft.com/office/webextensions/webextension/2010/11" id="{83e2d305-ecde-4bc6-8edb-fd5d53a22181}">
  <we:reference id="WA200003233" version="2.0.0.3" store="en-GB" storeType="OMEX"/>
  <we:alternateReferences/>
  <we:properties>
    <we:property name="Microsoft.Office.CampaignId" value="&quot;none&quot;"/>
    <we:property name="reportUrl" value="&quot;/groups/me/reports/9af827cf-6f12-4cee-9301-a5089883ea5a/ReportSection?bookmarkGuid=ed2fc269-b2b1-4f8c-b006-6df264314e84&amp;bookmarkUsage=1&amp;ctid=b6417cd0-1f73-4471-9a39-20953822a34a&amp;fromEntryPoint=export&quot;"/>
    <we:property name="reportState" value="&quot;CONNECTED&quot;"/>
    <we:property name="reportEmbeddedTime" value="&quot;2023-12-16T00:27:11.458Z&quot;"/>
    <we:property name="creatorSessionId" value="&quot;421fa27a-071c-45a1-9768-910105292731&quot;"/>
    <we:property name="creatorUserId" value="&quot;100320028A7C0E65&quot;"/>
    <we:property name="creatorTenantId" value="&quot;b6417cd0-1f73-4471-9a39-20953822a34a&quot;"/>
    <we:property name="reportName" value="&quot;Airline&quot;"/>
    <we:property name="isFiltersActionButtonVisible" value="true"/>
    <we:property name="initialStateBookmark" value="&quot;H4sIAAAAAAAAA+1WTU/jMBD9Kyufo1U+SppyK91yYflQu+KyqpBjT4LBjSPbKe2i/vcdO6mAIhBI0C7SnmKPJ2/ejN/YvidcmFrS1RmdAzkkR0rdzqm+/RaRgFSd7fz85HQ4Obk6G56O0axqK1RlyOE9sVSXYC+Faah0CGj8PQsIlfKClm5WUGkgIDVooyoqxR9onXHJ6gbWAYFlLZWmDnJqqQUHu0B3nGPs6HuCESmzYgFTYLa1TqBW2m7mATHtyFN6uubAfMCRqiwVFQI7W5b2eEjDtN/jA14UaRqHobMbUZWyo/jw769V7epgYWlztXQVyG8Q3yGt15hCnydwEKeDNE+zfl5QGvPE/V0IabuA+Wq8rDVWB2vWoo0w11JpwTCSr4IGYzrKIyWbuR+Nn9inqtEMJlD4pcoKu0KkodASMyOOyoVWWGtvpo/M1+pupAEjcnIYroPdkWCSGvMqhSFf0IqhdTv+sCw1lHSzjeOPJ1dj4q3xuKk6vUTPuc7Q8qowmGwMbjTwltXommr7VCU40Rz00cor4IfQG3nGwVYCe8t6Pdv0GfrePGqoTiMt9Q9W5sz3T8xZBkkGGcuKjOURjym83D/dqXTsF1kaJVnaT1iYDKJo0I+yvMDS719bnK7MlYTCblU63NZX9KV64Q1cP6F87+xHB/i/Cd9R4bYNe2HcL9JBL8zzOMppeJDzYv/XGAdjReX34oo5z699mezw7jXe+aWifXgXRdtdNGVIhY8XLfY/0mFBS8uTnyi5QXND97BUd2bTD68fEZ+l7V2eAM+ju8T9WfCw4WQO+MZ3A9VYU1MGF7Rq61e3WAK8HyqYVtyJy4+1+/4UeHK0+39JZeNf0fjsJz4Gqk3kEt7o35H7C3mlFOSxDAAA&quot;"/>
    <we:property name="bookmark" value="&quot;H4sIAAAAAAAAA+1WTW/bMAz9K4POxuCPxHZ6a7P0NAxFM/QyBAUt0alaxTIkOU1W5L+PkhO0SdFiBfqxAjtZoujHxydS0h0T0rYK1j9ggeyInWh9swBz8yVhEWv2bVhnAmA0wLpIh8UAM45D8tKtk7qx7OiOOTBzdBfSdqA8IBl/zSIGSp3B3M9qUBYj1qKxugElf2PvTEvOdLiJGK5apQ14yKkDhx52Se40JyrJ14wiAndyiVPkrreeY6uN280jZvtRoLS/5sFCwLFuHMiGgL2tzAcihjgvBmIk6jrP0zj2diubudpSvP/357r1sjhcuUqvvALVNeF7pM2GUihEhsM0H+VVXhZVDZCKzP9dS+W2Aav1ZNUaUoc069HGlOtcG8kpUlDBoLVbymOtukUYTfbsU90ZjudYh6XGSbcmpGNpFGXGPJUzo0nrYIYH5it9OzZIEQU7ijfR+5HgCqx9lsKxWELDyXoY/3g+NziH3TZOXp9cS4n3xtOu2dZL8pjrjCzPFgZXnaWNRtGzGl+BcftVQhMj0JysQwV8k2ZXnml0kMCHZb2Z7fqMfK8fNNS2Rnrqr1yZs9A/qeAlZiWWvKxLXiUiBXy6f7aH1GlY5HmSlXmR8TgbJcmoSMqqJuk/vrYErO2lwtodKB0f1lfyqXrhL7i+gXwv7EcP+L8JX6Bw34aDOC3qfDSIqypNKoiHlag//hoTaJ1swl5ccu/5uS+Td7x7bXB+SrRX76LksIumnKiIybLH/kc6LOppBfLnWu3Q/NA/LPWt3fXD80fEW9X2e54Aj6P7xMNZcL/hbIH0xvcD3TnbAsczaHr92h5LYvCjCoZG+OIKY+O/3yWdHP3+X4Dqwiuanv0sRAnB/gCNFgpQkAwAAA==&quot;"/>
    <we:property name="datasetId" value="&quot;09cc35ff-3fe5-49f6-b6e2-ce822d4306fc&quot;"/>
    <we:property name="embedUrl" value="&quot;/reportEmbed?reportId=9af827cf-6f12-4cee-9301-a5089883ea5a&amp;config=eyJjbHVzdGVyVXJsIjoiaHR0cHM6Ly9XQUJJLVVTLU5PUlRILUNFTlRSQUwtSC1QUklNQVJZLXJlZGlyZWN0LmFuYWx5c2lzLndpbmRvd3MubmV0IiwiZW1iZWRGZWF0dXJlcyI6eyJ1c2FnZU1ldHJpY3NWTmV4dCI6dHJ1ZSwiZGlzYWJsZUFuZ3VsYXJKU0Jvb3RzdHJhcFJlcG9ydEVtYmVkIjp0cnVlfX0%3D&amp;disableSensitivityBanner=true&quot;"/>
    <we:property name="pageName" value="&quot;ReportSection&quot;"/>
    <we:property name="pageDisplayName" value="&quot;Page 1&quot;"/>
    <we:property name="backgroundColor" value="&quot;#FFFFFF&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393</TotalTime>
  <Words>830</Words>
  <Application>Microsoft Office PowerPoint</Application>
  <PresentationFormat>On-screen Show (16:9)</PresentationFormat>
  <Paragraphs>77</Paragraphs>
  <Slides>18</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Anaheim</vt:lpstr>
      <vt:lpstr>Segoe UI Light</vt:lpstr>
      <vt:lpstr>Bebas Neue</vt:lpstr>
      <vt:lpstr>Helvetica Neue</vt:lpstr>
      <vt:lpstr>Montserrat</vt:lpstr>
      <vt:lpstr>Arial</vt:lpstr>
      <vt:lpstr>Lexend Deca Light</vt:lpstr>
      <vt:lpstr>Lexend Deca</vt:lpstr>
      <vt:lpstr>Nunito Light</vt:lpstr>
      <vt:lpstr>Roboto Condensed Light</vt:lpstr>
      <vt:lpstr>Flying Airplane Theme Infographics by Slidesgo</vt:lpstr>
      <vt:lpstr>Flight Price Predication</vt:lpstr>
      <vt:lpstr>Table of Content</vt:lpstr>
      <vt:lpstr>Introduction</vt:lpstr>
      <vt:lpstr>Dataset</vt:lpstr>
      <vt:lpstr>data preprocessing</vt:lpstr>
      <vt:lpstr>Handling Outliers </vt:lpstr>
      <vt:lpstr>EDA </vt:lpstr>
      <vt:lpstr>EDA </vt:lpstr>
      <vt:lpstr>EDA </vt:lpstr>
      <vt:lpstr>Microsoft Power BI</vt:lpstr>
      <vt:lpstr>Co-Relations</vt:lpstr>
      <vt:lpstr>KMean Clustering</vt:lpstr>
      <vt:lpstr>Elbow Method</vt:lpstr>
      <vt:lpstr>Model Evaluation</vt:lpstr>
      <vt:lpstr>Conclusion</vt:lpstr>
      <vt:lpstr>Future work</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Predication</dc:title>
  <cp:lastModifiedBy>Rohan Ladhani</cp:lastModifiedBy>
  <cp:revision>11</cp:revision>
  <dcterms:modified xsi:type="dcterms:W3CDTF">2023-12-16T17:04:35Z</dcterms:modified>
</cp:coreProperties>
</file>