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60" r:id="rId3"/>
    <p:sldId id="261" r:id="rId4"/>
    <p:sldId id="262" r:id="rId5"/>
    <p:sldId id="264" r:id="rId6"/>
    <p:sldId id="265" r:id="rId7"/>
    <p:sldId id="266" r:id="rId8"/>
    <p:sldId id="268" r:id="rId9"/>
    <p:sldId id="273" r:id="rId10"/>
    <p:sldId id="274" r:id="rId11"/>
    <p:sldId id="275" r:id="rId12"/>
    <p:sldId id="298" r:id="rId13"/>
    <p:sldId id="299" r:id="rId14"/>
    <p:sldId id="300" r:id="rId15"/>
    <p:sldId id="276" r:id="rId16"/>
    <p:sldId id="281" r:id="rId17"/>
    <p:sldId id="282" r:id="rId18"/>
    <p:sldId id="283" r:id="rId19"/>
    <p:sldId id="284" r:id="rId20"/>
    <p:sldId id="301" r:id="rId21"/>
    <p:sldId id="302" r:id="rId22"/>
    <p:sldId id="303" r:id="rId23"/>
    <p:sldId id="305" r:id="rId24"/>
    <p:sldId id="306" r:id="rId25"/>
    <p:sldId id="297" r:id="rId26"/>
    <p:sldId id="307" r:id="rId27"/>
    <p:sldId id="291" r:id="rId28"/>
    <p:sldId id="292" r:id="rId29"/>
    <p:sldId id="295" r:id="rId30"/>
    <p:sldId id="308" r:id="rId31"/>
    <p:sldId id="29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EDD0A8-9348-4F74-A448-CB20CFAE675C}" type="datetimeFigureOut">
              <a:rPr lang="en-US" smtClean="0"/>
              <a:pPr/>
              <a:t>3/28/2018</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5E701D-67DB-4B85-82DC-86D752108293}" type="slidenum">
              <a:rPr lang="en-IN" smtClean="0"/>
              <a:pPr/>
              <a:t>‹#›</a:t>
            </a:fld>
            <a:endParaRPr lang="en-IN" dirty="0"/>
          </a:p>
        </p:txBody>
      </p:sp>
    </p:spTree>
    <p:extLst>
      <p:ext uri="{BB962C8B-B14F-4D97-AF65-F5344CB8AC3E}">
        <p14:creationId xmlns:p14="http://schemas.microsoft.com/office/powerpoint/2010/main" xmlns="" val="417093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4B403306-A40B-4D05-A859-27C6C919DB23}" type="datetimeFigureOut">
              <a:rPr lang="en-US" smtClean="0"/>
              <a:pPr/>
              <a:t>3/28/2018</a:t>
            </a:fld>
            <a:endParaRPr lang="en-IN" dirty="0"/>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IN" dirty="0"/>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73A2B421-6281-4EA6-9971-FE3295FB2EB2}"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B403306-A40B-4D05-A859-27C6C919DB23}" type="datetimeFigureOut">
              <a:rPr lang="en-US" smtClean="0"/>
              <a:pPr/>
              <a:t>3/28/2018</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73A2B421-6281-4EA6-9971-FE3295FB2EB2}"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4B403306-A40B-4D05-A859-27C6C919DB23}" type="datetimeFigureOut">
              <a:rPr lang="en-US" smtClean="0"/>
              <a:pPr/>
              <a:t>3/28/2018</a:t>
            </a:fld>
            <a:endParaRPr lang="en-IN" dirty="0"/>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IN"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73A2B421-6281-4EA6-9971-FE3295FB2EB2}"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B403306-A40B-4D05-A859-27C6C919DB23}" type="datetimeFigureOut">
              <a:rPr lang="en-US" smtClean="0"/>
              <a:pPr/>
              <a:t>3/28/2018</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73A2B421-6281-4EA6-9971-FE3295FB2EB2}"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4B403306-A40B-4D05-A859-27C6C919DB23}" type="datetimeFigureOut">
              <a:rPr lang="en-US" smtClean="0"/>
              <a:pPr/>
              <a:t>3/28/2018</a:t>
            </a:fld>
            <a:endParaRPr lang="en-IN" dirty="0"/>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IN" dirty="0"/>
          </a:p>
        </p:txBody>
      </p:sp>
      <p:sp>
        <p:nvSpPr>
          <p:cNvPr id="6" name="Slide Number Placeholder 5"/>
          <p:cNvSpPr>
            <a:spLocks noGrp="1"/>
          </p:cNvSpPr>
          <p:nvPr>
            <p:ph type="sldNum" sz="quarter" idx="12"/>
          </p:nvPr>
        </p:nvSpPr>
        <p:spPr>
          <a:xfrm>
            <a:off x="6733952" y="6555112"/>
            <a:ext cx="588336" cy="228600"/>
          </a:xfrm>
        </p:spPr>
        <p:txBody>
          <a:bodyPr/>
          <a:lstStyle>
            <a:extLst/>
          </a:lstStyle>
          <a:p>
            <a:fld id="{73A2B421-6281-4EA6-9971-FE3295FB2EB2}"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B403306-A40B-4D05-A859-27C6C919DB23}" type="datetimeFigureOut">
              <a:rPr lang="en-US" smtClean="0"/>
              <a:pPr/>
              <a:t>3/28/2018</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73A2B421-6281-4EA6-9971-FE3295FB2EB2}"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B403306-A40B-4D05-A859-27C6C919DB23}" type="datetimeFigureOut">
              <a:rPr lang="en-US" smtClean="0"/>
              <a:pPr/>
              <a:t>3/28/2018</a:t>
            </a:fld>
            <a:endParaRPr lang="en-IN" dirty="0"/>
          </a:p>
        </p:txBody>
      </p:sp>
      <p:sp>
        <p:nvSpPr>
          <p:cNvPr id="8" name="Footer Placeholder 7"/>
          <p:cNvSpPr>
            <a:spLocks noGrp="1"/>
          </p:cNvSpPr>
          <p:nvPr>
            <p:ph type="ftr" sz="quarter" idx="11"/>
          </p:nvPr>
        </p:nvSpPr>
        <p:spPr/>
        <p:txBody>
          <a:bodyPr/>
          <a:lstStyle>
            <a:extLst/>
          </a:lstStyle>
          <a:p>
            <a:endParaRPr lang="en-IN" dirty="0"/>
          </a:p>
        </p:txBody>
      </p:sp>
      <p:sp>
        <p:nvSpPr>
          <p:cNvPr id="9" name="Slide Number Placeholder 8"/>
          <p:cNvSpPr>
            <a:spLocks noGrp="1"/>
          </p:cNvSpPr>
          <p:nvPr>
            <p:ph type="sldNum" sz="quarter" idx="12"/>
          </p:nvPr>
        </p:nvSpPr>
        <p:spPr/>
        <p:txBody>
          <a:bodyPr/>
          <a:lstStyle>
            <a:extLst/>
          </a:lstStyle>
          <a:p>
            <a:fld id="{73A2B421-6281-4EA6-9971-FE3295FB2EB2}"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B403306-A40B-4D05-A859-27C6C919DB23}" type="datetimeFigureOut">
              <a:rPr lang="en-US" smtClean="0"/>
              <a:pPr/>
              <a:t>3/28/2018</a:t>
            </a:fld>
            <a:endParaRPr lang="en-IN" dirty="0"/>
          </a:p>
        </p:txBody>
      </p:sp>
      <p:sp>
        <p:nvSpPr>
          <p:cNvPr id="4" name="Footer Placeholder 3"/>
          <p:cNvSpPr>
            <a:spLocks noGrp="1"/>
          </p:cNvSpPr>
          <p:nvPr>
            <p:ph type="ftr" sz="quarter" idx="11"/>
          </p:nvPr>
        </p:nvSpPr>
        <p:spPr/>
        <p:txBody>
          <a:bodyPr/>
          <a:lstStyle>
            <a:extLst/>
          </a:lstStyle>
          <a:p>
            <a:endParaRPr lang="en-IN" dirty="0"/>
          </a:p>
        </p:txBody>
      </p:sp>
      <p:sp>
        <p:nvSpPr>
          <p:cNvPr id="5" name="Slide Number Placeholder 4"/>
          <p:cNvSpPr>
            <a:spLocks noGrp="1"/>
          </p:cNvSpPr>
          <p:nvPr>
            <p:ph type="sldNum" sz="quarter" idx="12"/>
          </p:nvPr>
        </p:nvSpPr>
        <p:spPr/>
        <p:txBody>
          <a:bodyPr/>
          <a:lstStyle>
            <a:extLst/>
          </a:lstStyle>
          <a:p>
            <a:fld id="{73A2B421-6281-4EA6-9971-FE3295FB2EB2}"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4B403306-A40B-4D05-A859-27C6C919DB23}" type="datetimeFigureOut">
              <a:rPr lang="en-US" smtClean="0"/>
              <a:pPr/>
              <a:t>3/28/2018</a:t>
            </a:fld>
            <a:endParaRPr lang="en-IN"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dirty="0"/>
          </a:p>
        </p:txBody>
      </p:sp>
      <p:sp>
        <p:nvSpPr>
          <p:cNvPr id="4" name="Slide Number Placeholder 3"/>
          <p:cNvSpPr>
            <a:spLocks noGrp="1"/>
          </p:cNvSpPr>
          <p:nvPr>
            <p:ph type="sldNum" sz="quarter" idx="12"/>
          </p:nvPr>
        </p:nvSpPr>
        <p:spPr/>
        <p:txBody>
          <a:bodyPr/>
          <a:lstStyle>
            <a:extLst/>
          </a:lstStyle>
          <a:p>
            <a:fld id="{73A2B421-6281-4EA6-9971-FE3295FB2EB2}"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B403306-A40B-4D05-A859-27C6C919DB23}" type="datetimeFigureOut">
              <a:rPr lang="en-US" smtClean="0"/>
              <a:pPr/>
              <a:t>3/28/2018</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73A2B421-6281-4EA6-9971-FE3295FB2EB2}"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4B403306-A40B-4D05-A859-27C6C919DB23}" type="datetimeFigureOut">
              <a:rPr lang="en-US" smtClean="0"/>
              <a:pPr/>
              <a:t>3/28/2018</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73A2B421-6281-4EA6-9971-FE3295FB2EB2}" type="slidenum">
              <a:rPr lang="en-IN" smtClean="0"/>
              <a:pPr/>
              <a:t>‹#›</a:t>
            </a:fld>
            <a:endParaRPr lang="en-IN" dirty="0"/>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dirty="0"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4B403306-A40B-4D05-A859-27C6C919DB23}" type="datetimeFigureOut">
              <a:rPr lang="en-US" smtClean="0"/>
              <a:pPr/>
              <a:t>3/28/2018</a:t>
            </a:fld>
            <a:endParaRPr lang="en-IN" dirty="0"/>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IN" dirty="0"/>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73A2B421-6281-4EA6-9971-FE3295FB2EB2}"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86116" y="1500174"/>
            <a:ext cx="5286412" cy="1569660"/>
          </a:xfrm>
          <a:prstGeom prst="rect">
            <a:avLst/>
          </a:prstGeom>
          <a:noFill/>
        </p:spPr>
        <p:txBody>
          <a:bodyPr wrap="square" rtlCol="0">
            <a:spAutoFit/>
          </a:bodyPr>
          <a:lstStyle/>
          <a:p>
            <a:pPr algn="ctr"/>
            <a:r>
              <a:rPr lang="en-IN" sz="4800" b="1" dirty="0" smtClean="0">
                <a:solidFill>
                  <a:schemeClr val="bg1"/>
                </a:solidFill>
              </a:rPr>
              <a:t>Crime Bureau Mgt System</a:t>
            </a:r>
            <a:endParaRPr lang="en-IN" sz="4800" b="1" dirty="0">
              <a:solidFill>
                <a:schemeClr val="bg1"/>
              </a:solidFill>
            </a:endParaRPr>
          </a:p>
        </p:txBody>
      </p:sp>
      <p:sp>
        <p:nvSpPr>
          <p:cNvPr id="45057" name="Rectangle 1"/>
          <p:cNvSpPr>
            <a:spLocks noChangeArrowheads="1"/>
          </p:cNvSpPr>
          <p:nvPr/>
        </p:nvSpPr>
        <p:spPr bwMode="auto">
          <a:xfrm>
            <a:off x="3491880" y="4352046"/>
            <a:ext cx="5929322"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Submitted by</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Algerian" pitchFamily="82" charset="0"/>
                <a:ea typeface="Times New Roman" pitchFamily="18" charset="0"/>
                <a:cs typeface="Arial" pitchFamily="34" charset="0"/>
              </a:rPr>
              <a:t>Mr.  </a:t>
            </a:r>
            <a:r>
              <a:rPr lang="en-US" sz="2000" b="1" dirty="0" smtClean="0">
                <a:solidFill>
                  <a:schemeClr val="bg1"/>
                </a:solidFill>
                <a:latin typeface="Algerian" pitchFamily="82" charset="0"/>
                <a:ea typeface="Times New Roman" pitchFamily="18" charset="0"/>
                <a:cs typeface="Arial" pitchFamily="34" charset="0"/>
              </a:rPr>
              <a:t>Gole  sumit  suresh</a:t>
            </a:r>
            <a:endParaRPr lang="en-US" sz="2000" b="1" dirty="0" smtClean="0">
              <a:solidFill>
                <a:schemeClr val="bg1"/>
              </a:solidFill>
              <a:latin typeface="Algerian" pitchFamily="82" charset="0"/>
              <a:ea typeface="Times New Roman" pitchFamily="18" charset="0"/>
              <a:cs typeface="Times New Roman" pitchFamily="18" charset="0"/>
            </a:endParaRPr>
          </a:p>
          <a:p>
            <a:pPr marL="0" marR="0" lvl="0" indent="457200"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Algerian" pitchFamily="82" charset="0"/>
                <a:ea typeface="Times New Roman" pitchFamily="18" charset="0"/>
                <a:cs typeface="Times New Roman" pitchFamily="18" charset="0"/>
              </a:rPr>
              <a:t>Mr.  </a:t>
            </a:r>
            <a:r>
              <a:rPr lang="en-US" sz="2000" b="1" dirty="0" smtClean="0">
                <a:solidFill>
                  <a:schemeClr val="bg1"/>
                </a:solidFill>
                <a:latin typeface="Algerian" pitchFamily="82" charset="0"/>
                <a:ea typeface="Times New Roman" pitchFamily="18" charset="0"/>
                <a:cs typeface="Times New Roman" pitchFamily="18" charset="0"/>
              </a:rPr>
              <a:t>Gunjal bhushan harishchandra</a:t>
            </a:r>
            <a:r>
              <a:rPr kumimoji="0" lang="en-US" sz="1000" b="0" i="0" u="none" strike="noStrike" cap="none" normalizeH="0" baseline="0" dirty="0" smtClean="0">
                <a:ln>
                  <a:noFill/>
                </a:ln>
                <a:solidFill>
                  <a:schemeClr val="bg1"/>
                </a:solidFill>
                <a:effectLst/>
                <a:latin typeface="Arial" pitchFamily="34" charset="0"/>
                <a:cs typeface="Arial" pitchFamily="34" charset="0"/>
              </a:rPr>
              <a:t> </a:t>
            </a:r>
            <a:endParaRPr kumimoji="0" lang="en-US" sz="2400" b="0" i="0" u="none" strike="noStrike" cap="none" normalizeH="0" baseline="0" dirty="0" smtClean="0">
              <a:ln>
                <a:noFill/>
              </a:ln>
              <a:solidFill>
                <a:schemeClr val="bg1"/>
              </a:solidFill>
              <a:effectLst/>
              <a:latin typeface="Arial" pitchFamily="34" charset="0"/>
              <a:cs typeface="Arial" pitchFamily="34" charset="0"/>
            </a:endParaRPr>
          </a:p>
        </p:txBody>
      </p:sp>
      <p:sp>
        <p:nvSpPr>
          <p:cNvPr id="7" name="TextBox 6"/>
          <p:cNvSpPr txBox="1"/>
          <p:nvPr/>
        </p:nvSpPr>
        <p:spPr>
          <a:xfrm>
            <a:off x="7650674" y="314246"/>
            <a:ext cx="1169798" cy="400110"/>
          </a:xfrm>
          <a:prstGeom prst="rect">
            <a:avLst/>
          </a:prstGeom>
          <a:noFill/>
        </p:spPr>
        <p:txBody>
          <a:bodyPr wrap="square" rtlCol="0">
            <a:spAutoFit/>
          </a:bodyPr>
          <a:lstStyle/>
          <a:p>
            <a:r>
              <a:rPr lang="en-IN" sz="2000" b="1" dirty="0" smtClean="0">
                <a:solidFill>
                  <a:schemeClr val="bg1">
                    <a:lumMod val="85000"/>
                  </a:schemeClr>
                </a:solidFill>
              </a:rPr>
              <a:t>CBS</a:t>
            </a:r>
            <a:endParaRPr lang="en-IN" sz="2000" b="1" dirty="0">
              <a:solidFill>
                <a:schemeClr val="bg1">
                  <a:lumMod val="85000"/>
                </a:schemeClr>
              </a:solidFill>
            </a:endParaRPr>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76" name="Rectangle 28"/>
          <p:cNvSpPr>
            <a:spLocks noChangeArrowheads="1"/>
          </p:cNvSpPr>
          <p:nvPr/>
        </p:nvSpPr>
        <p:spPr bwMode="auto">
          <a:xfrm>
            <a:off x="-142908"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33" name="Rectangle 32"/>
          <p:cNvSpPr/>
          <p:nvPr/>
        </p:nvSpPr>
        <p:spPr>
          <a:xfrm>
            <a:off x="357158" y="357166"/>
            <a:ext cx="4643470" cy="584775"/>
          </a:xfrm>
          <a:prstGeom prst="rect">
            <a:avLst/>
          </a:prstGeom>
        </p:spPr>
        <p:txBody>
          <a:bodyPr wrap="square">
            <a:spAutoFit/>
          </a:bodyPr>
          <a:lstStyle/>
          <a:p>
            <a:r>
              <a:rPr lang="en-US" sz="3200" b="1" dirty="0" smtClean="0">
                <a:solidFill>
                  <a:schemeClr val="tx2"/>
                </a:solidFill>
                <a:effectLst>
                  <a:outerShdw blurRad="38100" dist="38100" dir="2700000" algn="tl">
                    <a:srgbClr val="000000">
                      <a:alpha val="43137"/>
                    </a:srgbClr>
                  </a:outerShdw>
                </a:effectLst>
                <a:latin typeface="Arial" pitchFamily="34" charset="0"/>
                <a:ea typeface="Times New Roman" pitchFamily="18" charset="0"/>
                <a:cs typeface="Arial" pitchFamily="34" charset="0"/>
              </a:rPr>
              <a:t>State Chart Diagram:</a:t>
            </a:r>
            <a:endParaRPr lang="en-IN" sz="3200" dirty="0">
              <a:solidFill>
                <a:schemeClr val="tx2"/>
              </a:solidFill>
              <a:effectLst>
                <a:outerShdw blurRad="38100" dist="38100" dir="2700000" algn="tl">
                  <a:srgbClr val="000000">
                    <a:alpha val="43137"/>
                  </a:srgbClr>
                </a:outerShdw>
              </a:effectLst>
            </a:endParaRPr>
          </a:p>
        </p:txBody>
      </p:sp>
      <p:sp>
        <p:nvSpPr>
          <p:cNvPr id="11" name="Rectangle 26"/>
          <p:cNvSpPr>
            <a:spLocks noChangeArrowheads="1"/>
          </p:cNvSpPr>
          <p:nvPr/>
        </p:nvSpPr>
        <p:spPr bwMode="auto">
          <a:xfrm>
            <a:off x="152399" y="152400"/>
            <a:ext cx="12892369"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p>
        </p:txBody>
      </p:sp>
      <p:grpSp>
        <p:nvGrpSpPr>
          <p:cNvPr id="12" name="Canvas 3"/>
          <p:cNvGrpSpPr>
            <a:grpSpLocks/>
          </p:cNvGrpSpPr>
          <p:nvPr/>
        </p:nvGrpSpPr>
        <p:grpSpPr bwMode="auto">
          <a:xfrm>
            <a:off x="296415" y="941941"/>
            <a:ext cx="7515945" cy="5727419"/>
            <a:chOff x="0" y="0"/>
            <a:chExt cx="59436" cy="71374"/>
          </a:xfrm>
        </p:grpSpPr>
        <p:sp>
          <p:nvSpPr>
            <p:cNvPr id="13" name="AutoShape 25"/>
            <p:cNvSpPr>
              <a:spLocks noChangeAspect="1" noChangeArrowheads="1"/>
            </p:cNvSpPr>
            <p:nvPr/>
          </p:nvSpPr>
          <p:spPr bwMode="auto">
            <a:xfrm>
              <a:off x="0" y="0"/>
              <a:ext cx="59436" cy="71374"/>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Oval 4"/>
            <p:cNvSpPr>
              <a:spLocks noChangeArrowheads="1"/>
            </p:cNvSpPr>
            <p:nvPr/>
          </p:nvSpPr>
          <p:spPr bwMode="auto">
            <a:xfrm>
              <a:off x="29336" y="8220"/>
              <a:ext cx="2737" cy="2864"/>
            </a:xfrm>
            <a:prstGeom prst="ellipse">
              <a:avLst/>
            </a:prstGeom>
            <a:solidFill>
              <a:srgbClr val="000000"/>
            </a:solidFill>
            <a:ln w="38100">
              <a:solidFill>
                <a:srgbClr val="F2F2F2"/>
              </a:solidFill>
              <a:round/>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6" name="AutoShape 6"/>
            <p:cNvSpPr>
              <a:spLocks noChangeArrowheads="1"/>
            </p:cNvSpPr>
            <p:nvPr/>
          </p:nvSpPr>
          <p:spPr bwMode="auto">
            <a:xfrm>
              <a:off x="22625" y="15424"/>
              <a:ext cx="15290" cy="436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mr-IN" altLang="en-US" sz="1400" b="1"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Registration</a:t>
              </a:r>
              <a:endParaRPr kumimoji="0" lang="mr-IN" altLang="en-US" sz="1800" b="0" i="0" u="none" strike="noStrike" cap="none" normalizeH="0" baseline="0" smtClean="0">
                <a:ln>
                  <a:noFill/>
                </a:ln>
                <a:solidFill>
                  <a:schemeClr val="tx1"/>
                </a:solidFill>
                <a:effectLst/>
                <a:latin typeface="Arial" panose="020B0604020202020204" pitchFamily="34" charset="0"/>
              </a:endParaRPr>
            </a:p>
          </p:txBody>
        </p:sp>
        <p:sp>
          <p:nvSpPr>
            <p:cNvPr id="17" name="AutoShape 7"/>
            <p:cNvSpPr>
              <a:spLocks noChangeArrowheads="1"/>
            </p:cNvSpPr>
            <p:nvPr/>
          </p:nvSpPr>
          <p:spPr bwMode="auto">
            <a:xfrm>
              <a:off x="22948" y="24015"/>
              <a:ext cx="15291" cy="4369"/>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mr-IN" altLang="en-US" sz="1400" b="1"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Admin Login</a:t>
              </a:r>
              <a:endParaRPr kumimoji="0" lang="mr-IN" altLang="en-US" sz="1800" b="0" i="0" u="none" strike="noStrike" cap="none" normalizeH="0" baseline="0" smtClean="0">
                <a:ln>
                  <a:noFill/>
                </a:ln>
                <a:solidFill>
                  <a:schemeClr val="tx1"/>
                </a:solidFill>
                <a:effectLst/>
                <a:latin typeface="Arial" panose="020B0604020202020204" pitchFamily="34" charset="0"/>
              </a:endParaRPr>
            </a:p>
          </p:txBody>
        </p:sp>
        <p:sp>
          <p:nvSpPr>
            <p:cNvPr id="18" name="AutoShape 8"/>
            <p:cNvSpPr>
              <a:spLocks noChangeArrowheads="1"/>
            </p:cNvSpPr>
            <p:nvPr/>
          </p:nvSpPr>
          <p:spPr bwMode="auto">
            <a:xfrm>
              <a:off x="21564" y="32591"/>
              <a:ext cx="19241" cy="7727"/>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mr-IN" altLang="en-US" sz="1400" b="1"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Create FIR , Register complaint ,Add Criminal</a:t>
              </a:r>
              <a:endParaRPr kumimoji="0" lang="mr-IN" altLang="en-US" sz="1200" b="0" i="0" u="none" strike="noStrike" cap="none" normalizeH="0" baseline="0" smtClean="0">
                <a:ln>
                  <a:noFill/>
                </a:ln>
                <a:solidFill>
                  <a:schemeClr val="tx1"/>
                </a:solidFill>
                <a:effectLst/>
                <a:ea typeface="Times New Roman" panose="02020603050405020304" pitchFamily="18" charset="0"/>
                <a:cs typeface="Mangal" panose="02040503050203030202"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mr-IN" altLang="en-US" sz="1800" b="0" i="0" u="none" strike="noStrike" cap="none" normalizeH="0" baseline="0" smtClean="0">
                <a:ln>
                  <a:noFill/>
                </a:ln>
                <a:solidFill>
                  <a:schemeClr val="tx1"/>
                </a:solidFill>
                <a:effectLst/>
                <a:latin typeface="Arial" panose="020B0604020202020204" pitchFamily="34" charset="0"/>
              </a:endParaRPr>
            </a:p>
          </p:txBody>
        </p:sp>
        <p:sp>
          <p:nvSpPr>
            <p:cNvPr id="19" name="AutoShape 9"/>
            <p:cNvSpPr>
              <a:spLocks noChangeArrowheads="1"/>
            </p:cNvSpPr>
            <p:nvPr/>
          </p:nvSpPr>
          <p:spPr bwMode="auto">
            <a:xfrm>
              <a:off x="21563" y="43336"/>
              <a:ext cx="18561" cy="661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mr-IN" altLang="en-US" sz="1400" b="1"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Investigate/ judgement </a:t>
              </a:r>
              <a:endParaRPr kumimoji="0" lang="mr-IN" altLang="en-US" sz="1200" b="0" i="0" u="none" strike="noStrike" cap="none" normalizeH="0" baseline="0" smtClean="0">
                <a:ln>
                  <a:noFill/>
                </a:ln>
                <a:solidFill>
                  <a:schemeClr val="tx1"/>
                </a:solidFill>
                <a:effectLst/>
                <a:ea typeface="Times New Roman" panose="02020603050405020304" pitchFamily="18" charset="0"/>
                <a:cs typeface="Mangal" panose="02040503050203030202"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mr-IN" altLang="en-US" sz="1800" b="0" i="0" u="none" strike="noStrike" cap="none" normalizeH="0" baseline="0" smtClean="0">
                <a:ln>
                  <a:noFill/>
                </a:ln>
                <a:solidFill>
                  <a:schemeClr val="tx1"/>
                </a:solidFill>
                <a:effectLst/>
                <a:latin typeface="Arial" panose="020B0604020202020204" pitchFamily="34" charset="0"/>
              </a:endParaRPr>
            </a:p>
          </p:txBody>
        </p:sp>
        <p:sp>
          <p:nvSpPr>
            <p:cNvPr id="20" name="AutoShape 7"/>
            <p:cNvSpPr>
              <a:spLocks noChangeArrowheads="1"/>
            </p:cNvSpPr>
            <p:nvPr/>
          </p:nvSpPr>
          <p:spPr bwMode="auto">
            <a:xfrm>
              <a:off x="23171" y="54205"/>
              <a:ext cx="16954" cy="5581"/>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mr-IN" altLang="en-US" sz="1400" b="1"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Mangal" panose="02040503050203030202" pitchFamily="18" charset="0"/>
                </a:rPr>
                <a:t>Display/Generate Reports</a:t>
              </a:r>
              <a:endParaRPr kumimoji="0" lang="mr-IN" altLang="en-US" sz="1800" b="0" i="0" u="none" strike="noStrike" cap="none" normalizeH="0" baseline="0" smtClean="0">
                <a:ln>
                  <a:noFill/>
                </a:ln>
                <a:solidFill>
                  <a:schemeClr val="tx1"/>
                </a:solidFill>
                <a:effectLst/>
                <a:latin typeface="Arial" panose="020B0604020202020204" pitchFamily="34" charset="0"/>
              </a:endParaRPr>
            </a:p>
          </p:txBody>
        </p:sp>
        <p:sp>
          <p:nvSpPr>
            <p:cNvPr id="21" name="Straight Arrow Connector 15"/>
            <p:cNvSpPr>
              <a:spLocks noChangeShapeType="1"/>
            </p:cNvSpPr>
            <p:nvPr/>
          </p:nvSpPr>
          <p:spPr bwMode="auto">
            <a:xfrm>
              <a:off x="30594" y="19792"/>
              <a:ext cx="0" cy="4223"/>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Straight Arrow Connector 27"/>
            <p:cNvSpPr>
              <a:spLocks noChangeShapeType="1"/>
            </p:cNvSpPr>
            <p:nvPr/>
          </p:nvSpPr>
          <p:spPr bwMode="auto">
            <a:xfrm>
              <a:off x="30620" y="28416"/>
              <a:ext cx="0" cy="4223"/>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Straight Arrow Connector 28"/>
            <p:cNvSpPr>
              <a:spLocks noChangeShapeType="1"/>
            </p:cNvSpPr>
            <p:nvPr/>
          </p:nvSpPr>
          <p:spPr bwMode="auto">
            <a:xfrm flipH="1">
              <a:off x="30200" y="40318"/>
              <a:ext cx="419" cy="3105"/>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Straight Arrow Connector 29"/>
            <p:cNvSpPr>
              <a:spLocks noChangeShapeType="1"/>
            </p:cNvSpPr>
            <p:nvPr/>
          </p:nvSpPr>
          <p:spPr bwMode="auto">
            <a:xfrm>
              <a:off x="30756" y="49980"/>
              <a:ext cx="0" cy="4223"/>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Straight Arrow Connector 30"/>
            <p:cNvSpPr>
              <a:spLocks noChangeShapeType="1"/>
            </p:cNvSpPr>
            <p:nvPr/>
          </p:nvSpPr>
          <p:spPr bwMode="auto">
            <a:xfrm>
              <a:off x="30893" y="58442"/>
              <a:ext cx="0" cy="4222"/>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Straight Arrow Connector 31"/>
            <p:cNvSpPr>
              <a:spLocks noChangeShapeType="1"/>
            </p:cNvSpPr>
            <p:nvPr/>
          </p:nvSpPr>
          <p:spPr bwMode="auto">
            <a:xfrm>
              <a:off x="30893" y="11084"/>
              <a:ext cx="0" cy="4222"/>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Elbow Connector 32"/>
            <p:cNvSpPr>
              <a:spLocks noChangeShapeType="1"/>
            </p:cNvSpPr>
            <p:nvPr/>
          </p:nvSpPr>
          <p:spPr bwMode="auto">
            <a:xfrm rot="5400000" flipH="1" flipV="1">
              <a:off x="16174" y="19992"/>
              <a:ext cx="8049" cy="4367"/>
            </a:xfrm>
            <a:prstGeom prst="bentConnector3">
              <a:avLst>
                <a:gd name="adj1" fmla="val 99176"/>
              </a:avLst>
            </a:prstGeom>
            <a:noFill/>
            <a:ln w="6350">
              <a:solidFill>
                <a:srgbClr val="000000"/>
              </a:solidFill>
              <a:miter lim="800000"/>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Straight Connector 33"/>
            <p:cNvSpPr>
              <a:spLocks noChangeShapeType="1"/>
            </p:cNvSpPr>
            <p:nvPr/>
          </p:nvSpPr>
          <p:spPr bwMode="auto">
            <a:xfrm>
              <a:off x="18015" y="26200"/>
              <a:ext cx="4660" cy="0"/>
            </a:xfrm>
            <a:prstGeom prst="line">
              <a:avLst/>
            </a:prstGeom>
            <a:noFill/>
            <a:ln w="6350">
              <a:solidFill>
                <a:srgbClr val="000000"/>
              </a:solidFill>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Elbow Connector 38"/>
            <p:cNvSpPr>
              <a:spLocks noChangeShapeType="1"/>
            </p:cNvSpPr>
            <p:nvPr/>
          </p:nvSpPr>
          <p:spPr bwMode="auto">
            <a:xfrm rot="16200000" flipH="1">
              <a:off x="9469" y="43210"/>
              <a:ext cx="21018" cy="6384"/>
            </a:xfrm>
            <a:prstGeom prst="bentConnector3">
              <a:avLst>
                <a:gd name="adj1" fmla="val 99352"/>
              </a:avLst>
            </a:prstGeom>
            <a:noFill/>
            <a:ln w="6350">
              <a:solidFill>
                <a:srgbClr val="000000"/>
              </a:solidFill>
              <a:miter lim="800000"/>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Straight Connector 39"/>
            <p:cNvSpPr>
              <a:spLocks noChangeShapeType="1"/>
            </p:cNvSpPr>
            <p:nvPr/>
          </p:nvSpPr>
          <p:spPr bwMode="auto">
            <a:xfrm flipH="1" flipV="1">
              <a:off x="16789" y="36414"/>
              <a:ext cx="4775" cy="44"/>
            </a:xfrm>
            <a:prstGeom prst="line">
              <a:avLst/>
            </a:prstGeom>
            <a:noFill/>
            <a:ln w="6350">
              <a:solidFill>
                <a:srgbClr val="000000"/>
              </a:solidFill>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Text Box 40"/>
            <p:cNvSpPr txBox="1">
              <a:spLocks noChangeArrowheads="1"/>
            </p:cNvSpPr>
            <p:nvPr/>
          </p:nvSpPr>
          <p:spPr bwMode="auto">
            <a:xfrm>
              <a:off x="13920" y="22382"/>
              <a:ext cx="3685" cy="2456"/>
            </a:xfrm>
            <a:prstGeom prst="rect">
              <a:avLst/>
            </a:prstGeom>
            <a:solidFill>
              <a:srgbClr val="FFFFFF"/>
            </a:solidFill>
            <a:ln w="6350">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mr-IN" altLang="en-US" sz="1200" b="1"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No</a:t>
              </a:r>
              <a:endParaRPr kumimoji="0" lang="mr-IN" altLang="en-US" sz="1800" b="0" i="0" u="none" strike="noStrike" cap="none" normalizeH="0" baseline="0" smtClean="0">
                <a:ln>
                  <a:noFill/>
                </a:ln>
                <a:solidFill>
                  <a:schemeClr val="tx1"/>
                </a:solidFill>
                <a:effectLst/>
                <a:latin typeface="Arial" panose="020B0604020202020204" pitchFamily="34" charset="0"/>
              </a:endParaRPr>
            </a:p>
          </p:txBody>
        </p:sp>
        <p:sp>
          <p:nvSpPr>
            <p:cNvPr id="37" name="Text Box 40"/>
            <p:cNvSpPr txBox="1">
              <a:spLocks noChangeArrowheads="1"/>
            </p:cNvSpPr>
            <p:nvPr/>
          </p:nvSpPr>
          <p:spPr bwMode="auto">
            <a:xfrm>
              <a:off x="25410" y="29342"/>
              <a:ext cx="4478" cy="2451"/>
            </a:xfrm>
            <a:prstGeom prst="rect">
              <a:avLst/>
            </a:prstGeom>
            <a:solidFill>
              <a:srgbClr val="FFFFFF"/>
            </a:solidFill>
            <a:ln w="6350">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mr-IN" altLang="en-US" sz="1100" b="1" i="0" u="none" strike="noStrike" cap="none" normalizeH="0" baseline="0" smtClean="0">
                  <a:ln>
                    <a:noFill/>
                  </a:ln>
                  <a:solidFill>
                    <a:schemeClr val="tx1"/>
                  </a:solidFill>
                  <a:effectLst/>
                  <a:ea typeface="Calibri" panose="020F0502020204030204" pitchFamily="34" charset="0"/>
                  <a:cs typeface="Mangal" panose="02040503050203030202" pitchFamily="18" charset="0"/>
                </a:rPr>
                <a:t>Yes</a:t>
              </a:r>
              <a:endParaRPr kumimoji="0" lang="mr-IN" altLang="en-US" sz="1800" b="0" i="0" u="none" strike="noStrike" cap="none" normalizeH="0" baseline="0" smtClean="0">
                <a:ln>
                  <a:noFill/>
                </a:ln>
                <a:solidFill>
                  <a:schemeClr val="tx1"/>
                </a:solidFill>
                <a:effectLst/>
                <a:latin typeface="Arial" panose="020B0604020202020204" pitchFamily="34" charset="0"/>
              </a:endParaRPr>
            </a:p>
          </p:txBody>
        </p:sp>
        <p:sp>
          <p:nvSpPr>
            <p:cNvPr id="38" name="Elbow Connector 44"/>
            <p:cNvSpPr>
              <a:spLocks noChangeShapeType="1"/>
            </p:cNvSpPr>
            <p:nvPr/>
          </p:nvSpPr>
          <p:spPr bwMode="auto">
            <a:xfrm rot="5400000">
              <a:off x="38035" y="24083"/>
              <a:ext cx="3412" cy="3275"/>
            </a:xfrm>
            <a:prstGeom prst="bentConnector3">
              <a:avLst>
                <a:gd name="adj1" fmla="val 98000"/>
              </a:avLst>
            </a:prstGeom>
            <a:noFill/>
            <a:ln w="6350">
              <a:solidFill>
                <a:srgbClr val="000000"/>
              </a:solidFill>
              <a:miter lim="800000"/>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Straight Connector 45"/>
            <p:cNvSpPr>
              <a:spLocks noChangeShapeType="1"/>
            </p:cNvSpPr>
            <p:nvPr/>
          </p:nvSpPr>
          <p:spPr bwMode="auto">
            <a:xfrm>
              <a:off x="37915" y="24015"/>
              <a:ext cx="3463" cy="0"/>
            </a:xfrm>
            <a:prstGeom prst="line">
              <a:avLst/>
            </a:prstGeom>
            <a:noFill/>
            <a:ln w="6350">
              <a:solidFill>
                <a:srgbClr val="000000"/>
              </a:solidFill>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Text Box 40"/>
            <p:cNvSpPr txBox="1">
              <a:spLocks noChangeArrowheads="1"/>
            </p:cNvSpPr>
            <p:nvPr/>
          </p:nvSpPr>
          <p:spPr bwMode="auto">
            <a:xfrm>
              <a:off x="36738" y="20906"/>
              <a:ext cx="7753" cy="2841"/>
            </a:xfrm>
            <a:prstGeom prst="rect">
              <a:avLst/>
            </a:prstGeom>
            <a:solidFill>
              <a:srgbClr val="FFFFFF"/>
            </a:solidFill>
            <a:ln w="6350">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mr-IN" altLang="en-US" sz="1200" b="1"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Mangal" panose="02040503050203030202" pitchFamily="18" charset="0"/>
                </a:rPr>
                <a:t>Validate</a:t>
              </a:r>
              <a:endParaRPr kumimoji="0" lang="mr-IN" altLang="en-US" sz="1800" b="0" i="0" u="none" strike="noStrike" cap="none" normalizeH="0" baseline="0" smtClean="0">
                <a:ln>
                  <a:noFill/>
                </a:ln>
                <a:solidFill>
                  <a:schemeClr val="tx1"/>
                </a:solidFill>
                <a:effectLst/>
                <a:latin typeface="Arial" panose="020B0604020202020204" pitchFamily="34" charset="0"/>
              </a:endParaRPr>
            </a:p>
          </p:txBody>
        </p:sp>
        <p:sp>
          <p:nvSpPr>
            <p:cNvPr id="43" name="Flowchart: Connector 47"/>
            <p:cNvSpPr>
              <a:spLocks noChangeArrowheads="1"/>
            </p:cNvSpPr>
            <p:nvPr/>
          </p:nvSpPr>
          <p:spPr bwMode="auto">
            <a:xfrm>
              <a:off x="29479" y="62664"/>
              <a:ext cx="2866" cy="3003"/>
            </a:xfrm>
            <a:prstGeom prst="flowChartConnector">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dirty="0"/>
            </a:p>
          </p:txBody>
        </p:sp>
        <p:sp>
          <p:nvSpPr>
            <p:cNvPr id="44" name="Flowchart: Connector 48"/>
            <p:cNvSpPr>
              <a:spLocks noChangeArrowheads="1"/>
            </p:cNvSpPr>
            <p:nvPr/>
          </p:nvSpPr>
          <p:spPr bwMode="auto">
            <a:xfrm>
              <a:off x="30457" y="63189"/>
              <a:ext cx="1069" cy="1501"/>
            </a:xfrm>
            <a:prstGeom prst="flowChartConnector">
              <a:avLst/>
            </a:prstGeom>
            <a:solidFill>
              <a:srgbClr val="000000"/>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dirty="0"/>
            </a:p>
          </p:txBody>
        </p:sp>
      </p:gr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158" y="357166"/>
            <a:ext cx="4643470" cy="584775"/>
          </a:xfrm>
          <a:prstGeom prst="rect">
            <a:avLst/>
          </a:prstGeom>
        </p:spPr>
        <p:txBody>
          <a:bodyPr wrap="square">
            <a:spAutoFit/>
          </a:bodyPr>
          <a:lstStyle/>
          <a:p>
            <a:r>
              <a:rPr lang="en-US" sz="3200" b="1" dirty="0" smtClean="0">
                <a:solidFill>
                  <a:schemeClr val="tx2"/>
                </a:solidFill>
                <a:effectLst>
                  <a:outerShdw blurRad="38100" dist="38100" dir="2700000" algn="tl">
                    <a:srgbClr val="000000">
                      <a:alpha val="43137"/>
                    </a:srgbClr>
                  </a:outerShdw>
                </a:effectLst>
                <a:latin typeface="Arial" pitchFamily="34" charset="0"/>
                <a:ea typeface="Times New Roman" pitchFamily="18" charset="0"/>
                <a:cs typeface="Arial" pitchFamily="34" charset="0"/>
              </a:rPr>
              <a:t>Use Case Diagram:</a:t>
            </a:r>
            <a:endParaRPr lang="en-IN" sz="3200" dirty="0">
              <a:solidFill>
                <a:schemeClr val="tx2"/>
              </a:solidFill>
              <a:effectLst>
                <a:outerShdw blurRad="38100" dist="38100" dir="2700000" algn="tl">
                  <a:srgbClr val="000000">
                    <a:alpha val="43137"/>
                  </a:srgbClr>
                </a:outerShdw>
              </a:effectLst>
            </a:endParaRPr>
          </a:p>
        </p:txBody>
      </p:sp>
      <p:pic>
        <p:nvPicPr>
          <p:cNvPr id="4098" name="Picture 2" descr="uml"/>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7191" y="941940"/>
            <a:ext cx="7809185" cy="57994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5720" y="428604"/>
            <a:ext cx="3643338" cy="584775"/>
          </a:xfrm>
          <a:prstGeom prst="rect">
            <a:avLst/>
          </a:prstGeom>
        </p:spPr>
        <p:txBody>
          <a:bodyPr wrap="square">
            <a:spAutoFit/>
          </a:bodyPr>
          <a:lstStyle/>
          <a:p>
            <a:r>
              <a:rPr lang="en-US" sz="3200" b="1" dirty="0" smtClean="0">
                <a:solidFill>
                  <a:schemeClr val="tx2"/>
                </a:solidFill>
                <a:effectLst>
                  <a:outerShdw blurRad="38100" dist="38100" dir="2700000" algn="tl">
                    <a:srgbClr val="000000">
                      <a:alpha val="43137"/>
                    </a:srgbClr>
                  </a:outerShdw>
                </a:effectLst>
                <a:latin typeface="Arial" pitchFamily="34" charset="0"/>
                <a:ea typeface="Times New Roman" pitchFamily="18" charset="0"/>
                <a:cs typeface="Arial" pitchFamily="34" charset="0"/>
              </a:rPr>
              <a:t>Object Diagram:</a:t>
            </a:r>
            <a:endParaRPr lang="en-IN" sz="3200" dirty="0">
              <a:solidFill>
                <a:schemeClr val="tx2"/>
              </a:solidFill>
              <a:effectLst>
                <a:outerShdw blurRad="38100" dist="38100" dir="2700000" algn="tl">
                  <a:srgbClr val="000000">
                    <a:alpha val="43137"/>
                  </a:srgbClr>
                </a:outerShdw>
              </a:effectLst>
            </a:endParaRPr>
          </a:p>
        </p:txBody>
      </p:sp>
      <p:pic>
        <p:nvPicPr>
          <p:cNvPr id="5122" name="Picture 2" descr="ObjectDiagram"/>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3528" y="1124744"/>
            <a:ext cx="7488832" cy="57332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158" y="486771"/>
            <a:ext cx="4572032" cy="584775"/>
          </a:xfrm>
          <a:prstGeom prst="rect">
            <a:avLst/>
          </a:prstGeom>
        </p:spPr>
        <p:txBody>
          <a:bodyPr wrap="square">
            <a:spAutoFit/>
          </a:bodyPr>
          <a:lstStyle/>
          <a:p>
            <a:r>
              <a:rPr lang="en-US" sz="3200" b="1" dirty="0" smtClean="0">
                <a:solidFill>
                  <a:schemeClr val="tx2"/>
                </a:solidFill>
                <a:effectLst>
                  <a:outerShdw blurRad="38100" dist="38100" dir="2700000" algn="tl">
                    <a:srgbClr val="000000">
                      <a:alpha val="43137"/>
                    </a:srgbClr>
                  </a:outerShdw>
                </a:effectLst>
                <a:latin typeface="Arial" pitchFamily="34" charset="0"/>
                <a:ea typeface="Times New Roman" pitchFamily="18" charset="0"/>
                <a:cs typeface="Arial" pitchFamily="34" charset="0"/>
              </a:rPr>
              <a:t>Component Diagram:</a:t>
            </a:r>
            <a:endParaRPr lang="en-IN" sz="3200" dirty="0">
              <a:solidFill>
                <a:schemeClr val="tx2"/>
              </a:solidFill>
              <a:effectLst>
                <a:outerShdw blurRad="38100" dist="38100" dir="2700000" algn="tl">
                  <a:srgbClr val="000000">
                    <a:alpha val="43137"/>
                  </a:srgbClr>
                </a:outerShdw>
              </a:effectLst>
            </a:endParaRPr>
          </a:p>
        </p:txBody>
      </p:sp>
      <p:sp>
        <p:nvSpPr>
          <p:cNvPr id="58389" name="Rectangle 2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8395" name="Rectangle 27"/>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cs typeface="Arial" pitchFamily="34" charset="0"/>
              </a:rPr>
              <a:t/>
            </a:r>
            <a:br>
              <a:rPr kumimoji="0" lang="en-US" sz="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Mangal"/>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9552" y="1370806"/>
            <a:ext cx="7344816" cy="5154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24" name="Rectangle 32"/>
          <p:cNvSpPr>
            <a:spLocks noChangeArrowheads="1"/>
          </p:cNvSpPr>
          <p:nvPr/>
        </p:nvSpPr>
        <p:spPr bwMode="auto">
          <a:xfrm>
            <a:off x="357158" y="285728"/>
            <a:ext cx="3807453"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71500" algn="l"/>
              </a:tabLst>
            </a:pPr>
            <a:r>
              <a:rPr kumimoji="0" lang="en-US" sz="3200" b="1" i="0" u="none" strike="noStrike" cap="none" normalizeH="0" baseline="0" dirty="0" smtClean="0">
                <a:ln>
                  <a:noFill/>
                </a:ln>
                <a:solidFill>
                  <a:schemeClr val="tx2"/>
                </a:solidFill>
                <a:effectLst>
                  <a:outerShdw blurRad="38100" dist="38100" dir="2700000" algn="tl">
                    <a:srgbClr val="000000">
                      <a:alpha val="43137"/>
                    </a:srgbClr>
                  </a:outerShdw>
                </a:effectLst>
                <a:latin typeface="Arial" pitchFamily="34" charset="0"/>
                <a:ea typeface="Times New Roman" pitchFamily="18" charset="0"/>
                <a:cs typeface="Arial" pitchFamily="34" charset="0"/>
              </a:rPr>
              <a:t>Activity Diagram:-</a:t>
            </a:r>
            <a:r>
              <a:rPr kumimoji="0" lang="en-US" b="0" i="0" u="none" strike="noStrike" cap="none" normalizeH="0" baseline="0" dirty="0" smtClean="0">
                <a:ln>
                  <a:noFill/>
                </a:ln>
                <a:solidFill>
                  <a:schemeClr val="tx2"/>
                </a:solidFill>
                <a:effectLst>
                  <a:outerShdw blurRad="38100" dist="38100" dir="2700000" algn="tl">
                    <a:srgbClr val="000000">
                      <a:alpha val="43137"/>
                    </a:srgbClr>
                  </a:outerShdw>
                </a:effectLst>
                <a:latin typeface="Arial" pitchFamily="34" charset="0"/>
                <a:ea typeface="Times New Roman" pitchFamily="18" charset="0"/>
                <a:cs typeface="Arial" pitchFamily="34" charset="0"/>
              </a:rPr>
              <a:t>  </a:t>
            </a:r>
            <a:endParaRPr kumimoji="0" lang="en-US" sz="2800" b="0" i="0" u="none" strike="noStrike" cap="none" normalizeH="0" baseline="0" dirty="0" smtClean="0">
              <a:ln>
                <a:noFill/>
              </a:ln>
              <a:solidFill>
                <a:schemeClr val="tx2"/>
              </a:solidFill>
              <a:effectLst>
                <a:outerShdw blurRad="38100" dist="38100" dir="2700000" algn="tl">
                  <a:srgbClr val="000000">
                    <a:alpha val="43137"/>
                  </a:srgbClr>
                </a:outerShdw>
              </a:effectLst>
              <a:latin typeface="Arial" pitchFamily="34" charset="0"/>
              <a:cs typeface="Arial" pitchFamily="34" charset="0"/>
            </a:endParaRPr>
          </a:p>
        </p:txBody>
      </p:sp>
      <p:sp>
        <p:nvSpPr>
          <p:cNvPr id="2" name="Rectangle 3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pSp>
        <p:nvGrpSpPr>
          <p:cNvPr id="3" name="Canvas 49"/>
          <p:cNvGrpSpPr>
            <a:grpSpLocks/>
          </p:cNvGrpSpPr>
          <p:nvPr/>
        </p:nvGrpSpPr>
        <p:grpSpPr bwMode="auto">
          <a:xfrm>
            <a:off x="683568" y="980728"/>
            <a:ext cx="7344816" cy="5857974"/>
            <a:chOff x="1970" y="2779"/>
            <a:chExt cx="10232" cy="11209"/>
          </a:xfrm>
        </p:grpSpPr>
        <p:sp>
          <p:nvSpPr>
            <p:cNvPr id="4" name="AutoShape 31"/>
            <p:cNvSpPr>
              <a:spLocks noChangeAspect="1" noChangeArrowheads="1"/>
            </p:cNvSpPr>
            <p:nvPr/>
          </p:nvSpPr>
          <p:spPr bwMode="auto">
            <a:xfrm>
              <a:off x="1970" y="2779"/>
              <a:ext cx="10232" cy="11209"/>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Straight Connector 52"/>
            <p:cNvSpPr>
              <a:spLocks noChangeShapeType="1"/>
            </p:cNvSpPr>
            <p:nvPr/>
          </p:nvSpPr>
          <p:spPr bwMode="auto">
            <a:xfrm>
              <a:off x="1993" y="4047"/>
              <a:ext cx="9886" cy="43"/>
            </a:xfrm>
            <a:prstGeom prst="line">
              <a:avLst/>
            </a:prstGeom>
            <a:noFill/>
            <a:ln w="6350">
              <a:solidFill>
                <a:srgbClr val="000000"/>
              </a:solidFill>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Straight Connector 53"/>
            <p:cNvSpPr>
              <a:spLocks noChangeShapeType="1"/>
            </p:cNvSpPr>
            <p:nvPr/>
          </p:nvSpPr>
          <p:spPr bwMode="auto">
            <a:xfrm>
              <a:off x="4465" y="3338"/>
              <a:ext cx="0" cy="10553"/>
            </a:xfrm>
            <a:prstGeom prst="line">
              <a:avLst/>
            </a:prstGeom>
            <a:noFill/>
            <a:ln w="6350">
              <a:solidFill>
                <a:srgbClr val="000000"/>
              </a:solidFill>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Straight Connector 54"/>
            <p:cNvSpPr>
              <a:spLocks noChangeShapeType="1"/>
            </p:cNvSpPr>
            <p:nvPr/>
          </p:nvSpPr>
          <p:spPr bwMode="auto">
            <a:xfrm>
              <a:off x="8983" y="3320"/>
              <a:ext cx="39" cy="10571"/>
            </a:xfrm>
            <a:prstGeom prst="line">
              <a:avLst/>
            </a:prstGeom>
            <a:noFill/>
            <a:ln w="6350">
              <a:solidFill>
                <a:srgbClr val="000000"/>
              </a:solidFill>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Text Box 55"/>
            <p:cNvSpPr txBox="1">
              <a:spLocks noChangeArrowheads="1"/>
            </p:cNvSpPr>
            <p:nvPr/>
          </p:nvSpPr>
          <p:spPr bwMode="auto">
            <a:xfrm>
              <a:off x="2078" y="3359"/>
              <a:ext cx="2258" cy="516"/>
            </a:xfrm>
            <a:prstGeom prst="rect">
              <a:avLst/>
            </a:prstGeom>
            <a:solidFill>
              <a:srgbClr val="FFFFFF"/>
            </a:solidFill>
            <a:ln w="6350">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mr-IN" altLang="en-US" sz="1600" b="1"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Complainant</a:t>
              </a:r>
              <a:endParaRPr kumimoji="0" lang="mr-IN" altLang="en-US" sz="1800" b="0" i="0" u="none" strike="noStrike" cap="none" normalizeH="0" baseline="0" smtClean="0">
                <a:ln>
                  <a:noFill/>
                </a:ln>
                <a:solidFill>
                  <a:schemeClr val="tx1"/>
                </a:solidFill>
                <a:effectLst/>
                <a:latin typeface="Arial" panose="020B0604020202020204" pitchFamily="34" charset="0"/>
              </a:endParaRPr>
            </a:p>
          </p:txBody>
        </p:sp>
        <p:sp>
          <p:nvSpPr>
            <p:cNvPr id="9" name="Text Box 55"/>
            <p:cNvSpPr txBox="1">
              <a:spLocks noChangeArrowheads="1"/>
            </p:cNvSpPr>
            <p:nvPr/>
          </p:nvSpPr>
          <p:spPr bwMode="auto">
            <a:xfrm>
              <a:off x="5802" y="3471"/>
              <a:ext cx="1912" cy="515"/>
            </a:xfrm>
            <a:prstGeom prst="rect">
              <a:avLst/>
            </a:prstGeom>
            <a:solidFill>
              <a:srgbClr val="FFFFFF"/>
            </a:solidFill>
            <a:ln w="6350">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mr-IN" altLang="en-US" sz="1600" b="1" i="0" u="none" strike="noStrike" cap="none" normalizeH="0" baseline="0" smtClean="0">
                  <a:ln>
                    <a:noFill/>
                  </a:ln>
                  <a:solidFill>
                    <a:schemeClr val="tx1"/>
                  </a:solidFill>
                  <a:effectLst/>
                  <a:ea typeface="Calibri" panose="020F0502020204030204" pitchFamily="34" charset="0"/>
                  <a:cs typeface="Mangal" panose="02040503050203030202" pitchFamily="18" charset="0"/>
                </a:rPr>
                <a:t>System</a:t>
              </a:r>
              <a:endParaRPr kumimoji="0" lang="mr-IN" altLang="en-US" sz="1800" b="0" i="0" u="none" strike="noStrike" cap="none" normalizeH="0" baseline="0" smtClean="0">
                <a:ln>
                  <a:noFill/>
                </a:ln>
                <a:solidFill>
                  <a:schemeClr val="tx1"/>
                </a:solidFill>
                <a:effectLst/>
                <a:latin typeface="Arial" panose="020B0604020202020204" pitchFamily="34" charset="0"/>
              </a:endParaRPr>
            </a:p>
          </p:txBody>
        </p:sp>
        <p:sp>
          <p:nvSpPr>
            <p:cNvPr id="10" name="Text Box 55"/>
            <p:cNvSpPr txBox="1">
              <a:spLocks noChangeArrowheads="1"/>
            </p:cNvSpPr>
            <p:nvPr/>
          </p:nvSpPr>
          <p:spPr bwMode="auto">
            <a:xfrm>
              <a:off x="9499" y="3428"/>
              <a:ext cx="1911" cy="515"/>
            </a:xfrm>
            <a:prstGeom prst="rect">
              <a:avLst/>
            </a:prstGeom>
            <a:solidFill>
              <a:srgbClr val="FFFFFF"/>
            </a:solidFill>
            <a:ln w="6350">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mr-IN" altLang="en-US" sz="1600" b="1"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Mangal" panose="02040503050203030202" pitchFamily="18" charset="0"/>
                </a:rPr>
                <a:t>Database</a:t>
              </a:r>
              <a:endParaRPr kumimoji="0" lang="mr-IN" altLang="en-US" sz="1800" b="0" i="0" u="none" strike="noStrike" cap="none" normalizeH="0" baseline="0" smtClean="0">
                <a:ln>
                  <a:noFill/>
                </a:ln>
                <a:solidFill>
                  <a:schemeClr val="tx1"/>
                </a:solidFill>
                <a:effectLst/>
                <a:latin typeface="Arial" panose="020B0604020202020204" pitchFamily="34" charset="0"/>
              </a:endParaRPr>
            </a:p>
          </p:txBody>
        </p:sp>
        <p:sp>
          <p:nvSpPr>
            <p:cNvPr id="11" name="Oval 59"/>
            <p:cNvSpPr>
              <a:spLocks noChangeArrowheads="1"/>
            </p:cNvSpPr>
            <p:nvPr/>
          </p:nvSpPr>
          <p:spPr bwMode="auto">
            <a:xfrm>
              <a:off x="2750" y="4137"/>
              <a:ext cx="431" cy="451"/>
            </a:xfrm>
            <a:prstGeom prst="ellipse">
              <a:avLst/>
            </a:prstGeom>
            <a:solidFill>
              <a:srgbClr val="000000"/>
            </a:solidFill>
            <a:ln w="38100">
              <a:solidFill>
                <a:srgbClr val="F2F2F2"/>
              </a:solidFill>
              <a:round/>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2" name="Straight Arrow Connector 60"/>
            <p:cNvSpPr>
              <a:spLocks noChangeShapeType="1"/>
            </p:cNvSpPr>
            <p:nvPr/>
          </p:nvSpPr>
          <p:spPr bwMode="auto">
            <a:xfrm>
              <a:off x="2996" y="4588"/>
              <a:ext cx="0" cy="598"/>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6"/>
            <p:cNvSpPr>
              <a:spLocks noChangeArrowheads="1"/>
            </p:cNvSpPr>
            <p:nvPr/>
          </p:nvSpPr>
          <p:spPr bwMode="auto">
            <a:xfrm>
              <a:off x="2078" y="5186"/>
              <a:ext cx="1957" cy="62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mr-IN" altLang="en-US" sz="1400" b="1"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Mangal" panose="02040503050203030202" pitchFamily="18" charset="0"/>
                </a:rPr>
                <a:t>Visit Bureau</a:t>
              </a:r>
              <a:endParaRPr kumimoji="0" lang="mr-IN" altLang="en-US" sz="1800" b="0" i="0" u="none" strike="noStrike" cap="none" normalizeH="0" baseline="0" smtClean="0">
                <a:ln>
                  <a:noFill/>
                </a:ln>
                <a:solidFill>
                  <a:schemeClr val="tx1"/>
                </a:solidFill>
                <a:effectLst/>
                <a:latin typeface="Arial" panose="020B0604020202020204" pitchFamily="34" charset="0"/>
              </a:endParaRPr>
            </a:p>
          </p:txBody>
        </p:sp>
        <p:sp>
          <p:nvSpPr>
            <p:cNvPr id="14" name="AutoShape 6"/>
            <p:cNvSpPr>
              <a:spLocks noChangeArrowheads="1"/>
            </p:cNvSpPr>
            <p:nvPr/>
          </p:nvSpPr>
          <p:spPr bwMode="auto">
            <a:xfrm>
              <a:off x="5285" y="5147"/>
              <a:ext cx="2103" cy="727"/>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mr-IN" altLang="en-US" sz="1400" b="1"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Mangal" panose="02040503050203030202" pitchFamily="18" charset="0"/>
                </a:rPr>
                <a:t>Display Home</a:t>
              </a:r>
              <a:endParaRPr kumimoji="0" lang="mr-IN" altLang="en-US" sz="1800" b="0" i="0" u="none" strike="noStrike" cap="none" normalizeH="0" baseline="0" smtClean="0">
                <a:ln>
                  <a:noFill/>
                </a:ln>
                <a:solidFill>
                  <a:schemeClr val="tx1"/>
                </a:solidFill>
                <a:effectLst/>
                <a:latin typeface="Arial" panose="020B0604020202020204" pitchFamily="34" charset="0"/>
              </a:endParaRPr>
            </a:p>
          </p:txBody>
        </p:sp>
        <p:sp>
          <p:nvSpPr>
            <p:cNvPr id="15" name="Straight Arrow Connector 64"/>
            <p:cNvSpPr>
              <a:spLocks noChangeShapeType="1"/>
            </p:cNvSpPr>
            <p:nvPr/>
          </p:nvSpPr>
          <p:spPr bwMode="auto">
            <a:xfrm>
              <a:off x="4035" y="5500"/>
              <a:ext cx="1250" cy="11"/>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 name="AutoShape 6"/>
            <p:cNvSpPr>
              <a:spLocks noChangeArrowheads="1"/>
            </p:cNvSpPr>
            <p:nvPr/>
          </p:nvSpPr>
          <p:spPr bwMode="auto">
            <a:xfrm>
              <a:off x="5351" y="6351"/>
              <a:ext cx="1957" cy="627"/>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mr-IN" altLang="en-US" sz="1400" b="1"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Mangal" panose="02040503050203030202" pitchFamily="18" charset="0"/>
                </a:rPr>
                <a:t>Admin Login</a:t>
              </a:r>
              <a:endParaRPr kumimoji="0" lang="mr-IN" altLang="en-US" sz="1800" b="0" i="0" u="none" strike="noStrike" cap="none" normalizeH="0" baseline="0" smtClean="0">
                <a:ln>
                  <a:noFill/>
                </a:ln>
                <a:solidFill>
                  <a:schemeClr val="tx1"/>
                </a:solidFill>
                <a:effectLst/>
                <a:latin typeface="Arial" panose="020B0604020202020204" pitchFamily="34" charset="0"/>
              </a:endParaRPr>
            </a:p>
          </p:txBody>
        </p:sp>
        <p:sp>
          <p:nvSpPr>
            <p:cNvPr id="17" name="Straight Arrow Connector 66"/>
            <p:cNvSpPr>
              <a:spLocks noChangeShapeType="1"/>
            </p:cNvSpPr>
            <p:nvPr/>
          </p:nvSpPr>
          <p:spPr bwMode="auto">
            <a:xfrm flipH="1">
              <a:off x="6330" y="5874"/>
              <a:ext cx="7" cy="477"/>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AutoShape 6"/>
            <p:cNvSpPr>
              <a:spLocks noChangeArrowheads="1"/>
            </p:cNvSpPr>
            <p:nvPr/>
          </p:nvSpPr>
          <p:spPr bwMode="auto">
            <a:xfrm>
              <a:off x="9542" y="6351"/>
              <a:ext cx="1957" cy="627"/>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mr-IN" altLang="en-US" sz="1400" b="1"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Mangal" panose="02040503050203030202" pitchFamily="18" charset="0"/>
                </a:rPr>
                <a:t>Verify Login</a:t>
              </a:r>
              <a:endParaRPr kumimoji="0" lang="mr-IN" altLang="en-US" sz="1800" b="0" i="0" u="none" strike="noStrike" cap="none" normalizeH="0" baseline="0" smtClean="0">
                <a:ln>
                  <a:noFill/>
                </a:ln>
                <a:solidFill>
                  <a:schemeClr val="tx1"/>
                </a:solidFill>
                <a:effectLst/>
                <a:latin typeface="Arial" panose="020B0604020202020204" pitchFamily="34" charset="0"/>
              </a:endParaRPr>
            </a:p>
          </p:txBody>
        </p:sp>
        <p:sp>
          <p:nvSpPr>
            <p:cNvPr id="19" name="Straight Arrow Connector 68"/>
            <p:cNvSpPr>
              <a:spLocks noChangeShapeType="1"/>
            </p:cNvSpPr>
            <p:nvPr/>
          </p:nvSpPr>
          <p:spPr bwMode="auto">
            <a:xfrm>
              <a:off x="7308" y="6665"/>
              <a:ext cx="2234" cy="0"/>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Elbow Connector 69"/>
            <p:cNvSpPr>
              <a:spLocks noChangeShapeType="1"/>
            </p:cNvSpPr>
            <p:nvPr/>
          </p:nvSpPr>
          <p:spPr bwMode="auto">
            <a:xfrm rot="5400000" flipH="1">
              <a:off x="8535" y="4364"/>
              <a:ext cx="840" cy="3133"/>
            </a:xfrm>
            <a:prstGeom prst="bentConnector2">
              <a:avLst/>
            </a:prstGeom>
            <a:noFill/>
            <a:ln w="6350">
              <a:solidFill>
                <a:srgbClr val="000000"/>
              </a:solidFill>
              <a:miter lim="800000"/>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AutoShape 6"/>
            <p:cNvSpPr>
              <a:spLocks noChangeArrowheads="1"/>
            </p:cNvSpPr>
            <p:nvPr/>
          </p:nvSpPr>
          <p:spPr bwMode="auto">
            <a:xfrm>
              <a:off x="5307" y="7619"/>
              <a:ext cx="2103" cy="899"/>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mr-IN" altLang="en-US" sz="1400" b="1"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Mangal" panose="02040503050203030202" pitchFamily="18" charset="0"/>
                </a:rPr>
                <a:t>Add FIR,Criminal</a:t>
              </a:r>
              <a:endParaRPr kumimoji="0" lang="mr-IN" altLang="en-US" sz="1800" b="0" i="0" u="none" strike="noStrike" cap="none" normalizeH="0" baseline="0" smtClean="0">
                <a:ln>
                  <a:noFill/>
                </a:ln>
                <a:solidFill>
                  <a:schemeClr val="tx1"/>
                </a:solidFill>
                <a:effectLst/>
                <a:latin typeface="Arial" panose="020B0604020202020204" pitchFamily="34" charset="0"/>
              </a:endParaRPr>
            </a:p>
          </p:txBody>
        </p:sp>
        <p:sp>
          <p:nvSpPr>
            <p:cNvPr id="22" name="Elbow Connector 71"/>
            <p:cNvSpPr>
              <a:spLocks noChangeShapeType="1"/>
            </p:cNvSpPr>
            <p:nvPr/>
          </p:nvSpPr>
          <p:spPr bwMode="auto">
            <a:xfrm rot="5400000">
              <a:off x="8420" y="5968"/>
              <a:ext cx="1091" cy="3111"/>
            </a:xfrm>
            <a:prstGeom prst="bentConnector2">
              <a:avLst/>
            </a:prstGeom>
            <a:noFill/>
            <a:ln w="6350">
              <a:solidFill>
                <a:srgbClr val="000000"/>
              </a:solidFill>
              <a:miter lim="800000"/>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Straight Arrow Connector 72"/>
            <p:cNvSpPr>
              <a:spLocks noChangeShapeType="1"/>
            </p:cNvSpPr>
            <p:nvPr/>
          </p:nvSpPr>
          <p:spPr bwMode="auto">
            <a:xfrm>
              <a:off x="6330" y="6978"/>
              <a:ext cx="29" cy="641"/>
            </a:xfrm>
            <a:prstGeom prst="straightConnector1">
              <a:avLst/>
            </a:prstGeom>
            <a:noFill/>
            <a:ln w="6350">
              <a:solidFill>
                <a:srgbClr val="5B9BD5"/>
              </a:solidFill>
              <a:miter lim="800000"/>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AutoShape 6"/>
            <p:cNvSpPr>
              <a:spLocks noChangeArrowheads="1"/>
            </p:cNvSpPr>
            <p:nvPr/>
          </p:nvSpPr>
          <p:spPr bwMode="auto">
            <a:xfrm>
              <a:off x="6397" y="8973"/>
              <a:ext cx="1937" cy="942"/>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mr-IN" altLang="en-US" sz="1400" b="1"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Mangal" panose="02040503050203030202" pitchFamily="18" charset="0"/>
                </a:rPr>
                <a:t>Forward to Judgement</a:t>
              </a:r>
              <a:endParaRPr kumimoji="0" lang="mr-IN" altLang="en-US" sz="1800" b="0" i="0" u="none" strike="noStrike" cap="none" normalizeH="0" baseline="0" smtClean="0">
                <a:ln>
                  <a:noFill/>
                </a:ln>
                <a:solidFill>
                  <a:schemeClr val="tx1"/>
                </a:solidFill>
                <a:effectLst/>
                <a:latin typeface="Arial" panose="020B0604020202020204" pitchFamily="34" charset="0"/>
              </a:endParaRPr>
            </a:p>
          </p:txBody>
        </p:sp>
        <p:sp>
          <p:nvSpPr>
            <p:cNvPr id="25" name="Straight Arrow Connector 74"/>
            <p:cNvSpPr>
              <a:spLocks noChangeShapeType="1"/>
            </p:cNvSpPr>
            <p:nvPr/>
          </p:nvSpPr>
          <p:spPr bwMode="auto">
            <a:xfrm>
              <a:off x="7131" y="8518"/>
              <a:ext cx="21" cy="429"/>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AutoShape 6"/>
            <p:cNvSpPr>
              <a:spLocks noChangeArrowheads="1"/>
            </p:cNvSpPr>
            <p:nvPr/>
          </p:nvSpPr>
          <p:spPr bwMode="auto">
            <a:xfrm>
              <a:off x="5156" y="10692"/>
              <a:ext cx="2985" cy="74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mr-IN" altLang="en-US" sz="1400" b="1"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Mangal" panose="02040503050203030202" pitchFamily="18" charset="0"/>
                </a:rPr>
                <a:t>Display Reports</a:t>
              </a:r>
              <a:endParaRPr kumimoji="0" lang="mr-IN" altLang="en-US" sz="1800" b="0" i="0" u="none" strike="noStrike" cap="none" normalizeH="0" baseline="0" smtClean="0">
                <a:ln>
                  <a:noFill/>
                </a:ln>
                <a:solidFill>
                  <a:schemeClr val="tx1"/>
                </a:solidFill>
                <a:effectLst/>
                <a:latin typeface="Arial" panose="020B0604020202020204" pitchFamily="34" charset="0"/>
              </a:endParaRPr>
            </a:p>
          </p:txBody>
        </p:sp>
        <p:sp>
          <p:nvSpPr>
            <p:cNvPr id="27" name="Straight Arrow Connector 76"/>
            <p:cNvSpPr>
              <a:spLocks noChangeShapeType="1"/>
            </p:cNvSpPr>
            <p:nvPr/>
          </p:nvSpPr>
          <p:spPr bwMode="auto">
            <a:xfrm flipH="1">
              <a:off x="7366" y="9915"/>
              <a:ext cx="0" cy="799"/>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Straight Arrow Connector 77"/>
            <p:cNvSpPr>
              <a:spLocks noChangeShapeType="1"/>
            </p:cNvSpPr>
            <p:nvPr/>
          </p:nvSpPr>
          <p:spPr bwMode="auto">
            <a:xfrm>
              <a:off x="5777" y="8518"/>
              <a:ext cx="25" cy="2196"/>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AutoShape 6"/>
            <p:cNvSpPr>
              <a:spLocks noChangeArrowheads="1"/>
            </p:cNvSpPr>
            <p:nvPr/>
          </p:nvSpPr>
          <p:spPr bwMode="auto">
            <a:xfrm>
              <a:off x="5673" y="11745"/>
              <a:ext cx="1957" cy="627"/>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mr-IN" altLang="en-US" sz="1400" b="1"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Mangal" panose="02040503050203030202" pitchFamily="18" charset="0"/>
                </a:rPr>
                <a:t>Logout</a:t>
              </a:r>
              <a:endParaRPr kumimoji="0" lang="mr-IN" altLang="en-US" sz="1800" b="0" i="0" u="none" strike="noStrike" cap="none" normalizeH="0" baseline="0" smtClean="0">
                <a:ln>
                  <a:noFill/>
                </a:ln>
                <a:solidFill>
                  <a:schemeClr val="tx1"/>
                </a:solidFill>
                <a:effectLst/>
                <a:latin typeface="Arial" panose="020B0604020202020204" pitchFamily="34" charset="0"/>
              </a:endParaRPr>
            </a:p>
          </p:txBody>
        </p:sp>
        <p:sp>
          <p:nvSpPr>
            <p:cNvPr id="30" name="Straight Arrow Connector 80"/>
            <p:cNvSpPr>
              <a:spLocks noChangeShapeType="1"/>
            </p:cNvSpPr>
            <p:nvPr/>
          </p:nvSpPr>
          <p:spPr bwMode="auto">
            <a:xfrm>
              <a:off x="6649" y="11440"/>
              <a:ext cx="3" cy="305"/>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 name="Straight Arrow Connector 81"/>
            <p:cNvSpPr>
              <a:spLocks noChangeShapeType="1"/>
            </p:cNvSpPr>
            <p:nvPr/>
          </p:nvSpPr>
          <p:spPr bwMode="auto">
            <a:xfrm>
              <a:off x="6734" y="12365"/>
              <a:ext cx="0" cy="665"/>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392" name="Flowchart: Connector 82"/>
            <p:cNvSpPr>
              <a:spLocks noChangeArrowheads="1"/>
            </p:cNvSpPr>
            <p:nvPr/>
          </p:nvSpPr>
          <p:spPr bwMode="auto">
            <a:xfrm>
              <a:off x="6511" y="12670"/>
              <a:ext cx="451" cy="472"/>
            </a:xfrm>
            <a:prstGeom prst="flowChartConnector">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dirty="0"/>
            </a:p>
          </p:txBody>
        </p:sp>
        <p:sp>
          <p:nvSpPr>
            <p:cNvPr id="59394" name="Flowchart: Connector 83"/>
            <p:cNvSpPr>
              <a:spLocks noChangeArrowheads="1"/>
            </p:cNvSpPr>
            <p:nvPr/>
          </p:nvSpPr>
          <p:spPr bwMode="auto">
            <a:xfrm>
              <a:off x="6665" y="12753"/>
              <a:ext cx="168" cy="236"/>
            </a:xfrm>
            <a:prstGeom prst="flowChartConnector">
              <a:avLst/>
            </a:prstGeom>
            <a:solidFill>
              <a:srgbClr val="000000"/>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dirty="0"/>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0" y="-214338"/>
            <a:ext cx="4838184" cy="107721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71500" algn="l"/>
              </a:tabLst>
            </a:pPr>
            <a:endParaRPr kumimoji="0" lang="en-US" sz="3200" b="1" i="0" u="none" strike="noStrike" cap="none" normalizeH="0" baseline="0" dirty="0" smtClean="0">
              <a:ln>
                <a:noFill/>
              </a:ln>
              <a:solidFill>
                <a:schemeClr val="tx2"/>
              </a:solidFill>
              <a:effectLst>
                <a:outerShdw blurRad="38100" dist="38100" dir="2700000" algn="tl">
                  <a:srgbClr val="000000">
                    <a:alpha val="43137"/>
                  </a:srgbClr>
                </a:outerShdw>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571500" algn="l"/>
              </a:tabLst>
            </a:pPr>
            <a:r>
              <a:rPr lang="en-US" sz="3200" b="1" dirty="0">
                <a:solidFill>
                  <a:schemeClr val="tx2"/>
                </a:solidFill>
                <a:effectLst>
                  <a:outerShdw blurRad="38100" dist="38100" dir="2700000" algn="tl">
                    <a:srgbClr val="000000">
                      <a:alpha val="43137"/>
                    </a:srgbClr>
                  </a:outerShdw>
                </a:effectLst>
                <a:latin typeface="Arial" pitchFamily="34" charset="0"/>
                <a:ea typeface="Times New Roman" pitchFamily="18" charset="0"/>
                <a:cs typeface="Arial" pitchFamily="34" charset="0"/>
              </a:rPr>
              <a:t>	</a:t>
            </a:r>
            <a:r>
              <a:rPr kumimoji="0" lang="en-US" sz="3200" b="1" i="0" u="none" strike="noStrike" cap="none" normalizeH="0" baseline="0" dirty="0" smtClean="0">
                <a:ln>
                  <a:noFill/>
                </a:ln>
                <a:solidFill>
                  <a:schemeClr val="tx2"/>
                </a:solidFill>
                <a:effectLst>
                  <a:outerShdw blurRad="38100" dist="38100" dir="2700000" algn="tl">
                    <a:srgbClr val="000000">
                      <a:alpha val="43137"/>
                    </a:srgbClr>
                  </a:outerShdw>
                </a:effectLst>
                <a:latin typeface="Arial" pitchFamily="34" charset="0"/>
                <a:ea typeface="Times New Roman" pitchFamily="18" charset="0"/>
                <a:cs typeface="Arial" pitchFamily="34" charset="0"/>
              </a:rPr>
              <a:t>Sequence Diagram :-</a:t>
            </a:r>
            <a:endParaRPr kumimoji="0" lang="en-US" sz="2800" b="0" i="0" u="none" strike="noStrike" cap="none" normalizeH="0" baseline="0" dirty="0" smtClean="0">
              <a:ln>
                <a:noFill/>
              </a:ln>
              <a:solidFill>
                <a:schemeClr val="tx2"/>
              </a:solidFill>
              <a:effectLst>
                <a:outerShdw blurRad="38100" dist="38100" dir="2700000" algn="tl">
                  <a:srgbClr val="000000">
                    <a:alpha val="43137"/>
                  </a:srgbClr>
                </a:outerShdw>
              </a:effectLst>
              <a:latin typeface="Arial" pitchFamily="34" charset="0"/>
              <a:cs typeface="Arial" pitchFamily="34" charset="0"/>
            </a:endParaRPr>
          </a:p>
        </p:txBody>
      </p:sp>
      <p:pic>
        <p:nvPicPr>
          <p:cNvPr id="8194" name="Picture 2" descr="Seq"/>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9512" y="1052736"/>
            <a:ext cx="7704856" cy="5475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214314" y="357166"/>
            <a:ext cx="6929454" cy="133113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2"/>
                </a:solidFill>
                <a:effectLst>
                  <a:outerShdw blurRad="38100" dist="38100" dir="2700000" algn="tl">
                    <a:srgbClr val="000000">
                      <a:alpha val="43137"/>
                    </a:srgbClr>
                  </a:outerShdw>
                </a:effectLst>
                <a:latin typeface="Algerian" pitchFamily="82" charset="0"/>
                <a:ea typeface="Times New Roman" pitchFamily="18" charset="0"/>
                <a:cs typeface="Arial" pitchFamily="34" charset="0"/>
              </a:rPr>
              <a:t>ScreenShots (Input Forms):-</a:t>
            </a:r>
            <a:endParaRPr kumimoji="0" lang="en-US" sz="1050" b="0" i="0" u="none" strike="noStrike" cap="none" normalizeH="0" baseline="0" dirty="0" smtClean="0">
              <a:ln>
                <a:noFill/>
              </a:ln>
              <a:solidFill>
                <a:schemeClr val="tx2"/>
              </a:solidFill>
              <a:effectLst>
                <a:outerShdw blurRad="38100" dist="38100" dir="2700000" algn="tl">
                  <a:srgbClr val="000000">
                    <a:alpha val="43137"/>
                  </a:srgbClr>
                </a:outerShdw>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lgerian" pitchFamily="82" charset="0"/>
                <a:ea typeface="Times New Roman" pitchFamily="18" charset="0"/>
                <a:cs typeface="Arial" pitchFamily="34" charset="0"/>
              </a:rPr>
              <a:t>Login Form:-</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5843" name="Rectangle 3"/>
          <p:cNvSpPr>
            <a:spLocks noChangeArrowheads="1"/>
          </p:cNvSpPr>
          <p:nvPr/>
        </p:nvSpPr>
        <p:spPr bwMode="auto">
          <a:xfrm>
            <a:off x="0" y="4010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9218" name="Picture 2" descr="Login"/>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55576" y="1777777"/>
            <a:ext cx="6854964" cy="44644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357158" y="504277"/>
            <a:ext cx="6929486" cy="11387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i="0" u="none" strike="noStrike" cap="none" normalizeH="0" baseline="0" dirty="0" smtClean="0">
                <a:ln>
                  <a:noFill/>
                </a:ln>
                <a:solidFill>
                  <a:schemeClr val="tx2"/>
                </a:solidFill>
                <a:effectLst>
                  <a:outerShdw blurRad="38100" dist="38100" dir="2700000" algn="tl">
                    <a:srgbClr val="000000">
                      <a:alpha val="43137"/>
                    </a:srgbClr>
                  </a:outerShdw>
                </a:effectLst>
                <a:latin typeface="Algerian" pitchFamily="82" charset="0"/>
                <a:ea typeface="Times New Roman" pitchFamily="18" charset="0"/>
                <a:cs typeface="Arial" pitchFamily="34" charset="0"/>
              </a:rPr>
              <a:t>Main Form:-</a:t>
            </a:r>
            <a:endParaRPr kumimoji="0" lang="en-US" sz="1200" i="0" u="none" strike="noStrike" cap="none" normalizeH="0" baseline="0" dirty="0" smtClean="0">
              <a:ln>
                <a:noFill/>
              </a:ln>
              <a:solidFill>
                <a:schemeClr val="tx2"/>
              </a:solidFill>
              <a:effectLst>
                <a:outerShdw blurRad="38100" dist="38100" dir="2700000" algn="tl">
                  <a:srgbClr val="000000">
                    <a:alpha val="43137"/>
                  </a:srgbClr>
                </a:outerShdw>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600" i="0" u="none" strike="noStrike" cap="none" normalizeH="0" baseline="0" dirty="0" smtClean="0">
              <a:ln>
                <a:noFill/>
              </a:ln>
              <a:solidFill>
                <a:schemeClr val="tx2"/>
              </a:solidFill>
              <a:effectLst>
                <a:outerShdw blurRad="38100" dist="38100" dir="2700000" algn="tl">
                  <a:srgbClr val="000000">
                    <a:alpha val="43137"/>
                  </a:srgbClr>
                </a:outerShdw>
              </a:effectLst>
              <a:latin typeface="Arial" pitchFamily="34" charset="0"/>
              <a:cs typeface="Arial" pitchFamily="34" charset="0"/>
            </a:endParaRPr>
          </a:p>
        </p:txBody>
      </p:sp>
      <p:sp>
        <p:nvSpPr>
          <p:cNvPr id="40963" name="Rectangle 3"/>
          <p:cNvSpPr>
            <a:spLocks noChangeArrowheads="1"/>
          </p:cNvSpPr>
          <p:nvPr/>
        </p:nvSpPr>
        <p:spPr bwMode="auto">
          <a:xfrm>
            <a:off x="0" y="3524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42" name="Picture 2" descr="MDI"/>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9552" y="1412776"/>
            <a:ext cx="7056784" cy="47382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285752" y="642918"/>
            <a:ext cx="5857884"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800" dirty="0" smtClean="0">
                <a:solidFill>
                  <a:schemeClr val="tx2"/>
                </a:solidFill>
                <a:effectLst>
                  <a:outerShdw blurRad="38100" dist="38100" dir="2700000" algn="tl">
                    <a:srgbClr val="000000">
                      <a:alpha val="43137"/>
                    </a:srgbClr>
                  </a:outerShdw>
                </a:effectLst>
                <a:latin typeface="Algerian" pitchFamily="82" charset="0"/>
                <a:ea typeface="Times New Roman" pitchFamily="18" charset="0"/>
                <a:cs typeface="Arial" pitchFamily="34" charset="0"/>
              </a:rPr>
              <a:t>Complaint</a:t>
            </a:r>
            <a:r>
              <a:rPr kumimoji="0" lang="en-US" sz="2800" b="0" i="0" u="none" strike="noStrike" cap="none" normalizeH="0" baseline="0" dirty="0" smtClean="0">
                <a:ln>
                  <a:noFill/>
                </a:ln>
                <a:solidFill>
                  <a:schemeClr val="tx2"/>
                </a:solidFill>
                <a:effectLst>
                  <a:outerShdw blurRad="38100" dist="38100" dir="2700000" algn="tl">
                    <a:srgbClr val="000000">
                      <a:alpha val="43137"/>
                    </a:srgbClr>
                  </a:outerShdw>
                </a:effectLst>
                <a:latin typeface="Algerian" pitchFamily="82" charset="0"/>
                <a:ea typeface="Times New Roman" pitchFamily="18" charset="0"/>
                <a:cs typeface="Arial" pitchFamily="34" charset="0"/>
              </a:rPr>
              <a:t>:-</a:t>
            </a:r>
            <a:endParaRPr kumimoji="0" lang="en-US" sz="1100" b="0" i="0" u="none" strike="noStrike" cap="none" normalizeH="0" baseline="0" dirty="0" smtClean="0">
              <a:ln>
                <a:noFill/>
              </a:ln>
              <a:solidFill>
                <a:schemeClr val="tx2"/>
              </a:solidFill>
              <a:effectLst>
                <a:outerShdw blurRad="38100" dist="38100" dir="2700000" algn="tl">
                  <a:srgbClr val="000000">
                    <a:alpha val="43137"/>
                  </a:srgbClr>
                </a:outerShdw>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2"/>
              </a:solidFill>
              <a:effectLst>
                <a:outerShdw blurRad="38100" dist="38100" dir="2700000" algn="tl">
                  <a:srgbClr val="000000">
                    <a:alpha val="43137"/>
                  </a:srgbClr>
                </a:outerShdw>
              </a:effectLst>
              <a:latin typeface="Arial" pitchFamily="34" charset="0"/>
              <a:cs typeface="Arial" pitchFamily="34" charset="0"/>
            </a:endParaRPr>
          </a:p>
        </p:txBody>
      </p:sp>
      <p:sp>
        <p:nvSpPr>
          <p:cNvPr id="41987" name="Rectangle 3"/>
          <p:cNvSpPr>
            <a:spLocks noChangeArrowheads="1"/>
          </p:cNvSpPr>
          <p:nvPr/>
        </p:nvSpPr>
        <p:spPr bwMode="auto">
          <a:xfrm>
            <a:off x="0" y="42957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1266" name="Picture 2" descr="CompSav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11560" y="1412776"/>
            <a:ext cx="7056784" cy="5040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378818" y="188640"/>
            <a:ext cx="6929486" cy="14465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800" dirty="0" smtClean="0">
                <a:solidFill>
                  <a:schemeClr val="tx2"/>
                </a:solidFill>
                <a:effectLst>
                  <a:outerShdw blurRad="38100" dist="38100" dir="2700000" algn="tl">
                    <a:srgbClr val="000000">
                      <a:alpha val="43137"/>
                    </a:srgbClr>
                  </a:outerShdw>
                </a:effectLst>
                <a:latin typeface="Algerian" pitchFamily="82" charset="0"/>
                <a:ea typeface="Times New Roman" pitchFamily="18" charset="0"/>
                <a:cs typeface="Arial" pitchFamily="34" charset="0"/>
              </a:rPr>
              <a:t>FIR </a:t>
            </a:r>
            <a:r>
              <a:rPr kumimoji="0" lang="en-US" sz="2800" b="0" i="0" u="none" strike="noStrike" cap="none" normalizeH="0" baseline="0" dirty="0" smtClean="0">
                <a:ln>
                  <a:noFill/>
                </a:ln>
                <a:solidFill>
                  <a:schemeClr val="tx2"/>
                </a:solidFill>
                <a:effectLst>
                  <a:outerShdw blurRad="38100" dist="38100" dir="2700000" algn="tl">
                    <a:srgbClr val="000000">
                      <a:alpha val="43137"/>
                    </a:srgbClr>
                  </a:outerShdw>
                </a:effectLst>
                <a:latin typeface="Algerian" pitchFamily="82" charset="0"/>
                <a:ea typeface="Times New Roman" pitchFamily="18" charset="0"/>
                <a:cs typeface="Arial" pitchFamily="34" charset="0"/>
              </a:rPr>
              <a:t>:-</a:t>
            </a:r>
            <a:endParaRPr kumimoji="0" lang="en-US" sz="1100" b="0" i="0" u="none" strike="noStrike" cap="none" normalizeH="0" baseline="0" dirty="0" smtClean="0">
              <a:ln>
                <a:noFill/>
              </a:ln>
              <a:solidFill>
                <a:schemeClr val="tx2"/>
              </a:solidFill>
              <a:effectLst>
                <a:outerShdw blurRad="38100" dist="38100" dir="2700000" algn="tl">
                  <a:srgbClr val="000000">
                    <a:alpha val="43137"/>
                  </a:srgbClr>
                </a:outerShdw>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2"/>
                </a:solidFill>
                <a:effectLst>
                  <a:outerShdw blurRad="38100" dist="38100" dir="2700000" algn="tl">
                    <a:srgbClr val="000000">
                      <a:alpha val="43137"/>
                    </a:srgbClr>
                  </a:outerShdw>
                </a:effectLst>
                <a:latin typeface="Arial" pitchFamily="34" charset="0"/>
                <a:ea typeface="Times New Roman" pitchFamily="18" charset="0"/>
                <a:cs typeface="Arial" pitchFamily="34" charset="0"/>
              </a:rPr>
              <a:t> </a:t>
            </a:r>
            <a:endParaRPr kumimoji="0" lang="en-US" sz="1100" b="0" i="0" u="none" strike="noStrike" cap="none" normalizeH="0" baseline="0" dirty="0" smtClean="0">
              <a:ln>
                <a:noFill/>
              </a:ln>
              <a:solidFill>
                <a:schemeClr val="tx2"/>
              </a:solidFill>
              <a:effectLst>
                <a:outerShdw blurRad="38100" dist="38100" dir="2700000" algn="tl">
                  <a:srgbClr val="000000">
                    <a:alpha val="43137"/>
                  </a:srgbClr>
                </a:outerShdw>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2"/>
              </a:solidFill>
              <a:effectLst>
                <a:outerShdw blurRad="38100" dist="38100" dir="2700000" algn="tl">
                  <a:srgbClr val="000000">
                    <a:alpha val="43137"/>
                  </a:srgbClr>
                </a:outerShdw>
              </a:effectLst>
              <a:latin typeface="Arial" pitchFamily="34" charset="0"/>
              <a:cs typeface="Arial" pitchFamily="34" charset="0"/>
            </a:endParaRPr>
          </a:p>
        </p:txBody>
      </p:sp>
      <p:sp>
        <p:nvSpPr>
          <p:cNvPr id="43011" name="Rectangle 3"/>
          <p:cNvSpPr>
            <a:spLocks noChangeArrowheads="1"/>
          </p:cNvSpPr>
          <p:nvPr/>
        </p:nvSpPr>
        <p:spPr bwMode="auto">
          <a:xfrm>
            <a:off x="0" y="48672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2290" name="Picture 2" descr="FirSav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6992" y="764705"/>
            <a:ext cx="7445367" cy="3024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291" name="Picture 3" descr="firsave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65956" y="3789041"/>
            <a:ext cx="7446403" cy="2952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1428736"/>
            <a:ext cx="8101042" cy="3143272"/>
          </a:xfrm>
        </p:spPr>
        <p:txBody>
          <a:bodyPr>
            <a:noAutofit/>
          </a:bodyPr>
          <a:lstStyle/>
          <a:p>
            <a:pPr algn="l"/>
            <a:r>
              <a:rPr lang="en-IN" sz="1600" dirty="0" smtClean="0"/>
              <a:t/>
            </a:r>
            <a:br>
              <a:rPr lang="en-IN" sz="1600" dirty="0" smtClean="0"/>
            </a:br>
            <a:r>
              <a:rPr lang="en-IN" sz="1600" dirty="0" smtClean="0"/>
              <a:t/>
            </a:r>
            <a:br>
              <a:rPr lang="en-IN" sz="1600" dirty="0" smtClean="0"/>
            </a:br>
            <a:r>
              <a:rPr lang="en-IN" sz="1600" dirty="0" smtClean="0"/>
              <a:t/>
            </a:r>
            <a:br>
              <a:rPr lang="en-IN" sz="1600" dirty="0" smtClean="0"/>
            </a:br>
            <a:endParaRPr lang="en-IN" sz="1600" dirty="0"/>
          </a:p>
        </p:txBody>
      </p:sp>
      <p:sp>
        <p:nvSpPr>
          <p:cNvPr id="7" name="TextBox 6"/>
          <p:cNvSpPr txBox="1"/>
          <p:nvPr/>
        </p:nvSpPr>
        <p:spPr>
          <a:xfrm>
            <a:off x="3571868" y="506536"/>
            <a:ext cx="4071966" cy="707886"/>
          </a:xfrm>
          <a:prstGeom prst="rect">
            <a:avLst/>
          </a:prstGeom>
          <a:noFill/>
        </p:spPr>
        <p:txBody>
          <a:bodyPr wrap="square" rtlCol="0">
            <a:spAutoFit/>
          </a:bodyPr>
          <a:lstStyle/>
          <a:p>
            <a:r>
              <a:rPr lang="en-IN" sz="4000" b="1" dirty="0" smtClean="0">
                <a:solidFill>
                  <a:schemeClr val="bg1"/>
                </a:solidFill>
              </a:rPr>
              <a:t>INTRODUCTION</a:t>
            </a:r>
            <a:endParaRPr lang="en-IN" sz="4000" b="1" dirty="0">
              <a:solidFill>
                <a:schemeClr val="bg1"/>
              </a:solidFill>
            </a:endParaRPr>
          </a:p>
        </p:txBody>
      </p:sp>
      <p:sp>
        <p:nvSpPr>
          <p:cNvPr id="8" name="TextBox 7"/>
          <p:cNvSpPr txBox="1"/>
          <p:nvPr/>
        </p:nvSpPr>
        <p:spPr>
          <a:xfrm>
            <a:off x="2786050" y="1428736"/>
            <a:ext cx="6143668" cy="4708981"/>
          </a:xfrm>
          <a:prstGeom prst="rect">
            <a:avLst/>
          </a:prstGeom>
          <a:noFill/>
        </p:spPr>
        <p:txBody>
          <a:bodyPr wrap="square" rtlCol="0">
            <a:spAutoFit/>
          </a:bodyPr>
          <a:lstStyle/>
          <a:p>
            <a:r>
              <a:rPr lang="en-US" sz="2000" dirty="0" smtClean="0">
                <a:solidFill>
                  <a:schemeClr val="bg1"/>
                </a:solidFill>
              </a:rPr>
              <a:t>	</a:t>
            </a:r>
            <a:r>
              <a:rPr lang="en-US" sz="2000" dirty="0">
                <a:solidFill>
                  <a:schemeClr val="bg1"/>
                </a:solidFill>
              </a:rPr>
              <a:t>In this Project we are describing the Computerized system for “Crime Bureau”. We had studied this system with respect to the criminal record. The “Crime Bureau Management System” is use to manage the criminal record and create the systematic presentation of the data into the system. It helps to generate the report of the criminal including all the necessary information about the criminal. Which help to reduce the paper work and to avoid the misuse of the data. The system provide all the computerize process which include all the operation.</a:t>
            </a:r>
          </a:p>
          <a:p>
            <a:r>
              <a:rPr lang="en-US" sz="2000" dirty="0">
                <a:solidFill>
                  <a:schemeClr val="bg1"/>
                </a:solidFill>
              </a:rPr>
              <a:t>		The system has various modules that can describe the whole process which carried out in the criminal investigation </a:t>
            </a:r>
            <a:r>
              <a:rPr lang="en-US" sz="2000" dirty="0" smtClean="0">
                <a:solidFill>
                  <a:schemeClr val="bg1"/>
                </a:solidFill>
              </a:rPr>
              <a:t>process.</a:t>
            </a:r>
            <a:endParaRPr lang="en-IN" sz="2000" dirty="0">
              <a:solidFill>
                <a:schemeClr val="bg1"/>
              </a:solidFill>
            </a:endParaRPr>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214282" y="500042"/>
            <a:ext cx="5000628" cy="11387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2"/>
                </a:solidFill>
                <a:effectLst>
                  <a:outerShdw blurRad="38100" dist="38100" dir="2700000" algn="tl">
                    <a:srgbClr val="000000">
                      <a:alpha val="43137"/>
                    </a:srgbClr>
                  </a:outerShdw>
                </a:effectLst>
                <a:latin typeface="Algerian" pitchFamily="82" charset="0"/>
                <a:ea typeface="Times New Roman" pitchFamily="18" charset="0"/>
                <a:cs typeface="Arial" pitchFamily="34" charset="0"/>
              </a:rPr>
              <a:t> </a:t>
            </a:r>
            <a:r>
              <a:rPr lang="en-US" sz="3200" dirty="0" smtClean="0">
                <a:solidFill>
                  <a:schemeClr val="tx2"/>
                </a:solidFill>
                <a:effectLst>
                  <a:outerShdw blurRad="38100" dist="38100" dir="2700000" algn="tl">
                    <a:srgbClr val="000000">
                      <a:alpha val="43137"/>
                    </a:srgbClr>
                  </a:outerShdw>
                </a:effectLst>
                <a:latin typeface="Algerian" pitchFamily="82" charset="0"/>
                <a:ea typeface="Times New Roman" pitchFamily="18" charset="0"/>
                <a:cs typeface="Arial" pitchFamily="34" charset="0"/>
              </a:rPr>
              <a:t>Criminal </a:t>
            </a:r>
            <a:r>
              <a:rPr kumimoji="0" lang="en-US" sz="3200" b="0" i="0" u="none" strike="noStrike" cap="none" normalizeH="0" baseline="0" dirty="0" smtClean="0">
                <a:ln>
                  <a:noFill/>
                </a:ln>
                <a:solidFill>
                  <a:schemeClr val="tx2"/>
                </a:solidFill>
                <a:effectLst>
                  <a:outerShdw blurRad="38100" dist="38100" dir="2700000" algn="tl">
                    <a:srgbClr val="000000">
                      <a:alpha val="43137"/>
                    </a:srgbClr>
                  </a:outerShdw>
                </a:effectLst>
                <a:latin typeface="Algerian" pitchFamily="82" charset="0"/>
                <a:ea typeface="Times New Roman" pitchFamily="18" charset="0"/>
                <a:cs typeface="Arial" pitchFamily="34" charset="0"/>
              </a:rPr>
              <a:t>:-</a:t>
            </a:r>
            <a:endParaRPr kumimoji="0" lang="en-US" sz="1200" b="0" i="0" u="none" strike="noStrike" cap="none" normalizeH="0" baseline="0" dirty="0" smtClean="0">
              <a:ln>
                <a:noFill/>
              </a:ln>
              <a:solidFill>
                <a:schemeClr val="tx2"/>
              </a:solidFill>
              <a:effectLst>
                <a:outerShdw blurRad="38100" dist="38100" dir="2700000" algn="tl">
                  <a:srgbClr val="000000">
                    <a:alpha val="43137"/>
                  </a:srgbClr>
                </a:outerShdw>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dirty="0" smtClean="0">
              <a:ln>
                <a:noFill/>
              </a:ln>
              <a:solidFill>
                <a:schemeClr val="tx2"/>
              </a:solidFill>
              <a:effectLst>
                <a:outerShdw blurRad="38100" dist="38100" dir="2700000" algn="tl">
                  <a:srgbClr val="000000">
                    <a:alpha val="43137"/>
                  </a:srgbClr>
                </a:outerShdw>
              </a:effectLst>
              <a:latin typeface="Arial" pitchFamily="34" charset="0"/>
              <a:cs typeface="Arial" pitchFamily="34" charset="0"/>
            </a:endParaRPr>
          </a:p>
        </p:txBody>
      </p:sp>
      <p:sp>
        <p:nvSpPr>
          <p:cNvPr id="49155" name="Rectangle 3"/>
          <p:cNvSpPr>
            <a:spLocks noChangeArrowheads="1"/>
          </p:cNvSpPr>
          <p:nvPr/>
        </p:nvSpPr>
        <p:spPr bwMode="auto">
          <a:xfrm>
            <a:off x="0" y="4191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3314" name="Picture 2" descr="CrmiSav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11560" y="1412776"/>
            <a:ext cx="6984776" cy="4824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285720" y="571480"/>
            <a:ext cx="6786610" cy="11387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3200" dirty="0" smtClean="0">
                <a:solidFill>
                  <a:schemeClr val="tx2"/>
                </a:solidFill>
                <a:effectLst>
                  <a:outerShdw blurRad="38100" dist="38100" dir="2700000" algn="tl">
                    <a:srgbClr val="000000">
                      <a:alpha val="43137"/>
                    </a:srgbClr>
                  </a:outerShdw>
                </a:effectLst>
                <a:latin typeface="Algerian" pitchFamily="82" charset="0"/>
                <a:ea typeface="Times New Roman" pitchFamily="18" charset="0"/>
                <a:cs typeface="Arial" pitchFamily="34" charset="0"/>
              </a:rPr>
              <a:t>Judgement </a:t>
            </a:r>
            <a:r>
              <a:rPr kumimoji="0" lang="en-US" sz="3200" b="0" i="0" u="none" strike="noStrike" cap="none" normalizeH="0" baseline="0" dirty="0" smtClean="0">
                <a:ln>
                  <a:noFill/>
                </a:ln>
                <a:solidFill>
                  <a:schemeClr val="tx2"/>
                </a:solidFill>
                <a:effectLst>
                  <a:outerShdw blurRad="38100" dist="38100" dir="2700000" algn="tl">
                    <a:srgbClr val="000000">
                      <a:alpha val="43137"/>
                    </a:srgbClr>
                  </a:outerShdw>
                </a:effectLst>
                <a:latin typeface="Algerian" pitchFamily="82" charset="0"/>
                <a:ea typeface="Times New Roman" pitchFamily="18" charset="0"/>
                <a:cs typeface="Arial" pitchFamily="34" charset="0"/>
              </a:rPr>
              <a:t>:-</a:t>
            </a:r>
            <a:endParaRPr kumimoji="0" lang="en-US" sz="1200" b="0" i="0" u="none" strike="noStrike" cap="none" normalizeH="0" baseline="0" dirty="0" smtClean="0">
              <a:ln>
                <a:noFill/>
              </a:ln>
              <a:solidFill>
                <a:schemeClr val="tx2"/>
              </a:solidFill>
              <a:effectLst>
                <a:outerShdw blurRad="38100" dist="38100" dir="2700000" algn="tl">
                  <a:srgbClr val="000000">
                    <a:alpha val="43137"/>
                  </a:srgbClr>
                </a:outerShdw>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dirty="0" smtClean="0">
              <a:ln>
                <a:noFill/>
              </a:ln>
              <a:solidFill>
                <a:schemeClr val="tx2"/>
              </a:solidFill>
              <a:effectLst>
                <a:outerShdw blurRad="38100" dist="38100" dir="2700000" algn="tl">
                  <a:srgbClr val="000000">
                    <a:alpha val="43137"/>
                  </a:srgbClr>
                </a:outerShdw>
              </a:effectLst>
              <a:latin typeface="Arial" pitchFamily="34" charset="0"/>
              <a:cs typeface="Arial" pitchFamily="34" charset="0"/>
            </a:endParaRPr>
          </a:p>
        </p:txBody>
      </p:sp>
      <p:sp>
        <p:nvSpPr>
          <p:cNvPr id="45059" name="Rectangle 3"/>
          <p:cNvSpPr>
            <a:spLocks noChangeArrowheads="1"/>
          </p:cNvSpPr>
          <p:nvPr/>
        </p:nvSpPr>
        <p:spPr bwMode="auto">
          <a:xfrm>
            <a:off x="228600" y="4410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4338" name="Picture 2" descr="JudgeDelet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11560" y="1412776"/>
            <a:ext cx="6840760" cy="47525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285720" y="647153"/>
            <a:ext cx="5643570" cy="11387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3200" dirty="0" smtClean="0">
                <a:solidFill>
                  <a:schemeClr val="tx2"/>
                </a:solidFill>
                <a:effectLst>
                  <a:outerShdw blurRad="38100" dist="38100" dir="2700000" algn="tl">
                    <a:srgbClr val="000000">
                      <a:alpha val="43137"/>
                    </a:srgbClr>
                  </a:outerShdw>
                </a:effectLst>
                <a:latin typeface="Algerian" pitchFamily="82" charset="0"/>
                <a:ea typeface="Times New Roman" pitchFamily="18" charset="0"/>
                <a:cs typeface="Arial" pitchFamily="34" charset="0"/>
              </a:rPr>
              <a:t>Most Wanted </a:t>
            </a:r>
            <a:r>
              <a:rPr kumimoji="0" lang="en-US" sz="3200" b="0" i="0" u="none" strike="noStrike" cap="none" normalizeH="0" baseline="0" dirty="0" smtClean="0">
                <a:ln>
                  <a:noFill/>
                </a:ln>
                <a:solidFill>
                  <a:schemeClr val="tx2"/>
                </a:solidFill>
                <a:effectLst>
                  <a:outerShdw blurRad="38100" dist="38100" dir="2700000" algn="tl">
                    <a:srgbClr val="000000">
                      <a:alpha val="43137"/>
                    </a:srgbClr>
                  </a:outerShdw>
                </a:effectLst>
                <a:latin typeface="Algerian" pitchFamily="82" charset="0"/>
                <a:ea typeface="Times New Roman" pitchFamily="18" charset="0"/>
                <a:cs typeface="Arial" pitchFamily="34" charset="0"/>
              </a:rPr>
              <a:t>:-</a:t>
            </a:r>
            <a:endParaRPr kumimoji="0" lang="en-US" sz="1200" b="0" i="0" u="none" strike="noStrike" cap="none" normalizeH="0" baseline="0" dirty="0" smtClean="0">
              <a:ln>
                <a:noFill/>
              </a:ln>
              <a:solidFill>
                <a:schemeClr val="tx2"/>
              </a:solidFill>
              <a:effectLst>
                <a:outerShdw blurRad="38100" dist="38100" dir="2700000" algn="tl">
                  <a:srgbClr val="000000">
                    <a:alpha val="43137"/>
                  </a:srgbClr>
                </a:outerShdw>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dirty="0" smtClean="0">
              <a:ln>
                <a:noFill/>
              </a:ln>
              <a:solidFill>
                <a:schemeClr val="tx2"/>
              </a:solidFill>
              <a:effectLst>
                <a:outerShdw blurRad="38100" dist="38100" dir="2700000" algn="tl">
                  <a:srgbClr val="000000">
                    <a:alpha val="43137"/>
                  </a:srgbClr>
                </a:outerShdw>
              </a:effectLst>
              <a:latin typeface="Arial" pitchFamily="34" charset="0"/>
              <a:cs typeface="Arial" pitchFamily="34" charset="0"/>
            </a:endParaRPr>
          </a:p>
        </p:txBody>
      </p:sp>
      <p:sp>
        <p:nvSpPr>
          <p:cNvPr id="48131" name="Rectangle 3"/>
          <p:cNvSpPr>
            <a:spLocks noChangeArrowheads="1"/>
          </p:cNvSpPr>
          <p:nvPr/>
        </p:nvSpPr>
        <p:spPr bwMode="auto">
          <a:xfrm>
            <a:off x="0" y="48768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5362" name="Picture 2" descr="mostUpdat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11560" y="1470812"/>
            <a:ext cx="6912768" cy="49105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214314" y="647153"/>
            <a:ext cx="4357686" cy="11387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3200" dirty="0" smtClean="0">
                <a:solidFill>
                  <a:schemeClr val="tx2"/>
                </a:solidFill>
                <a:effectLst>
                  <a:outerShdw blurRad="38100" dist="38100" dir="2700000" algn="tl">
                    <a:srgbClr val="000000">
                      <a:alpha val="43137"/>
                    </a:srgbClr>
                  </a:outerShdw>
                </a:effectLst>
                <a:latin typeface="Algerian" pitchFamily="82" charset="0"/>
                <a:ea typeface="Times New Roman" pitchFamily="18" charset="0"/>
                <a:cs typeface="Arial" pitchFamily="34" charset="0"/>
              </a:rPr>
              <a:t>Post Mortem</a:t>
            </a:r>
            <a:r>
              <a:rPr kumimoji="0" lang="en-US" sz="3200" b="0" i="0" u="none" strike="noStrike" cap="none" normalizeH="0" baseline="0" dirty="0" smtClean="0">
                <a:ln>
                  <a:noFill/>
                </a:ln>
                <a:solidFill>
                  <a:schemeClr val="tx2"/>
                </a:solidFill>
                <a:effectLst>
                  <a:outerShdw blurRad="38100" dist="38100" dir="2700000" algn="tl">
                    <a:srgbClr val="000000">
                      <a:alpha val="43137"/>
                    </a:srgbClr>
                  </a:outerShdw>
                </a:effectLst>
                <a:latin typeface="Algerian" pitchFamily="82" charset="0"/>
                <a:ea typeface="Times New Roman" pitchFamily="18" charset="0"/>
                <a:cs typeface="Arial" pitchFamily="34" charset="0"/>
              </a:rPr>
              <a:t>:-</a:t>
            </a:r>
            <a:endParaRPr kumimoji="0" lang="en-US" sz="1200" b="0" i="0" u="none" strike="noStrike" cap="none" normalizeH="0" baseline="0" dirty="0" smtClean="0">
              <a:ln>
                <a:noFill/>
              </a:ln>
              <a:solidFill>
                <a:schemeClr val="tx2"/>
              </a:solidFill>
              <a:effectLst>
                <a:outerShdw blurRad="38100" dist="38100" dir="2700000" algn="tl">
                  <a:srgbClr val="000000">
                    <a:alpha val="43137"/>
                  </a:srgbClr>
                </a:outerShdw>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dirty="0" smtClean="0">
              <a:ln>
                <a:noFill/>
              </a:ln>
              <a:solidFill>
                <a:schemeClr val="tx2"/>
              </a:solidFill>
              <a:effectLst>
                <a:outerShdw blurRad="38100" dist="38100" dir="2700000" algn="tl">
                  <a:srgbClr val="000000">
                    <a:alpha val="43137"/>
                  </a:srgbClr>
                </a:outerShdw>
              </a:effectLst>
              <a:latin typeface="Arial" pitchFamily="34" charset="0"/>
              <a:cs typeface="Arial" pitchFamily="34" charset="0"/>
            </a:endParaRPr>
          </a:p>
        </p:txBody>
      </p:sp>
      <p:pic>
        <p:nvPicPr>
          <p:cNvPr id="16387" name="Picture 3" descr="PostSav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3568" y="1484784"/>
            <a:ext cx="6768752" cy="47525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214346" y="571480"/>
            <a:ext cx="7429488"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2"/>
                </a:solidFill>
                <a:effectLst>
                  <a:outerShdw blurRad="38100" dist="38100" dir="2700000" algn="tl">
                    <a:srgbClr val="000000">
                      <a:alpha val="43137"/>
                    </a:srgbClr>
                  </a:outerShdw>
                </a:effectLst>
                <a:latin typeface="Algerian" pitchFamily="82" charset="0"/>
                <a:ea typeface="Times New Roman" pitchFamily="18" charset="0"/>
                <a:cs typeface="Arial" pitchFamily="34" charset="0"/>
              </a:rPr>
              <a:t> </a:t>
            </a:r>
            <a:r>
              <a:rPr lang="en-US" sz="2800" dirty="0" smtClean="0">
                <a:solidFill>
                  <a:schemeClr val="tx2"/>
                </a:solidFill>
                <a:effectLst>
                  <a:outerShdw blurRad="38100" dist="38100" dir="2700000" algn="tl">
                    <a:srgbClr val="000000">
                      <a:alpha val="43137"/>
                    </a:srgbClr>
                  </a:outerShdw>
                </a:effectLst>
                <a:latin typeface="Algerian" pitchFamily="82" charset="0"/>
                <a:ea typeface="Times New Roman" pitchFamily="18" charset="0"/>
                <a:cs typeface="Arial" pitchFamily="34" charset="0"/>
              </a:rPr>
              <a:t>Search Forms </a:t>
            </a:r>
            <a:r>
              <a:rPr kumimoji="0" lang="en-US" sz="2800" b="0" i="0" u="none" strike="noStrike" cap="none" normalizeH="0" baseline="0" dirty="0" smtClean="0">
                <a:ln>
                  <a:noFill/>
                </a:ln>
                <a:solidFill>
                  <a:schemeClr val="tx2"/>
                </a:solidFill>
                <a:effectLst>
                  <a:outerShdw blurRad="38100" dist="38100" dir="2700000" algn="tl">
                    <a:srgbClr val="000000">
                      <a:alpha val="43137"/>
                    </a:srgbClr>
                  </a:outerShdw>
                </a:effectLst>
                <a:latin typeface="Algerian" pitchFamily="82" charset="0"/>
                <a:ea typeface="Times New Roman" pitchFamily="18" charset="0"/>
                <a:cs typeface="Arial" pitchFamily="34" charset="0"/>
              </a:rPr>
              <a:t>:-</a:t>
            </a:r>
            <a:endParaRPr kumimoji="0" lang="en-US" sz="1100" b="0" i="0" u="none" strike="noStrike" cap="none" normalizeH="0" baseline="0" dirty="0" smtClean="0">
              <a:ln>
                <a:noFill/>
              </a:ln>
              <a:solidFill>
                <a:schemeClr val="tx2"/>
              </a:solidFill>
              <a:effectLst>
                <a:outerShdw blurRad="38100" dist="38100" dir="2700000" algn="tl">
                  <a:srgbClr val="000000">
                    <a:alpha val="43137"/>
                  </a:srgbClr>
                </a:outerShdw>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2"/>
              </a:solidFill>
              <a:effectLst>
                <a:outerShdw blurRad="38100" dist="38100" dir="2700000" algn="tl">
                  <a:srgbClr val="000000">
                    <a:alpha val="43137"/>
                  </a:srgbClr>
                </a:outerShdw>
              </a:effectLst>
              <a:latin typeface="Arial" pitchFamily="34" charset="0"/>
              <a:cs typeface="Arial" pitchFamily="34" charset="0"/>
            </a:endParaRPr>
          </a:p>
        </p:txBody>
      </p:sp>
      <p:sp>
        <p:nvSpPr>
          <p:cNvPr id="46083" name="Rectangle 3"/>
          <p:cNvSpPr>
            <a:spLocks noChangeArrowheads="1"/>
          </p:cNvSpPr>
          <p:nvPr/>
        </p:nvSpPr>
        <p:spPr bwMode="auto">
          <a:xfrm>
            <a:off x="0" y="41052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7410" name="Picture 2" descr="FIRSearch"/>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9552" y="1340768"/>
            <a:ext cx="6984776" cy="4896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rimSearch"/>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7544" y="764704"/>
            <a:ext cx="7272808" cy="53285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961799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rimiGrid"/>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7544" y="620688"/>
            <a:ext cx="7272808" cy="56886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6971183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57158" y="0"/>
            <a:ext cx="7643866"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smtClean="0">
                <a:ln>
                  <a:noFill/>
                </a:ln>
                <a:solidFill>
                  <a:schemeClr val="tx2"/>
                </a:solidFill>
                <a:effectLst>
                  <a:outerShdw blurRad="38100" dist="38100" dir="2700000" algn="tl">
                    <a:srgbClr val="000000">
                      <a:alpha val="43137"/>
                    </a:srgbClr>
                  </a:outerShdw>
                </a:effectLst>
                <a:latin typeface="Algerian" pitchFamily="82" charset="0"/>
                <a:ea typeface="Times New Roman" pitchFamily="18" charset="0"/>
                <a:cs typeface="Arial" pitchFamily="34" charset="0"/>
              </a:rPr>
              <a:t>Reports:-</a:t>
            </a:r>
            <a:endParaRPr kumimoji="0" lang="en-US" sz="1100" b="0" i="0" u="none" strike="noStrike" cap="none" normalizeH="0" baseline="0" dirty="0" smtClean="0">
              <a:ln>
                <a:noFill/>
              </a:ln>
              <a:solidFill>
                <a:schemeClr val="tx2"/>
              </a:solidFill>
              <a:effectLst>
                <a:outerShdw blurRad="38100" dist="38100" dir="2700000" algn="tl">
                  <a:srgbClr val="000000">
                    <a:alpha val="43137"/>
                  </a:srgbClr>
                </a:outerShdw>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800" dirty="0">
                <a:solidFill>
                  <a:schemeClr val="tx2"/>
                </a:solidFill>
                <a:effectLst>
                  <a:outerShdw blurRad="38100" dist="38100" dir="2700000" algn="tl">
                    <a:srgbClr val="000000">
                      <a:alpha val="43137"/>
                    </a:srgbClr>
                  </a:outerShdw>
                </a:effectLst>
                <a:latin typeface="Algerian" pitchFamily="82" charset="0"/>
                <a:ea typeface="Times New Roman" pitchFamily="18" charset="0"/>
                <a:cs typeface="Arial" pitchFamily="34" charset="0"/>
              </a:rPr>
              <a:t> </a:t>
            </a:r>
            <a:r>
              <a:rPr lang="en-US" sz="2800" dirty="0" smtClean="0">
                <a:solidFill>
                  <a:schemeClr val="tx2"/>
                </a:solidFill>
                <a:effectLst>
                  <a:outerShdw blurRad="38100" dist="38100" dir="2700000" algn="tl">
                    <a:srgbClr val="000000">
                      <a:alpha val="43137"/>
                    </a:srgbClr>
                  </a:outerShdw>
                </a:effectLst>
                <a:latin typeface="Algerian" pitchFamily="82" charset="0"/>
                <a:ea typeface="Times New Roman" pitchFamily="18" charset="0"/>
                <a:cs typeface="Arial" pitchFamily="34" charset="0"/>
              </a:rPr>
              <a:t>Complaint Report </a:t>
            </a:r>
            <a:r>
              <a:rPr kumimoji="0" lang="en-US" sz="2800" b="0" i="0" u="none" strike="noStrike" cap="none" normalizeH="0" baseline="0" dirty="0" smtClean="0">
                <a:ln>
                  <a:noFill/>
                </a:ln>
                <a:solidFill>
                  <a:schemeClr val="tx2"/>
                </a:solidFill>
                <a:effectLst>
                  <a:outerShdw blurRad="38100" dist="38100" dir="2700000" algn="tl">
                    <a:srgbClr val="000000">
                      <a:alpha val="43137"/>
                    </a:srgbClr>
                  </a:outerShdw>
                </a:effectLst>
                <a:latin typeface="Algerian" pitchFamily="82" charset="0"/>
                <a:ea typeface="Times New Roman" pitchFamily="18" charset="0"/>
                <a:cs typeface="Arial" pitchFamily="34" charset="0"/>
              </a:rPr>
              <a:t>:-</a:t>
            </a:r>
            <a:endParaRPr kumimoji="0" lang="en-US" sz="1100" b="0" i="0" u="none" strike="noStrike" cap="none" normalizeH="0" baseline="0" dirty="0" smtClean="0">
              <a:ln>
                <a:noFill/>
              </a:ln>
              <a:solidFill>
                <a:schemeClr val="tx2"/>
              </a:solidFill>
              <a:effectLst>
                <a:outerShdw blurRad="38100" dist="38100" dir="2700000" algn="tl">
                  <a:srgbClr val="000000">
                    <a:alpha val="43137"/>
                  </a:srgbClr>
                </a:outerShdw>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2"/>
              </a:solidFill>
              <a:effectLst>
                <a:outerShdw blurRad="38100" dist="38100" dir="2700000" algn="tl">
                  <a:srgbClr val="000000">
                    <a:alpha val="43137"/>
                  </a:srgbClr>
                </a:outerShdw>
              </a:effectLst>
              <a:latin typeface="Arial" pitchFamily="34" charset="0"/>
              <a:cs typeface="Arial" pitchFamily="34" charset="0"/>
            </a:endParaRPr>
          </a:p>
        </p:txBody>
      </p:sp>
      <p:sp>
        <p:nvSpPr>
          <p:cNvPr id="50179" name="Rectangle 3"/>
          <p:cNvSpPr>
            <a:spLocks noChangeArrowheads="1"/>
          </p:cNvSpPr>
          <p:nvPr/>
        </p:nvSpPr>
        <p:spPr bwMode="auto">
          <a:xfrm>
            <a:off x="228600" y="4000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482" name="Picture 2" descr="CompRp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9552" y="1268760"/>
            <a:ext cx="7056784" cy="52584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285720" y="214290"/>
            <a:ext cx="2752677" cy="120032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3200" dirty="0" smtClean="0">
                <a:solidFill>
                  <a:schemeClr val="tx2"/>
                </a:solidFill>
                <a:effectLst>
                  <a:outerShdw blurRad="38100" dist="38100" dir="2700000" algn="tl">
                    <a:srgbClr val="000000">
                      <a:alpha val="43137"/>
                    </a:srgbClr>
                  </a:outerShdw>
                </a:effectLst>
                <a:latin typeface="Algerian" pitchFamily="82" charset="0"/>
                <a:ea typeface="Times New Roman" pitchFamily="18" charset="0"/>
                <a:cs typeface="Arial" pitchFamily="34" charset="0"/>
              </a:rPr>
              <a:t>FIR Report </a:t>
            </a:r>
            <a:r>
              <a:rPr kumimoji="0" lang="en-US" sz="3200" b="0" i="0" u="none" strike="noStrike" cap="none" normalizeH="0" baseline="0" dirty="0" smtClean="0">
                <a:ln>
                  <a:noFill/>
                </a:ln>
                <a:solidFill>
                  <a:schemeClr val="tx2"/>
                </a:solidFill>
                <a:effectLst>
                  <a:outerShdw blurRad="38100" dist="38100" dir="2700000" algn="tl">
                    <a:srgbClr val="000000">
                      <a:alpha val="43137"/>
                    </a:srgbClr>
                  </a:outerShdw>
                </a:effectLst>
                <a:latin typeface="Algerian" pitchFamily="82" charset="0"/>
                <a:ea typeface="Times New Roman" pitchFamily="18" charset="0"/>
                <a:cs typeface="Arial" pitchFamily="34" charset="0"/>
              </a:rPr>
              <a:t>:-</a:t>
            </a:r>
            <a:endParaRPr kumimoji="0" lang="en-US" sz="1200" b="0" i="0" u="none" strike="noStrike" cap="none" normalizeH="0" baseline="0" dirty="0" smtClean="0">
              <a:ln>
                <a:noFill/>
              </a:ln>
              <a:solidFill>
                <a:schemeClr val="tx2"/>
              </a:solidFill>
              <a:effectLst>
                <a:outerShdw blurRad="38100" dist="38100" dir="2700000" algn="tl">
                  <a:srgbClr val="000000">
                    <a:alpha val="43137"/>
                  </a:srgbClr>
                </a:outerShdw>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dirty="0" smtClean="0">
              <a:ln>
                <a:noFill/>
              </a:ln>
              <a:solidFill>
                <a:schemeClr val="tx2"/>
              </a:solidFill>
              <a:effectLst>
                <a:outerShdw blurRad="38100" dist="38100" dir="2700000" algn="tl">
                  <a:srgbClr val="000000">
                    <a:alpha val="43137"/>
                  </a:srgbClr>
                </a:outerShdw>
              </a:effectLst>
              <a:latin typeface="Arial" pitchFamily="34" charset="0"/>
              <a:cs typeface="Arial" pitchFamily="34" charset="0"/>
            </a:endParaRPr>
          </a:p>
        </p:txBody>
      </p:sp>
      <p:sp>
        <p:nvSpPr>
          <p:cNvPr id="51203" name="Rectangle 3"/>
          <p:cNvSpPr>
            <a:spLocks noChangeArrowheads="1"/>
          </p:cNvSpPr>
          <p:nvPr/>
        </p:nvSpPr>
        <p:spPr bwMode="auto">
          <a:xfrm>
            <a:off x="228600" y="3657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1506" name="Picture 2" descr="FIRRp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9552" y="1052736"/>
            <a:ext cx="6984776" cy="53285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57158" y="198759"/>
            <a:ext cx="6858016"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800" dirty="0">
                <a:solidFill>
                  <a:schemeClr val="tx2"/>
                </a:solidFill>
                <a:effectLst>
                  <a:outerShdw blurRad="38100" dist="38100" dir="2700000" algn="tl">
                    <a:srgbClr val="000000">
                      <a:alpha val="43137"/>
                    </a:srgbClr>
                  </a:outerShdw>
                </a:effectLst>
                <a:latin typeface="Algerian" pitchFamily="82" charset="0"/>
                <a:ea typeface="Times New Roman" pitchFamily="18" charset="0"/>
                <a:cs typeface="Arial" pitchFamily="34" charset="0"/>
              </a:rPr>
              <a:t> </a:t>
            </a:r>
            <a:r>
              <a:rPr lang="en-US" sz="2800" dirty="0" smtClean="0">
                <a:solidFill>
                  <a:schemeClr val="tx2"/>
                </a:solidFill>
                <a:effectLst>
                  <a:outerShdw blurRad="38100" dist="38100" dir="2700000" algn="tl">
                    <a:srgbClr val="000000">
                      <a:alpha val="43137"/>
                    </a:srgbClr>
                  </a:outerShdw>
                </a:effectLst>
                <a:latin typeface="Algerian" pitchFamily="82" charset="0"/>
                <a:ea typeface="Times New Roman" pitchFamily="18" charset="0"/>
                <a:cs typeface="Arial" pitchFamily="34" charset="0"/>
              </a:rPr>
              <a:t>Judgement</a:t>
            </a:r>
            <a:r>
              <a:rPr kumimoji="0" lang="en-US" sz="2800" b="0" i="0" u="none" strike="noStrike" cap="none" normalizeH="0" baseline="0" dirty="0" smtClean="0">
                <a:ln>
                  <a:noFill/>
                </a:ln>
                <a:solidFill>
                  <a:schemeClr val="tx2"/>
                </a:solidFill>
                <a:effectLst>
                  <a:outerShdw blurRad="38100" dist="38100" dir="2700000" algn="tl">
                    <a:srgbClr val="000000">
                      <a:alpha val="43137"/>
                    </a:srgbClr>
                  </a:outerShdw>
                </a:effectLst>
                <a:latin typeface="Algerian" pitchFamily="82" charset="0"/>
                <a:ea typeface="Times New Roman" pitchFamily="18" charset="0"/>
                <a:cs typeface="Arial" pitchFamily="34" charset="0"/>
              </a:rPr>
              <a:t> Report:-</a:t>
            </a:r>
            <a:endParaRPr kumimoji="0" lang="en-US" sz="1100" b="0" i="0" u="none" strike="noStrike" cap="none" normalizeH="0" baseline="0" dirty="0" smtClean="0">
              <a:ln>
                <a:noFill/>
              </a:ln>
              <a:solidFill>
                <a:schemeClr val="tx2"/>
              </a:solidFill>
              <a:effectLst>
                <a:outerShdw blurRad="38100" dist="38100" dir="2700000" algn="tl">
                  <a:srgbClr val="000000">
                    <a:alpha val="43137"/>
                  </a:srgbClr>
                </a:outerShdw>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2"/>
              </a:solidFill>
              <a:effectLst>
                <a:outerShdw blurRad="38100" dist="38100" dir="2700000" algn="tl">
                  <a:srgbClr val="000000">
                    <a:alpha val="43137"/>
                  </a:srgbClr>
                </a:outerShdw>
              </a:effectLst>
              <a:latin typeface="Arial" pitchFamily="34" charset="0"/>
              <a:cs typeface="Arial" pitchFamily="34" charset="0"/>
            </a:endParaRPr>
          </a:p>
        </p:txBody>
      </p:sp>
      <p:sp>
        <p:nvSpPr>
          <p:cNvPr id="54275" name="Rectangle 3"/>
          <p:cNvSpPr>
            <a:spLocks noChangeArrowheads="1"/>
          </p:cNvSpPr>
          <p:nvPr/>
        </p:nvSpPr>
        <p:spPr bwMode="auto">
          <a:xfrm>
            <a:off x="228600" y="3676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2530" name="Picture 2" descr="JudgeRp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7544" y="1214422"/>
            <a:ext cx="7272808" cy="52389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43042" y="479574"/>
            <a:ext cx="5429288" cy="1077218"/>
          </a:xfrm>
          <a:prstGeom prst="rect">
            <a:avLst/>
          </a:prstGeom>
          <a:noFill/>
        </p:spPr>
        <p:txBody>
          <a:bodyPr wrap="square" rtlCol="0">
            <a:spAutoFit/>
          </a:bodyPr>
          <a:lstStyle/>
          <a:p>
            <a:r>
              <a:rPr lang="en-US" sz="3200" b="1" u="sng" dirty="0" smtClean="0">
                <a:ln w="18000">
                  <a:solidFill>
                    <a:schemeClr val="accent2">
                      <a:satMod val="140000"/>
                    </a:schemeClr>
                  </a:solidFill>
                  <a:prstDash val="solid"/>
                  <a:miter lim="800000"/>
                </a:ln>
                <a:solidFill>
                  <a:schemeClr val="tx2"/>
                </a:solidFill>
                <a:effectLst>
                  <a:outerShdw blurRad="38100" dist="38100" dir="2700000" algn="tl">
                    <a:srgbClr val="000000">
                      <a:alpha val="43137"/>
                    </a:srgbClr>
                  </a:outerShdw>
                </a:effectLst>
              </a:rPr>
              <a:t>SCOPE OF THE SYSTEM</a:t>
            </a:r>
            <a:endParaRPr lang="en-IN" sz="3200" b="1" dirty="0" smtClean="0">
              <a:ln w="18000">
                <a:solidFill>
                  <a:schemeClr val="accent2">
                    <a:satMod val="140000"/>
                  </a:schemeClr>
                </a:solidFill>
                <a:prstDash val="solid"/>
                <a:miter lim="800000"/>
              </a:ln>
              <a:solidFill>
                <a:schemeClr val="tx2"/>
              </a:solidFill>
              <a:effectLst>
                <a:outerShdw blurRad="38100" dist="38100" dir="2700000" algn="tl">
                  <a:srgbClr val="000000">
                    <a:alpha val="43137"/>
                  </a:srgbClr>
                </a:outerShdw>
              </a:effectLst>
            </a:endParaRPr>
          </a:p>
          <a:p>
            <a:endParaRPr lang="en-IN" sz="3200" b="1" dirty="0">
              <a:ln w="18000">
                <a:solidFill>
                  <a:schemeClr val="accent2">
                    <a:satMod val="140000"/>
                  </a:schemeClr>
                </a:solidFill>
                <a:prstDash val="solid"/>
                <a:miter lim="800000"/>
              </a:ln>
              <a:solidFill>
                <a:schemeClr val="tx2"/>
              </a:solidFill>
              <a:effectLst>
                <a:outerShdw blurRad="38100" dist="38100" dir="2700000" algn="tl">
                  <a:srgbClr val="000000">
                    <a:alpha val="43137"/>
                  </a:srgbClr>
                </a:outerShdw>
              </a:effectLst>
            </a:endParaRPr>
          </a:p>
        </p:txBody>
      </p:sp>
      <p:sp>
        <p:nvSpPr>
          <p:cNvPr id="5" name="TextBox 4"/>
          <p:cNvSpPr txBox="1"/>
          <p:nvPr/>
        </p:nvSpPr>
        <p:spPr>
          <a:xfrm>
            <a:off x="467544" y="1556792"/>
            <a:ext cx="7456912" cy="4216539"/>
          </a:xfrm>
          <a:prstGeom prst="rect">
            <a:avLst/>
          </a:prstGeom>
          <a:noFill/>
        </p:spPr>
        <p:txBody>
          <a:bodyPr wrap="square" rtlCol="0">
            <a:spAutoFit/>
          </a:bodyPr>
          <a:lstStyle/>
          <a:p>
            <a:pPr lvl="0"/>
            <a:r>
              <a:rPr lang="en-US" dirty="0" smtClean="0"/>
              <a:t>1.  This </a:t>
            </a:r>
            <a:r>
              <a:rPr lang="en-US" dirty="0"/>
              <a:t>project is for maintaining  the database which compose of the  </a:t>
            </a:r>
            <a:r>
              <a:rPr lang="en-US" dirty="0" smtClean="0"/>
              <a:t>                 	reports </a:t>
            </a:r>
            <a:r>
              <a:rPr lang="en-US" dirty="0"/>
              <a:t>, documents and analysis.</a:t>
            </a:r>
            <a:endParaRPr lang="en-US" sz="1600" dirty="0"/>
          </a:p>
          <a:p>
            <a:pPr lvl="0"/>
            <a:r>
              <a:rPr lang="en-US" dirty="0" smtClean="0"/>
              <a:t>2.  This </a:t>
            </a:r>
            <a:r>
              <a:rPr lang="en-US" dirty="0"/>
              <a:t>system contains the each process from the beginning also it is </a:t>
            </a:r>
            <a:r>
              <a:rPr lang="en-US" dirty="0" smtClean="0"/>
              <a:t>	very </a:t>
            </a:r>
            <a:r>
              <a:rPr lang="en-US" dirty="0"/>
              <a:t>time saving.  </a:t>
            </a:r>
            <a:endParaRPr lang="en-US" sz="1600" dirty="0"/>
          </a:p>
          <a:p>
            <a:pPr lvl="0"/>
            <a:r>
              <a:rPr lang="en-US" dirty="0" smtClean="0"/>
              <a:t>3.  The </a:t>
            </a:r>
            <a:r>
              <a:rPr lang="en-US" dirty="0"/>
              <a:t>proposed system invented to make working environment and </a:t>
            </a:r>
            <a:r>
              <a:rPr lang="en-US" dirty="0" smtClean="0"/>
              <a:t>	simpler </a:t>
            </a:r>
            <a:r>
              <a:rPr lang="en-US" dirty="0"/>
              <a:t>method.</a:t>
            </a:r>
            <a:endParaRPr lang="en-US" sz="1600" dirty="0"/>
          </a:p>
          <a:p>
            <a:pPr lvl="0"/>
            <a:r>
              <a:rPr lang="en-US" dirty="0" smtClean="0"/>
              <a:t>4.  It </a:t>
            </a:r>
            <a:r>
              <a:rPr lang="en-US" dirty="0"/>
              <a:t>helps in solving all the hurdles and difficulties currently faced by </a:t>
            </a:r>
            <a:r>
              <a:rPr lang="en-US" dirty="0" smtClean="0"/>
              <a:t>	police</a:t>
            </a:r>
            <a:r>
              <a:rPr lang="en-US" dirty="0"/>
              <a:t>.</a:t>
            </a:r>
            <a:endParaRPr lang="en-US" sz="1600" dirty="0"/>
          </a:p>
          <a:p>
            <a:pPr lvl="0"/>
            <a:r>
              <a:rPr lang="en-US" dirty="0"/>
              <a:t>5</a:t>
            </a:r>
            <a:r>
              <a:rPr lang="en-US" dirty="0" smtClean="0"/>
              <a:t>.  This  </a:t>
            </a:r>
            <a:r>
              <a:rPr lang="en-US" dirty="0"/>
              <a:t>proposed system is completely user friendly and else better </a:t>
            </a:r>
            <a:r>
              <a:rPr lang="en-US" dirty="0" smtClean="0"/>
              <a:t>	to </a:t>
            </a:r>
            <a:r>
              <a:rPr lang="en-US" dirty="0"/>
              <a:t>access.</a:t>
            </a:r>
            <a:endParaRPr lang="en-US" sz="1600" dirty="0"/>
          </a:p>
          <a:p>
            <a:pPr marL="342900" lvl="0" indent="-342900">
              <a:buAutoNum type="arabicPeriod" startAt="6"/>
            </a:pPr>
            <a:r>
              <a:rPr lang="en-US" dirty="0" smtClean="0"/>
              <a:t>There  </a:t>
            </a:r>
            <a:r>
              <a:rPr lang="en-US" dirty="0"/>
              <a:t>is no loss of information as all of stored in secured data </a:t>
            </a:r>
            <a:r>
              <a:rPr lang="en-US" dirty="0" smtClean="0"/>
              <a:t>	base.</a:t>
            </a:r>
            <a:endParaRPr lang="en-US" sz="1600" dirty="0"/>
          </a:p>
          <a:p>
            <a:pPr marL="342900" lvl="0" indent="-342900">
              <a:buAutoNum type="arabicPeriod" startAt="6"/>
            </a:pPr>
            <a:r>
              <a:rPr lang="en-US" dirty="0" smtClean="0"/>
              <a:t>Reduction </a:t>
            </a:r>
            <a:r>
              <a:rPr lang="en-US" dirty="0"/>
              <a:t>of paper work is accomplish.</a:t>
            </a:r>
            <a:endParaRPr lang="en-US" sz="1600" dirty="0"/>
          </a:p>
          <a:p>
            <a:pPr lvl="2"/>
            <a:endParaRPr lang="en-IN" sz="1600" dirty="0" smtClean="0"/>
          </a:p>
          <a:p>
            <a:endParaRPr lang="en-IN" dirty="0"/>
          </a:p>
        </p:txBody>
      </p:sp>
    </p:spTree>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57158" y="198759"/>
            <a:ext cx="6858016"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800" dirty="0">
                <a:solidFill>
                  <a:schemeClr val="tx2"/>
                </a:solidFill>
                <a:effectLst>
                  <a:outerShdw blurRad="38100" dist="38100" dir="2700000" algn="tl">
                    <a:srgbClr val="000000">
                      <a:alpha val="43137"/>
                    </a:srgbClr>
                  </a:outerShdw>
                </a:effectLst>
                <a:latin typeface="Algerian" pitchFamily="82" charset="0"/>
                <a:ea typeface="Times New Roman" pitchFamily="18" charset="0"/>
                <a:cs typeface="Arial" pitchFamily="34" charset="0"/>
              </a:rPr>
              <a:t> </a:t>
            </a:r>
            <a:r>
              <a:rPr lang="en-US" sz="2800" dirty="0" smtClean="0">
                <a:solidFill>
                  <a:schemeClr val="tx2"/>
                </a:solidFill>
                <a:effectLst>
                  <a:outerShdw blurRad="38100" dist="38100" dir="2700000" algn="tl">
                    <a:srgbClr val="000000">
                      <a:alpha val="43137"/>
                    </a:srgbClr>
                  </a:outerShdw>
                </a:effectLst>
                <a:latin typeface="Algerian" pitchFamily="82" charset="0"/>
                <a:ea typeface="Times New Roman" pitchFamily="18" charset="0"/>
                <a:cs typeface="Arial" pitchFamily="34" charset="0"/>
              </a:rPr>
              <a:t>Most Wanted</a:t>
            </a:r>
            <a:r>
              <a:rPr kumimoji="0" lang="en-US" sz="2800" b="0" i="0" u="none" strike="noStrike" cap="none" normalizeH="0" baseline="0" dirty="0" smtClean="0">
                <a:ln>
                  <a:noFill/>
                </a:ln>
                <a:solidFill>
                  <a:schemeClr val="tx2"/>
                </a:solidFill>
                <a:effectLst>
                  <a:outerShdw blurRad="38100" dist="38100" dir="2700000" algn="tl">
                    <a:srgbClr val="000000">
                      <a:alpha val="43137"/>
                    </a:srgbClr>
                  </a:outerShdw>
                </a:effectLst>
                <a:latin typeface="Algerian" pitchFamily="82" charset="0"/>
                <a:ea typeface="Times New Roman" pitchFamily="18" charset="0"/>
                <a:cs typeface="Arial" pitchFamily="34" charset="0"/>
              </a:rPr>
              <a:t> Report:-</a:t>
            </a:r>
            <a:endParaRPr kumimoji="0" lang="en-US" sz="1100" b="0" i="0" u="none" strike="noStrike" cap="none" normalizeH="0" baseline="0" dirty="0" smtClean="0">
              <a:ln>
                <a:noFill/>
              </a:ln>
              <a:solidFill>
                <a:schemeClr val="tx2"/>
              </a:solidFill>
              <a:effectLst>
                <a:outerShdw blurRad="38100" dist="38100" dir="2700000" algn="tl">
                  <a:srgbClr val="000000">
                    <a:alpha val="43137"/>
                  </a:srgbClr>
                </a:outerShdw>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2"/>
              </a:solidFill>
              <a:effectLst>
                <a:outerShdw blurRad="38100" dist="38100" dir="2700000" algn="tl">
                  <a:srgbClr val="000000">
                    <a:alpha val="43137"/>
                  </a:srgbClr>
                </a:outerShdw>
              </a:effectLst>
              <a:latin typeface="Arial" pitchFamily="34" charset="0"/>
              <a:cs typeface="Arial" pitchFamily="34" charset="0"/>
            </a:endParaRPr>
          </a:p>
        </p:txBody>
      </p:sp>
      <p:sp>
        <p:nvSpPr>
          <p:cNvPr id="54275" name="Rectangle 3"/>
          <p:cNvSpPr>
            <a:spLocks noChangeArrowheads="1"/>
          </p:cNvSpPr>
          <p:nvPr/>
        </p:nvSpPr>
        <p:spPr bwMode="auto">
          <a:xfrm>
            <a:off x="836984" y="4692397"/>
            <a:ext cx="10989430" cy="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3554" name="Picture 2" descr="MostRp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11560" y="1018922"/>
            <a:ext cx="6984776" cy="55064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126154505"/>
      </p:ext>
    </p:extLst>
  </p:cSld>
  <p:clrMapOvr>
    <a:masterClrMapping/>
  </p:clrMapOvr>
  <p:transition>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1071538" y="71414"/>
            <a:ext cx="6215074" cy="11387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sng" strike="noStrike" cap="none" normalizeH="0" baseline="0" dirty="0" smtClean="0">
                <a:ln>
                  <a:noFill/>
                </a:ln>
                <a:solidFill>
                  <a:schemeClr val="tx2"/>
                </a:solidFill>
                <a:effectLst>
                  <a:outerShdw blurRad="38100" dist="38100" dir="2700000" algn="tl">
                    <a:srgbClr val="000000">
                      <a:alpha val="43137"/>
                    </a:srgbClr>
                  </a:outerShdw>
                </a:effectLst>
                <a:latin typeface="Arial" pitchFamily="34" charset="0"/>
                <a:ea typeface="Times New Roman" pitchFamily="18" charset="0"/>
                <a:cs typeface="Arial" pitchFamily="34" charset="0"/>
              </a:rPr>
              <a:t>BIBLIOGRAPHY</a:t>
            </a:r>
            <a:endParaRPr kumimoji="0" lang="en-US" sz="1050" b="0" i="0" u="none" strike="noStrike" cap="none" normalizeH="0" baseline="0" dirty="0" smtClean="0">
              <a:ln>
                <a:noFill/>
              </a:ln>
              <a:solidFill>
                <a:schemeClr val="tx2"/>
              </a:solidFill>
              <a:effectLst>
                <a:outerShdw blurRad="38100" dist="38100" dir="2700000" algn="tl">
                  <a:srgbClr val="000000">
                    <a:alpha val="43137"/>
                  </a:srgbClr>
                </a:outerShdw>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dirty="0" smtClean="0">
              <a:ln>
                <a:noFill/>
              </a:ln>
              <a:solidFill>
                <a:schemeClr val="tx2"/>
              </a:solidFill>
              <a:effectLst>
                <a:outerShdw blurRad="38100" dist="38100" dir="2700000" algn="tl">
                  <a:srgbClr val="000000">
                    <a:alpha val="43137"/>
                  </a:srgbClr>
                </a:outerShdw>
              </a:effectLst>
              <a:latin typeface="Arial" pitchFamily="34" charset="0"/>
              <a:cs typeface="Arial" pitchFamily="34" charset="0"/>
            </a:endParaRPr>
          </a:p>
        </p:txBody>
      </p:sp>
      <p:pic>
        <p:nvPicPr>
          <p:cNvPr id="55297" name="Picture 112" descr="Bibliography Logo"/>
          <p:cNvPicPr>
            <a:picLocks noChangeAspect="1" noChangeArrowheads="1"/>
          </p:cNvPicPr>
          <p:nvPr/>
        </p:nvPicPr>
        <p:blipFill>
          <a:blip r:embed="rId2"/>
          <a:srcRect/>
          <a:stretch>
            <a:fillRect/>
          </a:stretch>
        </p:blipFill>
        <p:spPr bwMode="auto">
          <a:xfrm>
            <a:off x="2285984" y="714356"/>
            <a:ext cx="4000528" cy="1285884"/>
          </a:xfrm>
          <a:prstGeom prst="rect">
            <a:avLst/>
          </a:prstGeom>
          <a:noFill/>
        </p:spPr>
      </p:pic>
      <p:sp>
        <p:nvSpPr>
          <p:cNvPr id="55299" name="Rectangle 3"/>
          <p:cNvSpPr>
            <a:spLocks noChangeArrowheads="1"/>
          </p:cNvSpPr>
          <p:nvPr/>
        </p:nvSpPr>
        <p:spPr bwMode="auto">
          <a:xfrm>
            <a:off x="500034" y="1740109"/>
            <a:ext cx="7643866" cy="53322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tab pos="3821113" algn="l"/>
              </a:tabLst>
            </a:pPr>
            <a:r>
              <a:rPr kumimoji="0" lang="en-US" sz="1050" b="1" i="0" u="none" strike="noStrike" cap="none" normalizeH="0" baseline="0" dirty="0" smtClean="0">
                <a:ln>
                  <a:noFill/>
                </a:ln>
                <a:solidFill>
                  <a:srgbClr val="000000"/>
                </a:solidFill>
                <a:effectLst/>
                <a:latin typeface="Algerian" pitchFamily="82" charset="0"/>
                <a:ea typeface="Times New Roman" pitchFamily="18" charset="0"/>
                <a:cs typeface="Arial" pitchFamily="34" charset="0"/>
              </a:rPr>
              <a:t> </a:t>
            </a:r>
            <a:endParaRPr kumimoji="0" lang="en-US" sz="500" b="0" i="0" u="none" strike="noStrike" cap="none" normalizeH="0" baseline="0" dirty="0" smtClean="0">
              <a:ln>
                <a:noFill/>
              </a:ln>
              <a:solidFill>
                <a:schemeClr val="tx1"/>
              </a:solidFill>
              <a:effectLst/>
              <a:latin typeface="Arial" pitchFamily="34" charset="0"/>
              <a:cs typeface="Arial" pitchFamily="34" charset="0"/>
            </a:endParaRPr>
          </a:p>
          <a:p>
            <a:r>
              <a:rPr kumimoji="0" lang="en-US" sz="105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050" b="0" i="0" u="none" strike="noStrike" cap="none" normalizeH="0" dirty="0" smtClean="0">
                <a:ln>
                  <a:noFill/>
                </a:ln>
                <a:solidFill>
                  <a:schemeClr val="tx1"/>
                </a:solidFill>
                <a:effectLst/>
                <a:latin typeface="Arial" pitchFamily="34" charset="0"/>
                <a:ea typeface="Times New Roman" pitchFamily="18" charset="0"/>
                <a:cs typeface="Arial" pitchFamily="34" charset="0"/>
              </a:rPr>
              <a:t> </a:t>
            </a:r>
            <a:r>
              <a:rPr lang="en-US" b="1" dirty="0" smtClean="0"/>
              <a:t>Books used as a reference to provide the guidelines for analyzing, documenting and designing our Project Attendance Analysis:</a:t>
            </a:r>
            <a:endParaRPr lang="en-IN" b="1" dirty="0" smtClean="0"/>
          </a:p>
          <a:p>
            <a:r>
              <a:rPr lang="en-US" dirty="0" smtClean="0"/>
              <a:t> </a:t>
            </a:r>
            <a:endParaRPr lang="en-IN" dirty="0" smtClean="0"/>
          </a:p>
          <a:p>
            <a:pPr lvl="0"/>
            <a:r>
              <a:rPr lang="en-US" b="1" dirty="0" smtClean="0"/>
              <a:t>The Complete Reference Book of VB.NET</a:t>
            </a:r>
            <a:endParaRPr lang="en-IN" b="1" dirty="0" smtClean="0"/>
          </a:p>
          <a:p>
            <a:r>
              <a:rPr lang="en-US" b="1" dirty="0" smtClean="0"/>
              <a:t>	</a:t>
            </a:r>
            <a:r>
              <a:rPr lang="en-US" b="1" i="1" dirty="0" smtClean="0">
                <a:solidFill>
                  <a:srgbClr val="00B050"/>
                </a:solidFill>
              </a:rPr>
              <a:t>By - Jeffrey R. Shapiro</a:t>
            </a:r>
            <a:endParaRPr lang="en-IN" b="1" i="1" dirty="0" smtClean="0">
              <a:solidFill>
                <a:srgbClr val="00B050"/>
              </a:solidFill>
            </a:endParaRPr>
          </a:p>
          <a:p>
            <a:r>
              <a:rPr lang="en-US" b="1" dirty="0" smtClean="0"/>
              <a:t> </a:t>
            </a:r>
            <a:endParaRPr lang="en-IN" dirty="0" smtClean="0"/>
          </a:p>
          <a:p>
            <a:pPr lvl="0"/>
            <a:r>
              <a:rPr lang="en-US" b="1" dirty="0" smtClean="0"/>
              <a:t>Object Oriented Software Engineering</a:t>
            </a:r>
            <a:endParaRPr lang="en-IN" b="1" dirty="0" smtClean="0"/>
          </a:p>
          <a:p>
            <a:r>
              <a:rPr lang="en-US" b="1" dirty="0" smtClean="0"/>
              <a:t>	</a:t>
            </a:r>
            <a:r>
              <a:rPr lang="en-US" b="1" i="1" dirty="0" smtClean="0">
                <a:solidFill>
                  <a:srgbClr val="00B050"/>
                </a:solidFill>
              </a:rPr>
              <a:t>By - Roger Pressmen</a:t>
            </a:r>
            <a:endParaRPr lang="en-IN" b="1" i="1" dirty="0" smtClean="0">
              <a:solidFill>
                <a:srgbClr val="00B050"/>
              </a:solidFill>
            </a:endParaRPr>
          </a:p>
          <a:p>
            <a:r>
              <a:rPr lang="en-US" sz="1600" b="1" dirty="0" smtClean="0"/>
              <a:t> </a:t>
            </a:r>
            <a:endParaRPr lang="en-IN" sz="1600" dirty="0" smtClean="0"/>
          </a:p>
          <a:p>
            <a:r>
              <a:rPr lang="en-US" sz="2000" b="1" u="sng" dirty="0" smtClean="0"/>
              <a:t>Visited websites:-</a:t>
            </a:r>
            <a:endParaRPr lang="en-IN" sz="2000" dirty="0" smtClean="0"/>
          </a:p>
          <a:p>
            <a:r>
              <a:rPr lang="en-US" sz="1600" b="1" dirty="0" smtClean="0"/>
              <a:t> </a:t>
            </a:r>
            <a:endParaRPr lang="en-IN" sz="1600" dirty="0" smtClean="0"/>
          </a:p>
          <a:p>
            <a:r>
              <a:rPr lang="en-US" sz="1600" b="1" u="sng" dirty="0" smtClean="0">
                <a:solidFill>
                  <a:srgbClr val="0070C0"/>
                </a:solidFill>
              </a:rPr>
              <a:t>http://www.guideproject.com</a:t>
            </a:r>
            <a:endParaRPr lang="en-IN" sz="1600" dirty="0" smtClean="0">
              <a:solidFill>
                <a:srgbClr val="0070C0"/>
              </a:solidFill>
            </a:endParaRPr>
          </a:p>
          <a:p>
            <a:r>
              <a:rPr lang="en-US" sz="1600" b="1" u="sng" dirty="0" smtClean="0">
                <a:solidFill>
                  <a:srgbClr val="7030A0"/>
                </a:solidFill>
              </a:rPr>
              <a:t>http://www.ebooks.com</a:t>
            </a:r>
            <a:endParaRPr lang="en-IN" sz="1600" dirty="0" smtClean="0">
              <a:solidFill>
                <a:srgbClr val="7030A0"/>
              </a:solidFill>
            </a:endParaRPr>
          </a:p>
          <a:p>
            <a:r>
              <a:rPr lang="en-US" sz="1600" b="1" u="sng" dirty="0" smtClean="0">
                <a:solidFill>
                  <a:srgbClr val="0070C0"/>
                </a:solidFill>
              </a:rPr>
              <a:t>http://www.youtube.com</a:t>
            </a:r>
            <a:endParaRPr lang="en-IN" sz="1600" dirty="0" smtClean="0">
              <a:solidFill>
                <a:srgbClr val="0070C0"/>
              </a:solidFill>
            </a:endParaRPr>
          </a:p>
          <a:p>
            <a:r>
              <a:rPr lang="en-US" sz="1600" b="1" u="sng" dirty="0" smtClean="0">
                <a:solidFill>
                  <a:schemeClr val="accent5">
                    <a:lumMod val="75000"/>
                  </a:schemeClr>
                </a:solidFill>
              </a:rPr>
              <a:t>http://www.tutorialspoint.com</a:t>
            </a:r>
            <a:endParaRPr lang="en-IN" sz="1600" b="1" dirty="0" smtClean="0">
              <a:solidFill>
                <a:schemeClr val="accent5">
                  <a:lumMod val="75000"/>
                </a:schemeClr>
              </a:solidFill>
            </a:endParaRPr>
          </a:p>
          <a:p>
            <a:r>
              <a:rPr lang="en-US" sz="1600" dirty="0" smtClean="0"/>
              <a:t> </a:t>
            </a:r>
            <a:endParaRPr lang="en-IN" sz="1600" dirty="0" smtClean="0"/>
          </a:p>
          <a:p>
            <a:r>
              <a:rPr lang="en-US" sz="1200" b="1" dirty="0" smtClean="0"/>
              <a:t>			           	        </a:t>
            </a:r>
            <a:r>
              <a:rPr lang="en-US" sz="2400" b="1" dirty="0" smtClean="0"/>
              <a:t>Thank You……..!</a:t>
            </a:r>
            <a:endParaRPr lang="en-IN" sz="1200" b="1" dirty="0" smtClean="0"/>
          </a:p>
          <a:p>
            <a:pPr marL="0" marR="0" lvl="0" indent="0" defTabSz="914400" rtl="0" eaLnBrk="0" fontAlgn="base" latinLnBrk="0" hangingPunct="0">
              <a:lnSpc>
                <a:spcPct val="100000"/>
              </a:lnSpc>
              <a:spcBef>
                <a:spcPct val="0"/>
              </a:spcBef>
              <a:spcAft>
                <a:spcPct val="0"/>
              </a:spcAft>
              <a:buClrTx/>
              <a:buSzTx/>
              <a:buFontTx/>
              <a:buNone/>
              <a:tabLst>
                <a:tab pos="3821113" algn="l"/>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4834" y="269776"/>
            <a:ext cx="7239000" cy="1143000"/>
          </a:xfrm>
        </p:spPr>
        <p:txBody>
          <a:bodyPr>
            <a:normAutofit/>
          </a:bodyPr>
          <a:lstStyle/>
          <a:p>
            <a:pPr algn="ctr"/>
            <a:r>
              <a:rPr lang="en-IN" sz="4400" dirty="0" smtClean="0">
                <a:solidFill>
                  <a:schemeClr val="tx2"/>
                </a:solidFill>
                <a:effectLst>
                  <a:outerShdw blurRad="38100" dist="38100" dir="2700000" algn="tl">
                    <a:srgbClr val="000000">
                      <a:alpha val="43137"/>
                    </a:srgbClr>
                  </a:outerShdw>
                </a:effectLst>
              </a:rPr>
              <a:t>System Design</a:t>
            </a:r>
            <a:endParaRPr lang="en-IN" sz="4400" dirty="0">
              <a:solidFill>
                <a:schemeClr val="tx2"/>
              </a:solidFill>
              <a:effectLst>
                <a:outerShdw blurRad="38100" dist="38100" dir="2700000" algn="tl">
                  <a:srgbClr val="000000">
                    <a:alpha val="43137"/>
                  </a:srgbClr>
                </a:outerShdw>
              </a:effectLst>
            </a:endParaRPr>
          </a:p>
        </p:txBody>
      </p:sp>
      <p:sp>
        <p:nvSpPr>
          <p:cNvPr id="2" name="Rectangle 1"/>
          <p:cNvSpPr/>
          <p:nvPr/>
        </p:nvSpPr>
        <p:spPr>
          <a:xfrm>
            <a:off x="404834" y="1412776"/>
            <a:ext cx="7335518" cy="3978012"/>
          </a:xfrm>
          <a:prstGeom prst="rect">
            <a:avLst/>
          </a:prstGeom>
        </p:spPr>
        <p:txBody>
          <a:bodyPr wrap="square">
            <a:spAutoFit/>
          </a:bodyPr>
          <a:lstStyle/>
          <a:p>
            <a:pPr indent="457200" algn="just"/>
            <a:r>
              <a:rPr lang="en-US" sz="2000" b="1" dirty="0">
                <a:solidFill>
                  <a:srgbClr val="993366"/>
                </a:solidFill>
                <a:latin typeface="Times New Roman" panose="02020603050405020304" pitchFamily="18" charset="0"/>
                <a:ea typeface="Times New Roman" panose="02020603050405020304" pitchFamily="18" charset="0"/>
                <a:cs typeface="Mangal" panose="02040503050203030202" pitchFamily="18" charset="0"/>
              </a:rPr>
              <a:t> </a:t>
            </a:r>
            <a:endParaRPr lang="en-US" b="1" dirty="0">
              <a:latin typeface="Calibri" panose="020F0502020204030204" pitchFamily="34" charset="0"/>
              <a:ea typeface="Times New Roman" panose="02020603050405020304" pitchFamily="18" charset="0"/>
              <a:cs typeface="Mangal" panose="02040503050203030202" pitchFamily="18" charset="0"/>
            </a:endParaRPr>
          </a:p>
          <a:p>
            <a:pPr indent="457200" algn="just">
              <a:spcBef>
                <a:spcPts val="1200"/>
              </a:spcBef>
              <a:spcAft>
                <a:spcPts val="300"/>
              </a:spcAft>
            </a:pPr>
            <a:r>
              <a:rPr lang="en-US" sz="2000" b="1" kern="1600" dirty="0">
                <a:latin typeface="Times New Roman" panose="02020603050405020304" pitchFamily="18" charset="0"/>
              </a:rPr>
              <a:t> </a:t>
            </a:r>
            <a:r>
              <a:rPr lang="x-none" sz="2000" b="1" kern="1600" dirty="0">
                <a:latin typeface="Times New Roman" panose="02020603050405020304" pitchFamily="18" charset="0"/>
              </a:rPr>
              <a:t>After the analysis it must be clear what must be done. In system design, we plan how to do it. The objectives of the system design are to decide in general how the system should be implemented. Individual physical components, Program files, documents, will be identified. During the analysis we prepare a blue print for the system. </a:t>
            </a:r>
            <a:endParaRPr lang="en-US" sz="2400" b="1" kern="1600" dirty="0">
              <a:latin typeface="Cambria" panose="02040503050406030204" pitchFamily="18" charset="0"/>
            </a:endParaRPr>
          </a:p>
          <a:p>
            <a:r>
              <a:rPr lang="en-US" sz="2000" b="1" dirty="0">
                <a:latin typeface="Times New Roman" panose="02020603050405020304" pitchFamily="18" charset="0"/>
                <a:ea typeface="Times New Roman" panose="02020603050405020304" pitchFamily="18" charset="0"/>
                <a:cs typeface="Mangal" panose="02040503050203030202" pitchFamily="18" charset="0"/>
              </a:rPr>
              <a:t> 	Actually, the system design is the process of planning a new business system or one to replace or complement an existing system. Analysis what the system should do and design specifies how to do and design specifies how to accomplish the objectives. System design begins with a search for alternative solution. </a:t>
            </a:r>
            <a:endParaRPr lang="en-US" sz="2000" b="1" dirty="0"/>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891544"/>
            <a:ext cx="7239000" cy="894382"/>
          </a:xfrm>
        </p:spPr>
        <p:txBody>
          <a:bodyPr>
            <a:noAutofit/>
          </a:bodyPr>
          <a:lstStyle/>
          <a:p>
            <a:pPr algn="ctr"/>
            <a:r>
              <a:rPr lang="en-US" sz="4000" u="sng" dirty="0" smtClean="0">
                <a:solidFill>
                  <a:schemeClr val="tx2"/>
                </a:solidFill>
                <a:effectLst>
                  <a:outerShdw blurRad="38100" dist="38100" dir="2700000" algn="tl">
                    <a:srgbClr val="000000">
                      <a:alpha val="43137"/>
                    </a:srgbClr>
                  </a:outerShdw>
                </a:effectLst>
              </a:rPr>
              <a:t>ACKNOWLEDGEMENT</a:t>
            </a:r>
            <a:r>
              <a:rPr lang="en-IN" sz="3600" dirty="0" smtClean="0">
                <a:solidFill>
                  <a:schemeClr val="tx2"/>
                </a:solidFill>
                <a:effectLst>
                  <a:outerShdw blurRad="38100" dist="38100" dir="2700000" algn="tl">
                    <a:srgbClr val="000000">
                      <a:alpha val="43137"/>
                    </a:srgbClr>
                  </a:outerShdw>
                </a:effectLst>
              </a:rPr>
              <a:t/>
            </a:r>
            <a:br>
              <a:rPr lang="en-IN" sz="3600" dirty="0" smtClean="0">
                <a:solidFill>
                  <a:schemeClr val="tx2"/>
                </a:solidFill>
                <a:effectLst>
                  <a:outerShdw blurRad="38100" dist="38100" dir="2700000" algn="tl">
                    <a:srgbClr val="000000">
                      <a:alpha val="43137"/>
                    </a:srgbClr>
                  </a:outerShdw>
                </a:effectLst>
              </a:rPr>
            </a:br>
            <a:endParaRPr lang="en-IN" sz="3600" dirty="0">
              <a:solidFill>
                <a:schemeClr val="tx2"/>
              </a:solidFill>
              <a:effectLst>
                <a:outerShdw blurRad="38100" dist="38100" dir="2700000" algn="tl">
                  <a:srgbClr val="000000">
                    <a:alpha val="43137"/>
                  </a:srgbClr>
                </a:outerShdw>
              </a:effectLst>
            </a:endParaRPr>
          </a:p>
        </p:txBody>
      </p:sp>
      <p:sp>
        <p:nvSpPr>
          <p:cNvPr id="5" name="TextBox 4"/>
          <p:cNvSpPr txBox="1"/>
          <p:nvPr/>
        </p:nvSpPr>
        <p:spPr>
          <a:xfrm>
            <a:off x="500034" y="1599563"/>
            <a:ext cx="7643866" cy="5324535"/>
          </a:xfrm>
          <a:prstGeom prst="rect">
            <a:avLst/>
          </a:prstGeom>
          <a:noFill/>
        </p:spPr>
        <p:txBody>
          <a:bodyPr wrap="square" rtlCol="0">
            <a:spAutoFit/>
          </a:bodyPr>
          <a:lstStyle/>
          <a:p>
            <a:r>
              <a:rPr lang="en-US" sz="2000" dirty="0" smtClean="0"/>
              <a:t>	It </a:t>
            </a:r>
            <a:r>
              <a:rPr lang="en-US" sz="2000" dirty="0"/>
              <a:t>gives us great pleasure to present our project report on “Crime Bureau Management System” for Police Station.  As per requirement of curriculum of the course BBA [COMPUTER APPLICATION] from the Savitribai Phule Pune University at the S.M.B.S.T. college.</a:t>
            </a:r>
          </a:p>
          <a:p>
            <a:r>
              <a:rPr lang="en-US" sz="2000" dirty="0" smtClean="0"/>
              <a:t>	First </a:t>
            </a:r>
            <a:r>
              <a:rPr lang="en-US" sz="2000" dirty="0"/>
              <a:t>we heartly thankful to project conductor and guide Prof. </a:t>
            </a:r>
            <a:r>
              <a:rPr lang="en-US" sz="2000" dirty="0" smtClean="0"/>
              <a:t>Dhage H.Y</a:t>
            </a:r>
            <a:r>
              <a:rPr lang="en-US" sz="2000" dirty="0" smtClean="0"/>
              <a:t> </a:t>
            </a:r>
            <a:r>
              <a:rPr lang="en-US" sz="2000" dirty="0"/>
              <a:t>for selecting this project and for his guidance and encouragement at every step in our way completing this project.</a:t>
            </a:r>
          </a:p>
          <a:p>
            <a:r>
              <a:rPr lang="en-US" sz="2000" dirty="0" smtClean="0"/>
              <a:t>	We </a:t>
            </a:r>
            <a:r>
              <a:rPr lang="en-US" sz="2000" dirty="0"/>
              <a:t>would also like to thanks Mr. Sachin Varpe sir, Prof. Dhage Sir and Prof. Kashid sir H.O.D. of B.C.A. department of our college for giving us important guidance during Project.</a:t>
            </a:r>
          </a:p>
          <a:p>
            <a:r>
              <a:rPr lang="en-US" sz="2000" dirty="0" smtClean="0"/>
              <a:t>	Lastly </a:t>
            </a:r>
            <a:r>
              <a:rPr lang="en-US" sz="2000" dirty="0"/>
              <a:t>we would like to thanks all the staff members of BBA [COMPUTER APPLICATION] Dept of S.M.B.S.T. College Sangamner for their help to provide information to complete this project.</a:t>
            </a:r>
          </a:p>
          <a:p>
            <a:endParaRPr lang="en-IN" sz="2000" dirty="0"/>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592654"/>
            <a:ext cx="7239000" cy="820122"/>
          </a:xfrm>
        </p:spPr>
        <p:txBody>
          <a:bodyPr>
            <a:noAutofit/>
          </a:bodyPr>
          <a:lstStyle/>
          <a:p>
            <a:pPr algn="ctr"/>
            <a:r>
              <a:rPr lang="en-US" sz="4400" u="sng" dirty="0" smtClean="0">
                <a:solidFill>
                  <a:schemeClr val="tx2"/>
                </a:solidFill>
                <a:effectLst>
                  <a:outerShdw blurRad="38100" dist="38100" dir="2700000" algn="tl">
                    <a:srgbClr val="000000">
                      <a:alpha val="43137"/>
                    </a:srgbClr>
                  </a:outerShdw>
                </a:effectLst>
              </a:rPr>
              <a:t>ANALYSIS</a:t>
            </a:r>
            <a:endParaRPr lang="en-IN" sz="4400" dirty="0">
              <a:solidFill>
                <a:schemeClr val="tx2"/>
              </a:solidFill>
              <a:effectLst>
                <a:outerShdw blurRad="38100" dist="38100" dir="2700000" algn="tl">
                  <a:srgbClr val="000000">
                    <a:alpha val="43137"/>
                  </a:srgbClr>
                </a:outerShdw>
              </a:effectLst>
            </a:endParaRPr>
          </a:p>
        </p:txBody>
      </p:sp>
      <p:sp>
        <p:nvSpPr>
          <p:cNvPr id="4" name="TextBox 3"/>
          <p:cNvSpPr txBox="1"/>
          <p:nvPr/>
        </p:nvSpPr>
        <p:spPr>
          <a:xfrm>
            <a:off x="571472" y="2000240"/>
            <a:ext cx="7429552" cy="4216539"/>
          </a:xfrm>
          <a:prstGeom prst="rect">
            <a:avLst/>
          </a:prstGeom>
          <a:noFill/>
        </p:spPr>
        <p:txBody>
          <a:bodyPr wrap="square" rtlCol="0">
            <a:spAutoFit/>
          </a:bodyPr>
          <a:lstStyle/>
          <a:p>
            <a:r>
              <a:rPr lang="en-US" sz="2000" b="1" dirty="0"/>
              <a:t>	</a:t>
            </a:r>
            <a:r>
              <a:rPr lang="en-US" sz="2000" b="1" dirty="0" smtClean="0"/>
              <a:t> </a:t>
            </a:r>
            <a:r>
              <a:rPr lang="x-none" sz="2000" dirty="0"/>
              <a:t>Requirement analysis means identification &amp; understanding &amp; critically examines the system &amp; its subsystem for purpose of achieving objectives for the system. The basic objectives of system analysis are to understand &amp; modify the system in some way to improve the functioning.</a:t>
            </a:r>
            <a:endParaRPr lang="en-US" sz="2000" b="1" dirty="0"/>
          </a:p>
          <a:p>
            <a:r>
              <a:rPr lang="en-US" sz="2000" b="1" dirty="0"/>
              <a:t> </a:t>
            </a:r>
            <a:endParaRPr lang="en-US" sz="2000" dirty="0"/>
          </a:p>
          <a:p>
            <a:r>
              <a:rPr lang="x-none" sz="2000" dirty="0"/>
              <a:t>1 . </a:t>
            </a:r>
            <a:r>
              <a:rPr lang="en-US" sz="2000" dirty="0" smtClean="0"/>
              <a:t> </a:t>
            </a:r>
            <a:r>
              <a:rPr lang="x-none" sz="2000" dirty="0" smtClean="0"/>
              <a:t>Details </a:t>
            </a:r>
            <a:r>
              <a:rPr lang="x-none" sz="2000" dirty="0"/>
              <a:t>of</a:t>
            </a:r>
            <a:r>
              <a:rPr lang="en-IN" sz="2000" dirty="0"/>
              <a:t> Criminal</a:t>
            </a:r>
            <a:r>
              <a:rPr lang="en-US" sz="2000" dirty="0"/>
              <a:t> and their type of Act</a:t>
            </a:r>
            <a:r>
              <a:rPr lang="x-none" sz="2000" dirty="0"/>
              <a:t> .</a:t>
            </a:r>
            <a:endParaRPr lang="en-US" sz="2000" b="1" dirty="0"/>
          </a:p>
          <a:p>
            <a:r>
              <a:rPr lang="x-none" sz="2000" dirty="0"/>
              <a:t>2 .  </a:t>
            </a:r>
            <a:r>
              <a:rPr lang="en-US" sz="2000" dirty="0"/>
              <a:t>On one button click generate FIR Report &amp; Criminal Report.</a:t>
            </a:r>
            <a:endParaRPr lang="en-US" sz="2000" b="1" dirty="0"/>
          </a:p>
          <a:p>
            <a:r>
              <a:rPr lang="x-none" sz="2000" dirty="0"/>
              <a:t>	</a:t>
            </a:r>
            <a:endParaRPr lang="en-US" sz="2000" dirty="0" smtClean="0"/>
          </a:p>
          <a:p>
            <a:r>
              <a:rPr lang="en-US" sz="2000" dirty="0"/>
              <a:t>	</a:t>
            </a:r>
            <a:r>
              <a:rPr lang="x-none" sz="2000" dirty="0" smtClean="0"/>
              <a:t>The </a:t>
            </a:r>
            <a:r>
              <a:rPr lang="x-none" sz="2000" dirty="0"/>
              <a:t>above information can be given to a high extend using the proposed project. </a:t>
            </a:r>
            <a:endParaRPr lang="en-US" sz="2000" b="1" dirty="0"/>
          </a:p>
          <a:p>
            <a:pPr lvl="0">
              <a:buFont typeface="Wingdings" pitchFamily="2" charset="2"/>
              <a:buChar char="v"/>
            </a:pPr>
            <a:endParaRPr lang="en-IN" sz="1600" dirty="0" smtClean="0"/>
          </a:p>
          <a:p>
            <a:endParaRPr lang="en-IN" sz="1600" dirty="0" smtClean="0"/>
          </a:p>
          <a:p>
            <a:endParaRPr lang="en-IN" sz="1600" dirty="0"/>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05792"/>
            <a:ext cx="7239000" cy="965820"/>
          </a:xfrm>
        </p:spPr>
        <p:txBody>
          <a:bodyPr>
            <a:normAutofit fontScale="90000"/>
          </a:bodyPr>
          <a:lstStyle/>
          <a:p>
            <a:pPr algn="ctr"/>
            <a:r>
              <a:rPr lang="en-US" sz="4000" u="sng" dirty="0" smtClean="0">
                <a:solidFill>
                  <a:schemeClr val="tx2"/>
                </a:solidFill>
                <a:effectLst>
                  <a:outerShdw blurRad="38100" dist="38100" dir="2700000" algn="tl">
                    <a:srgbClr val="000000">
                      <a:alpha val="43137"/>
                    </a:srgbClr>
                  </a:outerShdw>
                </a:effectLst>
              </a:rPr>
              <a:t>FEASIBILITY STUDY</a:t>
            </a:r>
            <a:r>
              <a:rPr lang="en-IN" dirty="0" smtClean="0"/>
              <a:t/>
            </a:r>
            <a:br>
              <a:rPr lang="en-IN" dirty="0" smtClean="0"/>
            </a:br>
            <a:endParaRPr lang="en-IN" dirty="0"/>
          </a:p>
        </p:txBody>
      </p:sp>
      <p:sp>
        <p:nvSpPr>
          <p:cNvPr id="4" name="TextBox 3"/>
          <p:cNvSpPr txBox="1"/>
          <p:nvPr/>
        </p:nvSpPr>
        <p:spPr>
          <a:xfrm>
            <a:off x="428596" y="1142984"/>
            <a:ext cx="7786742" cy="5447645"/>
          </a:xfrm>
          <a:prstGeom prst="rect">
            <a:avLst/>
          </a:prstGeom>
          <a:noFill/>
        </p:spPr>
        <p:txBody>
          <a:bodyPr wrap="square" rtlCol="0">
            <a:spAutoFit/>
          </a:bodyPr>
          <a:lstStyle/>
          <a:p>
            <a:r>
              <a:rPr lang="en-US" b="1" dirty="0" smtClean="0"/>
              <a:t> </a:t>
            </a:r>
            <a:endParaRPr lang="en-IN" dirty="0" smtClean="0"/>
          </a:p>
          <a:p>
            <a:pPr lvl="0"/>
            <a:r>
              <a:rPr lang="en-US" sz="2000" b="1" dirty="0" smtClean="0">
                <a:solidFill>
                  <a:schemeClr val="tx2"/>
                </a:solidFill>
                <a:effectLst>
                  <a:outerShdw blurRad="38100" dist="38100" dir="2700000" algn="tl">
                    <a:srgbClr val="000000">
                      <a:alpha val="43137"/>
                    </a:srgbClr>
                  </a:outerShdw>
                </a:effectLst>
              </a:rPr>
              <a:t>Technical :-</a:t>
            </a:r>
            <a:endParaRPr lang="en-IN" sz="2000" dirty="0" smtClean="0">
              <a:solidFill>
                <a:schemeClr val="tx2"/>
              </a:solidFill>
              <a:effectLst>
                <a:outerShdw blurRad="38100" dist="38100" dir="2700000" algn="tl">
                  <a:srgbClr val="000000">
                    <a:alpha val="43137"/>
                  </a:srgbClr>
                </a:outerShdw>
              </a:effectLst>
            </a:endParaRPr>
          </a:p>
          <a:p>
            <a:r>
              <a:rPr lang="en-US" dirty="0" smtClean="0"/>
              <a:t>	The system is developed using Visual Studio 2008 and SQL Server that already installed Data entry and report generation is easy and user friendly.</a:t>
            </a:r>
          </a:p>
          <a:p>
            <a:endParaRPr lang="en-US" dirty="0" smtClean="0"/>
          </a:p>
          <a:p>
            <a:pPr lvl="0"/>
            <a:r>
              <a:rPr lang="en-US" sz="2000" b="1" dirty="0" smtClean="0">
                <a:solidFill>
                  <a:schemeClr val="tx2"/>
                </a:solidFill>
                <a:effectLst>
                  <a:outerShdw blurRad="38100" dist="38100" dir="2700000" algn="tl">
                    <a:srgbClr val="000000">
                      <a:alpha val="43137"/>
                    </a:srgbClr>
                  </a:outerShdw>
                </a:effectLst>
              </a:rPr>
              <a:t>Economical:-</a:t>
            </a:r>
            <a:endParaRPr lang="en-IN" sz="2000" dirty="0" smtClean="0">
              <a:solidFill>
                <a:schemeClr val="tx2"/>
              </a:solidFill>
              <a:effectLst>
                <a:outerShdw blurRad="38100" dist="38100" dir="2700000" algn="tl">
                  <a:srgbClr val="000000">
                    <a:alpha val="43137"/>
                  </a:srgbClr>
                </a:outerShdw>
              </a:effectLst>
            </a:endParaRPr>
          </a:p>
          <a:p>
            <a:r>
              <a:rPr lang="en-US" dirty="0" smtClean="0"/>
              <a:t> </a:t>
            </a:r>
            <a:endParaRPr lang="en-IN" dirty="0" smtClean="0"/>
          </a:p>
          <a:p>
            <a:r>
              <a:rPr lang="en-US" dirty="0" smtClean="0"/>
              <a:t> 	Economic feasibility is basically cost benefits analysis the cost concern are since the software has been already installed there is no additional cost in installing the system.</a:t>
            </a:r>
          </a:p>
          <a:p>
            <a:endParaRPr lang="en-US" dirty="0" smtClean="0"/>
          </a:p>
          <a:p>
            <a:pPr lvl="0"/>
            <a:r>
              <a:rPr lang="en-US" sz="2000" b="1" dirty="0" smtClean="0">
                <a:solidFill>
                  <a:schemeClr val="tx2"/>
                </a:solidFill>
                <a:effectLst>
                  <a:outerShdw blurRad="38100" dist="38100" dir="2700000" algn="tl">
                    <a:srgbClr val="000000">
                      <a:alpha val="43137"/>
                    </a:srgbClr>
                  </a:outerShdw>
                </a:effectLst>
              </a:rPr>
              <a:t>Operational</a:t>
            </a:r>
            <a:r>
              <a:rPr lang="en-US" sz="2000" dirty="0" smtClean="0">
                <a:solidFill>
                  <a:schemeClr val="tx2"/>
                </a:solidFill>
                <a:effectLst>
                  <a:outerShdw blurRad="38100" dist="38100" dir="2700000" algn="tl">
                    <a:srgbClr val="000000">
                      <a:alpha val="43137"/>
                    </a:srgbClr>
                  </a:outerShdw>
                </a:effectLst>
              </a:rPr>
              <a:t> :- </a:t>
            </a:r>
            <a:endParaRPr lang="en-IN" sz="2000" dirty="0" smtClean="0">
              <a:solidFill>
                <a:schemeClr val="tx2"/>
              </a:solidFill>
              <a:effectLst>
                <a:outerShdw blurRad="38100" dist="38100" dir="2700000" algn="tl">
                  <a:srgbClr val="000000">
                    <a:alpha val="43137"/>
                  </a:srgbClr>
                </a:outerShdw>
              </a:effectLst>
            </a:endParaRPr>
          </a:p>
          <a:p>
            <a:r>
              <a:rPr lang="en-US" dirty="0" smtClean="0"/>
              <a:t> </a:t>
            </a:r>
            <a:endParaRPr lang="en-IN" dirty="0" smtClean="0"/>
          </a:p>
          <a:p>
            <a:r>
              <a:rPr lang="en-US" dirty="0" smtClean="0"/>
              <a:t>	A proposed system is beneficial only if they can be turned into information system that will need the organization operating requirement.</a:t>
            </a:r>
            <a:endParaRPr lang="en-IN" dirty="0" smtClean="0"/>
          </a:p>
          <a:p>
            <a:endParaRPr lang="en-IN" dirty="0" smtClean="0"/>
          </a:p>
          <a:p>
            <a:endParaRPr lang="en-IN" dirty="0"/>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ChangeArrowheads="1"/>
          </p:cNvSpPr>
          <p:nvPr/>
        </p:nvSpPr>
        <p:spPr bwMode="auto">
          <a:xfrm>
            <a:off x="-71470" y="-249634"/>
            <a:ext cx="5143504" cy="8925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71500" algn="l"/>
              </a:tabLst>
            </a:pPr>
            <a:endPar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571500" algn="l"/>
              </a:tabLst>
            </a:pPr>
            <a:r>
              <a:rPr lang="en-US" sz="2400" b="1" dirty="0">
                <a:latin typeface="Arial" pitchFamily="34" charset="0"/>
                <a:ea typeface="Times New Roman" pitchFamily="18" charset="0"/>
                <a:cs typeface="Arial" pitchFamily="34" charset="0"/>
              </a:rPr>
              <a:t>	</a:t>
            </a:r>
            <a:r>
              <a:rPr kumimoji="0" lang="en-US" sz="2800" b="1" i="0" u="none" strike="noStrike" cap="none" normalizeH="0" baseline="0" dirty="0" smtClean="0">
                <a:ln>
                  <a:noFill/>
                </a:ln>
                <a:solidFill>
                  <a:schemeClr val="tx2"/>
                </a:solidFill>
                <a:effectLst>
                  <a:outerShdw blurRad="38100" dist="38100" dir="2700000" algn="tl">
                    <a:srgbClr val="000000">
                      <a:alpha val="43137"/>
                    </a:srgbClr>
                  </a:outerShdw>
                </a:effectLst>
                <a:latin typeface="Arial" pitchFamily="34" charset="0"/>
                <a:ea typeface="Times New Roman" pitchFamily="18" charset="0"/>
                <a:cs typeface="Arial" pitchFamily="34" charset="0"/>
              </a:rPr>
              <a:t>ER-DIAGRAM:-</a:t>
            </a:r>
            <a:endParaRPr kumimoji="0" lang="en-US" sz="2000" b="0" i="0" u="none" strike="noStrike" cap="none" normalizeH="0" baseline="0" dirty="0" smtClean="0">
              <a:ln>
                <a:noFill/>
              </a:ln>
              <a:solidFill>
                <a:schemeClr val="tx2"/>
              </a:solidFill>
              <a:effectLst>
                <a:outerShdw blurRad="38100" dist="38100" dir="2700000" algn="tl">
                  <a:srgbClr val="000000">
                    <a:alpha val="43137"/>
                  </a:srgbClr>
                </a:outerShdw>
              </a:effectLst>
              <a:latin typeface="Arial" pitchFamily="34" charset="0"/>
              <a:cs typeface="Arial" pitchFamily="34" charset="0"/>
            </a:endParaRPr>
          </a:p>
        </p:txBody>
      </p:sp>
      <p:pic>
        <p:nvPicPr>
          <p:cNvPr id="2" name="Picture 2" descr="erd"/>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3528" y="642918"/>
            <a:ext cx="7632848" cy="5875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158" y="357166"/>
            <a:ext cx="4643470" cy="584775"/>
          </a:xfrm>
          <a:prstGeom prst="rect">
            <a:avLst/>
          </a:prstGeom>
        </p:spPr>
        <p:txBody>
          <a:bodyPr wrap="square">
            <a:spAutoFit/>
          </a:bodyPr>
          <a:lstStyle/>
          <a:p>
            <a:r>
              <a:rPr lang="en-US" sz="3200" b="1" dirty="0" smtClean="0">
                <a:solidFill>
                  <a:schemeClr val="tx2"/>
                </a:solidFill>
                <a:effectLst>
                  <a:outerShdw blurRad="38100" dist="38100" dir="2700000" algn="tl">
                    <a:srgbClr val="000000">
                      <a:alpha val="43137"/>
                    </a:srgbClr>
                  </a:outerShdw>
                </a:effectLst>
                <a:latin typeface="Arial" pitchFamily="34" charset="0"/>
                <a:ea typeface="Times New Roman" pitchFamily="18" charset="0"/>
                <a:cs typeface="Arial" pitchFamily="34" charset="0"/>
              </a:rPr>
              <a:t>Class Diagram:</a:t>
            </a:r>
            <a:endParaRPr lang="en-IN" sz="3200" dirty="0">
              <a:solidFill>
                <a:schemeClr val="tx2"/>
              </a:solidFill>
              <a:effectLst>
                <a:outerShdw blurRad="38100" dist="38100" dir="2700000" algn="tl">
                  <a:srgbClr val="000000">
                    <a:alpha val="43137"/>
                  </a:srgbClr>
                </a:outerShdw>
              </a:effectLst>
            </a:endParaRPr>
          </a:p>
        </p:txBody>
      </p:sp>
      <p:pic>
        <p:nvPicPr>
          <p:cNvPr id="2050" name="Picture 2" descr="ClassDiagram"/>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95536" y="1124744"/>
            <a:ext cx="7344816" cy="540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601</TotalTime>
  <Words>171</Words>
  <Application>Microsoft Office PowerPoint</Application>
  <PresentationFormat>On-screen Show (4:3)</PresentationFormat>
  <Paragraphs>112</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Opulent</vt:lpstr>
      <vt:lpstr>Slide 1</vt:lpstr>
      <vt:lpstr>   </vt:lpstr>
      <vt:lpstr>Slide 3</vt:lpstr>
      <vt:lpstr>System Design</vt:lpstr>
      <vt:lpstr>ACKNOWLEDGEMENT </vt:lpstr>
      <vt:lpstr>ANALYSIS</vt:lpstr>
      <vt:lpstr>FEASIBILITY STUDY </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Sumit_Gole</dc:creator>
  <cp:lastModifiedBy>Sumit_Gole</cp:lastModifiedBy>
  <cp:revision>67</cp:revision>
  <dcterms:created xsi:type="dcterms:W3CDTF">2018-03-11T11:15:52Z</dcterms:created>
  <dcterms:modified xsi:type="dcterms:W3CDTF">2018-03-28T15:49:32Z</dcterms:modified>
</cp:coreProperties>
</file>