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98" r:id="rId5"/>
    <p:sldId id="283" r:id="rId6"/>
    <p:sldId id="284" r:id="rId7"/>
    <p:sldId id="299" r:id="rId8"/>
    <p:sldId id="297" r:id="rId9"/>
    <p:sldId id="29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73A0DAA-6AF3-43AB-8588-CEC1D06C72B9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712" autoAdjust="0"/>
  </p:normalViewPr>
  <p:slideViewPr>
    <p:cSldViewPr snapToGrid="0">
      <p:cViewPr varScale="1">
        <p:scale>
          <a:sx n="66" d="100"/>
          <a:sy n="66" d="100"/>
        </p:scale>
        <p:origin x="668" y="32"/>
      </p:cViewPr>
      <p:guideLst/>
    </p:cSldViewPr>
  </p:slideViewPr>
  <p:outlineViewPr>
    <p:cViewPr>
      <p:scale>
        <a:sx n="33" d="100"/>
        <a:sy n="33" d="100"/>
      </p:scale>
      <p:origin x="0" y="-94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US" noProof="0" smtClean="0"/>
              <a:t>7/29/2023</a:t>
            </a:fld>
            <a:endParaRPr lang="en-US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588" cy="6804025"/>
          </a:xfrm>
          <a:solidFill>
            <a:schemeClr val="bg1">
              <a:lumMod val="85000"/>
            </a:schemeClr>
          </a:solidFill>
        </p:spPr>
        <p:txBody>
          <a:bodyPr tIns="172800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00400" y="2811053"/>
            <a:ext cx="8991600" cy="1261295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/>
            <a:r>
              <a:rPr lang="en-US" noProof="0"/>
              <a:t>Click to edit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0400" y="4061039"/>
            <a:ext cx="6580188" cy="580921"/>
          </a:xfrm>
          <a:solidFill>
            <a:schemeClr val="tx1">
              <a:alpha val="80000"/>
            </a:schemeClr>
          </a:solidFill>
        </p:spPr>
        <p:txBody>
          <a:bodyPr vert="horz" lIns="180000" tIns="180000" rIns="180000" bIns="180000" rtlCol="0">
            <a:noAutofit/>
          </a:bodyPr>
          <a:lstStyle>
            <a:lvl1pPr marL="0" indent="0" algn="r">
              <a:buNone/>
              <a:defRPr lang="en-ZA" dirty="0">
                <a:solidFill>
                  <a:schemeClr val="bg1"/>
                </a:solidFill>
              </a:defRPr>
            </a:lvl1pPr>
          </a:lstStyle>
          <a:p>
            <a:pPr marL="266700" lvl="0" indent="-266700" algn="ctr"/>
            <a:r>
              <a:rPr lang="en-US" noProof="0"/>
              <a:t>Click to edit Master subtitle style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269861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7DEBF36F-ADC5-48FF-BFAF-3BED06924FD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2000"/>
            <a:ext cx="5472000" cy="468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7867C73D-EE16-41D1-B7CE-A35C765E3B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1511250"/>
            <a:ext cx="5472113" cy="4680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360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01550" y="1511476"/>
            <a:ext cx="3600450" cy="4679249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71550" y="1511475"/>
            <a:ext cx="3600450" cy="4679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216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26412" y="1512000"/>
            <a:ext cx="2160588" cy="4679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21412" y="1512000"/>
            <a:ext cx="2160588" cy="4679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6412" y="1507535"/>
            <a:ext cx="2160588" cy="4679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11412" y="1507535"/>
            <a:ext cx="2160588" cy="468371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ABD5E-B8F1-4246-B167-09138760AD7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00400" y="2811053"/>
            <a:ext cx="8991600" cy="1261295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/>
            <a:r>
              <a:rPr lang="en-US" noProof="0"/>
              <a:t>Click to edit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0400" y="4061039"/>
            <a:ext cx="6580188" cy="580921"/>
          </a:xfrm>
          <a:solidFill>
            <a:schemeClr val="tx1">
              <a:alpha val="80000"/>
            </a:schemeClr>
          </a:solidFill>
        </p:spPr>
        <p:txBody>
          <a:bodyPr vert="horz" lIns="180000" tIns="180000" rIns="180000" bIns="180000" rtlCol="0">
            <a:noAutofit/>
          </a:bodyPr>
          <a:lstStyle>
            <a:lvl1pPr marL="0" indent="0" algn="r">
              <a:buNone/>
              <a:defRPr lang="en-ZA" dirty="0">
                <a:solidFill>
                  <a:schemeClr val="bg1"/>
                </a:solidFill>
              </a:defRPr>
            </a:lvl1pPr>
          </a:lstStyle>
          <a:p>
            <a:pPr marL="266700" lvl="0" indent="-266700" algn="ctr"/>
            <a:r>
              <a:rPr lang="en-US" noProof="0"/>
              <a:t>Click to edit Master subtitle style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269861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577601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473AB13-DFF9-4538-9907-E261659E0E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700" y="2156226"/>
            <a:ext cx="5958000" cy="1958400"/>
          </a:xfrm>
          <a:solidFill>
            <a:schemeClr val="bg1"/>
          </a:solidFill>
        </p:spPr>
        <p:txBody>
          <a:bodyPr lIns="252000" tIns="180000" rIns="180000" bIns="180000"/>
          <a:lstStyle>
            <a:lvl1pPr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 noProof="0"/>
              <a:t>Click to edit section divider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0" y="5209682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14B95064-E6BF-43CD-ACBD-6363E8D9BF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4114627"/>
            <a:ext cx="5956300" cy="1095056"/>
          </a:xfrm>
          <a:solidFill>
            <a:schemeClr val="tx1">
              <a:alpha val="80000"/>
            </a:schemeClr>
          </a:solidFill>
        </p:spPr>
        <p:txBody>
          <a:bodyPr vert="horz" lIns="252000" tIns="180000" rIns="180000" bIns="180000" rtlCol="0">
            <a:noAutofit/>
          </a:bodyPr>
          <a:lstStyle>
            <a:lvl1pPr marL="0" indent="0" algn="l">
              <a:buNone/>
              <a:defRPr lang="en-US">
                <a:solidFill>
                  <a:schemeClr val="bg1"/>
                </a:solidFill>
              </a:defRPr>
            </a:lvl1pPr>
          </a:lstStyle>
          <a:p>
            <a:pPr marL="266700" lvl="0" indent="-26670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825637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008000"/>
            <a:ext cx="11328000" cy="5183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DE0AAD-6FBD-416B-A91A-21F2B737919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62075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EE1E0B79-3CC8-4DCF-8AEC-AC43BC9A30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1886" y="1007250"/>
            <a:ext cx="5460114" cy="516971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5546508-E26C-46CD-8939-D20E71BF4E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1999" y="1007250"/>
            <a:ext cx="5448115" cy="516971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55533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Rectangle 10" descr="Accent block left">
            <a:extLst>
              <a:ext uri="{FF2B5EF4-FFF2-40B4-BE49-F238E27FC236}">
                <a16:creationId xmlns:a16="http://schemas.microsoft.com/office/drawing/2014/main" id="{48A1A904-FE62-4BE3-BAE9-0EEAE7B1E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1800" y="1016231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2" name="Rectangle 11" descr="Accent bar right&#10;">
            <a:extLst>
              <a:ext uri="{FF2B5EF4-FFF2-40B4-BE49-F238E27FC236}">
                <a16:creationId xmlns:a16="http://schemas.microsoft.com/office/drawing/2014/main" id="{3E8A46E0-47C2-4441-B7DD-F621A80F1F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99887" y="1016231"/>
            <a:ext cx="1984175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D902C307-6561-4E11-9899-1F34830AE8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1800" y="1224128"/>
            <a:ext cx="5448115" cy="3587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CD73439B-6B1B-47C5-B2B0-409015FB33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2086" y="1224128"/>
            <a:ext cx="5447914" cy="3587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12AC6878-44C6-4445-A225-70C0DC482E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99886" y="1955731"/>
            <a:ext cx="5447914" cy="423393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6D675DA8-374F-4915-973A-53612A41FF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1800" y="1943031"/>
            <a:ext cx="5447914" cy="424663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253150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3932037" cy="1411276"/>
          </a:xfrm>
        </p:spPr>
        <p:txBody>
          <a:bodyPr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Rectangle 10" descr="Accent block left">
            <a:extLst>
              <a:ext uri="{FF2B5EF4-FFF2-40B4-BE49-F238E27FC236}">
                <a16:creationId xmlns:a16="http://schemas.microsoft.com/office/drawing/2014/main" id="{48A1A904-FE62-4BE3-BAE9-0EEAE7B1E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1800" y="1892926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85B68CA9-AC4C-4D15-9BA1-A9F1AC560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8816" y="432001"/>
            <a:ext cx="6971184" cy="542905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29B24D8A-D8A5-4F57-A260-A4CF75FCB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200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014327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3932037" cy="1411276"/>
          </a:xfrm>
        </p:spPr>
        <p:txBody>
          <a:bodyPr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Rectangle 10" descr="Accent block left">
            <a:extLst>
              <a:ext uri="{FF2B5EF4-FFF2-40B4-BE49-F238E27FC236}">
                <a16:creationId xmlns:a16="http://schemas.microsoft.com/office/drawing/2014/main" id="{48A1A904-FE62-4BE3-BAE9-0EEAE7B1E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1800" y="1892926"/>
            <a:ext cx="1984175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3E50A411-2E68-4F4D-B4BC-62E87C6336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200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2FBF39A8-0BD5-48FD-9993-F595D4F727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788816" y="432001"/>
            <a:ext cx="6971184" cy="54290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40633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1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588" cy="6371351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</a:t>
            </a:r>
            <a:br>
              <a:rPr lang="en-US" noProof="0" dirty="0"/>
            </a:br>
            <a:r>
              <a:rPr lang="en-US" noProof="0" dirty="0"/>
              <a:t>your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35700" y="2204792"/>
            <a:ext cx="5956300" cy="1944000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/>
            <a:r>
              <a:rPr lang="en-US" noProof="0"/>
              <a:t>Click to edit section divider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9E4D4535-D519-40ED-B8A4-2EA1276BB6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35700" y="4148860"/>
            <a:ext cx="5956300" cy="1100565"/>
          </a:xfrm>
          <a:solidFill>
            <a:schemeClr val="tx1">
              <a:alpha val="80000"/>
            </a:schemeClr>
          </a:solidFill>
        </p:spPr>
        <p:txBody>
          <a:bodyPr lIns="180000" tIns="180000" rIns="252000" bIns="18000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266700" indent="0" algn="r">
              <a:buNone/>
              <a:defRPr sz="1800">
                <a:solidFill>
                  <a:schemeClr val="bg1"/>
                </a:solidFill>
              </a:defRPr>
            </a:lvl2pPr>
            <a:lvl3pPr marL="542925" indent="0" algn="r">
              <a:buNone/>
              <a:defRPr sz="1800">
                <a:solidFill>
                  <a:schemeClr val="bg1"/>
                </a:solidFill>
              </a:defRPr>
            </a:lvl3pPr>
            <a:lvl4pPr marL="809625" indent="0" algn="r">
              <a:buNone/>
              <a:defRPr sz="1800">
                <a:solidFill>
                  <a:schemeClr val="bg1"/>
                </a:solidFill>
              </a:defRPr>
            </a:lvl4pPr>
            <a:lvl5pPr marL="1076325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524778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371590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3CF994-8B2C-443F-B695-7378DD360DAA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0694D9D-C633-4D52-965E-E5BBD9883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0694D9D-C633-4D52-965E-E5BBD9883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DB3A426-6D4A-4D91-ACD6-A2C25BAE44E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64370" y="2033588"/>
            <a:ext cx="8863262" cy="2790825"/>
          </a:xfrm>
        </p:spPr>
        <p:txBody>
          <a:bodyPr anchor="ctr"/>
          <a:lstStyle>
            <a:lvl1pPr marL="0" indent="0" algn="ctr">
              <a:buNone/>
              <a:defRPr sz="6000"/>
            </a:lvl1pPr>
            <a:lvl2pPr marL="2667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7724365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00433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er Slide 2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411412" y="0"/>
            <a:ext cx="9780588" cy="6371351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</a:t>
            </a:r>
            <a:br>
              <a:rPr lang="en-US" noProof="0" dirty="0"/>
            </a:br>
            <a:r>
              <a:rPr lang="en-US" noProof="0" dirty="0"/>
              <a:t>your Photo Here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473AB13-DFF9-4538-9907-E261659E0E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700" y="2156226"/>
            <a:ext cx="5958000" cy="1958400"/>
          </a:xfrm>
          <a:solidFill>
            <a:schemeClr val="bg1"/>
          </a:solidFill>
        </p:spPr>
        <p:txBody>
          <a:bodyPr lIns="252000" tIns="180000" rIns="180000" bIns="180000"/>
          <a:lstStyle>
            <a:lvl1pPr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 noProof="0"/>
              <a:t>Click to edit section divider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9E4D4535-D519-40ED-B8A4-2EA1276BB6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110760"/>
            <a:ext cx="5956300" cy="1100565"/>
          </a:xfrm>
          <a:solidFill>
            <a:schemeClr val="tx1">
              <a:alpha val="80000"/>
            </a:schemeClr>
          </a:solidFill>
        </p:spPr>
        <p:txBody>
          <a:bodyPr lIns="252000" tIns="180000" rIns="180000" bIns="180000"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266700" indent="0" algn="r">
              <a:buNone/>
              <a:defRPr sz="1800">
                <a:solidFill>
                  <a:schemeClr val="bg1"/>
                </a:solidFill>
              </a:defRPr>
            </a:lvl2pPr>
            <a:lvl3pPr marL="542925" indent="0" algn="r">
              <a:buNone/>
              <a:defRPr sz="1800">
                <a:solidFill>
                  <a:schemeClr val="bg1"/>
                </a:solidFill>
              </a:defRPr>
            </a:lvl3pPr>
            <a:lvl4pPr marL="809625" indent="0" algn="r">
              <a:buNone/>
              <a:defRPr sz="1800">
                <a:solidFill>
                  <a:schemeClr val="bg1"/>
                </a:solidFill>
              </a:defRPr>
            </a:lvl4pPr>
            <a:lvl5pPr marL="1076325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0" y="5209682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82858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Image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9600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11800" y="3802899"/>
            <a:ext cx="4648200" cy="985000"/>
          </a:xfrm>
          <a:solidFill>
            <a:schemeClr val="bg1"/>
          </a:solidFill>
        </p:spPr>
        <p:txBody>
          <a:bodyPr lIns="180000" tIns="180000" rIns="180000" bIns="180000"/>
          <a:lstStyle>
            <a:lvl1pPr algn="r"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111800" y="4787900"/>
            <a:ext cx="4648200" cy="1162800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2668686"/>
            <a:ext cx="5472000" cy="2999426"/>
          </a:xfrm>
        </p:spPr>
        <p:txBody>
          <a:bodyPr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508F53F-6AA2-4060-904A-BC90211DC043}"/>
              </a:ext>
            </a:extLst>
          </p:cNvPr>
          <p:cNvSpPr/>
          <p:nvPr userDrawn="1"/>
        </p:nvSpPr>
        <p:spPr>
          <a:xfrm>
            <a:off x="9348588" y="3700775"/>
            <a:ext cx="2411412" cy="1148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Imag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18100" y="1869795"/>
            <a:ext cx="6641900" cy="1124345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/>
          <a:lstStyle>
            <a:lvl1pPr algn="l"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118334" y="2994141"/>
            <a:ext cx="6641626" cy="590155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8000" y="3763648"/>
            <a:ext cx="5472000" cy="2428351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A5285E0-8F27-49C4-AADF-92A3B72D41FD}"/>
              </a:ext>
            </a:extLst>
          </p:cNvPr>
          <p:cNvSpPr/>
          <p:nvPr userDrawn="1"/>
        </p:nvSpPr>
        <p:spPr>
          <a:xfrm>
            <a:off x="9775824" y="1762069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4389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mparison Left Placeholder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2307689"/>
            <a:ext cx="5472000" cy="3600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815037"/>
            <a:ext cx="5472000" cy="3376963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Comparison Left Placeholder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2308214"/>
            <a:ext cx="5472000" cy="358775"/>
          </a:xfrm>
        </p:spPr>
        <p:txBody>
          <a:bodyPr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812214"/>
            <a:ext cx="5472113" cy="337903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733E7E-50D2-4F6C-9DF2-CF4C98C4B8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0" name="Rectangle 9" descr="Accent block left">
            <a:extLst>
              <a:ext uri="{FF2B5EF4-FFF2-40B4-BE49-F238E27FC236}">
                <a16:creationId xmlns:a16="http://schemas.microsoft.com/office/drawing/2014/main" id="{BBC0CAF5-0DE6-4BEA-824E-124A54A76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1800" y="2100317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1" name="Rectangle 10" descr="Accent bar right&#10;">
            <a:extLst>
              <a:ext uri="{FF2B5EF4-FFF2-40B4-BE49-F238E27FC236}">
                <a16:creationId xmlns:a16="http://schemas.microsoft.com/office/drawing/2014/main" id="{ED008080-B2F5-441A-8B15-30AE86BBF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99887" y="2100317"/>
            <a:ext cx="1984175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1"/>
            <a:ext cx="12192000" cy="6371350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096000" y="5359400"/>
            <a:ext cx="5664000" cy="565899"/>
          </a:xfrm>
          <a:solidFill>
            <a:schemeClr val="tx1"/>
          </a:solidFill>
        </p:spPr>
        <p:txBody>
          <a:bodyPr lIns="180000" tIns="180000" rIns="180000" bIns="180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Enter your caption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3D119C-DBF5-4B4F-BE38-7BD7B5C8A5D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F8E7C83-06D7-4C5B-85B7-0E5713B4F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102" cy="6804025"/>
          </a:xfrm>
          <a:solidFill>
            <a:schemeClr val="bg1">
              <a:lumMod val="85000"/>
            </a:schemeClr>
          </a:solidFill>
        </p:spPr>
        <p:txBody>
          <a:bodyPr tIns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58200" y="2798354"/>
            <a:ext cx="3733800" cy="1013684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/>
            <a:r>
              <a:rPr lang="en-US" noProof="0"/>
              <a:t>Thank You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52FA7FC9-E40E-4144-84E4-34E3722E9A6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458200" y="3957705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97289182-4FE6-4A18-9775-4588D5801CF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458200" y="4306722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Phone Number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BD4E94C7-6CAF-4FEE-9E02-D3D3A2AC5EA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458200" y="4655739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Email or Social Media Handle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0DE421A3-3C59-48FC-BC3B-007ADFBEB4F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458200" y="5004756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Company Website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8458200" y="2685912"/>
            <a:ext cx="3733800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FB6A7-1E80-487C-93E6-DCAA8751EF2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49663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E97A9A62-1AA6-47A9-A1A0-54196823744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DE0AAD-6FBD-416B-A91A-21F2B737919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EB0D177-9AA4-42F4-9CD7-CD206217CA6D}"/>
              </a:ext>
            </a:extLst>
          </p:cNvPr>
          <p:cNvSpPr/>
          <p:nvPr userDrawn="1"/>
        </p:nvSpPr>
        <p:spPr>
          <a:xfrm>
            <a:off x="9780101" y="6371351"/>
            <a:ext cx="1979897" cy="4319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825DB53-D610-4A40-AFDC-EBC47DB613CE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C2B9A6A4-83D0-40B1-8B15-964C84BF0705}"/>
              </a:ext>
            </a:extLst>
          </p:cNvPr>
          <p:cNvSpPr/>
          <p:nvPr userDrawn="1"/>
        </p:nvSpPr>
        <p:spPr>
          <a:xfrm>
            <a:off x="0" y="6371351"/>
            <a:ext cx="9780102" cy="432000"/>
          </a:xfrm>
          <a:custGeom>
            <a:avLst/>
            <a:gdLst>
              <a:gd name="connsiteX0" fmla="*/ 0 w 9780102"/>
              <a:gd name="connsiteY0" fmla="*/ 0 h 432000"/>
              <a:gd name="connsiteX1" fmla="*/ 9780102 w 9780102"/>
              <a:gd name="connsiteY1" fmla="*/ 0 h 432000"/>
              <a:gd name="connsiteX2" fmla="*/ 9780102 w 9780102"/>
              <a:gd name="connsiteY2" fmla="*/ 432000 h 432000"/>
              <a:gd name="connsiteX3" fmla="*/ 0 w 9780102"/>
              <a:gd name="connsiteY3" fmla="*/ 432000 h 4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80102" h="432000">
                <a:moveTo>
                  <a:pt x="0" y="0"/>
                </a:moveTo>
                <a:lnTo>
                  <a:pt x="9780102" y="0"/>
                </a:lnTo>
                <a:lnTo>
                  <a:pt x="9780102" y="432000"/>
                </a:lnTo>
                <a:lnTo>
                  <a:pt x="0" y="432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noProof="0"/>
              <a:t>Click to edit page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11328000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439820"/>
            <a:ext cx="5664000" cy="295062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0" tIns="0" rIns="0" bIns="0" rtlCol="0" anchor="ctr"/>
          <a:lstStyle>
            <a:lvl1pPr algn="ctr"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FDC6F9-37F9-4E25-AECA-D307B8421C73}"/>
              </a:ext>
            </a:extLst>
          </p:cNvPr>
          <p:cNvSpPr txBox="1"/>
          <p:nvPr userDrawn="1"/>
        </p:nvSpPr>
        <p:spPr>
          <a:xfrm>
            <a:off x="10243100" y="6422491"/>
            <a:ext cx="1053900" cy="380860"/>
          </a:xfrm>
          <a:prstGeom prst="rect">
            <a:avLst/>
          </a:prstGeom>
          <a:noFill/>
        </p:spPr>
        <p:txBody>
          <a:bodyPr wrap="square" tIns="108000" bIns="0" rtlCol="0" anchor="ctr">
            <a:spAutoFit/>
          </a:bodyPr>
          <a:lstStyle/>
          <a:p>
            <a:pPr algn="r">
              <a:lnSpc>
                <a:spcPts val="1000"/>
              </a:lnSpc>
            </a:pPr>
            <a:r>
              <a:rPr lang="en-US" sz="2500" b="1" i="0" spc="-100" baseline="0" noProof="0" dirty="0">
                <a:solidFill>
                  <a:schemeClr val="accent1"/>
                </a:solidFill>
                <a:latin typeface="+mj-lt"/>
              </a:rPr>
              <a:t>TREY</a:t>
            </a:r>
            <a:r>
              <a:rPr lang="en-US" sz="1600" b="1" i="0" spc="-100" baseline="0" noProof="0" dirty="0">
                <a:solidFill>
                  <a:schemeClr val="accent1"/>
                </a:solidFill>
                <a:latin typeface="+mj-lt"/>
              </a:rPr>
              <a:t> </a:t>
            </a:r>
            <a:br>
              <a:rPr lang="en-US" sz="1600" b="1" i="0" spc="-100" baseline="0" noProof="0" dirty="0">
                <a:solidFill>
                  <a:schemeClr val="accent1"/>
                </a:solidFill>
                <a:latin typeface="+mj-lt"/>
              </a:rPr>
            </a:br>
            <a:r>
              <a:rPr lang="en-US" sz="1200" b="0" i="0" spc="14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research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C39664-EB8B-4A32-915A-D4308F79277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B49670D-8F18-44A8-B217-67B412095C0D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30FA059-EC32-4FFF-9673-48849B2FA43A}"/>
              </a:ext>
            </a:extLst>
          </p:cNvPr>
          <p:cNvCxnSpPr>
            <a:cxnSpLocks/>
          </p:cNvCxnSpPr>
          <p:nvPr userDrawn="1"/>
        </p:nvCxnSpPr>
        <p:spPr>
          <a:xfrm flipH="1">
            <a:off x="1" y="6371351"/>
            <a:ext cx="12191999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58" r:id="rId4"/>
    <p:sldLayoutId id="2147483666" r:id="rId5"/>
    <p:sldLayoutId id="2147483659" r:id="rId6"/>
    <p:sldLayoutId id="2147483660" r:id="rId7"/>
    <p:sldLayoutId id="2147483664" r:id="rId8"/>
    <p:sldLayoutId id="2147483650" r:id="rId9"/>
    <p:sldLayoutId id="2147483652" r:id="rId10"/>
    <p:sldLayoutId id="2147483656" r:id="rId11"/>
    <p:sldLayoutId id="2147483657" r:id="rId12"/>
    <p:sldLayoutId id="2147483667" r:id="rId13"/>
    <p:sldLayoutId id="2147483668" r:id="rId14"/>
    <p:sldLayoutId id="2147483669" r:id="rId15"/>
    <p:sldLayoutId id="2147483670" r:id="rId16"/>
    <p:sldLayoutId id="2147483671" r:id="rId17"/>
    <p:sldLayoutId id="2147483673" r:id="rId18"/>
    <p:sldLayoutId id="2147483674" r:id="rId19"/>
    <p:sldLayoutId id="2147483654" r:id="rId20"/>
    <p:sldLayoutId id="2147483655" r:id="rId21"/>
    <p:sldLayoutId id="2147483675" r:id="rId22"/>
    <p:sldLayoutId id="2147483672" r:id="rId2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spc="-15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AA8A1CBA-9BB5-2246-9F4B-98EAD7C9015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/>
          <a:stretch/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28573" y="5596705"/>
            <a:ext cx="5030804" cy="1261295"/>
          </a:xfrm>
        </p:spPr>
        <p:txBody>
          <a:bodyPr/>
          <a:lstStyle/>
          <a:p>
            <a:r>
              <a:rPr lang="en-US" dirty="0"/>
              <a:t>TEAM:KING57  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13211" y="4636189"/>
            <a:ext cx="2478789" cy="960516"/>
          </a:xfrm>
        </p:spPr>
        <p:txBody>
          <a:bodyPr/>
          <a:lstStyle/>
          <a:p>
            <a:r>
              <a:rPr lang="en-US" dirty="0"/>
              <a:t>SUMIT KUMAR</a:t>
            </a:r>
          </a:p>
          <a:p>
            <a:r>
              <a:rPr lang="en-US" dirty="0"/>
              <a:t>IIT GUWAHATI</a:t>
            </a:r>
          </a:p>
        </p:txBody>
      </p:sp>
    </p:spTree>
    <p:extLst>
      <p:ext uri="{BB962C8B-B14F-4D97-AF65-F5344CB8AC3E}">
        <p14:creationId xmlns:p14="http://schemas.microsoft.com/office/powerpoint/2010/main" val="3989923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002" y="125129"/>
            <a:ext cx="6018998" cy="6371351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/>
              <a:t>MARKET STRUCTURE</a:t>
            </a:r>
            <a:endParaRPr lang="en-US" kern="0" spc="-20" dirty="0">
              <a:solidFill>
                <a:srgbClr val="333333"/>
              </a:solidFill>
              <a:latin typeface="Poppins" panose="00000500000000000000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b="1" u="sng" kern="0" spc="-20" dirty="0">
                <a:solidFill>
                  <a:srgbClr val="333333"/>
                </a:solidFill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Distribution Network</a:t>
            </a:r>
            <a:r>
              <a:rPr lang="en-US" sz="1600" kern="0" spc="-20" dirty="0">
                <a:solidFill>
                  <a:srgbClr val="333333"/>
                </a:solidFill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600" kern="0" spc="-20" dirty="0">
                <a:solidFill>
                  <a:srgbClr val="333333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growth of the </a:t>
            </a:r>
            <a:r>
              <a:rPr lang="en-US" sz="1600" b="1" kern="0" spc="-20" dirty="0" err="1">
                <a:solidFill>
                  <a:srgbClr val="000080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boAt</a:t>
            </a:r>
            <a:r>
              <a:rPr lang="en-US" sz="1600" kern="0" spc="-20" dirty="0">
                <a:solidFill>
                  <a:srgbClr val="000080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600" kern="0" spc="-20" dirty="0">
                <a:solidFill>
                  <a:srgbClr val="333333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company is mainly driven by its </a:t>
            </a:r>
            <a:r>
              <a:rPr lang="en-US" sz="1600" b="1" u="sng" kern="0" spc="-20" dirty="0">
                <a:solidFill>
                  <a:srgbClr val="333333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distribution partnerships</a:t>
            </a:r>
            <a:r>
              <a:rPr lang="en-US" sz="1600" kern="0" spc="-20" dirty="0">
                <a:solidFill>
                  <a:srgbClr val="333333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Initially, the company was selling its products and devices on Amazon, Flipkart, Myntra, and </a:t>
            </a:r>
            <a:r>
              <a:rPr lang="en-US" sz="1600" kern="0" spc="-20" dirty="0" err="1">
                <a:solidFill>
                  <a:srgbClr val="333333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Jabong</a:t>
            </a:r>
            <a:r>
              <a:rPr lang="en-US" sz="1600" kern="0" spc="-20" dirty="0">
                <a:solidFill>
                  <a:srgbClr val="333333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600" kern="0" spc="-20" dirty="0">
                <a:solidFill>
                  <a:srgbClr val="333333"/>
                </a:solidFill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1600" kern="0" spc="-20" dirty="0">
                <a:solidFill>
                  <a:srgbClr val="333333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ecently the company started its retailing at several Croma outlets and on the official website.</a:t>
            </a:r>
            <a:endParaRPr lang="en-US" sz="1600" kern="100" spc="-20" dirty="0">
              <a:latin typeface="Aptos Display" panose="020B00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b="1" u="sng" kern="100" spc="-20" dirty="0">
                <a:solidFill>
                  <a:srgbClr val="000000"/>
                </a:solidFill>
                <a:effectLst/>
                <a:latin typeface="Aptos Display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Indian Customers: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rgbClr val="000000"/>
                </a:solidFill>
                <a:effectLst/>
                <a:latin typeface="Aptos Display" panose="020B0004020202020204" pitchFamily="34" charset="0"/>
                <a:ea typeface="Calibri" panose="020F0502020204030204" pitchFamily="34" charset="0"/>
              </a:rPr>
              <a:t>The </a:t>
            </a:r>
            <a:r>
              <a:rPr lang="en-US" sz="1600" dirty="0" err="1">
                <a:solidFill>
                  <a:srgbClr val="000000"/>
                </a:solidFill>
                <a:effectLst/>
                <a:latin typeface="Aptos Display" panose="020B0004020202020204" pitchFamily="34" charset="0"/>
                <a:ea typeface="Calibri" panose="020F0502020204030204" pitchFamily="34" charset="0"/>
              </a:rPr>
              <a:t>BoAt</a:t>
            </a:r>
            <a:r>
              <a:rPr lang="en-US" sz="1600" dirty="0">
                <a:solidFill>
                  <a:srgbClr val="000000"/>
                </a:solidFill>
                <a:effectLst/>
                <a:latin typeface="Aptos Display" panose="020B0004020202020204" pitchFamily="34" charset="0"/>
                <a:ea typeface="Calibri" panose="020F0502020204030204" pitchFamily="34" charset="0"/>
              </a:rPr>
              <a:t> knows that Indians are middle class &amp; they wanted branded earphones at low prices.</a:t>
            </a:r>
            <a:r>
              <a:rPr lang="en-US" sz="1600" kern="0" spc="-20" dirty="0">
                <a:solidFill>
                  <a:srgbClr val="333333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kern="0" spc="-20" dirty="0">
                <a:solidFill>
                  <a:srgbClr val="333333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Boat provides </a:t>
            </a:r>
            <a:r>
              <a:rPr lang="en-US" sz="1600" b="1" kern="0" spc="-20" dirty="0">
                <a:solidFill>
                  <a:srgbClr val="333333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affordable, durable</a:t>
            </a:r>
            <a:r>
              <a:rPr lang="en-US" sz="1600" kern="0" spc="-20" dirty="0">
                <a:solidFill>
                  <a:srgbClr val="333333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and more importantly, ‘</a:t>
            </a:r>
            <a:r>
              <a:rPr lang="en-US" sz="1600" b="1" kern="0" spc="-20" dirty="0">
                <a:solidFill>
                  <a:srgbClr val="333333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fashionable’</a:t>
            </a:r>
            <a:r>
              <a:rPr lang="en-US" sz="1600" kern="0" spc="-20" dirty="0">
                <a:solidFill>
                  <a:srgbClr val="333333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audio products and accessories to millennials.</a:t>
            </a:r>
            <a:endParaRPr lang="en-US" sz="1600" kern="100" dirty="0">
              <a:latin typeface="Aptos Display" panose="020B00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spc="-20" dirty="0">
                <a:solidFill>
                  <a:srgbClr val="333333"/>
                </a:solidFill>
                <a:effectLst/>
                <a:latin typeface="Aptos Display" panose="020B0004020202020204" pitchFamily="34" charset="0"/>
                <a:ea typeface="Calibri" panose="020F0502020204030204" pitchFamily="34" charset="0"/>
              </a:rPr>
              <a:t>Much of India is humid throughout the year.</a:t>
            </a:r>
            <a:r>
              <a:rPr lang="en-US" sz="1600" b="1" kern="0" spc="-20" dirty="0">
                <a:solidFill>
                  <a:srgbClr val="000080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sz="1600" b="1" kern="0" spc="-20" dirty="0" err="1">
                <a:solidFill>
                  <a:srgbClr val="000080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boAt</a:t>
            </a:r>
            <a:r>
              <a:rPr lang="en-US" sz="1600" kern="0" spc="-20" dirty="0">
                <a:solidFill>
                  <a:srgbClr val="333333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launched water-resistant and sweat-proof hearable products. 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kern="100" dirty="0">
                <a:solidFill>
                  <a:srgbClr val="000000"/>
                </a:solidFill>
                <a:effectLst/>
                <a:latin typeface="Aptos Display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Indians loved the bass when listening to music, so they added more bass to their wearable products &amp; this alone was the factor that improved the product's quality.</a:t>
            </a:r>
          </a:p>
          <a:p>
            <a:pPr marL="0" indent="0">
              <a:buNone/>
            </a:pPr>
            <a:r>
              <a:rPr lang="en-US" sz="1600" b="1" u="sng" kern="100" dirty="0">
                <a:solidFill>
                  <a:srgbClr val="000000"/>
                </a:solidFill>
                <a:latin typeface="Aptos Display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benefit of the Crisis: </a:t>
            </a:r>
            <a:r>
              <a:rPr lang="en-US" sz="1600" kern="100" dirty="0">
                <a:solidFill>
                  <a:srgbClr val="000000"/>
                </a:solidFill>
                <a:latin typeface="Aptos Display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During Covid years of 2020, about </a:t>
            </a:r>
            <a:r>
              <a:rPr lang="en-US" sz="1600" b="1" kern="100" dirty="0">
                <a:solidFill>
                  <a:srgbClr val="000000"/>
                </a:solidFill>
                <a:latin typeface="Aptos Display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60 lakh students </a:t>
            </a:r>
            <a:r>
              <a:rPr lang="en-US" sz="1600" kern="100" dirty="0">
                <a:solidFill>
                  <a:srgbClr val="000000"/>
                </a:solidFill>
                <a:latin typeface="Aptos Display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graduated in India and all were in their 20s, and Covid led to WFH. Looking at this market </a:t>
            </a:r>
            <a:r>
              <a:rPr lang="en-US" sz="1600" kern="100" dirty="0" err="1">
                <a:solidFill>
                  <a:srgbClr val="000000"/>
                </a:solidFill>
                <a:latin typeface="Aptos Display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BoAt</a:t>
            </a:r>
            <a:r>
              <a:rPr lang="en-US" sz="1600" kern="100" dirty="0">
                <a:solidFill>
                  <a:srgbClr val="000000"/>
                </a:solidFill>
                <a:latin typeface="Aptos Display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targeted the majority of Indian youth and music lovers.</a:t>
            </a:r>
            <a:endParaRPr lang="en-US" sz="1600" b="1" u="sng" kern="100" dirty="0">
              <a:effectLst/>
              <a:latin typeface="Aptos Display" panose="020B00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400" kern="0" spc="-20" dirty="0">
              <a:solidFill>
                <a:srgbClr val="333333"/>
              </a:solidFill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400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9" name="Picture Placeholder 8" descr="Handing touching mobile phone">
            <a:extLst>
              <a:ext uri="{FF2B5EF4-FFF2-40B4-BE49-F238E27FC236}">
                <a16:creationId xmlns:a16="http://schemas.microsoft.com/office/drawing/2014/main" id="{A9A75888-22E3-1D43-9112-DA02186070B5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096000" y="0"/>
            <a:ext cx="6096000" cy="6371351"/>
          </a:xfr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EFA08948-2B6F-46B1-9D2D-8D7B2B3FB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48588" y="3688075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Boat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1DC577-0A95-47D0-95D9-5F8DA763D46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sz="1400" dirty="0" err="1"/>
              <a:t>BoAt</a:t>
            </a:r>
            <a:r>
              <a:rPr lang="en-US" sz="1400" dirty="0"/>
              <a:t> (legal name "Imagine Marketing Services Pvt. Ltd.") is an India-based company which was incorporated in November 2013. </a:t>
            </a:r>
            <a:r>
              <a:rPr lang="en-US" sz="1400" dirty="0" err="1"/>
              <a:t>BoAt</a:t>
            </a:r>
            <a:r>
              <a:rPr lang="en-US" sz="1400" dirty="0"/>
              <a:t> markets earphones, headphones stereos, travel chargers, and premium rugged cables.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E70AEBF-1198-BD0B-375C-634CD3928DA1}"/>
              </a:ext>
            </a:extLst>
          </p:cNvPr>
          <p:cNvSpPr/>
          <p:nvPr/>
        </p:nvSpPr>
        <p:spPr>
          <a:xfrm>
            <a:off x="9788893" y="6382700"/>
            <a:ext cx="1971107" cy="420651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King57</a:t>
            </a:r>
            <a:endParaRPr 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9746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Competitive Advantage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A42D59-EAD6-4F95-84F1-32A30F057856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508802" y="915678"/>
            <a:ext cx="11339513" cy="360000"/>
          </a:xfrm>
        </p:spPr>
        <p:txBody>
          <a:bodyPr/>
          <a:lstStyle/>
          <a:p>
            <a:r>
              <a:rPr lang="en-US" sz="2000" b="1" i="1" dirty="0" err="1">
                <a:latin typeface="Aptos Display" panose="020B0004020202020204" pitchFamily="34" charset="0"/>
              </a:rPr>
              <a:t>BoAt</a:t>
            </a:r>
            <a:r>
              <a:rPr lang="en-US" sz="2000" b="1" i="1" dirty="0">
                <a:latin typeface="Aptos Display" panose="020B0004020202020204" pitchFamily="34" charset="0"/>
              </a:rPr>
              <a:t> found the </a:t>
            </a:r>
            <a:r>
              <a:rPr lang="en-US" sz="2000" b="1" i="1" spc="-5" dirty="0">
                <a:solidFill>
                  <a:srgbClr val="292929"/>
                </a:solidFill>
                <a:effectLst/>
                <a:latin typeface="Aptos Display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market gaps and conquered them aggressively via pricing strategies</a:t>
            </a:r>
            <a:r>
              <a:rPr lang="en-US" sz="1800" spc="-5" dirty="0">
                <a:solidFill>
                  <a:srgbClr val="292929"/>
                </a:solidFill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65E93D-09FF-42EE-B9DD-7506389666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1800" y="2100317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EEB3BAE-C0B2-447C-B8BE-96C6BD84D6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114" y="2363035"/>
            <a:ext cx="5472000" cy="3420583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Aptos" panose="020B0004020202020204" pitchFamily="34" charset="0"/>
              </a:rPr>
              <a:t>Amidst the most expensive audio brands in the world, </a:t>
            </a:r>
            <a:r>
              <a:rPr lang="en-US" dirty="0" err="1">
                <a:latin typeface="Aptos" panose="020B0004020202020204" pitchFamily="34" charset="0"/>
              </a:rPr>
              <a:t>boAt</a:t>
            </a:r>
            <a:r>
              <a:rPr lang="en-US" dirty="0">
                <a:latin typeface="Aptos" panose="020B0004020202020204" pitchFamily="34" charset="0"/>
              </a:rPr>
              <a:t> managed to produce </a:t>
            </a:r>
            <a:r>
              <a:rPr lang="en-US" b="1" dirty="0">
                <a:latin typeface="Aptos" panose="020B0004020202020204" pitchFamily="34" charset="0"/>
              </a:rPr>
              <a:t>cost-effective</a:t>
            </a:r>
            <a:r>
              <a:rPr lang="en-US" dirty="0">
                <a:latin typeface="Aptos" panose="020B0004020202020204" pitchFamily="34" charset="0"/>
              </a:rPr>
              <a:t> products that led to its traction in Indian Market.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err="1">
                <a:latin typeface="Aptos" panose="020B0004020202020204" pitchFamily="34" charset="0"/>
              </a:rPr>
              <a:t>BoAt</a:t>
            </a:r>
            <a:r>
              <a:rPr lang="en-US" dirty="0">
                <a:latin typeface="Aptos" panose="020B0004020202020204" pitchFamily="34" charset="0"/>
              </a:rPr>
              <a:t> </a:t>
            </a:r>
            <a:r>
              <a:rPr lang="en-US" sz="1800" spc="-5" dirty="0">
                <a:solidFill>
                  <a:srgbClr val="292929"/>
                </a:solidFill>
                <a:effectLst/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regularly offers </a:t>
            </a:r>
            <a:r>
              <a:rPr lang="en-US" sz="1800" b="1" spc="-5" dirty="0">
                <a:solidFill>
                  <a:srgbClr val="292929"/>
                </a:solidFill>
                <a:effectLst/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discounts and promotions </a:t>
            </a:r>
            <a:r>
              <a:rPr lang="en-US" sz="1800" spc="-5" dirty="0">
                <a:solidFill>
                  <a:srgbClr val="292929"/>
                </a:solidFill>
                <a:effectLst/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 their website.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b="1" spc="-5" dirty="0">
                <a:solidFill>
                  <a:srgbClr val="292929"/>
                </a:solidFill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King</a:t>
            </a:r>
            <a:r>
              <a:rPr lang="en-US" spc="-5" dirty="0">
                <a:solidFill>
                  <a:srgbClr val="292929"/>
                </a:solidFill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Audio Industry: It</a:t>
            </a:r>
            <a:r>
              <a:rPr lang="en-US" sz="1800" spc="-5" dirty="0">
                <a:solidFill>
                  <a:srgbClr val="292929"/>
                </a:solidFill>
                <a:effectLst/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has captured </a:t>
            </a:r>
            <a:r>
              <a:rPr lang="en-US" sz="1800" b="1" spc="-5" dirty="0">
                <a:solidFill>
                  <a:srgbClr val="292929"/>
                </a:solidFill>
                <a:effectLst/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32% of the market share </a:t>
            </a:r>
            <a:r>
              <a:rPr lang="en-US" sz="1800" spc="-5" dirty="0">
                <a:solidFill>
                  <a:srgbClr val="292929"/>
                </a:solidFill>
                <a:effectLst/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is India's fastest-growing audio brand.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b="1" i="0" dirty="0">
                <a:solidFill>
                  <a:srgbClr val="292929"/>
                </a:solidFill>
                <a:effectLst/>
                <a:latin typeface="Aptos" panose="020B0004020202020204" pitchFamily="34" charset="0"/>
              </a:rPr>
              <a:t>Word-of-mouth </a:t>
            </a:r>
            <a:r>
              <a:rPr lang="en-US" b="1" i="0" dirty="0" err="1">
                <a:solidFill>
                  <a:srgbClr val="292929"/>
                </a:solidFill>
                <a:effectLst/>
                <a:latin typeface="Aptos" panose="020B0004020202020204" pitchFamily="34" charset="0"/>
              </a:rPr>
              <a:t>marketing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Aptos" panose="020B0004020202020204" pitchFamily="34" charset="0"/>
              </a:rPr>
              <a:t>:It</a:t>
            </a:r>
            <a:r>
              <a:rPr lang="en-US" b="0" i="0" dirty="0">
                <a:solidFill>
                  <a:srgbClr val="292929"/>
                </a:solidFill>
                <a:effectLst/>
                <a:latin typeface="Aptos" panose="020B0004020202020204" pitchFamily="34" charset="0"/>
              </a:rPr>
              <a:t> is also critical for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Aptos" panose="020B0004020202020204" pitchFamily="34" charset="0"/>
              </a:rPr>
              <a:t>boAT's</a:t>
            </a:r>
            <a:r>
              <a:rPr lang="en-US" b="0" i="0" dirty="0">
                <a:solidFill>
                  <a:srgbClr val="292929"/>
                </a:solidFill>
                <a:effectLst/>
                <a:latin typeface="Aptos" panose="020B0004020202020204" pitchFamily="34" charset="0"/>
              </a:rPr>
              <a:t> success. They have leveraged their strong and loyal customer base to spread the word about their products via community-building initiatives.</a:t>
            </a:r>
            <a:endParaRPr lang="en-US" dirty="0">
              <a:latin typeface="Aptos" panose="020B0004020202020204" pitchFamily="34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A563457-1EC8-4978-BCCB-AFD88C9ED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6096000" y="2363035"/>
            <a:ext cx="0" cy="241133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A7CD04AE-9A8B-4DED-855D-F51B510D0B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299887" y="2100317"/>
            <a:ext cx="1984175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6A87885-D672-4CF9-A78D-CFE98385B03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83113" y="2442845"/>
            <a:ext cx="5472113" cy="3260962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b="1" u="sng" dirty="0">
                <a:latin typeface="Aptos" panose="020B0004020202020204" pitchFamily="34" charset="0"/>
              </a:rPr>
              <a:t>SEO</a:t>
            </a:r>
            <a:r>
              <a:rPr lang="en-US" dirty="0">
                <a:latin typeface="Aptos" panose="020B0004020202020204" pitchFamily="34" charset="0"/>
              </a:rPr>
              <a:t>: </a:t>
            </a:r>
            <a:r>
              <a:rPr lang="en-US" spc="-5" dirty="0">
                <a:solidFill>
                  <a:srgbClr val="292929"/>
                </a:solidFill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en-US" sz="1800" spc="-5" dirty="0">
                <a:solidFill>
                  <a:srgbClr val="292929"/>
                </a:solidFill>
                <a:effectLst/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 online digital marketing, the company invested heavily in </a:t>
            </a:r>
            <a:r>
              <a:rPr lang="en-US" sz="1800" b="1" spc="-5" dirty="0">
                <a:solidFill>
                  <a:srgbClr val="292929"/>
                </a:solidFill>
                <a:effectLst/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search engine positioning </a:t>
            </a:r>
            <a:r>
              <a:rPr lang="en-US" sz="1800" spc="-5" dirty="0">
                <a:solidFill>
                  <a:srgbClr val="292929"/>
                </a:solidFill>
                <a:effectLst/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 that they appear as the top result when users search for keywords related to their products.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pc="-5" dirty="0" err="1">
                <a:solidFill>
                  <a:srgbClr val="292929"/>
                </a:solidFill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BoAt</a:t>
            </a:r>
            <a:r>
              <a:rPr lang="en-US" spc="-5" dirty="0">
                <a:solidFill>
                  <a:srgbClr val="292929"/>
                </a:solidFill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excellent </a:t>
            </a:r>
            <a:r>
              <a:rPr lang="en-US" b="1" spc="-5" dirty="0">
                <a:solidFill>
                  <a:srgbClr val="292929"/>
                </a:solidFill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marketing strategies</a:t>
            </a:r>
            <a:r>
              <a:rPr lang="en-US" spc="-5" dirty="0">
                <a:solidFill>
                  <a:srgbClr val="292929"/>
                </a:solidFill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b="1" i="0" dirty="0">
                <a:effectLst/>
                <a:latin typeface="Aptos" panose="020B0004020202020204" pitchFamily="34" charset="0"/>
              </a:rPr>
              <a:t>Established a personal connection with the audience</a:t>
            </a:r>
            <a:r>
              <a:rPr lang="en-US" b="0" i="0" dirty="0">
                <a:effectLst/>
                <a:latin typeface="Aptos" panose="020B0004020202020204" pitchFamily="34" charset="0"/>
              </a:rPr>
              <a:t>: </a:t>
            </a:r>
            <a:r>
              <a:rPr lang="en-US" b="0" i="0" dirty="0">
                <a:solidFill>
                  <a:srgbClr val="292929"/>
                </a:solidFill>
                <a:effectLst/>
                <a:latin typeface="Aptos" panose="020B0004020202020204" pitchFamily="34" charset="0"/>
              </a:rPr>
              <a:t>This is evident in their social media presence, which is very engaging and relatable.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800" b="1" kern="0" spc="-20" dirty="0">
                <a:solidFill>
                  <a:srgbClr val="333333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The brand started talking to the consumers in their language</a:t>
            </a:r>
            <a:r>
              <a:rPr lang="en-US" b="1" kern="0" spc="-20" dirty="0">
                <a:solidFill>
                  <a:srgbClr val="333333"/>
                </a:solidFill>
                <a:latin typeface="Aptos" panose="020B0004020202020204" pitchFamily="34" charset="0"/>
                <a:ea typeface="Times New Roman" panose="02020603050405020304" pitchFamily="18" charset="0"/>
              </a:rPr>
              <a:t>:</a:t>
            </a:r>
            <a:r>
              <a:rPr lang="en-US" sz="1800" kern="0" spc="-20" dirty="0">
                <a:solidFill>
                  <a:srgbClr val="333333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 </a:t>
            </a:r>
            <a:r>
              <a:rPr lang="en-US" kern="0" spc="-20" dirty="0">
                <a:solidFill>
                  <a:srgbClr val="333333"/>
                </a:solidFill>
                <a:latin typeface="Aptos" panose="020B0004020202020204" pitchFamily="34" charset="0"/>
                <a:ea typeface="Times New Roman" panose="02020603050405020304" pitchFamily="18" charset="0"/>
              </a:rPr>
              <a:t>M</a:t>
            </a:r>
            <a:r>
              <a:rPr lang="en-US" sz="1800" kern="0" spc="-20" dirty="0">
                <a:solidFill>
                  <a:srgbClr val="333333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illennials started identifying themselves with the product.</a:t>
            </a:r>
            <a:endParaRPr lang="en-US" b="0" i="0" dirty="0">
              <a:effectLst/>
              <a:latin typeface="Aptos" panose="020B0004020202020204" pitchFamily="34" charset="0"/>
            </a:endParaRPr>
          </a:p>
          <a:p>
            <a:pPr marL="0" indent="0">
              <a:buNone/>
            </a:pPr>
            <a:r>
              <a:rPr lang="en-US" b="0" i="0" dirty="0">
                <a:solidFill>
                  <a:srgbClr val="292929"/>
                </a:solidFill>
                <a:effectLst/>
                <a:latin typeface="Aptos" panose="020B0004020202020204" pitchFamily="34" charset="0"/>
              </a:rPr>
              <a:t>            </a:t>
            </a:r>
            <a:endParaRPr lang="en-US" dirty="0">
              <a:latin typeface="Aptos" panose="020B0004020202020204" pitchFamily="34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2149B50-33F8-6516-FE6C-0BAD949E5D2A}"/>
              </a:ext>
            </a:extLst>
          </p:cNvPr>
          <p:cNvSpPr/>
          <p:nvPr/>
        </p:nvSpPr>
        <p:spPr>
          <a:xfrm>
            <a:off x="9788893" y="6382700"/>
            <a:ext cx="1971107" cy="420651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King57</a:t>
            </a:r>
            <a:endParaRPr 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8837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00" y="432000"/>
            <a:ext cx="11340200" cy="432000"/>
          </a:xfrm>
        </p:spPr>
        <p:txBody>
          <a:bodyPr/>
          <a:lstStyle/>
          <a:p>
            <a:r>
              <a:rPr lang="en-US" dirty="0"/>
              <a:t>ANALYSIS ON MARKETING STRATEGIES 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A42D59-EAD6-4F95-84F1-32A30F057856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32487" y="1033613"/>
            <a:ext cx="11339513" cy="360000"/>
          </a:xfrm>
        </p:spPr>
        <p:txBody>
          <a:bodyPr/>
          <a:lstStyle/>
          <a:p>
            <a:r>
              <a:rPr lang="en-US" sz="2000" b="0" i="0" dirty="0">
                <a:solidFill>
                  <a:srgbClr val="202124"/>
                </a:solidFill>
                <a:effectLst/>
                <a:latin typeface="Algerian" panose="04020705040A02060702" pitchFamily="82" charset="0"/>
              </a:rPr>
              <a:t>Let’s </a:t>
            </a:r>
            <a:r>
              <a:rPr lang="en-US" sz="2000" b="1" i="1" u="sng" dirty="0">
                <a:solidFill>
                  <a:srgbClr val="202124"/>
                </a:solidFill>
                <a:effectLst/>
                <a:latin typeface="Algerian" panose="04020705040A02060702" pitchFamily="82" charset="0"/>
              </a:rPr>
              <a:t>Plug Into Nirvana</a:t>
            </a:r>
            <a:endParaRPr lang="en-US" b="1" i="1" u="sng" dirty="0">
              <a:latin typeface="Algerian" panose="04020705040A02060702" pitchFamily="8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65E93D-09FF-42EE-B9DD-7506389666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1800" y="2100317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EEB3BAE-C0B2-447C-B8BE-96C6BD84D6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3630" y="2363035"/>
            <a:ext cx="5740484" cy="4008316"/>
          </a:xfrm>
        </p:spPr>
        <p:txBody>
          <a:bodyPr/>
          <a:lstStyle/>
          <a:p>
            <a:pPr marL="19050" marR="0" indent="-285750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600" kern="100" dirty="0" err="1">
                <a:solidFill>
                  <a:srgbClr val="324C5B"/>
                </a:solidFill>
                <a:effectLst/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BoAt</a:t>
            </a:r>
            <a:r>
              <a:rPr lang="en-US" sz="1600" kern="100" dirty="0">
                <a:solidFill>
                  <a:srgbClr val="324C5B"/>
                </a:solidFill>
                <a:effectLst/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produces </a:t>
            </a:r>
            <a:r>
              <a:rPr lang="en-US" sz="1600" b="1" kern="100" dirty="0">
                <a:solidFill>
                  <a:srgbClr val="324C5B"/>
                </a:solidFill>
                <a:effectLst/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limited editions </a:t>
            </a:r>
            <a:r>
              <a:rPr lang="en-US" sz="1600" kern="100" dirty="0">
                <a:solidFill>
                  <a:srgbClr val="324C5B"/>
                </a:solidFill>
                <a:effectLst/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 its various audio hardware products as part of promotions or collaborative tie-ins with other brands.</a:t>
            </a:r>
            <a:endParaRPr lang="en-US" sz="1600" kern="100" dirty="0">
              <a:effectLst/>
              <a:latin typeface="Aptos" panose="020B00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9050" marR="0" indent="-285750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600" kern="100" spc="-5" dirty="0">
                <a:solidFill>
                  <a:srgbClr val="292929"/>
                </a:solidFill>
                <a:effectLst/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Boat uses </a:t>
            </a:r>
            <a:r>
              <a:rPr lang="en-US" sz="1600" b="1" kern="100" spc="-5" dirty="0">
                <a:solidFill>
                  <a:srgbClr val="292929"/>
                </a:solidFill>
                <a:effectLst/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influencers</a:t>
            </a:r>
            <a:r>
              <a:rPr lang="en-US" sz="1600" kern="100" spc="-5" dirty="0">
                <a:solidFill>
                  <a:srgbClr val="292929"/>
                </a:solidFill>
                <a:effectLst/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wisely by partnering with relevant influencers who have a genuine connection with the brand's identity.</a:t>
            </a:r>
            <a:endParaRPr lang="en-US" sz="1600" kern="100" dirty="0">
              <a:effectLst/>
              <a:latin typeface="Aptos" panose="020B00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kern="0" spc="-20" dirty="0">
                <a:solidFill>
                  <a:srgbClr val="333333"/>
                </a:solidFill>
                <a:latin typeface="Aptos" panose="020B0004020202020204" pitchFamily="34" charset="0"/>
                <a:ea typeface="Times New Roman" panose="02020603050405020304" pitchFamily="18" charset="0"/>
              </a:rPr>
              <a:t>A</a:t>
            </a:r>
            <a:r>
              <a:rPr lang="en-US" sz="1600" kern="0" spc="-20" dirty="0">
                <a:solidFill>
                  <a:srgbClr val="333333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n ambassador for the music industry. : </a:t>
            </a:r>
            <a:r>
              <a:rPr lang="en-US" sz="1600" b="1" kern="0" spc="-20" dirty="0">
                <a:solidFill>
                  <a:srgbClr val="333333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Neha Kakkar and Diljeet Dosanjh</a:t>
            </a:r>
            <a:r>
              <a:rPr lang="en-US" sz="1600" kern="0" spc="-20" dirty="0">
                <a:solidFill>
                  <a:srgbClr val="333333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, who are also </a:t>
            </a:r>
            <a:r>
              <a:rPr lang="en-US" sz="1600" b="1" kern="0" spc="-20" dirty="0">
                <a:solidFill>
                  <a:srgbClr val="333333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Boat’s brand ambassadors</a:t>
            </a:r>
            <a:r>
              <a:rPr lang="en-US" sz="1600" kern="0" spc="-20" dirty="0">
                <a:solidFill>
                  <a:srgbClr val="333333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, are two of the biggest stars in the music industry.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b="1" spc="-20" dirty="0">
                <a:solidFill>
                  <a:srgbClr val="333333"/>
                </a:solidFill>
                <a:effectLst/>
                <a:latin typeface="Aptos" panose="020B0004020202020204" pitchFamily="34" charset="0"/>
                <a:ea typeface="Calibri" panose="020F0502020204030204" pitchFamily="34" charset="0"/>
              </a:rPr>
              <a:t>Tanning i</a:t>
            </a:r>
            <a:r>
              <a:rPr lang="en-US" sz="1600" spc="-20" dirty="0">
                <a:solidFill>
                  <a:srgbClr val="333333"/>
                </a:solidFill>
                <a:effectLst/>
                <a:latin typeface="Aptos" panose="020B0004020202020204" pitchFamily="34" charset="0"/>
                <a:ea typeface="Calibri" panose="020F0502020204030204" pitchFamily="34" charset="0"/>
              </a:rPr>
              <a:t>s </a:t>
            </a:r>
            <a:r>
              <a:rPr lang="en-US" sz="1600" b="1" spc="-20" dirty="0">
                <a:solidFill>
                  <a:srgbClr val="333333"/>
                </a:solidFill>
                <a:effectLst/>
                <a:latin typeface="Aptos" panose="020B0004020202020204" pitchFamily="34" charset="0"/>
                <a:ea typeface="Calibri" panose="020F0502020204030204" pitchFamily="34" charset="0"/>
              </a:rPr>
              <a:t>Asia’s largest music festival</a:t>
            </a:r>
            <a:r>
              <a:rPr lang="en-US" sz="1600" spc="-20" dirty="0">
                <a:solidFill>
                  <a:srgbClr val="333333"/>
                </a:solidFill>
                <a:effectLst/>
                <a:latin typeface="Aptos" panose="020B0004020202020204" pitchFamily="34" charset="0"/>
                <a:ea typeface="Calibri" panose="020F0502020204030204" pitchFamily="34" charset="0"/>
              </a:rPr>
              <a:t>, and boats </a:t>
            </a:r>
            <a:r>
              <a:rPr lang="en-US" sz="1600" b="1" spc="-20" dirty="0">
                <a:solidFill>
                  <a:srgbClr val="333333"/>
                </a:solidFill>
                <a:effectLst/>
                <a:latin typeface="Aptos" panose="020B0004020202020204" pitchFamily="34" charset="0"/>
                <a:ea typeface="Calibri" panose="020F0502020204030204" pitchFamily="34" charset="0"/>
              </a:rPr>
              <a:t>sponsor</a:t>
            </a:r>
            <a:r>
              <a:rPr lang="en-US" sz="1600" spc="-20" dirty="0">
                <a:solidFill>
                  <a:srgbClr val="333333"/>
                </a:solidFill>
                <a:effectLst/>
                <a:latin typeface="Aptos" panose="020B0004020202020204" pitchFamily="34" charset="0"/>
                <a:ea typeface="Calibri" panose="020F0502020204030204" pitchFamily="34" charset="0"/>
              </a:rPr>
              <a:t> this event.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b="1" kern="0" spc="-20" dirty="0">
                <a:solidFill>
                  <a:srgbClr val="333333"/>
                </a:solidFill>
                <a:latin typeface="Aptos" panose="020B0004020202020204" pitchFamily="34" charset="0"/>
                <a:ea typeface="Calibri" panose="020F0502020204030204" pitchFamily="34" charset="0"/>
              </a:rPr>
              <a:t>IPL 2021 </a:t>
            </a:r>
            <a:r>
              <a:rPr lang="en-US" sz="1600" b="1" kern="0" spc="-20" dirty="0">
                <a:solidFill>
                  <a:srgbClr val="333333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six teams </a:t>
            </a:r>
            <a:r>
              <a:rPr lang="en-US" sz="1600" kern="0" spc="-20" dirty="0">
                <a:solidFill>
                  <a:srgbClr val="333333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collaborate on a </a:t>
            </a:r>
            <a:r>
              <a:rPr lang="en-US" sz="1600" kern="0" spc="-20" dirty="0" err="1">
                <a:solidFill>
                  <a:srgbClr val="333333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boAt</a:t>
            </a:r>
            <a:r>
              <a:rPr lang="en-US" sz="1600" kern="0" spc="-20" dirty="0">
                <a:solidFill>
                  <a:srgbClr val="333333"/>
                </a:solidFill>
                <a:latin typeface="Aptos" panose="020B0004020202020204" pitchFamily="34" charset="0"/>
                <a:ea typeface="Calibri" panose="020F0502020204030204" pitchFamily="34" charset="0"/>
              </a:rPr>
              <a:t>:</a:t>
            </a:r>
            <a:r>
              <a:rPr lang="en-US" sz="1600" kern="0" dirty="0">
                <a:solidFill>
                  <a:srgbClr val="3A3A3A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rgbClr val="3A3A3A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BoAt</a:t>
            </a:r>
            <a:r>
              <a:rPr lang="en-US" sz="1600" kern="0" dirty="0">
                <a:solidFill>
                  <a:srgbClr val="3A3A3A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managed the whole campaign ‘</a:t>
            </a:r>
            <a:r>
              <a:rPr lang="en-US" sz="1600" b="1" kern="0" dirty="0">
                <a:solidFill>
                  <a:srgbClr val="3A3A3A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What Floats Your </a:t>
            </a:r>
            <a:r>
              <a:rPr lang="en-US" sz="1600" b="1" kern="0" dirty="0" err="1">
                <a:solidFill>
                  <a:srgbClr val="3A3A3A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BoAt</a:t>
            </a:r>
            <a:r>
              <a:rPr lang="en-US" sz="1600" kern="0" dirty="0">
                <a:solidFill>
                  <a:srgbClr val="3A3A3A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’ of </a:t>
            </a:r>
            <a:r>
              <a:rPr lang="en-US" sz="1600" kern="0" dirty="0" err="1">
                <a:solidFill>
                  <a:srgbClr val="3A3A3A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BoAt</a:t>
            </a:r>
            <a:r>
              <a:rPr lang="en-US" sz="1600" kern="0" dirty="0">
                <a:solidFill>
                  <a:srgbClr val="3A3A3A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with celebrities like </a:t>
            </a:r>
            <a:r>
              <a:rPr lang="en-US" sz="1600" b="1" kern="0" dirty="0">
                <a:solidFill>
                  <a:srgbClr val="3A3A3A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Rishabh Pant, Shikhar Dhawan, Vicky Kaushal, Prithvi Shaw, Karthik Aryan, </a:t>
            </a:r>
            <a:r>
              <a:rPr lang="en-US" sz="1600" kern="0" dirty="0">
                <a:solidFill>
                  <a:srgbClr val="3A3A3A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1600" b="1" kern="0" dirty="0">
                <a:solidFill>
                  <a:srgbClr val="3A3A3A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Kiara Advani.</a:t>
            </a:r>
            <a:endParaRPr lang="en-US" sz="1600" b="1" kern="100" dirty="0">
              <a:effectLst/>
              <a:latin typeface="Aptos" panose="020B00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Courier New" panose="02070309020205020404" pitchFamily="49" charset="0"/>
              <a:buChar char="o"/>
            </a:pPr>
            <a:endParaRPr lang="en-US" sz="1800" kern="0" spc="-20" dirty="0">
              <a:solidFill>
                <a:srgbClr val="333333"/>
              </a:solidFill>
              <a:effectLst/>
              <a:latin typeface="Poppins" panose="00000500000000000000" pitchFamily="2" charset="0"/>
              <a:ea typeface="Times New Roman" panose="02020603050405020304" pitchFamily="18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A563457-1EC8-4978-BCCB-AFD88C9ED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6096000" y="2363035"/>
            <a:ext cx="0" cy="241133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A7CD04AE-9A8B-4DED-855D-F51B510D0B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299887" y="2100317"/>
            <a:ext cx="1984175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6A87885-D672-4CF9-A78D-CFE98385B03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83113" y="2442845"/>
            <a:ext cx="5472113" cy="3928506"/>
          </a:xfrm>
        </p:spPr>
        <p:txBody>
          <a:bodyPr/>
          <a:lstStyle/>
          <a:p>
            <a:pPr marR="0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600" kern="100" spc="-5" dirty="0" err="1">
                <a:solidFill>
                  <a:srgbClr val="292929"/>
                </a:solidFill>
                <a:effectLst/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BoAt</a:t>
            </a:r>
            <a:r>
              <a:rPr lang="en-US" sz="1600" kern="100" spc="-5" dirty="0">
                <a:solidFill>
                  <a:srgbClr val="292929"/>
                </a:solidFill>
                <a:effectLst/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utilized </a:t>
            </a:r>
            <a:r>
              <a:rPr lang="en-US" sz="1600" b="1" kern="100" spc="-5" dirty="0">
                <a:solidFill>
                  <a:srgbClr val="292929"/>
                </a:solidFill>
                <a:effectLst/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social media platforms </a:t>
            </a:r>
            <a:r>
              <a:rPr lang="en-US" sz="1600" kern="100" spc="-5" dirty="0">
                <a:solidFill>
                  <a:srgbClr val="292929"/>
                </a:solidFill>
                <a:effectLst/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such as Facebook and Instagram to reach its target audience.</a:t>
            </a:r>
            <a:endParaRPr lang="en-US" sz="1600" kern="100" dirty="0">
              <a:effectLst/>
              <a:latin typeface="Aptos" panose="020B00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b="1" spc="-5" dirty="0">
                <a:solidFill>
                  <a:srgbClr val="292929"/>
                </a:solidFill>
                <a:effectLst/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Word-of-mouth marketing</a:t>
            </a:r>
            <a:r>
              <a:rPr lang="en-US" sz="1600" spc="-5" dirty="0">
                <a:solidFill>
                  <a:srgbClr val="292929"/>
                </a:solidFill>
                <a:effectLst/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600" kern="0" spc="-20" dirty="0">
                <a:solidFill>
                  <a:srgbClr val="333333"/>
                </a:solidFill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</a:t>
            </a:r>
            <a:r>
              <a:rPr lang="en-US" sz="1600" kern="0" spc="-20" dirty="0">
                <a:solidFill>
                  <a:srgbClr val="333333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ord-of-mouth spread like wildfire for the </a:t>
            </a:r>
            <a:r>
              <a:rPr lang="en-US" sz="1600" b="1" kern="0" spc="-20" dirty="0">
                <a:solidFill>
                  <a:srgbClr val="333333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D2C brand</a:t>
            </a:r>
            <a:r>
              <a:rPr lang="en-US" sz="1600" kern="0" spc="-20" dirty="0">
                <a:solidFill>
                  <a:srgbClr val="333333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600" kern="100" spc="-5" dirty="0">
                <a:solidFill>
                  <a:srgbClr val="292929"/>
                </a:solidFill>
                <a:effectLst/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has allowed them to get positive reviews which have further boosted sales.</a:t>
            </a:r>
            <a:endParaRPr lang="en-US" sz="1600" spc="-5" dirty="0">
              <a:solidFill>
                <a:srgbClr val="292929"/>
              </a:solidFill>
              <a:latin typeface="Aptos" panose="020B00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b="1" spc="-20" dirty="0">
                <a:solidFill>
                  <a:srgbClr val="333333"/>
                </a:solidFill>
                <a:effectLst/>
                <a:latin typeface="Aptos" panose="020B0004020202020204" pitchFamily="34" charset="0"/>
                <a:ea typeface="Calibri" panose="020F0502020204030204" pitchFamily="34" charset="0"/>
              </a:rPr>
              <a:t>Lakme Fashion Week:  </a:t>
            </a:r>
            <a:r>
              <a:rPr lang="en-US" sz="1600" spc="-20" dirty="0">
                <a:solidFill>
                  <a:srgbClr val="333333"/>
                </a:solidFill>
                <a:effectLst/>
                <a:latin typeface="Aptos" panose="020B0004020202020204" pitchFamily="34" charset="0"/>
                <a:ea typeface="Calibri" panose="020F0502020204030204" pitchFamily="34" charset="0"/>
              </a:rPr>
              <a:t>At fashion events, brands are advertised as fashion accessories. The model walks the ramp with a </a:t>
            </a:r>
            <a:r>
              <a:rPr lang="en-US" sz="1600" spc="-20" dirty="0" err="1">
                <a:solidFill>
                  <a:srgbClr val="333333"/>
                </a:solidFill>
                <a:effectLst/>
                <a:latin typeface="Aptos" panose="020B0004020202020204" pitchFamily="34" charset="0"/>
                <a:ea typeface="Calibri" panose="020F0502020204030204" pitchFamily="34" charset="0"/>
              </a:rPr>
              <a:t>boAt</a:t>
            </a:r>
            <a:r>
              <a:rPr lang="en-US" sz="1600" spc="-20" dirty="0">
                <a:solidFill>
                  <a:srgbClr val="333333"/>
                </a:solidFill>
                <a:effectLst/>
                <a:latin typeface="Aptos" panose="020B0004020202020204" pitchFamily="34" charset="0"/>
                <a:ea typeface="Calibri" panose="020F0502020204030204" pitchFamily="34" charset="0"/>
              </a:rPr>
              <a:t> product. </a:t>
            </a:r>
            <a:r>
              <a:rPr lang="en-US" sz="1600" spc="-20" dirty="0" err="1">
                <a:solidFill>
                  <a:srgbClr val="333333"/>
                </a:solidFill>
                <a:effectLst/>
                <a:latin typeface="Aptos" panose="020B0004020202020204" pitchFamily="34" charset="0"/>
                <a:ea typeface="Calibri" panose="020F0502020204030204" pitchFamily="34" charset="0"/>
              </a:rPr>
              <a:t>boAt</a:t>
            </a:r>
            <a:r>
              <a:rPr lang="en-US" sz="1600" spc="-20" dirty="0">
                <a:solidFill>
                  <a:srgbClr val="333333"/>
                </a:solidFill>
                <a:effectLst/>
                <a:latin typeface="Aptos" panose="020B0004020202020204" pitchFamily="34" charset="0"/>
                <a:ea typeface="Calibri" panose="020F0502020204030204" pitchFamily="34" charset="0"/>
              </a:rPr>
              <a:t> has collaboration with Lakme Fashion Week.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b="1" kern="0" spc="-20" dirty="0">
                <a:solidFill>
                  <a:srgbClr val="333333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The brand started talking to the consumers in their language</a:t>
            </a:r>
            <a:r>
              <a:rPr lang="en-US" sz="1600" b="1" kern="0" spc="-20" dirty="0">
                <a:solidFill>
                  <a:srgbClr val="333333"/>
                </a:solidFill>
                <a:latin typeface="Aptos" panose="020B0004020202020204" pitchFamily="34" charset="0"/>
                <a:ea typeface="Times New Roman" panose="02020603050405020304" pitchFamily="18" charset="0"/>
              </a:rPr>
              <a:t>:</a:t>
            </a:r>
            <a:r>
              <a:rPr lang="en-US" sz="1600" kern="0" spc="-20" dirty="0">
                <a:solidFill>
                  <a:srgbClr val="333333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600" kern="0" spc="-20" dirty="0">
                <a:solidFill>
                  <a:srgbClr val="333333"/>
                </a:solidFill>
                <a:latin typeface="Aptos" panose="020B0004020202020204" pitchFamily="34" charset="0"/>
                <a:ea typeface="Times New Roman" panose="02020603050405020304" pitchFamily="18" charset="0"/>
              </a:rPr>
              <a:t>M</a:t>
            </a:r>
            <a:r>
              <a:rPr lang="en-US" sz="1600" kern="0" spc="-20" dirty="0">
                <a:solidFill>
                  <a:srgbClr val="333333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illennials started identifying themselves with the product.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kern="0" spc="-20" dirty="0" err="1">
                <a:solidFill>
                  <a:srgbClr val="333333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boAt</a:t>
            </a:r>
            <a:r>
              <a:rPr lang="en-US" sz="1600" kern="0" spc="-20" dirty="0">
                <a:solidFill>
                  <a:srgbClr val="333333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 sponsors the </a:t>
            </a:r>
            <a:r>
              <a:rPr lang="en-US" sz="1600" b="1" kern="0" spc="-20" dirty="0">
                <a:solidFill>
                  <a:srgbClr val="333333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Sunburn Music Festival.</a:t>
            </a:r>
            <a:r>
              <a:rPr lang="en-US" sz="1600" b="1" i="0" dirty="0">
                <a:solidFill>
                  <a:srgbClr val="292929"/>
                </a:solidFill>
                <a:effectLst/>
                <a:latin typeface="Aptos" panose="020B0004020202020204" pitchFamily="34" charset="0"/>
              </a:rPr>
              <a:t>      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b="1" kern="0" spc="-20" dirty="0">
                <a:solidFill>
                  <a:srgbClr val="333333"/>
                </a:solidFill>
                <a:latin typeface="Aptos" panose="020B0004020202020204" pitchFamily="34" charset="0"/>
                <a:ea typeface="Times New Roman" panose="02020603050405020304" pitchFamily="18" charset="0"/>
              </a:rPr>
              <a:t>W</a:t>
            </a:r>
            <a:r>
              <a:rPr lang="en-US" sz="1600" b="1" kern="0" spc="-20" dirty="0">
                <a:solidFill>
                  <a:srgbClr val="333333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omen’s Day campaign</a:t>
            </a:r>
            <a:r>
              <a:rPr lang="en-US" sz="1600" kern="0" spc="-20" dirty="0">
                <a:solidFill>
                  <a:srgbClr val="333333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:‘#</a:t>
            </a:r>
            <a:r>
              <a:rPr lang="en-US" sz="1600" kern="0" spc="-20" dirty="0" err="1">
                <a:solidFill>
                  <a:srgbClr val="333333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DanceThroughLife</a:t>
            </a:r>
            <a:r>
              <a:rPr lang="en-US" sz="1800" kern="0" spc="-20" dirty="0">
                <a:solidFill>
                  <a:srgbClr val="333333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</a:rPr>
              <a:t>’.</a:t>
            </a:r>
            <a:r>
              <a:rPr lang="en-US" sz="1600" b="1" i="0" dirty="0">
                <a:solidFill>
                  <a:srgbClr val="292929"/>
                </a:solidFill>
                <a:effectLst/>
                <a:latin typeface="Aptos" panose="020B0004020202020204" pitchFamily="34" charset="0"/>
              </a:rPr>
              <a:t>     </a:t>
            </a:r>
            <a:endParaRPr lang="en-US" sz="1600" b="1" dirty="0">
              <a:latin typeface="Aptos" panose="020B0004020202020204" pitchFamily="34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0FF4FA5-9719-77A9-6BF4-5FA0B72181D5}"/>
              </a:ext>
            </a:extLst>
          </p:cNvPr>
          <p:cNvSpPr/>
          <p:nvPr/>
        </p:nvSpPr>
        <p:spPr>
          <a:xfrm>
            <a:off x="9788893" y="6382700"/>
            <a:ext cx="1971107" cy="420651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King57</a:t>
            </a:r>
            <a:endParaRPr 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8002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 descr="Hand writing on post-it note">
            <a:extLst>
              <a:ext uri="{FF2B5EF4-FFF2-40B4-BE49-F238E27FC236}">
                <a16:creationId xmlns:a16="http://schemas.microsoft.com/office/drawing/2014/main" id="{7E468295-904F-0743-AD06-67DA21353B9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"/>
            <a:ext cx="6096000" cy="6371351"/>
          </a:xfr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EFA08948-2B6F-46B1-9D2D-8D7B2B3FB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775824" y="1762069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8471" y="0"/>
            <a:ext cx="6641900" cy="1124345"/>
          </a:xfrm>
        </p:spPr>
        <p:txBody>
          <a:bodyPr/>
          <a:lstStyle/>
          <a:p>
            <a:r>
              <a:rPr lang="en-US" dirty="0"/>
              <a:t>Financials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1DC577-0A95-47D0-95D9-5F8DA763D46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5118471" y="1124344"/>
            <a:ext cx="6641626" cy="1041339"/>
          </a:xfrm>
        </p:spPr>
        <p:txBody>
          <a:bodyPr/>
          <a:lstStyle/>
          <a:p>
            <a:r>
              <a:rPr lang="en-US" dirty="0"/>
              <a:t>“We have fulfilled only 20 percent of the demand. The market is huge, and we have to get our team and finances right to serve it.” – Aman Gupta , Founder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08295" y="2377440"/>
            <a:ext cx="5551705" cy="3814559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1600" b="0" i="0" dirty="0">
                <a:solidFill>
                  <a:srgbClr val="040C28"/>
                </a:solidFill>
                <a:effectLst/>
                <a:latin typeface="Aptos" panose="020B0004020202020204" pitchFamily="34" charset="0"/>
              </a:rPr>
              <a:t>Aman Gupta and Sameer Mehta </a:t>
            </a:r>
            <a:r>
              <a:rPr lang="en-US" sz="16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Calibri" panose="020F0502020204030204" pitchFamily="34" charset="0"/>
              </a:rPr>
              <a:t>bootstrapped </a:t>
            </a:r>
            <a:r>
              <a:rPr lang="en-US" sz="16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Calibri" panose="020F0502020204030204" pitchFamily="34" charset="0"/>
              </a:rPr>
              <a:t>BoAt</a:t>
            </a:r>
            <a:r>
              <a:rPr lang="en-US" sz="16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Calibri" panose="020F0502020204030204" pitchFamily="34" charset="0"/>
              </a:rPr>
              <a:t> by investing </a:t>
            </a:r>
            <a:r>
              <a:rPr lang="en-US" sz="1600" b="1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Calibri" panose="020F0502020204030204" pitchFamily="34" charset="0"/>
              </a:rPr>
              <a:t>30 lakhs </a:t>
            </a:r>
            <a:r>
              <a:rPr lang="en-US" sz="16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Calibri" panose="020F0502020204030204" pitchFamily="34" charset="0"/>
              </a:rPr>
              <a:t>from their wealth in </a:t>
            </a:r>
            <a:r>
              <a:rPr lang="en-US" sz="1600" b="1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Calibri" panose="020F0502020204030204" pitchFamily="34" charset="0"/>
              </a:rPr>
              <a:t>2016.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It earned a revenue of ₹1,531 crores &amp; the profit was around ₹127.1 crores in FY2021. Its earnings </a:t>
            </a:r>
            <a:r>
              <a:rPr lang="en-US" sz="1600" b="1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grew by 61% </a:t>
            </a:r>
            <a:r>
              <a:rPr lang="en-US" sz="16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from ₹48.85 crores in FY20 to ₹78.6 crores in FY21.</a:t>
            </a:r>
            <a:endParaRPr lang="en-US" sz="1600" dirty="0">
              <a:effectLst/>
              <a:latin typeface="Aptos" panose="020B0004020202020204" pitchFamily="34" charset="0"/>
              <a:ea typeface="Times New Roman" panose="02020603050405020304" pitchFamily="18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Calibri" panose="020F0502020204030204" pitchFamily="34" charset="0"/>
              </a:rPr>
              <a:t> Boat on the road to</a:t>
            </a:r>
            <a:r>
              <a:rPr lang="en-US" sz="16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become a Rs 500-crore consumer electronics company by 2024.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b="0" i="0" dirty="0" err="1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BoAt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 achieved $500 million (approximately Rs 4000 crore) in net sales for the first time in FY2023, a </a:t>
            </a:r>
            <a:r>
              <a:rPr lang="en-US" sz="1600" b="1" i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20-22% growth 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over last year.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b="0" i="0" dirty="0" err="1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BoAt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 leads the hearables segment with </a:t>
            </a:r>
            <a:r>
              <a:rPr lang="en-US" sz="1600" b="1" i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a 30.6% market share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 as of Q1 2023, as per IDC India. Nearly 70% of the company’s revenues come from audio products, a segment where it </a:t>
            </a:r>
            <a:r>
              <a:rPr lang="en-US" sz="1600" b="1" i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grew 82% 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on-year in the first quarter of 2023.</a:t>
            </a:r>
            <a:br>
              <a:rPr lang="en-US" sz="1600" dirty="0">
                <a:latin typeface="Aptos" panose="020B0004020202020204" pitchFamily="34" charset="0"/>
              </a:rPr>
            </a:br>
            <a:br>
              <a:rPr lang="en-US" sz="1600" dirty="0"/>
            </a:br>
            <a:br>
              <a:rPr lang="en-US" sz="1600" dirty="0"/>
            </a:br>
            <a:endParaRPr lang="en-US" sz="1600" dirty="0">
              <a:latin typeface="Aptos" panose="020B00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9D6E5A0-FDDA-243D-92CD-65982599A21F}"/>
              </a:ext>
            </a:extLst>
          </p:cNvPr>
          <p:cNvSpPr/>
          <p:nvPr/>
        </p:nvSpPr>
        <p:spPr>
          <a:xfrm>
            <a:off x="9788893" y="6382700"/>
            <a:ext cx="1971107" cy="420651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King57</a:t>
            </a:r>
            <a:endParaRPr 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2098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6C38D7A9-9299-4108-BB08-026F4B9CAE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58200" y="2817210"/>
            <a:ext cx="3733800" cy="1013684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828E04-9C2A-4859-8050-C2DF67A249C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solidFill>
            <a:schemeClr val="tx1">
              <a:lumMod val="75000"/>
              <a:lumOff val="25000"/>
            </a:schemeClr>
          </a:solidFill>
        </p:spPr>
        <p:txBody>
          <a:bodyPr/>
          <a:lstStyle/>
          <a:p>
            <a:r>
              <a:rPr lang="en-US" dirty="0"/>
              <a:t>Sumit Kumar</a:t>
            </a:r>
          </a:p>
        </p:txBody>
      </p:sp>
      <p:pic>
        <p:nvPicPr>
          <p:cNvPr id="8" name="Graphic 7" descr="User" title="Icon - Presenter Name">
            <a:extLst>
              <a:ext uri="{FF2B5EF4-FFF2-40B4-BE49-F238E27FC236}">
                <a16:creationId xmlns:a16="http://schemas.microsoft.com/office/drawing/2014/main" id="{111541C4-DB03-4E53-994D-499C7D73C4D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5495" y="4006655"/>
            <a:ext cx="218900" cy="218900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265965-2271-4C1C-BD0A-6F85F80FF9A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solidFill>
            <a:schemeClr val="tx1">
              <a:lumMod val="75000"/>
              <a:lumOff val="25000"/>
            </a:schemeClr>
          </a:solidFill>
        </p:spPr>
        <p:txBody>
          <a:bodyPr/>
          <a:lstStyle/>
          <a:p>
            <a:r>
              <a:rPr lang="en-US" dirty="0"/>
              <a:t>6203987158</a:t>
            </a:r>
          </a:p>
        </p:txBody>
      </p:sp>
      <p:pic>
        <p:nvPicPr>
          <p:cNvPr id="10" name="Graphic 9" descr="Smart Phone" title="Icon - Presenter Phone Number">
            <a:extLst>
              <a:ext uri="{FF2B5EF4-FFF2-40B4-BE49-F238E27FC236}">
                <a16:creationId xmlns:a16="http://schemas.microsoft.com/office/drawing/2014/main" id="{A29DE31C-E099-4579-BB03-675E0A40C5F2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485495" y="4355103"/>
            <a:ext cx="218900" cy="218900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0A3BCC3-A277-4C0B-9EBA-EB53990D8EB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142973" y="4655738"/>
            <a:ext cx="3225569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/>
          <a:lstStyle/>
          <a:p>
            <a:r>
              <a:rPr lang="en-US" dirty="0"/>
              <a:t>sumitkumar4557ch@gmail.com</a:t>
            </a:r>
          </a:p>
        </p:txBody>
      </p:sp>
      <p:pic>
        <p:nvPicPr>
          <p:cNvPr id="9" name="Graphic 8" descr="Envelope" title="Icon Presenter Email">
            <a:extLst>
              <a:ext uri="{FF2B5EF4-FFF2-40B4-BE49-F238E27FC236}">
                <a16:creationId xmlns:a16="http://schemas.microsoft.com/office/drawing/2014/main" id="{773C1382-ACE1-460F-A1B6-AB761A7D2E6B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85495" y="4703551"/>
            <a:ext cx="218900" cy="218900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FD8A1232-50A8-4535-AAF9-7F4180EAA0D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458200" y="5017482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/>
          <a:lstStyle/>
          <a:p>
            <a:r>
              <a:rPr lang="en-US" dirty="0"/>
              <a:t>Team: King57</a:t>
            </a:r>
          </a:p>
        </p:txBody>
      </p:sp>
      <p:pic>
        <p:nvPicPr>
          <p:cNvPr id="11" name="Graphic 10" descr="Link">
            <a:extLst>
              <a:ext uri="{FF2B5EF4-FFF2-40B4-BE49-F238E27FC236}">
                <a16:creationId xmlns:a16="http://schemas.microsoft.com/office/drawing/2014/main" id="{0718E6E0-05A2-479C-AEA8-1A385EB73474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459609" y="5061220"/>
            <a:ext cx="244786" cy="244786"/>
          </a:xfrm>
          <a:prstGeom prst="rect">
            <a:avLst/>
          </a:prstGeom>
        </p:spPr>
      </p:pic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91814EC9-246A-4C6E-941E-5774FE72F08E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812AF8B-3919-937C-C2D8-8880FC285633}"/>
              </a:ext>
            </a:extLst>
          </p:cNvPr>
          <p:cNvSpPr/>
          <p:nvPr/>
        </p:nvSpPr>
        <p:spPr>
          <a:xfrm>
            <a:off x="9788893" y="6382700"/>
            <a:ext cx="1971107" cy="420651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King57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pic>
        <p:nvPicPr>
          <p:cNvPr id="13" name="Picture Placeholder 12">
            <a:extLst>
              <a:ext uri="{FF2B5EF4-FFF2-40B4-BE49-F238E27FC236}">
                <a16:creationId xmlns:a16="http://schemas.microsoft.com/office/drawing/2014/main" id="{F090D672-CDDC-5D99-7919-A804F67E291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10"/>
          <a:srcRect l="12266" r="12266"/>
          <a:stretch>
            <a:fillRect/>
          </a:stretch>
        </p:blipFill>
        <p:spPr>
          <a:xfrm>
            <a:off x="0" y="0"/>
            <a:ext cx="8142973" cy="680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6783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29">
      <a:dk1>
        <a:sysClr val="windowText" lastClr="000000"/>
      </a:dk1>
      <a:lt1>
        <a:srgbClr val="FFFFFF"/>
      </a:lt1>
      <a:dk2>
        <a:srgbClr val="3F3F3F"/>
      </a:dk2>
      <a:lt2>
        <a:srgbClr val="F2F2F2"/>
      </a:lt2>
      <a:accent1>
        <a:srgbClr val="25C6E3"/>
      </a:accent1>
      <a:accent2>
        <a:srgbClr val="E80554"/>
      </a:accent2>
      <a:accent3>
        <a:srgbClr val="A9E26F"/>
      </a:accent3>
      <a:accent4>
        <a:srgbClr val="EAD000"/>
      </a:accent4>
      <a:accent5>
        <a:srgbClr val="1A0F49"/>
      </a:accent5>
      <a:accent6>
        <a:srgbClr val="FF4A01"/>
      </a:accent6>
      <a:hlink>
        <a:srgbClr val="25C6E3"/>
      </a:hlink>
      <a:folHlink>
        <a:srgbClr val="25C6E3"/>
      </a:folHlink>
    </a:clrScheme>
    <a:fontScheme name="Custom 149">
      <a:majorFont>
        <a:latin typeface="Corbel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16411250_Bright business presentation_AAS_v3" id="{57D58BC9-3F05-45D4-81CD-7BA898B4CAAD}" vid="{0F92AA19-00D6-4C71-B13F-219D7994A0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F90D0D0-7C1D-47FF-A2F0-9937AA567A3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B8E15EA0-2F38-456B-B156-038699A5D17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EDB5DD7-8DCC-4069-9EB3-5D09818665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Bright business presentation</Template>
  <TotalTime>726</TotalTime>
  <Words>876</Words>
  <Application>Microsoft Office PowerPoint</Application>
  <PresentationFormat>Widescreen</PresentationFormat>
  <Paragraphs>60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8" baseType="lpstr">
      <vt:lpstr>Algerian</vt:lpstr>
      <vt:lpstr>Aptos</vt:lpstr>
      <vt:lpstr>Aptos Display</vt:lpstr>
      <vt:lpstr>Arial</vt:lpstr>
      <vt:lpstr>Calibri</vt:lpstr>
      <vt:lpstr>Candara</vt:lpstr>
      <vt:lpstr>Corbel</vt:lpstr>
      <vt:lpstr>Courier New</vt:lpstr>
      <vt:lpstr>Lato</vt:lpstr>
      <vt:lpstr>Poppins</vt:lpstr>
      <vt:lpstr>Times New Roman</vt:lpstr>
      <vt:lpstr>Office Theme</vt:lpstr>
      <vt:lpstr>TEAM:KING57  </vt:lpstr>
      <vt:lpstr>About Boat</vt:lpstr>
      <vt:lpstr>Competitive Advantage</vt:lpstr>
      <vt:lpstr>ANALYSIS ON MARKETING STRATEGIES :</vt:lpstr>
      <vt:lpstr>Financials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TEAM:KING57  </dc:title>
  <dc:creator>sumit Kumar</dc:creator>
  <cp:lastModifiedBy>sumit Kumar</cp:lastModifiedBy>
  <cp:revision>13</cp:revision>
  <dcterms:created xsi:type="dcterms:W3CDTF">2023-07-28T19:31:45Z</dcterms:created>
  <dcterms:modified xsi:type="dcterms:W3CDTF">2023-07-29T07:37:55Z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