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rial Rounded MT Bold" panose="020F070403050403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21659" y="1282390"/>
            <a:ext cx="8608741" cy="1996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FarmGenious: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Smart Sugarcane Disease Detection System</a:t>
            </a:r>
            <a:endParaRPr lang="en-US" sz="44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Times New Roman" panose="02020603050405020304" pitchFamily="18" charset="0"/>
              </a:rPr>
              <a:t>FarmMate revolutionizes sugarcane farming. It uses an advanced tech stack and AI for disease detection. Empowering farmers with real-time data and intelligent recommendations.</a:t>
            </a:r>
            <a:endParaRPr lang="en-US" sz="17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DB47C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07110" y="5971103"/>
            <a:ext cx="108942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Arial Rounded MT Bold" panose="020F0704030504030204" pitchFamily="34" charset="0"/>
                <a:ea typeface="Open Sans Medium" pitchFamily="34" charset="-122"/>
                <a:cs typeface="Times New Roman" panose="02020603050405020304" pitchFamily="18" charset="0"/>
              </a:rPr>
              <a:t>TT</a:t>
            </a:r>
            <a:endParaRPr lang="en-US" sz="7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756440" y="5821561"/>
            <a:ext cx="274570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Open Sans Bold" pitchFamily="34" charset="-122"/>
                <a:cs typeface="Times New Roman" panose="02020603050405020304" pitchFamily="18" charset="0"/>
              </a:rPr>
              <a:t>by Tech Warriors</a:t>
            </a:r>
            <a:endParaRPr lang="en-US" sz="22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DC8636-54F0-4392-A35C-528A12E3C9CE}"/>
              </a:ext>
            </a:extLst>
          </p:cNvPr>
          <p:cNvSpPr/>
          <p:nvPr/>
        </p:nvSpPr>
        <p:spPr>
          <a:xfrm>
            <a:off x="12768146" y="7805854"/>
            <a:ext cx="1862254" cy="423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7D56E8-FFB5-63E4-28C2-036840D1F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85678" cy="8229600"/>
          </a:xfrm>
          <a:prstGeom prst="rect">
            <a:avLst/>
          </a:prstGeom>
        </p:spPr>
      </p:pic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2E397461-CA1D-2B3C-311C-9A3B80D551E1}"/>
              </a:ext>
            </a:extLst>
          </p:cNvPr>
          <p:cNvSpPr/>
          <p:nvPr/>
        </p:nvSpPr>
        <p:spPr>
          <a:xfrm>
            <a:off x="5642517" y="1152169"/>
            <a:ext cx="7772400" cy="2371616"/>
          </a:xfrm>
          <a:prstGeom prst="snip1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912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Future Scope &amp; Enhancements</a:t>
            </a:r>
            <a:endParaRPr lang="en-US" sz="4450" dirty="0">
              <a:latin typeface="Arial Rounded MT Bold" panose="020F070403050403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248978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483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Crop Expansion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224" y="3973830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Extend to cotton, rice, etc.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85467" y="3248978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483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Mobile App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919901" y="3973830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Android/iOS version.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3790" y="4797981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032415"/>
            <a:ext cx="37286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Advanced Prediction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28224" y="552283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Disease stage prediction.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793790" y="637532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Let's make farming smarter! Community alerts and support.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76180" y="3784489"/>
            <a:ext cx="124083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Challenges for Sugarcane Farmer’s</a:t>
            </a:r>
            <a:endParaRPr lang="en-US" sz="44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4855726"/>
            <a:ext cx="4196358" cy="2402324"/>
          </a:xfrm>
          <a:prstGeom prst="roundRect">
            <a:avLst>
              <a:gd name="adj" fmla="val 396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09016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Difficult Early Detection</a:t>
            </a:r>
            <a:endParaRPr lang="en-US" sz="22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224" y="593490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Times New Roman" panose="02020603050405020304" pitchFamily="18" charset="0"/>
              </a:rPr>
              <a:t>Early disease detection is challenging, leading to widespread crop damage.</a:t>
            </a:r>
            <a:endParaRPr lang="en-US" sz="17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216962" y="4855726"/>
            <a:ext cx="4196358" cy="2402324"/>
          </a:xfrm>
          <a:prstGeom prst="roundRect">
            <a:avLst>
              <a:gd name="adj" fmla="val 396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09016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Incorrect Fertilizer Usage</a:t>
            </a:r>
            <a:endParaRPr lang="en-US" sz="22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51396" y="593490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Times New Roman" panose="02020603050405020304" pitchFamily="18" charset="0"/>
              </a:rPr>
              <a:t>Farmers often misuse fertilizers, harming the environment and crops.</a:t>
            </a:r>
            <a:endParaRPr lang="en-US" sz="17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9640133" y="4855726"/>
            <a:ext cx="4196358" cy="2402324"/>
          </a:xfrm>
          <a:prstGeom prst="roundRect">
            <a:avLst>
              <a:gd name="adj" fmla="val 396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09016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Weather Risk Unawareness</a:t>
            </a:r>
            <a:endParaRPr lang="en-US" sz="22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874568" y="593490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Times New Roman" panose="02020603050405020304" pitchFamily="18" charset="0"/>
              </a:rPr>
              <a:t>Lack of weather information leads to poor farming decisions and losses.</a:t>
            </a:r>
            <a:endParaRPr lang="en-US" sz="17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2792C1-B60A-AD38-B93C-FAB7B39042B2}"/>
              </a:ext>
            </a:extLst>
          </p:cNvPr>
          <p:cNvSpPr/>
          <p:nvPr/>
        </p:nvSpPr>
        <p:spPr>
          <a:xfrm>
            <a:off x="12768146" y="7805854"/>
            <a:ext cx="1862254" cy="423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31D796-FCA6-3259-DBAD-A7225199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" y="8109"/>
            <a:ext cx="14630400" cy="3458514"/>
          </a:xfrm>
          <a:prstGeom prst="rect">
            <a:avLst/>
          </a:prstGeom>
        </p:spPr>
      </p:pic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AEA7ECFD-4CC7-C240-18E0-91E1AA6B8E1D}"/>
              </a:ext>
            </a:extLst>
          </p:cNvPr>
          <p:cNvSpPr/>
          <p:nvPr/>
        </p:nvSpPr>
        <p:spPr>
          <a:xfrm>
            <a:off x="1550020" y="3720845"/>
            <a:ext cx="11004200" cy="836803"/>
          </a:xfrm>
          <a:prstGeom prst="round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712" y="0"/>
            <a:ext cx="5146688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5842" y="599575"/>
            <a:ext cx="8972962" cy="9971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Introducing FarmGenious:</a:t>
            </a:r>
            <a:endParaRPr lang="en-US" sz="44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3649" y="23372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9" y="2379789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60765" y="2337284"/>
            <a:ext cx="292774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AI-Powered Disease Detection</a:t>
            </a:r>
            <a:endParaRPr lang="en-US" sz="22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360765" y="353636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Times New Roman" panose="02020603050405020304" pitchFamily="18" charset="0"/>
              </a:rPr>
              <a:t>Detects sugarcane leaf diseases using AI.</a:t>
            </a:r>
            <a:endParaRPr lang="en-US" sz="17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4515326" y="23372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396" y="2379789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252442" y="2381892"/>
            <a:ext cx="3345148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Fertilizer Recommendations</a:t>
            </a:r>
            <a:endParaRPr lang="en-US" sz="22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252323" y="353636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Times New Roman" panose="02020603050405020304" pitchFamily="18" charset="0"/>
              </a:rPr>
              <a:t>Provides fertilizer advice based on diagnosis.</a:t>
            </a:r>
            <a:endParaRPr lang="en-US" sz="17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623649" y="50452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19" y="5087719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60765" y="5045214"/>
            <a:ext cx="50338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Times New Roman" panose="02020603050405020304" pitchFamily="18" charset="0"/>
              </a:rPr>
              <a:t>Real-Time Weather Forecast</a:t>
            </a:r>
            <a:endParaRPr lang="en-US" sz="22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360765" y="546872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Times New Roman" panose="02020603050405020304" pitchFamily="18" charset="0"/>
              </a:rPr>
              <a:t>Integrates weather forecasts for informed decisions.</a:t>
            </a:r>
            <a:endParaRPr lang="en-US" sz="175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94726" y="585408"/>
            <a:ext cx="12367260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FarmGenious System Architecture</a:t>
            </a:r>
            <a:endParaRPr lang="en-US" sz="4300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008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10177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Image Upload</a:t>
            </a:r>
            <a:endParaRPr lang="en-US" sz="2150" dirty="0">
              <a:latin typeface="Arial Rounded MT Bold" panose="020F070403050403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699379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Upload sugarcane leaf image.</a:t>
            </a:r>
            <a:endParaRPr lang="en-US" sz="1700" dirty="0">
              <a:latin typeface="Arial Rounded MT Bold" panose="020F070403050403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008" y="5000208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610176" y="531780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AI Prediction</a:t>
            </a:r>
            <a:endParaRPr lang="en-US" sz="2150" dirty="0">
              <a:latin typeface="Arial Rounded MT Bold" panose="020F070403050403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833202" y="579536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AI model predicts disease.</a:t>
            </a:r>
            <a:endParaRPr lang="en-US" sz="1700" dirty="0">
              <a:latin typeface="Arial Rounded MT Bold" panose="020F070403050403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884" y="2316704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200539" y="2604402"/>
            <a:ext cx="3088005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Recommendation</a:t>
            </a:r>
            <a:endParaRPr lang="en-US" sz="215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267456" y="302620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Generate fertilizer recommendation.</a:t>
            </a:r>
            <a:endParaRPr lang="en-US" sz="1700" dirty="0">
              <a:latin typeface="Arial Rounded MT Bold" panose="020F0704030504030204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4884" y="5132724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200539" y="527842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Weather Data</a:t>
            </a:r>
            <a:endParaRPr lang="en-US" sz="215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9207444" y="5795366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Fetch weather data via API.</a:t>
            </a:r>
            <a:endParaRPr lang="en-US" sz="1700" dirty="0">
              <a:latin typeface="Arial Rounded MT Bold" panose="020F07040305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2B7F43-AFA6-09C1-573F-642CDEDB39DD}"/>
              </a:ext>
            </a:extLst>
          </p:cNvPr>
          <p:cNvSpPr/>
          <p:nvPr/>
        </p:nvSpPr>
        <p:spPr>
          <a:xfrm>
            <a:off x="12768146" y="7805854"/>
            <a:ext cx="1862254" cy="423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5663F-3EF6-00EF-64B1-1C7564F6B75A}"/>
              </a:ext>
            </a:extLst>
          </p:cNvPr>
          <p:cNvSpPr/>
          <p:nvPr/>
        </p:nvSpPr>
        <p:spPr>
          <a:xfrm>
            <a:off x="1148580" y="488609"/>
            <a:ext cx="11965258" cy="889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98F351-B856-6D53-D222-98F108EC2D15}"/>
              </a:ext>
            </a:extLst>
          </p:cNvPr>
          <p:cNvSpPr/>
          <p:nvPr/>
        </p:nvSpPr>
        <p:spPr>
          <a:xfrm>
            <a:off x="379142" y="1932070"/>
            <a:ext cx="13390385" cy="531015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17136" y="488290"/>
            <a:ext cx="113821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Machine Learning Model Details</a:t>
            </a:r>
            <a:endParaRPr lang="en-US" sz="445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04566" y="19227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Base Model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69203" y="225644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MobileNetV2 (Transfer Learning).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801273" y="18910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Trained 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070015" y="224450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Five sugarcane disease categories.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652651" y="18887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Accuracy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654069" y="237831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~95% on the validation dataset.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D33BEB-8918-9D66-07D6-A3F49E358228}"/>
              </a:ext>
            </a:extLst>
          </p:cNvPr>
          <p:cNvSpPr/>
          <p:nvPr/>
        </p:nvSpPr>
        <p:spPr>
          <a:xfrm>
            <a:off x="12768146" y="7805854"/>
            <a:ext cx="1862254" cy="423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810E29-A0AB-49EB-F092-9BBBCC0EF7A3}"/>
              </a:ext>
            </a:extLst>
          </p:cNvPr>
          <p:cNvSpPr/>
          <p:nvPr/>
        </p:nvSpPr>
        <p:spPr>
          <a:xfrm>
            <a:off x="379142" y="1753651"/>
            <a:ext cx="4081702" cy="531015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2131C9-CDB6-538C-4C18-EA79191B3CD8}"/>
              </a:ext>
            </a:extLst>
          </p:cNvPr>
          <p:cNvSpPr/>
          <p:nvPr/>
        </p:nvSpPr>
        <p:spPr>
          <a:xfrm>
            <a:off x="4713247" y="1774846"/>
            <a:ext cx="4462411" cy="528896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91583D-0A9A-CD7F-B681-8BF69085502A}"/>
              </a:ext>
            </a:extLst>
          </p:cNvPr>
          <p:cNvSpPr/>
          <p:nvPr/>
        </p:nvSpPr>
        <p:spPr>
          <a:xfrm>
            <a:off x="9450969" y="1753651"/>
            <a:ext cx="4359640" cy="531015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1123FE5-2174-1076-5DF9-37D9415B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03" y="2421366"/>
            <a:ext cx="337059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MobileNetV2 is a lightweight deep CNN architecture pre-trained on the large-scale ImageNet dataset.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It balances </a:t>
            </a:r>
            <a:r>
              <a:rPr lang="en-US" b="1" dirty="0">
                <a:latin typeface="Arial Rounded MT Bold" panose="020F0704030504030204" pitchFamily="34" charset="0"/>
              </a:rPr>
              <a:t>accuracy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b="1" dirty="0">
                <a:latin typeface="Arial Rounded MT Bold" panose="020F0704030504030204" pitchFamily="34" charset="0"/>
              </a:rPr>
              <a:t>speed</a:t>
            </a:r>
            <a:r>
              <a:rPr lang="en-US" dirty="0">
                <a:latin typeface="Arial Rounded MT Bold" panose="020F0704030504030204" pitchFamily="34" charset="0"/>
              </a:rPr>
              <a:t>, making it ideal for mobile and web deployment.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We </a:t>
            </a:r>
            <a:r>
              <a:rPr lang="en-US" b="1" dirty="0">
                <a:latin typeface="Arial Rounded MT Bold" panose="020F0704030504030204" pitchFamily="34" charset="0"/>
              </a:rPr>
              <a:t>froze base layers</a:t>
            </a:r>
            <a:r>
              <a:rPr lang="en-US" dirty="0">
                <a:latin typeface="Arial Rounded MT Bold" panose="020F0704030504030204" pitchFamily="34" charset="0"/>
              </a:rPr>
              <a:t> initially to retain general image features and </a:t>
            </a:r>
            <a:r>
              <a:rPr lang="en-US" b="1" dirty="0">
                <a:latin typeface="Arial Rounded MT Bold" panose="020F0704030504030204" pitchFamily="34" charset="0"/>
              </a:rPr>
              <a:t>trained only custom top layers</a:t>
            </a:r>
            <a:r>
              <a:rPr lang="en-US" dirty="0">
                <a:latin typeface="Arial Rounded MT Bold" panose="020F0704030504030204" pitchFamily="34" charset="0"/>
              </a:rPr>
              <a:t> on sugarcane disease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A4152D-A573-6920-483B-3360C05D1796}"/>
              </a:ext>
            </a:extLst>
          </p:cNvPr>
          <p:cNvSpPr txBox="1"/>
          <p:nvPr/>
        </p:nvSpPr>
        <p:spPr>
          <a:xfrm>
            <a:off x="4999994" y="2771888"/>
            <a:ext cx="41596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Arial Rounded MT Bold" panose="020F0704030504030204" pitchFamily="34" charset="0"/>
              </a:rPr>
              <a:t>The model was trained to classify sugarcane leaves into 5 specific disease types: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</a:rPr>
              <a:t>Healthy 2.Mosaic Virus 3.Red Rot 4.Rust 5.Yellow Leaf Disease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Data augmentation techniques (rotation, flipping, zooming, shifting, brightness variation) were applied to simulate real-world scenarios and increase model robustness.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The input images were resized to </a:t>
            </a:r>
            <a:r>
              <a:rPr lang="en-US" b="1" dirty="0">
                <a:latin typeface="Arial Rounded MT Bold" panose="020F0704030504030204" pitchFamily="34" charset="0"/>
              </a:rPr>
              <a:t>224×224 pixels</a:t>
            </a:r>
            <a:r>
              <a:rPr lang="en-US" dirty="0">
                <a:latin typeface="Arial Rounded MT Bold" panose="020F0704030504030204" pitchFamily="34" charset="0"/>
              </a:rPr>
              <a:t> to match the model’s expected input size.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24D91-6F80-CDCF-F094-CF3558BB2A10}"/>
              </a:ext>
            </a:extLst>
          </p:cNvPr>
          <p:cNvSpPr txBox="1"/>
          <p:nvPr/>
        </p:nvSpPr>
        <p:spPr>
          <a:xfrm>
            <a:off x="9612347" y="2942731"/>
            <a:ext cx="4087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After training for </a:t>
            </a:r>
            <a:r>
              <a:rPr lang="en-US" b="1" dirty="0">
                <a:latin typeface="Arial Rounded MT Bold" panose="020F0704030504030204" pitchFamily="34" charset="0"/>
              </a:rPr>
              <a:t>30 epochs</a:t>
            </a:r>
            <a:r>
              <a:rPr lang="en-US" dirty="0">
                <a:latin typeface="Arial Rounded MT Bold" panose="020F0704030504030204" pitchFamily="34" charset="0"/>
              </a:rPr>
              <a:t>, the model achieved a high validation accuracy close to </a:t>
            </a:r>
            <a:r>
              <a:rPr lang="en-US" b="1" dirty="0">
                <a:latin typeface="Arial Rounded MT Bold" panose="020F0704030504030204" pitchFamily="34" charset="0"/>
              </a:rPr>
              <a:t>95%</a:t>
            </a:r>
            <a:r>
              <a:rPr lang="en-US" dirty="0">
                <a:latin typeface="Arial Rounded MT Bold" panose="020F0704030504030204" pitchFamily="34" charset="0"/>
              </a:rPr>
              <a:t>, confirming the effectiveness of transfer learning.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The model was evaluated using unseen validation data, ensuring </a:t>
            </a:r>
            <a:r>
              <a:rPr lang="en-US" b="1" dirty="0">
                <a:latin typeface="Arial Rounded MT Bold" panose="020F0704030504030204" pitchFamily="34" charset="0"/>
              </a:rPr>
              <a:t>generalization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b="1" dirty="0">
                <a:latin typeface="Arial Rounded MT Bold" panose="020F0704030504030204" pitchFamily="34" charset="0"/>
              </a:rPr>
              <a:t>low overfitting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br>
              <a:rPr lang="en-US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Final model selection was based on performance metrics like </a:t>
            </a:r>
            <a:r>
              <a:rPr lang="en-US" b="1" dirty="0">
                <a:latin typeface="Arial Rounded MT Bold" panose="020F0704030504030204" pitchFamily="34" charset="0"/>
              </a:rPr>
              <a:t>categorical accuracy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b="1" dirty="0">
                <a:latin typeface="Arial Rounded MT Bold" panose="020F0704030504030204" pitchFamily="34" charset="0"/>
              </a:rPr>
              <a:t>loss convergence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03E2-EC7F-E2D1-EB5A-47168BBB1BB4}"/>
              </a:ext>
            </a:extLst>
          </p:cNvPr>
          <p:cNvSpPr/>
          <p:nvPr/>
        </p:nvSpPr>
        <p:spPr>
          <a:xfrm>
            <a:off x="1349298" y="356841"/>
            <a:ext cx="11296185" cy="88980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31981" y="739692"/>
            <a:ext cx="7231474" cy="1295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Web Application Features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92" y="266574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85192" y="3459534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Image Upload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176" y="2664826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05431" y="3313652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Fertilizer Advice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675" y="4848636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672019" y="566472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Weather Forecast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192" y="4848636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285192" y="5642426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Factory Locator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7DC3F2-0EB5-B854-4B5F-6CDCA9998FCF}"/>
              </a:ext>
            </a:extLst>
          </p:cNvPr>
          <p:cNvSpPr/>
          <p:nvPr/>
        </p:nvSpPr>
        <p:spPr>
          <a:xfrm>
            <a:off x="12768146" y="7805854"/>
            <a:ext cx="1862254" cy="423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EB5EC7-F5CC-D3CD-9FD6-A1272EBFB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3" y="116022"/>
            <a:ext cx="3881238" cy="3998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50AC29-D9EC-195C-345F-F1672E973E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02" y="4299110"/>
            <a:ext cx="3881238" cy="38144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BAB26C-1018-A2E5-F6CA-594DAEBBD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8508" y="114623"/>
            <a:ext cx="3921892" cy="40001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64C889-55BF-661B-71E9-C68AC91C2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9748" y="4299110"/>
            <a:ext cx="3807041" cy="373075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FA1573-1A48-9B50-556F-96EFF2FECD5C}"/>
              </a:ext>
            </a:extLst>
          </p:cNvPr>
          <p:cNvSpPr/>
          <p:nvPr/>
        </p:nvSpPr>
        <p:spPr>
          <a:xfrm>
            <a:off x="4036742" y="147197"/>
            <a:ext cx="6618155" cy="788266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82B76E-935E-F7AC-8827-A666D043B7FA}"/>
              </a:ext>
            </a:extLst>
          </p:cNvPr>
          <p:cNvSpPr/>
          <p:nvPr/>
        </p:nvSpPr>
        <p:spPr>
          <a:xfrm>
            <a:off x="4382429" y="2461297"/>
            <a:ext cx="5954751" cy="420713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41982" y="548543"/>
            <a:ext cx="87043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FarmGenious UI Snapshots</a:t>
            </a:r>
            <a:endParaRPr lang="en-US" sz="4450" dirty="0">
              <a:latin typeface="Arial Rounded MT Bold" panose="020F070403050403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894892" y="298584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endParaRPr lang="en-US" sz="2500" dirty="0">
              <a:latin typeface="Arial Rounded MT Bold" panose="020F070403050403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50267" y="2125758"/>
            <a:ext cx="22917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History Page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09322" y="2480088"/>
            <a:ext cx="22917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Past diagnoses.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3894892" y="418754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endParaRPr lang="en-US" sz="25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010977" y="2046325"/>
            <a:ext cx="25306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Result Page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749338" y="2349336"/>
            <a:ext cx="25306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Disease, fertilizer, voice.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10930160" y="1970874"/>
            <a:ext cx="24903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Home Page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10587008" y="2275764"/>
            <a:ext cx="24903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Image upload, weather.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6ED0E3-0DBB-2512-5795-C91B3B83FB86}"/>
              </a:ext>
            </a:extLst>
          </p:cNvPr>
          <p:cNvSpPr/>
          <p:nvPr/>
        </p:nvSpPr>
        <p:spPr>
          <a:xfrm>
            <a:off x="12768146" y="7805854"/>
            <a:ext cx="1862254" cy="423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E7723EA-6A03-D9A1-BA05-C5B4AC4F7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665" y="3319130"/>
            <a:ext cx="3858768" cy="4127269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77A646-692C-27AF-62BD-9E2784F03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05" y="3319131"/>
            <a:ext cx="3858768" cy="41272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28E458-5A20-A964-E6BC-265211AC4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397" y="3384470"/>
            <a:ext cx="3858483" cy="4061930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E4BF98-B39B-D7F0-AC2C-3739262FEAD1}"/>
              </a:ext>
            </a:extLst>
          </p:cNvPr>
          <p:cNvSpPr/>
          <p:nvPr/>
        </p:nvSpPr>
        <p:spPr>
          <a:xfrm>
            <a:off x="2631688" y="458512"/>
            <a:ext cx="9801921" cy="87587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79A7154-6D42-6D12-1E2F-64027608E956}"/>
              </a:ext>
            </a:extLst>
          </p:cNvPr>
          <p:cNvSpPr/>
          <p:nvPr/>
        </p:nvSpPr>
        <p:spPr>
          <a:xfrm>
            <a:off x="416906" y="1906859"/>
            <a:ext cx="3858768" cy="1078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F03B95-8317-DA4F-52EF-30A627DEF3B2}"/>
              </a:ext>
            </a:extLst>
          </p:cNvPr>
          <p:cNvSpPr/>
          <p:nvPr/>
        </p:nvSpPr>
        <p:spPr>
          <a:xfrm>
            <a:off x="5129113" y="1906859"/>
            <a:ext cx="3858767" cy="1078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9B02873-2CED-0938-B554-67C6D1D75EAF}"/>
              </a:ext>
            </a:extLst>
          </p:cNvPr>
          <p:cNvSpPr/>
          <p:nvPr/>
        </p:nvSpPr>
        <p:spPr>
          <a:xfrm>
            <a:off x="10110665" y="1880686"/>
            <a:ext cx="3858768" cy="1078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84635" y="486303"/>
            <a:ext cx="107136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Weather &amp; Market Integration</a:t>
            </a:r>
            <a:endParaRPr lang="en-US" sz="4450" dirty="0">
              <a:latin typeface="Arial Rounded MT Bold" panose="020F07040305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07007" y="2176695"/>
            <a:ext cx="39552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OpenWeatherMap API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93429" y="27434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5-Day Forecast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12562" y="32386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Emergency Alerts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30255" y="5180040"/>
            <a:ext cx="30046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Google Maps API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19940" y="57090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Factory Locator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19939" y="6204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Market Rates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395634" y="74672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Arial Rounded MT Bold" panose="020F0704030504030204" pitchFamily="34" charset="0"/>
                <a:ea typeface="Open Sans" pitchFamily="34" charset="-122"/>
                <a:cs typeface="Open Sans" pitchFamily="34" charset="-120"/>
              </a:rPr>
              <a:t>Integrated for real-time, informed farming decisions.</a:t>
            </a:r>
            <a:endParaRPr lang="en-US" sz="175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8E5E42-D746-D6C6-631C-C6B43CC0F2AA}"/>
              </a:ext>
            </a:extLst>
          </p:cNvPr>
          <p:cNvSpPr/>
          <p:nvPr/>
        </p:nvSpPr>
        <p:spPr>
          <a:xfrm>
            <a:off x="12768146" y="7805854"/>
            <a:ext cx="1862254" cy="423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2E3DD-C386-F2DA-96E9-740C1994C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871" y="2593811"/>
            <a:ext cx="3657600" cy="3792441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76C6C7-1B1E-EFD1-C3D1-03458CEE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732" y="2593811"/>
            <a:ext cx="3657600" cy="379244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D613CE-A629-BE3D-7DB8-A5CAEDF1020B}"/>
              </a:ext>
            </a:extLst>
          </p:cNvPr>
          <p:cNvSpPr/>
          <p:nvPr/>
        </p:nvSpPr>
        <p:spPr>
          <a:xfrm>
            <a:off x="379141" y="1906859"/>
            <a:ext cx="4551132" cy="2129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281BE75-9AEB-A638-6E86-18E668BE517A}"/>
              </a:ext>
            </a:extLst>
          </p:cNvPr>
          <p:cNvSpPr/>
          <p:nvPr/>
        </p:nvSpPr>
        <p:spPr>
          <a:xfrm>
            <a:off x="379141" y="4776288"/>
            <a:ext cx="4551132" cy="212988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414634-DD29-9AE1-2861-06F38FD97A72}"/>
              </a:ext>
            </a:extLst>
          </p:cNvPr>
          <p:cNvSpPr/>
          <p:nvPr/>
        </p:nvSpPr>
        <p:spPr>
          <a:xfrm>
            <a:off x="1615288" y="292209"/>
            <a:ext cx="11242067" cy="112683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06066" y="249296"/>
            <a:ext cx="69324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Results and Impact</a:t>
            </a:r>
            <a:endParaRPr lang="en-US" sz="4450" dirty="0">
              <a:latin typeface="Arial Rounded MT Bold" panose="020F070403050403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04222" y="1811826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10102" y="1841062"/>
            <a:ext cx="30870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Faster Prediction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109743" y="361970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99530" y="3447711"/>
            <a:ext cx="33202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Accurate Fertilizer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666436" y="537795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176619" y="5422555"/>
            <a:ext cx="34517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Arial Rounded MT Bold" panose="020F0704030504030204" pitchFamily="34" charset="0"/>
                <a:ea typeface="Unbounded Bold" pitchFamily="34" charset="-122"/>
                <a:cs typeface="Unbounded Bold" pitchFamily="34" charset="-120"/>
              </a:rPr>
              <a:t>Informed Decisions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7AA412-152C-BA22-1EBF-59B25D3D81CA}"/>
              </a:ext>
            </a:extLst>
          </p:cNvPr>
          <p:cNvSpPr/>
          <p:nvPr/>
        </p:nvSpPr>
        <p:spPr>
          <a:xfrm>
            <a:off x="12768146" y="7259450"/>
            <a:ext cx="1862254" cy="42374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C0B6CA-3688-7000-F902-7F39EE701D7B}"/>
              </a:ext>
            </a:extLst>
          </p:cNvPr>
          <p:cNvSpPr/>
          <p:nvPr/>
        </p:nvSpPr>
        <p:spPr>
          <a:xfrm>
            <a:off x="3401122" y="176529"/>
            <a:ext cx="7269007" cy="86641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8ED837-3C2E-239E-DD0B-5816EFC7217B}"/>
              </a:ext>
            </a:extLst>
          </p:cNvPr>
          <p:cNvSpPr txBox="1"/>
          <p:nvPr/>
        </p:nvSpPr>
        <p:spPr>
          <a:xfrm>
            <a:off x="999185" y="2131769"/>
            <a:ext cx="13107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Farmers can upload a sugarcane leaf image and receive a </a:t>
            </a:r>
            <a:r>
              <a:rPr lang="en-US" b="1" dirty="0">
                <a:latin typeface="Arial Rounded MT Bold" panose="020F0704030504030204" pitchFamily="34" charset="0"/>
              </a:rPr>
              <a:t>disease diagnosis within seconds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The use of a lightweight MobileNetV2 model ensures </a:t>
            </a:r>
            <a:r>
              <a:rPr lang="en-US" b="1" dirty="0">
                <a:latin typeface="Arial Rounded MT Bold" panose="020F0704030504030204" pitchFamily="34" charset="0"/>
              </a:rPr>
              <a:t>high-speed prediction</a:t>
            </a:r>
            <a:r>
              <a:rPr lang="en-US" dirty="0">
                <a:latin typeface="Arial Rounded MT Bold" panose="020F0704030504030204" pitchFamily="34" charset="0"/>
              </a:rPr>
              <a:t> without needing heavy computing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Immediate results help farmers </a:t>
            </a:r>
            <a:r>
              <a:rPr lang="en-US" b="1" dirty="0">
                <a:latin typeface="Arial Rounded MT Bold" panose="020F0704030504030204" pitchFamily="34" charset="0"/>
              </a:rPr>
              <a:t>take timely action</a:t>
            </a:r>
            <a:r>
              <a:rPr lang="en-US" dirty="0">
                <a:latin typeface="Arial Rounded MT Bold" panose="020F0704030504030204" pitchFamily="34" charset="0"/>
              </a:rPr>
              <a:t> and reduce crop loss significantly.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29964-40F8-C2AE-433E-DC1D251166ED}"/>
              </a:ext>
            </a:extLst>
          </p:cNvPr>
          <p:cNvSpPr txBox="1"/>
          <p:nvPr/>
        </p:nvSpPr>
        <p:spPr>
          <a:xfrm>
            <a:off x="1588379" y="3735146"/>
            <a:ext cx="12745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Based on the predicted disease, the system recommends </a:t>
            </a:r>
            <a:r>
              <a:rPr lang="en-US" b="1" dirty="0">
                <a:latin typeface="Arial Rounded MT Bold" panose="020F0704030504030204" pitchFamily="34" charset="0"/>
              </a:rPr>
              <a:t>specific fertilizer treatments</a:t>
            </a:r>
            <a:r>
              <a:rPr lang="en-US" dirty="0">
                <a:latin typeface="Arial Rounded MT Bold" panose="020F0704030504030204" pitchFamily="34" charset="0"/>
              </a:rPr>
              <a:t> instead of generic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This </a:t>
            </a:r>
            <a:r>
              <a:rPr lang="en-US" b="1" dirty="0">
                <a:latin typeface="Arial Rounded MT Bold" panose="020F0704030504030204" pitchFamily="34" charset="0"/>
              </a:rPr>
              <a:t>precision farming</a:t>
            </a:r>
            <a:r>
              <a:rPr lang="en-US" dirty="0">
                <a:latin typeface="Arial Rounded MT Bold" panose="020F0704030504030204" pitchFamily="34" charset="0"/>
              </a:rPr>
              <a:t> approach helps optimize fertilizer application, leading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Better soil health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Lower costs on unnecessary chemicals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Improved crop recovery and yield</a:t>
            </a:r>
          </a:p>
          <a:p>
            <a:pPr lvl="1"/>
            <a:endParaRPr lang="en-US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A9DD8-8D15-5365-8DAC-D528C2627E5B}"/>
              </a:ext>
            </a:extLst>
          </p:cNvPr>
          <p:cNvSpPr txBox="1"/>
          <p:nvPr/>
        </p:nvSpPr>
        <p:spPr>
          <a:xfrm>
            <a:off x="2120864" y="5787490"/>
            <a:ext cx="12085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Integration with </a:t>
            </a:r>
            <a:r>
              <a:rPr lang="en-US" b="1" dirty="0">
                <a:latin typeface="Arial Rounded MT Bold" panose="020F0704030504030204" pitchFamily="34" charset="0"/>
              </a:rPr>
              <a:t>real-time weather forecasting</a:t>
            </a:r>
            <a:r>
              <a:rPr lang="en-US" dirty="0">
                <a:latin typeface="Arial Rounded MT Bold" panose="020F0704030504030204" pitchFamily="34" charset="0"/>
              </a:rPr>
              <a:t> (OpenWeatherMap API) enables farmers to plan actions around rain, drought, or heatwaves.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Emergency alerts (e.g., heavy rain warnings) help </a:t>
            </a:r>
            <a:r>
              <a:rPr lang="en-US" b="1" dirty="0">
                <a:latin typeface="Arial Rounded MT Bold" panose="020F0704030504030204" pitchFamily="34" charset="0"/>
              </a:rPr>
              <a:t>prevent fertilizer wastage</a:t>
            </a:r>
            <a:r>
              <a:rPr lang="en-US" dirty="0">
                <a:latin typeface="Arial Rounded MT Bold" panose="020F0704030504030204" pitchFamily="34" charset="0"/>
              </a:rPr>
              <a:t> and </a:t>
            </a:r>
            <a:r>
              <a:rPr lang="en-US" b="1" dirty="0">
                <a:latin typeface="Arial Rounded MT Bold" panose="020F0704030504030204" pitchFamily="34" charset="0"/>
              </a:rPr>
              <a:t>crop damage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Farmers can </a:t>
            </a:r>
            <a:r>
              <a:rPr lang="en-US" b="1" dirty="0">
                <a:latin typeface="Arial Rounded MT Bold" panose="020F0704030504030204" pitchFamily="34" charset="0"/>
              </a:rPr>
              <a:t>strategically plan irrigation, pesticide spraying, and harvesting</a:t>
            </a:r>
            <a:r>
              <a:rPr lang="en-US" dirty="0">
                <a:latin typeface="Arial Rounded MT Bold" panose="020F0704030504030204" pitchFamily="34" charset="0"/>
              </a:rPr>
              <a:t> based on reliable data, improving overall farm management.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93F17F-AB68-AFA5-B2EE-2757CED06112}"/>
              </a:ext>
            </a:extLst>
          </p:cNvPr>
          <p:cNvSpPr/>
          <p:nvPr/>
        </p:nvSpPr>
        <p:spPr>
          <a:xfrm>
            <a:off x="12600878" y="7471323"/>
            <a:ext cx="1951463" cy="68021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6EE6C1-A166-FDDB-B5AA-F88E899134F5}"/>
              </a:ext>
            </a:extLst>
          </p:cNvPr>
          <p:cNvSpPr/>
          <p:nvPr/>
        </p:nvSpPr>
        <p:spPr>
          <a:xfrm>
            <a:off x="296174" y="1292189"/>
            <a:ext cx="14077745" cy="634298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626</Words>
  <Application>Microsoft Office PowerPoint</Application>
  <PresentationFormat>Custom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tanmaytandale26@gmail.com</cp:lastModifiedBy>
  <cp:revision>3</cp:revision>
  <dcterms:created xsi:type="dcterms:W3CDTF">2025-04-19T16:54:41Z</dcterms:created>
  <dcterms:modified xsi:type="dcterms:W3CDTF">2025-04-19T18:42:46Z</dcterms:modified>
</cp:coreProperties>
</file>