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4"/>
  </p:sldMasterIdLst>
  <p:notesMasterIdLst>
    <p:notesMasterId r:id="rId6"/>
  </p:notesMasterIdLst>
  <p:sldIdLst>
    <p:sldId id="256" r:id="rId5"/>
  </p:sldIdLst>
  <p:sldSz cx="43891200" cy="3291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A2A40"/>
    <a:srgbClr val="C42C48"/>
    <a:srgbClr val="501214"/>
    <a:srgbClr val="A18A5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47" autoAdjust="0"/>
    <p:restoredTop sz="96361" autoAdjust="0"/>
  </p:normalViewPr>
  <p:slideViewPr>
    <p:cSldViewPr snapToGrid="0">
      <p:cViewPr>
        <p:scale>
          <a:sx n="16" d="100"/>
          <a:sy n="16" d="100"/>
        </p:scale>
        <p:origin x="860" y="660"/>
      </p:cViewPr>
      <p:guideLst/>
    </p:cSldViewPr>
  </p:slideViewPr>
  <p:outlineViewPr>
    <p:cViewPr>
      <p:scale>
        <a:sx n="33" d="100"/>
        <a:sy n="33" d="100"/>
      </p:scale>
      <p:origin x="0"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987AA8-E2E4-6346-957B-53DDA6B87A4D}" type="datetimeFigureOut">
              <a:rPr lang="en-US" smtClean="0"/>
              <a:t>2/14/2025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72EC17E-66F9-8D46-AB06-0783D4B00B76}" type="slidenum">
              <a:rPr lang="en-US" smtClean="0"/>
              <a:t>‹#›</a:t>
            </a:fld>
            <a:endParaRPr lang="en-US"/>
          </a:p>
        </p:txBody>
      </p:sp>
    </p:spTree>
    <p:extLst>
      <p:ext uri="{BB962C8B-B14F-4D97-AF65-F5344CB8AC3E}">
        <p14:creationId xmlns:p14="http://schemas.microsoft.com/office/powerpoint/2010/main" val="392094025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72EC17E-66F9-8D46-AB06-0783D4B00B76}" type="slidenum">
              <a:rPr lang="en-US" smtClean="0"/>
              <a:t>1</a:t>
            </a:fld>
            <a:endParaRPr lang="en-US"/>
          </a:p>
        </p:txBody>
      </p:sp>
    </p:spTree>
    <p:extLst>
      <p:ext uri="{BB962C8B-B14F-4D97-AF65-F5344CB8AC3E}">
        <p14:creationId xmlns:p14="http://schemas.microsoft.com/office/powerpoint/2010/main" val="25610753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oster A">
    <p:spTree>
      <p:nvGrpSpPr>
        <p:cNvPr id="1" name=""/>
        <p:cNvGrpSpPr/>
        <p:nvPr/>
      </p:nvGrpSpPr>
      <p:grpSpPr>
        <a:xfrm>
          <a:off x="0" y="0"/>
          <a:ext cx="0" cy="0"/>
          <a:chOff x="0" y="0"/>
          <a:chExt cx="0" cy="0"/>
        </a:xfrm>
      </p:grpSpPr>
      <p:sp>
        <p:nvSpPr>
          <p:cNvPr id="17" name="Text Placeholder 8">
            <a:extLst>
              <a:ext uri="{FF2B5EF4-FFF2-40B4-BE49-F238E27FC236}">
                <a16:creationId xmlns:a16="http://schemas.microsoft.com/office/drawing/2014/main" id="{D08243AF-1F2D-AC3B-CC49-8ECCE1AED0AD}"/>
              </a:ext>
            </a:extLst>
          </p:cNvPr>
          <p:cNvSpPr>
            <a:spLocks noGrp="1"/>
          </p:cNvSpPr>
          <p:nvPr>
            <p:ph type="body" sz="quarter" idx="20" hasCustomPrompt="1"/>
          </p:nvPr>
        </p:nvSpPr>
        <p:spPr>
          <a:xfrm>
            <a:off x="22424573" y="30191756"/>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8" name="Content Placeholder 5">
            <a:extLst>
              <a:ext uri="{FF2B5EF4-FFF2-40B4-BE49-F238E27FC236}">
                <a16:creationId xmlns:a16="http://schemas.microsoft.com/office/drawing/2014/main" id="{5D040BE2-2A67-FBE0-A98F-B0D85AA19084}"/>
              </a:ext>
            </a:extLst>
          </p:cNvPr>
          <p:cNvSpPr>
            <a:spLocks noGrp="1"/>
          </p:cNvSpPr>
          <p:nvPr>
            <p:ph sz="quarter" idx="21" hasCustomPrompt="1"/>
          </p:nvPr>
        </p:nvSpPr>
        <p:spPr>
          <a:xfrm>
            <a:off x="22424573" y="25745169"/>
            <a:ext cx="100584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9" name="Text Placeholder 8">
            <a:extLst>
              <a:ext uri="{FF2B5EF4-FFF2-40B4-BE49-F238E27FC236}">
                <a16:creationId xmlns:a16="http://schemas.microsoft.com/office/drawing/2014/main" id="{9FF976F0-D6C6-6850-2ADD-E25F51D01062}"/>
              </a:ext>
            </a:extLst>
          </p:cNvPr>
          <p:cNvSpPr>
            <a:spLocks noGrp="1"/>
          </p:cNvSpPr>
          <p:nvPr>
            <p:ph type="body" sz="quarter" idx="22" hasCustomPrompt="1"/>
          </p:nvPr>
        </p:nvSpPr>
        <p:spPr>
          <a:xfrm>
            <a:off x="29228598" y="21298582"/>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6" name="Content Placeholder 5">
            <a:extLst>
              <a:ext uri="{FF2B5EF4-FFF2-40B4-BE49-F238E27FC236}">
                <a16:creationId xmlns:a16="http://schemas.microsoft.com/office/drawing/2014/main" id="{6CB25B35-8C3A-F255-4247-63CCF2DCEAA4}"/>
              </a:ext>
            </a:extLst>
          </p:cNvPr>
          <p:cNvSpPr>
            <a:spLocks noGrp="1"/>
          </p:cNvSpPr>
          <p:nvPr>
            <p:ph sz="quarter" idx="19" hasCustomPrompt="1"/>
          </p:nvPr>
        </p:nvSpPr>
        <p:spPr>
          <a:xfrm>
            <a:off x="22432057" y="21298582"/>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21" name="Text Placeholder 8">
            <a:extLst>
              <a:ext uri="{FF2B5EF4-FFF2-40B4-BE49-F238E27FC236}">
                <a16:creationId xmlns:a16="http://schemas.microsoft.com/office/drawing/2014/main" id="{3E757CD4-3C62-40DA-9483-A14CCF6E9F04}"/>
              </a:ext>
            </a:extLst>
          </p:cNvPr>
          <p:cNvSpPr>
            <a:spLocks noGrp="1"/>
          </p:cNvSpPr>
          <p:nvPr>
            <p:ph type="body" sz="quarter" idx="24" hasCustomPrompt="1"/>
          </p:nvPr>
        </p:nvSpPr>
        <p:spPr>
          <a:xfrm>
            <a:off x="29228598" y="16817070"/>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20" name="Content Placeholder 5">
            <a:extLst>
              <a:ext uri="{FF2B5EF4-FFF2-40B4-BE49-F238E27FC236}">
                <a16:creationId xmlns:a16="http://schemas.microsoft.com/office/drawing/2014/main" id="{6011BDB6-C438-5329-5DAC-2A45C1F447E4}"/>
              </a:ext>
            </a:extLst>
          </p:cNvPr>
          <p:cNvSpPr>
            <a:spLocks noGrp="1"/>
          </p:cNvSpPr>
          <p:nvPr>
            <p:ph sz="quarter" idx="23" hasCustomPrompt="1"/>
          </p:nvPr>
        </p:nvSpPr>
        <p:spPr>
          <a:xfrm>
            <a:off x="22432057" y="16817070"/>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9" name="Text Placeholder 8">
            <a:extLst>
              <a:ext uri="{FF2B5EF4-FFF2-40B4-BE49-F238E27FC236}">
                <a16:creationId xmlns:a16="http://schemas.microsoft.com/office/drawing/2014/main" id="{3A1CB940-C445-84EB-362C-C3E4F09EA29B}"/>
              </a:ext>
            </a:extLst>
          </p:cNvPr>
          <p:cNvSpPr>
            <a:spLocks noGrp="1"/>
          </p:cNvSpPr>
          <p:nvPr>
            <p:ph type="body" sz="quarter" idx="14" hasCustomPrompt="1"/>
          </p:nvPr>
        </p:nvSpPr>
        <p:spPr>
          <a:xfrm>
            <a:off x="11408229" y="30175200"/>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2" name="Content Placeholder 5">
            <a:extLst>
              <a:ext uri="{FF2B5EF4-FFF2-40B4-BE49-F238E27FC236}">
                <a16:creationId xmlns:a16="http://schemas.microsoft.com/office/drawing/2014/main" id="{129E9E52-3736-62F8-E282-CD10E8BFE7DC}"/>
              </a:ext>
            </a:extLst>
          </p:cNvPr>
          <p:cNvSpPr>
            <a:spLocks noGrp="1"/>
          </p:cNvSpPr>
          <p:nvPr>
            <p:ph sz="quarter" idx="15" hasCustomPrompt="1"/>
          </p:nvPr>
        </p:nvSpPr>
        <p:spPr>
          <a:xfrm>
            <a:off x="11408229" y="25728613"/>
            <a:ext cx="100584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6" name="Content Placeholder 5">
            <a:extLst>
              <a:ext uri="{FF2B5EF4-FFF2-40B4-BE49-F238E27FC236}">
                <a16:creationId xmlns:a16="http://schemas.microsoft.com/office/drawing/2014/main" id="{6E35A505-F2F6-EC1B-F2D5-1E9A1D8140EA}"/>
              </a:ext>
            </a:extLst>
          </p:cNvPr>
          <p:cNvSpPr>
            <a:spLocks noGrp="1"/>
          </p:cNvSpPr>
          <p:nvPr>
            <p:ph sz="quarter" idx="13" hasCustomPrompt="1"/>
          </p:nvPr>
        </p:nvSpPr>
        <p:spPr>
          <a:xfrm>
            <a:off x="15011854" y="21282026"/>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3" name="Text Placeholder 8">
            <a:extLst>
              <a:ext uri="{FF2B5EF4-FFF2-40B4-BE49-F238E27FC236}">
                <a16:creationId xmlns:a16="http://schemas.microsoft.com/office/drawing/2014/main" id="{A0E649D8-1505-8DDD-68D1-BFF552281BE7}"/>
              </a:ext>
            </a:extLst>
          </p:cNvPr>
          <p:cNvSpPr>
            <a:spLocks noGrp="1"/>
          </p:cNvSpPr>
          <p:nvPr>
            <p:ph type="body" sz="quarter" idx="16" hasCustomPrompt="1"/>
          </p:nvPr>
        </p:nvSpPr>
        <p:spPr>
          <a:xfrm>
            <a:off x="11408229" y="21282026"/>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5" name="Text Placeholder 8">
            <a:extLst>
              <a:ext uri="{FF2B5EF4-FFF2-40B4-BE49-F238E27FC236}">
                <a16:creationId xmlns:a16="http://schemas.microsoft.com/office/drawing/2014/main" id="{B649A50E-6065-43D5-4F6E-457BCDC1BC75}"/>
              </a:ext>
            </a:extLst>
          </p:cNvPr>
          <p:cNvSpPr>
            <a:spLocks noGrp="1"/>
          </p:cNvSpPr>
          <p:nvPr>
            <p:ph type="body" sz="quarter" idx="18" hasCustomPrompt="1"/>
          </p:nvPr>
        </p:nvSpPr>
        <p:spPr>
          <a:xfrm>
            <a:off x="18212254" y="16800514"/>
            <a:ext cx="3207884"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4" name="Content Placeholder 5">
            <a:extLst>
              <a:ext uri="{FF2B5EF4-FFF2-40B4-BE49-F238E27FC236}">
                <a16:creationId xmlns:a16="http://schemas.microsoft.com/office/drawing/2014/main" id="{A36445EC-F62C-42DA-66E0-5DA2F7D8BEE9}"/>
              </a:ext>
            </a:extLst>
          </p:cNvPr>
          <p:cNvSpPr>
            <a:spLocks noGrp="1"/>
          </p:cNvSpPr>
          <p:nvPr>
            <p:ph sz="quarter" idx="17" hasCustomPrompt="1"/>
          </p:nvPr>
        </p:nvSpPr>
        <p:spPr>
          <a:xfrm>
            <a:off x="11415713" y="16800514"/>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1" name="Text Placeholder 9">
            <a:extLst>
              <a:ext uri="{FF2B5EF4-FFF2-40B4-BE49-F238E27FC236}">
                <a16:creationId xmlns:a16="http://schemas.microsoft.com/office/drawing/2014/main" id="{D9B37EEA-EC87-6949-7F3B-736785C6A807}"/>
              </a:ext>
            </a:extLst>
          </p:cNvPr>
          <p:cNvSpPr>
            <a:spLocks noGrp="1"/>
          </p:cNvSpPr>
          <p:nvPr>
            <p:ph type="body" sz="quarter" idx="12" hasCustomPrompt="1"/>
          </p:nvPr>
        </p:nvSpPr>
        <p:spPr>
          <a:xfrm>
            <a:off x="914400" y="3657600"/>
            <a:ext cx="42062400" cy="914400"/>
          </a:xfrm>
          <a:prstGeom prst="rect">
            <a:avLst/>
          </a:prstGeom>
        </p:spPr>
        <p:txBody>
          <a:bodyPr/>
          <a:lstStyle>
            <a:lvl1pPr marL="0" indent="0">
              <a:buNone/>
              <a:defRPr sz="4800" b="0" i="0">
                <a:solidFill>
                  <a:schemeClr val="bg1"/>
                </a:solidFill>
                <a:latin typeface="Nunito Sans" pitchFamily="2" charset="77"/>
              </a:defRPr>
            </a:lvl1pPr>
          </a:lstStyle>
          <a:p>
            <a:r>
              <a:rPr lang="en-US" dirty="0">
                <a:solidFill>
                  <a:srgbClr val="FFFFFF"/>
                </a:solidFill>
                <a:effectLst/>
                <a:latin typeface="Nunito Sans" pitchFamily="2" charset="77"/>
              </a:rPr>
              <a:t>Department of {Insert Name Here}, College {Insert Name Here}, Texas State University</a:t>
            </a:r>
          </a:p>
        </p:txBody>
      </p:sp>
      <p:sp>
        <p:nvSpPr>
          <p:cNvPr id="10" name="Text Placeholder 9">
            <a:extLst>
              <a:ext uri="{FF2B5EF4-FFF2-40B4-BE49-F238E27FC236}">
                <a16:creationId xmlns:a16="http://schemas.microsoft.com/office/drawing/2014/main" id="{C5DEC278-8623-5925-D09F-08933A332103}"/>
              </a:ext>
            </a:extLst>
          </p:cNvPr>
          <p:cNvSpPr>
            <a:spLocks noGrp="1"/>
          </p:cNvSpPr>
          <p:nvPr>
            <p:ph type="body" sz="quarter" idx="11" hasCustomPrompt="1"/>
          </p:nvPr>
        </p:nvSpPr>
        <p:spPr>
          <a:xfrm>
            <a:off x="914400" y="2514600"/>
            <a:ext cx="42062400" cy="914400"/>
          </a:xfrm>
          <a:prstGeom prst="rect">
            <a:avLst/>
          </a:prstGeom>
        </p:spPr>
        <p:txBody>
          <a:bodyPr/>
          <a:lstStyle>
            <a:lvl1pPr marL="0" indent="0">
              <a:buNone/>
              <a:defRPr sz="6000" b="1" i="0">
                <a:solidFill>
                  <a:schemeClr val="bg1"/>
                </a:solidFill>
                <a:latin typeface="Nunito Sans SemiBold" pitchFamily="2"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b="1" dirty="0">
                <a:solidFill>
                  <a:srgbClr val="FFFFFF"/>
                </a:solidFill>
                <a:effectLst/>
                <a:latin typeface="Nunito Sans" pitchFamily="2" charset="77"/>
              </a:rPr>
              <a:t>Presenter name, Associates and Collaborators</a:t>
            </a:r>
            <a:endParaRPr lang="en-US" dirty="0">
              <a:solidFill>
                <a:srgbClr val="FFFFFF"/>
              </a:solidFill>
              <a:effectLst/>
              <a:latin typeface="Nunito Sans SemiBold" pitchFamily="2" charset="77"/>
            </a:endParaRPr>
          </a:p>
        </p:txBody>
      </p:sp>
      <p:sp>
        <p:nvSpPr>
          <p:cNvPr id="8" name="Text Placeholder 7">
            <a:extLst>
              <a:ext uri="{FF2B5EF4-FFF2-40B4-BE49-F238E27FC236}">
                <a16:creationId xmlns:a16="http://schemas.microsoft.com/office/drawing/2014/main" id="{A3643DDC-7EDE-3C68-12E7-4C2644BAD3C6}"/>
              </a:ext>
            </a:extLst>
          </p:cNvPr>
          <p:cNvSpPr>
            <a:spLocks noGrp="1"/>
          </p:cNvSpPr>
          <p:nvPr>
            <p:ph type="body" sz="quarter" idx="10" hasCustomPrompt="1"/>
          </p:nvPr>
        </p:nvSpPr>
        <p:spPr>
          <a:xfrm>
            <a:off x="914400" y="914400"/>
            <a:ext cx="42062400" cy="1371600"/>
          </a:xfrm>
          <a:prstGeom prst="rect">
            <a:avLst/>
          </a:prstGeom>
        </p:spPr>
        <p:txBody>
          <a:bodyPr/>
          <a:lstStyle>
            <a:lvl1pPr marL="0" indent="0">
              <a:buNone/>
              <a:defRPr sz="9000" b="1" i="0">
                <a:solidFill>
                  <a:srgbClr val="A18A52"/>
                </a:solidFill>
                <a:latin typeface="Brandon Grotesque Bold" panose="020B0503020203060202" pitchFamily="34"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solidFill>
                  <a:srgbClr val="987F19"/>
                </a:solidFill>
                <a:effectLst/>
                <a:latin typeface="Halis GR Regular" panose="02000505000000020004" pitchFamily="2" charset="77"/>
              </a:rPr>
              <a:t>EXCEEDINGLY INTELLIGENT ANALYSIS POSTER APPELLATION</a:t>
            </a:r>
          </a:p>
        </p:txBody>
      </p:sp>
    </p:spTree>
    <p:extLst>
      <p:ext uri="{BB962C8B-B14F-4D97-AF65-F5344CB8AC3E}">
        <p14:creationId xmlns:p14="http://schemas.microsoft.com/office/powerpoint/2010/main" val="2625660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Poster B">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8C4AE37-6824-22FB-D401-652B1DEC1967}"/>
              </a:ext>
              <a:ext uri="{C183D7F6-B498-43B3-948B-1728B52AA6E4}">
                <adec:decorative xmlns:adec="http://schemas.microsoft.com/office/drawing/2017/decorative" val="1"/>
              </a:ext>
            </a:extLst>
          </p:cNvPr>
          <p:cNvSpPr/>
          <p:nvPr userDrawn="1"/>
        </p:nvSpPr>
        <p:spPr>
          <a:xfrm>
            <a:off x="0" y="0"/>
            <a:ext cx="43891200" cy="45720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84831C6B-675C-02B8-A039-1BF8C9FB594A}"/>
              </a:ext>
              <a:ext uri="{C183D7F6-B498-43B3-948B-1728B52AA6E4}">
                <adec:decorative xmlns:adec="http://schemas.microsoft.com/office/drawing/2017/decorative" val="1"/>
              </a:ext>
            </a:extLst>
          </p:cNvPr>
          <p:cNvPicPr>
            <a:picLocks/>
          </p:cNvPicPr>
          <p:nvPr userDrawn="1"/>
        </p:nvPicPr>
        <p:blipFill>
          <a:blip r:embed="rId2"/>
          <a:stretch>
            <a:fillRect/>
          </a:stretch>
        </p:blipFill>
        <p:spPr>
          <a:xfrm>
            <a:off x="-457200" y="5120640"/>
            <a:ext cx="44805600" cy="365760"/>
          </a:xfrm>
          <a:prstGeom prst="rect">
            <a:avLst/>
          </a:prstGeom>
        </p:spPr>
      </p:pic>
      <p:cxnSp>
        <p:nvCxnSpPr>
          <p:cNvPr id="6" name="Straight Connector 5">
            <a:extLst>
              <a:ext uri="{FF2B5EF4-FFF2-40B4-BE49-F238E27FC236}">
                <a16:creationId xmlns:a16="http://schemas.microsoft.com/office/drawing/2014/main" id="{9E2E2C8A-B6BA-8EA1-15B4-BE781BB115ED}"/>
              </a:ext>
              <a:ext uri="{C183D7F6-B498-43B3-948B-1728B52AA6E4}">
                <adec:decorative xmlns:adec="http://schemas.microsoft.com/office/drawing/2017/decorative" val="1"/>
              </a:ext>
            </a:extLst>
          </p:cNvPr>
          <p:cNvCxnSpPr>
            <a:cxnSpLocks/>
          </p:cNvCxnSpPr>
          <p:nvPr userDrawn="1"/>
        </p:nvCxnSpPr>
        <p:spPr>
          <a:xfrm>
            <a:off x="0" y="5003345"/>
            <a:ext cx="43891200" cy="0"/>
          </a:xfrm>
          <a:prstGeom prst="line">
            <a:avLst/>
          </a:prstGeom>
          <a:ln w="88900">
            <a:solidFill>
              <a:srgbClr val="501214"/>
            </a:solidFill>
          </a:ln>
        </p:spPr>
        <p:style>
          <a:lnRef idx="1">
            <a:schemeClr val="accent1"/>
          </a:lnRef>
          <a:fillRef idx="0">
            <a:schemeClr val="accent1"/>
          </a:fillRef>
          <a:effectRef idx="0">
            <a:schemeClr val="accent1"/>
          </a:effectRef>
          <a:fontRef idx="minor">
            <a:schemeClr val="tx1"/>
          </a:fontRef>
        </p:style>
      </p:cxnSp>
      <p:sp>
        <p:nvSpPr>
          <p:cNvPr id="17" name="Text Placeholder 8">
            <a:extLst>
              <a:ext uri="{FF2B5EF4-FFF2-40B4-BE49-F238E27FC236}">
                <a16:creationId xmlns:a16="http://schemas.microsoft.com/office/drawing/2014/main" id="{022F6330-40AD-17B3-27DE-9911C3F48BB6}"/>
              </a:ext>
            </a:extLst>
          </p:cNvPr>
          <p:cNvSpPr>
            <a:spLocks noGrp="1"/>
          </p:cNvSpPr>
          <p:nvPr>
            <p:ph type="body" sz="quarter" idx="22" hasCustomPrompt="1"/>
          </p:nvPr>
        </p:nvSpPr>
        <p:spPr>
          <a:xfrm>
            <a:off x="29236082" y="27889200"/>
            <a:ext cx="3200400"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4" name="Content Placeholder 5">
            <a:extLst>
              <a:ext uri="{FF2B5EF4-FFF2-40B4-BE49-F238E27FC236}">
                <a16:creationId xmlns:a16="http://schemas.microsoft.com/office/drawing/2014/main" id="{02463ADD-3AE5-0067-D574-2BA7BE0EE98E}"/>
              </a:ext>
            </a:extLst>
          </p:cNvPr>
          <p:cNvSpPr>
            <a:spLocks noGrp="1"/>
          </p:cNvSpPr>
          <p:nvPr>
            <p:ph sz="quarter" idx="19" hasCustomPrompt="1"/>
          </p:nvPr>
        </p:nvSpPr>
        <p:spPr>
          <a:xfrm>
            <a:off x="22432057" y="27889200"/>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5" name="Text Placeholder 8">
            <a:extLst>
              <a:ext uri="{FF2B5EF4-FFF2-40B4-BE49-F238E27FC236}">
                <a16:creationId xmlns:a16="http://schemas.microsoft.com/office/drawing/2014/main" id="{F8BB8AD2-8441-F0BE-A438-32F13C434767}"/>
              </a:ext>
            </a:extLst>
          </p:cNvPr>
          <p:cNvSpPr>
            <a:spLocks noGrp="1"/>
          </p:cNvSpPr>
          <p:nvPr>
            <p:ph type="body" sz="quarter" idx="20" hasCustomPrompt="1"/>
          </p:nvPr>
        </p:nvSpPr>
        <p:spPr>
          <a:xfrm>
            <a:off x="22378082" y="25719428"/>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6" name="Content Placeholder 5">
            <a:extLst>
              <a:ext uri="{FF2B5EF4-FFF2-40B4-BE49-F238E27FC236}">
                <a16:creationId xmlns:a16="http://schemas.microsoft.com/office/drawing/2014/main" id="{E6CF978D-2D73-EC32-1BFA-B9FDCFD4B182}"/>
              </a:ext>
            </a:extLst>
          </p:cNvPr>
          <p:cNvSpPr>
            <a:spLocks noGrp="1"/>
          </p:cNvSpPr>
          <p:nvPr>
            <p:ph sz="quarter" idx="21" hasCustomPrompt="1"/>
          </p:nvPr>
        </p:nvSpPr>
        <p:spPr>
          <a:xfrm>
            <a:off x="22378082" y="21272841"/>
            <a:ext cx="100584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9" name="Text Placeholder 8">
            <a:extLst>
              <a:ext uri="{FF2B5EF4-FFF2-40B4-BE49-F238E27FC236}">
                <a16:creationId xmlns:a16="http://schemas.microsoft.com/office/drawing/2014/main" id="{C6F6170D-404B-6572-2EFE-9F451CC108E2}"/>
              </a:ext>
            </a:extLst>
          </p:cNvPr>
          <p:cNvSpPr>
            <a:spLocks noGrp="1"/>
          </p:cNvSpPr>
          <p:nvPr>
            <p:ph type="body" sz="quarter" idx="24" hasCustomPrompt="1"/>
          </p:nvPr>
        </p:nvSpPr>
        <p:spPr>
          <a:xfrm>
            <a:off x="29236082" y="16817070"/>
            <a:ext cx="3200400" cy="4114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8" name="Content Placeholder 5">
            <a:extLst>
              <a:ext uri="{FF2B5EF4-FFF2-40B4-BE49-F238E27FC236}">
                <a16:creationId xmlns:a16="http://schemas.microsoft.com/office/drawing/2014/main" id="{ACBCC58C-7D35-451F-0403-327A53C6F059}"/>
              </a:ext>
            </a:extLst>
          </p:cNvPr>
          <p:cNvSpPr>
            <a:spLocks noGrp="1"/>
          </p:cNvSpPr>
          <p:nvPr>
            <p:ph sz="quarter" idx="23" hasCustomPrompt="1"/>
          </p:nvPr>
        </p:nvSpPr>
        <p:spPr>
          <a:xfrm>
            <a:off x="22432057" y="16817070"/>
            <a:ext cx="6400800" cy="41148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5" name="Text Placeholder 8">
            <a:extLst>
              <a:ext uri="{FF2B5EF4-FFF2-40B4-BE49-F238E27FC236}">
                <a16:creationId xmlns:a16="http://schemas.microsoft.com/office/drawing/2014/main" id="{5753CC9E-7202-E6FE-80A9-83FA8BB6EE4C}"/>
              </a:ext>
            </a:extLst>
          </p:cNvPr>
          <p:cNvSpPr>
            <a:spLocks noGrp="1"/>
          </p:cNvSpPr>
          <p:nvPr>
            <p:ph type="body" sz="quarter" idx="14" hasCustomPrompt="1"/>
          </p:nvPr>
        </p:nvSpPr>
        <p:spPr>
          <a:xfrm>
            <a:off x="11408229" y="30175200"/>
            <a:ext cx="10058400" cy="18288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0" name="Content Placeholder 5">
            <a:extLst>
              <a:ext uri="{FF2B5EF4-FFF2-40B4-BE49-F238E27FC236}">
                <a16:creationId xmlns:a16="http://schemas.microsoft.com/office/drawing/2014/main" id="{1C6B421D-13D2-AE7F-2C52-95326E52BD86}"/>
              </a:ext>
            </a:extLst>
          </p:cNvPr>
          <p:cNvSpPr>
            <a:spLocks noGrp="1"/>
          </p:cNvSpPr>
          <p:nvPr>
            <p:ph sz="quarter" idx="15" hasCustomPrompt="1"/>
          </p:nvPr>
        </p:nvSpPr>
        <p:spPr>
          <a:xfrm>
            <a:off x="11408229" y="24117300"/>
            <a:ext cx="10058400" cy="57150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13" name="Text Placeholder 8">
            <a:extLst>
              <a:ext uri="{FF2B5EF4-FFF2-40B4-BE49-F238E27FC236}">
                <a16:creationId xmlns:a16="http://schemas.microsoft.com/office/drawing/2014/main" id="{A9CF98BA-F9FD-F25B-6A7C-C7EE154FB8F8}"/>
              </a:ext>
            </a:extLst>
          </p:cNvPr>
          <p:cNvSpPr>
            <a:spLocks noGrp="1"/>
          </p:cNvSpPr>
          <p:nvPr>
            <p:ph type="body" sz="quarter" idx="18" hasCustomPrompt="1"/>
          </p:nvPr>
        </p:nvSpPr>
        <p:spPr>
          <a:xfrm>
            <a:off x="18212254" y="16800514"/>
            <a:ext cx="3200400" cy="6858000"/>
          </a:xfrm>
          <a:prstGeom prst="rect">
            <a:avLst/>
          </a:prstGeom>
          <a:solidFill>
            <a:schemeClr val="bg1"/>
          </a:solidFill>
        </p:spPr>
        <p:txBody>
          <a:bodyPr anchor="ctr"/>
          <a:lstStyle>
            <a:lvl1pPr marL="0" indent="0" algn="l">
              <a:lnSpc>
                <a:spcPct val="100000"/>
              </a:lnSpc>
              <a:spcBef>
                <a:spcPts val="1200"/>
              </a:spcBef>
              <a:buNone/>
              <a:defRPr sz="2100" b="0" i="1">
                <a:solidFill>
                  <a:schemeClr val="tx1"/>
                </a:solidFill>
                <a:latin typeface="Nunito Sans" pitchFamily="2" charset="77"/>
              </a:defRPr>
            </a:lvl1pPr>
          </a:lstStyle>
          <a:p>
            <a:r>
              <a:rPr lang="en-US" i="1" dirty="0">
                <a:effectLst/>
                <a:latin typeface="Nunito Sans" pitchFamily="2" charset="77"/>
              </a:rPr>
              <a:t>This is the suggested format for captions.</a:t>
            </a:r>
          </a:p>
          <a:p>
            <a:r>
              <a:rPr lang="en-US" i="1" dirty="0">
                <a:effectLst/>
                <a:latin typeface="Nunito Sans" pitchFamily="2" charset="77"/>
              </a:rPr>
              <a:t>Duis autem vel </a:t>
            </a:r>
            <a:r>
              <a:rPr lang="en-US" i="1" dirty="0" err="1">
                <a:effectLst/>
                <a:latin typeface="Nunito Sans" pitchFamily="2" charset="77"/>
              </a:rPr>
              <a:t>eum</a:t>
            </a:r>
            <a:r>
              <a:rPr lang="en-US" i="1" dirty="0">
                <a:effectLst/>
                <a:latin typeface="Nunito Sans" pitchFamily="2" charset="77"/>
              </a:rPr>
              <a:t> </a:t>
            </a:r>
            <a:r>
              <a:rPr lang="en-US" i="1" dirty="0" err="1">
                <a:effectLst/>
                <a:latin typeface="Nunito Sans" pitchFamily="2" charset="77"/>
              </a:rPr>
              <a:t>iriure</a:t>
            </a:r>
            <a:r>
              <a:rPr lang="en-US" i="1" dirty="0">
                <a:effectLst/>
                <a:latin typeface="Nunito Sans" pitchFamily="2" charset="77"/>
              </a:rPr>
              <a:t> dolor in </a:t>
            </a:r>
            <a:r>
              <a:rPr lang="en-US" i="1" dirty="0" err="1">
                <a:effectLst/>
                <a:latin typeface="Nunito Sans" pitchFamily="2" charset="77"/>
              </a:rPr>
              <a:t>hendrerit</a:t>
            </a:r>
            <a:r>
              <a:rPr lang="en-US" i="1" dirty="0">
                <a:effectLst/>
                <a:latin typeface="Nunito Sans" pitchFamily="2" charset="77"/>
              </a:rPr>
              <a:t> in </a:t>
            </a:r>
            <a:r>
              <a:rPr lang="en-US" i="1" dirty="0" err="1">
                <a:effectLst/>
                <a:latin typeface="Nunito Sans" pitchFamily="2" charset="77"/>
              </a:rPr>
              <a:t>vulputate</a:t>
            </a:r>
            <a:r>
              <a:rPr lang="en-US" i="1" dirty="0">
                <a:effectLst/>
                <a:latin typeface="Nunito Sans" pitchFamily="2" charset="77"/>
              </a:rPr>
              <a:t> </a:t>
            </a:r>
            <a:r>
              <a:rPr lang="en-US" i="1" dirty="0" err="1">
                <a:effectLst/>
                <a:latin typeface="Nunito Sans" pitchFamily="2" charset="77"/>
              </a:rPr>
              <a:t>velit</a:t>
            </a:r>
            <a:r>
              <a:rPr lang="en-US" i="1" dirty="0">
                <a:effectLst/>
                <a:latin typeface="Nunito Sans" pitchFamily="2" charset="77"/>
              </a:rPr>
              <a:t> </a:t>
            </a:r>
            <a:r>
              <a:rPr lang="en-US" i="1" dirty="0" err="1">
                <a:effectLst/>
                <a:latin typeface="Nunito Sans" pitchFamily="2" charset="77"/>
              </a:rPr>
              <a:t>esse</a:t>
            </a:r>
            <a:r>
              <a:rPr lang="en-US" i="1" dirty="0">
                <a:effectLst/>
                <a:latin typeface="Nunito Sans" pitchFamily="2" charset="77"/>
              </a:rPr>
              <a:t> </a:t>
            </a:r>
            <a:r>
              <a:rPr lang="en-US" i="1" dirty="0" err="1">
                <a:effectLst/>
                <a:latin typeface="Nunito Sans" pitchFamily="2" charset="77"/>
              </a:rPr>
              <a:t>molestie</a:t>
            </a:r>
            <a:r>
              <a:rPr lang="en-US" i="1" dirty="0">
                <a:effectLst/>
                <a:latin typeface="Nunito Sans" pitchFamily="2" charset="77"/>
              </a:rPr>
              <a:t> </a:t>
            </a:r>
            <a:r>
              <a:rPr lang="en-US" i="1" dirty="0" err="1">
                <a:effectLst/>
                <a:latin typeface="Nunito Sans" pitchFamily="2" charset="77"/>
              </a:rPr>
              <a:t>consequat</a:t>
            </a:r>
            <a:r>
              <a:rPr lang="en-US" i="1" dirty="0">
                <a:effectLst/>
                <a:latin typeface="Nunito Sans" pitchFamily="2" charset="77"/>
              </a:rPr>
              <a:t>.</a:t>
            </a:r>
            <a:endParaRPr lang="en-US" dirty="0">
              <a:effectLst/>
              <a:latin typeface="Nunito Sans" pitchFamily="2" charset="77"/>
            </a:endParaRPr>
          </a:p>
          <a:p>
            <a:pPr lvl="0"/>
            <a:endParaRPr lang="en-US" dirty="0"/>
          </a:p>
        </p:txBody>
      </p:sp>
      <p:sp>
        <p:nvSpPr>
          <p:cNvPr id="12" name="Content Placeholder 5">
            <a:extLst>
              <a:ext uri="{FF2B5EF4-FFF2-40B4-BE49-F238E27FC236}">
                <a16:creationId xmlns:a16="http://schemas.microsoft.com/office/drawing/2014/main" id="{5F2EF210-D39D-D29D-16AE-1D7D90690E66}"/>
              </a:ext>
            </a:extLst>
          </p:cNvPr>
          <p:cNvSpPr>
            <a:spLocks noGrp="1"/>
          </p:cNvSpPr>
          <p:nvPr>
            <p:ph sz="quarter" idx="17" hasCustomPrompt="1"/>
          </p:nvPr>
        </p:nvSpPr>
        <p:spPr>
          <a:xfrm>
            <a:off x="11415713" y="16800514"/>
            <a:ext cx="6400800" cy="6858000"/>
          </a:xfrm>
          <a:prstGeom prst="rect">
            <a:avLst/>
          </a:prstGeom>
        </p:spPr>
        <p:txBody>
          <a:bodyPr anchor="ctr"/>
          <a:lstStyle>
            <a:lvl1pPr marL="0" indent="0" algn="ctr">
              <a:buNone/>
              <a:defRPr sz="4800">
                <a:solidFill>
                  <a:schemeClr val="bg1"/>
                </a:solidFill>
              </a:defRPr>
            </a:lvl1pPr>
          </a:lstStyle>
          <a:p>
            <a:pPr lvl="0"/>
            <a:r>
              <a:rPr lang="en-US" dirty="0"/>
              <a:t>Click to add content</a:t>
            </a:r>
          </a:p>
        </p:txBody>
      </p:sp>
      <p:sp>
        <p:nvSpPr>
          <p:cNvPr id="9" name="Text Placeholder 9">
            <a:extLst>
              <a:ext uri="{FF2B5EF4-FFF2-40B4-BE49-F238E27FC236}">
                <a16:creationId xmlns:a16="http://schemas.microsoft.com/office/drawing/2014/main" id="{1DE1B02E-4467-9C8C-E107-DA955BA481FF}"/>
              </a:ext>
            </a:extLst>
          </p:cNvPr>
          <p:cNvSpPr>
            <a:spLocks noGrp="1"/>
          </p:cNvSpPr>
          <p:nvPr>
            <p:ph type="body" sz="quarter" idx="12" hasCustomPrompt="1"/>
          </p:nvPr>
        </p:nvSpPr>
        <p:spPr>
          <a:xfrm>
            <a:off x="914400" y="3657600"/>
            <a:ext cx="42062400" cy="914400"/>
          </a:xfrm>
          <a:prstGeom prst="rect">
            <a:avLst/>
          </a:prstGeom>
        </p:spPr>
        <p:txBody>
          <a:bodyPr/>
          <a:lstStyle>
            <a:lvl1pPr marL="0" indent="0" algn="ctr">
              <a:buNone/>
              <a:defRPr sz="4800" b="0" i="0">
                <a:solidFill>
                  <a:srgbClr val="501214"/>
                </a:solidFill>
                <a:latin typeface="Nunito Sans" pitchFamily="2" charset="77"/>
              </a:defRPr>
            </a:lvl1pPr>
          </a:lstStyle>
          <a:p>
            <a:r>
              <a:rPr lang="en-US" dirty="0">
                <a:solidFill>
                  <a:srgbClr val="FFFFFF"/>
                </a:solidFill>
                <a:effectLst/>
                <a:latin typeface="Nunito Sans" pitchFamily="2" charset="77"/>
              </a:rPr>
              <a:t>Department of {Insert Name Here}, College {Insert Name Here}, Texas State University</a:t>
            </a:r>
          </a:p>
        </p:txBody>
      </p:sp>
      <p:sp>
        <p:nvSpPr>
          <p:cNvPr id="8" name="Text Placeholder 9">
            <a:extLst>
              <a:ext uri="{FF2B5EF4-FFF2-40B4-BE49-F238E27FC236}">
                <a16:creationId xmlns:a16="http://schemas.microsoft.com/office/drawing/2014/main" id="{2A65E1A3-885D-3A37-56A0-035DDB0124F9}"/>
              </a:ext>
            </a:extLst>
          </p:cNvPr>
          <p:cNvSpPr>
            <a:spLocks noGrp="1"/>
          </p:cNvSpPr>
          <p:nvPr>
            <p:ph type="body" sz="quarter" idx="11" hasCustomPrompt="1"/>
          </p:nvPr>
        </p:nvSpPr>
        <p:spPr>
          <a:xfrm>
            <a:off x="914400" y="2514600"/>
            <a:ext cx="42062400" cy="914400"/>
          </a:xfrm>
          <a:prstGeom prst="rect">
            <a:avLst/>
          </a:prstGeom>
        </p:spPr>
        <p:txBody>
          <a:bodyPr/>
          <a:lstStyle>
            <a:lvl1pPr marL="0" indent="0" algn="ctr">
              <a:buNone/>
              <a:defRPr sz="6000" b="1" i="0">
                <a:solidFill>
                  <a:srgbClr val="501214"/>
                </a:solidFill>
                <a:latin typeface="Nunito Sans SemiBold" pitchFamily="2"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b="1" dirty="0">
                <a:solidFill>
                  <a:srgbClr val="FFFFFF"/>
                </a:solidFill>
                <a:effectLst/>
                <a:latin typeface="Nunito Sans" pitchFamily="2" charset="77"/>
              </a:rPr>
              <a:t>Presenter name, Associates and Collaborators</a:t>
            </a:r>
            <a:endParaRPr lang="en-US" dirty="0">
              <a:solidFill>
                <a:srgbClr val="FFFFFF"/>
              </a:solidFill>
              <a:effectLst/>
              <a:latin typeface="Nunito Sans SemiBold" pitchFamily="2" charset="77"/>
            </a:endParaRPr>
          </a:p>
        </p:txBody>
      </p:sp>
      <p:sp>
        <p:nvSpPr>
          <p:cNvPr id="7" name="Text Placeholder 7">
            <a:extLst>
              <a:ext uri="{FF2B5EF4-FFF2-40B4-BE49-F238E27FC236}">
                <a16:creationId xmlns:a16="http://schemas.microsoft.com/office/drawing/2014/main" id="{9FADB779-B577-A0BF-94BC-740806DFEE27}"/>
              </a:ext>
            </a:extLst>
          </p:cNvPr>
          <p:cNvSpPr>
            <a:spLocks noGrp="1"/>
          </p:cNvSpPr>
          <p:nvPr>
            <p:ph type="body" sz="quarter" idx="10" hasCustomPrompt="1"/>
          </p:nvPr>
        </p:nvSpPr>
        <p:spPr>
          <a:xfrm>
            <a:off x="914400" y="914400"/>
            <a:ext cx="42062400" cy="1371600"/>
          </a:xfrm>
          <a:prstGeom prst="rect">
            <a:avLst/>
          </a:prstGeom>
        </p:spPr>
        <p:txBody>
          <a:bodyPr/>
          <a:lstStyle>
            <a:lvl1pPr marL="0" indent="0" algn="ctr">
              <a:buNone/>
              <a:defRPr sz="9000" b="1" i="0">
                <a:solidFill>
                  <a:srgbClr val="DA2A40"/>
                </a:solidFill>
                <a:latin typeface="Brandon Grotesque Bold" panose="020B0503020203060202" pitchFamily="34" charset="77"/>
              </a:defRPr>
            </a:lvl1pPr>
          </a:lstStyle>
          <a:p>
            <a:pPr marL="0" marR="0" lvl="0" indent="0" algn="l" defTabSz="4389120" rtl="0" eaLnBrk="1" fontAlgn="auto" latinLnBrk="0" hangingPunct="1">
              <a:lnSpc>
                <a:spcPct val="90000"/>
              </a:lnSpc>
              <a:spcBef>
                <a:spcPts val="4800"/>
              </a:spcBef>
              <a:spcAft>
                <a:spcPts val="0"/>
              </a:spcAft>
              <a:buClrTx/>
              <a:buSzTx/>
              <a:buFont typeface="Arial" panose="020B0604020202020204" pitchFamily="34" charset="0"/>
              <a:buNone/>
              <a:tabLst/>
              <a:defRPr/>
            </a:pPr>
            <a:r>
              <a:rPr lang="en-US" dirty="0">
                <a:solidFill>
                  <a:srgbClr val="987F19"/>
                </a:solidFill>
                <a:effectLst/>
                <a:latin typeface="Halis GR Regular" panose="02000505000000020004" pitchFamily="2" charset="77"/>
              </a:rPr>
              <a:t>EXCEEDINGLY INTELLIGENT ANALYSIS POSTER APPELLATION</a:t>
            </a:r>
          </a:p>
        </p:txBody>
      </p:sp>
    </p:spTree>
    <p:extLst>
      <p:ext uri="{BB962C8B-B14F-4D97-AF65-F5344CB8AC3E}">
        <p14:creationId xmlns:p14="http://schemas.microsoft.com/office/powerpoint/2010/main" val="364464792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image" Target="../media/image2.emf"/><Relationship Id="rId4"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DA8EBBE4-8381-21DA-881C-2F990C9DBF02}"/>
              </a:ext>
              <a:ext uri="{C183D7F6-B498-43B3-948B-1728B52AA6E4}">
                <adec:decorative xmlns:adec="http://schemas.microsoft.com/office/drawing/2017/decorative" val="1"/>
              </a:ext>
            </a:extLst>
          </p:cNvPr>
          <p:cNvSpPr/>
          <p:nvPr userDrawn="1"/>
        </p:nvSpPr>
        <p:spPr>
          <a:xfrm>
            <a:off x="0" y="0"/>
            <a:ext cx="43891200" cy="32918400"/>
          </a:xfrm>
          <a:prstGeom prst="rect">
            <a:avLst/>
          </a:prstGeom>
          <a:solidFill>
            <a:srgbClr val="50121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94671D48-852B-8BE9-3263-5100FF9B56A2}"/>
              </a:ext>
              <a:ext uri="{C183D7F6-B498-43B3-948B-1728B52AA6E4}">
                <adec:decorative xmlns:adec="http://schemas.microsoft.com/office/drawing/2017/decorative" val="1"/>
              </a:ext>
            </a:extLst>
          </p:cNvPr>
          <p:cNvCxnSpPr>
            <a:cxnSpLocks/>
          </p:cNvCxnSpPr>
          <p:nvPr userDrawn="1"/>
        </p:nvCxnSpPr>
        <p:spPr>
          <a:xfrm>
            <a:off x="0" y="5009321"/>
            <a:ext cx="43891200" cy="0"/>
          </a:xfrm>
          <a:prstGeom prst="line">
            <a:avLst/>
          </a:prstGeom>
          <a:ln w="63500">
            <a:solidFill>
              <a:srgbClr val="A18A52"/>
            </a:solidFill>
          </a:ln>
        </p:spPr>
        <p:style>
          <a:lnRef idx="1">
            <a:schemeClr val="accent1"/>
          </a:lnRef>
          <a:fillRef idx="0">
            <a:schemeClr val="accent1"/>
          </a:fillRef>
          <a:effectRef idx="0">
            <a:schemeClr val="accent1"/>
          </a:effectRef>
          <a:fontRef idx="minor">
            <a:schemeClr val="tx1"/>
          </a:fontRef>
        </p:style>
      </p:cxnSp>
      <p:pic>
        <p:nvPicPr>
          <p:cNvPr id="13" name="Picture 12">
            <a:extLst>
              <a:ext uri="{FF2B5EF4-FFF2-40B4-BE49-F238E27FC236}">
                <a16:creationId xmlns:a16="http://schemas.microsoft.com/office/drawing/2014/main" id="{F4E8DC6A-0E94-E6C7-914A-412F9368862C}"/>
              </a:ext>
              <a:ext uri="{C183D7F6-B498-43B3-948B-1728B52AA6E4}">
                <adec:decorative xmlns:adec="http://schemas.microsoft.com/office/drawing/2017/decorative" val="1"/>
              </a:ext>
            </a:extLst>
          </p:cNvPr>
          <p:cNvPicPr>
            <a:picLocks noChangeAspect="1"/>
          </p:cNvPicPr>
          <p:nvPr userDrawn="1"/>
        </p:nvPicPr>
        <p:blipFill>
          <a:blip r:embed="rId4"/>
          <a:stretch>
            <a:fillRect/>
          </a:stretch>
        </p:blipFill>
        <p:spPr>
          <a:xfrm>
            <a:off x="33383331" y="28291734"/>
            <a:ext cx="9144000" cy="2420471"/>
          </a:xfrm>
          <a:prstGeom prst="rect">
            <a:avLst/>
          </a:prstGeom>
        </p:spPr>
      </p:pic>
      <p:pic>
        <p:nvPicPr>
          <p:cNvPr id="15" name="Picture 14">
            <a:extLst>
              <a:ext uri="{FF2B5EF4-FFF2-40B4-BE49-F238E27FC236}">
                <a16:creationId xmlns:a16="http://schemas.microsoft.com/office/drawing/2014/main" id="{80FBDA11-CAA9-F2EE-7E98-6FCA1A1610C9}"/>
              </a:ext>
              <a:ext uri="{C183D7F6-B498-43B3-948B-1728B52AA6E4}">
                <adec:decorative xmlns:adec="http://schemas.microsoft.com/office/drawing/2017/decorative" val="1"/>
              </a:ext>
            </a:extLst>
          </p:cNvPr>
          <p:cNvPicPr>
            <a:picLocks noChangeAspect="1"/>
          </p:cNvPicPr>
          <p:nvPr userDrawn="1"/>
        </p:nvPicPr>
        <p:blipFill>
          <a:blip r:embed="rId5"/>
          <a:stretch>
            <a:fillRect/>
          </a:stretch>
        </p:blipFill>
        <p:spPr>
          <a:xfrm>
            <a:off x="34297731" y="31518478"/>
            <a:ext cx="7315200" cy="485522"/>
          </a:xfrm>
          <a:prstGeom prst="rect">
            <a:avLst/>
          </a:prstGeom>
        </p:spPr>
      </p:pic>
    </p:spTree>
    <p:extLst>
      <p:ext uri="{BB962C8B-B14F-4D97-AF65-F5344CB8AC3E}">
        <p14:creationId xmlns:p14="http://schemas.microsoft.com/office/powerpoint/2010/main" val="2004753529"/>
      </p:ext>
    </p:extLst>
  </p:cSld>
  <p:clrMap bg1="lt1" tx1="dk1" bg2="lt2" tx2="dk2" accent1="accent1" accent2="accent2" accent3="accent3" accent4="accent4" accent5="accent5" accent6="accent6" hlink="hlink" folHlink="folHlink"/>
  <p:sldLayoutIdLst>
    <p:sldLayoutId id="2147483661" r:id="rId1"/>
    <p:sldLayoutId id="2147483662" r:id="rId2"/>
  </p:sldLayoutIdLst>
  <p:txStyles>
    <p:titleStyle>
      <a:lvl1pPr algn="l" defTabSz="4389120" rtl="0" eaLnBrk="1" latinLnBrk="0" hangingPunct="1">
        <a:lnSpc>
          <a:spcPct val="90000"/>
        </a:lnSpc>
        <a:spcBef>
          <a:spcPct val="0"/>
        </a:spcBef>
        <a:buNone/>
        <a:defRPr sz="21120" kern="1200">
          <a:solidFill>
            <a:schemeClr val="tx1"/>
          </a:solidFill>
          <a:latin typeface="+mj-lt"/>
          <a:ea typeface="+mj-ea"/>
          <a:cs typeface="+mj-cs"/>
        </a:defRPr>
      </a:lvl1pPr>
    </p:titleStyle>
    <p:bodyStyle>
      <a:lvl1pPr marL="1097280" indent="-1097280" algn="l" defTabSz="4389120" rtl="0" eaLnBrk="1" latinLnBrk="0" hangingPunct="1">
        <a:lnSpc>
          <a:spcPct val="90000"/>
        </a:lnSpc>
        <a:spcBef>
          <a:spcPts val="4800"/>
        </a:spcBef>
        <a:buFont typeface="Arial" panose="020B0604020202020204" pitchFamily="34" charset="0"/>
        <a:buChar char="•"/>
        <a:defRPr sz="13440" kern="1200">
          <a:solidFill>
            <a:schemeClr val="tx1"/>
          </a:solidFill>
          <a:latin typeface="+mn-lt"/>
          <a:ea typeface="+mn-ea"/>
          <a:cs typeface="+mn-cs"/>
        </a:defRPr>
      </a:lvl1pPr>
      <a:lvl2pPr marL="3291840" indent="-1097280" algn="l" defTabSz="4389120" rtl="0" eaLnBrk="1" latinLnBrk="0" hangingPunct="1">
        <a:lnSpc>
          <a:spcPct val="90000"/>
        </a:lnSpc>
        <a:spcBef>
          <a:spcPts val="2400"/>
        </a:spcBef>
        <a:buFont typeface="Arial" panose="020B0604020202020204" pitchFamily="34" charset="0"/>
        <a:buChar char="•"/>
        <a:defRPr sz="11520" kern="1200">
          <a:solidFill>
            <a:schemeClr val="tx1"/>
          </a:solidFill>
          <a:latin typeface="+mn-lt"/>
          <a:ea typeface="+mn-ea"/>
          <a:cs typeface="+mn-cs"/>
        </a:defRPr>
      </a:lvl2pPr>
      <a:lvl3pPr marL="5486400" indent="-1097280" algn="l" defTabSz="4389120" rtl="0" eaLnBrk="1" latinLnBrk="0" hangingPunct="1">
        <a:lnSpc>
          <a:spcPct val="90000"/>
        </a:lnSpc>
        <a:spcBef>
          <a:spcPts val="2400"/>
        </a:spcBef>
        <a:buFont typeface="Arial" panose="020B0604020202020204" pitchFamily="34" charset="0"/>
        <a:buChar char="•"/>
        <a:defRPr sz="9600" kern="1200">
          <a:solidFill>
            <a:schemeClr val="tx1"/>
          </a:solidFill>
          <a:latin typeface="+mn-lt"/>
          <a:ea typeface="+mn-ea"/>
          <a:cs typeface="+mn-cs"/>
        </a:defRPr>
      </a:lvl3pPr>
      <a:lvl4pPr marL="76809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4pPr>
      <a:lvl5pPr marL="987552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5pPr>
      <a:lvl6pPr marL="1207008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6pPr>
      <a:lvl7pPr marL="1426464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7pPr>
      <a:lvl8pPr marL="1645920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8pPr>
      <a:lvl9pPr marL="18653760" indent="-1097280" algn="l" defTabSz="4389120" rtl="0" eaLnBrk="1" latinLnBrk="0" hangingPunct="1">
        <a:lnSpc>
          <a:spcPct val="90000"/>
        </a:lnSpc>
        <a:spcBef>
          <a:spcPts val="2400"/>
        </a:spcBef>
        <a:buFont typeface="Arial" panose="020B0604020202020204" pitchFamily="34" charset="0"/>
        <a:buChar char="•"/>
        <a:defRPr sz="8640" kern="1200">
          <a:solidFill>
            <a:schemeClr val="tx1"/>
          </a:solidFill>
          <a:latin typeface="+mn-lt"/>
          <a:ea typeface="+mn-ea"/>
          <a:cs typeface="+mn-cs"/>
        </a:defRPr>
      </a:lvl9pPr>
    </p:bodyStyle>
    <p:otherStyle>
      <a:defPPr>
        <a:defRPr lang="en-US"/>
      </a:defPPr>
      <a:lvl1pPr marL="0" algn="l" defTabSz="4389120" rtl="0" eaLnBrk="1" latinLnBrk="0" hangingPunct="1">
        <a:defRPr sz="8640" kern="1200">
          <a:solidFill>
            <a:schemeClr val="tx1"/>
          </a:solidFill>
          <a:latin typeface="+mn-lt"/>
          <a:ea typeface="+mn-ea"/>
          <a:cs typeface="+mn-cs"/>
        </a:defRPr>
      </a:lvl1pPr>
      <a:lvl2pPr marL="2194560" algn="l" defTabSz="4389120" rtl="0" eaLnBrk="1" latinLnBrk="0" hangingPunct="1">
        <a:defRPr sz="8640" kern="1200">
          <a:solidFill>
            <a:schemeClr val="tx1"/>
          </a:solidFill>
          <a:latin typeface="+mn-lt"/>
          <a:ea typeface="+mn-ea"/>
          <a:cs typeface="+mn-cs"/>
        </a:defRPr>
      </a:lvl2pPr>
      <a:lvl3pPr marL="4389120" algn="l" defTabSz="4389120" rtl="0" eaLnBrk="1" latinLnBrk="0" hangingPunct="1">
        <a:defRPr sz="8640" kern="1200">
          <a:solidFill>
            <a:schemeClr val="tx1"/>
          </a:solidFill>
          <a:latin typeface="+mn-lt"/>
          <a:ea typeface="+mn-ea"/>
          <a:cs typeface="+mn-cs"/>
        </a:defRPr>
      </a:lvl3pPr>
      <a:lvl4pPr marL="6583680" algn="l" defTabSz="4389120" rtl="0" eaLnBrk="1" latinLnBrk="0" hangingPunct="1">
        <a:defRPr sz="8640" kern="1200">
          <a:solidFill>
            <a:schemeClr val="tx1"/>
          </a:solidFill>
          <a:latin typeface="+mn-lt"/>
          <a:ea typeface="+mn-ea"/>
          <a:cs typeface="+mn-cs"/>
        </a:defRPr>
      </a:lvl4pPr>
      <a:lvl5pPr marL="8778240" algn="l" defTabSz="4389120" rtl="0" eaLnBrk="1" latinLnBrk="0" hangingPunct="1">
        <a:defRPr sz="8640" kern="1200">
          <a:solidFill>
            <a:schemeClr val="tx1"/>
          </a:solidFill>
          <a:latin typeface="+mn-lt"/>
          <a:ea typeface="+mn-ea"/>
          <a:cs typeface="+mn-cs"/>
        </a:defRPr>
      </a:lvl5pPr>
      <a:lvl6pPr marL="10972800" algn="l" defTabSz="4389120" rtl="0" eaLnBrk="1" latinLnBrk="0" hangingPunct="1">
        <a:defRPr sz="8640" kern="1200">
          <a:solidFill>
            <a:schemeClr val="tx1"/>
          </a:solidFill>
          <a:latin typeface="+mn-lt"/>
          <a:ea typeface="+mn-ea"/>
          <a:cs typeface="+mn-cs"/>
        </a:defRPr>
      </a:lvl6pPr>
      <a:lvl7pPr marL="13167360" algn="l" defTabSz="4389120" rtl="0" eaLnBrk="1" latinLnBrk="0" hangingPunct="1">
        <a:defRPr sz="8640" kern="1200">
          <a:solidFill>
            <a:schemeClr val="tx1"/>
          </a:solidFill>
          <a:latin typeface="+mn-lt"/>
          <a:ea typeface="+mn-ea"/>
          <a:cs typeface="+mn-cs"/>
        </a:defRPr>
      </a:lvl7pPr>
      <a:lvl8pPr marL="15361920" algn="l" defTabSz="4389120" rtl="0" eaLnBrk="1" latinLnBrk="0" hangingPunct="1">
        <a:defRPr sz="8640" kern="1200">
          <a:solidFill>
            <a:schemeClr val="tx1"/>
          </a:solidFill>
          <a:latin typeface="+mn-lt"/>
          <a:ea typeface="+mn-ea"/>
          <a:cs typeface="+mn-cs"/>
        </a:defRPr>
      </a:lvl8pPr>
      <a:lvl9pPr marL="17556480" algn="l" defTabSz="4389120" rtl="0" eaLnBrk="1" latinLnBrk="0" hangingPunct="1">
        <a:defRPr sz="864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0160" userDrawn="1">
          <p15:clr>
            <a:srgbClr val="F26B43"/>
          </p15:clr>
        </p15:guide>
        <p15:guide id="2" pos="6912" userDrawn="1">
          <p15:clr>
            <a:srgbClr val="F26B43"/>
          </p15:clr>
        </p15:guide>
        <p15:guide id="3" pos="13824" userDrawn="1">
          <p15:clr>
            <a:srgbClr val="F26B43"/>
          </p15:clr>
        </p15:guide>
        <p15:guide id="4" pos="20736" userDrawn="1">
          <p15:clr>
            <a:srgbClr val="F26B43"/>
          </p15:clr>
        </p15:guide>
        <p15:guide id="5" orient="horz" pos="3456" userDrawn="1">
          <p15:clr>
            <a:srgbClr val="F26B43"/>
          </p15:clr>
        </p15:guide>
        <p15:guide id="6" orient="horz" pos="576" userDrawn="1">
          <p15:clr>
            <a:srgbClr val="F26B43"/>
          </p15:clr>
        </p15:guide>
        <p15:guide id="7" pos="576" userDrawn="1">
          <p15:clr>
            <a:srgbClr val="F26B43"/>
          </p15:clr>
        </p15:guide>
        <p15:guide id="8" pos="27072" userDrawn="1">
          <p15:clr>
            <a:srgbClr val="F26B43"/>
          </p15:clr>
        </p15:guide>
      </p15:sldGuideLst>
    </p:ext>
  </p:extLst>
</p:sldMaster>
</file>

<file path=ppt/slides/_rels/slide1.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hyperlink" Target="https://data.mendeley.com/datasets/fvtfjyvw7d/2" TargetMode="External"/><Relationship Id="rId7" Type="http://schemas.openxmlformats.org/officeDocument/2006/relationships/image" Target="../media/image7.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40A99AD5-7B39-7E10-BCC2-EE523EAC51DD}"/>
              </a:ext>
            </a:extLst>
          </p:cNvPr>
          <p:cNvSpPr>
            <a:spLocks noGrp="1"/>
          </p:cNvSpPr>
          <p:nvPr>
            <p:ph type="title" idx="4294967295"/>
          </p:nvPr>
        </p:nvSpPr>
        <p:spPr>
          <a:xfrm>
            <a:off x="3017837" y="-5480609"/>
            <a:ext cx="37855525" cy="2819400"/>
          </a:xfrm>
          <a:prstGeom prst="rect">
            <a:avLst/>
          </a:prstGeom>
        </p:spPr>
        <p:txBody>
          <a:bodyPr/>
          <a:lstStyle/>
          <a:p>
            <a:endParaRPr lang="en-US" dirty="0"/>
          </a:p>
        </p:txBody>
      </p:sp>
      <p:sp>
        <p:nvSpPr>
          <p:cNvPr id="4" name="Text Placeholder 3">
            <a:extLst>
              <a:ext uri="{FF2B5EF4-FFF2-40B4-BE49-F238E27FC236}">
                <a16:creationId xmlns:a16="http://schemas.microsoft.com/office/drawing/2014/main" id="{D65276E8-34C0-C3E5-BBAF-858AFB151DA0}"/>
              </a:ext>
            </a:extLst>
          </p:cNvPr>
          <p:cNvSpPr>
            <a:spLocks noGrp="1"/>
          </p:cNvSpPr>
          <p:nvPr>
            <p:ph type="body" sz="quarter" idx="10"/>
          </p:nvPr>
        </p:nvSpPr>
        <p:spPr>
          <a:xfrm>
            <a:off x="914399" y="1166398"/>
            <a:ext cx="42670108" cy="2045740"/>
          </a:xfrm>
        </p:spPr>
        <p:txBody>
          <a:bodyPr lIns="91440" tIns="45720" rIns="91440" bIns="45720" anchor="t"/>
          <a:lstStyle/>
          <a:p>
            <a:r>
              <a:rPr lang="en-US" dirty="0"/>
              <a:t> Behind the Ratings: Investigating Biases in the Student Evaluation on Rate My Professor</a:t>
            </a:r>
          </a:p>
        </p:txBody>
      </p:sp>
      <p:sp>
        <p:nvSpPr>
          <p:cNvPr id="5" name="Text Placeholder 4">
            <a:extLst>
              <a:ext uri="{FF2B5EF4-FFF2-40B4-BE49-F238E27FC236}">
                <a16:creationId xmlns:a16="http://schemas.microsoft.com/office/drawing/2014/main" id="{4D596421-575C-4E0B-8FDF-4A40DFC937B8}"/>
              </a:ext>
            </a:extLst>
          </p:cNvPr>
          <p:cNvSpPr>
            <a:spLocks noGrp="1"/>
          </p:cNvSpPr>
          <p:nvPr>
            <p:ph type="body" sz="quarter" idx="11"/>
          </p:nvPr>
        </p:nvSpPr>
        <p:spPr>
          <a:xfrm>
            <a:off x="914399" y="2977301"/>
            <a:ext cx="42062400" cy="914400"/>
          </a:xfrm>
        </p:spPr>
        <p:txBody>
          <a:bodyPr/>
          <a:lstStyle/>
          <a:p>
            <a:pPr algn="ctr"/>
            <a:r>
              <a:rPr lang="en-US" sz="5000" dirty="0"/>
              <a:t>Sumit Sah, </a:t>
            </a:r>
            <a:r>
              <a:rPr lang="en-US" sz="5000" dirty="0" err="1"/>
              <a:t>Pujan</a:t>
            </a:r>
            <a:r>
              <a:rPr lang="en-US" sz="5000" dirty="0"/>
              <a:t> </a:t>
            </a:r>
            <a:r>
              <a:rPr lang="en-US" sz="5000" dirty="0" err="1"/>
              <a:t>Lamsal</a:t>
            </a:r>
            <a:r>
              <a:rPr lang="en-US" sz="5000" dirty="0"/>
              <a:t>, </a:t>
            </a:r>
            <a:r>
              <a:rPr lang="en-US" sz="5000" dirty="0" err="1"/>
              <a:t>Shreejal</a:t>
            </a:r>
            <a:r>
              <a:rPr lang="en-US" sz="5000" dirty="0"/>
              <a:t> Bhattarai, </a:t>
            </a:r>
            <a:r>
              <a:rPr lang="en-US" sz="5000" dirty="0" err="1"/>
              <a:t>Samrakshan</a:t>
            </a:r>
            <a:r>
              <a:rPr lang="en-US" sz="5000" dirty="0"/>
              <a:t> </a:t>
            </a:r>
            <a:r>
              <a:rPr lang="en-US" sz="5000" dirty="0" err="1"/>
              <a:t>Rijal</a:t>
            </a:r>
            <a:endParaRPr lang="en-US" sz="5000" dirty="0"/>
          </a:p>
        </p:txBody>
      </p:sp>
      <p:sp>
        <p:nvSpPr>
          <p:cNvPr id="6" name="Text Placeholder 5">
            <a:extLst>
              <a:ext uri="{FF2B5EF4-FFF2-40B4-BE49-F238E27FC236}">
                <a16:creationId xmlns:a16="http://schemas.microsoft.com/office/drawing/2014/main" id="{8A26A64D-4F64-83A8-4A32-BE0208957BBE}"/>
              </a:ext>
            </a:extLst>
          </p:cNvPr>
          <p:cNvSpPr>
            <a:spLocks noGrp="1"/>
          </p:cNvSpPr>
          <p:nvPr>
            <p:ph type="body" sz="quarter" idx="12"/>
          </p:nvPr>
        </p:nvSpPr>
        <p:spPr>
          <a:xfrm>
            <a:off x="914400" y="4040965"/>
            <a:ext cx="42062400" cy="914400"/>
          </a:xfrm>
        </p:spPr>
        <p:txBody>
          <a:bodyPr/>
          <a:lstStyle/>
          <a:p>
            <a:pPr algn="ctr"/>
            <a:r>
              <a:rPr lang="en-US" sz="6000" dirty="0"/>
              <a:t>College of Science and Engineering, Texas State University</a:t>
            </a:r>
          </a:p>
        </p:txBody>
      </p:sp>
      <p:sp>
        <p:nvSpPr>
          <p:cNvPr id="2" name="TextBox 1">
            <a:extLst>
              <a:ext uri="{FF2B5EF4-FFF2-40B4-BE49-F238E27FC236}">
                <a16:creationId xmlns:a16="http://schemas.microsoft.com/office/drawing/2014/main" id="{10F65400-E90D-E64E-D99F-94A4FF574B82}"/>
              </a:ext>
            </a:extLst>
          </p:cNvPr>
          <p:cNvSpPr txBox="1"/>
          <p:nvPr/>
        </p:nvSpPr>
        <p:spPr>
          <a:xfrm>
            <a:off x="1391478" y="5923721"/>
            <a:ext cx="9144000" cy="14957941"/>
          </a:xfrm>
          <a:prstGeom prst="rect">
            <a:avLst/>
          </a:prstGeom>
          <a:solidFill>
            <a:schemeClr val="bg1"/>
          </a:solidFill>
        </p:spPr>
        <p:txBody>
          <a:bodyPr wrap="square" lIns="91440" tIns="45720" rIns="91440" bIns="45720" rtlCol="0" anchor="t">
            <a:spAutoFit/>
          </a:bodyPr>
          <a:lstStyle/>
          <a:p>
            <a:endParaRPr lang="en-US" sz="2800" dirty="0"/>
          </a:p>
          <a:p>
            <a:r>
              <a:rPr lang="en-US" sz="2800" dirty="0"/>
              <a:t>Millions of students use </a:t>
            </a:r>
            <a:r>
              <a:rPr lang="en-US" sz="2800" b="1" dirty="0"/>
              <a:t>Rate My Professors (RMP)</a:t>
            </a:r>
            <a:r>
              <a:rPr lang="en-US" sz="2800" dirty="0"/>
              <a:t> to choose courses, but do these ratings truly reflect teaching quality? Our research reveals that RMP ratings are influenced by </a:t>
            </a:r>
            <a:r>
              <a:rPr lang="en-US" sz="2800" b="1" dirty="0"/>
              <a:t>systemic biases</a:t>
            </a:r>
            <a:r>
              <a:rPr lang="en-US" sz="2800" dirty="0"/>
              <a:t> that distort evaluations, leading to </a:t>
            </a:r>
            <a:r>
              <a:rPr lang="en-US" sz="2800" b="1" dirty="0"/>
              <a:t>misleading assessments</a:t>
            </a:r>
            <a:r>
              <a:rPr lang="en-US" sz="2800" dirty="0"/>
              <a:t> of professors.</a:t>
            </a:r>
            <a:r>
              <a:rPr lang="en-US" sz="2800" dirty="0">
                <a:effectLst/>
                <a:latin typeface="Nunito Sans"/>
              </a:rPr>
              <a:t>.</a:t>
            </a:r>
          </a:p>
          <a:p>
            <a:endParaRPr lang="en-US" sz="2800" dirty="0">
              <a:effectLst/>
              <a:latin typeface="Nunito Sans"/>
            </a:endParaRPr>
          </a:p>
          <a:p>
            <a:r>
              <a:rPr lang="en-US" sz="2800" dirty="0"/>
              <a:t>In this project, we explore the three primary biases present in Rate My Professors (RMP) ratings and their influence on perceptions of teaching quality. Our analysis centers on </a:t>
            </a:r>
            <a:r>
              <a:rPr lang="en-US" sz="2800" b="1" dirty="0"/>
              <a:t>grading leniency bias</a:t>
            </a:r>
            <a:r>
              <a:rPr lang="en-US" sz="2800" dirty="0"/>
              <a:t>, </a:t>
            </a:r>
            <a:r>
              <a:rPr lang="en-US" sz="2800" b="1" dirty="0"/>
              <a:t>sampling bias</a:t>
            </a:r>
            <a:r>
              <a:rPr lang="en-US" sz="2800" dirty="0"/>
              <a:t>, and </a:t>
            </a:r>
            <a:r>
              <a:rPr lang="en-US" sz="2800" b="1" dirty="0"/>
              <a:t>review extremity bias</a:t>
            </a:r>
            <a:r>
              <a:rPr lang="en-US" sz="2800" dirty="0"/>
              <a:t>, illustrating how these systemic issues contribute to unfair evaluations that can mislead students and harm professors' reputations.</a:t>
            </a:r>
          </a:p>
          <a:p>
            <a:pPr>
              <a:lnSpc>
                <a:spcPct val="150000"/>
              </a:lnSpc>
            </a:pPr>
            <a:endParaRPr lang="en-US" sz="2800" b="1" dirty="0">
              <a:latin typeface="Nunito Sans"/>
            </a:endParaRPr>
          </a:p>
          <a:p>
            <a:pPr>
              <a:lnSpc>
                <a:spcPct val="150000"/>
              </a:lnSpc>
            </a:pPr>
            <a:r>
              <a:rPr lang="en-US" sz="2800" b="1" dirty="0">
                <a:latin typeface="Nunito Sans"/>
              </a:rPr>
              <a:t>Research Questions:</a:t>
            </a:r>
          </a:p>
          <a:p>
            <a:pPr>
              <a:lnSpc>
                <a:spcPct val="150000"/>
              </a:lnSpc>
            </a:pPr>
            <a:endParaRPr lang="en-US" sz="2800" dirty="0">
              <a:effectLst/>
              <a:latin typeface="Nunito Sans" pitchFamily="2" charset="77"/>
            </a:endParaRPr>
          </a:p>
          <a:p>
            <a:pPr>
              <a:buFont typeface="Arial" panose="020B0604020202020204" pitchFamily="34" charset="0"/>
              <a:buChar char="•"/>
            </a:pPr>
            <a:r>
              <a:rPr lang="en-US" sz="2800" b="1" dirty="0"/>
              <a:t> Grading Leniency Bias:</a:t>
            </a:r>
            <a:r>
              <a:rPr lang="en-US" sz="2800" dirty="0"/>
              <a:t> How does grading leniency influence a professor's rating? Are professors with lower difficulty ratings consistently rated higher, regardless of their teaching effectiveness?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 Sampling Bias:</a:t>
            </a:r>
            <a:r>
              <a:rPr lang="en-US" sz="2800" dirty="0"/>
              <a:t> To what extent does sampling bias affect the reliability of RMP ratings? Are a small percentage of highly-reviewed professors driving overall perceptions?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 Review Extremity Bias:</a:t>
            </a:r>
            <a:r>
              <a:rPr lang="en-US" sz="2800" dirty="0"/>
              <a:t> How does the number of reviews impact rating extremity? Do professors with fewer reviews exhibit more extreme ratings compared to those with more reviews?</a:t>
            </a:r>
            <a:endParaRPr lang="en-US" sz="2800" dirty="0">
              <a:latin typeface="Nunito Sans" pitchFamily="2" charset="77"/>
            </a:endParaRPr>
          </a:p>
          <a:p>
            <a:endParaRPr lang="en-US" sz="2800" dirty="0">
              <a:latin typeface="Nunito Sans" pitchFamily="2" charset="77"/>
            </a:endParaRPr>
          </a:p>
        </p:txBody>
      </p:sp>
      <p:sp>
        <p:nvSpPr>
          <p:cNvPr id="3" name="TextBox 2">
            <a:extLst>
              <a:ext uri="{FF2B5EF4-FFF2-40B4-BE49-F238E27FC236}">
                <a16:creationId xmlns:a16="http://schemas.microsoft.com/office/drawing/2014/main" id="{7A0FA32A-93A1-CCA7-E388-D4E913DC0ED8}"/>
              </a:ext>
            </a:extLst>
          </p:cNvPr>
          <p:cNvSpPr txBox="1"/>
          <p:nvPr/>
        </p:nvSpPr>
        <p:spPr>
          <a:xfrm>
            <a:off x="1314185" y="21590858"/>
            <a:ext cx="9144000" cy="5909310"/>
          </a:xfrm>
          <a:prstGeom prst="rect">
            <a:avLst/>
          </a:prstGeom>
          <a:solidFill>
            <a:schemeClr val="bg1"/>
          </a:solidFill>
        </p:spPr>
        <p:txBody>
          <a:bodyPr wrap="square" lIns="91440" tIns="45720" rIns="91440" bIns="45720" rtlCol="0" anchor="t">
            <a:spAutoFit/>
          </a:bodyPr>
          <a:lstStyle/>
          <a:p>
            <a:r>
              <a:rPr lang="en-US" sz="4200" b="1" dirty="0">
                <a:latin typeface="Nunito Sans SemiBold" pitchFamily="2" charset="77"/>
              </a:rPr>
              <a:t>Data Sources</a:t>
            </a:r>
            <a:endParaRPr lang="en-US" sz="4200" b="1" dirty="0">
              <a:effectLst/>
              <a:latin typeface="Nunito Sans SemiBold" pitchFamily="2" charset="77"/>
            </a:endParaRPr>
          </a:p>
          <a:p>
            <a:r>
              <a:rPr lang="en-US" sz="2800" dirty="0"/>
              <a:t>We used the </a:t>
            </a:r>
            <a:r>
              <a:rPr lang="en-US" sz="2800" b="1" dirty="0"/>
              <a:t>Rate My Professors (RMP) dataset</a:t>
            </a:r>
            <a:r>
              <a:rPr lang="en-US" sz="2800" dirty="0"/>
              <a:t> from Mendeley:</a:t>
            </a:r>
          </a:p>
          <a:p>
            <a:r>
              <a:rPr lang="en-US" sz="2800" dirty="0"/>
              <a:t> </a:t>
            </a:r>
            <a:r>
              <a:rPr lang="en-US" sz="2800" dirty="0">
                <a:hlinkClick r:id="rId3"/>
              </a:rPr>
              <a:t>https://data.mendeley.com/datasets/fvtfjyvw7d/2</a:t>
            </a:r>
            <a:r>
              <a:rPr lang="en-US" sz="2800" dirty="0"/>
              <a:t>. </a:t>
            </a:r>
          </a:p>
          <a:p>
            <a:endParaRPr lang="en-US" sz="2800" dirty="0"/>
          </a:p>
          <a:p>
            <a:r>
              <a:rPr lang="en-US" sz="2800" dirty="0"/>
              <a:t>The dataset contains </a:t>
            </a:r>
            <a:r>
              <a:rPr lang="en-US" sz="2800" b="1" dirty="0"/>
              <a:t>20,000 entries</a:t>
            </a:r>
            <a:r>
              <a:rPr lang="en-US" sz="2800" dirty="0"/>
              <a:t>, covering over </a:t>
            </a:r>
            <a:r>
              <a:rPr lang="en-US" sz="2800" b="1" dirty="0"/>
              <a:t>1,400 professors</a:t>
            </a:r>
            <a:r>
              <a:rPr lang="en-US" sz="2800" dirty="0"/>
              <a:t> from </a:t>
            </a:r>
            <a:r>
              <a:rPr lang="en-US" sz="2800" b="1" dirty="0"/>
              <a:t>500 universities across the U.S, and is updated until 2020. It was the most recent dataset we could find. We attempted web scrapping for newer data, but were unsuccessful due to access request issues. </a:t>
            </a:r>
            <a:r>
              <a:rPr lang="en-US" sz="2800" dirty="0"/>
              <a:t>It includes ratings, difficulty scores, review counts, and university details, enabling a comprehensive analysis of bias trends.</a:t>
            </a:r>
            <a:endParaRPr lang="en-US" sz="2800" dirty="0">
              <a:latin typeface="Nunito Sans" pitchFamily="2" charset="77"/>
            </a:endParaRPr>
          </a:p>
        </p:txBody>
      </p:sp>
      <p:sp>
        <p:nvSpPr>
          <p:cNvPr id="7" name="TextBox 6">
            <a:extLst>
              <a:ext uri="{FF2B5EF4-FFF2-40B4-BE49-F238E27FC236}">
                <a16:creationId xmlns:a16="http://schemas.microsoft.com/office/drawing/2014/main" id="{633EE957-41C8-4661-BA0B-7B2C81200423}"/>
              </a:ext>
            </a:extLst>
          </p:cNvPr>
          <p:cNvSpPr txBox="1"/>
          <p:nvPr/>
        </p:nvSpPr>
        <p:spPr>
          <a:xfrm>
            <a:off x="11424037" y="5923721"/>
            <a:ext cx="10013058" cy="12218730"/>
          </a:xfrm>
          <a:prstGeom prst="rect">
            <a:avLst/>
          </a:prstGeom>
          <a:solidFill>
            <a:schemeClr val="bg1"/>
          </a:solidFill>
        </p:spPr>
        <p:txBody>
          <a:bodyPr wrap="square" lIns="91440" tIns="45720" rIns="91440" bIns="45720" rtlCol="0" anchor="t">
            <a:spAutoFit/>
          </a:bodyPr>
          <a:lstStyle/>
          <a:p>
            <a:r>
              <a:rPr lang="en-US" sz="4200" b="1" dirty="0">
                <a:latin typeface="Nunito Sans SemiBold"/>
              </a:rPr>
              <a:t>Methods</a:t>
            </a:r>
          </a:p>
          <a:p>
            <a:endParaRPr lang="en-US" dirty="0"/>
          </a:p>
          <a:p>
            <a:pPr>
              <a:buFont typeface="Arial" panose="020B0604020202020204" pitchFamily="34" charset="0"/>
              <a:buChar char="•"/>
            </a:pPr>
            <a:r>
              <a:rPr lang="en-US" sz="2800" b="1" dirty="0"/>
              <a:t> Data Cleaning and Preparation:</a:t>
            </a:r>
            <a:r>
              <a:rPr lang="en-US" sz="2800" dirty="0"/>
              <a:t> Removed duplicate rows, handled missing values, and standardized column names.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 Exploratory Data Analysis (EDA):</a:t>
            </a:r>
            <a:r>
              <a:rPr lang="en-US" sz="2800" dirty="0"/>
              <a:t> Analyzed rating distributions, review counts, and professor attributes using Python (Pandas, Matplotlib, Seaborn).</a:t>
            </a:r>
          </a:p>
          <a:p>
            <a:pPr>
              <a:buFont typeface="Arial" panose="020B0604020202020204" pitchFamily="34" charset="0"/>
              <a:buChar char="•"/>
            </a:pPr>
            <a:endParaRPr lang="en-US" sz="2800" dirty="0"/>
          </a:p>
          <a:p>
            <a:pPr>
              <a:buFont typeface="Arial" panose="020B0604020202020204" pitchFamily="34" charset="0"/>
              <a:buChar char="•"/>
            </a:pPr>
            <a:r>
              <a:rPr lang="en-US" sz="2800" b="1" dirty="0"/>
              <a:t> Statistical Analysis:</a:t>
            </a:r>
            <a:r>
              <a:rPr lang="en-US" sz="2800" dirty="0"/>
              <a:t> Compared averages, standard deviations, and distributions to identify patterns in grading leniency, sampling, and review extremity biases.</a:t>
            </a:r>
          </a:p>
          <a:p>
            <a:pPr>
              <a:buFont typeface="Arial" panose="020B0604020202020204" pitchFamily="34" charset="0"/>
              <a:buChar char="•"/>
            </a:pPr>
            <a:endParaRPr lang="en-US" sz="2800" dirty="0"/>
          </a:p>
          <a:p>
            <a:pPr>
              <a:buFont typeface="Arial" panose="020B0604020202020204" pitchFamily="34" charset="0"/>
              <a:buChar char="•"/>
            </a:pPr>
            <a:r>
              <a:rPr lang="en-US" sz="2800" b="1" dirty="0"/>
              <a:t> Visualization:</a:t>
            </a:r>
            <a:r>
              <a:rPr lang="en-US" sz="2800" dirty="0"/>
              <a:t> Created scatter plots, boxplots, and histograms to illustrate findings clearly.</a:t>
            </a:r>
          </a:p>
          <a:p>
            <a:pPr>
              <a:buFont typeface="Arial" panose="020B0604020202020204" pitchFamily="34" charset="0"/>
              <a:buChar char="•"/>
            </a:pPr>
            <a:endParaRPr lang="en-US" sz="2800" dirty="0"/>
          </a:p>
          <a:p>
            <a:r>
              <a:rPr lang="en-US" sz="2800" dirty="0">
                <a:latin typeface="Nunito Sans" pitchFamily="2" charset="77"/>
              </a:rPr>
              <a:t>We analyzed:</a:t>
            </a:r>
          </a:p>
          <a:p>
            <a:endParaRPr lang="en-US" sz="2800" dirty="0">
              <a:latin typeface="Nunito Sans" pitchFamily="2" charset="77"/>
            </a:endParaRPr>
          </a:p>
          <a:p>
            <a:pPr marL="514350" indent="-514350">
              <a:buAutoNum type="arabicPeriod"/>
            </a:pPr>
            <a:r>
              <a:rPr lang="en-US" sz="2800" b="1" dirty="0"/>
              <a:t>Difficulty Index vs. Star Ratings</a:t>
            </a:r>
            <a:r>
              <a:rPr lang="en-US" sz="2800" dirty="0"/>
              <a:t> (Scatter Plot) to observe the relationship.</a:t>
            </a:r>
          </a:p>
          <a:p>
            <a:pPr marL="514350" indent="-514350">
              <a:buAutoNum type="arabicPeriod"/>
            </a:pPr>
            <a:r>
              <a:rPr lang="en-US" sz="2800" dirty="0"/>
              <a:t>Compared average ratings between </a:t>
            </a:r>
            <a:r>
              <a:rPr lang="en-US" sz="2800" b="1" dirty="0"/>
              <a:t>Tough Graders vs. Not Tough Graders</a:t>
            </a:r>
            <a:r>
              <a:rPr lang="en-US" sz="2800" dirty="0"/>
              <a:t> (Bar Plot).</a:t>
            </a:r>
          </a:p>
          <a:p>
            <a:pPr marL="514350" indent="-514350">
              <a:buAutoNum type="arabicPeriod"/>
            </a:pPr>
            <a:r>
              <a:rPr lang="en-US" sz="2800" dirty="0"/>
              <a:t>Visualized </a:t>
            </a:r>
            <a:r>
              <a:rPr lang="en-US" sz="2800" b="1" dirty="0"/>
              <a:t>Review Count Distribution</a:t>
            </a:r>
            <a:r>
              <a:rPr lang="en-US" sz="2800" dirty="0"/>
              <a:t> (Histogram) to identify imbalance.</a:t>
            </a:r>
          </a:p>
          <a:p>
            <a:pPr marL="514350" indent="-514350">
              <a:buAutoNum type="arabicPeriod"/>
            </a:pPr>
            <a:r>
              <a:rPr lang="en-US" sz="2800" dirty="0"/>
              <a:t>Grouped professors by review counts (Very Low, Low, Medium, High). Plotted </a:t>
            </a:r>
            <a:r>
              <a:rPr lang="en-US" sz="2800" b="1" dirty="0"/>
              <a:t>Rating Spread vs. Review Group</a:t>
            </a:r>
            <a:r>
              <a:rPr lang="en-US" sz="2800" dirty="0"/>
              <a:t> (Box Plot) to highlight variability.</a:t>
            </a:r>
          </a:p>
          <a:p>
            <a:pPr marL="742950" lvl="1" indent="-285750">
              <a:buFont typeface="+mj-lt"/>
              <a:buAutoNum type="arabicPeriod"/>
            </a:pPr>
            <a:endParaRPr lang="en-US" sz="2800" dirty="0">
              <a:effectLst/>
              <a:latin typeface="Nunito Sans"/>
            </a:endParaRPr>
          </a:p>
        </p:txBody>
      </p:sp>
      <p:pic>
        <p:nvPicPr>
          <p:cNvPr id="29" name="Content Placeholder 28" descr="A chart with orange crosses&#10;&#10;AI-generated content may be incorrect.">
            <a:extLst>
              <a:ext uri="{FF2B5EF4-FFF2-40B4-BE49-F238E27FC236}">
                <a16:creationId xmlns:a16="http://schemas.microsoft.com/office/drawing/2014/main" id="{26FEE44C-AB48-D7F5-2158-07297ACF6F98}"/>
              </a:ext>
            </a:extLst>
          </p:cNvPr>
          <p:cNvPicPr>
            <a:picLocks noGrp="1" noChangeAspect="1"/>
          </p:cNvPicPr>
          <p:nvPr>
            <p:ph sz="quarter" idx="17"/>
          </p:nvPr>
        </p:nvPicPr>
        <p:blipFill>
          <a:blip r:embed="rId4"/>
          <a:stretch>
            <a:fillRect/>
          </a:stretch>
        </p:blipFill>
        <p:spPr>
          <a:xfrm>
            <a:off x="11678904" y="19285335"/>
            <a:ext cx="7448708" cy="6270839"/>
          </a:xfrm>
        </p:spPr>
      </p:pic>
      <p:sp>
        <p:nvSpPr>
          <p:cNvPr id="8" name="TextBox 7">
            <a:extLst>
              <a:ext uri="{FF2B5EF4-FFF2-40B4-BE49-F238E27FC236}">
                <a16:creationId xmlns:a16="http://schemas.microsoft.com/office/drawing/2014/main" id="{9461D241-1FDB-2A7C-1D07-D85F757DA381}"/>
              </a:ext>
            </a:extLst>
          </p:cNvPr>
          <p:cNvSpPr txBox="1"/>
          <p:nvPr/>
        </p:nvSpPr>
        <p:spPr>
          <a:xfrm>
            <a:off x="22370996" y="5923720"/>
            <a:ext cx="10058400" cy="7140416"/>
          </a:xfrm>
          <a:prstGeom prst="rect">
            <a:avLst/>
          </a:prstGeom>
          <a:solidFill>
            <a:schemeClr val="bg1"/>
          </a:solidFill>
        </p:spPr>
        <p:txBody>
          <a:bodyPr wrap="square" lIns="91440" tIns="45720" rIns="91440" bIns="45720" rtlCol="0" anchor="t">
            <a:spAutoFit/>
          </a:bodyPr>
          <a:lstStyle/>
          <a:p>
            <a:r>
              <a:rPr lang="en-US" sz="4200" b="1" dirty="0">
                <a:latin typeface="Nunito Sans SemiBold"/>
              </a:rPr>
              <a:t>Results</a:t>
            </a:r>
          </a:p>
          <a:p>
            <a:endParaRPr lang="en-US" sz="4200" b="1" dirty="0">
              <a:effectLst/>
              <a:latin typeface="Nunito Sans SemiBold" pitchFamily="2" charset="77"/>
            </a:endParaRPr>
          </a:p>
          <a:p>
            <a:pPr>
              <a:buFont typeface="+mj-lt"/>
              <a:buAutoNum type="arabicPeriod"/>
            </a:pPr>
            <a:r>
              <a:rPr lang="en-US" sz="2000" b="1" dirty="0"/>
              <a:t> Grading Leniency Bias Analysis Result:</a:t>
            </a:r>
          </a:p>
          <a:p>
            <a:pPr lvl="1" algn="ctr"/>
            <a:r>
              <a:rPr lang="en-US" dirty="0"/>
              <a:t>- </a:t>
            </a:r>
            <a:r>
              <a:rPr lang="en-US" sz="2000" dirty="0"/>
              <a:t>A clear negative trend</a:t>
            </a:r>
            <a:r>
              <a:rPr lang="en-US" sz="2000" b="1" dirty="0"/>
              <a:t>(-0.54</a:t>
            </a:r>
            <a:r>
              <a:rPr lang="en-US" sz="2000" dirty="0"/>
              <a:t>): </a:t>
            </a:r>
            <a:r>
              <a:rPr lang="en-US" sz="2000" b="1" dirty="0"/>
              <a:t>Professors with lower difficulty scores receive higher ratings</a:t>
            </a:r>
            <a:r>
              <a:rPr lang="en-US" sz="2000" dirty="0"/>
              <a:t>, indicating that students rate </a:t>
            </a:r>
            <a:r>
              <a:rPr lang="en-US" sz="2000" b="1" dirty="0"/>
              <a:t>easier graders more favorably</a:t>
            </a:r>
            <a:r>
              <a:rPr lang="en-US" dirty="0"/>
              <a:t>. </a:t>
            </a:r>
          </a:p>
          <a:p>
            <a:pPr marL="742950" lvl="1" indent="-285750" algn="ctr">
              <a:buFontTx/>
              <a:buChar char="-"/>
            </a:pPr>
            <a:r>
              <a:rPr lang="en-US" sz="2000" b="1" dirty="0"/>
              <a:t>Tough Graders: 3.50; Not Tough Graders: 3.7 (</a:t>
            </a:r>
            <a:r>
              <a:rPr lang="en-US" sz="2000" dirty="0"/>
              <a:t>Difference 0.2, confirming strict graders are penalized in ratings.)</a:t>
            </a:r>
          </a:p>
          <a:p>
            <a:endParaRPr lang="en-US" b="1" dirty="0"/>
          </a:p>
          <a:p>
            <a:r>
              <a:rPr lang="en-US" sz="2000" b="1" dirty="0"/>
              <a:t>2. Sampling Bias Analysis Result:</a:t>
            </a:r>
          </a:p>
          <a:p>
            <a:pPr algn="ctr"/>
            <a:r>
              <a:rPr lang="en-US" sz="2000" b="1" dirty="0"/>
              <a:t>- </a:t>
            </a:r>
            <a:r>
              <a:rPr lang="en-US" sz="2000" dirty="0"/>
              <a:t>The histogram shows a </a:t>
            </a:r>
            <a:r>
              <a:rPr lang="en-US" sz="2000" b="1" dirty="0"/>
              <a:t>right-skewed distribution</a:t>
            </a:r>
            <a:r>
              <a:rPr lang="en-US" sz="2000" dirty="0"/>
              <a:t>, meaning </a:t>
            </a:r>
            <a:r>
              <a:rPr lang="en-US" sz="2000" b="1" dirty="0"/>
              <a:t>most professors    receive very few reviews</a:t>
            </a:r>
            <a:r>
              <a:rPr lang="en-US" sz="2000" dirty="0"/>
              <a:t>, while a </a:t>
            </a:r>
            <a:r>
              <a:rPr lang="en-US" sz="2000" b="1" dirty="0"/>
              <a:t>small group has many reviews</a:t>
            </a:r>
            <a:r>
              <a:rPr lang="en-US" sz="2000" dirty="0"/>
              <a:t>.</a:t>
            </a:r>
          </a:p>
          <a:p>
            <a:pPr algn="ctr"/>
            <a:r>
              <a:rPr lang="en-US" sz="2000" dirty="0"/>
              <a:t>      -  Total unique professors: 1413, Professors with &lt; 41 reviews: 1060(75% of total)  </a:t>
            </a:r>
          </a:p>
          <a:p>
            <a:pPr marL="742950" lvl="1" indent="-285750" algn="ctr">
              <a:buFontTx/>
              <a:buChar char="-"/>
            </a:pPr>
            <a:r>
              <a:rPr lang="en-US" sz="2000" dirty="0"/>
              <a:t>Analyzed review counts to find that 75% of professors had 41 or fewer reviews, while maximum review a professor got was 351. </a:t>
            </a:r>
          </a:p>
          <a:p>
            <a:endParaRPr lang="en-US" dirty="0"/>
          </a:p>
          <a:p>
            <a:r>
              <a:rPr lang="en-US" sz="2000" b="1" dirty="0"/>
              <a:t>3 Review Extremity Bias Analysis Result:</a:t>
            </a:r>
          </a:p>
          <a:p>
            <a:pPr algn="ctr"/>
            <a:r>
              <a:rPr lang="en-US" sz="2000" b="1" dirty="0"/>
              <a:t>        - </a:t>
            </a:r>
            <a:r>
              <a:rPr lang="en-US" sz="2000" dirty="0"/>
              <a:t>Professors with fewer reviews (&lt;= 10) have highest rating variability, with many extreme       high and low ratings.</a:t>
            </a:r>
          </a:p>
          <a:p>
            <a:pPr algn="ctr"/>
            <a:r>
              <a:rPr lang="en-US" sz="2000" dirty="0"/>
              <a:t>      - Professors with more than 100 revies show the lowest variability, indicating more stable  and reliable ratings.</a:t>
            </a:r>
          </a:p>
          <a:p>
            <a:r>
              <a:rPr lang="en-US" b="1" dirty="0"/>
              <a:t>       </a:t>
            </a:r>
            <a:endParaRPr lang="en-US" dirty="0"/>
          </a:p>
        </p:txBody>
      </p:sp>
      <p:pic>
        <p:nvPicPr>
          <p:cNvPr id="34" name="Content Placeholder 33" descr="A graph of a number of reviews per professor&#10;&#10;AI-generated content may be incorrect.">
            <a:extLst>
              <a:ext uri="{FF2B5EF4-FFF2-40B4-BE49-F238E27FC236}">
                <a16:creationId xmlns:a16="http://schemas.microsoft.com/office/drawing/2014/main" id="{7D6952AC-8994-8E5D-BFC3-38BB18C74CEE}"/>
              </a:ext>
            </a:extLst>
          </p:cNvPr>
          <p:cNvPicPr>
            <a:picLocks noGrp="1" noChangeAspect="1"/>
          </p:cNvPicPr>
          <p:nvPr>
            <p:ph sz="quarter" idx="23"/>
          </p:nvPr>
        </p:nvPicPr>
        <p:blipFill>
          <a:blip r:embed="rId5"/>
          <a:stretch>
            <a:fillRect/>
          </a:stretch>
        </p:blipFill>
        <p:spPr>
          <a:xfrm>
            <a:off x="23104061" y="13695085"/>
            <a:ext cx="8584695" cy="4962020"/>
          </a:xfrm>
        </p:spPr>
      </p:pic>
      <p:pic>
        <p:nvPicPr>
          <p:cNvPr id="39" name="Content Placeholder 38" descr="A chart of different colored squares&#10;&#10;AI-generated content may be incorrect.">
            <a:extLst>
              <a:ext uri="{FF2B5EF4-FFF2-40B4-BE49-F238E27FC236}">
                <a16:creationId xmlns:a16="http://schemas.microsoft.com/office/drawing/2014/main" id="{FBF0E5A6-7115-7282-104A-4085BA041116}"/>
              </a:ext>
            </a:extLst>
          </p:cNvPr>
          <p:cNvPicPr>
            <a:picLocks noGrp="1" noChangeAspect="1"/>
          </p:cNvPicPr>
          <p:nvPr>
            <p:ph sz="quarter" idx="21"/>
          </p:nvPr>
        </p:nvPicPr>
        <p:blipFill>
          <a:blip r:embed="rId6"/>
          <a:stretch>
            <a:fillRect/>
          </a:stretch>
        </p:blipFill>
        <p:spPr>
          <a:xfrm>
            <a:off x="20802103" y="19758996"/>
            <a:ext cx="10528742" cy="6289287"/>
          </a:xfrm>
        </p:spPr>
      </p:pic>
      <p:sp>
        <p:nvSpPr>
          <p:cNvPr id="9" name="TextBox 8">
            <a:extLst>
              <a:ext uri="{FF2B5EF4-FFF2-40B4-BE49-F238E27FC236}">
                <a16:creationId xmlns:a16="http://schemas.microsoft.com/office/drawing/2014/main" id="{A9796A49-31BC-EF13-7AB2-B044DC2A0BA9}"/>
              </a:ext>
            </a:extLst>
          </p:cNvPr>
          <p:cNvSpPr txBox="1"/>
          <p:nvPr/>
        </p:nvSpPr>
        <p:spPr>
          <a:xfrm>
            <a:off x="33355722" y="5923720"/>
            <a:ext cx="9144000" cy="12157174"/>
          </a:xfrm>
          <a:prstGeom prst="rect">
            <a:avLst/>
          </a:prstGeom>
          <a:solidFill>
            <a:schemeClr val="bg1"/>
          </a:solidFill>
        </p:spPr>
        <p:txBody>
          <a:bodyPr wrap="square" lIns="91440" tIns="45720" rIns="91440" bIns="45720" rtlCol="0" anchor="t">
            <a:spAutoFit/>
          </a:bodyPr>
          <a:lstStyle/>
          <a:p>
            <a:r>
              <a:rPr lang="en-US" sz="4200" b="1" dirty="0">
                <a:latin typeface="Nunito Sans SemiBold"/>
              </a:rPr>
              <a:t>Findings</a:t>
            </a:r>
          </a:p>
          <a:p>
            <a:endParaRPr lang="en-US" sz="4200" b="1" dirty="0">
              <a:effectLst/>
              <a:latin typeface="Nunito Sans SemiBold" pitchFamily="2" charset="77"/>
            </a:endParaRPr>
          </a:p>
          <a:p>
            <a:r>
              <a:rPr lang="en-US" sz="2800" dirty="0"/>
              <a:t>Our analysis, combined with insights from the research paper </a:t>
            </a:r>
            <a:r>
              <a:rPr lang="en-US" sz="2800" i="1" dirty="0"/>
              <a:t>Rate My Professors: A Study Of Bias and Inaccuracies In Anonymous Self-Reporting</a:t>
            </a:r>
            <a:r>
              <a:rPr lang="en-US" sz="2800" dirty="0"/>
              <a:t>, highlights several key biases and their impact on professor evaluations:</a:t>
            </a:r>
          </a:p>
          <a:p>
            <a:endParaRPr lang="en-US" sz="2800" dirty="0"/>
          </a:p>
          <a:p>
            <a:pPr>
              <a:buFont typeface="+mj-lt"/>
              <a:buAutoNum type="arabicPeriod"/>
            </a:pPr>
            <a:r>
              <a:rPr lang="en-US" sz="2800" b="1" dirty="0"/>
              <a:t>Grading Leniency Bias:</a:t>
            </a:r>
            <a:r>
              <a:rPr lang="en-US" sz="2800" dirty="0"/>
              <a:t> Professors with lower difficulty scores received higher ratings. "Tough Graders" averaged </a:t>
            </a:r>
            <a:r>
              <a:rPr lang="en-US" sz="2800" b="1" dirty="0"/>
              <a:t>3.55</a:t>
            </a:r>
            <a:r>
              <a:rPr lang="en-US" sz="2800" dirty="0"/>
              <a:t>, while "Not Tough Graders" averaged </a:t>
            </a:r>
            <a:r>
              <a:rPr lang="en-US" sz="2800" b="1" dirty="0"/>
              <a:t>3.69</a:t>
            </a:r>
            <a:r>
              <a:rPr lang="en-US" sz="2800" dirty="0"/>
              <a:t>, reflecting a </a:t>
            </a:r>
            <a:r>
              <a:rPr lang="en-US" sz="2800" b="1" dirty="0"/>
              <a:t>0.14-point penalty</a:t>
            </a:r>
            <a:r>
              <a:rPr lang="en-US" sz="2800" dirty="0"/>
              <a:t> for stricter grading.</a:t>
            </a:r>
          </a:p>
          <a:p>
            <a:pPr>
              <a:buFont typeface="+mj-lt"/>
              <a:buAutoNum type="arabicPeriod"/>
            </a:pPr>
            <a:r>
              <a:rPr lang="en-US" sz="2800" b="1" dirty="0"/>
              <a:t>Sampling Bias:</a:t>
            </a:r>
            <a:r>
              <a:rPr lang="en-US" sz="2800" dirty="0"/>
              <a:t> </a:t>
            </a:r>
            <a:r>
              <a:rPr lang="en-US" sz="2800" b="1" dirty="0"/>
              <a:t>75% of professors received 41 or fewer reviews</a:t>
            </a:r>
            <a:r>
              <a:rPr lang="en-US" sz="2800" dirty="0"/>
              <a:t>, indicating dominance by a small group of highly-reviewed professors. Surprisingly, there was almost </a:t>
            </a:r>
            <a:r>
              <a:rPr lang="en-US" sz="2800" b="1" dirty="0"/>
              <a:t>no correlation (0.018)</a:t>
            </a:r>
            <a:r>
              <a:rPr lang="en-US" sz="2800" dirty="0"/>
              <a:t> between experience and review count, showing that more experienced professors did not get more reviews.</a:t>
            </a:r>
          </a:p>
          <a:p>
            <a:pPr>
              <a:buFont typeface="+mj-lt"/>
              <a:buAutoNum type="arabicPeriod"/>
            </a:pPr>
            <a:r>
              <a:rPr lang="en-US" sz="2800" b="1" dirty="0"/>
              <a:t>Review Extremity Bias:</a:t>
            </a:r>
            <a:r>
              <a:rPr lang="en-US" sz="2800" dirty="0"/>
              <a:t> Professors with fewer than 10 reviews had the highest rating variability (</a:t>
            </a:r>
            <a:r>
              <a:rPr lang="en-US" sz="2800" b="1" dirty="0"/>
              <a:t>SD: 0.90</a:t>
            </a:r>
            <a:r>
              <a:rPr lang="en-US" sz="2800" dirty="0"/>
              <a:t>), suggesting that fewer reviews lead to more extreme ratings.</a:t>
            </a:r>
          </a:p>
          <a:p>
            <a:pPr>
              <a:buFont typeface="+mj-lt"/>
              <a:buAutoNum type="arabicPeriod"/>
            </a:pPr>
            <a:r>
              <a:rPr lang="en-US" sz="2800" b="1" dirty="0"/>
              <a:t>Platform Bias:</a:t>
            </a:r>
            <a:r>
              <a:rPr lang="en-US" sz="2800" dirty="0"/>
              <a:t> According to </a:t>
            </a:r>
            <a:r>
              <a:rPr lang="en-US" sz="2800" i="1" dirty="0" err="1"/>
              <a:t>Katrompas</a:t>
            </a:r>
            <a:r>
              <a:rPr lang="en-US" sz="2800" i="1" dirty="0"/>
              <a:t> &amp; </a:t>
            </a:r>
            <a:r>
              <a:rPr lang="en-US" sz="2800" i="1" dirty="0" err="1"/>
              <a:t>Metsis</a:t>
            </a:r>
            <a:r>
              <a:rPr lang="en-US" sz="2800" i="1" dirty="0"/>
              <a:t> (2020)</a:t>
            </a:r>
            <a:r>
              <a:rPr lang="en-US" sz="2800" dirty="0"/>
              <a:t>, RMP ratings were </a:t>
            </a:r>
            <a:r>
              <a:rPr lang="en-US" sz="2800" b="1" dirty="0"/>
              <a:t>10.01% lower</a:t>
            </a:r>
            <a:r>
              <a:rPr lang="en-US" sz="2800" dirty="0"/>
              <a:t> than official university evaluations, with </a:t>
            </a:r>
            <a:r>
              <a:rPr lang="en-US" sz="2800" b="1" dirty="0"/>
              <a:t>94.24% higher variance</a:t>
            </a:r>
            <a:r>
              <a:rPr lang="en-US" sz="2800" dirty="0"/>
              <a:t>..</a:t>
            </a:r>
          </a:p>
        </p:txBody>
      </p:sp>
      <p:sp>
        <p:nvSpPr>
          <p:cNvPr id="10" name="TextBox 9">
            <a:extLst>
              <a:ext uri="{FF2B5EF4-FFF2-40B4-BE49-F238E27FC236}">
                <a16:creationId xmlns:a16="http://schemas.microsoft.com/office/drawing/2014/main" id="{299E3672-12AC-5D3D-4807-34A87C67D040}"/>
              </a:ext>
            </a:extLst>
          </p:cNvPr>
          <p:cNvSpPr txBox="1"/>
          <p:nvPr/>
        </p:nvSpPr>
        <p:spPr>
          <a:xfrm>
            <a:off x="33355722" y="18901519"/>
            <a:ext cx="9221293" cy="9510296"/>
          </a:xfrm>
          <a:prstGeom prst="rect">
            <a:avLst/>
          </a:prstGeom>
          <a:solidFill>
            <a:schemeClr val="bg1"/>
          </a:solidFill>
        </p:spPr>
        <p:txBody>
          <a:bodyPr wrap="square" lIns="91440" tIns="45720" rIns="91440" bIns="45720" rtlCol="0" anchor="t">
            <a:spAutoFit/>
          </a:bodyPr>
          <a:lstStyle/>
          <a:p>
            <a:r>
              <a:rPr lang="en-US" sz="2800" b="1" dirty="0"/>
              <a:t>Implications</a:t>
            </a:r>
            <a:r>
              <a:rPr lang="en-US" sz="2500" b="1" dirty="0"/>
              <a:t>:</a:t>
            </a:r>
            <a:endParaRPr lang="en-US" sz="2500" dirty="0"/>
          </a:p>
          <a:p>
            <a:pPr>
              <a:buFont typeface="Arial" panose="020B0604020202020204" pitchFamily="34" charset="0"/>
              <a:buChar char="•"/>
            </a:pPr>
            <a:r>
              <a:rPr lang="en-US" sz="2500" b="1" dirty="0"/>
              <a:t> Impact on Students:</a:t>
            </a:r>
            <a:r>
              <a:rPr lang="en-US" sz="2500" dirty="0"/>
              <a:t> Misleading ratings may cause students to avoid experienced or strict professors, affecting their learning outcomes.</a:t>
            </a:r>
          </a:p>
          <a:p>
            <a:pPr>
              <a:buFont typeface="Arial" panose="020B0604020202020204" pitchFamily="34" charset="0"/>
              <a:buChar char="•"/>
            </a:pPr>
            <a:r>
              <a:rPr lang="en-US" sz="2500" b="1" dirty="0"/>
              <a:t> Impact on Professors:</a:t>
            </a:r>
            <a:r>
              <a:rPr lang="en-US" sz="2500" dirty="0"/>
              <a:t> Effective but strict educators face reputation damage, which may harm their careers and evaluations.</a:t>
            </a:r>
          </a:p>
          <a:p>
            <a:pPr>
              <a:buFont typeface="Arial" panose="020B0604020202020204" pitchFamily="34" charset="0"/>
              <a:buChar char="•"/>
            </a:pPr>
            <a:r>
              <a:rPr lang="en-US" sz="2500" b="1" dirty="0"/>
              <a:t> Impact on Universities:</a:t>
            </a:r>
            <a:r>
              <a:rPr lang="en-US" sz="2500" dirty="0"/>
              <a:t> Poorly rated but effective professors may face lower enrollment, reducing course diversity and educational quality.</a:t>
            </a:r>
          </a:p>
          <a:p>
            <a:pPr>
              <a:buFont typeface="Arial" panose="020B0604020202020204" pitchFamily="34" charset="0"/>
              <a:buChar char="•"/>
            </a:pPr>
            <a:endParaRPr lang="en-US" sz="2800" dirty="0"/>
          </a:p>
          <a:p>
            <a:r>
              <a:rPr lang="en-US" sz="2800" b="1" dirty="0"/>
              <a:t>Best Solutions Proposed</a:t>
            </a:r>
            <a:r>
              <a:rPr lang="en-US" sz="2500" b="1" dirty="0"/>
              <a:t>:</a:t>
            </a:r>
            <a:br>
              <a:rPr lang="en-US" sz="2500" dirty="0"/>
            </a:br>
            <a:r>
              <a:rPr lang="en-US" sz="2500" b="1" dirty="0"/>
              <a:t>1. Use University Evaluations as a Primary Source:</a:t>
            </a:r>
            <a:r>
              <a:rPr lang="en-US" sz="2500" dirty="0"/>
              <a:t> Since they are mandatory and reach more students, university evaluations reduce sampling bias and provide reliable ratings.</a:t>
            </a:r>
            <a:br>
              <a:rPr lang="en-US" sz="2500" dirty="0"/>
            </a:br>
            <a:r>
              <a:rPr lang="en-US" sz="2500" b="1" dirty="0"/>
              <a:t>2. Implement Mandatory Ratings on RMP:</a:t>
            </a:r>
            <a:r>
              <a:rPr lang="en-US" sz="2500" dirty="0"/>
              <a:t> Require students to rate professors after each course to increase review volume and reduce sampling bias.</a:t>
            </a:r>
            <a:br>
              <a:rPr lang="en-US" sz="2500" dirty="0"/>
            </a:br>
            <a:r>
              <a:rPr lang="en-US" sz="2500" b="1" dirty="0"/>
              <a:t>3. Verified Reviews and Weighted Ratings:</a:t>
            </a:r>
            <a:r>
              <a:rPr lang="en-US" sz="2500" dirty="0"/>
              <a:t> Use university logins for authenticity and adjust ratings based on review volume and consistency to reduce biased reviews.</a:t>
            </a:r>
            <a:br>
              <a:rPr lang="en-US" sz="2500" dirty="0"/>
            </a:br>
            <a:r>
              <a:rPr lang="en-US" sz="2500" b="1" dirty="0"/>
              <a:t>4. Student Awareness Campaign:</a:t>
            </a:r>
            <a:r>
              <a:rPr lang="en-US" sz="2500" dirty="0"/>
              <a:t> Promote honest, constructive reviews through awareness programs, educating students on the value of fair feedback</a:t>
            </a:r>
            <a:r>
              <a:rPr lang="en-US" sz="2800" dirty="0"/>
              <a:t>.</a:t>
            </a:r>
          </a:p>
        </p:txBody>
      </p:sp>
      <p:sp>
        <p:nvSpPr>
          <p:cNvPr id="11" name="TextBox 10">
            <a:extLst>
              <a:ext uri="{FF2B5EF4-FFF2-40B4-BE49-F238E27FC236}">
                <a16:creationId xmlns:a16="http://schemas.microsoft.com/office/drawing/2014/main" id="{6D7A9712-7595-EDB2-9D53-7664804F4EC5}"/>
              </a:ext>
            </a:extLst>
          </p:cNvPr>
          <p:cNvSpPr txBox="1"/>
          <p:nvPr/>
        </p:nvSpPr>
        <p:spPr>
          <a:xfrm>
            <a:off x="1314186" y="28680013"/>
            <a:ext cx="9144000" cy="3323987"/>
          </a:xfrm>
          <a:prstGeom prst="rect">
            <a:avLst/>
          </a:prstGeom>
          <a:solidFill>
            <a:schemeClr val="bg1"/>
          </a:solidFill>
        </p:spPr>
        <p:txBody>
          <a:bodyPr wrap="square" lIns="91440" tIns="45720" rIns="91440" bIns="45720" rtlCol="0" anchor="t">
            <a:spAutoFit/>
          </a:bodyPr>
          <a:lstStyle/>
          <a:p>
            <a:r>
              <a:rPr lang="en-US" sz="4200" b="1" dirty="0">
                <a:latin typeface="Nunito Sans SemiBold"/>
              </a:rPr>
              <a:t>References/Data Cite</a:t>
            </a:r>
            <a:endParaRPr lang="en-US" sz="4200" b="1" dirty="0">
              <a:effectLst/>
              <a:latin typeface="Nunito Sans SemiBold" pitchFamily="2" charset="77"/>
            </a:endParaRPr>
          </a:p>
          <a:p>
            <a:pPr>
              <a:buFont typeface="Arial" panose="020B0604020202020204" pitchFamily="34" charset="0"/>
              <a:buChar char="•"/>
            </a:pPr>
            <a:r>
              <a:rPr lang="en-US" sz="2800" dirty="0"/>
              <a:t> </a:t>
            </a:r>
            <a:r>
              <a:rPr lang="en-US" sz="2800" dirty="0" err="1"/>
              <a:t>Katrompas</a:t>
            </a:r>
            <a:r>
              <a:rPr lang="en-US" sz="2800" dirty="0"/>
              <a:t>, A., &amp; </a:t>
            </a:r>
            <a:r>
              <a:rPr lang="en-US" sz="2800" dirty="0" err="1"/>
              <a:t>Metsis</a:t>
            </a:r>
            <a:r>
              <a:rPr lang="en-US" sz="2800" dirty="0"/>
              <a:t>, V. (2020). </a:t>
            </a:r>
            <a:r>
              <a:rPr lang="en-US" sz="2800" i="1" dirty="0"/>
              <a:t>Rate My Professors: A Study Of Bias and Inaccuracies In Anonymous Self-Reporting</a:t>
            </a:r>
            <a:r>
              <a:rPr lang="en-US" sz="2800" dirty="0"/>
              <a:t>. Texas State University.</a:t>
            </a:r>
          </a:p>
          <a:p>
            <a:pPr>
              <a:buFont typeface="Arial" panose="020B0604020202020204" pitchFamily="34" charset="0"/>
              <a:buChar char="•"/>
            </a:pPr>
            <a:r>
              <a:rPr lang="en-US" sz="2800" dirty="0"/>
              <a:t> </a:t>
            </a:r>
            <a:r>
              <a:rPr lang="en-US" sz="2800" dirty="0" err="1"/>
              <a:t>Feistauer</a:t>
            </a:r>
            <a:r>
              <a:rPr lang="en-US" sz="2800" dirty="0"/>
              <a:t>, D., &amp; Richter, T. (2016). "How reliable are students' evaluations of teaching quality?" </a:t>
            </a:r>
            <a:r>
              <a:rPr lang="en-US" sz="2800" i="1" dirty="0"/>
              <a:t>Assessment &amp; Evaluation in Higher Education</a:t>
            </a:r>
            <a:r>
              <a:rPr lang="en-US" sz="2800" dirty="0"/>
              <a:t>.</a:t>
            </a:r>
          </a:p>
        </p:txBody>
      </p:sp>
      <p:sp>
        <p:nvSpPr>
          <p:cNvPr id="27" name="Rectangle 3">
            <a:extLst>
              <a:ext uri="{FF2B5EF4-FFF2-40B4-BE49-F238E27FC236}">
                <a16:creationId xmlns:a16="http://schemas.microsoft.com/office/drawing/2014/main" id="{7EF68C7E-0181-1BFF-E283-CA01EC41AD4E}"/>
              </a:ext>
            </a:extLst>
          </p:cNvPr>
          <p:cNvSpPr>
            <a:spLocks noChangeArrowheads="1"/>
          </p:cNvSpPr>
          <p:nvPr/>
        </p:nvSpPr>
        <p:spPr bwMode="auto">
          <a:xfrm>
            <a:off x="304800" y="3048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Difficulty Index vs. Star Rating</a:t>
            </a:r>
            <a:r>
              <a:rPr kumimoji="0" lang="en-US" altLang="en-US" sz="1800" b="0" i="0" u="none" strike="noStrike" cap="none" normalizeH="0" baseline="0" dirty="0">
                <a:ln>
                  <a:noFill/>
                </a:ln>
                <a:solidFill>
                  <a:schemeClr val="tx1"/>
                </a:solidFill>
                <a:effectLst/>
                <a:latin typeface="Arial" panose="020B0604020202020204" pitchFamily="34" charset="0"/>
              </a:rPr>
              <a:t> (Do easier graders get higher ratings?)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dirty="0">
                <a:ln>
                  <a:noFill/>
                </a:ln>
                <a:solidFill>
                  <a:schemeClr val="tx1"/>
                </a:solidFill>
                <a:effectLst/>
                <a:latin typeface="Arial" panose="020B0604020202020204" pitchFamily="34" charset="0"/>
              </a:rPr>
              <a:t>Tough Grader vs. Not Tough Grader Average Ratings</a:t>
            </a:r>
            <a:r>
              <a:rPr kumimoji="0" lang="en-US" altLang="en-US" sz="1800" b="0" i="0" u="none" strike="noStrike" cap="none" normalizeH="0" baseline="0" dirty="0">
                <a:ln>
                  <a:noFill/>
                </a:ln>
                <a:solidFill>
                  <a:schemeClr val="tx1"/>
                </a:solidFill>
                <a:effectLst/>
                <a:latin typeface="Arial" panose="020B0604020202020204" pitchFamily="34" charset="0"/>
              </a:rPr>
              <a:t> </a:t>
            </a:r>
          </a:p>
        </p:txBody>
      </p:sp>
      <p:sp>
        <p:nvSpPr>
          <p:cNvPr id="16" name="Rectangle 1">
            <a:extLst>
              <a:ext uri="{FF2B5EF4-FFF2-40B4-BE49-F238E27FC236}">
                <a16:creationId xmlns:a16="http://schemas.microsoft.com/office/drawing/2014/main" id="{944D6F29-A569-B433-0284-591AC6222925}"/>
              </a:ext>
            </a:extLst>
          </p:cNvPr>
          <p:cNvSpPr>
            <a:spLocks noChangeArrowheads="1"/>
          </p:cNvSpPr>
          <p:nvPr/>
        </p:nvSpPr>
        <p:spPr bwMode="auto">
          <a:xfrm>
            <a:off x="457200" y="457200"/>
            <a:ext cx="438912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Tough Graders:</a:t>
            </a:r>
            <a:r>
              <a:rPr kumimoji="0" lang="en-US" altLang="en-US" sz="1800" b="0" i="0" u="none" strike="noStrike" cap="none" normalizeH="0" baseline="0">
                <a:ln>
                  <a:noFill/>
                </a:ln>
                <a:solidFill>
                  <a:schemeClr val="tx1"/>
                </a:solidFill>
                <a:effectLst/>
                <a:latin typeface="Arial" panose="020B0604020202020204" pitchFamily="34" charset="0"/>
              </a:rPr>
              <a:t> Average rating: </a:t>
            </a:r>
            <a:r>
              <a:rPr kumimoji="0" lang="en-US" altLang="en-US" sz="1800" b="1" i="0" u="none" strike="noStrike" cap="none" normalizeH="0" baseline="0">
                <a:ln>
                  <a:noFill/>
                </a:ln>
                <a:solidFill>
                  <a:schemeClr val="tx1"/>
                </a:solidFill>
                <a:effectLst/>
                <a:latin typeface="Arial" panose="020B0604020202020204" pitchFamily="34" charset="0"/>
              </a:rPr>
              <a:t>3.55</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Not Tough Graders:</a:t>
            </a:r>
            <a:r>
              <a:rPr kumimoji="0" lang="en-US" altLang="en-US" sz="1800" b="0" i="0" u="none" strike="noStrike" cap="none" normalizeH="0" baseline="0">
                <a:ln>
                  <a:noFill/>
                </a:ln>
                <a:solidFill>
                  <a:schemeClr val="tx1"/>
                </a:solidFill>
                <a:effectLst/>
                <a:latin typeface="Arial" panose="020B0604020202020204" pitchFamily="34" charset="0"/>
              </a:rPr>
              <a:t> Average rating: </a:t>
            </a:r>
            <a:r>
              <a:rPr kumimoji="0" lang="en-US" altLang="en-US" sz="1800" b="1" i="0" u="none" strike="noStrike" cap="none" normalizeH="0" baseline="0">
                <a:ln>
                  <a:noFill/>
                </a:ln>
                <a:solidFill>
                  <a:schemeClr val="tx1"/>
                </a:solidFill>
                <a:effectLst/>
                <a:latin typeface="Arial" panose="020B0604020202020204" pitchFamily="34" charset="0"/>
              </a:rPr>
              <a:t>3.69</a:t>
            </a:r>
            <a:endParaRPr kumimoji="0" lang="en-US" altLang="en-US" sz="1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Difference:</a:t>
            </a:r>
            <a:r>
              <a:rPr kumimoji="0" lang="en-US" altLang="en-US" sz="1800" b="0" i="0" u="none" strike="noStrike" cap="none" normalizeH="0" baseline="0">
                <a:ln>
                  <a:noFill/>
                </a:ln>
                <a:solidFill>
                  <a:schemeClr val="tx1"/>
                </a:solidFill>
                <a:effectLst/>
                <a:latin typeface="Arial" panose="020B0604020202020204" pitchFamily="34" charset="0"/>
              </a:rPr>
              <a:t> </a:t>
            </a:r>
            <a:r>
              <a:rPr kumimoji="0" lang="en-US" altLang="en-US" sz="1800" b="1" i="0" u="none" strike="noStrike" cap="none" normalizeH="0" baseline="0">
                <a:ln>
                  <a:noFill/>
                </a:ln>
                <a:solidFill>
                  <a:schemeClr val="tx1"/>
                </a:solidFill>
                <a:effectLst/>
                <a:latin typeface="Arial" panose="020B0604020202020204" pitchFamily="34" charset="0"/>
              </a:rPr>
              <a:t>0.14 points lower</a:t>
            </a:r>
            <a:r>
              <a:rPr kumimoji="0" lang="en-US" altLang="en-US" sz="1800" b="0" i="0" u="none" strike="noStrike" cap="none" normalizeH="0" baseline="0">
                <a:ln>
                  <a:noFill/>
                </a:ln>
                <a:solidFill>
                  <a:schemeClr val="tx1"/>
                </a:solidFill>
                <a:effectLst/>
                <a:latin typeface="Arial" panose="020B0604020202020204" pitchFamily="34" charset="0"/>
              </a:rPr>
              <a:t> for tough graders, confirming that </a:t>
            </a:r>
            <a:r>
              <a:rPr kumimoji="0" lang="en-US" altLang="en-US" sz="1800" b="1" i="0" u="none" strike="noStrike" cap="none" normalizeH="0" baseline="0">
                <a:ln>
                  <a:noFill/>
                </a:ln>
                <a:solidFill>
                  <a:schemeClr val="tx1"/>
                </a:solidFill>
                <a:effectLst/>
                <a:latin typeface="Arial" panose="020B0604020202020204" pitchFamily="34" charset="0"/>
              </a:rPr>
              <a:t>stricter graders are penalized in ratings</a:t>
            </a:r>
            <a:r>
              <a:rPr kumimoji="0" lang="en-US" altLang="en-US" sz="1800" b="0" i="0" u="none" strike="noStrike" cap="none" normalizeH="0" baseline="0">
                <a:ln>
                  <a:noFill/>
                </a:ln>
                <a:solidFill>
                  <a:schemeClr val="tx1"/>
                </a:solidFill>
                <a:effectLst/>
                <a:latin typeface="Arial" panose="020B0604020202020204" pitchFamily="34" charset="0"/>
              </a:rPr>
              <a:t>. </a:t>
            </a:r>
          </a:p>
        </p:txBody>
      </p:sp>
      <p:pic>
        <p:nvPicPr>
          <p:cNvPr id="13" name="Content Placeholder 12" descr="A graph of a number of review&#10;&#10;AI-generated content may be incorrect.">
            <a:extLst>
              <a:ext uri="{FF2B5EF4-FFF2-40B4-BE49-F238E27FC236}">
                <a16:creationId xmlns:a16="http://schemas.microsoft.com/office/drawing/2014/main" id="{8B810A3C-1140-17E5-1683-9FEB2E32E99D}"/>
              </a:ext>
            </a:extLst>
          </p:cNvPr>
          <p:cNvPicPr>
            <a:picLocks noGrp="1" noChangeAspect="1"/>
          </p:cNvPicPr>
          <p:nvPr>
            <p:ph sz="quarter" idx="15"/>
          </p:nvPr>
        </p:nvPicPr>
        <p:blipFill>
          <a:blip r:embed="rId7"/>
          <a:stretch>
            <a:fillRect/>
          </a:stretch>
        </p:blipFill>
        <p:spPr>
          <a:xfrm>
            <a:off x="21945600" y="26883572"/>
            <a:ext cx="8940800" cy="4754456"/>
          </a:xfrm>
        </p:spPr>
      </p:pic>
      <p:pic>
        <p:nvPicPr>
          <p:cNvPr id="18" name="Picture 17" descr="A blue and red graph&#10;&#10;AI-generated content may be incorrect.">
            <a:extLst>
              <a:ext uri="{FF2B5EF4-FFF2-40B4-BE49-F238E27FC236}">
                <a16:creationId xmlns:a16="http://schemas.microsoft.com/office/drawing/2014/main" id="{58B77F51-DC49-8C09-03F0-2C05E9158FB7}"/>
              </a:ext>
            </a:extLst>
          </p:cNvPr>
          <p:cNvPicPr>
            <a:picLocks noChangeAspect="1"/>
          </p:cNvPicPr>
          <p:nvPr/>
        </p:nvPicPr>
        <p:blipFill>
          <a:blip r:embed="rId8"/>
          <a:stretch>
            <a:fillRect/>
          </a:stretch>
        </p:blipFill>
        <p:spPr>
          <a:xfrm>
            <a:off x="12749742" y="26883572"/>
            <a:ext cx="7612395" cy="3625603"/>
          </a:xfrm>
          <a:prstGeom prst="rect">
            <a:avLst/>
          </a:prstGeom>
        </p:spPr>
      </p:pic>
      <p:sp>
        <p:nvSpPr>
          <p:cNvPr id="20" name="Content Placeholder 19">
            <a:extLst>
              <a:ext uri="{FF2B5EF4-FFF2-40B4-BE49-F238E27FC236}">
                <a16:creationId xmlns:a16="http://schemas.microsoft.com/office/drawing/2014/main" id="{117650B5-FA6C-E2A1-B734-00CDA3A54059}"/>
              </a:ext>
            </a:extLst>
          </p:cNvPr>
          <p:cNvSpPr>
            <a:spLocks noGrp="1"/>
          </p:cNvSpPr>
          <p:nvPr>
            <p:ph sz="quarter" idx="19"/>
          </p:nvPr>
        </p:nvSpPr>
        <p:spPr>
          <a:xfrm>
            <a:off x="16945657" y="32461200"/>
            <a:ext cx="6400800" cy="4114800"/>
          </a:xfrm>
        </p:spPr>
        <p:txBody>
          <a:bodyPr/>
          <a:lstStyle/>
          <a:p>
            <a:endParaRPr lang="en-US" dirty="0"/>
          </a:p>
        </p:txBody>
      </p:sp>
    </p:spTree>
    <p:extLst>
      <p:ext uri="{BB962C8B-B14F-4D97-AF65-F5344CB8AC3E}">
        <p14:creationId xmlns:p14="http://schemas.microsoft.com/office/powerpoint/2010/main" val="3227856433"/>
      </p:ext>
    </p:extLst>
  </p:cSld>
  <p:clrMapOvr>
    <a:masterClrMapping/>
  </p:clrMapOvr>
</p:sld>
</file>

<file path=ppt/theme/theme1.xml><?xml version="1.0" encoding="utf-8"?>
<a:theme xmlns:a="http://schemas.openxmlformats.org/drawingml/2006/main" name="Office Theme">
  <a:themeElements>
    <a:clrScheme name="Custom 1">
      <a:dk1>
        <a:srgbClr val="501114"/>
      </a:dk1>
      <a:lt1>
        <a:srgbClr val="FFFFFF"/>
      </a:lt1>
      <a:dk2>
        <a:srgbClr val="006E96"/>
      </a:dk2>
      <a:lt2>
        <a:srgbClr val="E7E6E6"/>
      </a:lt2>
      <a:accent1>
        <a:srgbClr val="D92A3F"/>
      </a:accent1>
      <a:accent2>
        <a:srgbClr val="D6A800"/>
      </a:accent2>
      <a:accent3>
        <a:srgbClr val="DF684B"/>
      </a:accent3>
      <a:accent4>
        <a:srgbClr val="4B955F"/>
      </a:accent4>
      <a:accent5>
        <a:srgbClr val="77C4D4"/>
      </a:accent5>
      <a:accent6>
        <a:srgbClr val="E9CCCF"/>
      </a:accent6>
      <a:hlink>
        <a:srgbClr val="006E96"/>
      </a:hlink>
      <a:folHlink>
        <a:srgbClr val="954F72"/>
      </a:folHlink>
    </a:clrScheme>
    <a:fontScheme name="Research Poster Copy Theme">
      <a:majorFont>
        <a:latin typeface="Nunito Sans SemiBold"/>
        <a:ea typeface=""/>
        <a:cs typeface=""/>
      </a:majorFont>
      <a:minorFont>
        <a:latin typeface="Nunito Sans"/>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B9599F66748F2B41906FAEFF5D64121C" ma:contentTypeVersion="13" ma:contentTypeDescription="Create a new document." ma:contentTypeScope="" ma:versionID="76fa22bc2e0c265f33f0ae15197ce30d">
  <xsd:schema xmlns:xsd="http://www.w3.org/2001/XMLSchema" xmlns:xs="http://www.w3.org/2001/XMLSchema" xmlns:p="http://schemas.microsoft.com/office/2006/metadata/properties" xmlns:ns2="89370731-8904-490a-b1f0-fc3e4bb3da4e" xmlns:ns3="88755b6d-2e00-4253-8ba0-0fc278269ff7" targetNamespace="http://schemas.microsoft.com/office/2006/metadata/properties" ma:root="true" ma:fieldsID="124a2f0c4ee84d1629d36c9bd5e16f14" ns2:_="" ns3:_="">
    <xsd:import namespace="89370731-8904-490a-b1f0-fc3e4bb3da4e"/>
    <xsd:import namespace="88755b6d-2e00-4253-8ba0-0fc278269ff7"/>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3:SharedWithUsers" minOccurs="0"/>
                <xsd:element ref="ns3:SharedWithDetails" minOccurs="0"/>
                <xsd:element ref="ns2:lcf76f155ced4ddcb4097134ff3c332f" minOccurs="0"/>
                <xsd:element ref="ns3:TaxCatchAll" minOccurs="0"/>
                <xsd:element ref="ns2:MediaServiceOCR" minOccurs="0"/>
                <xsd:element ref="ns2:MediaServiceGenerationTime" minOccurs="0"/>
                <xsd:element ref="ns2:MediaServiceEventHashCode" minOccurs="0"/>
                <xsd:element ref="ns2:MediaServiceSearchPropertie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9370731-8904-490a-b1f0-fc3e4bb3da4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lcf76f155ced4ddcb4097134ff3c332f" ma:index="14" nillable="true" ma:taxonomy="true" ma:internalName="lcf76f155ced4ddcb4097134ff3c332f" ma:taxonomyFieldName="MediaServiceImageTags" ma:displayName="Image Tags" ma:readOnly="false" ma:fieldId="{5cf76f15-5ced-4ddc-b409-7134ff3c332f}" ma:taxonomyMulti="true" ma:sspId="83a692e8-e48a-48e7-a779-d106e04dcfd5"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SearchProperties" ma:index="19" nillable="true" ma:displayName="MediaServiceSearchProperties" ma:hidden="true" ma:internalName="MediaServiceSearchProperties" ma:readOnly="true">
      <xsd:simpleType>
        <xsd:restriction base="dms:Note"/>
      </xsd:simpleType>
    </xsd:element>
    <xsd:element name="MediaServiceDateTaken" ma:index="20" nillable="true" ma:displayName="MediaServiceDateTaken" ma:hidden="true" ma:indexed="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88755b6d-2e00-4253-8ba0-0fc278269ff7" elementFormDefault="qualified">
    <xsd:import namespace="http://schemas.microsoft.com/office/2006/documentManagement/types"/>
    <xsd:import namespace="http://schemas.microsoft.com/office/infopath/2007/PartnerControls"/>
    <xsd:element name="SharedWithUsers" ma:index="11"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2" nillable="true" ma:displayName="Shared With Details" ma:internalName="SharedWithDetails" ma:readOnly="true">
      <xsd:simpleType>
        <xsd:restriction base="dms:Note">
          <xsd:maxLength value="255"/>
        </xsd:restriction>
      </xsd:simpleType>
    </xsd:element>
    <xsd:element name="TaxCatchAll" ma:index="15" nillable="true" ma:displayName="Taxonomy Catch All Column" ma:hidden="true" ma:list="{0815d5bf-09fa-413e-833e-6c23614d2faa}" ma:internalName="TaxCatchAll" ma:showField="CatchAllData" ma:web="88755b6d-2e00-4253-8ba0-0fc278269ff7">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TaxCatchAll xmlns="88755b6d-2e00-4253-8ba0-0fc278269ff7" xsi:nil="true"/>
    <lcf76f155ced4ddcb4097134ff3c332f xmlns="89370731-8904-490a-b1f0-fc3e4bb3da4e">
      <Terms xmlns="http://schemas.microsoft.com/office/infopath/2007/PartnerControls"/>
    </lcf76f155ced4ddcb4097134ff3c332f>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A7DA03E-D0DD-4BBE-BE2C-2A24247A65DB}">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9370731-8904-490a-b1f0-fc3e4bb3da4e"/>
    <ds:schemaRef ds:uri="88755b6d-2e00-4253-8ba0-0fc278269ff7"/>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5B6E4ED-8E7A-43E2-B13E-52186A43A243}">
  <ds:schemaRefs>
    <ds:schemaRef ds:uri="http://schemas.microsoft.com/office/2006/metadata/properties"/>
    <ds:schemaRef ds:uri="http://schemas.microsoft.com/office/infopath/2007/PartnerControls"/>
    <ds:schemaRef ds:uri="88755b6d-2e00-4253-8ba0-0fc278269ff7"/>
    <ds:schemaRef ds:uri="89370731-8904-490a-b1f0-fc3e4bb3da4e"/>
  </ds:schemaRefs>
</ds:datastoreItem>
</file>

<file path=customXml/itemProps3.xml><?xml version="1.0" encoding="utf-8"?>
<ds:datastoreItem xmlns:ds="http://schemas.openxmlformats.org/officeDocument/2006/customXml" ds:itemID="{1A53B763-374C-4C49-B9C3-FA5136AA92F2}">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813</TotalTime>
  <Words>1166</Words>
  <Application>Microsoft Office PowerPoint</Application>
  <PresentationFormat>Custom</PresentationFormat>
  <Paragraphs>74</Paragraphs>
  <Slides>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vt:i4>
      </vt:variant>
    </vt:vector>
  </HeadingPairs>
  <TitlesOfParts>
    <vt:vector size="8" baseType="lpstr">
      <vt:lpstr>Arial</vt:lpstr>
      <vt:lpstr>Brandon Grotesque Bold</vt:lpstr>
      <vt:lpstr>Calibri</vt:lpstr>
      <vt:lpstr>Halis GR Regular</vt:lpstr>
      <vt:lpstr>Nunito Sans</vt:lpstr>
      <vt:lpstr>Nunito Sans SemiBold</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Puthuraya, Akshatha</dc:creator>
  <cp:lastModifiedBy>Sah, Sumit</cp:lastModifiedBy>
  <cp:revision>67</cp:revision>
  <dcterms:created xsi:type="dcterms:W3CDTF">2022-09-23T15:05:29Z</dcterms:created>
  <dcterms:modified xsi:type="dcterms:W3CDTF">2025-02-14T18:46:41Z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0x010100B9599F66748F2B41906FAEFF5D64121C</vt:lpwstr>
  </property>
  <property fmtid="{D5CDD505-2E9C-101B-9397-08002B2CF9AE}" pid="3" name="MediaServiceImageTags">
    <vt:lpwstr/>
  </property>
</Properties>
</file>