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85A2B-B56C-45C9-85C2-E69A2E58160C}"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5173E-5229-41B9-A1A3-5088872901D0}" type="slidenum">
              <a:rPr lang="en-US" smtClean="0"/>
              <a:t>‹#›</a:t>
            </a:fld>
            <a:endParaRPr lang="en-US"/>
          </a:p>
        </p:txBody>
      </p:sp>
    </p:spTree>
    <p:extLst>
      <p:ext uri="{BB962C8B-B14F-4D97-AF65-F5344CB8AC3E}">
        <p14:creationId xmlns:p14="http://schemas.microsoft.com/office/powerpoint/2010/main" val="1947626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a:t>
            </a:fld>
            <a:endParaRPr lang="en-IN" dirty="0"/>
          </a:p>
        </p:txBody>
      </p:sp>
    </p:spTree>
    <p:extLst>
      <p:ext uri="{BB962C8B-B14F-4D97-AF65-F5344CB8AC3E}">
        <p14:creationId xmlns:p14="http://schemas.microsoft.com/office/powerpoint/2010/main" val="407957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10</a:t>
            </a:fld>
            <a:endParaRPr lang="en-IN" dirty="0"/>
          </a:p>
        </p:txBody>
      </p:sp>
    </p:spTree>
    <p:extLst>
      <p:ext uri="{BB962C8B-B14F-4D97-AF65-F5344CB8AC3E}">
        <p14:creationId xmlns:p14="http://schemas.microsoft.com/office/powerpoint/2010/main" val="3438327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11</a:t>
            </a:fld>
            <a:endParaRPr lang="en-IN" dirty="0"/>
          </a:p>
        </p:txBody>
      </p:sp>
    </p:spTree>
    <p:extLst>
      <p:ext uri="{BB962C8B-B14F-4D97-AF65-F5344CB8AC3E}">
        <p14:creationId xmlns:p14="http://schemas.microsoft.com/office/powerpoint/2010/main" val="321642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12</a:t>
            </a:fld>
            <a:endParaRPr lang="en-IN" dirty="0"/>
          </a:p>
        </p:txBody>
      </p:sp>
    </p:spTree>
    <p:extLst>
      <p:ext uri="{BB962C8B-B14F-4D97-AF65-F5344CB8AC3E}">
        <p14:creationId xmlns:p14="http://schemas.microsoft.com/office/powerpoint/2010/main" val="2666395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13</a:t>
            </a:fld>
            <a:endParaRPr lang="en-IN" dirty="0"/>
          </a:p>
        </p:txBody>
      </p:sp>
    </p:spTree>
    <p:extLst>
      <p:ext uri="{BB962C8B-B14F-4D97-AF65-F5344CB8AC3E}">
        <p14:creationId xmlns:p14="http://schemas.microsoft.com/office/powerpoint/2010/main" val="1929135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14</a:t>
            </a:fld>
            <a:endParaRPr lang="en-IN" dirty="0"/>
          </a:p>
        </p:txBody>
      </p:sp>
    </p:spTree>
    <p:extLst>
      <p:ext uri="{BB962C8B-B14F-4D97-AF65-F5344CB8AC3E}">
        <p14:creationId xmlns:p14="http://schemas.microsoft.com/office/powerpoint/2010/main" val="1174207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15</a:t>
            </a:fld>
            <a:endParaRPr lang="en-IN" dirty="0"/>
          </a:p>
        </p:txBody>
      </p:sp>
    </p:spTree>
    <p:extLst>
      <p:ext uri="{BB962C8B-B14F-4D97-AF65-F5344CB8AC3E}">
        <p14:creationId xmlns:p14="http://schemas.microsoft.com/office/powerpoint/2010/main" val="1747595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16</a:t>
            </a:fld>
            <a:endParaRPr lang="en-IN" dirty="0"/>
          </a:p>
        </p:txBody>
      </p:sp>
    </p:spTree>
    <p:extLst>
      <p:ext uri="{BB962C8B-B14F-4D97-AF65-F5344CB8AC3E}">
        <p14:creationId xmlns:p14="http://schemas.microsoft.com/office/powerpoint/2010/main" val="38658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17</a:t>
            </a:fld>
            <a:endParaRPr lang="en-IN" dirty="0"/>
          </a:p>
        </p:txBody>
      </p:sp>
    </p:spTree>
    <p:extLst>
      <p:ext uri="{BB962C8B-B14F-4D97-AF65-F5344CB8AC3E}">
        <p14:creationId xmlns:p14="http://schemas.microsoft.com/office/powerpoint/2010/main" val="602330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18</a:t>
            </a:fld>
            <a:endParaRPr lang="en-IN" dirty="0"/>
          </a:p>
        </p:txBody>
      </p:sp>
    </p:spTree>
    <p:extLst>
      <p:ext uri="{BB962C8B-B14F-4D97-AF65-F5344CB8AC3E}">
        <p14:creationId xmlns:p14="http://schemas.microsoft.com/office/powerpoint/2010/main" val="3581527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19</a:t>
            </a:fld>
            <a:endParaRPr lang="en-IN" dirty="0"/>
          </a:p>
        </p:txBody>
      </p:sp>
    </p:spTree>
    <p:extLst>
      <p:ext uri="{BB962C8B-B14F-4D97-AF65-F5344CB8AC3E}">
        <p14:creationId xmlns:p14="http://schemas.microsoft.com/office/powerpoint/2010/main" val="239038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a:t>
            </a:fld>
            <a:endParaRPr lang="en-IN" dirty="0"/>
          </a:p>
        </p:txBody>
      </p:sp>
    </p:spTree>
    <p:extLst>
      <p:ext uri="{BB962C8B-B14F-4D97-AF65-F5344CB8AC3E}">
        <p14:creationId xmlns:p14="http://schemas.microsoft.com/office/powerpoint/2010/main" val="2950694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20</a:t>
            </a:fld>
            <a:endParaRPr lang="en-IN" dirty="0"/>
          </a:p>
        </p:txBody>
      </p:sp>
    </p:spTree>
    <p:extLst>
      <p:ext uri="{BB962C8B-B14F-4D97-AF65-F5344CB8AC3E}">
        <p14:creationId xmlns:p14="http://schemas.microsoft.com/office/powerpoint/2010/main" val="3967834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21</a:t>
            </a:fld>
            <a:endParaRPr lang="en-IN" dirty="0"/>
          </a:p>
        </p:txBody>
      </p:sp>
    </p:spTree>
    <p:extLst>
      <p:ext uri="{BB962C8B-B14F-4D97-AF65-F5344CB8AC3E}">
        <p14:creationId xmlns:p14="http://schemas.microsoft.com/office/powerpoint/2010/main" val="2529038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22</a:t>
            </a:fld>
            <a:endParaRPr lang="en-IN" dirty="0"/>
          </a:p>
        </p:txBody>
      </p:sp>
    </p:spTree>
    <p:extLst>
      <p:ext uri="{BB962C8B-B14F-4D97-AF65-F5344CB8AC3E}">
        <p14:creationId xmlns:p14="http://schemas.microsoft.com/office/powerpoint/2010/main" val="4143785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23</a:t>
            </a:fld>
            <a:endParaRPr lang="en-IN" dirty="0"/>
          </a:p>
        </p:txBody>
      </p:sp>
    </p:spTree>
    <p:extLst>
      <p:ext uri="{BB962C8B-B14F-4D97-AF65-F5344CB8AC3E}">
        <p14:creationId xmlns:p14="http://schemas.microsoft.com/office/powerpoint/2010/main" val="1989838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24</a:t>
            </a:fld>
            <a:endParaRPr lang="en-IN" dirty="0"/>
          </a:p>
        </p:txBody>
      </p:sp>
    </p:spTree>
    <p:extLst>
      <p:ext uri="{BB962C8B-B14F-4D97-AF65-F5344CB8AC3E}">
        <p14:creationId xmlns:p14="http://schemas.microsoft.com/office/powerpoint/2010/main" val="3572336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25</a:t>
            </a:fld>
            <a:endParaRPr lang="en-IN" dirty="0"/>
          </a:p>
        </p:txBody>
      </p:sp>
    </p:spTree>
    <p:extLst>
      <p:ext uri="{BB962C8B-B14F-4D97-AF65-F5344CB8AC3E}">
        <p14:creationId xmlns:p14="http://schemas.microsoft.com/office/powerpoint/2010/main" val="3128242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26</a:t>
            </a:fld>
            <a:endParaRPr lang="en-IN" dirty="0"/>
          </a:p>
        </p:txBody>
      </p:sp>
    </p:spTree>
    <p:extLst>
      <p:ext uri="{BB962C8B-B14F-4D97-AF65-F5344CB8AC3E}">
        <p14:creationId xmlns:p14="http://schemas.microsoft.com/office/powerpoint/2010/main" val="2984965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27</a:t>
            </a:fld>
            <a:endParaRPr lang="en-IN" dirty="0"/>
          </a:p>
        </p:txBody>
      </p:sp>
    </p:spTree>
    <p:extLst>
      <p:ext uri="{BB962C8B-B14F-4D97-AF65-F5344CB8AC3E}">
        <p14:creationId xmlns:p14="http://schemas.microsoft.com/office/powerpoint/2010/main" val="3415596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28</a:t>
            </a:fld>
            <a:endParaRPr lang="en-IN" dirty="0"/>
          </a:p>
        </p:txBody>
      </p:sp>
    </p:spTree>
    <p:extLst>
      <p:ext uri="{BB962C8B-B14F-4D97-AF65-F5344CB8AC3E}">
        <p14:creationId xmlns:p14="http://schemas.microsoft.com/office/powerpoint/2010/main" val="2952809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29</a:t>
            </a:fld>
            <a:endParaRPr lang="en-IN" dirty="0"/>
          </a:p>
        </p:txBody>
      </p:sp>
    </p:spTree>
    <p:extLst>
      <p:ext uri="{BB962C8B-B14F-4D97-AF65-F5344CB8AC3E}">
        <p14:creationId xmlns:p14="http://schemas.microsoft.com/office/powerpoint/2010/main" val="411933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a:t>
            </a:fld>
            <a:endParaRPr lang="en-IN" dirty="0"/>
          </a:p>
        </p:txBody>
      </p:sp>
    </p:spTree>
    <p:extLst>
      <p:ext uri="{BB962C8B-B14F-4D97-AF65-F5344CB8AC3E}">
        <p14:creationId xmlns:p14="http://schemas.microsoft.com/office/powerpoint/2010/main" val="100286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30</a:t>
            </a:fld>
            <a:endParaRPr lang="en-IN" dirty="0"/>
          </a:p>
        </p:txBody>
      </p:sp>
    </p:spTree>
    <p:extLst>
      <p:ext uri="{BB962C8B-B14F-4D97-AF65-F5344CB8AC3E}">
        <p14:creationId xmlns:p14="http://schemas.microsoft.com/office/powerpoint/2010/main" val="2708875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31</a:t>
            </a:fld>
            <a:endParaRPr lang="en-IN" dirty="0"/>
          </a:p>
        </p:txBody>
      </p:sp>
    </p:spTree>
    <p:extLst>
      <p:ext uri="{BB962C8B-B14F-4D97-AF65-F5344CB8AC3E}">
        <p14:creationId xmlns:p14="http://schemas.microsoft.com/office/powerpoint/2010/main" val="2784012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32</a:t>
            </a:fld>
            <a:endParaRPr lang="en-IN" dirty="0"/>
          </a:p>
        </p:txBody>
      </p:sp>
    </p:spTree>
    <p:extLst>
      <p:ext uri="{BB962C8B-B14F-4D97-AF65-F5344CB8AC3E}">
        <p14:creationId xmlns:p14="http://schemas.microsoft.com/office/powerpoint/2010/main" val="3461853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33</a:t>
            </a:fld>
            <a:endParaRPr lang="en-IN" dirty="0"/>
          </a:p>
        </p:txBody>
      </p:sp>
    </p:spTree>
    <p:extLst>
      <p:ext uri="{BB962C8B-B14F-4D97-AF65-F5344CB8AC3E}">
        <p14:creationId xmlns:p14="http://schemas.microsoft.com/office/powerpoint/2010/main" val="3489966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34</a:t>
            </a:fld>
            <a:endParaRPr lang="en-IN" dirty="0"/>
          </a:p>
        </p:txBody>
      </p:sp>
    </p:spTree>
    <p:extLst>
      <p:ext uri="{BB962C8B-B14F-4D97-AF65-F5344CB8AC3E}">
        <p14:creationId xmlns:p14="http://schemas.microsoft.com/office/powerpoint/2010/main" val="102334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35</a:t>
            </a:fld>
            <a:endParaRPr lang="en-IN" dirty="0"/>
          </a:p>
        </p:txBody>
      </p:sp>
    </p:spTree>
    <p:extLst>
      <p:ext uri="{BB962C8B-B14F-4D97-AF65-F5344CB8AC3E}">
        <p14:creationId xmlns:p14="http://schemas.microsoft.com/office/powerpoint/2010/main" val="4230225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36</a:t>
            </a:fld>
            <a:endParaRPr lang="en-IN" dirty="0"/>
          </a:p>
        </p:txBody>
      </p:sp>
    </p:spTree>
    <p:extLst>
      <p:ext uri="{BB962C8B-B14F-4D97-AF65-F5344CB8AC3E}">
        <p14:creationId xmlns:p14="http://schemas.microsoft.com/office/powerpoint/2010/main" val="163258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37</a:t>
            </a:fld>
            <a:endParaRPr lang="en-IN" dirty="0"/>
          </a:p>
        </p:txBody>
      </p:sp>
    </p:spTree>
    <p:extLst>
      <p:ext uri="{BB962C8B-B14F-4D97-AF65-F5344CB8AC3E}">
        <p14:creationId xmlns:p14="http://schemas.microsoft.com/office/powerpoint/2010/main" val="2896376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38</a:t>
            </a:fld>
            <a:endParaRPr lang="en-IN" dirty="0"/>
          </a:p>
        </p:txBody>
      </p:sp>
    </p:spTree>
    <p:extLst>
      <p:ext uri="{BB962C8B-B14F-4D97-AF65-F5344CB8AC3E}">
        <p14:creationId xmlns:p14="http://schemas.microsoft.com/office/powerpoint/2010/main" val="2402354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39</a:t>
            </a:fld>
            <a:endParaRPr lang="en-IN" dirty="0"/>
          </a:p>
        </p:txBody>
      </p:sp>
    </p:spTree>
    <p:extLst>
      <p:ext uri="{BB962C8B-B14F-4D97-AF65-F5344CB8AC3E}">
        <p14:creationId xmlns:p14="http://schemas.microsoft.com/office/powerpoint/2010/main" val="111277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a:t>
            </a:fld>
            <a:endParaRPr lang="en-IN" dirty="0"/>
          </a:p>
        </p:txBody>
      </p:sp>
    </p:spTree>
    <p:extLst>
      <p:ext uri="{BB962C8B-B14F-4D97-AF65-F5344CB8AC3E}">
        <p14:creationId xmlns:p14="http://schemas.microsoft.com/office/powerpoint/2010/main" val="1786776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40</a:t>
            </a:fld>
            <a:endParaRPr lang="en-IN" dirty="0"/>
          </a:p>
        </p:txBody>
      </p:sp>
    </p:spTree>
    <p:extLst>
      <p:ext uri="{BB962C8B-B14F-4D97-AF65-F5344CB8AC3E}">
        <p14:creationId xmlns:p14="http://schemas.microsoft.com/office/powerpoint/2010/main" val="1057937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41</a:t>
            </a:fld>
            <a:endParaRPr lang="en-IN" dirty="0"/>
          </a:p>
        </p:txBody>
      </p:sp>
    </p:spTree>
    <p:extLst>
      <p:ext uri="{BB962C8B-B14F-4D97-AF65-F5344CB8AC3E}">
        <p14:creationId xmlns:p14="http://schemas.microsoft.com/office/powerpoint/2010/main" val="17800614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42</a:t>
            </a:fld>
            <a:endParaRPr lang="en-IN" dirty="0"/>
          </a:p>
        </p:txBody>
      </p:sp>
    </p:spTree>
    <p:extLst>
      <p:ext uri="{BB962C8B-B14F-4D97-AF65-F5344CB8AC3E}">
        <p14:creationId xmlns:p14="http://schemas.microsoft.com/office/powerpoint/2010/main" val="31440029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43</a:t>
            </a:fld>
            <a:endParaRPr lang="en-IN" dirty="0"/>
          </a:p>
        </p:txBody>
      </p:sp>
    </p:spTree>
    <p:extLst>
      <p:ext uri="{BB962C8B-B14F-4D97-AF65-F5344CB8AC3E}">
        <p14:creationId xmlns:p14="http://schemas.microsoft.com/office/powerpoint/2010/main" val="233175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44</a:t>
            </a:fld>
            <a:endParaRPr lang="en-IN" dirty="0"/>
          </a:p>
        </p:txBody>
      </p:sp>
    </p:spTree>
    <p:extLst>
      <p:ext uri="{BB962C8B-B14F-4D97-AF65-F5344CB8AC3E}">
        <p14:creationId xmlns:p14="http://schemas.microsoft.com/office/powerpoint/2010/main" val="62970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a:t>
            </a:fld>
            <a:endParaRPr lang="en-IN" dirty="0"/>
          </a:p>
        </p:txBody>
      </p:sp>
    </p:spTree>
    <p:extLst>
      <p:ext uri="{BB962C8B-B14F-4D97-AF65-F5344CB8AC3E}">
        <p14:creationId xmlns:p14="http://schemas.microsoft.com/office/powerpoint/2010/main" val="897696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6</a:t>
            </a:fld>
            <a:endParaRPr lang="en-IN" dirty="0"/>
          </a:p>
        </p:txBody>
      </p:sp>
    </p:spTree>
    <p:extLst>
      <p:ext uri="{BB962C8B-B14F-4D97-AF65-F5344CB8AC3E}">
        <p14:creationId xmlns:p14="http://schemas.microsoft.com/office/powerpoint/2010/main" val="188770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7</a:t>
            </a:fld>
            <a:endParaRPr lang="en-IN" dirty="0"/>
          </a:p>
        </p:txBody>
      </p:sp>
    </p:spTree>
    <p:extLst>
      <p:ext uri="{BB962C8B-B14F-4D97-AF65-F5344CB8AC3E}">
        <p14:creationId xmlns:p14="http://schemas.microsoft.com/office/powerpoint/2010/main" val="3902262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8</a:t>
            </a:fld>
            <a:endParaRPr lang="en-IN" dirty="0"/>
          </a:p>
        </p:txBody>
      </p:sp>
    </p:spTree>
    <p:extLst>
      <p:ext uri="{BB962C8B-B14F-4D97-AF65-F5344CB8AC3E}">
        <p14:creationId xmlns:p14="http://schemas.microsoft.com/office/powerpoint/2010/main" val="284709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9</a:t>
            </a:fld>
            <a:endParaRPr lang="en-IN" dirty="0"/>
          </a:p>
        </p:txBody>
      </p:sp>
    </p:spTree>
    <p:extLst>
      <p:ext uri="{BB962C8B-B14F-4D97-AF65-F5344CB8AC3E}">
        <p14:creationId xmlns:p14="http://schemas.microsoft.com/office/powerpoint/2010/main" val="317026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F37B-9441-46E4-9A4A-35A28C6CB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DD99EB-AFF0-477C-8EBC-48533BF71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C148CC-5A6D-4BB6-BAF5-4AC26101B218}"/>
              </a:ext>
            </a:extLst>
          </p:cNvPr>
          <p:cNvSpPr>
            <a:spLocks noGrp="1"/>
          </p:cNvSpPr>
          <p:nvPr>
            <p:ph type="dt" sz="half" idx="10"/>
          </p:nvPr>
        </p:nvSpPr>
        <p:spPr/>
        <p:txBody>
          <a:bodyPr/>
          <a:lstStyle/>
          <a:p>
            <a:fld id="{BA9A500C-6C84-4A1F-B7CE-E54329785061}" type="datetimeFigureOut">
              <a:rPr lang="en-US" smtClean="0"/>
              <a:t>3/13/2018</a:t>
            </a:fld>
            <a:endParaRPr lang="en-US"/>
          </a:p>
        </p:txBody>
      </p:sp>
      <p:sp>
        <p:nvSpPr>
          <p:cNvPr id="5" name="Footer Placeholder 4">
            <a:extLst>
              <a:ext uri="{FF2B5EF4-FFF2-40B4-BE49-F238E27FC236}">
                <a16:creationId xmlns:a16="http://schemas.microsoft.com/office/drawing/2014/main" id="{AEA5DFE7-531E-42C6-A867-37F9E7FB1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5A088-E19C-4D1E-B37E-54BE5F67881B}"/>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09802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9435-E43D-413A-BC61-A50C10F48A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E2AA2E-4B9F-45DD-8186-AABD7B561C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8646C-F1B0-4866-870D-6BDA3091C920}"/>
              </a:ext>
            </a:extLst>
          </p:cNvPr>
          <p:cNvSpPr>
            <a:spLocks noGrp="1"/>
          </p:cNvSpPr>
          <p:nvPr>
            <p:ph type="dt" sz="half" idx="10"/>
          </p:nvPr>
        </p:nvSpPr>
        <p:spPr/>
        <p:txBody>
          <a:bodyPr/>
          <a:lstStyle/>
          <a:p>
            <a:fld id="{BA9A500C-6C84-4A1F-B7CE-E54329785061}" type="datetimeFigureOut">
              <a:rPr lang="en-US" smtClean="0"/>
              <a:t>3/13/2018</a:t>
            </a:fld>
            <a:endParaRPr lang="en-US"/>
          </a:p>
        </p:txBody>
      </p:sp>
      <p:sp>
        <p:nvSpPr>
          <p:cNvPr id="5" name="Footer Placeholder 4">
            <a:extLst>
              <a:ext uri="{FF2B5EF4-FFF2-40B4-BE49-F238E27FC236}">
                <a16:creationId xmlns:a16="http://schemas.microsoft.com/office/drawing/2014/main" id="{CC7E2A9C-62DD-4E97-8278-69C874F20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F61A7-BED2-4C7A-8A86-C5C42D23B6B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00321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A35B3-EF55-4772-A2D5-87077F087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A5D30-7EF0-442F-9F93-21574D6170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6CBC6-32A0-41C4-8949-19F43C941147}"/>
              </a:ext>
            </a:extLst>
          </p:cNvPr>
          <p:cNvSpPr>
            <a:spLocks noGrp="1"/>
          </p:cNvSpPr>
          <p:nvPr>
            <p:ph type="dt" sz="half" idx="10"/>
          </p:nvPr>
        </p:nvSpPr>
        <p:spPr/>
        <p:txBody>
          <a:bodyPr/>
          <a:lstStyle/>
          <a:p>
            <a:fld id="{BA9A500C-6C84-4A1F-B7CE-E54329785061}" type="datetimeFigureOut">
              <a:rPr lang="en-US" smtClean="0"/>
              <a:t>3/13/2018</a:t>
            </a:fld>
            <a:endParaRPr lang="en-US"/>
          </a:p>
        </p:txBody>
      </p:sp>
      <p:sp>
        <p:nvSpPr>
          <p:cNvPr id="5" name="Footer Placeholder 4">
            <a:extLst>
              <a:ext uri="{FF2B5EF4-FFF2-40B4-BE49-F238E27FC236}">
                <a16:creationId xmlns:a16="http://schemas.microsoft.com/office/drawing/2014/main" id="{3833ABF8-72D4-4482-8289-C99B8A254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F2B7E-6998-4C63-A1C2-DB2D8002C35F}"/>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67037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B8BB-7A27-4EE3-AD0F-55D2D29E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15D40-41BC-471B-861E-13FDD7096B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1A761-2F9C-4A2D-9EC9-D89A57FE810F}"/>
              </a:ext>
            </a:extLst>
          </p:cNvPr>
          <p:cNvSpPr>
            <a:spLocks noGrp="1"/>
          </p:cNvSpPr>
          <p:nvPr>
            <p:ph type="dt" sz="half" idx="10"/>
          </p:nvPr>
        </p:nvSpPr>
        <p:spPr/>
        <p:txBody>
          <a:bodyPr/>
          <a:lstStyle/>
          <a:p>
            <a:fld id="{BA9A500C-6C84-4A1F-B7CE-E54329785061}" type="datetimeFigureOut">
              <a:rPr lang="en-US" smtClean="0"/>
              <a:t>3/13/2018</a:t>
            </a:fld>
            <a:endParaRPr lang="en-US"/>
          </a:p>
        </p:txBody>
      </p:sp>
      <p:sp>
        <p:nvSpPr>
          <p:cNvPr id="5" name="Footer Placeholder 4">
            <a:extLst>
              <a:ext uri="{FF2B5EF4-FFF2-40B4-BE49-F238E27FC236}">
                <a16:creationId xmlns:a16="http://schemas.microsoft.com/office/drawing/2014/main" id="{642587E8-5B95-4C58-A81D-E6EE0037D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E790F-630B-421D-9BA6-D86C7C4DEA13}"/>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42195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348A-A348-455A-BC43-F72843926A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A2024-3149-41E9-BCA6-FC61EA4A4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3EC139-6D59-43F2-8256-C35946A9666E}"/>
              </a:ext>
            </a:extLst>
          </p:cNvPr>
          <p:cNvSpPr>
            <a:spLocks noGrp="1"/>
          </p:cNvSpPr>
          <p:nvPr>
            <p:ph type="dt" sz="half" idx="10"/>
          </p:nvPr>
        </p:nvSpPr>
        <p:spPr/>
        <p:txBody>
          <a:bodyPr/>
          <a:lstStyle/>
          <a:p>
            <a:fld id="{BA9A500C-6C84-4A1F-B7CE-E54329785061}" type="datetimeFigureOut">
              <a:rPr lang="en-US" smtClean="0"/>
              <a:t>3/13/2018</a:t>
            </a:fld>
            <a:endParaRPr lang="en-US"/>
          </a:p>
        </p:txBody>
      </p:sp>
      <p:sp>
        <p:nvSpPr>
          <p:cNvPr id="5" name="Footer Placeholder 4">
            <a:extLst>
              <a:ext uri="{FF2B5EF4-FFF2-40B4-BE49-F238E27FC236}">
                <a16:creationId xmlns:a16="http://schemas.microsoft.com/office/drawing/2014/main" id="{B6360F52-E871-4A36-BB09-0C86D228F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5E006-8886-4E98-A732-0CDFB1F709C5}"/>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54788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D082-1340-4C0C-960B-727D32CC84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82657-ACBC-4EF1-8741-5D181A0366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CC761-5C3A-431C-91B2-9846F09BD2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8617A8-AE6E-44AC-A2C3-8AC3122E15FA}"/>
              </a:ext>
            </a:extLst>
          </p:cNvPr>
          <p:cNvSpPr>
            <a:spLocks noGrp="1"/>
          </p:cNvSpPr>
          <p:nvPr>
            <p:ph type="dt" sz="half" idx="10"/>
          </p:nvPr>
        </p:nvSpPr>
        <p:spPr/>
        <p:txBody>
          <a:bodyPr/>
          <a:lstStyle/>
          <a:p>
            <a:fld id="{BA9A500C-6C84-4A1F-B7CE-E54329785061}" type="datetimeFigureOut">
              <a:rPr lang="en-US" smtClean="0"/>
              <a:t>3/13/2018</a:t>
            </a:fld>
            <a:endParaRPr lang="en-US"/>
          </a:p>
        </p:txBody>
      </p:sp>
      <p:sp>
        <p:nvSpPr>
          <p:cNvPr id="6" name="Footer Placeholder 5">
            <a:extLst>
              <a:ext uri="{FF2B5EF4-FFF2-40B4-BE49-F238E27FC236}">
                <a16:creationId xmlns:a16="http://schemas.microsoft.com/office/drawing/2014/main" id="{0015420D-ACE7-4EEA-BC74-70D9D6B8C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D1218-937A-4657-903D-FE90E193871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87500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5529-E2AF-4E6E-B9F1-8345366DCF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E1B542-25B5-4C64-98DA-A6BE41AAD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AB63315-2919-4759-BCA7-88BC0AD874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3FC35-4A10-4CB9-812F-E81A2473D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883727-7DEC-4638-9218-387D697B14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C894B-5417-4583-B75C-463488F5B35F}"/>
              </a:ext>
            </a:extLst>
          </p:cNvPr>
          <p:cNvSpPr>
            <a:spLocks noGrp="1"/>
          </p:cNvSpPr>
          <p:nvPr>
            <p:ph type="dt" sz="half" idx="10"/>
          </p:nvPr>
        </p:nvSpPr>
        <p:spPr/>
        <p:txBody>
          <a:bodyPr/>
          <a:lstStyle/>
          <a:p>
            <a:fld id="{BA9A500C-6C84-4A1F-B7CE-E54329785061}" type="datetimeFigureOut">
              <a:rPr lang="en-US" smtClean="0"/>
              <a:t>3/13/2018</a:t>
            </a:fld>
            <a:endParaRPr lang="en-US"/>
          </a:p>
        </p:txBody>
      </p:sp>
      <p:sp>
        <p:nvSpPr>
          <p:cNvPr id="8" name="Footer Placeholder 7">
            <a:extLst>
              <a:ext uri="{FF2B5EF4-FFF2-40B4-BE49-F238E27FC236}">
                <a16:creationId xmlns:a16="http://schemas.microsoft.com/office/drawing/2014/main" id="{D3C99CE0-A467-4B65-849A-1341538011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0AF31F-E3E3-4FB9-92A3-3BA8545D8982}"/>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236000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3B94-F1EC-4426-9782-1A0CAA5E0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055082-B444-409F-A6BD-AC39EB076E08}"/>
              </a:ext>
            </a:extLst>
          </p:cNvPr>
          <p:cNvSpPr>
            <a:spLocks noGrp="1"/>
          </p:cNvSpPr>
          <p:nvPr>
            <p:ph type="dt" sz="half" idx="10"/>
          </p:nvPr>
        </p:nvSpPr>
        <p:spPr/>
        <p:txBody>
          <a:bodyPr/>
          <a:lstStyle/>
          <a:p>
            <a:fld id="{BA9A500C-6C84-4A1F-B7CE-E54329785061}" type="datetimeFigureOut">
              <a:rPr lang="en-US" smtClean="0"/>
              <a:t>3/13/2018</a:t>
            </a:fld>
            <a:endParaRPr lang="en-US"/>
          </a:p>
        </p:txBody>
      </p:sp>
      <p:sp>
        <p:nvSpPr>
          <p:cNvPr id="4" name="Footer Placeholder 3">
            <a:extLst>
              <a:ext uri="{FF2B5EF4-FFF2-40B4-BE49-F238E27FC236}">
                <a16:creationId xmlns:a16="http://schemas.microsoft.com/office/drawing/2014/main" id="{D7D9AF0B-881B-4E82-A544-FFD2ABB85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1BE64A-5452-4F19-B7B2-F6259D6655D0}"/>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22619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8D214-B676-4A08-B114-CC7FB27E5F57}"/>
              </a:ext>
            </a:extLst>
          </p:cNvPr>
          <p:cNvSpPr>
            <a:spLocks noGrp="1"/>
          </p:cNvSpPr>
          <p:nvPr>
            <p:ph type="dt" sz="half" idx="10"/>
          </p:nvPr>
        </p:nvSpPr>
        <p:spPr/>
        <p:txBody>
          <a:bodyPr/>
          <a:lstStyle/>
          <a:p>
            <a:fld id="{BA9A500C-6C84-4A1F-B7CE-E54329785061}" type="datetimeFigureOut">
              <a:rPr lang="en-US" smtClean="0"/>
              <a:t>3/13/2018</a:t>
            </a:fld>
            <a:endParaRPr lang="en-US"/>
          </a:p>
        </p:txBody>
      </p:sp>
      <p:sp>
        <p:nvSpPr>
          <p:cNvPr id="3" name="Footer Placeholder 2">
            <a:extLst>
              <a:ext uri="{FF2B5EF4-FFF2-40B4-BE49-F238E27FC236}">
                <a16:creationId xmlns:a16="http://schemas.microsoft.com/office/drawing/2014/main" id="{83F8791A-F910-49B7-8AF7-5DEACE25D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9FA02-A1F1-422C-9EF4-3D4A421D30F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33585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61C1-78A4-40A8-AC55-0B9CADD4D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9BD61-4F64-44CE-BE71-0320E9110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EE5F5B-D07D-4662-B197-C7FC775DC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BAA081-49C8-4CB1-B151-CA3644717C92}"/>
              </a:ext>
            </a:extLst>
          </p:cNvPr>
          <p:cNvSpPr>
            <a:spLocks noGrp="1"/>
          </p:cNvSpPr>
          <p:nvPr>
            <p:ph type="dt" sz="half" idx="10"/>
          </p:nvPr>
        </p:nvSpPr>
        <p:spPr/>
        <p:txBody>
          <a:bodyPr/>
          <a:lstStyle/>
          <a:p>
            <a:fld id="{BA9A500C-6C84-4A1F-B7CE-E54329785061}" type="datetimeFigureOut">
              <a:rPr lang="en-US" smtClean="0"/>
              <a:t>3/13/2018</a:t>
            </a:fld>
            <a:endParaRPr lang="en-US"/>
          </a:p>
        </p:txBody>
      </p:sp>
      <p:sp>
        <p:nvSpPr>
          <p:cNvPr id="6" name="Footer Placeholder 5">
            <a:extLst>
              <a:ext uri="{FF2B5EF4-FFF2-40B4-BE49-F238E27FC236}">
                <a16:creationId xmlns:a16="http://schemas.microsoft.com/office/drawing/2014/main" id="{9C7255B6-CF34-4435-A322-DB5D7CE62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F1F5F-EAA8-4DB7-8DD0-BF1D40039DEA}"/>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81816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92D9-0F7B-4A93-ABF8-FB3EDC8BF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E341D-53B7-4AC6-91CA-E755A9FFF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5E9E96-2B6F-409D-8C7A-BBE102C79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9604EF-D9F2-4CD3-B19D-F307AA3D77D6}"/>
              </a:ext>
            </a:extLst>
          </p:cNvPr>
          <p:cNvSpPr>
            <a:spLocks noGrp="1"/>
          </p:cNvSpPr>
          <p:nvPr>
            <p:ph type="dt" sz="half" idx="10"/>
          </p:nvPr>
        </p:nvSpPr>
        <p:spPr/>
        <p:txBody>
          <a:bodyPr/>
          <a:lstStyle/>
          <a:p>
            <a:fld id="{BA9A500C-6C84-4A1F-B7CE-E54329785061}" type="datetimeFigureOut">
              <a:rPr lang="en-US" smtClean="0"/>
              <a:t>3/13/2018</a:t>
            </a:fld>
            <a:endParaRPr lang="en-US"/>
          </a:p>
        </p:txBody>
      </p:sp>
      <p:sp>
        <p:nvSpPr>
          <p:cNvPr id="6" name="Footer Placeholder 5">
            <a:extLst>
              <a:ext uri="{FF2B5EF4-FFF2-40B4-BE49-F238E27FC236}">
                <a16:creationId xmlns:a16="http://schemas.microsoft.com/office/drawing/2014/main" id="{CC1D0554-37B5-49AA-9242-4763BA1AF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453E9-79F7-47F1-8891-A2998A83A455}"/>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414488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6C9BC-1820-4C53-8D92-E0AFCCE46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39F21-2E79-4D6A-B476-E4BEC53F2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912EB-49C0-427D-A331-ACC0D3B8F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A500C-6C84-4A1F-B7CE-E54329785061}" type="datetimeFigureOut">
              <a:rPr lang="en-US" smtClean="0"/>
              <a:t>3/13/2018</a:t>
            </a:fld>
            <a:endParaRPr lang="en-US"/>
          </a:p>
        </p:txBody>
      </p:sp>
      <p:sp>
        <p:nvSpPr>
          <p:cNvPr id="5" name="Footer Placeholder 4">
            <a:extLst>
              <a:ext uri="{FF2B5EF4-FFF2-40B4-BE49-F238E27FC236}">
                <a16:creationId xmlns:a16="http://schemas.microsoft.com/office/drawing/2014/main" id="{9AEAAECE-59E2-4534-B0F4-6B3FDC4B1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04579D-D015-4AB5-8DEA-514EA0972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00F27-EB0C-4FC5-B94D-331BF20A446F}" type="slidenum">
              <a:rPr lang="en-US" smtClean="0"/>
              <a:t>‹#›</a:t>
            </a:fld>
            <a:endParaRPr lang="en-US"/>
          </a:p>
        </p:txBody>
      </p:sp>
    </p:spTree>
    <p:extLst>
      <p:ext uri="{BB962C8B-B14F-4D97-AF65-F5344CB8AC3E}">
        <p14:creationId xmlns:p14="http://schemas.microsoft.com/office/powerpoint/2010/main" val="270167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gif"/><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gif"/><Relationship Id="rId4" Type="http://schemas.openxmlformats.org/officeDocument/2006/relationships/image" Target="../media/image11.gif"/></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gif"/><Relationship Id="rId7" Type="http://schemas.openxmlformats.org/officeDocument/2006/relationships/hyperlink" Target="http://pluralsight.com/training/courses/TableOfContents?courseName=hibernate-introduction"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www.youtube.com/watch?v=ee9q-o6U2qw" TargetMode="External"/><Relationship Id="rId5" Type="http://schemas.openxmlformats.org/officeDocument/2006/relationships/hyperlink" Target="https://www.tutorialspoint.com/hibernate/" TargetMode="External"/><Relationship Id="rId4" Type="http://schemas.openxmlformats.org/officeDocument/2006/relationships/hyperlink" Target="http://www.tutorialspoint.com/jdbc/" TargetMode="External"/><Relationship Id="rId9" Type="http://schemas.openxmlformats.org/officeDocument/2006/relationships/image" Target="../media/image8.gif"/></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gif"/></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5.gif"/></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18.xml.rels><?xml version="1.0" encoding="UTF-8" standalone="yes"?>
<Relationships xmlns="http://schemas.openxmlformats.org/package/2006/relationships"><Relationship Id="rId8" Type="http://schemas.openxmlformats.org/officeDocument/2006/relationships/hyperlink" Target="http://www.youtube.com/watch?v=Av6zh817QEc" TargetMode="External"/><Relationship Id="rId13" Type="http://schemas.openxmlformats.org/officeDocument/2006/relationships/image" Target="../media/image8.gif"/><Relationship Id="rId3" Type="http://schemas.openxmlformats.org/officeDocument/2006/relationships/image" Target="../media/image4.gif"/><Relationship Id="rId7" Type="http://schemas.openxmlformats.org/officeDocument/2006/relationships/hyperlink" Target="https://www.tutorialspoint.com/jsp/" TargetMode="External"/><Relationship Id="rId12"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s://www.tutorialspoint.com/servlets/index.htm" TargetMode="External"/><Relationship Id="rId11" Type="http://schemas.openxmlformats.org/officeDocument/2006/relationships/hyperlink" Target="http://pluralsight.com/training/courses/TableOfContents?courseName=jenkins-introduction" TargetMode="External"/><Relationship Id="rId5" Type="http://schemas.openxmlformats.org/officeDocument/2006/relationships/hyperlink" Target="https://www.ntu.edu.sg/home/ehchua/programming/howto/Tomcat_More.html" TargetMode="External"/><Relationship Id="rId10" Type="http://schemas.openxmlformats.org/officeDocument/2006/relationships/hyperlink" Target="https://app.pluralsight.com/library/courses/java-web-fundamentals" TargetMode="External"/><Relationship Id="rId4" Type="http://schemas.openxmlformats.org/officeDocument/2006/relationships/hyperlink" Target="https://www.ntu.edu.sg/home/ehchua/programming/howto/Tomcat_HowTo.html" TargetMode="External"/><Relationship Id="rId9" Type="http://schemas.openxmlformats.org/officeDocument/2006/relationships/hyperlink" Target="http://www.youtube.com/watch?v=b42CJ0r-1to&amp;list=PLE0F6C1917A427E9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gif"/><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9.gif"/></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9.gif"/></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2.gif"/></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1.gif"/></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27.xml.rels><?xml version="1.0" encoding="UTF-8" standalone="yes"?>
<Relationships xmlns="http://schemas.openxmlformats.org/package/2006/relationships"><Relationship Id="rId8" Type="http://schemas.openxmlformats.org/officeDocument/2006/relationships/hyperlink" Target="http://pluralsight.com/training/courses/TableOfContents?courseName=springmvc-intro" TargetMode="External"/><Relationship Id="rId3" Type="http://schemas.openxmlformats.org/officeDocument/2006/relationships/image" Target="../media/image4.gif"/><Relationship Id="rId7" Type="http://schemas.openxmlformats.org/officeDocument/2006/relationships/hyperlink" Target="https://app.pluralsight.com/library/courses/spring-jpa-hibernate/table-of-contents"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hyperlink" Target="https://app.pluralsight.com/library/courses/architecting-web-applications-spring/table-of-contents" TargetMode="External"/><Relationship Id="rId11" Type="http://schemas.openxmlformats.org/officeDocument/2006/relationships/image" Target="../media/image8.gif"/><Relationship Id="rId5" Type="http://schemas.openxmlformats.org/officeDocument/2006/relationships/hyperlink" Target="http://pluralsight.com/training/courses/TableOfContents?courseName=spring-fundamentals" TargetMode="External"/><Relationship Id="rId10" Type="http://schemas.openxmlformats.org/officeDocument/2006/relationships/image" Target="../media/image7.png"/><Relationship Id="rId4" Type="http://schemas.openxmlformats.org/officeDocument/2006/relationships/hyperlink" Target="https://www.tutorialspoint.com/spring/index.htm" TargetMode="External"/><Relationship Id="rId9" Type="http://schemas.openxmlformats.org/officeDocument/2006/relationships/hyperlink" Target="http://www.youtube.com/watch?v=LdLpm4KCLtg&amp;noredirect=1"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9.gif"/><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hyperlink" Target="http://jsag.ggn.nagarro.com:8090/svn/JSAG/Courses/Freshers-training/Documents/week3/assignment/indigo.csv" TargetMode="External"/><Relationship Id="rId5" Type="http://schemas.openxmlformats.org/officeDocument/2006/relationships/hyperlink" Target="http://jsag.ggn.nagarro.com:8090/svn/JSAG/Courses/Freshers-training/Documents/week3/assignment/JetAir.csv" TargetMode="External"/><Relationship Id="rId4" Type="http://schemas.openxmlformats.org/officeDocument/2006/relationships/hyperlink" Target="http://jsag.ggn.nagarro.com:8090/svn/JSAG/Courses/Freshers-training/Documents/week3/assignment/AirIndia.cs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37.xml.rels><?xml version="1.0" encoding="UTF-8" standalone="yes"?>
<Relationships xmlns="http://schemas.openxmlformats.org/package/2006/relationships"><Relationship Id="rId8" Type="http://schemas.openxmlformats.org/officeDocument/2006/relationships/hyperlink" Target="http://docs.oracle.com/javaee/5/tutorial/doc/bnayl.html" TargetMode="External"/><Relationship Id="rId13" Type="http://schemas.openxmlformats.org/officeDocument/2006/relationships/hyperlink" Target="https://app.pluralsight.com/library/courses/building-jax-ws-web-services-apache-cxf" TargetMode="External"/><Relationship Id="rId3" Type="http://schemas.openxmlformats.org/officeDocument/2006/relationships/image" Target="../media/image4.gif"/><Relationship Id="rId7" Type="http://schemas.openxmlformats.org/officeDocument/2006/relationships/hyperlink" Target="http://www.w3schools.com/xml/xml_soap.asp" TargetMode="External"/><Relationship Id="rId12" Type="http://schemas.openxmlformats.org/officeDocument/2006/relationships/hyperlink" Target="https://app.pluralsight.com/library/courses/build-asynchronous-restful-services-jersey/table-of-contents"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hyperlink" Target="http://cxf.apache.org/docs/restful-services.html" TargetMode="External"/><Relationship Id="rId11" Type="http://schemas.openxmlformats.org/officeDocument/2006/relationships/hyperlink" Target="https://app.pluralsight.com/library/courses/restful-services-java-using-jersey/table-of-contents" TargetMode="External"/><Relationship Id="rId5" Type="http://schemas.openxmlformats.org/officeDocument/2006/relationships/hyperlink" Target="https://www.tutorialspoint.com/restful/index.htm" TargetMode="External"/><Relationship Id="rId15" Type="http://schemas.openxmlformats.org/officeDocument/2006/relationships/image" Target="../media/image8.gif"/><Relationship Id="rId10" Type="http://schemas.openxmlformats.org/officeDocument/2006/relationships/hyperlink" Target="https://www.youtube.com/playlist?list=PLqq-6Pq4lTTZh5U8RbdXq0WaYvZBz2rbn" TargetMode="External"/><Relationship Id="rId4" Type="http://schemas.openxmlformats.org/officeDocument/2006/relationships/hyperlink" Target="http://docs.oracle.com/javaee/6/tutorial/doc/giepu.html" TargetMode="External"/><Relationship Id="rId9" Type="http://schemas.openxmlformats.org/officeDocument/2006/relationships/hyperlink" Target="http://www.w3schools.com/xml/xml_wsdl.asp" TargetMode="External"/><Relationship Id="rId1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8" Type="http://schemas.openxmlformats.org/officeDocument/2006/relationships/hyperlink" Target="http://jsag.nagarro.local:8090/svn/JSAG/Courses/Freshers-training/Documents/week2/2.Build%20Tools-Ant%20and%20Maven2.pptx" TargetMode="External"/><Relationship Id="rId13" Type="http://schemas.openxmlformats.org/officeDocument/2006/relationships/hyperlink" Target="https://app.pluralsight.com/library/courses/java-8-whats-new/table-of-contents" TargetMode="External"/><Relationship Id="rId3" Type="http://schemas.openxmlformats.org/officeDocument/2006/relationships/image" Target="../media/image4.gif"/><Relationship Id="rId7" Type="http://schemas.openxmlformats.org/officeDocument/2006/relationships/hyperlink" Target="http://jsag.ggn.nagarro.com:8090/svn/JSAG/Courses/Freshers-training/Documents/week1/3.Java_Sample_Program_Run.pdf" TargetMode="External"/><Relationship Id="rId12" Type="http://schemas.openxmlformats.org/officeDocument/2006/relationships/hyperlink" Target="http://pluralsight.com/training/courses/TableOfContents?courseName=maven-fundamentals" TargetMode="External"/><Relationship Id="rId2" Type="http://schemas.openxmlformats.org/officeDocument/2006/relationships/notesSlide" Target="../notesSlides/notesSlide4.xml"/><Relationship Id="rId16" Type="http://schemas.openxmlformats.org/officeDocument/2006/relationships/image" Target="../media/image8.gif"/><Relationship Id="rId1" Type="http://schemas.openxmlformats.org/officeDocument/2006/relationships/slideLayout" Target="../slideLayouts/slideLayout6.xml"/><Relationship Id="rId6" Type="http://schemas.openxmlformats.org/officeDocument/2006/relationships/hyperlink" Target="http://www.tutorialspoint.com/maven/" TargetMode="External"/><Relationship Id="rId11" Type="http://schemas.openxmlformats.org/officeDocument/2006/relationships/hyperlink" Target="http://pluralsight.com/training/courses/TableOfContents?courseName=java2" TargetMode="External"/><Relationship Id="rId5" Type="http://schemas.openxmlformats.org/officeDocument/2006/relationships/hyperlink" Target="http://docs.oracle.com/javase/tutorial/collections/TOC.html" TargetMode="External"/><Relationship Id="rId15" Type="http://schemas.openxmlformats.org/officeDocument/2006/relationships/image" Target="../media/image7.png"/><Relationship Id="rId10" Type="http://schemas.openxmlformats.org/officeDocument/2006/relationships/hyperlink" Target="https://www.pluralsight.com/courses/java-fundamentals-core-platform" TargetMode="External"/><Relationship Id="rId4" Type="http://schemas.openxmlformats.org/officeDocument/2006/relationships/hyperlink" Target="http://docs.oracle.com/javase/tutorial/essential/TOC.html" TargetMode="External"/><Relationship Id="rId9" Type="http://schemas.openxmlformats.org/officeDocument/2006/relationships/hyperlink" Target="http://www.tutorialspoint.com/ant/" TargetMode="External"/><Relationship Id="rId14" Type="http://schemas.openxmlformats.org/officeDocument/2006/relationships/hyperlink" Target="https://app.pluralsight.com/library/courses/java-9-whats-new/table-of-content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image" Target="../media/image9.gif"/></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9.gif"/></Relationships>
</file>

<file path=ppt/slides/_rels/slide4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9.gif"/></Relationships>
</file>

<file path=ppt/slides/_rels/slide4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4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jsag.ggn.nagarro.com:8090/svn/JSAG/Courses/Freshers-training/Documents/week3/assignment/indigo.csv" TargetMode="External"/><Relationship Id="rId5" Type="http://schemas.openxmlformats.org/officeDocument/2006/relationships/hyperlink" Target="http://jsag.ggn.nagarro.com:8090/svn/JSAG/Courses/Freshers-training/Documents/week3/assignment/JetAir.csv" TargetMode="External"/><Relationship Id="rId4" Type="http://schemas.openxmlformats.org/officeDocument/2006/relationships/hyperlink" Target="http://jsag.ggn.nagarro.com:8090/svn/JSAG/Courses/Freshers-training/Documents/week3/assignment/AirIndia.cs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9810" y="1600200"/>
            <a:ext cx="10634809" cy="990600"/>
          </a:xfrm>
        </p:spPr>
        <p:txBody>
          <a:bodyPr anchor="ctr">
            <a:normAutofit fontScale="90000"/>
          </a:bodyPr>
          <a:lstStyle/>
          <a:p>
            <a:r>
              <a:rPr lang="en-IN" sz="3733" dirty="0"/>
              <a:t>Day 1- Day 5</a:t>
            </a:r>
            <a:br>
              <a:rPr lang="en-IN" sz="3733" dirty="0"/>
            </a:br>
            <a:r>
              <a:rPr lang="en-IN" sz="3733" dirty="0"/>
              <a:t>Advance Core Java, Maven and Ant Introduction, Java 8/9 new features</a:t>
            </a:r>
          </a:p>
        </p:txBody>
      </p:sp>
      <p:sp>
        <p:nvSpPr>
          <p:cNvPr id="16" name="Slide Number Placeholder 5"/>
          <p:cNvSpPr>
            <a:spLocks noGrp="1"/>
          </p:cNvSpPr>
          <p:nvPr>
            <p:ph type="sldNum" sz="quarter" idx="11"/>
          </p:nvPr>
        </p:nvSpPr>
        <p:spPr/>
        <p:txBody>
          <a:bodyPr/>
          <a:lstStyle/>
          <a:p>
            <a:r>
              <a:rPr lang="en-US" sz="2667" dirty="0"/>
              <a:t>Week#1</a:t>
            </a:r>
          </a:p>
        </p:txBody>
      </p:sp>
      <p:pic>
        <p:nvPicPr>
          <p:cNvPr id="2050" name="Picture 2" descr="E:\temp\slide\adv_jav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575" y="3589018"/>
            <a:ext cx="1056117" cy="17601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temp\slide\mav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851" y="4474435"/>
            <a:ext cx="46863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urender2567\Downloads\imageedit_7_5260614555.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8251" y="3789723"/>
            <a:ext cx="2354293" cy="146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6934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050"/>
                                        </p:tgtEl>
                                        <p:attrNameLst>
                                          <p:attrName>r</p:attrName>
                                        </p:attrNameLst>
                                      </p:cBhvr>
                                    </p:animRot>
                                    <p:animRot by="-240000">
                                      <p:cBhvr>
                                        <p:cTn id="7" dur="200" fill="hold">
                                          <p:stCondLst>
                                            <p:cond delay="200"/>
                                          </p:stCondLst>
                                        </p:cTn>
                                        <p:tgtEl>
                                          <p:spTgt spid="2050"/>
                                        </p:tgtEl>
                                        <p:attrNameLst>
                                          <p:attrName>r</p:attrName>
                                        </p:attrNameLst>
                                      </p:cBhvr>
                                    </p:animRot>
                                    <p:animRot by="240000">
                                      <p:cBhvr>
                                        <p:cTn id="8" dur="200" fill="hold">
                                          <p:stCondLst>
                                            <p:cond delay="400"/>
                                          </p:stCondLst>
                                        </p:cTn>
                                        <p:tgtEl>
                                          <p:spTgt spid="2050"/>
                                        </p:tgtEl>
                                        <p:attrNameLst>
                                          <p:attrName>r</p:attrName>
                                        </p:attrNameLst>
                                      </p:cBhvr>
                                    </p:animRot>
                                    <p:animRot by="-240000">
                                      <p:cBhvr>
                                        <p:cTn id="9" dur="200" fill="hold">
                                          <p:stCondLst>
                                            <p:cond delay="600"/>
                                          </p:stCondLst>
                                        </p:cTn>
                                        <p:tgtEl>
                                          <p:spTgt spid="2050"/>
                                        </p:tgtEl>
                                        <p:attrNameLst>
                                          <p:attrName>r</p:attrName>
                                        </p:attrNameLst>
                                      </p:cBhvr>
                                    </p:animRot>
                                    <p:animRot by="120000">
                                      <p:cBhvr>
                                        <p:cTn id="10" dur="200" fill="hold">
                                          <p:stCondLst>
                                            <p:cond delay="800"/>
                                          </p:stCondLst>
                                        </p:cTn>
                                        <p:tgtEl>
                                          <p:spTgt spid="205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051"/>
                                        </p:tgtEl>
                                        <p:attrNameLst>
                                          <p:attrName>r</p:attrName>
                                        </p:attrNameLst>
                                      </p:cBhvr>
                                    </p:animRot>
                                    <p:animRot by="-240000">
                                      <p:cBhvr>
                                        <p:cTn id="13" dur="200" fill="hold">
                                          <p:stCondLst>
                                            <p:cond delay="200"/>
                                          </p:stCondLst>
                                        </p:cTn>
                                        <p:tgtEl>
                                          <p:spTgt spid="2051"/>
                                        </p:tgtEl>
                                        <p:attrNameLst>
                                          <p:attrName>r</p:attrName>
                                        </p:attrNameLst>
                                      </p:cBhvr>
                                    </p:animRot>
                                    <p:animRot by="240000">
                                      <p:cBhvr>
                                        <p:cTn id="14" dur="200" fill="hold">
                                          <p:stCondLst>
                                            <p:cond delay="400"/>
                                          </p:stCondLst>
                                        </p:cTn>
                                        <p:tgtEl>
                                          <p:spTgt spid="2051"/>
                                        </p:tgtEl>
                                        <p:attrNameLst>
                                          <p:attrName>r</p:attrName>
                                        </p:attrNameLst>
                                      </p:cBhvr>
                                    </p:animRot>
                                    <p:animRot by="-240000">
                                      <p:cBhvr>
                                        <p:cTn id="15" dur="200" fill="hold">
                                          <p:stCondLst>
                                            <p:cond delay="600"/>
                                          </p:stCondLst>
                                        </p:cTn>
                                        <p:tgtEl>
                                          <p:spTgt spid="2051"/>
                                        </p:tgtEl>
                                        <p:attrNameLst>
                                          <p:attrName>r</p:attrName>
                                        </p:attrNameLst>
                                      </p:cBhvr>
                                    </p:animRot>
                                    <p:animRot by="120000">
                                      <p:cBhvr>
                                        <p:cTn id="16" dur="200" fill="hold">
                                          <p:stCondLst>
                                            <p:cond delay="800"/>
                                          </p:stCondLst>
                                        </p:cTn>
                                        <p:tgtEl>
                                          <p:spTgt spid="2051"/>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7"/>
                                        </p:tgtEl>
                                        <p:attrNameLst>
                                          <p:attrName>r</p:attrName>
                                        </p:attrNameLst>
                                      </p:cBhvr>
                                    </p:animRot>
                                    <p:animRot by="-240000">
                                      <p:cBhvr>
                                        <p:cTn id="19" dur="200" fill="hold">
                                          <p:stCondLst>
                                            <p:cond delay="200"/>
                                          </p:stCondLst>
                                        </p:cTn>
                                        <p:tgtEl>
                                          <p:spTgt spid="7"/>
                                        </p:tgtEl>
                                        <p:attrNameLst>
                                          <p:attrName>r</p:attrName>
                                        </p:attrNameLst>
                                      </p:cBhvr>
                                    </p:animRot>
                                    <p:animRot by="240000">
                                      <p:cBhvr>
                                        <p:cTn id="20" dur="200" fill="hold">
                                          <p:stCondLst>
                                            <p:cond delay="400"/>
                                          </p:stCondLst>
                                        </p:cTn>
                                        <p:tgtEl>
                                          <p:spTgt spid="7"/>
                                        </p:tgtEl>
                                        <p:attrNameLst>
                                          <p:attrName>r</p:attrName>
                                        </p:attrNameLst>
                                      </p:cBhvr>
                                    </p:animRot>
                                    <p:animRot by="-240000">
                                      <p:cBhvr>
                                        <p:cTn id="21" dur="200" fill="hold">
                                          <p:stCondLst>
                                            <p:cond delay="600"/>
                                          </p:stCondLst>
                                        </p:cTn>
                                        <p:tgtEl>
                                          <p:spTgt spid="7"/>
                                        </p:tgtEl>
                                        <p:attrNameLst>
                                          <p:attrName>r</p:attrName>
                                        </p:attrNameLst>
                                      </p:cBhvr>
                                    </p:animRot>
                                    <p:animRot by="120000">
                                      <p:cBhvr>
                                        <p:cTn id="22"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96819"/>
            <a:ext cx="11713301" cy="2103589"/>
          </a:xfrm>
          <a:prstGeom prst="rect">
            <a:avLst/>
          </a:prstGeom>
          <a:noFill/>
        </p:spPr>
        <p:txBody>
          <a:bodyPr wrap="square" rtlCol="0">
            <a:spAutoFit/>
          </a:bodyPr>
          <a:lstStyle/>
          <a:p>
            <a:pPr marL="380990" indent="-380990">
              <a:buFont typeface="Arial" panose="020B0604020202020204" pitchFamily="34" charset="0"/>
              <a:buChar char="•"/>
            </a:pPr>
            <a:r>
              <a:rPr lang="en-IN" sz="1867" dirty="0"/>
              <a:t>Code Completeness and Correctness</a:t>
            </a:r>
          </a:p>
          <a:p>
            <a:pPr marL="380990" indent="-380990">
              <a:buFont typeface="Arial" panose="020B0604020202020204" pitchFamily="34" charset="0"/>
              <a:buChar char="•"/>
            </a:pPr>
            <a:r>
              <a:rPr lang="en-IN" sz="1867" dirty="0"/>
              <a:t>Use of Java Collections, Threads and Annotations</a:t>
            </a:r>
          </a:p>
          <a:p>
            <a:pPr marL="380990" indent="-380990">
              <a:buFont typeface="Arial" panose="020B0604020202020204" pitchFamily="34" charset="0"/>
              <a:buChar char="•"/>
            </a:pPr>
            <a:r>
              <a:rPr lang="en-IN" sz="1867" dirty="0"/>
              <a:t>Usage of OO Principles, package/class structure, class/function/variable names</a:t>
            </a:r>
          </a:p>
          <a:p>
            <a:pPr marL="380990" indent="-380990">
              <a:buFont typeface="Arial" panose="020B0604020202020204" pitchFamily="34" charset="0"/>
              <a:buChar char="•"/>
            </a:pPr>
            <a:r>
              <a:rPr lang="en-IN" sz="1867" dirty="0"/>
              <a:t>Code in running condition</a:t>
            </a:r>
          </a:p>
          <a:p>
            <a:pPr marL="380990" indent="-380990">
              <a:buFont typeface="Arial" panose="020B0604020202020204" pitchFamily="34" charset="0"/>
              <a:buChar char="•"/>
              <a:tabLst>
                <a:tab pos="2154713" algn="l"/>
              </a:tabLst>
            </a:pPr>
            <a:r>
              <a:rPr lang="en-IN" sz="1867" dirty="0"/>
              <a:t>Face to face discussion</a:t>
            </a:r>
          </a:p>
          <a:p>
            <a:pPr marL="380990" indent="-380990">
              <a:buFont typeface="Arial" panose="020B0604020202020204" pitchFamily="34" charset="0"/>
              <a:buChar char="•"/>
              <a:tabLst>
                <a:tab pos="2154713" algn="l"/>
              </a:tabLst>
            </a:pPr>
            <a:r>
              <a:rPr lang="en-IN" sz="1867" dirty="0"/>
              <a:t>Usage of Java 8/9 new features</a:t>
            </a:r>
          </a:p>
          <a:p>
            <a:pPr lvl="0"/>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6472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6- Day 7 </a:t>
            </a:r>
            <a:br>
              <a:rPr lang="en-IN" sz="3733" dirty="0"/>
            </a:br>
            <a:r>
              <a:rPr lang="en-IN" sz="3733" dirty="0"/>
              <a:t>– JDBC,ORM and Hibernate</a:t>
            </a:r>
          </a:p>
        </p:txBody>
      </p:sp>
      <p:sp>
        <p:nvSpPr>
          <p:cNvPr id="16" name="Slide Number Placeholder 5"/>
          <p:cNvSpPr>
            <a:spLocks noGrp="1"/>
          </p:cNvSpPr>
          <p:nvPr>
            <p:ph type="sldNum" sz="quarter" idx="11"/>
          </p:nvPr>
        </p:nvSpPr>
        <p:spPr/>
        <p:txBody>
          <a:bodyPr/>
          <a:lstStyle/>
          <a:p>
            <a:r>
              <a:rPr lang="en-US" sz="2667" dirty="0"/>
              <a:t>Week#2</a:t>
            </a:r>
          </a:p>
        </p:txBody>
      </p:sp>
      <p:pic>
        <p:nvPicPr>
          <p:cNvPr id="1026" name="Picture 2" descr="C:\Users\surender2567\Downloads\imageedit_2_982008354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403" y="3350535"/>
            <a:ext cx="34036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urender2567\Downloads\imageedit_6_690138209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008" y="3124448"/>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urender2567\Downloads\imageedit_8_563307237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0257" y="3593141"/>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951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28"/>
                                        </p:tgtEl>
                                        <p:attrNameLst>
                                          <p:attrName>r</p:attrName>
                                        </p:attrNameLst>
                                      </p:cBhvr>
                                    </p:animRot>
                                    <p:animRot by="-240000">
                                      <p:cBhvr>
                                        <p:cTn id="7" dur="200" fill="hold">
                                          <p:stCondLst>
                                            <p:cond delay="200"/>
                                          </p:stCondLst>
                                        </p:cTn>
                                        <p:tgtEl>
                                          <p:spTgt spid="1028"/>
                                        </p:tgtEl>
                                        <p:attrNameLst>
                                          <p:attrName>r</p:attrName>
                                        </p:attrNameLst>
                                      </p:cBhvr>
                                    </p:animRot>
                                    <p:animRot by="240000">
                                      <p:cBhvr>
                                        <p:cTn id="8" dur="200" fill="hold">
                                          <p:stCondLst>
                                            <p:cond delay="400"/>
                                          </p:stCondLst>
                                        </p:cTn>
                                        <p:tgtEl>
                                          <p:spTgt spid="1028"/>
                                        </p:tgtEl>
                                        <p:attrNameLst>
                                          <p:attrName>r</p:attrName>
                                        </p:attrNameLst>
                                      </p:cBhvr>
                                    </p:animRot>
                                    <p:animRot by="-240000">
                                      <p:cBhvr>
                                        <p:cTn id="9" dur="200" fill="hold">
                                          <p:stCondLst>
                                            <p:cond delay="600"/>
                                          </p:stCondLst>
                                        </p:cTn>
                                        <p:tgtEl>
                                          <p:spTgt spid="1028"/>
                                        </p:tgtEl>
                                        <p:attrNameLst>
                                          <p:attrName>r</p:attrName>
                                        </p:attrNameLst>
                                      </p:cBhvr>
                                    </p:animRot>
                                    <p:animRot by="120000">
                                      <p:cBhvr>
                                        <p:cTn id="10" dur="200" fill="hold">
                                          <p:stCondLst>
                                            <p:cond delay="800"/>
                                          </p:stCondLst>
                                        </p:cTn>
                                        <p:tgtEl>
                                          <p:spTgt spid="1028"/>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026"/>
                                        </p:tgtEl>
                                        <p:attrNameLst>
                                          <p:attrName>r</p:attrName>
                                        </p:attrNameLst>
                                      </p:cBhvr>
                                    </p:animRot>
                                    <p:animRot by="-240000">
                                      <p:cBhvr>
                                        <p:cTn id="13" dur="200" fill="hold">
                                          <p:stCondLst>
                                            <p:cond delay="200"/>
                                          </p:stCondLst>
                                        </p:cTn>
                                        <p:tgtEl>
                                          <p:spTgt spid="1026"/>
                                        </p:tgtEl>
                                        <p:attrNameLst>
                                          <p:attrName>r</p:attrName>
                                        </p:attrNameLst>
                                      </p:cBhvr>
                                    </p:animRot>
                                    <p:animRot by="240000">
                                      <p:cBhvr>
                                        <p:cTn id="14" dur="200" fill="hold">
                                          <p:stCondLst>
                                            <p:cond delay="400"/>
                                          </p:stCondLst>
                                        </p:cTn>
                                        <p:tgtEl>
                                          <p:spTgt spid="1026"/>
                                        </p:tgtEl>
                                        <p:attrNameLst>
                                          <p:attrName>r</p:attrName>
                                        </p:attrNameLst>
                                      </p:cBhvr>
                                    </p:animRot>
                                    <p:animRot by="-240000">
                                      <p:cBhvr>
                                        <p:cTn id="15" dur="200" fill="hold">
                                          <p:stCondLst>
                                            <p:cond delay="600"/>
                                          </p:stCondLst>
                                        </p:cTn>
                                        <p:tgtEl>
                                          <p:spTgt spid="1026"/>
                                        </p:tgtEl>
                                        <p:attrNameLst>
                                          <p:attrName>r</p:attrName>
                                        </p:attrNameLst>
                                      </p:cBhvr>
                                    </p:animRot>
                                    <p:animRot by="120000">
                                      <p:cBhvr>
                                        <p:cTn id="16" dur="200" fill="hold">
                                          <p:stCondLst>
                                            <p:cond delay="800"/>
                                          </p:stCondLst>
                                        </p:cTn>
                                        <p:tgtEl>
                                          <p:spTgt spid="1026"/>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029"/>
                                        </p:tgtEl>
                                        <p:attrNameLst>
                                          <p:attrName>r</p:attrName>
                                        </p:attrNameLst>
                                      </p:cBhvr>
                                    </p:animRot>
                                    <p:animRot by="-240000">
                                      <p:cBhvr>
                                        <p:cTn id="19" dur="200" fill="hold">
                                          <p:stCondLst>
                                            <p:cond delay="200"/>
                                          </p:stCondLst>
                                        </p:cTn>
                                        <p:tgtEl>
                                          <p:spTgt spid="1029"/>
                                        </p:tgtEl>
                                        <p:attrNameLst>
                                          <p:attrName>r</p:attrName>
                                        </p:attrNameLst>
                                      </p:cBhvr>
                                    </p:animRot>
                                    <p:animRot by="240000">
                                      <p:cBhvr>
                                        <p:cTn id="20" dur="200" fill="hold">
                                          <p:stCondLst>
                                            <p:cond delay="400"/>
                                          </p:stCondLst>
                                        </p:cTn>
                                        <p:tgtEl>
                                          <p:spTgt spid="1029"/>
                                        </p:tgtEl>
                                        <p:attrNameLst>
                                          <p:attrName>r</p:attrName>
                                        </p:attrNameLst>
                                      </p:cBhvr>
                                    </p:animRot>
                                    <p:animRot by="-240000">
                                      <p:cBhvr>
                                        <p:cTn id="21" dur="200" fill="hold">
                                          <p:stCondLst>
                                            <p:cond delay="600"/>
                                          </p:stCondLst>
                                        </p:cTn>
                                        <p:tgtEl>
                                          <p:spTgt spid="1029"/>
                                        </p:tgtEl>
                                        <p:attrNameLst>
                                          <p:attrName>r</p:attrName>
                                        </p:attrNameLst>
                                      </p:cBhvr>
                                    </p:animRot>
                                    <p:animRot by="120000">
                                      <p:cBhvr>
                                        <p:cTn id="22" dur="200" fill="hold">
                                          <p:stCondLst>
                                            <p:cond delay="800"/>
                                          </p:stCondLst>
                                        </p:cTn>
                                        <p:tgtEl>
                                          <p:spTgt spid="10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Learn JDBC, ORM basics and Hibernate</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67415" y="2459009"/>
            <a:ext cx="4743272" cy="1200329"/>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400" dirty="0"/>
              <a:t>Learn JDBC Usage</a:t>
            </a:r>
          </a:p>
          <a:p>
            <a:pPr marL="380990" indent="-380990">
              <a:buFont typeface="Arial" panose="020B0604020202020204" pitchFamily="34" charset="0"/>
              <a:buChar char="•"/>
            </a:pPr>
            <a:r>
              <a:rPr lang="en-IN" sz="2400" dirty="0"/>
              <a:t>Learn ORM Framework</a:t>
            </a:r>
          </a:p>
        </p:txBody>
      </p:sp>
      <p:sp>
        <p:nvSpPr>
          <p:cNvPr id="6" name="TextBox 5"/>
          <p:cNvSpPr txBox="1"/>
          <p:nvPr/>
        </p:nvSpPr>
        <p:spPr>
          <a:xfrm>
            <a:off x="5466048" y="1834068"/>
            <a:ext cx="5481237" cy="4545475"/>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buFont typeface="Arial" panose="020B0604020202020204" pitchFamily="34" charset="0"/>
              <a:buChar char="•"/>
            </a:pPr>
            <a:r>
              <a:rPr lang="en-IN" sz="2400" dirty="0">
                <a:solidFill>
                  <a:schemeClr val="accent1"/>
                </a:solidFill>
              </a:rPr>
              <a:t>JDBC </a:t>
            </a:r>
            <a:endParaRPr lang="en-IN" sz="2400" dirty="0"/>
          </a:p>
          <a:p>
            <a:pPr marL="990575" lvl="1" indent="-380990">
              <a:buFont typeface="Wingdings" panose="05000000000000000000" pitchFamily="2" charset="2"/>
              <a:buChar char="ü"/>
            </a:pPr>
            <a:r>
              <a:rPr lang="en-IN" sz="1867" dirty="0"/>
              <a:t>How to setup JDBC?</a:t>
            </a:r>
          </a:p>
          <a:p>
            <a:pPr marL="990575" lvl="1" indent="-380990">
              <a:buFont typeface="Wingdings" panose="05000000000000000000" pitchFamily="2" charset="2"/>
              <a:buChar char="ü"/>
            </a:pPr>
            <a:r>
              <a:rPr lang="en-IN" sz="1867" dirty="0"/>
              <a:t>JDBC Connections, Statements, Result Sets</a:t>
            </a:r>
          </a:p>
          <a:p>
            <a:pPr marL="990575" lvl="1" indent="-380990">
              <a:buFont typeface="Wingdings" panose="05000000000000000000" pitchFamily="2" charset="2"/>
              <a:buChar char="ü"/>
            </a:pPr>
            <a:r>
              <a:rPr lang="en-IN" sz="1867" dirty="0"/>
              <a:t>JDBC Transactions, Exceptions, Batch processing</a:t>
            </a:r>
            <a:endParaRPr lang="en-US" sz="1867" dirty="0"/>
          </a:p>
          <a:p>
            <a:pPr marL="990575" lvl="1" indent="-380990">
              <a:buFont typeface="Wingdings" panose="05000000000000000000" pitchFamily="2" charset="2"/>
              <a:buChar char="ü"/>
            </a:pPr>
            <a:endParaRPr lang="en-US" sz="1867" dirty="0"/>
          </a:p>
          <a:p>
            <a:pPr marL="380990" lvl="1" indent="-380990">
              <a:buFont typeface="Arial" panose="020B0604020202020204" pitchFamily="34" charset="0"/>
              <a:buChar char="•"/>
            </a:pPr>
            <a:r>
              <a:rPr lang="en-US" sz="2400" dirty="0">
                <a:solidFill>
                  <a:schemeClr val="accent1"/>
                </a:solidFill>
              </a:rPr>
              <a:t>ORM And Hibernate </a:t>
            </a:r>
            <a:endParaRPr lang="en-US" sz="2400" dirty="0"/>
          </a:p>
          <a:p>
            <a:pPr marL="990575" lvl="1" indent="-380990">
              <a:buFont typeface="Wingdings" panose="05000000000000000000" pitchFamily="2" charset="2"/>
              <a:buChar char="ü"/>
            </a:pPr>
            <a:r>
              <a:rPr lang="en-IN" sz="1867" dirty="0"/>
              <a:t>ORM Fundamentals</a:t>
            </a:r>
          </a:p>
          <a:p>
            <a:pPr marL="990575" lvl="1" indent="-380990">
              <a:buFont typeface="Wingdings" panose="05000000000000000000" pitchFamily="2" charset="2"/>
              <a:buChar char="ü"/>
            </a:pPr>
            <a:r>
              <a:rPr lang="en-IN" sz="1867" dirty="0"/>
              <a:t>Hibernate Env. Setup</a:t>
            </a:r>
          </a:p>
          <a:p>
            <a:pPr marL="990575" lvl="1" indent="-380990">
              <a:buFont typeface="Wingdings" panose="05000000000000000000" pitchFamily="2" charset="2"/>
              <a:buChar char="ü"/>
            </a:pPr>
            <a:r>
              <a:rPr lang="en-IN" sz="1867" dirty="0"/>
              <a:t>Define Hibernate Mappings</a:t>
            </a:r>
          </a:p>
          <a:p>
            <a:pPr marL="990575" lvl="1" indent="-380990">
              <a:buFont typeface="Wingdings" panose="05000000000000000000" pitchFamily="2" charset="2"/>
              <a:buChar char="ü"/>
            </a:pPr>
            <a:r>
              <a:rPr lang="en-IN" sz="1867" dirty="0"/>
              <a:t>Use Hibernate for CRUD Operations</a:t>
            </a:r>
          </a:p>
          <a:p>
            <a:pPr marL="990575" lvl="1" indent="-380990">
              <a:buFont typeface="Wingdings" panose="05000000000000000000" pitchFamily="2" charset="2"/>
              <a:buChar char="ü"/>
            </a:pPr>
            <a:endParaRPr lang="en-IN" sz="1867" dirty="0"/>
          </a:p>
          <a:p>
            <a:pPr marL="990575" lvl="1" indent="-380990">
              <a:buFont typeface="Arial" panose="020B0604020202020204" pitchFamily="34" charset="0"/>
              <a:buChar char="•"/>
            </a:pPr>
            <a:endParaRPr lang="en-IN" sz="2400" dirty="0"/>
          </a:p>
        </p:txBody>
      </p:sp>
      <p:pic>
        <p:nvPicPr>
          <p:cNvPr id="12" name="Picture 5" descr="C:\Users\surender2567\Downloads\imageedit_8_5633072376.gif">
            <a:extLst>
              <a:ext uri="{FF2B5EF4-FFF2-40B4-BE49-F238E27FC236}">
                <a16:creationId xmlns:a16="http://schemas.microsoft.com/office/drawing/2014/main" id="{86C1B35C-91FB-4BA1-85BE-3DC2EEECEB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424" y="4658462"/>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2770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32" presetClass="emph" presetSubtype="0" fill="hold" nodeType="withEffect">
                                  <p:stCondLst>
                                    <p:cond delay="0"/>
                                  </p:stCondLst>
                                  <p:childTnLst>
                                    <p:animRot by="120000">
                                      <p:cBhvr>
                                        <p:cTn id="22" dur="100" fill="hold">
                                          <p:stCondLst>
                                            <p:cond delay="0"/>
                                          </p:stCondLst>
                                        </p:cTn>
                                        <p:tgtEl>
                                          <p:spTgt spid="12"/>
                                        </p:tgtEl>
                                        <p:attrNameLst>
                                          <p:attrName>r</p:attrName>
                                        </p:attrNameLst>
                                      </p:cBhvr>
                                    </p:animRot>
                                    <p:animRot by="-240000">
                                      <p:cBhvr>
                                        <p:cTn id="23" dur="200" fill="hold">
                                          <p:stCondLst>
                                            <p:cond delay="200"/>
                                          </p:stCondLst>
                                        </p:cTn>
                                        <p:tgtEl>
                                          <p:spTgt spid="12"/>
                                        </p:tgtEl>
                                        <p:attrNameLst>
                                          <p:attrName>r</p:attrName>
                                        </p:attrNameLst>
                                      </p:cBhvr>
                                    </p:animRot>
                                    <p:animRot by="240000">
                                      <p:cBhvr>
                                        <p:cTn id="24" dur="200" fill="hold">
                                          <p:stCondLst>
                                            <p:cond delay="400"/>
                                          </p:stCondLst>
                                        </p:cTn>
                                        <p:tgtEl>
                                          <p:spTgt spid="12"/>
                                        </p:tgtEl>
                                        <p:attrNameLst>
                                          <p:attrName>r</p:attrName>
                                        </p:attrNameLst>
                                      </p:cBhvr>
                                    </p:animRot>
                                    <p:animRot by="-240000">
                                      <p:cBhvr>
                                        <p:cTn id="25" dur="200" fill="hold">
                                          <p:stCondLst>
                                            <p:cond delay="600"/>
                                          </p:stCondLst>
                                        </p:cTn>
                                        <p:tgtEl>
                                          <p:spTgt spid="12"/>
                                        </p:tgtEl>
                                        <p:attrNameLst>
                                          <p:attrName>r</p:attrName>
                                        </p:attrNameLst>
                                      </p:cBhvr>
                                    </p:animRot>
                                    <p:animRot by="120000">
                                      <p:cBhvr>
                                        <p:cTn id="2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nvPr>
        </p:nvGraphicFramePr>
        <p:xfrm>
          <a:off x="1007435" y="1988840"/>
          <a:ext cx="10657184" cy="1919671"/>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Day#6</a:t>
                      </a:r>
                    </a:p>
                  </a:txBody>
                  <a:tcPr marL="121920" marR="121920" marT="60960" marB="60960"/>
                </a:tc>
                <a:tc>
                  <a:txBody>
                    <a:bodyPr/>
                    <a:lstStyle/>
                    <a:p>
                      <a:r>
                        <a:rPr lang="en-IN" sz="1400" b="1" dirty="0">
                          <a:solidFill>
                            <a:schemeClr val="tx1"/>
                          </a:solidFill>
                        </a:rPr>
                        <a:t> Install MySQL on Windows | JDBC Tutorial | Hibernate Introduction</a:t>
                      </a: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Day#7</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Hibernate Introduction | </a:t>
                      </a:r>
                      <a:r>
                        <a:rPr lang="en-IN" sz="1400" b="1" dirty="0"/>
                        <a:t>Hibernate Tutorial </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204908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14</a:t>
            </a:fld>
            <a:endParaRPr lang="en-IN" dirty="0"/>
          </a:p>
        </p:txBody>
      </p:sp>
      <p:sp>
        <p:nvSpPr>
          <p:cNvPr id="7" name="Content Placeholder 2"/>
          <p:cNvSpPr txBox="1">
            <a:spLocks/>
          </p:cNvSpPr>
          <p:nvPr/>
        </p:nvSpPr>
        <p:spPr>
          <a:xfrm>
            <a:off x="527381" y="1781043"/>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921088"/>
            <a:ext cx="5000120" cy="1877437"/>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JDBC Tutorial</a:t>
            </a:r>
            <a:r>
              <a:rPr lang="en-IN" sz="2400" dirty="0"/>
              <a:t> [5h]</a:t>
            </a:r>
          </a:p>
          <a:p>
            <a:pPr marL="380990" indent="-380990">
              <a:spcAft>
                <a:spcPts val="800"/>
              </a:spcAft>
              <a:buFont typeface="Wingdings" panose="05000000000000000000" pitchFamily="2" charset="2"/>
              <a:buChar char="ü"/>
            </a:pPr>
            <a:r>
              <a:rPr lang="en-IN" sz="2400" dirty="0">
                <a:hlinkClick r:id="rId5"/>
              </a:rPr>
              <a:t>Hibernate Tutorial</a:t>
            </a:r>
            <a:r>
              <a:rPr lang="en-IN" sz="2400" dirty="0"/>
              <a:t> [7h]</a:t>
            </a:r>
          </a:p>
          <a:p>
            <a:pPr marL="380990" indent="-380990">
              <a:spcAft>
                <a:spcPts val="800"/>
              </a:spcAft>
              <a:buFont typeface="Wingdings" panose="05000000000000000000" pitchFamily="2" charset="2"/>
              <a:buChar char="ü"/>
            </a:pPr>
            <a:endParaRPr lang="en-IN" sz="2400" dirty="0"/>
          </a:p>
        </p:txBody>
      </p:sp>
      <p:sp>
        <p:nvSpPr>
          <p:cNvPr id="8" name="TextBox 7"/>
          <p:cNvSpPr txBox="1"/>
          <p:nvPr/>
        </p:nvSpPr>
        <p:spPr>
          <a:xfrm>
            <a:off x="6096000" y="1978654"/>
            <a:ext cx="5952661" cy="1774845"/>
          </a:xfrm>
          <a:prstGeom prst="rect">
            <a:avLst/>
          </a:prstGeom>
          <a:noFill/>
        </p:spPr>
        <p:txBody>
          <a:bodyPr wrap="square" rtlCol="0">
            <a:spAutoFit/>
          </a:bodyPr>
          <a:lstStyle/>
          <a:p>
            <a:pPr>
              <a:spcAft>
                <a:spcPts val="800"/>
              </a:spcAft>
            </a:pPr>
            <a:r>
              <a:rPr lang="en-IN" sz="2400" dirty="0"/>
              <a:t>  </a:t>
            </a:r>
            <a:r>
              <a:rPr lang="en-IN" sz="2400" b="1" dirty="0">
                <a:solidFill>
                  <a:schemeClr val="accent2"/>
                </a:solidFill>
              </a:rPr>
              <a:t>Video Material</a:t>
            </a:r>
            <a:endParaRPr lang="en-IN" sz="2400" b="1" dirty="0">
              <a:solidFill>
                <a:schemeClr val="accent2"/>
              </a:solidFill>
              <a:hlinkClick r:id="rId6"/>
            </a:endParaRPr>
          </a:p>
          <a:p>
            <a:pPr marL="380990" indent="-380990">
              <a:spcAft>
                <a:spcPts val="400"/>
              </a:spcAft>
              <a:buFont typeface="Wingdings" panose="05000000000000000000" pitchFamily="2" charset="2"/>
              <a:buChar char="ü"/>
            </a:pPr>
            <a:r>
              <a:rPr lang="en-IN" sz="2400" dirty="0">
                <a:hlinkClick r:id="rId6"/>
              </a:rPr>
              <a:t>Install MySQL on Windows</a:t>
            </a:r>
            <a:r>
              <a:rPr lang="en-IN" sz="2400" dirty="0"/>
              <a:t> [6m]</a:t>
            </a:r>
          </a:p>
          <a:p>
            <a:pPr marL="380990" indent="-380990">
              <a:spcAft>
                <a:spcPts val="400"/>
              </a:spcAft>
              <a:buFont typeface="Wingdings" panose="05000000000000000000" pitchFamily="2" charset="2"/>
              <a:buChar char="ü"/>
            </a:pPr>
            <a:r>
              <a:rPr lang="en-IN" sz="2400" dirty="0">
                <a:hlinkClick r:id="rId7"/>
              </a:rPr>
              <a:t>Hibernate Introduction</a:t>
            </a:r>
            <a:r>
              <a:rPr lang="en-IN" sz="2400" dirty="0"/>
              <a:t> [3h 58m]</a:t>
            </a:r>
          </a:p>
          <a:p>
            <a:pPr>
              <a:spcAft>
                <a:spcPts val="400"/>
              </a:spcAft>
            </a:pPr>
            <a:endParaRPr lang="en-IN" sz="2400" dirty="0"/>
          </a:p>
        </p:txBody>
      </p:sp>
      <p:pic>
        <p:nvPicPr>
          <p:cNvPr id="9" name="Picture 8" descr="iChat Video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90269" y="1978654"/>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655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8 – Day 12</a:t>
            </a:r>
            <a:br>
              <a:rPr lang="en-IN" sz="3733" dirty="0"/>
            </a:br>
            <a:r>
              <a:rPr lang="en-IN" sz="3733" dirty="0"/>
              <a:t>Web Server Basics And Web Components</a:t>
            </a:r>
            <a:br>
              <a:rPr lang="en-IN" sz="3733" dirty="0"/>
            </a:br>
            <a:r>
              <a:rPr lang="en-IN" sz="3733" dirty="0"/>
              <a:t>Build And CI </a:t>
            </a:r>
          </a:p>
        </p:txBody>
      </p:sp>
      <p:pic>
        <p:nvPicPr>
          <p:cNvPr id="2" name="Picture 2" descr="C:\Users\surender2567\Downloads\imageedit_10_907842826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297" y="2936991"/>
            <a:ext cx="2717800" cy="1308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surender2567\Downloads\imageedit_12_935886847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111" y="3229336"/>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urender2567\Downloads\imageedit_14_372228345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4576" y="2657479"/>
            <a:ext cx="1824203" cy="18160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urender2567\Downloads\imageedit_4_2717526275.gif">
            <a:extLst>
              <a:ext uri="{FF2B5EF4-FFF2-40B4-BE49-F238E27FC236}">
                <a16:creationId xmlns:a16="http://schemas.microsoft.com/office/drawing/2014/main" id="{62E47460-7CBF-463C-A7FC-177A92646A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5996" y="4587965"/>
            <a:ext cx="3359274" cy="19544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E:\temp\slide\sonar.png">
            <a:extLst>
              <a:ext uri="{FF2B5EF4-FFF2-40B4-BE49-F238E27FC236}">
                <a16:creationId xmlns:a16="http://schemas.microsoft.com/office/drawing/2014/main" id="{3CBB3CD6-FDE6-43DE-9B67-D0DC1C47F9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9651" y="5050858"/>
            <a:ext cx="95250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1167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5"/>
                                        </p:tgtEl>
                                        <p:attrNameLst>
                                          <p:attrName>r</p:attrName>
                                        </p:attrNameLst>
                                      </p:cBhvr>
                                    </p:animRot>
                                    <p:animRot by="-240000">
                                      <p:cBhvr>
                                        <p:cTn id="19" dur="200" fill="hold">
                                          <p:stCondLst>
                                            <p:cond delay="200"/>
                                          </p:stCondLst>
                                        </p:cTn>
                                        <p:tgtEl>
                                          <p:spTgt spid="5"/>
                                        </p:tgtEl>
                                        <p:attrNameLst>
                                          <p:attrName>r</p:attrName>
                                        </p:attrNameLst>
                                      </p:cBhvr>
                                    </p:animRot>
                                    <p:animRot by="240000">
                                      <p:cBhvr>
                                        <p:cTn id="20" dur="200" fill="hold">
                                          <p:stCondLst>
                                            <p:cond delay="400"/>
                                          </p:stCondLst>
                                        </p:cTn>
                                        <p:tgtEl>
                                          <p:spTgt spid="5"/>
                                        </p:tgtEl>
                                        <p:attrNameLst>
                                          <p:attrName>r</p:attrName>
                                        </p:attrNameLst>
                                      </p:cBhvr>
                                    </p:animRot>
                                    <p:animRot by="-240000">
                                      <p:cBhvr>
                                        <p:cTn id="21" dur="200" fill="hold">
                                          <p:stCondLst>
                                            <p:cond delay="600"/>
                                          </p:stCondLst>
                                        </p:cTn>
                                        <p:tgtEl>
                                          <p:spTgt spid="5"/>
                                        </p:tgtEl>
                                        <p:attrNameLst>
                                          <p:attrName>r</p:attrName>
                                        </p:attrNameLst>
                                      </p:cBhvr>
                                    </p:animRot>
                                    <p:animRot by="120000">
                                      <p:cBhvr>
                                        <p:cTn id="22"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Web Server And Components</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1446358"/>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133" dirty="0"/>
              <a:t>Web Server And Application Server Basics</a:t>
            </a:r>
          </a:p>
          <a:p>
            <a:pPr marL="380990" indent="-380990">
              <a:buFont typeface="Arial" panose="020B0604020202020204" pitchFamily="34" charset="0"/>
              <a:buChar char="•"/>
            </a:pPr>
            <a:r>
              <a:rPr lang="en-IN" sz="2133" dirty="0"/>
              <a:t>Learn Web Components</a:t>
            </a:r>
          </a:p>
          <a:p>
            <a:pPr marL="380990" indent="-380990">
              <a:buFont typeface="Arial" panose="020B0604020202020204" pitchFamily="34" charset="0"/>
              <a:buChar char="•"/>
            </a:pPr>
            <a:r>
              <a:rPr lang="en-IN" sz="2133" dirty="0"/>
              <a:t>Develop Web Application</a:t>
            </a:r>
          </a:p>
        </p:txBody>
      </p:sp>
      <p:sp>
        <p:nvSpPr>
          <p:cNvPr id="6" name="TextBox 5"/>
          <p:cNvSpPr txBox="1"/>
          <p:nvPr/>
        </p:nvSpPr>
        <p:spPr>
          <a:xfrm>
            <a:off x="6365289" y="1316765"/>
            <a:ext cx="5126690" cy="3575402"/>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285750" lvl="1" indent="-285750">
              <a:spcAft>
                <a:spcPts val="300"/>
              </a:spcAft>
              <a:buFont typeface="Arial" panose="020B0604020202020204" pitchFamily="34" charset="0"/>
              <a:buChar char="•"/>
            </a:pPr>
            <a:r>
              <a:rPr lang="en-IN" dirty="0">
                <a:solidFill>
                  <a:schemeClr val="accent1"/>
                </a:solidFill>
              </a:rPr>
              <a:t>Web Server Basics(Duration -5h)</a:t>
            </a:r>
          </a:p>
          <a:p>
            <a:pPr marL="990575" lvl="1" indent="-380990">
              <a:buFont typeface="Wingdings" panose="05000000000000000000" pitchFamily="2" charset="2"/>
              <a:buChar char="ü"/>
            </a:pPr>
            <a:r>
              <a:rPr lang="en-IN" sz="1400" dirty="0"/>
              <a:t>Web Server And Application Server Introduction</a:t>
            </a:r>
          </a:p>
          <a:p>
            <a:pPr marL="990575" lvl="1" indent="-380990">
              <a:buFont typeface="Wingdings" panose="05000000000000000000" pitchFamily="2" charset="2"/>
              <a:buChar char="ü"/>
            </a:pPr>
            <a:r>
              <a:rPr lang="en-IN" sz="1400" dirty="0"/>
              <a:t>Know About Tomcat</a:t>
            </a:r>
          </a:p>
          <a:p>
            <a:pPr marL="990575" lvl="1" indent="-380990">
              <a:buFont typeface="Wingdings" panose="05000000000000000000" pitchFamily="2" charset="2"/>
              <a:buChar char="ü"/>
            </a:pPr>
            <a:r>
              <a:rPr lang="en-IN" sz="1400" dirty="0"/>
              <a:t>Configure Tomcat with Eclipse</a:t>
            </a:r>
          </a:p>
          <a:p>
            <a:pPr marL="380990" lvl="1" indent="-380990">
              <a:buFont typeface="Arial" panose="020B0604020202020204" pitchFamily="34" charset="0"/>
              <a:buChar char="•"/>
            </a:pPr>
            <a:endParaRPr lang="en-US" sz="1400" dirty="0">
              <a:solidFill>
                <a:schemeClr val="accent1"/>
              </a:solidFill>
            </a:endParaRPr>
          </a:p>
          <a:p>
            <a:pPr marL="285750" lvl="1" indent="-285750">
              <a:spcAft>
                <a:spcPts val="300"/>
              </a:spcAft>
              <a:buFont typeface="Arial" panose="020B0604020202020204" pitchFamily="34" charset="0"/>
              <a:buChar char="•"/>
            </a:pPr>
            <a:r>
              <a:rPr lang="en-US" dirty="0">
                <a:solidFill>
                  <a:schemeClr val="accent1"/>
                </a:solidFill>
              </a:rPr>
              <a:t>Web Components </a:t>
            </a:r>
            <a:r>
              <a:rPr lang="en-IN" dirty="0">
                <a:solidFill>
                  <a:schemeClr val="accent1"/>
                </a:solidFill>
              </a:rPr>
              <a:t>(Duration -15h)</a:t>
            </a:r>
            <a:endParaRPr lang="en-US" dirty="0">
              <a:solidFill>
                <a:schemeClr val="accent1"/>
              </a:solidFill>
            </a:endParaRPr>
          </a:p>
          <a:p>
            <a:pPr marL="990575" lvl="1" indent="-380990">
              <a:buFont typeface="Wingdings" panose="05000000000000000000" pitchFamily="2" charset="2"/>
              <a:buChar char="ü"/>
            </a:pPr>
            <a:r>
              <a:rPr lang="en-IN" sz="1400" dirty="0"/>
              <a:t>JSP And Servlet Basics</a:t>
            </a:r>
          </a:p>
          <a:p>
            <a:pPr marL="990575" lvl="1" indent="-380990">
              <a:buFont typeface="Wingdings" panose="05000000000000000000" pitchFamily="2" charset="2"/>
              <a:buChar char="ü"/>
            </a:pPr>
            <a:r>
              <a:rPr lang="en-IN" sz="1400" dirty="0"/>
              <a:t>JSP Standard Tag Library [JSTL]</a:t>
            </a:r>
          </a:p>
          <a:p>
            <a:pPr marL="990575" lvl="1" indent="-380990">
              <a:buFont typeface="Wingdings" panose="05000000000000000000" pitchFamily="2" charset="2"/>
              <a:buChar char="ü"/>
            </a:pPr>
            <a:r>
              <a:rPr lang="en-IN" sz="1400" dirty="0"/>
              <a:t>Web Application Structure</a:t>
            </a:r>
          </a:p>
          <a:p>
            <a:pPr marL="990575" lvl="1" indent="-380990">
              <a:buFont typeface="Wingdings" panose="05000000000000000000" pitchFamily="2" charset="2"/>
              <a:buChar char="ü"/>
            </a:pPr>
            <a:r>
              <a:rPr lang="en-IN" sz="1400" dirty="0"/>
              <a:t>Sample Web Application</a:t>
            </a:r>
          </a:p>
          <a:p>
            <a:pPr marL="609585" lvl="1"/>
            <a:endParaRPr lang="en-IN" sz="1867" dirty="0"/>
          </a:p>
          <a:p>
            <a:pPr marL="990575" lvl="1" indent="-380990">
              <a:buFont typeface="Arial" panose="020B0604020202020204" pitchFamily="34" charset="0"/>
              <a:buChar char="•"/>
            </a:pPr>
            <a:endParaRPr lang="en-IN" sz="2400" dirty="0"/>
          </a:p>
        </p:txBody>
      </p:sp>
      <p:pic>
        <p:nvPicPr>
          <p:cNvPr id="10" name="Picture 9" descr="C:\Users\surender2567\Downloads\imageedit_14_372228345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3917162"/>
            <a:ext cx="1824203" cy="18160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B310475-034A-4136-A6BD-D7C6BCC783AF}"/>
              </a:ext>
            </a:extLst>
          </p:cNvPr>
          <p:cNvSpPr txBox="1"/>
          <p:nvPr/>
        </p:nvSpPr>
        <p:spPr>
          <a:xfrm>
            <a:off x="6491202" y="4248144"/>
            <a:ext cx="4213310" cy="1977464"/>
          </a:xfrm>
          <a:prstGeom prst="rect">
            <a:avLst/>
          </a:prstGeom>
          <a:noFill/>
        </p:spPr>
        <p:txBody>
          <a:bodyPr wrap="square" rtlCol="0">
            <a:spAutoFit/>
          </a:bodyPr>
          <a:lstStyle/>
          <a:p>
            <a:pPr marL="285750" lvl="1" indent="-285750">
              <a:spcAft>
                <a:spcPts val="300"/>
              </a:spcAft>
              <a:buFont typeface="Arial" panose="020B0604020202020204" pitchFamily="34" charset="0"/>
              <a:buChar char="•"/>
            </a:pPr>
            <a:r>
              <a:rPr lang="en-US" dirty="0">
                <a:solidFill>
                  <a:schemeClr val="accent1"/>
                </a:solidFill>
              </a:rPr>
              <a:t>Build And CI </a:t>
            </a:r>
            <a:r>
              <a:rPr lang="en-IN" dirty="0">
                <a:solidFill>
                  <a:schemeClr val="accent1"/>
                </a:solidFill>
              </a:rPr>
              <a:t>(Duration -11h)</a:t>
            </a:r>
            <a:endParaRPr lang="en-US" dirty="0">
              <a:solidFill>
                <a:schemeClr val="accent1"/>
              </a:solidFill>
            </a:endParaRPr>
          </a:p>
          <a:p>
            <a:pPr marL="742950" lvl="1" indent="-285750">
              <a:buFont typeface="Wingdings" panose="05000000000000000000" pitchFamily="2" charset="2"/>
              <a:buChar char="ü"/>
            </a:pPr>
            <a:r>
              <a:rPr lang="en-IN" sz="1400" dirty="0"/>
              <a:t>What is CI?</a:t>
            </a:r>
          </a:p>
          <a:p>
            <a:pPr marL="742950" lvl="1" indent="-285750">
              <a:buFont typeface="Wingdings" panose="05000000000000000000" pitchFamily="2" charset="2"/>
              <a:buChar char="ü"/>
            </a:pPr>
            <a:r>
              <a:rPr lang="en-IN" sz="1400" dirty="0"/>
              <a:t>Know About Jenkins</a:t>
            </a:r>
          </a:p>
          <a:p>
            <a:pPr marL="742950" lvl="1" indent="-285750">
              <a:buFont typeface="Wingdings" panose="05000000000000000000" pitchFamily="2" charset="2"/>
              <a:buChar char="ü"/>
            </a:pPr>
            <a:r>
              <a:rPr lang="en-IN" sz="1400" dirty="0"/>
              <a:t>Jenkins Setup</a:t>
            </a:r>
          </a:p>
          <a:p>
            <a:pPr marL="742950" lvl="1" indent="-285750">
              <a:buFont typeface="Wingdings" panose="05000000000000000000" pitchFamily="2" charset="2"/>
              <a:buChar char="ü"/>
            </a:pPr>
            <a:r>
              <a:rPr lang="en-IN" sz="1400" dirty="0"/>
              <a:t>Sonar Setup for Jenkins</a:t>
            </a:r>
          </a:p>
          <a:p>
            <a:pPr marL="742950" lvl="1" indent="-285750">
              <a:buFont typeface="Wingdings" panose="05000000000000000000" pitchFamily="2" charset="2"/>
              <a:buChar char="ü"/>
            </a:pPr>
            <a:r>
              <a:rPr lang="en-IN" sz="1400" dirty="0"/>
              <a:t>Accessing Build And Sonar Reports</a:t>
            </a:r>
          </a:p>
          <a:p>
            <a:pPr marL="742950" lvl="1" indent="-285750">
              <a:buFont typeface="Wingdings" panose="05000000000000000000" pitchFamily="2" charset="2"/>
              <a:buChar char="ü"/>
            </a:pPr>
            <a:r>
              <a:rPr lang="en-IN" sz="1400" dirty="0"/>
              <a:t>Events And Event Handling</a:t>
            </a:r>
          </a:p>
          <a:p>
            <a:pPr marL="742950" lvl="1"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40219406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32" presetClass="emph" presetSubtype="0" fill="hold" nodeType="withEffect">
                                  <p:stCondLst>
                                    <p:cond delay="0"/>
                                  </p:stCondLst>
                                  <p:childTnLst>
                                    <p:animRot by="120000">
                                      <p:cBhvr>
                                        <p:cTn id="23" dur="100" fill="hold">
                                          <p:stCondLst>
                                            <p:cond delay="0"/>
                                          </p:stCondLst>
                                        </p:cTn>
                                        <p:tgtEl>
                                          <p:spTgt spid="10"/>
                                        </p:tgtEl>
                                        <p:attrNameLst>
                                          <p:attrName>r</p:attrName>
                                        </p:attrNameLst>
                                      </p:cBhvr>
                                    </p:animRot>
                                    <p:animRot by="-240000">
                                      <p:cBhvr>
                                        <p:cTn id="24" dur="200" fill="hold">
                                          <p:stCondLst>
                                            <p:cond delay="200"/>
                                          </p:stCondLst>
                                        </p:cTn>
                                        <p:tgtEl>
                                          <p:spTgt spid="10"/>
                                        </p:tgtEl>
                                        <p:attrNameLst>
                                          <p:attrName>r</p:attrName>
                                        </p:attrNameLst>
                                      </p:cBhvr>
                                    </p:animRot>
                                    <p:animRot by="240000">
                                      <p:cBhvr>
                                        <p:cTn id="25" dur="200" fill="hold">
                                          <p:stCondLst>
                                            <p:cond delay="400"/>
                                          </p:stCondLst>
                                        </p:cTn>
                                        <p:tgtEl>
                                          <p:spTgt spid="10"/>
                                        </p:tgtEl>
                                        <p:attrNameLst>
                                          <p:attrName>r</p:attrName>
                                        </p:attrNameLst>
                                      </p:cBhvr>
                                    </p:animRot>
                                    <p:animRot by="-240000">
                                      <p:cBhvr>
                                        <p:cTn id="26" dur="200" fill="hold">
                                          <p:stCondLst>
                                            <p:cond delay="600"/>
                                          </p:stCondLst>
                                        </p:cTn>
                                        <p:tgtEl>
                                          <p:spTgt spid="10"/>
                                        </p:tgtEl>
                                        <p:attrNameLst>
                                          <p:attrName>r</p:attrName>
                                        </p:attrNameLst>
                                      </p:cBhvr>
                                    </p:animRot>
                                    <p:animRot by="120000">
                                      <p:cBhvr>
                                        <p:cTn id="27" dur="200" fill="hold">
                                          <p:stCondLst>
                                            <p:cond delay="800"/>
                                          </p:stCondLst>
                                        </p:cTn>
                                        <p:tgtEl>
                                          <p:spTgt spid="10"/>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153638157"/>
              </p:ext>
            </p:extLst>
          </p:nvPr>
        </p:nvGraphicFramePr>
        <p:xfrm>
          <a:off x="1007435" y="1988840"/>
          <a:ext cx="10657184" cy="4024735"/>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Day#8</a:t>
                      </a:r>
                    </a:p>
                  </a:txBody>
                  <a:tcPr marL="121920" marR="121920" marT="60960" marB="60960"/>
                </a:tc>
                <a:tc>
                  <a:txBody>
                    <a:bodyPr/>
                    <a:lstStyle/>
                    <a:p>
                      <a:r>
                        <a:rPr lang="en-IN" sz="1400" b="1" dirty="0">
                          <a:solidFill>
                            <a:schemeClr val="tx1"/>
                          </a:solidFill>
                        </a:rPr>
                        <a:t>Webserver</a:t>
                      </a:r>
                      <a:r>
                        <a:rPr lang="en-IN" sz="1400" b="1" baseline="0" dirty="0">
                          <a:solidFill>
                            <a:schemeClr val="tx1"/>
                          </a:solidFill>
                        </a:rPr>
                        <a:t> And Application Server Basics | </a:t>
                      </a:r>
                      <a:r>
                        <a:rPr lang="en-IN" sz="1400" b="1" strike="noStrike" baseline="0" dirty="0">
                          <a:solidFill>
                            <a:schemeClr val="tx1"/>
                          </a:solidFill>
                        </a:rPr>
                        <a:t>Tomcat Basics | Tomcat Advanced |</a:t>
                      </a:r>
                    </a:p>
                    <a:p>
                      <a:r>
                        <a:rPr lang="en-IN" sz="1400" b="1" baseline="0" dirty="0">
                          <a:solidFill>
                            <a:schemeClr val="tx1"/>
                          </a:solidFill>
                        </a:rPr>
                        <a:t>Configuring Tomcat in Eclipse Pdf </a:t>
                      </a:r>
                      <a:r>
                        <a:rPr lang="en-US" sz="1400" b="1" baseline="0" dirty="0">
                          <a:solidFill>
                            <a:schemeClr val="tx1"/>
                          </a:solidFill>
                        </a:rPr>
                        <a:t>| Java Web Fundamentals </a:t>
                      </a:r>
                      <a:endParaRPr lang="en-IN" sz="1400" b="1" dirty="0">
                        <a:solidFill>
                          <a:schemeClr val="tx1"/>
                        </a:solidFill>
                      </a:endParaRP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Day#9</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Creating a Web App Using Eclipse | JSP And Servlet Tutorial </a:t>
                      </a:r>
                      <a:r>
                        <a:rPr lang="en-IN" sz="1400" b="1" baseline="0" dirty="0">
                          <a:solidFill>
                            <a:schemeClr val="tx1"/>
                          </a:solidFill>
                        </a:rPr>
                        <a:t>| Servlet Tutorial</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Day#10</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JSP Tutorial | </a:t>
                      </a:r>
                      <a:r>
                        <a:rPr lang="en-IN" sz="1400" b="1" dirty="0">
                          <a:solidFill>
                            <a:schemeClr val="tx1"/>
                          </a:solidFill>
                        </a:rPr>
                        <a:t>Build and CI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baseline="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r h="671532">
                <a:tc>
                  <a:txBody>
                    <a:bodyPr/>
                    <a:lstStyle/>
                    <a:p>
                      <a:r>
                        <a:rPr lang="en-IN" sz="1400" b="1" dirty="0"/>
                        <a:t>Day#11</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Build and CI | Assignment#2</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4"/>
                  </a:ext>
                </a:extLst>
              </a:tr>
              <a:tr h="671532">
                <a:tc>
                  <a:txBody>
                    <a:bodyPr/>
                    <a:lstStyle/>
                    <a:p>
                      <a:r>
                        <a:rPr lang="en-IN" sz="1400" b="1" dirty="0"/>
                        <a:t>Day#12</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Assignment#2</a:t>
                      </a:r>
                      <a:endParaRPr lang="en-IN"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1351870"/>
                  </a:ext>
                </a:extLst>
              </a:tr>
            </a:tbl>
          </a:graphicData>
        </a:graphic>
      </p:graphicFrame>
    </p:spTree>
    <p:extLst>
      <p:ext uri="{BB962C8B-B14F-4D97-AF65-F5344CB8AC3E}">
        <p14:creationId xmlns:p14="http://schemas.microsoft.com/office/powerpoint/2010/main" val="40762765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944917"/>
            <a:ext cx="5636024" cy="3590727"/>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dirty="0">
                <a:hlinkClick r:id="rId4"/>
              </a:rPr>
              <a:t>Tomcat Basics</a:t>
            </a:r>
            <a:r>
              <a:rPr lang="en-IN" dirty="0"/>
              <a:t> [2h]</a:t>
            </a:r>
          </a:p>
          <a:p>
            <a:pPr marL="380990" indent="-380990">
              <a:spcAft>
                <a:spcPts val="800"/>
              </a:spcAft>
              <a:buFont typeface="Wingdings" panose="05000000000000000000" pitchFamily="2" charset="2"/>
              <a:buChar char="ü"/>
            </a:pPr>
            <a:r>
              <a:rPr lang="en-IN" dirty="0">
                <a:hlinkClick r:id="rId5"/>
              </a:rPr>
              <a:t>Tomcat Advanced</a:t>
            </a:r>
            <a:r>
              <a:rPr lang="en-IN" dirty="0"/>
              <a:t> [2h]</a:t>
            </a:r>
          </a:p>
          <a:p>
            <a:pPr marL="380990" indent="-380990">
              <a:spcAft>
                <a:spcPts val="800"/>
              </a:spcAft>
              <a:buFont typeface="Wingdings" panose="05000000000000000000" pitchFamily="2" charset="2"/>
              <a:buChar char="ü"/>
            </a:pPr>
            <a:r>
              <a:rPr lang="en-IN" dirty="0"/>
              <a:t>Configuring tomcat in eclipse [1h] –(Study Material)</a:t>
            </a:r>
          </a:p>
          <a:p>
            <a:pPr marL="380990" indent="-380990">
              <a:spcAft>
                <a:spcPts val="800"/>
              </a:spcAft>
              <a:buFont typeface="Wingdings" panose="05000000000000000000" pitchFamily="2" charset="2"/>
              <a:buChar char="ü"/>
            </a:pPr>
            <a:r>
              <a:rPr lang="en-IN" dirty="0">
                <a:hlinkClick r:id="rId6"/>
              </a:rPr>
              <a:t>Servlet Tutorial</a:t>
            </a:r>
            <a:r>
              <a:rPr lang="en-IN" dirty="0"/>
              <a:t> [4h]</a:t>
            </a:r>
          </a:p>
          <a:p>
            <a:pPr marL="380990" indent="-380990">
              <a:spcAft>
                <a:spcPts val="800"/>
              </a:spcAft>
              <a:buFont typeface="Wingdings" panose="05000000000000000000" pitchFamily="2" charset="2"/>
              <a:buChar char="ü"/>
            </a:pPr>
            <a:r>
              <a:rPr lang="en-IN" dirty="0">
                <a:hlinkClick r:id="rId7"/>
              </a:rPr>
              <a:t>JSP Tutorial</a:t>
            </a:r>
            <a:r>
              <a:rPr lang="en-IN" dirty="0"/>
              <a:t> [4h]</a:t>
            </a:r>
          </a:p>
          <a:p>
            <a:pPr marL="380990" indent="-380990">
              <a:spcAft>
                <a:spcPts val="800"/>
              </a:spcAft>
              <a:buFont typeface="Wingdings" panose="05000000000000000000" pitchFamily="2" charset="2"/>
              <a:buChar char="ü"/>
            </a:pPr>
            <a:r>
              <a:rPr lang="en-IN" dirty="0"/>
              <a:t>Jenkins And Sonar Build Process [8h] –</a:t>
            </a:r>
          </a:p>
          <a:p>
            <a:pPr>
              <a:spcAft>
                <a:spcPts val="800"/>
              </a:spcAft>
            </a:pPr>
            <a:r>
              <a:rPr lang="en-IN" dirty="0"/>
              <a:t>     (Study Material)</a:t>
            </a:r>
          </a:p>
          <a:p>
            <a:pPr marL="380990" indent="-380990">
              <a:spcAft>
                <a:spcPts val="800"/>
              </a:spcAft>
              <a:buFont typeface="Wingdings" panose="05000000000000000000" pitchFamily="2" charset="2"/>
              <a:buChar char="ü"/>
            </a:pPr>
            <a:endParaRPr lang="en-IN" sz="2400" dirty="0"/>
          </a:p>
        </p:txBody>
      </p:sp>
      <p:sp>
        <p:nvSpPr>
          <p:cNvPr id="8" name="TextBox 7"/>
          <p:cNvSpPr txBox="1"/>
          <p:nvPr/>
        </p:nvSpPr>
        <p:spPr>
          <a:xfrm>
            <a:off x="6480042" y="2084344"/>
            <a:ext cx="5760640" cy="1980029"/>
          </a:xfrm>
          <a:prstGeom prst="rect">
            <a:avLst/>
          </a:prstGeom>
          <a:noFill/>
        </p:spPr>
        <p:txBody>
          <a:bodyPr wrap="square" rtlCol="0">
            <a:spAutoFit/>
          </a:bodyPr>
          <a:lstStyle/>
          <a:p>
            <a:pPr>
              <a:spcAft>
                <a:spcPts val="800"/>
              </a:spcAft>
            </a:pPr>
            <a:r>
              <a:rPr lang="en-IN" sz="2400" b="1" dirty="0">
                <a:solidFill>
                  <a:schemeClr val="accent2"/>
                </a:solidFill>
              </a:rPr>
              <a:t>Video Material</a:t>
            </a:r>
          </a:p>
          <a:p>
            <a:pPr marL="380990" indent="-380990">
              <a:spcAft>
                <a:spcPts val="800"/>
              </a:spcAft>
              <a:buFont typeface="Wingdings" panose="05000000000000000000" pitchFamily="2" charset="2"/>
              <a:buChar char="ü"/>
            </a:pPr>
            <a:r>
              <a:rPr lang="en-IN" dirty="0">
                <a:hlinkClick r:id="rId8"/>
              </a:rPr>
              <a:t>Creating a Web App Using Eclipse</a:t>
            </a:r>
            <a:r>
              <a:rPr lang="en-IN" dirty="0"/>
              <a:t> [15m]</a:t>
            </a:r>
          </a:p>
          <a:p>
            <a:pPr marL="380990" indent="-380990">
              <a:spcAft>
                <a:spcPts val="800"/>
              </a:spcAft>
              <a:buFont typeface="Wingdings" panose="05000000000000000000" pitchFamily="2" charset="2"/>
              <a:buChar char="ü"/>
            </a:pPr>
            <a:r>
              <a:rPr lang="en-IN" dirty="0">
                <a:hlinkClick r:id="rId9"/>
              </a:rPr>
              <a:t>JSP And Servlet Tutorial</a:t>
            </a:r>
            <a:r>
              <a:rPr lang="en-IN" dirty="0"/>
              <a:t> [4h]</a:t>
            </a:r>
          </a:p>
          <a:p>
            <a:pPr marL="380990" indent="-380990">
              <a:spcAft>
                <a:spcPts val="800"/>
              </a:spcAft>
              <a:buFont typeface="Wingdings" panose="05000000000000000000" pitchFamily="2" charset="2"/>
              <a:buChar char="ü"/>
            </a:pPr>
            <a:r>
              <a:rPr lang="en-IN" dirty="0">
                <a:hlinkClick r:id="rId10"/>
              </a:rPr>
              <a:t>Java Web Fundamentals</a:t>
            </a:r>
            <a:r>
              <a:rPr lang="en-IN" dirty="0"/>
              <a:t> [2h 28m]</a:t>
            </a:r>
          </a:p>
          <a:p>
            <a:pPr marL="380990" indent="-380990">
              <a:spcAft>
                <a:spcPts val="800"/>
              </a:spcAft>
              <a:buFont typeface="Wingdings" panose="05000000000000000000" pitchFamily="2" charset="2"/>
              <a:buChar char="ü"/>
            </a:pPr>
            <a:r>
              <a:rPr lang="en-IN" dirty="0">
                <a:hlinkClick r:id="rId11"/>
              </a:rPr>
              <a:t>Jenkins Introduction</a:t>
            </a:r>
            <a:r>
              <a:rPr lang="en-IN" dirty="0"/>
              <a:t> [2h 38m]</a:t>
            </a:r>
          </a:p>
        </p:txBody>
      </p:sp>
      <p:pic>
        <p:nvPicPr>
          <p:cNvPr id="9" name="Picture 8" descr="iChat Video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64396" y="200356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35585" y="1830832"/>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6740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0" y="3140969"/>
            <a:ext cx="4935390" cy="995209"/>
          </a:xfrm>
          <a:prstGeom prst="rect">
            <a:avLst/>
          </a:prstGeom>
          <a:noFill/>
        </p:spPr>
        <p:txBody>
          <a:bodyPr wrap="none" rtlCol="0">
            <a:spAutoFit/>
          </a:bodyPr>
          <a:lstStyle/>
          <a:p>
            <a:r>
              <a:rPr lang="en-IN" sz="5867" b="1" i="1" dirty="0">
                <a:solidFill>
                  <a:schemeClr val="accent2"/>
                </a:solidFill>
              </a:rPr>
              <a:t>Assignment # 2</a:t>
            </a:r>
          </a:p>
        </p:txBody>
      </p:sp>
    </p:spTree>
    <p:extLst>
      <p:ext uri="{BB962C8B-B14F-4D97-AF65-F5344CB8AC3E}">
        <p14:creationId xmlns:p14="http://schemas.microsoft.com/office/powerpoint/2010/main" val="12844534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Learn Advance Java</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1569660"/>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400" dirty="0"/>
              <a:t>Learn Advance Java</a:t>
            </a:r>
          </a:p>
          <a:p>
            <a:pPr marL="380990" indent="-380990">
              <a:buFont typeface="Arial" panose="020B0604020202020204" pitchFamily="34" charset="0"/>
              <a:buChar char="•"/>
            </a:pPr>
            <a:r>
              <a:rPr lang="en-IN" sz="2400" dirty="0"/>
              <a:t>Learn Maven Fundamentals</a:t>
            </a:r>
          </a:p>
          <a:p>
            <a:pPr marL="380990" indent="-380990">
              <a:buFont typeface="Arial" panose="020B0604020202020204" pitchFamily="34" charset="0"/>
              <a:buChar char="•"/>
            </a:pPr>
            <a:r>
              <a:rPr lang="en-IN" sz="2400" dirty="0"/>
              <a:t>Learn Ant Fundamentals</a:t>
            </a:r>
          </a:p>
        </p:txBody>
      </p:sp>
      <p:sp>
        <p:nvSpPr>
          <p:cNvPr id="6" name="TextBox 5"/>
          <p:cNvSpPr txBox="1"/>
          <p:nvPr/>
        </p:nvSpPr>
        <p:spPr>
          <a:xfrm>
            <a:off x="5394960" y="1523552"/>
            <a:ext cx="6269659" cy="4832798"/>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buFont typeface="Arial" panose="020B0604020202020204" pitchFamily="34" charset="0"/>
              <a:buChar char="•"/>
            </a:pPr>
            <a:r>
              <a:rPr lang="en-IN" sz="2400" dirty="0">
                <a:solidFill>
                  <a:schemeClr val="accent1"/>
                </a:solidFill>
              </a:rPr>
              <a:t>Advance Java Programming </a:t>
            </a:r>
            <a:r>
              <a:rPr lang="en-IN" sz="2400" dirty="0"/>
              <a:t>(Duration -23.5h)</a:t>
            </a:r>
          </a:p>
          <a:p>
            <a:pPr marL="990575" lvl="1" indent="-380990">
              <a:buFont typeface="Wingdings" panose="05000000000000000000" pitchFamily="2" charset="2"/>
              <a:buChar char="ü"/>
            </a:pPr>
            <a:r>
              <a:rPr lang="en-IN" sz="1867" dirty="0"/>
              <a:t>Collections And Generics</a:t>
            </a:r>
          </a:p>
          <a:p>
            <a:pPr marL="990575" lvl="1" indent="-380990">
              <a:buFont typeface="Wingdings" panose="05000000000000000000" pitchFamily="2" charset="2"/>
              <a:buChar char="ü"/>
            </a:pPr>
            <a:r>
              <a:rPr lang="en-IN" sz="1867" dirty="0"/>
              <a:t>Inner Classes</a:t>
            </a:r>
          </a:p>
          <a:p>
            <a:pPr marL="990575" lvl="1" indent="-380990">
              <a:buFont typeface="Wingdings" panose="05000000000000000000" pitchFamily="2" charset="2"/>
              <a:buChar char="ü"/>
            </a:pPr>
            <a:r>
              <a:rPr lang="en-IN" sz="1867" dirty="0"/>
              <a:t>Annotations</a:t>
            </a:r>
          </a:p>
          <a:p>
            <a:pPr marL="990575" lvl="1" indent="-380990">
              <a:buFont typeface="Wingdings" panose="05000000000000000000" pitchFamily="2" charset="2"/>
              <a:buChar char="ü"/>
            </a:pPr>
            <a:r>
              <a:rPr lang="en-IN" sz="1867" dirty="0"/>
              <a:t>Threads Basics</a:t>
            </a:r>
          </a:p>
          <a:p>
            <a:pPr marL="990575" lvl="1" indent="-380990">
              <a:buFont typeface="Wingdings" panose="05000000000000000000" pitchFamily="2" charset="2"/>
              <a:buChar char="ü"/>
            </a:pPr>
            <a:r>
              <a:rPr lang="en-IN" sz="1867" dirty="0"/>
              <a:t>Java 8 new features</a:t>
            </a:r>
            <a:endParaRPr lang="en-US" sz="1867" dirty="0"/>
          </a:p>
          <a:p>
            <a:pPr marL="990575" lvl="1" indent="-380990">
              <a:buFont typeface="Wingdings" panose="05000000000000000000" pitchFamily="2" charset="2"/>
              <a:buChar char="ü"/>
            </a:pPr>
            <a:endParaRPr lang="en-US" sz="1867" dirty="0"/>
          </a:p>
          <a:p>
            <a:pPr marL="380990" lvl="1" indent="-380990">
              <a:buFont typeface="Arial" panose="020B0604020202020204" pitchFamily="34" charset="0"/>
              <a:buChar char="•"/>
            </a:pPr>
            <a:r>
              <a:rPr lang="en-US" sz="2400" dirty="0">
                <a:solidFill>
                  <a:schemeClr val="accent1"/>
                </a:solidFill>
              </a:rPr>
              <a:t>Ant and Maven Introduction </a:t>
            </a:r>
            <a:r>
              <a:rPr lang="en-IN" sz="2400" dirty="0"/>
              <a:t>(Duration -7.5h)</a:t>
            </a:r>
            <a:endParaRPr lang="en-US" sz="2400" dirty="0"/>
          </a:p>
          <a:p>
            <a:pPr marL="990575" lvl="1" indent="-380990">
              <a:buFont typeface="Wingdings" panose="05000000000000000000" pitchFamily="2" charset="2"/>
              <a:buChar char="ü"/>
            </a:pPr>
            <a:r>
              <a:rPr lang="en-IN" sz="1867" dirty="0"/>
              <a:t>Introduction to Build Tools</a:t>
            </a:r>
          </a:p>
          <a:p>
            <a:pPr marL="990575" lvl="1" indent="-380990">
              <a:buFont typeface="Wingdings" panose="05000000000000000000" pitchFamily="2" charset="2"/>
              <a:buChar char="ü"/>
            </a:pPr>
            <a:r>
              <a:rPr lang="en-IN" sz="1867" dirty="0"/>
              <a:t>Ant Introduction And Setup</a:t>
            </a:r>
          </a:p>
          <a:p>
            <a:pPr marL="990575" lvl="1" indent="-380990">
              <a:buFont typeface="Wingdings" panose="05000000000000000000" pitchFamily="2" charset="2"/>
              <a:buChar char="ü"/>
            </a:pPr>
            <a:r>
              <a:rPr lang="en-IN" sz="1867" dirty="0"/>
              <a:t>Run Sample Build from Ant</a:t>
            </a:r>
          </a:p>
          <a:p>
            <a:pPr marL="990575" lvl="1" indent="-380990">
              <a:buFont typeface="Wingdings" panose="05000000000000000000" pitchFamily="2" charset="2"/>
              <a:buChar char="ü"/>
            </a:pPr>
            <a:r>
              <a:rPr lang="en-IN" sz="1867" dirty="0"/>
              <a:t>Maven Introduction And Setup</a:t>
            </a:r>
          </a:p>
          <a:p>
            <a:pPr marL="990575" lvl="1" indent="-380990">
              <a:buFont typeface="Wingdings" panose="05000000000000000000" pitchFamily="2" charset="2"/>
              <a:buChar char="ü"/>
            </a:pPr>
            <a:r>
              <a:rPr lang="en-IN" sz="1867" dirty="0"/>
              <a:t>Create And Build Maven Project</a:t>
            </a:r>
          </a:p>
          <a:p>
            <a:pPr marL="990575" lvl="1" indent="-380990">
              <a:buFont typeface="Arial" panose="020B0604020202020204" pitchFamily="34" charset="0"/>
              <a:buChar char="•"/>
            </a:pPr>
            <a:endParaRPr lang="en-IN" sz="2400" dirty="0"/>
          </a:p>
        </p:txBody>
      </p:sp>
      <p:pic>
        <p:nvPicPr>
          <p:cNvPr id="10" name="Picture 2" descr="E:\temp\slide\adv_jav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8557" y="292653"/>
            <a:ext cx="672073" cy="112012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urender2567\Downloads\imageedit_24_445000339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563" y="345182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6845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4176208"/>
          </a:xfrm>
          <a:prstGeom prst="rect">
            <a:avLst/>
          </a:prstGeom>
          <a:noFill/>
        </p:spPr>
        <p:txBody>
          <a:bodyPr wrap="square" rtlCol="0">
            <a:spAutoFit/>
          </a:bodyPr>
          <a:lstStyle/>
          <a:p>
            <a:pPr>
              <a:spcAft>
                <a:spcPts val="800"/>
              </a:spcAft>
            </a:pPr>
            <a:r>
              <a:rPr lang="en-IN" sz="1867" dirty="0"/>
              <a:t>Develop an image management utility. This utility begins by presenting a login screen that looks like this</a:t>
            </a:r>
          </a:p>
          <a:p>
            <a:pPr>
              <a:spcAft>
                <a:spcPts val="800"/>
              </a:spcAft>
            </a:pPr>
            <a:endParaRPr lang="en-US" sz="1867" dirty="0"/>
          </a:p>
          <a:p>
            <a:pPr>
              <a:spcAft>
                <a:spcPts val="800"/>
              </a:spcAft>
            </a:pPr>
            <a:endParaRPr lang="en-US" sz="1867" dirty="0"/>
          </a:p>
          <a:p>
            <a:pPr>
              <a:spcAft>
                <a:spcPts val="800"/>
              </a:spcAft>
            </a:pPr>
            <a:endParaRPr lang="en-US" sz="1867" dirty="0"/>
          </a:p>
          <a:p>
            <a:pPr>
              <a:spcAft>
                <a:spcPts val="800"/>
              </a:spcAft>
            </a:pPr>
            <a:endParaRPr lang="en-US" sz="1867" dirty="0"/>
          </a:p>
          <a:p>
            <a:pPr>
              <a:spcAft>
                <a:spcPts val="800"/>
              </a:spcAft>
            </a:pPr>
            <a:endParaRPr lang="en-US" sz="1867" dirty="0"/>
          </a:p>
          <a:p>
            <a:pPr>
              <a:spcAft>
                <a:spcPts val="800"/>
              </a:spcAft>
            </a:pPr>
            <a:endParaRPr lang="en-US" sz="1867" dirty="0"/>
          </a:p>
          <a:p>
            <a:pPr marL="380990" indent="-380990">
              <a:spcAft>
                <a:spcPts val="800"/>
              </a:spcAft>
              <a:buFont typeface="Arial" panose="020B0604020202020204" pitchFamily="34" charset="0"/>
              <a:buChar char="•"/>
            </a:pPr>
            <a:r>
              <a:rPr lang="en-US" sz="1867" dirty="0"/>
              <a:t>User would enter an username and password for authentication. Upon clicking the Login button, the submitted username / password should be verified (authenticated) against existing users information in the database.</a:t>
            </a:r>
          </a:p>
          <a:p>
            <a:pPr marL="380990" indent="-380990">
              <a:spcAft>
                <a:spcPts val="800"/>
              </a:spcAft>
              <a:buFont typeface="Arial" panose="020B0604020202020204" pitchFamily="34" charset="0"/>
              <a:buChar char="•"/>
            </a:pPr>
            <a:r>
              <a:rPr lang="en-US" sz="1867" dirty="0"/>
              <a:t>Upon successful authentication, the user would be presented with a screen as follows:</a:t>
            </a: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728" y="2564904"/>
            <a:ext cx="5829529" cy="1658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9705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21</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691" y="2000571"/>
            <a:ext cx="5109203" cy="296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19403" y="5036403"/>
            <a:ext cx="10849205" cy="954300"/>
          </a:xfrm>
          <a:prstGeom prst="rect">
            <a:avLst/>
          </a:prstGeom>
        </p:spPr>
        <p:txBody>
          <a:bodyPr wrap="square">
            <a:spAutoFit/>
          </a:bodyPr>
          <a:lstStyle/>
          <a:p>
            <a:pPr marL="380990" indent="-380990">
              <a:spcAft>
                <a:spcPts val="800"/>
              </a:spcAft>
              <a:buFont typeface="Arial" panose="020B0604020202020204" pitchFamily="34" charset="0"/>
              <a:buChar char="•"/>
            </a:pPr>
            <a:r>
              <a:rPr lang="en-US" sz="1867" dirty="0"/>
              <a:t>User should be allowed to edit (change the uploaded image’s attributes viz. name, image source) and delete the image and total size of the uploaded images should be displayed at the bottom of the listing on the same page.</a:t>
            </a:r>
            <a:endParaRPr lang="en-IN" sz="1867" dirty="0"/>
          </a:p>
        </p:txBody>
      </p:sp>
    </p:spTree>
    <p:extLst>
      <p:ext uri="{BB962C8B-B14F-4D97-AF65-F5344CB8AC3E}">
        <p14:creationId xmlns:p14="http://schemas.microsoft.com/office/powerpoint/2010/main" val="37379473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IN" sz="3867" b="1" dirty="0">
                <a:solidFill>
                  <a:schemeClr val="accent1"/>
                </a:solidFill>
              </a:rPr>
              <a:t>Expected Behaviour</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1371" y="1868051"/>
            <a:ext cx="11137237" cy="5225341"/>
          </a:xfrm>
          <a:prstGeom prst="rect">
            <a:avLst/>
          </a:prstGeom>
        </p:spPr>
        <p:txBody>
          <a:bodyPr wrap="square">
            <a:spAutoFit/>
          </a:bodyPr>
          <a:lstStyle/>
          <a:p>
            <a:pPr>
              <a:spcAft>
                <a:spcPts val="800"/>
              </a:spcAft>
            </a:pPr>
            <a:r>
              <a:rPr lang="en-US" sz="1867" b="1" dirty="0">
                <a:solidFill>
                  <a:schemeClr val="accent2"/>
                </a:solidFill>
                <a:latin typeface="+mj-lt"/>
                <a:ea typeface="+mj-ea"/>
                <a:cs typeface="+mj-cs"/>
              </a:rPr>
              <a:t>Constraints</a:t>
            </a:r>
          </a:p>
          <a:p>
            <a:pPr marL="380990" indent="-380990">
              <a:spcAft>
                <a:spcPts val="800"/>
              </a:spcAft>
              <a:buFont typeface="Arial" panose="020B0604020202020204" pitchFamily="34" charset="0"/>
              <a:buChar char="•"/>
            </a:pPr>
            <a:r>
              <a:rPr lang="en-US" sz="1867" dirty="0"/>
              <a:t>Max size of a single file uploaded should be 1 MB</a:t>
            </a:r>
          </a:p>
          <a:p>
            <a:pPr marL="380990" indent="-380990">
              <a:spcAft>
                <a:spcPts val="800"/>
              </a:spcAft>
              <a:buFont typeface="Arial" panose="020B0604020202020204" pitchFamily="34" charset="0"/>
              <a:buChar char="•"/>
            </a:pPr>
            <a:r>
              <a:rPr lang="en-US" sz="1867" dirty="0"/>
              <a:t>Max size of all uploaded files should be 10 MB</a:t>
            </a:r>
          </a:p>
          <a:p>
            <a:pPr>
              <a:spcBef>
                <a:spcPts val="1333"/>
              </a:spcBef>
              <a:spcAft>
                <a:spcPts val="800"/>
              </a:spcAft>
            </a:pPr>
            <a:r>
              <a:rPr lang="en-US" sz="1867" b="1" dirty="0">
                <a:solidFill>
                  <a:schemeClr val="accent2"/>
                </a:solidFill>
                <a:latin typeface="+mj-lt"/>
                <a:ea typeface="+mj-ea"/>
                <a:cs typeface="+mj-cs"/>
              </a:rPr>
              <a:t>Key Points</a:t>
            </a:r>
          </a:p>
          <a:p>
            <a:pPr marL="380990" indent="-380990">
              <a:spcAft>
                <a:spcPts val="800"/>
              </a:spcAft>
              <a:buFont typeface="Arial" panose="020B0604020202020204" pitchFamily="34" charset="0"/>
              <a:buChar char="•"/>
            </a:pPr>
            <a:r>
              <a:rPr lang="en-US" sz="1867" dirty="0"/>
              <a:t>Design appropriate data model and object model </a:t>
            </a:r>
          </a:p>
          <a:p>
            <a:pPr marL="380990" indent="-380990">
              <a:spcAft>
                <a:spcPts val="800"/>
              </a:spcAft>
              <a:buFont typeface="Arial" panose="020B0604020202020204" pitchFamily="34" charset="0"/>
              <a:buChar char="•"/>
            </a:pPr>
            <a:r>
              <a:rPr lang="en-US" sz="1867" dirty="0"/>
              <a:t>Proper validation and info messages should be shown on console where ever required</a:t>
            </a:r>
          </a:p>
          <a:p>
            <a:pPr marL="380990" indent="-380990">
              <a:spcAft>
                <a:spcPts val="800"/>
              </a:spcAft>
              <a:buFont typeface="Arial" panose="020B0604020202020204" pitchFamily="34" charset="0"/>
              <a:buChar char="•"/>
            </a:pPr>
            <a:r>
              <a:rPr lang="en-US" sz="1867" dirty="0"/>
              <a:t>Exception Handling is required</a:t>
            </a:r>
          </a:p>
          <a:p>
            <a:pPr marL="380990" indent="-380990">
              <a:spcAft>
                <a:spcPts val="800"/>
              </a:spcAft>
              <a:buFont typeface="Arial" panose="020B0604020202020204" pitchFamily="34" charset="0"/>
              <a:buChar char="•"/>
            </a:pPr>
            <a:r>
              <a:rPr lang="en-US" sz="1867" dirty="0"/>
              <a:t>Make use of Hibernate Technology for Data Base connectivity</a:t>
            </a:r>
          </a:p>
          <a:p>
            <a:pPr marL="380990" indent="-380990">
              <a:spcAft>
                <a:spcPts val="800"/>
              </a:spcAft>
              <a:buFont typeface="Arial" panose="020B0604020202020204" pitchFamily="34" charset="0"/>
              <a:buChar char="•"/>
            </a:pPr>
            <a:r>
              <a:rPr lang="en-US" sz="1867" dirty="0"/>
              <a:t>While writing APIs no SQL scripts should be used instead use Hibernate POJOs and HQL</a:t>
            </a:r>
          </a:p>
          <a:p>
            <a:pPr marL="380990" indent="-380990">
              <a:spcAft>
                <a:spcPts val="800"/>
              </a:spcAft>
              <a:buFont typeface="Arial" panose="020B0604020202020204" pitchFamily="34" charset="0"/>
              <a:buChar char="•"/>
            </a:pPr>
            <a:r>
              <a:rPr lang="en-US" sz="1867" dirty="0"/>
              <a:t> Tomcat version 8 or above and hibernate 5.x should be used</a:t>
            </a:r>
          </a:p>
          <a:p>
            <a:pPr marL="380990" indent="-380990">
              <a:spcAft>
                <a:spcPts val="800"/>
              </a:spcAft>
              <a:buFont typeface="Arial" panose="020B0604020202020204" pitchFamily="34" charset="0"/>
              <a:buChar char="•"/>
            </a:pPr>
            <a:r>
              <a:rPr lang="en-US" sz="1867" dirty="0"/>
              <a:t>Integrate SONAR and Jenkins</a:t>
            </a:r>
          </a:p>
          <a:p>
            <a:pPr marL="380990" indent="-380990">
              <a:spcAft>
                <a:spcPts val="800"/>
              </a:spcAft>
              <a:buFont typeface="Arial" panose="020B0604020202020204" pitchFamily="34" charset="0"/>
              <a:buChar char="•"/>
            </a:pPr>
            <a:endParaRPr lang="en-IN" sz="1867" dirty="0"/>
          </a:p>
          <a:p>
            <a:pPr>
              <a:spcAft>
                <a:spcPts val="800"/>
              </a:spcAft>
            </a:pPr>
            <a:endParaRPr lang="en-US" sz="1867" dirty="0"/>
          </a:p>
        </p:txBody>
      </p:sp>
    </p:spTree>
    <p:extLst>
      <p:ext uri="{BB962C8B-B14F-4D97-AF65-F5344CB8AC3E}">
        <p14:creationId xmlns:p14="http://schemas.microsoft.com/office/powerpoint/2010/main" val="17372479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5397"/>
            <a:ext cx="11713301" cy="2667846"/>
          </a:xfrm>
          <a:prstGeom prst="rect">
            <a:avLst/>
          </a:prstGeom>
          <a:noFill/>
        </p:spPr>
        <p:txBody>
          <a:bodyPr wrap="square" rtlCol="0">
            <a:spAutoFit/>
          </a:bodyPr>
          <a:lstStyle/>
          <a:p>
            <a:pPr marL="380990" indent="-380990">
              <a:spcAft>
                <a:spcPts val="267"/>
              </a:spcAft>
              <a:buFont typeface="Arial" panose="020B0604020202020204" pitchFamily="34" charset="0"/>
              <a:buChar char="•"/>
            </a:pPr>
            <a:r>
              <a:rPr lang="en-IN" sz="1867" dirty="0"/>
              <a:t>Code Completeness and Correctness</a:t>
            </a:r>
          </a:p>
          <a:p>
            <a:pPr marL="380990" indent="-380990">
              <a:spcAft>
                <a:spcPts val="267"/>
              </a:spcAft>
              <a:buFont typeface="Arial" panose="020B0604020202020204" pitchFamily="34" charset="0"/>
              <a:buChar char="•"/>
            </a:pPr>
            <a:r>
              <a:rPr lang="en-IN" sz="1867" dirty="0"/>
              <a:t>Usage of OO Principles, package/class structure, class/function/variable names</a:t>
            </a:r>
          </a:p>
          <a:p>
            <a:pPr marL="380990" indent="-380990">
              <a:spcAft>
                <a:spcPts val="267"/>
              </a:spcAft>
              <a:buFont typeface="Arial" panose="020B0604020202020204" pitchFamily="34" charset="0"/>
              <a:buChar char="•"/>
            </a:pPr>
            <a:r>
              <a:rPr lang="en-IN" sz="1867" dirty="0"/>
              <a:t>Code Modularity</a:t>
            </a:r>
          </a:p>
          <a:p>
            <a:pPr marL="380990" indent="-380990">
              <a:spcAft>
                <a:spcPts val="267"/>
              </a:spcAft>
              <a:buFont typeface="Arial" panose="020B0604020202020204" pitchFamily="34" charset="0"/>
              <a:buChar char="•"/>
            </a:pPr>
            <a:r>
              <a:rPr lang="en-IN" sz="1867" dirty="0"/>
              <a:t>Code should be in running condition</a:t>
            </a:r>
          </a:p>
          <a:p>
            <a:pPr marL="380990" indent="-380990">
              <a:spcAft>
                <a:spcPts val="267"/>
              </a:spcAft>
              <a:buFont typeface="Arial" panose="020B0604020202020204" pitchFamily="34" charset="0"/>
              <a:buChar char="•"/>
              <a:tabLst>
                <a:tab pos="2154713" algn="l"/>
              </a:tabLst>
            </a:pPr>
            <a:r>
              <a:rPr lang="en-IN" sz="1867" dirty="0"/>
              <a:t>Face to face discussion</a:t>
            </a:r>
          </a:p>
          <a:p>
            <a:pPr marL="380990" indent="-380990">
              <a:spcAft>
                <a:spcPts val="267"/>
              </a:spcAft>
              <a:buFont typeface="Arial" panose="020B0604020202020204" pitchFamily="34" charset="0"/>
              <a:buChar char="•"/>
              <a:tabLst>
                <a:tab pos="2154713" algn="l"/>
              </a:tabLst>
            </a:pPr>
            <a:r>
              <a:rPr lang="en-IN" sz="1867" dirty="0"/>
              <a:t>Data base design and proper use of hibernate technology</a:t>
            </a:r>
          </a:p>
          <a:p>
            <a:pPr marL="285750" lvl="0" indent="-285750">
              <a:spcAft>
                <a:spcPts val="200"/>
              </a:spcAft>
              <a:buFont typeface="Arial" panose="020B0604020202020204" pitchFamily="34" charset="0"/>
              <a:buChar char="•"/>
              <a:tabLst>
                <a:tab pos="1616075" algn="l"/>
              </a:tabLst>
            </a:pPr>
            <a:r>
              <a:rPr lang="en-IN" sz="2000" dirty="0"/>
              <a:t> Adhere to Java Coding Standards And Guidelines</a:t>
            </a:r>
          </a:p>
          <a:p>
            <a:pPr marL="380990" indent="-380990">
              <a:spcAft>
                <a:spcPts val="267"/>
              </a:spcAft>
              <a:buFont typeface="Arial" panose="020B0604020202020204" pitchFamily="34" charset="0"/>
              <a:buChar char="•"/>
              <a:tabLst>
                <a:tab pos="2154713" algn="l"/>
              </a:tabLst>
            </a:pPr>
            <a:r>
              <a:rPr lang="en-IN" sz="1867" dirty="0"/>
              <a:t>Jenkins and SONAR integration</a:t>
            </a:r>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1389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154097"/>
            <a:ext cx="9835819" cy="1436703"/>
          </a:xfrm>
        </p:spPr>
        <p:txBody>
          <a:bodyPr anchor="ctr">
            <a:normAutofit fontScale="90000"/>
          </a:bodyPr>
          <a:lstStyle/>
          <a:p>
            <a:r>
              <a:rPr lang="en-IN" sz="3733" dirty="0"/>
              <a:t>Day 13- Day 17</a:t>
            </a:r>
            <a:br>
              <a:rPr lang="en-IN" sz="3733" dirty="0"/>
            </a:br>
            <a:r>
              <a:rPr lang="en-IN" sz="3733" dirty="0"/>
              <a:t>Spring and  Spring Hibernate Integration</a:t>
            </a:r>
            <a:br>
              <a:rPr lang="en-IN" sz="3733" dirty="0"/>
            </a:br>
            <a:endParaRPr lang="en-IN" sz="3733" dirty="0"/>
          </a:p>
        </p:txBody>
      </p:sp>
      <p:sp>
        <p:nvSpPr>
          <p:cNvPr id="2" name="AutoShape 2" descr="data:image/jpeg;base64,/9j/4AAQSkZJRgABAQAAAQABAAD/2wCEAAkGBxMTEhQUEBQUFBUUGBgaFBgUGRcXFhkYGh4YGBQXIBwZHCkgHRolHBcaLTEiJSsrLi4uFx8zOzMuNygtLisBCgoKDg0OGxAQGy4lHyY3ODQsNy0sLCwsLywsNy40NC8tLzEsLDQsNDQsLDQsLCw0LCwsLCwsLCw0LCwsNCwsLP/AABEIAEQAzAMBIgACEQEDEQH/xAAcAAACAwADAQAAAAAAAAAAAAAABwUGCAEDBAL/xABCEAACAQIDBAYGBggGAwAAAAABAgMAEQQFEgYHITETQVFhcZEiMnOBobIUIzM0crEkNUJikqKz8CVSgsHD0RWjwv/EABkBAAMBAQEAAAAAAAAAAAAAAAADBAIBBf/EACcRAAICAQMDBAIDAAAAAAAAAAECAAMRBBIhMTJBEzNRcSIjFKHw/9oADAMBAAIRAxEAPwB4UV58wxqQxvLKwVIwWYnqApD7Ub08XiGIwzHDxfshbdIR2s3b3DlTa6ms6Rdlip1mgKKysMxxremJcUf3g8p8ON6lso3h5hhzwmMijmsvpe6/rfGnHSN4MUNSPImk6Khdnc5aeNDKgjkKqzIDfTqFwPG1ePbDbbD5eUE6yM0gYqEAPBbA8SQBzqYKScCUFgBkyzUVS9kN4UWPeVViaIRhTdyCTqJFrDlyq5g0MpU4MAwIyJzRRRWZ2FFFFEIUUUUQhRRRRCFFePOMyTDQyTy30RKWbSLmw7BVCh3v4eSaOKKCU9I6pqYqoGohb2uT11ta2boJlnVepjJorqw+IDi6121iahRRRRCFFFVXbrZ/FY0RRQTrDAb/AEgWOphwsOHMc+Fx336idABPMs0GJR76HVrGx0kGx7Dau2kfnuz8eVZhgBl88rTOwWRHKE6dSBQdCiyvduBBHC4tbi8K4DmbdAuCDwYt9+eNZMDHGpsJZgG/Cqs1vMClXsPhI3nZpVD9GhZEbiGe4C3HWBe9u4U4972SNicD9WNTwsJABzIAIYeRPlSBweKeJw8ZKsP7IIr0KBuqIHWefccWAnpNC5XkDyKGklk7gGKgeAHACvFmu7+J2R2QOUZW/wApbSb6SQOKnr8TUBsfvXjAWPGLo5DWtyviQOIpp5fmMUyB4XV1PIqbipGV6z8SgMriReT4QQBpJ3VSxuWYhRc+PClfv1xcck2FMbo4CSX0MGtxTspi7yckkxmBaGEoGLo15CQtlNz6qk391IHaDZ6TBlBI8Tl9VuiLm2m3PWi9vVfkafplXdnPPxF6gnbjHEsG7LGxxtP0jomrobamC3szXtfnT3y7NYJAqxzROxHAK6k9/AGsxZPkk2J19CFIjALlnVAATYesRe57Kvewmz0uEmaVniZimhBGWYjUy6jfQAPRB6+utahFyWzz8TNDtgDHEduIxKRqXkZUUcSzEKoHbc158qzeDEp0mHkWRLkalPC68CP77QeulNvwDlMGSTpHSBhfgWOgjh3AHzqg5TtDiIYJMPhyy9MwuVvq4jSVHeeHLjwpaafcm4Gae/a2CJoPH7cZfDIY5cVGHHAgXax7CVBAPiam4cXGyB1dShFwwI0kHkb8rVmvB7GYtpIxLFoV3UNqeMOFJFyU16wLdZFX/biZzlczcQvSRhRy9EMAo8q49SBgqnrNLY2CSIxDtPg+lWH6TCZXOlUVgxJPIcOR8allN+VZe2IP+IYT2yfnWj9npS0Kk9lZuqFZAE7VZvGZ2ZlneGg+8TxRfjdVPkTc12ZZmcWIjWWBw6PfSwvY2JU8+9T5Vmrbw/4jjPbyfnTZ3XTkYXCLfh0Tn/3TVqykIgbM4lu5ismd4WZwtl2LVZYixiYAB1Jv2WBrP2QyBcVh2YgBZoiSeAADrck9QqxbR7B4iDppZJMPYF3sGlLEXJsPqrX9/vqpYeFnZUQXZ2CqOAuzGyjjw5mqqFUKQDmTXMxYZE0fsvnmGEfpYiEcTzkT/urSjggEEEHiCORHUazZDsHiC2mR4EGqzemXI42b7NW486cGN2iOFwc+IYerwhUggXJ0xLbs5e4VG9aggKcypHJBLDEs+aZzh8ML4maOIHlrYKT4A8T7qiItvstY2GLiv+8So82AFZ9RMTmGIYkmWVgWZnYBVUcySeCqL1KHYSe3oy4dvAzfmYrf7U7+PWvDNzF+s7dq8TRuGxaSANG6up5FSCPMVU95W1cuCjiTCqHxGIYrHcXC2sL262JZQAeZPXa1Ufdnlk+FaVpFKl2REUMCthdpH9EkH9gX7zV2232IOYGCQTGF4gQCATzIIIsRYgjnUtq7SQpzKqGBILiebYjYToJfpeOk6bFtx4kEIes35s3fyHUKv1LDLN1s8c0cpx8h0MGNg2o2IJFy3Xbrpn0tekZactnOf6nw6XFjS22x3bRTFpIgUc8yvI+K8j8DTLoIpisVOREMoYYMy9nmyuIwxJddSD9terxHMfl31xsrtPNgpA0bHQT6adRHX760pjsrjkBDKONZo2xy9cPjcRFH6qPw7rgG3xq6m31QVYSO2v0/yWaQyLNUxMSspuGAI8DxFKjfvAqzYXSLXSS/mlTu6fEN9Hw4J5q/kskij4KB7qht/wB9thPZy/MlIpXbdj7j7TmrMht1KgnFA8isPzmnjg8ujCghRSO3Un0sT4Q/OafmG9UeFZ1PuGdo7BFlv5UfRcP7Y/IaX27hL4mRh6yQOyHrVi8Sah2HS7C/fTC39/dcN7Y/I1L7duf0ib2B/rYenp7Bim94R3ZNs9F0YLC5PEk1Cb38OqZU4UWHSRfNV0yv7JfCqhvn/VkntIvmFS1d4lFnYYltifv+F9qtaN2Z+wTwrOWxR/T8L7Va0bsx9gnhT9X3CJ03aZnTbr9Y4z28nzGmruv+wwnsm/rT0qtuf1jjPbyfMaam64/UYX2Lf1p63qPaX/eJin3DLHvIwy/+OxbW4iJrVnvZ/wC9Yb28PzrWit436sxfsmrOuz/3vDe3h+daNL2Gdv71mi8gwKMHJUEl2PxNRu9XKWky2RYRxRlksOsKfS+BPlU1ssfQP4j+ZqZkQEEHrqNW2kGVMMjEypkebNh3ZlGoOuhxyuupX5+KCm5svvDy91Ec4MDdri6fxDl7669q918Ts0kF4ixudIBW/wCE2+BFLPP9lcRheMgDJf1lvw7Lgi4+I76t/Vd9yP8AZV9TR+EwUDWePSb8QRxBqSFIfdJtHJHK0DMWTSWUHjp021Adgsb+7vp6wSalBHXUllZRsSqt965nZRRRS5uUfe5tA+EwX1LMkkzhFZSQVA9JjccuAt76XuT73sZGAJ1Se3WfRY+XD4U7szwKzRlHAYHmGAI8jSxzjdRExJj1x/gsV/hb/YiqKnrC7XERYjk5Uzx4zfVIUIiwyq3azlgO+wAvSy+txM/7Uk0z+9mY/wB+AphJurAPpyzsOxY0Q+Zdvyq2bP7FrDwhjEWoWdydcrL1jUQLA9YUCm+tVWPwHMX6Vjn8zPVsLlXRBEUgiFAmocma5aQjuLs1Vrf7hD+iSj1R0iHxOll+VqamX4FYlCqK6M/yiPFQtFKoZW6j29R7jU1dm19xlDpldombdmtoWwbOVQOH0XuSPVJItbxpkbIbzZsRihHKqJH0baVUEkstjzP7t/KvFj910YY6TOB2KUYfzC48zUhkewscLh44XLjk8z6iLixsqBR19d6osspYE+YitLVIHic78MQHwmGYdcx+Rqo27f7eb2H/ADQU5s32RixMCR4hS4jOpQGK+la3EjnwqEyzYZYGJhiVNQCk6nY21Breke1RWFuUVbPM21RNgaXvK/sl8KrG9zCNJlc+gXKFHsOxWBbyW591WvBxaUA7K7JowwKniCLEGkK20gxzDIxMm5dizDKkq2ujBhflwpkYTe8YoQkeGBcDmz+j5AXqaz7dfhy5aNHUE3tEwUeTKwA8K6cs2CjQ3XDKx6mnYy/y2Cn3iq3uqfkiSpVavAMU2bYqSaZ5pRZpmMh4WB1Em47qb26ie8OH/dV094kdv/uvTnO75ZnE0+uRgANIbQpA5A2F7DqAtaprZrZ0wldKJEi3sqDt5kk8SfE1i65XQATdVTKxJkttthDLgMVGvFmifT42uKzHgsSY5I5ALmN1cA8iVIYD4VrYrcWpX7U7s4JJGkjV01Ek9GQBc8+BBHlauae5UyGnbqi2CJUod62Jjj0QxRqb3LG7HnxAB4VeNvNumhwKvhm0yzMgjYAGy21lrEW4rYf6qreE3bxA+kk8nczqi/yrf4ir1l2zCtCYpY06PSqhCNSgKLL61+XbQ7VZG0QVbMHcZScn3zOABi4Nfa0RAJ/0tw+NRu3u8SHGQ9Dh4HS59JpNN/ABSams43VRkkx64/wEMv8AC3H3BhUZht2Cq31kk8g/yrGkXgNWt/y8qYGoB3TBW7GJCbtsExklmt6Kp0YPbJJawHeFDE+7trQOVKRGt+yqzkGzIQINKxxx+pGvIX5sSeJY9ZPOrgi24CprbN7Zjq02LifVFFFLjJxRRRRCcaRXNFFEIUUUUQnBUUBaKKITmiiiiEKKKKIQtXAFFFEJzRRRRCFBFFFEJ8hB2V9UUUQhXzoHZRRRCfVFFFEJzRRRRCf/2Q=="/>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dirty="0"/>
          </a:p>
        </p:txBody>
      </p:sp>
      <p:pic>
        <p:nvPicPr>
          <p:cNvPr id="1026" name="Picture 2" descr="C:\Users\surender2567\Downloads\imageedit_1_642768554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411" y="3332990"/>
            <a:ext cx="2251451" cy="13441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urender2567\Downloads\imageedit_8_563307237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012" y="3593141"/>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3074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5" y="157480"/>
            <a:ext cx="10845372" cy="1341120"/>
          </a:xfrm>
        </p:spPr>
        <p:txBody>
          <a:bodyPr>
            <a:normAutofit/>
          </a:bodyPr>
          <a:lstStyle/>
          <a:p>
            <a:r>
              <a:rPr lang="en-US" sz="4533" dirty="0">
                <a:latin typeface="Tw Cen MT (Headings)"/>
                <a:cs typeface="Times New Roman" pitchFamily="18" charset="0"/>
              </a:rPr>
              <a:t>Spring And Spring Hibernate Integration</a:t>
            </a:r>
            <a:endParaRPr lang="en-IN" sz="4533"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719790"/>
            <a:ext cx="5016175" cy="1107996"/>
          </a:xfrm>
          <a:prstGeom prst="rect">
            <a:avLst/>
          </a:prstGeom>
          <a:noFill/>
        </p:spPr>
        <p:txBody>
          <a:bodyPr wrap="square" rtlCol="0">
            <a:spAutoFit/>
          </a:bodyPr>
          <a:lstStyle/>
          <a:p>
            <a:r>
              <a:rPr lang="en-IN" sz="2400" b="1" dirty="0">
                <a:solidFill>
                  <a:schemeClr val="accent2"/>
                </a:solidFill>
              </a:rPr>
              <a:t>Objective</a:t>
            </a:r>
          </a:p>
          <a:p>
            <a:pPr marL="742950" lvl="1" indent="-285750">
              <a:buFont typeface="Wingdings" panose="05000000000000000000" pitchFamily="2" charset="2"/>
              <a:buChar char="ü"/>
            </a:pPr>
            <a:r>
              <a:rPr lang="en-IN" sz="1400" dirty="0"/>
              <a:t>Develop Web Application using Spring</a:t>
            </a:r>
          </a:p>
          <a:p>
            <a:pPr marL="742950" lvl="1" indent="-285750">
              <a:buFont typeface="Wingdings" panose="05000000000000000000" pitchFamily="2" charset="2"/>
              <a:buChar char="ü"/>
            </a:pPr>
            <a:r>
              <a:rPr lang="en-IN" sz="1400" dirty="0"/>
              <a:t>Spring Hibernate Integration</a:t>
            </a:r>
          </a:p>
          <a:p>
            <a:pPr marL="742950" lvl="1" indent="-285750">
              <a:buFont typeface="Wingdings" panose="05000000000000000000" pitchFamily="2" charset="2"/>
              <a:buChar char="ü"/>
            </a:pPr>
            <a:r>
              <a:rPr lang="en-IN" sz="1400" dirty="0"/>
              <a:t>Understanding Coding Guidelines and Best Practices</a:t>
            </a:r>
          </a:p>
        </p:txBody>
      </p:sp>
      <p:sp>
        <p:nvSpPr>
          <p:cNvPr id="6" name="TextBox 5"/>
          <p:cNvSpPr txBox="1"/>
          <p:nvPr/>
        </p:nvSpPr>
        <p:spPr>
          <a:xfrm>
            <a:off x="5389489" y="4025713"/>
            <a:ext cx="5760640" cy="1928733"/>
          </a:xfrm>
          <a:prstGeom prst="rect">
            <a:avLst/>
          </a:prstGeom>
          <a:noFill/>
        </p:spPr>
        <p:txBody>
          <a:bodyPr wrap="square" rtlCol="0">
            <a:spAutoFit/>
          </a:bodyPr>
          <a:lstStyle/>
          <a:p>
            <a:pPr marL="380990" indent="-380990">
              <a:spcAft>
                <a:spcPts val="400"/>
              </a:spcAft>
              <a:buFont typeface="Arial" panose="020B0604020202020204" pitchFamily="34" charset="0"/>
              <a:buChar char="•"/>
            </a:pPr>
            <a:r>
              <a:rPr lang="en-IN" dirty="0">
                <a:solidFill>
                  <a:schemeClr val="accent1"/>
                </a:solidFill>
              </a:rPr>
              <a:t>Spring Core (Duration 24h)</a:t>
            </a:r>
          </a:p>
          <a:p>
            <a:pPr marL="742950" lvl="1" indent="-285750">
              <a:buFont typeface="Wingdings" panose="05000000000000000000" pitchFamily="2" charset="2"/>
              <a:buChar char="ü"/>
            </a:pPr>
            <a:r>
              <a:rPr lang="en-IN" sz="1400" dirty="0"/>
              <a:t>IOC/Dependency Injection</a:t>
            </a:r>
          </a:p>
          <a:p>
            <a:pPr marL="742950" lvl="1" indent="-285750">
              <a:buFont typeface="Wingdings" panose="05000000000000000000" pitchFamily="2" charset="2"/>
              <a:buChar char="ü"/>
            </a:pPr>
            <a:r>
              <a:rPr lang="en-IN" sz="1400" dirty="0"/>
              <a:t>Validation, Data Binding and Type Conversion</a:t>
            </a:r>
          </a:p>
          <a:p>
            <a:pPr marL="742950" lvl="1" indent="-285750">
              <a:buFont typeface="Wingdings" panose="05000000000000000000" pitchFamily="2" charset="2"/>
              <a:buChar char="ü"/>
            </a:pPr>
            <a:r>
              <a:rPr lang="en-IN" sz="1400" dirty="0"/>
              <a:t>Spring AOP</a:t>
            </a:r>
          </a:p>
          <a:p>
            <a:pPr marL="742950" lvl="1" indent="-285750">
              <a:buFont typeface="Wingdings" panose="05000000000000000000" pitchFamily="2" charset="2"/>
              <a:buChar char="ü"/>
            </a:pPr>
            <a:r>
              <a:rPr lang="en-IN" sz="1400" dirty="0"/>
              <a:t>Transaction Management</a:t>
            </a:r>
          </a:p>
          <a:p>
            <a:pPr marL="742950" lvl="1" indent="-285750">
              <a:buFont typeface="Wingdings" panose="05000000000000000000" pitchFamily="2" charset="2"/>
              <a:buChar char="ü"/>
            </a:pPr>
            <a:r>
              <a:rPr lang="en-IN" sz="1400" dirty="0"/>
              <a:t>Spring MVC</a:t>
            </a:r>
          </a:p>
          <a:p>
            <a:pPr marL="742950" lvl="1" indent="-285750">
              <a:buFont typeface="Wingdings" panose="05000000000000000000" pitchFamily="2" charset="2"/>
              <a:buChar char="ü"/>
            </a:pPr>
            <a:r>
              <a:rPr lang="en-IN" sz="1400" dirty="0"/>
              <a:t>Spring JDBC Framework</a:t>
            </a:r>
          </a:p>
          <a:p>
            <a:pPr marL="742950" lvl="1" indent="-285750">
              <a:buFont typeface="Wingdings" panose="05000000000000000000" pitchFamily="2" charset="2"/>
              <a:buChar char="ü"/>
            </a:pPr>
            <a:r>
              <a:rPr lang="en-IN" sz="1400" dirty="0"/>
              <a:t>Hibernate with Spring</a:t>
            </a:r>
          </a:p>
        </p:txBody>
      </p:sp>
      <p:sp>
        <p:nvSpPr>
          <p:cNvPr id="8" name="TextBox 7"/>
          <p:cNvSpPr txBox="1"/>
          <p:nvPr/>
        </p:nvSpPr>
        <p:spPr>
          <a:xfrm>
            <a:off x="5354420" y="1575629"/>
            <a:ext cx="5280587" cy="1856919"/>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spcAft>
                <a:spcPts val="400"/>
              </a:spcAft>
              <a:buFont typeface="Arial" panose="020B0604020202020204" pitchFamily="34" charset="0"/>
              <a:buChar char="•"/>
            </a:pPr>
            <a:r>
              <a:rPr lang="en-IN" dirty="0">
                <a:solidFill>
                  <a:schemeClr val="accent1"/>
                </a:solidFill>
              </a:rPr>
              <a:t>Spring Basics (Duration 7h)</a:t>
            </a:r>
          </a:p>
          <a:p>
            <a:pPr marL="742950" lvl="1" indent="-285750">
              <a:spcAft>
                <a:spcPts val="400"/>
              </a:spcAft>
              <a:buFont typeface="Wingdings" panose="05000000000000000000" pitchFamily="2" charset="2"/>
              <a:buChar char="ü"/>
            </a:pPr>
            <a:r>
              <a:rPr lang="en-IN" sz="1400" dirty="0"/>
              <a:t>Introduction</a:t>
            </a:r>
          </a:p>
          <a:p>
            <a:pPr marL="742950" lvl="1" indent="-285750">
              <a:spcAft>
                <a:spcPts val="400"/>
              </a:spcAft>
              <a:buFont typeface="Wingdings" panose="05000000000000000000" pitchFamily="2" charset="2"/>
              <a:buChar char="ü"/>
            </a:pPr>
            <a:r>
              <a:rPr lang="en-IN" sz="1400" dirty="0"/>
              <a:t>Spring Architecture</a:t>
            </a:r>
          </a:p>
          <a:p>
            <a:pPr marL="742950" lvl="1" indent="-285750">
              <a:buFont typeface="Wingdings" panose="05000000000000000000" pitchFamily="2" charset="2"/>
              <a:buChar char="ü"/>
            </a:pPr>
            <a:r>
              <a:rPr lang="en-IN" sz="1400" dirty="0"/>
              <a:t>Spring Env. Setup</a:t>
            </a:r>
          </a:p>
          <a:p>
            <a:pPr marL="742950" lvl="1" indent="-285750">
              <a:buFont typeface="Wingdings" panose="05000000000000000000" pitchFamily="2" charset="2"/>
              <a:buChar char="ü"/>
            </a:pPr>
            <a:r>
              <a:rPr lang="en-IN" sz="1400" dirty="0"/>
              <a:t>Write a small “Hello world” Example</a:t>
            </a:r>
          </a:p>
        </p:txBody>
      </p:sp>
      <p:pic>
        <p:nvPicPr>
          <p:cNvPr id="2051" name="Picture 3" descr="C:\Users\surender2567\Downloads\imageedit_3_418205374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67" y="3520663"/>
            <a:ext cx="2032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5692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3849192860"/>
              </p:ext>
            </p:extLst>
          </p:nvPr>
        </p:nvGraphicFramePr>
        <p:xfrm>
          <a:off x="1007435" y="1988840"/>
          <a:ext cx="10657184" cy="3934267"/>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Day#13</a:t>
                      </a:r>
                    </a:p>
                  </a:txBody>
                  <a:tcPr marL="121920" marR="121920" marT="60960" marB="60960"/>
                </a:tc>
                <a:tc>
                  <a:txBody>
                    <a:bodyPr/>
                    <a:lstStyle/>
                    <a:p>
                      <a:r>
                        <a:rPr lang="en-IN" sz="1400" b="1" dirty="0">
                          <a:solidFill>
                            <a:schemeClr val="tx1"/>
                          </a:solidFill>
                        </a:rPr>
                        <a:t>Spring Env Setup | Spring Fundamentals | Web Applications with Spring |Spring Tutorials Pdf [Spring Architecture]</a:t>
                      </a: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Day#14</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Spring with JPA and Hibernate | Spring MVC Introduction </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Day#15</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Spring Hibernate Integration | Spring Framework Reference</a:t>
                      </a: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r h="671532">
                <a:tc>
                  <a:txBody>
                    <a:bodyPr/>
                    <a:lstStyle/>
                    <a:p>
                      <a:r>
                        <a:rPr lang="en-IN" sz="1400" b="1" dirty="0"/>
                        <a:t>Day#16</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 Spring Framework Reference | Assignment#3</a:t>
                      </a:r>
                      <a:endParaRPr lang="en-IN" sz="14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4"/>
                  </a:ext>
                </a:extLst>
              </a:tr>
              <a:tr h="671532">
                <a:tc>
                  <a:txBody>
                    <a:bodyPr/>
                    <a:lstStyle/>
                    <a:p>
                      <a:r>
                        <a:rPr lang="en-IN" sz="1400" b="1" dirty="0">
                          <a:solidFill>
                            <a:schemeClr val="tx1"/>
                          </a:solidFill>
                        </a:rPr>
                        <a:t>Day#17</a:t>
                      </a:r>
                    </a:p>
                  </a:txBody>
                  <a:tcPr marL="121920" marR="121920" marT="60960" marB="60960"/>
                </a:tc>
                <a:tc>
                  <a:txBody>
                    <a:bodyPr/>
                    <a:lstStyle/>
                    <a:p>
                      <a:r>
                        <a:rPr lang="en-IN" sz="1400" b="1" baseline="0" dirty="0">
                          <a:solidFill>
                            <a:schemeClr val="tx1"/>
                          </a:solidFill>
                        </a:rPr>
                        <a:t>Assignment#3</a:t>
                      </a:r>
                      <a:endParaRPr lang="en-IN" sz="1400" b="1" dirty="0">
                        <a:solidFill>
                          <a:schemeClr val="tx1"/>
                        </a:solidFill>
                      </a:endParaRPr>
                    </a:p>
                  </a:txBody>
                  <a:tcPr marL="121920" marR="121920"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908044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7381" y="2023487"/>
            <a:ext cx="5088565" cy="2246769"/>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Spring Tutorial</a:t>
            </a:r>
            <a:r>
              <a:rPr lang="en-IN" sz="2400" dirty="0"/>
              <a:t> [5h]</a:t>
            </a:r>
          </a:p>
          <a:p>
            <a:pPr marL="380990" indent="-380990">
              <a:spcAft>
                <a:spcPts val="800"/>
              </a:spcAft>
              <a:buFont typeface="Wingdings" panose="05000000000000000000" pitchFamily="2" charset="2"/>
              <a:buChar char="ü"/>
            </a:pPr>
            <a:r>
              <a:rPr lang="en-IN" sz="2400" dirty="0"/>
              <a:t>Spring-framework-reference [8h] – (Study Material)</a:t>
            </a:r>
          </a:p>
          <a:p>
            <a:pPr>
              <a:spcAft>
                <a:spcPts val="800"/>
              </a:spcAft>
            </a:pPr>
            <a:endParaRPr lang="en-IN" sz="2400" dirty="0"/>
          </a:p>
        </p:txBody>
      </p:sp>
      <p:sp>
        <p:nvSpPr>
          <p:cNvPr id="8" name="TextBox 7"/>
          <p:cNvSpPr txBox="1"/>
          <p:nvPr/>
        </p:nvSpPr>
        <p:spPr>
          <a:xfrm>
            <a:off x="5999990" y="2001221"/>
            <a:ext cx="5664629" cy="2616101"/>
          </a:xfrm>
          <a:prstGeom prst="rect">
            <a:avLst/>
          </a:prstGeom>
          <a:noFill/>
        </p:spPr>
        <p:txBody>
          <a:bodyPr wrap="square" rtlCol="0">
            <a:spAutoFit/>
          </a:bodyPr>
          <a:lstStyle/>
          <a:p>
            <a:pPr>
              <a:spcAft>
                <a:spcPts val="800"/>
              </a:spcAft>
            </a:pPr>
            <a:r>
              <a:rPr lang="en-IN" sz="2400" b="1" dirty="0">
                <a:solidFill>
                  <a:schemeClr val="accent2"/>
                </a:solidFill>
              </a:rPr>
              <a:t>Video Material</a:t>
            </a:r>
          </a:p>
          <a:p>
            <a:pPr marL="380990" indent="-380990">
              <a:spcAft>
                <a:spcPts val="400"/>
              </a:spcAft>
              <a:buFont typeface="Wingdings" panose="05000000000000000000" pitchFamily="2" charset="2"/>
              <a:buChar char="ü"/>
            </a:pPr>
            <a:r>
              <a:rPr lang="en-IN" sz="2400" dirty="0">
                <a:hlinkClick r:id="rId5"/>
              </a:rPr>
              <a:t>Spring Fundamentals</a:t>
            </a:r>
            <a:r>
              <a:rPr lang="en-IN" sz="2400" dirty="0"/>
              <a:t> [2h 55m]</a:t>
            </a:r>
          </a:p>
          <a:p>
            <a:pPr marL="380990" indent="-380990">
              <a:spcAft>
                <a:spcPts val="400"/>
              </a:spcAft>
              <a:buFont typeface="Wingdings" panose="05000000000000000000" pitchFamily="2" charset="2"/>
              <a:buChar char="ü"/>
            </a:pPr>
            <a:r>
              <a:rPr lang="en-IN" sz="2400" dirty="0">
                <a:hlinkClick r:id="rId6"/>
              </a:rPr>
              <a:t>Web Applications with Spring</a:t>
            </a:r>
            <a:r>
              <a:rPr lang="en-IN" sz="2400" dirty="0"/>
              <a:t> [2h]</a:t>
            </a:r>
          </a:p>
          <a:p>
            <a:pPr marL="380990" indent="-380990">
              <a:spcAft>
                <a:spcPts val="400"/>
              </a:spcAft>
              <a:buFont typeface="Wingdings" panose="05000000000000000000" pitchFamily="2" charset="2"/>
              <a:buChar char="ü"/>
            </a:pPr>
            <a:r>
              <a:rPr lang="en-US" sz="2400" dirty="0">
                <a:hlinkClick r:id="rId7"/>
              </a:rPr>
              <a:t>Spring with JPA and Hibernate</a:t>
            </a:r>
            <a:r>
              <a:rPr lang="en-US" sz="2400" dirty="0"/>
              <a:t> [5h]</a:t>
            </a:r>
          </a:p>
          <a:p>
            <a:pPr marL="380990" indent="-380990">
              <a:spcAft>
                <a:spcPts val="400"/>
              </a:spcAft>
              <a:buFont typeface="Wingdings" panose="05000000000000000000" pitchFamily="2" charset="2"/>
              <a:buChar char="ü"/>
            </a:pPr>
            <a:r>
              <a:rPr lang="en-IN" sz="2400" dirty="0">
                <a:hlinkClick r:id="rId8"/>
              </a:rPr>
              <a:t>Spring MVC Introduction</a:t>
            </a:r>
            <a:r>
              <a:rPr lang="en-IN" sz="2400" dirty="0"/>
              <a:t> [4h]</a:t>
            </a:r>
          </a:p>
          <a:p>
            <a:pPr marL="380990" indent="-380990">
              <a:spcAft>
                <a:spcPts val="400"/>
              </a:spcAft>
              <a:buFont typeface="Wingdings" panose="05000000000000000000" pitchFamily="2" charset="2"/>
              <a:buChar char="ü"/>
            </a:pPr>
            <a:r>
              <a:rPr lang="en-IN" sz="2400" dirty="0">
                <a:hlinkClick r:id="rId9"/>
              </a:rPr>
              <a:t>Spring Hibernate Integration</a:t>
            </a:r>
            <a:r>
              <a:rPr lang="en-IN" sz="2400" dirty="0"/>
              <a:t> [1h 13m]</a:t>
            </a:r>
          </a:p>
        </p:txBody>
      </p:sp>
      <p:pic>
        <p:nvPicPr>
          <p:cNvPr id="9" name="Picture 8" descr="iChat Video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32808" y="2011018"/>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87022" y="1911064"/>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389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1" y="3140969"/>
            <a:ext cx="4935390" cy="995209"/>
          </a:xfrm>
          <a:prstGeom prst="rect">
            <a:avLst/>
          </a:prstGeom>
          <a:noFill/>
        </p:spPr>
        <p:txBody>
          <a:bodyPr wrap="none" rtlCol="0">
            <a:spAutoFit/>
          </a:bodyPr>
          <a:lstStyle/>
          <a:p>
            <a:r>
              <a:rPr lang="en-IN" sz="5867" b="1" i="1" dirty="0">
                <a:solidFill>
                  <a:schemeClr val="accent2"/>
                </a:solidFill>
              </a:rPr>
              <a:t>Assignment # 3</a:t>
            </a:r>
          </a:p>
        </p:txBody>
      </p:sp>
    </p:spTree>
    <p:extLst>
      <p:ext uri="{BB962C8B-B14F-4D97-AF65-F5344CB8AC3E}">
        <p14:creationId xmlns:p14="http://schemas.microsoft.com/office/powerpoint/2010/main" val="5449102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4258345"/>
          </a:xfrm>
          <a:prstGeom prst="rect">
            <a:avLst/>
          </a:prstGeom>
          <a:noFill/>
        </p:spPr>
        <p:txBody>
          <a:bodyPr wrap="square" rtlCol="0">
            <a:spAutoFit/>
          </a:bodyPr>
          <a:lstStyle/>
          <a:p>
            <a:pPr>
              <a:spcAft>
                <a:spcPts val="800"/>
              </a:spcAft>
            </a:pPr>
            <a:r>
              <a:rPr lang="en-IN" sz="1867" dirty="0"/>
              <a:t>Implement a flight search Web Application using Spring, </a:t>
            </a:r>
            <a:r>
              <a:rPr lang="en-IN" sz="1867" b="1" i="1" dirty="0"/>
              <a:t>Hibernate technology  </a:t>
            </a:r>
            <a:r>
              <a:rPr lang="en-IN" sz="1867" dirty="0"/>
              <a:t>that lists matching flights for a traveller who is looking to fly between 2 locations on a given date. The input locations should be 3 letter location code format as present in airlines flight data</a:t>
            </a:r>
          </a:p>
          <a:p>
            <a:pPr>
              <a:spcAft>
                <a:spcPts val="800"/>
              </a:spcAft>
            </a:pPr>
            <a:endParaRPr lang="en-IN" sz="1867" dirty="0"/>
          </a:p>
          <a:p>
            <a:pPr>
              <a:spcAft>
                <a:spcPts val="800"/>
              </a:spcAft>
            </a:pPr>
            <a:r>
              <a:rPr lang="en-IN" sz="1867" dirty="0"/>
              <a:t>You are given 3 CSV files, each containing the available flight data for Air India, Jet Air, IndiGo respectively. Sample CSV files links are attached here for reference. You can add more data in existing files or can add more CSV files for another airlines</a:t>
            </a:r>
          </a:p>
          <a:p>
            <a:pPr>
              <a:spcAft>
                <a:spcPts val="800"/>
              </a:spcAft>
            </a:pPr>
            <a:r>
              <a:rPr lang="en-IN" sz="1867" dirty="0"/>
              <a:t> </a:t>
            </a:r>
            <a:r>
              <a:rPr lang="en-IN" sz="1867" dirty="0">
                <a:hlinkClick r:id="rId4"/>
              </a:rPr>
              <a:t>Air India Data</a:t>
            </a:r>
            <a:r>
              <a:rPr lang="en-IN" sz="1867" dirty="0"/>
              <a:t> </a:t>
            </a:r>
          </a:p>
          <a:p>
            <a:pPr>
              <a:spcAft>
                <a:spcPts val="800"/>
              </a:spcAft>
            </a:pPr>
            <a:r>
              <a:rPr lang="en-IN" sz="1867" dirty="0">
                <a:hlinkClick r:id="rId5"/>
              </a:rPr>
              <a:t>Jet Air Data</a:t>
            </a:r>
            <a:endParaRPr lang="en-IN" sz="1867" dirty="0"/>
          </a:p>
          <a:p>
            <a:pPr>
              <a:spcAft>
                <a:spcPts val="800"/>
              </a:spcAft>
            </a:pPr>
            <a:r>
              <a:rPr lang="en-IN" sz="1867" dirty="0">
                <a:hlinkClick r:id="rId6"/>
              </a:rPr>
              <a:t>Indigo Data</a:t>
            </a:r>
            <a:endParaRPr lang="en-IN" sz="1867" dirty="0"/>
          </a:p>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9206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nvPr>
        </p:nvGraphicFramePr>
        <p:xfrm>
          <a:off x="1007435" y="1988840"/>
          <a:ext cx="10657184" cy="3934267"/>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Activities </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576064">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Day#1</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Exception, Threads and Essential classes | Java Collection Framework | Java Fundamentals: The Core Platform</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Day#2</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Java Fundamentals: The Core Platform | Advance Java </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Day#3</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Advance Java | Build Tools - Ant And Maven  | Ant Tutorial | Maven Tutorial | Maven Fundamentals</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Day#4</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New Features in Java 8 | New Features in Java 9 | Assignment#2</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Day#5</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Assignment#2</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766943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7"/>
            <a:ext cx="11713301" cy="379656"/>
          </a:xfrm>
          <a:prstGeom prst="rect">
            <a:avLst/>
          </a:prstGeom>
          <a:noFill/>
        </p:spPr>
        <p:txBody>
          <a:bodyPr wrap="square" rtlCol="0">
            <a:spAutoFit/>
          </a:bodyPr>
          <a:lstStyle/>
          <a:p>
            <a:pPr>
              <a:spcAft>
                <a:spcPts val="800"/>
              </a:spcAft>
            </a:pPr>
            <a:r>
              <a:rPr lang="en-US" sz="1867" b="1" dirty="0">
                <a:solidFill>
                  <a:schemeClr val="accent2"/>
                </a:solidFill>
              </a:rPr>
              <a:t>CSV File Data Details</a:t>
            </a:r>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nvPr>
        </p:nvGraphicFramePr>
        <p:xfrm>
          <a:off x="239350" y="2296024"/>
          <a:ext cx="11713302" cy="3629253"/>
        </p:xfrm>
        <a:graphic>
          <a:graphicData uri="http://schemas.openxmlformats.org/drawingml/2006/table">
            <a:tbl>
              <a:tblPr firstRow="1" bandRow="1">
                <a:tableStyleId>{5C22544A-7EE6-4342-B048-85BDC9FD1C3A}</a:tableStyleId>
              </a:tblPr>
              <a:tblGrid>
                <a:gridCol w="5856651">
                  <a:extLst>
                    <a:ext uri="{9D8B030D-6E8A-4147-A177-3AD203B41FA5}">
                      <a16:colId xmlns:a16="http://schemas.microsoft.com/office/drawing/2014/main" val="20000"/>
                    </a:ext>
                  </a:extLst>
                </a:gridCol>
                <a:gridCol w="5856651">
                  <a:extLst>
                    <a:ext uri="{9D8B030D-6E8A-4147-A177-3AD203B41FA5}">
                      <a16:colId xmlns:a16="http://schemas.microsoft.com/office/drawing/2014/main" val="20001"/>
                    </a:ext>
                  </a:extLst>
                </a:gridCol>
              </a:tblGrid>
              <a:tr h="439611">
                <a:tc>
                  <a:txBody>
                    <a:bodyPr/>
                    <a:lstStyle/>
                    <a:p>
                      <a:r>
                        <a:rPr lang="en-IN" sz="1300" dirty="0"/>
                        <a:t>CSV Fields</a:t>
                      </a:r>
                    </a:p>
                  </a:txBody>
                  <a:tcPr marL="121920" marR="121920" marT="60960" marB="60960"/>
                </a:tc>
                <a:tc>
                  <a:txBody>
                    <a:bodyPr/>
                    <a:lstStyle/>
                    <a:p>
                      <a:r>
                        <a:rPr lang="en-IN" sz="1300" dirty="0"/>
                        <a:t>Details</a:t>
                      </a:r>
                    </a:p>
                  </a:txBody>
                  <a:tcPr marL="121920" marR="121920" marT="60960" marB="60960"/>
                </a:tc>
                <a:extLst>
                  <a:ext uri="{0D108BD9-81ED-4DB2-BD59-A6C34878D82A}">
                    <a16:rowId xmlns:a16="http://schemas.microsoft.com/office/drawing/2014/main" val="10000"/>
                  </a:ext>
                </a:extLst>
              </a:tr>
              <a:tr h="329708">
                <a:tc>
                  <a:txBody>
                    <a:bodyPr/>
                    <a:lstStyle/>
                    <a:p>
                      <a:r>
                        <a:rPr lang="en-IN" sz="1300" b="1" i="1" dirty="0"/>
                        <a:t>FLIGHT_NO</a:t>
                      </a:r>
                      <a:endParaRPr lang="en-IN" sz="1300" dirty="0"/>
                    </a:p>
                  </a:txBody>
                  <a:tcPr marL="121920" marR="121920" marT="60960" marB="60960"/>
                </a:tc>
                <a:tc>
                  <a:txBody>
                    <a:bodyPr/>
                    <a:lstStyle/>
                    <a:p>
                      <a:r>
                        <a:rPr lang="en-IN" sz="1300" dirty="0"/>
                        <a:t>Unique flight number, starting with 2 letter airline code</a:t>
                      </a:r>
                    </a:p>
                  </a:txBody>
                  <a:tcPr marL="121920" marR="121920" marT="60960" marB="60960"/>
                </a:tc>
                <a:extLst>
                  <a:ext uri="{0D108BD9-81ED-4DB2-BD59-A6C34878D82A}">
                    <a16:rowId xmlns:a16="http://schemas.microsoft.com/office/drawing/2014/main" val="10001"/>
                  </a:ext>
                </a:extLst>
              </a:tr>
              <a:tr h="329708">
                <a:tc>
                  <a:txBody>
                    <a:bodyPr/>
                    <a:lstStyle/>
                    <a:p>
                      <a:r>
                        <a:rPr lang="en-IN" sz="1300" b="1" i="1" dirty="0"/>
                        <a:t>DEP_LOC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Departure location code</a:t>
                      </a:r>
                    </a:p>
                  </a:txBody>
                  <a:tcPr marL="121920" marR="121920" marT="60960" marB="60960"/>
                </a:tc>
                <a:extLst>
                  <a:ext uri="{0D108BD9-81ED-4DB2-BD59-A6C34878D82A}">
                    <a16:rowId xmlns:a16="http://schemas.microsoft.com/office/drawing/2014/main" val="10002"/>
                  </a:ext>
                </a:extLst>
              </a:tr>
              <a:tr h="329708">
                <a:tc>
                  <a:txBody>
                    <a:bodyPr/>
                    <a:lstStyle/>
                    <a:p>
                      <a:r>
                        <a:rPr lang="en-IN" sz="1300" b="1" i="1" dirty="0"/>
                        <a:t>ARR_LOC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Arrival location code</a:t>
                      </a:r>
                    </a:p>
                  </a:txBody>
                  <a:tcPr marL="121920" marR="121920" marT="60960" marB="60960"/>
                </a:tc>
                <a:extLst>
                  <a:ext uri="{0D108BD9-81ED-4DB2-BD59-A6C34878D82A}">
                    <a16:rowId xmlns:a16="http://schemas.microsoft.com/office/drawing/2014/main" val="10003"/>
                  </a:ext>
                </a:extLst>
              </a:tr>
              <a:tr h="549513">
                <a:tc>
                  <a:txBody>
                    <a:bodyPr/>
                    <a:lstStyle/>
                    <a:p>
                      <a:r>
                        <a:rPr lang="en-IN" sz="1300" b="1" i="1" dirty="0"/>
                        <a:t>VALID_TILL</a:t>
                      </a:r>
                      <a:endParaRPr lang="en-IN" sz="1300" dirty="0"/>
                    </a:p>
                  </a:txBody>
                  <a:tcPr marL="121920" marR="121920" marT="60960" marB="60960"/>
                </a:tc>
                <a:tc>
                  <a:txBody>
                    <a:bodyPr/>
                    <a:lstStyle/>
                    <a:p>
                      <a:r>
                        <a:rPr lang="en-IN" sz="1300" dirty="0"/>
                        <a:t>Date (DD-MM-YYYY) till which each flight is available. It means that this flight will fly once everyday till this date</a:t>
                      </a:r>
                    </a:p>
                  </a:txBody>
                  <a:tcPr marL="121920" marR="121920" marT="60960" marB="60960"/>
                </a:tc>
                <a:extLst>
                  <a:ext uri="{0D108BD9-81ED-4DB2-BD59-A6C34878D82A}">
                    <a16:rowId xmlns:a16="http://schemas.microsoft.com/office/drawing/2014/main" val="10004"/>
                  </a:ext>
                </a:extLst>
              </a:tr>
              <a:tr h="332173">
                <a:tc>
                  <a:txBody>
                    <a:bodyPr/>
                    <a:lstStyle/>
                    <a:p>
                      <a:r>
                        <a:rPr lang="en-IN" sz="1300" b="1" i="1" dirty="0"/>
                        <a:t>FLIGHT_TIME</a:t>
                      </a:r>
                      <a:endParaRPr lang="en-IN" sz="1300" dirty="0"/>
                    </a:p>
                  </a:txBody>
                  <a:tcPr marL="121920" marR="121920" marT="60960" marB="60960"/>
                </a:tc>
                <a:tc>
                  <a:txBody>
                    <a:bodyPr/>
                    <a:lstStyle/>
                    <a:p>
                      <a:r>
                        <a:rPr lang="en-IN" sz="1300" dirty="0"/>
                        <a:t>local time (HHmm) at which flight departs from departure location</a:t>
                      </a:r>
                    </a:p>
                  </a:txBody>
                  <a:tcPr marL="121920" marR="121920" marT="60960" marB="60960"/>
                </a:tc>
                <a:extLst>
                  <a:ext uri="{0D108BD9-81ED-4DB2-BD59-A6C34878D82A}">
                    <a16:rowId xmlns:a16="http://schemas.microsoft.com/office/drawing/2014/main" val="10005"/>
                  </a:ext>
                </a:extLst>
              </a:tr>
              <a:tr h="329708">
                <a:tc>
                  <a:txBody>
                    <a:bodyPr/>
                    <a:lstStyle/>
                    <a:p>
                      <a:r>
                        <a:rPr lang="en-IN" sz="1300" b="1" i="1" dirty="0"/>
                        <a:t>FLIGHT_DUR</a:t>
                      </a:r>
                      <a:r>
                        <a:rPr lang="en-IN" sz="1300" dirty="0"/>
                        <a:t> </a:t>
                      </a:r>
                    </a:p>
                  </a:txBody>
                  <a:tcPr marL="121920" marR="121920" marT="60960" marB="60960"/>
                </a:tc>
                <a:tc>
                  <a:txBody>
                    <a:bodyPr/>
                    <a:lstStyle/>
                    <a:p>
                      <a:r>
                        <a:rPr lang="en-IN" sz="1300" dirty="0"/>
                        <a:t>Flight Duration from departure location to arrival location</a:t>
                      </a:r>
                    </a:p>
                  </a:txBody>
                  <a:tcPr marL="121920" marR="121920" marT="60960" marB="60960"/>
                </a:tc>
                <a:extLst>
                  <a:ext uri="{0D108BD9-81ED-4DB2-BD59-A6C34878D82A}">
                    <a16:rowId xmlns:a16="http://schemas.microsoft.com/office/drawing/2014/main" val="10006"/>
                  </a:ext>
                </a:extLst>
              </a:tr>
              <a:tr h="329708">
                <a:tc>
                  <a:txBody>
                    <a:bodyPr/>
                    <a:lstStyle/>
                    <a:p>
                      <a:r>
                        <a:rPr lang="en-IN" sz="1300" b="1" i="1" dirty="0"/>
                        <a:t>FARE</a:t>
                      </a:r>
                      <a:endParaRPr lang="en-IN" sz="1300" dirty="0"/>
                    </a:p>
                  </a:txBody>
                  <a:tcPr marL="121920" marR="121920" marT="60960" marB="60960"/>
                </a:tc>
                <a:tc>
                  <a:txBody>
                    <a:bodyPr/>
                    <a:lstStyle/>
                    <a:p>
                      <a:r>
                        <a:rPr lang="en-IN" sz="1300" dirty="0"/>
                        <a:t>This is the fare of the flight per person in INR</a:t>
                      </a:r>
                    </a:p>
                  </a:txBody>
                  <a:tcPr marL="121920" marR="121920" marT="60960" marB="60960"/>
                </a:tc>
                <a:extLst>
                  <a:ext uri="{0D108BD9-81ED-4DB2-BD59-A6C34878D82A}">
                    <a16:rowId xmlns:a16="http://schemas.microsoft.com/office/drawing/2014/main" val="10007"/>
                  </a:ext>
                </a:extLst>
              </a:tr>
              <a:tr h="329708">
                <a:tc>
                  <a:txBody>
                    <a:bodyPr/>
                    <a:lstStyle/>
                    <a:p>
                      <a:r>
                        <a:rPr lang="en-IN" sz="1300" b="1" dirty="0"/>
                        <a:t>SEAT_AVAILABILITY</a:t>
                      </a:r>
                    </a:p>
                  </a:txBody>
                  <a:tcPr marL="121920" marR="121920" marT="60960" marB="60960"/>
                </a:tc>
                <a:tc>
                  <a:txBody>
                    <a:bodyPr/>
                    <a:lstStyle/>
                    <a:p>
                      <a:r>
                        <a:rPr lang="en-IN" sz="1300" dirty="0"/>
                        <a:t>Y or N</a:t>
                      </a:r>
                    </a:p>
                  </a:txBody>
                  <a:tcPr marL="121920" marR="121920" marT="60960" marB="60960"/>
                </a:tc>
                <a:extLst>
                  <a:ext uri="{0D108BD9-81ED-4DB2-BD59-A6C34878D82A}">
                    <a16:rowId xmlns:a16="http://schemas.microsoft.com/office/drawing/2014/main" val="10008"/>
                  </a:ext>
                </a:extLst>
              </a:tr>
              <a:tr h="329708">
                <a:tc>
                  <a:txBody>
                    <a:bodyPr/>
                    <a:lstStyle/>
                    <a:p>
                      <a:r>
                        <a:rPr lang="en-IN" sz="1300" b="1" dirty="0"/>
                        <a:t>CLASS</a:t>
                      </a:r>
                    </a:p>
                  </a:txBody>
                  <a:tcPr marL="121920" marR="121920" marT="60960" marB="60960"/>
                </a:tc>
                <a:tc>
                  <a:txBody>
                    <a:bodyPr/>
                    <a:lstStyle/>
                    <a:p>
                      <a:r>
                        <a:rPr lang="en-IN" sz="1300" dirty="0"/>
                        <a:t>E</a:t>
                      </a:r>
                      <a:r>
                        <a:rPr lang="en-IN" sz="1300" baseline="0" dirty="0"/>
                        <a:t> or B or EB [E- economic, B- Business]</a:t>
                      </a:r>
                      <a:endParaRPr lang="en-IN" sz="1300" dirty="0"/>
                    </a:p>
                  </a:txBody>
                  <a:tcPr marL="121920" marR="121920"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518138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31</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3939861"/>
          </a:xfrm>
          <a:prstGeom prst="rect">
            <a:avLst/>
          </a:prstGeom>
          <a:noFill/>
        </p:spPr>
        <p:txBody>
          <a:bodyPr wrap="square" rtlCol="0">
            <a:spAutoFit/>
          </a:bodyPr>
          <a:lstStyle/>
          <a:p>
            <a:pPr>
              <a:spcAft>
                <a:spcPts val="800"/>
              </a:spcAft>
            </a:pPr>
            <a:r>
              <a:rPr lang="en-US" sz="1867" b="1" dirty="0">
                <a:solidFill>
                  <a:schemeClr val="accent2"/>
                </a:solidFill>
              </a:rPr>
              <a:t>Input</a:t>
            </a:r>
            <a:endParaRPr lang="en-IN" sz="1867" dirty="0"/>
          </a:p>
          <a:p>
            <a:pPr>
              <a:spcAft>
                <a:spcPts val="533"/>
              </a:spcAft>
            </a:pPr>
            <a:r>
              <a:rPr lang="en-IN" sz="1867" dirty="0"/>
              <a:t>Program should accept 5 input parameters</a:t>
            </a:r>
          </a:p>
          <a:p>
            <a:pPr marL="457189" indent="-457189">
              <a:spcAft>
                <a:spcPts val="267"/>
              </a:spcAft>
              <a:buAutoNum type="alphaLcPeriod"/>
            </a:pPr>
            <a:r>
              <a:rPr lang="en-IN" sz="1600" b="1" dirty="0"/>
              <a:t>Departure Location</a:t>
            </a:r>
          </a:p>
          <a:p>
            <a:pPr marL="457189" indent="-457189">
              <a:spcAft>
                <a:spcPts val="267"/>
              </a:spcAft>
              <a:buAutoNum type="alphaLcPeriod"/>
            </a:pPr>
            <a:r>
              <a:rPr lang="en-IN" sz="1600" b="1" dirty="0"/>
              <a:t>Arrival Location</a:t>
            </a:r>
          </a:p>
          <a:p>
            <a:pPr marL="457189" indent="-457189">
              <a:spcAft>
                <a:spcPts val="267"/>
              </a:spcAft>
              <a:buAutoNum type="alphaLcPeriod"/>
            </a:pPr>
            <a:r>
              <a:rPr lang="en-IN" sz="1600" b="1" dirty="0"/>
              <a:t>Flight Date</a:t>
            </a:r>
          </a:p>
          <a:p>
            <a:pPr marL="457189" indent="-457189">
              <a:spcAft>
                <a:spcPts val="267"/>
              </a:spcAft>
              <a:buAutoNum type="alphaLcPeriod"/>
            </a:pPr>
            <a:r>
              <a:rPr lang="en-IN" sz="1600" b="1" dirty="0"/>
              <a:t>Flight Class</a:t>
            </a:r>
          </a:p>
          <a:p>
            <a:pPr marL="457189" indent="-457189">
              <a:spcAft>
                <a:spcPts val="267"/>
              </a:spcAft>
              <a:buAutoNum type="alphaLcPeriod"/>
            </a:pPr>
            <a:r>
              <a:rPr lang="en-IN" sz="1600" b="1" dirty="0"/>
              <a:t>Output Preference </a:t>
            </a:r>
          </a:p>
          <a:p>
            <a:pPr lvl="0"/>
            <a:endParaRPr lang="en-IN" sz="1600" b="1" dirty="0"/>
          </a:p>
          <a:p>
            <a:pPr>
              <a:spcAft>
                <a:spcPts val="800"/>
              </a:spcAft>
            </a:pPr>
            <a:r>
              <a:rPr lang="en-IN" sz="1867" dirty="0"/>
              <a:t>“Flight Class” is a String which has two possible values like ‘</a:t>
            </a:r>
            <a:r>
              <a:rPr lang="en-IN" sz="1867" b="1" dirty="0"/>
              <a:t>E</a:t>
            </a:r>
            <a:r>
              <a:rPr lang="en-IN" sz="1867" dirty="0"/>
              <a:t>’ and ‘</a:t>
            </a:r>
            <a:r>
              <a:rPr lang="en-IN" sz="1867" b="1" dirty="0"/>
              <a:t>B</a:t>
            </a:r>
            <a:r>
              <a:rPr lang="en-IN" sz="1867" dirty="0"/>
              <a:t>’. E=Economic and B=Business.</a:t>
            </a:r>
          </a:p>
          <a:p>
            <a:pPr>
              <a:spcAft>
                <a:spcPts val="800"/>
              </a:spcAft>
            </a:pPr>
            <a:r>
              <a:rPr lang="en-IN" sz="1867" dirty="0"/>
              <a:t>“Output Preference” is a String which suggests whether flight result should be sorted only by fare or by both  fare and flight duration.</a:t>
            </a:r>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9427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3"/>
            <a:ext cx="11713301" cy="3345083"/>
          </a:xfrm>
          <a:prstGeom prst="rect">
            <a:avLst/>
          </a:prstGeom>
          <a:noFill/>
        </p:spPr>
        <p:txBody>
          <a:bodyPr wrap="square" rtlCol="0">
            <a:spAutoFit/>
          </a:bodyPr>
          <a:lstStyle/>
          <a:p>
            <a:pPr>
              <a:spcBef>
                <a:spcPts val="1333"/>
              </a:spcBef>
            </a:pPr>
            <a:endParaRPr lang="en-IN" sz="1867" b="1" dirty="0">
              <a:solidFill>
                <a:schemeClr val="accent1"/>
              </a:solidFill>
            </a:endParaRPr>
          </a:p>
          <a:p>
            <a:pPr marL="380990" indent="-380990">
              <a:spcBef>
                <a:spcPts val="400"/>
              </a:spcBef>
              <a:spcAft>
                <a:spcPts val="400"/>
              </a:spcAft>
              <a:buFont typeface="Arial" panose="020B0604020202020204" pitchFamily="34" charset="0"/>
              <a:buChar char="•"/>
            </a:pPr>
            <a:r>
              <a:rPr lang="en-IN" sz="1867" dirty="0"/>
              <a:t>Create Database tables in MySql Database for flight detail records (csv file data) and inserts the data using SQL</a:t>
            </a:r>
          </a:p>
          <a:p>
            <a:pPr marL="380990" indent="-380990">
              <a:spcBef>
                <a:spcPts val="400"/>
              </a:spcBef>
              <a:spcAft>
                <a:spcPts val="400"/>
              </a:spcAft>
              <a:buFont typeface="Arial" panose="020B0604020202020204" pitchFamily="34" charset="0"/>
              <a:buChar char="•"/>
            </a:pPr>
            <a:r>
              <a:rPr lang="en-IN" sz="1867" dirty="0"/>
              <a:t>Create a login Page for the application and after successful login Flight Search Screen will be displayed</a:t>
            </a:r>
          </a:p>
          <a:p>
            <a:pPr marL="380990" indent="-380990">
              <a:spcBef>
                <a:spcPts val="400"/>
              </a:spcBef>
              <a:spcAft>
                <a:spcPts val="400"/>
              </a:spcAft>
              <a:buFont typeface="Arial" panose="020B0604020202020204" pitchFamily="34" charset="0"/>
              <a:buChar char="•"/>
            </a:pPr>
            <a:r>
              <a:rPr lang="en-IN" sz="1867" dirty="0"/>
              <a:t>Search screen should have all input parameters specified in previous slides as Departure Location, Arrival Location, Flight Class, Flight Date, Output Preference</a:t>
            </a:r>
          </a:p>
          <a:p>
            <a:pPr marL="380990" indent="-380990">
              <a:spcBef>
                <a:spcPts val="400"/>
              </a:spcBef>
              <a:spcAft>
                <a:spcPts val="400"/>
              </a:spcAft>
              <a:buFont typeface="Arial" panose="020B0604020202020204" pitchFamily="34" charset="0"/>
              <a:buChar char="•"/>
            </a:pPr>
            <a:r>
              <a:rPr lang="en-IN" sz="1867" dirty="0"/>
              <a:t>Once Search is triggered after specifying the search parameters, It will display the search results using hibernate</a:t>
            </a:r>
          </a:p>
          <a:p>
            <a:pPr marL="380990" indent="-380990">
              <a:spcBef>
                <a:spcPts val="400"/>
              </a:spcBef>
              <a:spcAft>
                <a:spcPts val="400"/>
              </a:spcAft>
              <a:buFont typeface="Arial" panose="020B0604020202020204" pitchFamily="34" charset="0"/>
              <a:buChar char="•"/>
            </a:pPr>
            <a:r>
              <a:rPr lang="en-IN" sz="1867" dirty="0"/>
              <a:t>Use Spring MVC and Spring - Hibernate Integration</a:t>
            </a:r>
          </a:p>
          <a:p>
            <a:pPr marL="380990" indent="-380990">
              <a:spcBef>
                <a:spcPts val="400"/>
              </a:spcBef>
              <a:spcAft>
                <a:spcPts val="400"/>
              </a:spcAft>
              <a:buFont typeface="Arial" panose="020B0604020202020204" pitchFamily="34" charset="0"/>
              <a:buChar char="•"/>
            </a:pPr>
            <a:r>
              <a:rPr lang="en-IN" sz="1867" dirty="0"/>
              <a:t>Spring version 3 or 4 should be used</a:t>
            </a:r>
          </a:p>
          <a:p>
            <a:pPr marL="380990" indent="-380990">
              <a:spcBef>
                <a:spcPts val="400"/>
              </a:spcBef>
              <a:spcAft>
                <a:spcPts val="4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52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00809"/>
            <a:ext cx="11713301" cy="2703753"/>
          </a:xfrm>
          <a:prstGeom prst="rect">
            <a:avLst/>
          </a:prstGeom>
          <a:noFill/>
        </p:spPr>
        <p:txBody>
          <a:bodyPr wrap="square" rtlCol="0">
            <a:spAutoFit/>
          </a:bodyPr>
          <a:lstStyle/>
          <a:p>
            <a:pPr marL="380990" indent="-380990">
              <a:spcAft>
                <a:spcPts val="267"/>
              </a:spcAft>
              <a:buFont typeface="Arial" panose="020B0604020202020204" pitchFamily="34" charset="0"/>
              <a:buChar char="•"/>
            </a:pPr>
            <a:r>
              <a:rPr lang="en-IN" sz="1867" dirty="0"/>
              <a:t>Code Completeness and Correctness</a:t>
            </a:r>
          </a:p>
          <a:p>
            <a:pPr marL="380990" indent="-380990">
              <a:spcAft>
                <a:spcPts val="267"/>
              </a:spcAft>
              <a:buFont typeface="Arial" panose="020B0604020202020204" pitchFamily="34" charset="0"/>
              <a:buChar char="•"/>
            </a:pPr>
            <a:r>
              <a:rPr lang="en-IN" sz="1867" dirty="0"/>
              <a:t>Usage of Spring Framework And Hibernate</a:t>
            </a:r>
          </a:p>
          <a:p>
            <a:pPr marL="380990" indent="-380990">
              <a:spcAft>
                <a:spcPts val="267"/>
              </a:spcAft>
              <a:buFont typeface="Arial" panose="020B0604020202020204" pitchFamily="34" charset="0"/>
              <a:buChar char="•"/>
            </a:pPr>
            <a:r>
              <a:rPr lang="en-IN" sz="1867" dirty="0"/>
              <a:t>Code Modularity</a:t>
            </a:r>
          </a:p>
          <a:p>
            <a:pPr marL="380990" indent="-380990">
              <a:spcAft>
                <a:spcPts val="267"/>
              </a:spcAft>
              <a:buFont typeface="Arial" panose="020B0604020202020204" pitchFamily="34" charset="0"/>
              <a:buChar char="•"/>
            </a:pPr>
            <a:r>
              <a:rPr lang="en-IN" sz="1867" dirty="0"/>
              <a:t>Code should be in running condition</a:t>
            </a:r>
          </a:p>
          <a:p>
            <a:pPr marL="380990" indent="-380990">
              <a:spcAft>
                <a:spcPts val="267"/>
              </a:spcAft>
              <a:buFont typeface="Arial" panose="020B0604020202020204" pitchFamily="34" charset="0"/>
              <a:buChar char="•"/>
              <a:tabLst>
                <a:tab pos="2154713" algn="l"/>
              </a:tabLst>
            </a:pPr>
            <a:r>
              <a:rPr lang="en-IN" sz="1867" dirty="0"/>
              <a:t>Face to face discussion</a:t>
            </a:r>
          </a:p>
          <a:p>
            <a:pPr marL="380990" indent="-380990">
              <a:spcAft>
                <a:spcPts val="267"/>
              </a:spcAft>
              <a:buFont typeface="Arial" panose="020B0604020202020204" pitchFamily="34" charset="0"/>
              <a:buChar char="•"/>
              <a:tabLst>
                <a:tab pos="2154713" algn="l"/>
              </a:tabLst>
            </a:pPr>
            <a:r>
              <a:rPr lang="en-IN" sz="1867" dirty="0"/>
              <a:t>Application UI Design</a:t>
            </a:r>
          </a:p>
          <a:p>
            <a:pPr lvl="0"/>
            <a:endParaRPr lang="en-IN" sz="1867" dirty="0"/>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5212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18- Day 22</a:t>
            </a:r>
            <a:br>
              <a:rPr lang="en-IN" sz="3733" dirty="0"/>
            </a:br>
            <a:r>
              <a:rPr lang="en-IN" sz="3733" dirty="0"/>
              <a:t>Web Services </a:t>
            </a:r>
          </a:p>
        </p:txBody>
      </p:sp>
      <p:sp>
        <p:nvSpPr>
          <p:cNvPr id="2" name="AutoShape 2" descr="data:image/jpeg;base64,/9j/4AAQSkZJRgABAQAAAQABAAD/2wCEAAkGBxMTEhQUEBQUFBUUGBgaFBgUGRcXFhkYGh4YGBQXIBwZHCkgHRolHBcaLTEiJSsrLi4uFx8zOzMuNygtLisBCgoKDg0OGxAQGy4lHyY3ODQsNy0sLCwsLywsNy40NC8tLzEsLDQsNDQsLDQsLCw0LCwsLCwsLCw0LCwsNCwsLP/AABEIAEQAzAMBIgACEQEDEQH/xAAcAAACAwADAQAAAAAAAAAAAAAABwUGCAEDBAL/xABCEAACAQIDBAYGBggGAwAAAAABAgMAEQQFEgYHITETQVFhcZEiMnOBobIUIzM0crEkNUJikqKz8CVSgsHD0RWjwv/EABkBAAMBAQEAAAAAAAAAAAAAAAADBAIBBf/EACcRAAICAQMDBAIDAAAAAAAAAAECAAMRBBIhMTJBEzNRcSIjFKHw/9oADAMBAAIRAxEAPwB4UV58wxqQxvLKwVIwWYnqApD7Ub08XiGIwzHDxfshbdIR2s3b3DlTa6ms6Rdlip1mgKKysMxxremJcUf3g8p8ON6lso3h5hhzwmMijmsvpe6/rfGnHSN4MUNSPImk6Khdnc5aeNDKgjkKqzIDfTqFwPG1ePbDbbD5eUE6yM0gYqEAPBbA8SQBzqYKScCUFgBkyzUVS9kN4UWPeVViaIRhTdyCTqJFrDlyq5g0MpU4MAwIyJzRRRWZ2FFFFEIUUUUQhRRRRCFFePOMyTDQyTy30RKWbSLmw7BVCh3v4eSaOKKCU9I6pqYqoGohb2uT11ta2boJlnVepjJorqw+IDi6121iahRRRRCFFFVXbrZ/FY0RRQTrDAb/AEgWOphwsOHMc+Fx336idABPMs0GJR76HVrGx0kGx7Dau2kfnuz8eVZhgBl88rTOwWRHKE6dSBQdCiyvduBBHC4tbi8K4DmbdAuCDwYt9+eNZMDHGpsJZgG/Cqs1vMClXsPhI3nZpVD9GhZEbiGe4C3HWBe9u4U4972SNicD9WNTwsJABzIAIYeRPlSBweKeJw8ZKsP7IIr0KBuqIHWefccWAnpNC5XkDyKGklk7gGKgeAHACvFmu7+J2R2QOUZW/wApbSb6SQOKnr8TUBsfvXjAWPGLo5DWtyviQOIpp5fmMUyB4XV1PIqbipGV6z8SgMriReT4QQBpJ3VSxuWYhRc+PClfv1xcck2FMbo4CSX0MGtxTspi7yckkxmBaGEoGLo15CQtlNz6qk391IHaDZ6TBlBI8Tl9VuiLm2m3PWi9vVfkafplXdnPPxF6gnbjHEsG7LGxxtP0jomrobamC3szXtfnT3y7NYJAqxzROxHAK6k9/AGsxZPkk2J19CFIjALlnVAATYesRe57Kvewmz0uEmaVniZimhBGWYjUy6jfQAPRB6+utahFyWzz8TNDtgDHEduIxKRqXkZUUcSzEKoHbc158qzeDEp0mHkWRLkalPC68CP77QeulNvwDlMGSTpHSBhfgWOgjh3AHzqg5TtDiIYJMPhyy9MwuVvq4jSVHeeHLjwpaafcm4Gae/a2CJoPH7cZfDIY5cVGHHAgXax7CVBAPiam4cXGyB1dShFwwI0kHkb8rVmvB7GYtpIxLFoV3UNqeMOFJFyU16wLdZFX/biZzlczcQvSRhRy9EMAo8q49SBgqnrNLY2CSIxDtPg+lWH6TCZXOlUVgxJPIcOR8allN+VZe2IP+IYT2yfnWj9npS0Kk9lZuqFZAE7VZvGZ2ZlneGg+8TxRfjdVPkTc12ZZmcWIjWWBw6PfSwvY2JU8+9T5Vmrbw/4jjPbyfnTZ3XTkYXCLfh0Tn/3TVqykIgbM4lu5ismd4WZwtl2LVZYixiYAB1Jv2WBrP2QyBcVh2YgBZoiSeAADrck9QqxbR7B4iDppZJMPYF3sGlLEXJsPqrX9/vqpYeFnZUQXZ2CqOAuzGyjjw5mqqFUKQDmTXMxYZE0fsvnmGEfpYiEcTzkT/urSjggEEEHiCORHUazZDsHiC2mR4EGqzemXI42b7NW486cGN2iOFwc+IYerwhUggXJ0xLbs5e4VG9aggKcypHJBLDEs+aZzh8ML4maOIHlrYKT4A8T7qiItvstY2GLiv+8So82AFZ9RMTmGIYkmWVgWZnYBVUcySeCqL1KHYSe3oy4dvAzfmYrf7U7+PWvDNzF+s7dq8TRuGxaSANG6up5FSCPMVU95W1cuCjiTCqHxGIYrHcXC2sL262JZQAeZPXa1Ufdnlk+FaVpFKl2REUMCthdpH9EkH9gX7zV2232IOYGCQTGF4gQCATzIIIsRYgjnUtq7SQpzKqGBILiebYjYToJfpeOk6bFtx4kEIes35s3fyHUKv1LDLN1s8c0cpx8h0MGNg2o2IJFy3Xbrpn0tekZactnOf6nw6XFjS22x3bRTFpIgUc8yvI+K8j8DTLoIpisVOREMoYYMy9nmyuIwxJddSD9terxHMfl31xsrtPNgpA0bHQT6adRHX760pjsrjkBDKONZo2xy9cPjcRFH6qPw7rgG3xq6m31QVYSO2v0/yWaQyLNUxMSspuGAI8DxFKjfvAqzYXSLXSS/mlTu6fEN9Hw4J5q/kskij4KB7qht/wB9thPZy/MlIpXbdj7j7TmrMht1KgnFA8isPzmnjg8ujCghRSO3Un0sT4Q/OafmG9UeFZ1PuGdo7BFlv5UfRcP7Y/IaX27hL4mRh6yQOyHrVi8Sah2HS7C/fTC39/dcN7Y/I1L7duf0ib2B/rYenp7Bim94R3ZNs9F0YLC5PEk1Cb38OqZU4UWHSRfNV0yv7JfCqhvn/VkntIvmFS1d4lFnYYltifv+F9qtaN2Z+wTwrOWxR/T8L7Va0bsx9gnhT9X3CJ03aZnTbr9Y4z28nzGmruv+wwnsm/rT0qtuf1jjPbyfMaam64/UYX2Lf1p63qPaX/eJin3DLHvIwy/+OxbW4iJrVnvZ/wC9Yb28PzrWit436sxfsmrOuz/3vDe3h+daNL2Gdv71mi8gwKMHJUEl2PxNRu9XKWky2RYRxRlksOsKfS+BPlU1ssfQP4j+ZqZkQEEHrqNW2kGVMMjEypkebNh3ZlGoOuhxyuupX5+KCm5svvDy91Ec4MDdri6fxDl7669q918Ts0kF4ixudIBW/wCE2+BFLPP9lcRheMgDJf1lvw7Lgi4+I76t/Vd9yP8AZV9TR+EwUDWePSb8QRxBqSFIfdJtHJHK0DMWTSWUHjp021Adgsb+7vp6wSalBHXUllZRsSqt965nZRRRS5uUfe5tA+EwX1LMkkzhFZSQVA9JjccuAt76XuT73sZGAJ1Se3WfRY+XD4U7szwKzRlHAYHmGAI8jSxzjdRExJj1x/gsV/hb/YiqKnrC7XERYjk5Uzx4zfVIUIiwyq3azlgO+wAvSy+txM/7Uk0z+9mY/wB+AphJurAPpyzsOxY0Q+Zdvyq2bP7FrDwhjEWoWdydcrL1jUQLA9YUCm+tVWPwHMX6Vjn8zPVsLlXRBEUgiFAmocma5aQjuLs1Vrf7hD+iSj1R0iHxOll+VqamX4FYlCqK6M/yiPFQtFKoZW6j29R7jU1dm19xlDpldombdmtoWwbOVQOH0XuSPVJItbxpkbIbzZsRihHKqJH0baVUEkstjzP7t/KvFj910YY6TOB2KUYfzC48zUhkewscLh44XLjk8z6iLixsqBR19d6osspYE+YitLVIHic78MQHwmGYdcx+Rqo27f7eb2H/ADQU5s32RixMCR4hS4jOpQGK+la3EjnwqEyzYZYGJhiVNQCk6nY21Breke1RWFuUVbPM21RNgaXvK/sl8KrG9zCNJlc+gXKFHsOxWBbyW591WvBxaUA7K7JowwKniCLEGkK20gxzDIxMm5dizDKkq2ujBhflwpkYTe8YoQkeGBcDmz+j5AXqaz7dfhy5aNHUE3tEwUeTKwA8K6cs2CjQ3XDKx6mnYy/y2Cn3iq3uqfkiSpVavAMU2bYqSaZ5pRZpmMh4WB1Em47qb26ie8OH/dV094kdv/uvTnO75ZnE0+uRgANIbQpA5A2F7DqAtaprZrZ0wldKJEi3sqDt5kk8SfE1i65XQATdVTKxJkttthDLgMVGvFmifT42uKzHgsSY5I5ALmN1cA8iVIYD4VrYrcWpX7U7s4JJGkjV01Ek9GQBc8+BBHlauae5UyGnbqi2CJUod62Jjj0QxRqb3LG7HnxAB4VeNvNumhwKvhm0yzMgjYAGy21lrEW4rYf6qreE3bxA+kk8nczqi/yrf4ir1l2zCtCYpY06PSqhCNSgKLL61+XbQ7VZG0QVbMHcZScn3zOABi4Nfa0RAJ/0tw+NRu3u8SHGQ9Dh4HS59JpNN/ABSams43VRkkx64/wEMv8AC3H3BhUZht2Cq31kk8g/yrGkXgNWt/y8qYGoB3TBW7GJCbtsExklmt6Kp0YPbJJawHeFDE+7trQOVKRGt+yqzkGzIQINKxxx+pGvIX5sSeJY9ZPOrgi24CprbN7Zjq02LifVFFFLjJxRRRRCcaRXNFFEIUUUUQnBUUBaKKITmiiiiEKKKKIQtXAFFFEJzRRRRCFBFFFEJ8hB2V9UUUQhXzoHZRRRCfVFFFEJzRRRRCf/2Q=="/>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dirty="0"/>
          </a:p>
        </p:txBody>
      </p:sp>
      <p:pic>
        <p:nvPicPr>
          <p:cNvPr id="3" name="Picture 2"/>
          <p:cNvPicPr>
            <a:picLocks noChangeAspect="1"/>
          </p:cNvPicPr>
          <p:nvPr/>
        </p:nvPicPr>
        <p:blipFill>
          <a:blip r:embed="rId3"/>
          <a:stretch>
            <a:fillRect/>
          </a:stretch>
        </p:blipFill>
        <p:spPr>
          <a:xfrm>
            <a:off x="5013250" y="3813043"/>
            <a:ext cx="1724653" cy="1724653"/>
          </a:xfrm>
          <a:prstGeom prst="rect">
            <a:avLst/>
          </a:prstGeom>
        </p:spPr>
      </p:pic>
    </p:spTree>
    <p:extLst>
      <p:ext uri="{BB962C8B-B14F-4D97-AF65-F5344CB8AC3E}">
        <p14:creationId xmlns:p14="http://schemas.microsoft.com/office/powerpoint/2010/main" val="31446558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Web Service</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1527" y="1796819"/>
            <a:ext cx="11713301" cy="789896"/>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133" dirty="0"/>
              <a:t>Develop Web Application using Web Services</a:t>
            </a:r>
          </a:p>
        </p:txBody>
      </p:sp>
      <p:sp>
        <p:nvSpPr>
          <p:cNvPr id="6" name="TextBox 5"/>
          <p:cNvSpPr txBox="1"/>
          <p:nvPr/>
        </p:nvSpPr>
        <p:spPr>
          <a:xfrm>
            <a:off x="5903979" y="4005064"/>
            <a:ext cx="5376597" cy="2524217"/>
          </a:xfrm>
          <a:prstGeom prst="rect">
            <a:avLst/>
          </a:prstGeom>
          <a:noFill/>
        </p:spPr>
        <p:txBody>
          <a:bodyPr wrap="square" rtlCol="0">
            <a:spAutoFit/>
          </a:bodyPr>
          <a:lstStyle/>
          <a:p>
            <a:pPr marL="380990" indent="-380990">
              <a:spcAft>
                <a:spcPts val="400"/>
              </a:spcAft>
              <a:buFont typeface="Arial" panose="020B0604020202020204" pitchFamily="34" charset="0"/>
              <a:buChar char="•"/>
            </a:pPr>
            <a:r>
              <a:rPr lang="en-IN" sz="2400" dirty="0">
                <a:solidFill>
                  <a:schemeClr val="accent1"/>
                </a:solidFill>
              </a:rPr>
              <a:t>Advance</a:t>
            </a:r>
            <a:r>
              <a:rPr lang="en-IN" sz="2400" dirty="0"/>
              <a:t> (Duration 19h)</a:t>
            </a:r>
          </a:p>
          <a:p>
            <a:pPr marL="990575" lvl="1" indent="-380990">
              <a:buFont typeface="Wingdings" panose="05000000000000000000" pitchFamily="2" charset="2"/>
              <a:buChar char="ü"/>
            </a:pPr>
            <a:r>
              <a:rPr lang="en-IN" sz="1867" dirty="0"/>
              <a:t>RESTful Architecture</a:t>
            </a:r>
          </a:p>
          <a:p>
            <a:pPr marL="990575" lvl="1" indent="-380990">
              <a:buFont typeface="Wingdings" panose="05000000000000000000" pitchFamily="2" charset="2"/>
              <a:buChar char="ü"/>
            </a:pPr>
            <a:r>
              <a:rPr lang="en-IN" sz="1867" dirty="0"/>
              <a:t>HTTP methods</a:t>
            </a:r>
          </a:p>
          <a:p>
            <a:pPr marL="990575" lvl="1" indent="-380990">
              <a:buFont typeface="Wingdings" panose="05000000000000000000" pitchFamily="2" charset="2"/>
              <a:buChar char="ü"/>
            </a:pPr>
            <a:r>
              <a:rPr lang="en-IN" sz="1867" dirty="0"/>
              <a:t>Jackson</a:t>
            </a:r>
          </a:p>
          <a:p>
            <a:pPr marL="990575" lvl="1" indent="-380990">
              <a:buFont typeface="Wingdings" panose="05000000000000000000" pitchFamily="2" charset="2"/>
              <a:buChar char="ü"/>
            </a:pPr>
            <a:r>
              <a:rPr lang="en-IN" sz="1867" dirty="0"/>
              <a:t>Validations</a:t>
            </a:r>
          </a:p>
          <a:p>
            <a:pPr marL="990575" lvl="1" indent="-380990">
              <a:buFont typeface="Wingdings" panose="05000000000000000000" pitchFamily="2" charset="2"/>
              <a:buChar char="ü"/>
            </a:pPr>
            <a:r>
              <a:rPr lang="en-IN" sz="1867" dirty="0"/>
              <a:t>Filters</a:t>
            </a:r>
          </a:p>
          <a:p>
            <a:pPr marL="990575" lvl="1" indent="-380990">
              <a:buFont typeface="Wingdings" panose="05000000000000000000" pitchFamily="2" charset="2"/>
              <a:buChar char="ü"/>
            </a:pPr>
            <a:r>
              <a:rPr lang="en-IN" sz="1867" dirty="0"/>
              <a:t>REST with JAX-RS, Jersey, Apache CXF</a:t>
            </a:r>
          </a:p>
          <a:p>
            <a:pPr marL="990575" lvl="1" indent="-380990">
              <a:buFont typeface="Wingdings" panose="05000000000000000000" pitchFamily="2" charset="2"/>
              <a:buChar char="ü"/>
            </a:pPr>
            <a:r>
              <a:rPr lang="en-IN" sz="1867" dirty="0"/>
              <a:t>Webservices with Apache CXF</a:t>
            </a:r>
          </a:p>
        </p:txBody>
      </p:sp>
      <p:sp>
        <p:nvSpPr>
          <p:cNvPr id="8" name="TextBox 7"/>
          <p:cNvSpPr txBox="1"/>
          <p:nvPr/>
        </p:nvSpPr>
        <p:spPr>
          <a:xfrm>
            <a:off x="5807968" y="1892829"/>
            <a:ext cx="5280587" cy="1898148"/>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spcAft>
                <a:spcPts val="400"/>
              </a:spcAft>
              <a:buFont typeface="Arial" panose="020B0604020202020204" pitchFamily="34" charset="0"/>
              <a:buChar char="•"/>
            </a:pPr>
            <a:r>
              <a:rPr lang="en-IN" sz="2400" dirty="0">
                <a:solidFill>
                  <a:schemeClr val="accent1"/>
                </a:solidFill>
              </a:rPr>
              <a:t>Basics</a:t>
            </a:r>
            <a:r>
              <a:rPr lang="en-IN" sz="2400" dirty="0"/>
              <a:t>(Duration 11h)</a:t>
            </a:r>
            <a:endParaRPr lang="en-IN" sz="2400" dirty="0">
              <a:solidFill>
                <a:schemeClr val="accent1"/>
              </a:solidFill>
            </a:endParaRPr>
          </a:p>
          <a:p>
            <a:pPr marL="990575" lvl="1" indent="-380990">
              <a:spcAft>
                <a:spcPts val="400"/>
              </a:spcAft>
              <a:buFont typeface="Wingdings" panose="05000000000000000000" pitchFamily="2" charset="2"/>
              <a:buChar char="ü"/>
            </a:pPr>
            <a:r>
              <a:rPr lang="en-IN" sz="1867" dirty="0"/>
              <a:t>Introduction</a:t>
            </a:r>
          </a:p>
          <a:p>
            <a:pPr marL="990575" lvl="1" indent="-380990">
              <a:buFont typeface="Wingdings" panose="05000000000000000000" pitchFamily="2" charset="2"/>
              <a:buChar char="ü"/>
            </a:pPr>
            <a:r>
              <a:rPr lang="en-IN" sz="1867" dirty="0"/>
              <a:t>REST Core Components</a:t>
            </a:r>
          </a:p>
          <a:p>
            <a:pPr marL="990575" lvl="1" indent="-380990">
              <a:buFont typeface="Wingdings" panose="05000000000000000000" pitchFamily="2" charset="2"/>
              <a:buChar char="ü"/>
            </a:pPr>
            <a:r>
              <a:rPr lang="en-IN" sz="1867" dirty="0"/>
              <a:t>SOAP Core Components</a:t>
            </a:r>
          </a:p>
        </p:txBody>
      </p:sp>
      <p:pic>
        <p:nvPicPr>
          <p:cNvPr id="10" name="Picture 9"/>
          <p:cNvPicPr>
            <a:picLocks noChangeAspect="1"/>
          </p:cNvPicPr>
          <p:nvPr/>
        </p:nvPicPr>
        <p:blipFill>
          <a:blip r:embed="rId4"/>
          <a:stretch>
            <a:fillRect/>
          </a:stretch>
        </p:blipFill>
        <p:spPr>
          <a:xfrm>
            <a:off x="2447595" y="3429000"/>
            <a:ext cx="1632181" cy="1632181"/>
          </a:xfrm>
          <a:prstGeom prst="rect">
            <a:avLst/>
          </a:prstGeom>
        </p:spPr>
      </p:pic>
    </p:spTree>
    <p:extLst>
      <p:ext uri="{BB962C8B-B14F-4D97-AF65-F5344CB8AC3E}">
        <p14:creationId xmlns:p14="http://schemas.microsoft.com/office/powerpoint/2010/main" val="28145321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702921401"/>
              </p:ext>
            </p:extLst>
          </p:nvPr>
        </p:nvGraphicFramePr>
        <p:xfrm>
          <a:off x="1007435" y="1988840"/>
          <a:ext cx="10657184" cy="3934267"/>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Day#18</a:t>
                      </a:r>
                    </a:p>
                  </a:txBody>
                  <a:tcPr marL="121920" marR="121920" marT="60960" marB="60960"/>
                </a:tc>
                <a:tc>
                  <a:txBody>
                    <a:bodyPr/>
                    <a:lstStyle/>
                    <a:p>
                      <a:r>
                        <a:rPr lang="en-US" sz="1400" b="1" baseline="0" dirty="0">
                          <a:solidFill>
                            <a:schemeClr val="tx1"/>
                          </a:solidFill>
                        </a:rPr>
                        <a:t>REST Webservices Basics | </a:t>
                      </a:r>
                      <a:r>
                        <a:rPr lang="en-IN" sz="1400" b="1" baseline="0" dirty="0">
                          <a:solidFill>
                            <a:schemeClr val="tx1"/>
                          </a:solidFill>
                        </a:rPr>
                        <a:t>REST Webservices | SOAP | WSDL</a:t>
                      </a:r>
                      <a:endParaRPr lang="en-IN" sz="1400" b="1" dirty="0">
                        <a:solidFill>
                          <a:schemeClr val="tx1"/>
                        </a:solidFill>
                      </a:endParaRP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Day#19</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SOAP Webservices Basics | RESTful Webservices with JAX-RS </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Day#20</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RESTful Services in Java using Jersey | Building Asynchronous RESTful Services With Jersey </a:t>
                      </a: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r h="671532">
                <a:tc>
                  <a:txBody>
                    <a:bodyPr/>
                    <a:lstStyle/>
                    <a:p>
                      <a:r>
                        <a:rPr lang="en-IN" sz="1400" b="1" dirty="0"/>
                        <a:t>Day#21</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REST Services using CXF </a:t>
                      </a:r>
                      <a:r>
                        <a:rPr lang="en-IN" sz="1400" b="1" baseline="0" dirty="0">
                          <a:solidFill>
                            <a:schemeClr val="tx1"/>
                          </a:solidFill>
                        </a:rPr>
                        <a:t>| </a:t>
                      </a:r>
                      <a:r>
                        <a:rPr lang="en-US" sz="1400" b="1" baseline="0" dirty="0">
                          <a:solidFill>
                            <a:schemeClr val="tx1"/>
                          </a:solidFill>
                        </a:rPr>
                        <a:t>Web Services with Apache CXF  | </a:t>
                      </a:r>
                      <a:r>
                        <a:rPr lang="en-IN" sz="1400" b="1" baseline="0" dirty="0">
                          <a:solidFill>
                            <a:schemeClr val="tx1"/>
                          </a:solidFill>
                        </a:rPr>
                        <a:t>Assignment#4</a:t>
                      </a:r>
                      <a:endParaRPr lang="en-IN" sz="1400" b="1" dirty="0">
                        <a:solidFill>
                          <a:schemeClr val="tx1"/>
                        </a:solidFill>
                      </a:endParaRPr>
                    </a:p>
                  </a:txBody>
                  <a:tcPr marL="121920" marR="121920" marT="60960" marB="60960"/>
                </a:tc>
                <a:extLst>
                  <a:ext uri="{0D108BD9-81ED-4DB2-BD59-A6C34878D82A}">
                    <a16:rowId xmlns:a16="http://schemas.microsoft.com/office/drawing/2014/main" val="10004"/>
                  </a:ext>
                </a:extLst>
              </a:tr>
              <a:tr h="671532">
                <a:tc>
                  <a:txBody>
                    <a:bodyPr/>
                    <a:lstStyle/>
                    <a:p>
                      <a:r>
                        <a:rPr lang="en-IN" sz="1400" b="1" dirty="0">
                          <a:solidFill>
                            <a:schemeClr val="tx1"/>
                          </a:solidFill>
                        </a:rPr>
                        <a:t>Day#22</a:t>
                      </a:r>
                    </a:p>
                  </a:txBody>
                  <a:tcPr marL="121920" marR="121920" marT="60960" marB="60960"/>
                </a:tc>
                <a:tc>
                  <a:txBody>
                    <a:bodyPr/>
                    <a:lstStyle/>
                    <a:p>
                      <a:r>
                        <a:rPr lang="en-IN" sz="1400" b="1" baseline="0" dirty="0">
                          <a:solidFill>
                            <a:schemeClr val="tx1"/>
                          </a:solidFill>
                        </a:rPr>
                        <a:t>Assignment#4</a:t>
                      </a:r>
                      <a:endParaRPr lang="en-IN" sz="1400" b="1" dirty="0">
                        <a:solidFill>
                          <a:schemeClr val="tx1"/>
                        </a:solidFill>
                      </a:endParaRPr>
                    </a:p>
                  </a:txBody>
                  <a:tcPr marL="121920" marR="121920"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389790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944917"/>
            <a:ext cx="6432715" cy="3293209"/>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REST Webservices Basics</a:t>
            </a:r>
            <a:r>
              <a:rPr lang="en-IN" sz="2400" dirty="0"/>
              <a:t> </a:t>
            </a:r>
            <a:r>
              <a:rPr lang="en-IN" sz="1867" dirty="0"/>
              <a:t>(Refer chap. 20) </a:t>
            </a:r>
            <a:r>
              <a:rPr lang="en-IN" sz="2400" dirty="0"/>
              <a:t>[4h]</a:t>
            </a:r>
          </a:p>
          <a:p>
            <a:pPr marL="380990" indent="-380990">
              <a:spcAft>
                <a:spcPts val="800"/>
              </a:spcAft>
              <a:buFont typeface="Wingdings" panose="05000000000000000000" pitchFamily="2" charset="2"/>
              <a:buChar char="ü"/>
            </a:pPr>
            <a:r>
              <a:rPr lang="en-IN" sz="2400" dirty="0">
                <a:hlinkClick r:id="rId5"/>
              </a:rPr>
              <a:t>REST Webservices</a:t>
            </a:r>
            <a:r>
              <a:rPr lang="en-IN" sz="2400" dirty="0"/>
              <a:t> [2h]</a:t>
            </a:r>
            <a:endParaRPr lang="en-IN" sz="2400" dirty="0">
              <a:hlinkClick r:id="rId6"/>
            </a:endParaRPr>
          </a:p>
          <a:p>
            <a:pPr marL="380990" indent="-380990">
              <a:spcAft>
                <a:spcPts val="800"/>
              </a:spcAft>
              <a:buFont typeface="Wingdings" panose="05000000000000000000" pitchFamily="2" charset="2"/>
              <a:buChar char="ü"/>
            </a:pPr>
            <a:r>
              <a:rPr lang="en-IN" sz="2400" dirty="0">
                <a:hlinkClick r:id="rId7"/>
              </a:rPr>
              <a:t>SOAP</a:t>
            </a:r>
            <a:r>
              <a:rPr lang="en-IN" sz="2400" dirty="0"/>
              <a:t> [30m]</a:t>
            </a:r>
            <a:endParaRPr lang="en-IN" sz="2400" dirty="0">
              <a:hlinkClick r:id="rId8"/>
            </a:endParaRPr>
          </a:p>
          <a:p>
            <a:pPr marL="380990" indent="-380990">
              <a:spcAft>
                <a:spcPts val="800"/>
              </a:spcAft>
              <a:buFont typeface="Wingdings" panose="05000000000000000000" pitchFamily="2" charset="2"/>
              <a:buChar char="ü"/>
            </a:pPr>
            <a:r>
              <a:rPr lang="en-IN" sz="2400" dirty="0">
                <a:hlinkClick r:id="rId9"/>
              </a:rPr>
              <a:t>WSDL</a:t>
            </a:r>
            <a:r>
              <a:rPr lang="en-IN" sz="2400" dirty="0"/>
              <a:t> [30m]</a:t>
            </a:r>
            <a:endParaRPr lang="en-IN" sz="2400" dirty="0">
              <a:hlinkClick r:id="rId8"/>
            </a:endParaRPr>
          </a:p>
          <a:p>
            <a:pPr marL="380990" indent="-380990">
              <a:spcAft>
                <a:spcPts val="800"/>
              </a:spcAft>
              <a:buFont typeface="Wingdings" panose="05000000000000000000" pitchFamily="2" charset="2"/>
              <a:buChar char="ü"/>
            </a:pPr>
            <a:r>
              <a:rPr lang="en-IN" sz="2400" dirty="0">
                <a:hlinkClick r:id="rId8"/>
              </a:rPr>
              <a:t>SOAP Webservices Basics</a:t>
            </a:r>
            <a:r>
              <a:rPr lang="en-IN" sz="2400" dirty="0"/>
              <a:t> </a:t>
            </a:r>
            <a:r>
              <a:rPr lang="en-IN" sz="1867" dirty="0"/>
              <a:t>(Refer chap. 16) </a:t>
            </a:r>
            <a:r>
              <a:rPr lang="en-IN" sz="2400" dirty="0"/>
              <a:t>[4h]</a:t>
            </a:r>
          </a:p>
          <a:p>
            <a:pPr marL="380990" indent="-380990">
              <a:spcAft>
                <a:spcPts val="800"/>
              </a:spcAft>
              <a:buFont typeface="Wingdings" panose="05000000000000000000" pitchFamily="2" charset="2"/>
              <a:buChar char="ü"/>
            </a:pPr>
            <a:r>
              <a:rPr lang="en-IN" sz="2400" dirty="0">
                <a:hlinkClick r:id="rId6"/>
              </a:rPr>
              <a:t>REST Services using CXF</a:t>
            </a:r>
            <a:r>
              <a:rPr lang="en-IN" sz="2400" dirty="0"/>
              <a:t> [2h]</a:t>
            </a:r>
          </a:p>
        </p:txBody>
      </p:sp>
      <p:sp>
        <p:nvSpPr>
          <p:cNvPr id="8" name="TextBox 7"/>
          <p:cNvSpPr txBox="1"/>
          <p:nvPr/>
        </p:nvSpPr>
        <p:spPr>
          <a:xfrm>
            <a:off x="6480043" y="2002579"/>
            <a:ext cx="5568619" cy="3406061"/>
          </a:xfrm>
          <a:prstGeom prst="rect">
            <a:avLst/>
          </a:prstGeom>
          <a:noFill/>
        </p:spPr>
        <p:txBody>
          <a:bodyPr wrap="square" rtlCol="0">
            <a:spAutoFit/>
          </a:bodyPr>
          <a:lstStyle/>
          <a:p>
            <a:pPr>
              <a:spcAft>
                <a:spcPts val="800"/>
              </a:spcAft>
            </a:pPr>
            <a:r>
              <a:rPr lang="en-IN" sz="2400" b="1" dirty="0">
                <a:solidFill>
                  <a:schemeClr val="accent2"/>
                </a:solidFill>
              </a:rPr>
              <a:t>Further References</a:t>
            </a:r>
          </a:p>
          <a:p>
            <a:pPr marL="380990" indent="-380990">
              <a:spcAft>
                <a:spcPts val="800"/>
              </a:spcAft>
              <a:buFont typeface="Arial" panose="020B0604020202020204" pitchFamily="34" charset="0"/>
              <a:buChar char="•"/>
            </a:pPr>
            <a:r>
              <a:rPr lang="en-IN" sz="2400" dirty="0"/>
              <a:t>   </a:t>
            </a:r>
            <a:r>
              <a:rPr lang="en-IN" sz="2400" dirty="0">
                <a:solidFill>
                  <a:schemeClr val="accent1"/>
                </a:solidFill>
              </a:rPr>
              <a:t>Video Material</a:t>
            </a:r>
          </a:p>
          <a:p>
            <a:pPr marL="380990" indent="-380990">
              <a:spcAft>
                <a:spcPts val="400"/>
              </a:spcAft>
              <a:buFont typeface="Wingdings" panose="05000000000000000000" pitchFamily="2" charset="2"/>
              <a:buChar char="ü"/>
            </a:pPr>
            <a:r>
              <a:rPr lang="en-US" sz="2400" dirty="0">
                <a:hlinkClick r:id="rId10"/>
              </a:rPr>
              <a:t>RESTful Webservices with JAX-RS</a:t>
            </a:r>
            <a:r>
              <a:rPr lang="en-US" sz="2400" dirty="0"/>
              <a:t> [6h]</a:t>
            </a:r>
            <a:endParaRPr lang="en-US" sz="2400" dirty="0">
              <a:hlinkClick r:id="rId11"/>
            </a:endParaRPr>
          </a:p>
          <a:p>
            <a:pPr marL="380990" indent="-380990">
              <a:spcAft>
                <a:spcPts val="400"/>
              </a:spcAft>
              <a:buFont typeface="Wingdings" panose="05000000000000000000" pitchFamily="2" charset="2"/>
              <a:buChar char="ü"/>
            </a:pPr>
            <a:r>
              <a:rPr lang="en-US" sz="2400" dirty="0">
                <a:hlinkClick r:id="rId11"/>
              </a:rPr>
              <a:t>RESTful Services in Java using Jersey</a:t>
            </a:r>
            <a:r>
              <a:rPr lang="en-IN" sz="2400" dirty="0"/>
              <a:t> [4h 24m]</a:t>
            </a:r>
          </a:p>
          <a:p>
            <a:pPr marL="380990" indent="-380990">
              <a:spcAft>
                <a:spcPts val="400"/>
              </a:spcAft>
              <a:buFont typeface="Wingdings" panose="05000000000000000000" pitchFamily="2" charset="2"/>
              <a:buChar char="ü"/>
            </a:pPr>
            <a:r>
              <a:rPr lang="en-US" sz="2400" dirty="0">
                <a:hlinkClick r:id="rId12"/>
              </a:rPr>
              <a:t>Building Asynchronous RESTful Services With Jersey</a:t>
            </a:r>
            <a:r>
              <a:rPr lang="en-IN" sz="2400" dirty="0"/>
              <a:t> [3h 11m]</a:t>
            </a:r>
          </a:p>
          <a:p>
            <a:pPr marL="380990" indent="-380990">
              <a:spcAft>
                <a:spcPts val="400"/>
              </a:spcAft>
              <a:buFont typeface="Wingdings" panose="05000000000000000000" pitchFamily="2" charset="2"/>
              <a:buChar char="ü"/>
            </a:pPr>
            <a:r>
              <a:rPr lang="en-US" sz="2400" dirty="0">
                <a:hlinkClick r:id="rId13"/>
              </a:rPr>
              <a:t>Web Services with Apache CXF</a:t>
            </a:r>
            <a:r>
              <a:rPr lang="en-US" sz="2400" dirty="0"/>
              <a:t> [3h 17m]</a:t>
            </a:r>
            <a:endParaRPr lang="en-IN" sz="2400" dirty="0"/>
          </a:p>
        </p:txBody>
      </p:sp>
      <p:pic>
        <p:nvPicPr>
          <p:cNvPr id="9" name="Picture 8" descr="iChat Video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448485" y="2461005"/>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5597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1" y="3140969"/>
            <a:ext cx="4935390" cy="995209"/>
          </a:xfrm>
          <a:prstGeom prst="rect">
            <a:avLst/>
          </a:prstGeom>
          <a:noFill/>
        </p:spPr>
        <p:txBody>
          <a:bodyPr wrap="none" rtlCol="0">
            <a:spAutoFit/>
          </a:bodyPr>
          <a:lstStyle/>
          <a:p>
            <a:r>
              <a:rPr lang="en-IN" sz="5867" b="1" i="1" dirty="0">
                <a:solidFill>
                  <a:schemeClr val="accent2"/>
                </a:solidFill>
              </a:rPr>
              <a:t>Assignment # 4</a:t>
            </a:r>
          </a:p>
        </p:txBody>
      </p:sp>
    </p:spTree>
    <p:extLst>
      <p:ext uri="{BB962C8B-B14F-4D97-AF65-F5344CB8AC3E}">
        <p14:creationId xmlns:p14="http://schemas.microsoft.com/office/powerpoint/2010/main" val="32412877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4463530"/>
          </a:xfrm>
          <a:prstGeom prst="rect">
            <a:avLst/>
          </a:prstGeom>
          <a:noFill/>
        </p:spPr>
        <p:txBody>
          <a:bodyPr wrap="square" rtlCol="0">
            <a:spAutoFit/>
          </a:bodyPr>
          <a:lstStyle/>
          <a:p>
            <a:pPr>
              <a:spcAft>
                <a:spcPts val="800"/>
              </a:spcAft>
            </a:pPr>
            <a:r>
              <a:rPr lang="en-IN" sz="1867" dirty="0"/>
              <a:t>Develop a web application (Application 1) using Spring MVC and JSP for HR Manager. HR manager can login to application and manage employees. </a:t>
            </a:r>
          </a:p>
          <a:p>
            <a:pPr>
              <a:spcAft>
                <a:spcPts val="800"/>
              </a:spcAft>
            </a:pPr>
            <a:r>
              <a:rPr lang="en-IN" sz="1867" dirty="0"/>
              <a:t>However the details of the Employees are maintained on a separate server (Application 2) which exposes RESTful webservices using Jersey/CXF to support CRUD operations on employee data.</a:t>
            </a:r>
          </a:p>
          <a:p>
            <a:pPr>
              <a:spcAft>
                <a:spcPts val="800"/>
              </a:spcAft>
            </a:pPr>
            <a:r>
              <a:rPr lang="en-IN" sz="1867" dirty="0"/>
              <a:t> </a:t>
            </a:r>
          </a:p>
          <a:p>
            <a:pPr>
              <a:spcAft>
                <a:spcPts val="800"/>
              </a:spcAft>
            </a:pPr>
            <a:r>
              <a:rPr lang="en-IN" sz="1867" dirty="0"/>
              <a:t>Following functionalities are expected</a:t>
            </a:r>
          </a:p>
          <a:p>
            <a:pPr marL="457189" indent="-457189">
              <a:spcAft>
                <a:spcPts val="800"/>
              </a:spcAft>
              <a:buAutoNum type="arabicPeriod"/>
            </a:pPr>
            <a:r>
              <a:rPr lang="en-IN" sz="1867" dirty="0"/>
              <a:t>HR Manager Login/Logout</a:t>
            </a:r>
          </a:p>
          <a:p>
            <a:pPr marL="457189" indent="-457189">
              <a:spcAft>
                <a:spcPts val="800"/>
              </a:spcAft>
              <a:buAutoNum type="arabicPeriod"/>
            </a:pPr>
            <a:r>
              <a:rPr lang="en-IN" sz="1867" dirty="0"/>
              <a:t>Employee listing</a:t>
            </a:r>
          </a:p>
          <a:p>
            <a:pPr marL="457189" indent="-457189">
              <a:spcAft>
                <a:spcPts val="800"/>
              </a:spcAft>
              <a:buAutoNum type="arabicPeriod"/>
            </a:pPr>
            <a:r>
              <a:rPr lang="en-IN" sz="1867" dirty="0"/>
              <a:t>Edit an employee details</a:t>
            </a:r>
          </a:p>
          <a:p>
            <a:pPr>
              <a:spcAft>
                <a:spcPts val="800"/>
              </a:spcAft>
            </a:pPr>
            <a:endParaRPr lang="en-IN" sz="1867" dirty="0"/>
          </a:p>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920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921087"/>
            <a:ext cx="6624736" cy="3190617"/>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Exception, Threads and Essential classes</a:t>
            </a:r>
            <a:r>
              <a:rPr lang="en-IN" sz="2400" dirty="0"/>
              <a:t> [3h 30m]</a:t>
            </a:r>
          </a:p>
          <a:p>
            <a:pPr marL="380990" indent="-380990">
              <a:spcAft>
                <a:spcPts val="800"/>
              </a:spcAft>
              <a:buFont typeface="Wingdings" panose="05000000000000000000" pitchFamily="2" charset="2"/>
              <a:buChar char="ü"/>
            </a:pPr>
            <a:r>
              <a:rPr lang="en-IN" sz="2400" dirty="0">
                <a:hlinkClick r:id="rId5"/>
              </a:rPr>
              <a:t>Java Collection Framework</a:t>
            </a:r>
            <a:r>
              <a:rPr lang="en-IN" sz="2400" dirty="0"/>
              <a:t> [2h 30m]</a:t>
            </a:r>
          </a:p>
          <a:p>
            <a:pPr marL="380990" indent="-380990">
              <a:spcAft>
                <a:spcPts val="800"/>
              </a:spcAft>
              <a:buFont typeface="Wingdings" panose="05000000000000000000" pitchFamily="2" charset="2"/>
              <a:buChar char="ü"/>
            </a:pPr>
            <a:r>
              <a:rPr lang="en-IN" sz="2400" dirty="0">
                <a:hlinkClick r:id="rId6"/>
              </a:rPr>
              <a:t>Maven Tutorial</a:t>
            </a:r>
            <a:r>
              <a:rPr lang="en-IN" sz="2400" dirty="0"/>
              <a:t> [1h 30m]</a:t>
            </a:r>
            <a:endParaRPr lang="en-IN" sz="2400" dirty="0">
              <a:hlinkClick r:id="rId7"/>
            </a:endParaRPr>
          </a:p>
          <a:p>
            <a:pPr marL="380990" indent="-380990">
              <a:spcAft>
                <a:spcPts val="800"/>
              </a:spcAft>
              <a:buFont typeface="Wingdings" panose="05000000000000000000" pitchFamily="2" charset="2"/>
              <a:buChar char="ü"/>
            </a:pPr>
            <a:r>
              <a:rPr lang="en-IN" sz="2400" dirty="0">
                <a:hlinkClick r:id="rId8"/>
              </a:rPr>
              <a:t>Build Tools - Ant And Maven</a:t>
            </a:r>
            <a:r>
              <a:rPr lang="en-IN" sz="2400" dirty="0"/>
              <a:t> [2h]</a:t>
            </a:r>
          </a:p>
          <a:p>
            <a:pPr marL="380990" indent="-380990">
              <a:spcAft>
                <a:spcPts val="800"/>
              </a:spcAft>
              <a:buFont typeface="Wingdings" panose="05000000000000000000" pitchFamily="2" charset="2"/>
              <a:buChar char="ü"/>
            </a:pPr>
            <a:r>
              <a:rPr lang="en-IN" sz="2400" dirty="0">
                <a:hlinkClick r:id="rId9"/>
              </a:rPr>
              <a:t>Ant Tutorial</a:t>
            </a:r>
            <a:r>
              <a:rPr lang="en-IN" sz="2400" dirty="0"/>
              <a:t> [1h 30m]</a:t>
            </a:r>
          </a:p>
        </p:txBody>
      </p:sp>
      <p:sp>
        <p:nvSpPr>
          <p:cNvPr id="8" name="TextBox 7"/>
          <p:cNvSpPr txBox="1"/>
          <p:nvPr/>
        </p:nvSpPr>
        <p:spPr>
          <a:xfrm>
            <a:off x="6960096" y="1941101"/>
            <a:ext cx="4792645" cy="2780248"/>
          </a:xfrm>
          <a:prstGeom prst="rect">
            <a:avLst/>
          </a:prstGeom>
          <a:noFill/>
        </p:spPr>
        <p:txBody>
          <a:bodyPr wrap="square" rtlCol="0">
            <a:spAutoFit/>
          </a:bodyPr>
          <a:lstStyle/>
          <a:p>
            <a:pPr>
              <a:spcAft>
                <a:spcPts val="800"/>
              </a:spcAft>
            </a:pPr>
            <a:r>
              <a:rPr lang="en-IN" sz="2400" b="1" dirty="0">
                <a:solidFill>
                  <a:schemeClr val="accent2"/>
                </a:solidFill>
              </a:rPr>
              <a:t>Video Material</a:t>
            </a:r>
          </a:p>
          <a:p>
            <a:pPr marL="380990" indent="-380990">
              <a:buFont typeface="Wingdings" panose="05000000000000000000" pitchFamily="2" charset="2"/>
              <a:buChar char="ü"/>
            </a:pPr>
            <a:r>
              <a:rPr lang="en-IN" sz="2400" dirty="0">
                <a:hlinkClick r:id="rId10"/>
              </a:rPr>
              <a:t>Java Fundamentals: The Core Platform</a:t>
            </a:r>
            <a:r>
              <a:rPr lang="en-IN" sz="2400" dirty="0"/>
              <a:t> [7h 25m]</a:t>
            </a:r>
          </a:p>
          <a:p>
            <a:pPr marL="380990" indent="-380990">
              <a:buFont typeface="Wingdings" panose="05000000000000000000" pitchFamily="2" charset="2"/>
              <a:buChar char="ü"/>
            </a:pPr>
            <a:r>
              <a:rPr lang="en-IN" sz="2400" dirty="0">
                <a:hlinkClick r:id="rId11"/>
              </a:rPr>
              <a:t>Advance Java</a:t>
            </a:r>
            <a:r>
              <a:rPr lang="en-IN" sz="2400" dirty="0"/>
              <a:t> [3h 48m]</a:t>
            </a:r>
          </a:p>
          <a:p>
            <a:pPr marL="380990" indent="-380990">
              <a:buFont typeface="Wingdings" panose="05000000000000000000" pitchFamily="2" charset="2"/>
              <a:buChar char="ü"/>
            </a:pPr>
            <a:r>
              <a:rPr lang="en-IN" sz="2400" dirty="0">
                <a:hlinkClick r:id="rId12"/>
              </a:rPr>
              <a:t>Maven Fundamentals</a:t>
            </a:r>
            <a:r>
              <a:rPr lang="en-IN" sz="2400" dirty="0"/>
              <a:t> [2h 30m]</a:t>
            </a:r>
          </a:p>
          <a:p>
            <a:pPr marL="380990" indent="-380990">
              <a:buFont typeface="Wingdings" panose="05000000000000000000" pitchFamily="2" charset="2"/>
              <a:buChar char="ü"/>
            </a:pPr>
            <a:r>
              <a:rPr lang="en-IN" sz="2400" dirty="0">
                <a:hlinkClick r:id="rId13"/>
              </a:rPr>
              <a:t>New Features in Java 8</a:t>
            </a:r>
            <a:r>
              <a:rPr lang="en-IN" sz="2400" dirty="0"/>
              <a:t> [4h 15m]</a:t>
            </a:r>
          </a:p>
          <a:p>
            <a:pPr marL="380990" indent="-380990">
              <a:buFont typeface="Wingdings" panose="05000000000000000000" pitchFamily="2" charset="2"/>
              <a:buChar char="ü"/>
            </a:pPr>
            <a:r>
              <a:rPr lang="en-IN" sz="2400" dirty="0">
                <a:hlinkClick r:id="rId14"/>
              </a:rPr>
              <a:t>New Features in Java 9</a:t>
            </a:r>
            <a:r>
              <a:rPr lang="en-IN" sz="2400" dirty="0"/>
              <a:t> [3h 33m]</a:t>
            </a:r>
          </a:p>
        </p:txBody>
      </p:sp>
      <p:pic>
        <p:nvPicPr>
          <p:cNvPr id="9" name="Picture 8" descr="iChat Video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556327" y="1901448"/>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8796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Application UI</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379656"/>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HR Manager Login</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o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195" y="2034248"/>
            <a:ext cx="7698317" cy="408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4278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Application UI…</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41</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379656"/>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List Employees Details</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listing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522" y="2213770"/>
            <a:ext cx="6107863" cy="4287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0797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Application UI…</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379656"/>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Edit Details</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Ed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371" y="2180861"/>
            <a:ext cx="5548875" cy="398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5799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2329227"/>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The complete assignment should be done using Spring MVC, Jersey, Tomcat, and Hibernate only.</a:t>
            </a:r>
            <a:endParaRPr lang="en-IN" sz="1867" dirty="0"/>
          </a:p>
          <a:p>
            <a:pPr marL="380990" indent="-380990">
              <a:spcBef>
                <a:spcPts val="400"/>
              </a:spcBef>
              <a:spcAft>
                <a:spcPts val="400"/>
              </a:spcAft>
              <a:buFont typeface="Arial" panose="020B0604020202020204" pitchFamily="34" charset="0"/>
              <a:buChar char="•"/>
            </a:pPr>
            <a:r>
              <a:rPr lang="en-US" sz="1867" dirty="0"/>
              <a:t>Well documented HTML, JS and CSS files</a:t>
            </a:r>
          </a:p>
          <a:p>
            <a:pPr marL="380990" indent="-380990">
              <a:spcBef>
                <a:spcPts val="400"/>
              </a:spcBef>
              <a:spcAft>
                <a:spcPts val="400"/>
              </a:spcAft>
              <a:buFont typeface="Arial" panose="020B0604020202020204" pitchFamily="34" charset="0"/>
              <a:buChar char="•"/>
            </a:pPr>
            <a:r>
              <a:rPr lang="en-US" sz="1867" dirty="0"/>
              <a:t>Code should follow Java Coding Standards, Guidelines and best practices</a:t>
            </a:r>
          </a:p>
          <a:p>
            <a:pPr marL="380990" indent="-380990">
              <a:spcBef>
                <a:spcPts val="400"/>
              </a:spcBef>
              <a:spcAft>
                <a:spcPts val="400"/>
              </a:spcAft>
              <a:buFont typeface="Arial" panose="020B0604020202020204" pitchFamily="34" charset="0"/>
              <a:buChar char="•"/>
            </a:pPr>
            <a:r>
              <a:rPr lang="en-US" sz="1867" dirty="0"/>
              <a:t>Follow best practices for restful webservices</a:t>
            </a:r>
          </a:p>
          <a:p>
            <a:pPr marL="380990" indent="-380990">
              <a:spcBef>
                <a:spcPts val="400"/>
              </a:spcBef>
              <a:spcAft>
                <a:spcPts val="400"/>
              </a:spcAft>
              <a:buFont typeface="Arial" panose="020B0604020202020204" pitchFamily="34" charset="0"/>
              <a:buChar char="•"/>
            </a:pPr>
            <a:r>
              <a:rPr lang="en-US" sz="1867" dirty="0"/>
              <a:t>Server to server webservice communication</a:t>
            </a:r>
          </a:p>
          <a:p>
            <a:pPr marL="380990" indent="-380990">
              <a:spcBef>
                <a:spcPts val="400"/>
              </a:spcBef>
              <a:spcAft>
                <a:spcPts val="4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3719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5397"/>
            <a:ext cx="11713301" cy="2008627"/>
          </a:xfrm>
          <a:prstGeom prst="rect">
            <a:avLst/>
          </a:prstGeom>
          <a:noFill/>
        </p:spPr>
        <p:txBody>
          <a:bodyPr wrap="square" rtlCol="0">
            <a:spAutoFit/>
          </a:bodyPr>
          <a:lstStyle/>
          <a:p>
            <a:pPr marL="380990" indent="-380990">
              <a:spcAft>
                <a:spcPts val="267"/>
              </a:spcAft>
              <a:buFont typeface="Arial" panose="020B0604020202020204" pitchFamily="34" charset="0"/>
              <a:buChar char="•"/>
            </a:pPr>
            <a:r>
              <a:rPr lang="en-IN" sz="1867" dirty="0"/>
              <a:t>Code correctness</a:t>
            </a:r>
          </a:p>
          <a:p>
            <a:pPr marL="380990" indent="-380990">
              <a:spcAft>
                <a:spcPts val="267"/>
              </a:spcAft>
              <a:buFont typeface="Arial" panose="020B0604020202020204" pitchFamily="34" charset="0"/>
              <a:buChar char="•"/>
            </a:pPr>
            <a:r>
              <a:rPr lang="en-IN" sz="1867" dirty="0"/>
              <a:t>Code modularity</a:t>
            </a:r>
          </a:p>
          <a:p>
            <a:pPr marL="380990" indent="-380990">
              <a:spcAft>
                <a:spcPts val="267"/>
              </a:spcAft>
              <a:buFont typeface="Arial" panose="020B0604020202020204" pitchFamily="34" charset="0"/>
              <a:buChar char="•"/>
            </a:pPr>
            <a:r>
              <a:rPr lang="en-IN" sz="1867" dirty="0"/>
              <a:t>Code should be in running condition</a:t>
            </a:r>
          </a:p>
          <a:p>
            <a:pPr marL="380990" indent="-380990">
              <a:spcAft>
                <a:spcPts val="267"/>
              </a:spcAft>
              <a:buFont typeface="Arial" panose="020B0604020202020204" pitchFamily="34" charset="0"/>
              <a:buChar char="•"/>
              <a:tabLst>
                <a:tab pos="2154713" algn="l"/>
              </a:tabLst>
            </a:pPr>
            <a:r>
              <a:rPr lang="en-IN" sz="1867" dirty="0"/>
              <a:t>Face to face discussion</a:t>
            </a:r>
          </a:p>
          <a:p>
            <a:pPr marL="380990" indent="-380990">
              <a:spcAft>
                <a:spcPts val="267"/>
              </a:spcAft>
              <a:buFont typeface="Arial" panose="020B0604020202020204" pitchFamily="34" charset="0"/>
              <a:buChar char="•"/>
              <a:tabLst>
                <a:tab pos="2154713" algn="l"/>
              </a:tabLst>
            </a:pPr>
            <a:r>
              <a:rPr lang="en-IN" sz="1867" dirty="0"/>
              <a:t>Adhere to Java Coding Standards And Guidelines</a:t>
            </a:r>
          </a:p>
          <a:p>
            <a:pPr marL="380990" indent="-380990">
              <a:spcAft>
                <a:spcPts val="267"/>
              </a:spcAft>
              <a:buFont typeface="Arial" panose="020B0604020202020204" pitchFamily="34" charset="0"/>
              <a:buChar char="•"/>
              <a:tabLst>
                <a:tab pos="2154713" algn="l"/>
              </a:tabLst>
            </a:pPr>
            <a:r>
              <a:rPr lang="en-IN" sz="1867" dirty="0"/>
              <a:t>Implementation of 3-tier architecture</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53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0" y="3140969"/>
            <a:ext cx="4935390" cy="995209"/>
          </a:xfrm>
          <a:prstGeom prst="rect">
            <a:avLst/>
          </a:prstGeom>
          <a:noFill/>
        </p:spPr>
        <p:txBody>
          <a:bodyPr wrap="none" rtlCol="0">
            <a:spAutoFit/>
          </a:bodyPr>
          <a:lstStyle/>
          <a:p>
            <a:r>
              <a:rPr lang="en-IN" sz="5867" b="1" i="1" dirty="0">
                <a:solidFill>
                  <a:schemeClr val="accent2"/>
                </a:solidFill>
              </a:rPr>
              <a:t>Assignment # 1</a:t>
            </a:r>
          </a:p>
        </p:txBody>
      </p:sp>
    </p:spTree>
    <p:extLst>
      <p:ext uri="{BB962C8B-B14F-4D97-AF65-F5344CB8AC3E}">
        <p14:creationId xmlns:p14="http://schemas.microsoft.com/office/powerpoint/2010/main" val="18798305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20"/>
            <a:ext cx="11713301" cy="4258345"/>
          </a:xfrm>
          <a:prstGeom prst="rect">
            <a:avLst/>
          </a:prstGeom>
          <a:noFill/>
        </p:spPr>
        <p:txBody>
          <a:bodyPr wrap="square" rtlCol="0">
            <a:spAutoFit/>
          </a:bodyPr>
          <a:lstStyle/>
          <a:p>
            <a:pPr>
              <a:spcAft>
                <a:spcPts val="800"/>
              </a:spcAft>
            </a:pPr>
            <a:r>
              <a:rPr lang="en-IN" sz="1867" dirty="0"/>
              <a:t>Implement a standalone flight search program in Java that lists matching flights for a traveller who is looking to fly between 2 locations on a given date. The input locations should be 3 letter location code format as present in airlines flight data.</a:t>
            </a:r>
          </a:p>
          <a:p>
            <a:pPr>
              <a:spcAft>
                <a:spcPts val="800"/>
              </a:spcAft>
            </a:pPr>
            <a:endParaRPr lang="en-IN" sz="1867" dirty="0"/>
          </a:p>
          <a:p>
            <a:pPr>
              <a:spcAft>
                <a:spcPts val="800"/>
              </a:spcAft>
            </a:pPr>
            <a:r>
              <a:rPr lang="en-IN" sz="1867" dirty="0"/>
              <a:t>You are given 3 CSV files, each containing the available flight data for Air India, Jet Air, IndiGo respectively. Sample CSV files links are attached here for reference. You can add more data in existing files or can add more CSV files for another airlines.</a:t>
            </a:r>
          </a:p>
          <a:p>
            <a:pPr>
              <a:spcAft>
                <a:spcPts val="800"/>
              </a:spcAft>
            </a:pPr>
            <a:r>
              <a:rPr lang="en-IN" sz="1867" dirty="0">
                <a:hlinkClick r:id="rId4"/>
              </a:rPr>
              <a:t>Air India Data</a:t>
            </a:r>
            <a:r>
              <a:rPr lang="en-IN" sz="1867" dirty="0"/>
              <a:t> </a:t>
            </a:r>
          </a:p>
          <a:p>
            <a:pPr>
              <a:spcAft>
                <a:spcPts val="800"/>
              </a:spcAft>
            </a:pPr>
            <a:r>
              <a:rPr lang="en-IN" sz="1867" dirty="0">
                <a:hlinkClick r:id="rId5"/>
              </a:rPr>
              <a:t>Jet Air Data</a:t>
            </a:r>
            <a:endParaRPr lang="en-IN" sz="1867" dirty="0"/>
          </a:p>
          <a:p>
            <a:pPr>
              <a:spcAft>
                <a:spcPts val="800"/>
              </a:spcAft>
            </a:pPr>
            <a:r>
              <a:rPr lang="en-IN" sz="1867" dirty="0">
                <a:hlinkClick r:id="rId6"/>
              </a:rPr>
              <a:t>Indigo Data</a:t>
            </a:r>
            <a:endParaRPr lang="en-IN" sz="1867" dirty="0"/>
          </a:p>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9071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7"/>
            <a:ext cx="11713301" cy="379656"/>
          </a:xfrm>
          <a:prstGeom prst="rect">
            <a:avLst/>
          </a:prstGeom>
          <a:noFill/>
        </p:spPr>
        <p:txBody>
          <a:bodyPr wrap="square" rtlCol="0">
            <a:spAutoFit/>
          </a:bodyPr>
          <a:lstStyle/>
          <a:p>
            <a:pPr>
              <a:spcAft>
                <a:spcPts val="800"/>
              </a:spcAft>
            </a:pPr>
            <a:r>
              <a:rPr lang="en-US" sz="1867" b="1" dirty="0">
                <a:solidFill>
                  <a:schemeClr val="accent2"/>
                </a:solidFill>
              </a:rPr>
              <a:t>CSV File Data Details</a:t>
            </a:r>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nvPr>
        </p:nvGraphicFramePr>
        <p:xfrm>
          <a:off x="239350" y="2296024"/>
          <a:ext cx="11713302" cy="3629253"/>
        </p:xfrm>
        <a:graphic>
          <a:graphicData uri="http://schemas.openxmlformats.org/drawingml/2006/table">
            <a:tbl>
              <a:tblPr firstRow="1" bandRow="1">
                <a:tableStyleId>{5C22544A-7EE6-4342-B048-85BDC9FD1C3A}</a:tableStyleId>
              </a:tblPr>
              <a:tblGrid>
                <a:gridCol w="5856651">
                  <a:extLst>
                    <a:ext uri="{9D8B030D-6E8A-4147-A177-3AD203B41FA5}">
                      <a16:colId xmlns:a16="http://schemas.microsoft.com/office/drawing/2014/main" val="20000"/>
                    </a:ext>
                  </a:extLst>
                </a:gridCol>
                <a:gridCol w="5856651">
                  <a:extLst>
                    <a:ext uri="{9D8B030D-6E8A-4147-A177-3AD203B41FA5}">
                      <a16:colId xmlns:a16="http://schemas.microsoft.com/office/drawing/2014/main" val="20001"/>
                    </a:ext>
                  </a:extLst>
                </a:gridCol>
              </a:tblGrid>
              <a:tr h="439611">
                <a:tc>
                  <a:txBody>
                    <a:bodyPr/>
                    <a:lstStyle/>
                    <a:p>
                      <a:r>
                        <a:rPr lang="en-IN" sz="1300" dirty="0"/>
                        <a:t>CSV Fields</a:t>
                      </a:r>
                    </a:p>
                  </a:txBody>
                  <a:tcPr marL="121920" marR="121920" marT="60960" marB="60960"/>
                </a:tc>
                <a:tc>
                  <a:txBody>
                    <a:bodyPr/>
                    <a:lstStyle/>
                    <a:p>
                      <a:r>
                        <a:rPr lang="en-IN" sz="1300" dirty="0"/>
                        <a:t>Details</a:t>
                      </a:r>
                    </a:p>
                  </a:txBody>
                  <a:tcPr marL="121920" marR="121920" marT="60960" marB="60960"/>
                </a:tc>
                <a:extLst>
                  <a:ext uri="{0D108BD9-81ED-4DB2-BD59-A6C34878D82A}">
                    <a16:rowId xmlns:a16="http://schemas.microsoft.com/office/drawing/2014/main" val="10000"/>
                  </a:ext>
                </a:extLst>
              </a:tr>
              <a:tr h="329708">
                <a:tc>
                  <a:txBody>
                    <a:bodyPr/>
                    <a:lstStyle/>
                    <a:p>
                      <a:r>
                        <a:rPr lang="en-IN" sz="1300" b="1" i="1" dirty="0"/>
                        <a:t>FLIGHT_NO</a:t>
                      </a:r>
                      <a:endParaRPr lang="en-IN" sz="1300" dirty="0"/>
                    </a:p>
                  </a:txBody>
                  <a:tcPr marL="121920" marR="121920" marT="60960" marB="60960"/>
                </a:tc>
                <a:tc>
                  <a:txBody>
                    <a:bodyPr/>
                    <a:lstStyle/>
                    <a:p>
                      <a:r>
                        <a:rPr lang="en-IN" sz="1300" dirty="0"/>
                        <a:t>Unique flight number, starting with 2 letter airline code</a:t>
                      </a:r>
                    </a:p>
                  </a:txBody>
                  <a:tcPr marL="121920" marR="121920" marT="60960" marB="60960"/>
                </a:tc>
                <a:extLst>
                  <a:ext uri="{0D108BD9-81ED-4DB2-BD59-A6C34878D82A}">
                    <a16:rowId xmlns:a16="http://schemas.microsoft.com/office/drawing/2014/main" val="10001"/>
                  </a:ext>
                </a:extLst>
              </a:tr>
              <a:tr h="329708">
                <a:tc>
                  <a:txBody>
                    <a:bodyPr/>
                    <a:lstStyle/>
                    <a:p>
                      <a:r>
                        <a:rPr lang="en-IN" sz="1300" b="1" i="1" dirty="0"/>
                        <a:t>DEP_LOC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Departure location code</a:t>
                      </a:r>
                    </a:p>
                  </a:txBody>
                  <a:tcPr marL="121920" marR="121920" marT="60960" marB="60960"/>
                </a:tc>
                <a:extLst>
                  <a:ext uri="{0D108BD9-81ED-4DB2-BD59-A6C34878D82A}">
                    <a16:rowId xmlns:a16="http://schemas.microsoft.com/office/drawing/2014/main" val="10002"/>
                  </a:ext>
                </a:extLst>
              </a:tr>
              <a:tr h="329708">
                <a:tc>
                  <a:txBody>
                    <a:bodyPr/>
                    <a:lstStyle/>
                    <a:p>
                      <a:r>
                        <a:rPr lang="en-IN" sz="1300" b="1" i="1" dirty="0"/>
                        <a:t>ARR_LOC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Arrival location code</a:t>
                      </a:r>
                    </a:p>
                  </a:txBody>
                  <a:tcPr marL="121920" marR="121920" marT="60960" marB="60960"/>
                </a:tc>
                <a:extLst>
                  <a:ext uri="{0D108BD9-81ED-4DB2-BD59-A6C34878D82A}">
                    <a16:rowId xmlns:a16="http://schemas.microsoft.com/office/drawing/2014/main" val="10003"/>
                  </a:ext>
                </a:extLst>
              </a:tr>
              <a:tr h="549513">
                <a:tc>
                  <a:txBody>
                    <a:bodyPr/>
                    <a:lstStyle/>
                    <a:p>
                      <a:r>
                        <a:rPr lang="en-IN" sz="1300" b="1" i="1" dirty="0"/>
                        <a:t>VALID_TILL</a:t>
                      </a:r>
                      <a:endParaRPr lang="en-IN" sz="1300" dirty="0"/>
                    </a:p>
                  </a:txBody>
                  <a:tcPr marL="121920" marR="121920" marT="60960" marB="60960"/>
                </a:tc>
                <a:tc>
                  <a:txBody>
                    <a:bodyPr/>
                    <a:lstStyle/>
                    <a:p>
                      <a:r>
                        <a:rPr lang="en-IN" sz="1300" dirty="0"/>
                        <a:t>Date (DD-MM-YYYY) till which each flight is available. It means that this flight will fly once everyday till this date</a:t>
                      </a:r>
                    </a:p>
                  </a:txBody>
                  <a:tcPr marL="121920" marR="121920" marT="60960" marB="60960"/>
                </a:tc>
                <a:extLst>
                  <a:ext uri="{0D108BD9-81ED-4DB2-BD59-A6C34878D82A}">
                    <a16:rowId xmlns:a16="http://schemas.microsoft.com/office/drawing/2014/main" val="10004"/>
                  </a:ext>
                </a:extLst>
              </a:tr>
              <a:tr h="332173">
                <a:tc>
                  <a:txBody>
                    <a:bodyPr/>
                    <a:lstStyle/>
                    <a:p>
                      <a:r>
                        <a:rPr lang="en-IN" sz="1300" b="1" i="1" dirty="0"/>
                        <a:t>FLIGHT_TIME</a:t>
                      </a:r>
                      <a:endParaRPr lang="en-IN" sz="1300" dirty="0"/>
                    </a:p>
                  </a:txBody>
                  <a:tcPr marL="121920" marR="121920" marT="60960" marB="60960"/>
                </a:tc>
                <a:tc>
                  <a:txBody>
                    <a:bodyPr/>
                    <a:lstStyle/>
                    <a:p>
                      <a:r>
                        <a:rPr lang="en-IN" sz="1300" dirty="0"/>
                        <a:t>local time (HHmm) at which flight departs from departure location</a:t>
                      </a:r>
                    </a:p>
                  </a:txBody>
                  <a:tcPr marL="121920" marR="121920" marT="60960" marB="60960"/>
                </a:tc>
                <a:extLst>
                  <a:ext uri="{0D108BD9-81ED-4DB2-BD59-A6C34878D82A}">
                    <a16:rowId xmlns:a16="http://schemas.microsoft.com/office/drawing/2014/main" val="10005"/>
                  </a:ext>
                </a:extLst>
              </a:tr>
              <a:tr h="329708">
                <a:tc>
                  <a:txBody>
                    <a:bodyPr/>
                    <a:lstStyle/>
                    <a:p>
                      <a:r>
                        <a:rPr lang="en-IN" sz="1300" b="1" i="1" dirty="0"/>
                        <a:t>FLIGHT_DUR</a:t>
                      </a:r>
                      <a:r>
                        <a:rPr lang="en-IN" sz="1300" dirty="0"/>
                        <a:t> </a:t>
                      </a:r>
                    </a:p>
                  </a:txBody>
                  <a:tcPr marL="121920" marR="121920" marT="60960" marB="60960"/>
                </a:tc>
                <a:tc>
                  <a:txBody>
                    <a:bodyPr/>
                    <a:lstStyle/>
                    <a:p>
                      <a:r>
                        <a:rPr lang="en-IN" sz="1300" dirty="0"/>
                        <a:t>Flight Duration from departure location to arrival location</a:t>
                      </a:r>
                    </a:p>
                  </a:txBody>
                  <a:tcPr marL="121920" marR="121920" marT="60960" marB="60960"/>
                </a:tc>
                <a:extLst>
                  <a:ext uri="{0D108BD9-81ED-4DB2-BD59-A6C34878D82A}">
                    <a16:rowId xmlns:a16="http://schemas.microsoft.com/office/drawing/2014/main" val="10006"/>
                  </a:ext>
                </a:extLst>
              </a:tr>
              <a:tr h="329708">
                <a:tc>
                  <a:txBody>
                    <a:bodyPr/>
                    <a:lstStyle/>
                    <a:p>
                      <a:r>
                        <a:rPr lang="en-IN" sz="1300" b="1" i="1" dirty="0"/>
                        <a:t>FARE</a:t>
                      </a:r>
                      <a:endParaRPr lang="en-IN" sz="1300" dirty="0"/>
                    </a:p>
                  </a:txBody>
                  <a:tcPr marL="121920" marR="121920" marT="60960" marB="60960"/>
                </a:tc>
                <a:tc>
                  <a:txBody>
                    <a:bodyPr/>
                    <a:lstStyle/>
                    <a:p>
                      <a:r>
                        <a:rPr lang="en-IN" sz="1300" dirty="0"/>
                        <a:t>This is the fare of the flight per person in INR</a:t>
                      </a:r>
                    </a:p>
                  </a:txBody>
                  <a:tcPr marL="121920" marR="121920" marT="60960" marB="60960"/>
                </a:tc>
                <a:extLst>
                  <a:ext uri="{0D108BD9-81ED-4DB2-BD59-A6C34878D82A}">
                    <a16:rowId xmlns:a16="http://schemas.microsoft.com/office/drawing/2014/main" val="10007"/>
                  </a:ext>
                </a:extLst>
              </a:tr>
              <a:tr h="329708">
                <a:tc>
                  <a:txBody>
                    <a:bodyPr/>
                    <a:lstStyle/>
                    <a:p>
                      <a:r>
                        <a:rPr lang="en-IN" sz="1300" b="1" dirty="0"/>
                        <a:t>SEAT_AVAILABILITY</a:t>
                      </a:r>
                    </a:p>
                  </a:txBody>
                  <a:tcPr marL="121920" marR="121920" marT="60960" marB="60960"/>
                </a:tc>
                <a:tc>
                  <a:txBody>
                    <a:bodyPr/>
                    <a:lstStyle/>
                    <a:p>
                      <a:r>
                        <a:rPr lang="en-IN" sz="1300" dirty="0"/>
                        <a:t>Y or N</a:t>
                      </a:r>
                    </a:p>
                  </a:txBody>
                  <a:tcPr marL="121920" marR="121920" marT="60960" marB="60960"/>
                </a:tc>
                <a:extLst>
                  <a:ext uri="{0D108BD9-81ED-4DB2-BD59-A6C34878D82A}">
                    <a16:rowId xmlns:a16="http://schemas.microsoft.com/office/drawing/2014/main" val="10008"/>
                  </a:ext>
                </a:extLst>
              </a:tr>
              <a:tr h="329708">
                <a:tc>
                  <a:txBody>
                    <a:bodyPr/>
                    <a:lstStyle/>
                    <a:p>
                      <a:r>
                        <a:rPr lang="en-IN" sz="1300" b="1" dirty="0"/>
                        <a:t>CLASS</a:t>
                      </a:r>
                    </a:p>
                  </a:txBody>
                  <a:tcPr marL="121920" marR="121920" marT="60960" marB="60960"/>
                </a:tc>
                <a:tc>
                  <a:txBody>
                    <a:bodyPr/>
                    <a:lstStyle/>
                    <a:p>
                      <a:r>
                        <a:rPr lang="en-IN" sz="1300" dirty="0"/>
                        <a:t>E</a:t>
                      </a:r>
                      <a:r>
                        <a:rPr lang="en-IN" sz="1300" baseline="0" dirty="0"/>
                        <a:t> or B or EB [E- economic, B- Business]</a:t>
                      </a:r>
                      <a:endParaRPr lang="en-IN" sz="1300" dirty="0"/>
                    </a:p>
                  </a:txBody>
                  <a:tcPr marL="121920" marR="121920"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579770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20"/>
            <a:ext cx="11713301" cy="4578626"/>
          </a:xfrm>
          <a:prstGeom prst="rect">
            <a:avLst/>
          </a:prstGeom>
          <a:noFill/>
        </p:spPr>
        <p:txBody>
          <a:bodyPr wrap="square" rtlCol="0">
            <a:spAutoFit/>
          </a:bodyPr>
          <a:lstStyle/>
          <a:p>
            <a:pPr>
              <a:spcAft>
                <a:spcPts val="800"/>
              </a:spcAft>
            </a:pPr>
            <a:r>
              <a:rPr lang="en-US" sz="1867" b="1" dirty="0">
                <a:solidFill>
                  <a:schemeClr val="accent2"/>
                </a:solidFill>
              </a:rPr>
              <a:t>Input</a:t>
            </a:r>
            <a:endParaRPr lang="en-IN" sz="1867" dirty="0"/>
          </a:p>
          <a:p>
            <a:pPr>
              <a:spcAft>
                <a:spcPts val="533"/>
              </a:spcAft>
            </a:pPr>
            <a:r>
              <a:rPr lang="en-IN" sz="1867" dirty="0"/>
              <a:t>Program should accept 5 input parameters</a:t>
            </a:r>
          </a:p>
          <a:p>
            <a:pPr marL="457189" indent="-457189">
              <a:spcAft>
                <a:spcPts val="400"/>
              </a:spcAft>
              <a:buAutoNum type="alphaLcPeriod"/>
            </a:pPr>
            <a:r>
              <a:rPr lang="en-IN" sz="1600" b="1" dirty="0"/>
              <a:t>Departure Location</a:t>
            </a:r>
          </a:p>
          <a:p>
            <a:pPr marL="457189" indent="-457189">
              <a:spcAft>
                <a:spcPts val="400"/>
              </a:spcAft>
              <a:buAutoNum type="alphaLcPeriod"/>
            </a:pPr>
            <a:r>
              <a:rPr lang="en-IN" sz="1600" b="1" dirty="0"/>
              <a:t>Arrival Location</a:t>
            </a:r>
          </a:p>
          <a:p>
            <a:pPr marL="457189" indent="-457189">
              <a:spcAft>
                <a:spcPts val="400"/>
              </a:spcAft>
              <a:buAutoNum type="alphaLcPeriod"/>
            </a:pPr>
            <a:r>
              <a:rPr lang="en-IN" sz="1600" b="1" dirty="0"/>
              <a:t>Flight Date</a:t>
            </a:r>
          </a:p>
          <a:p>
            <a:pPr marL="457189" indent="-457189">
              <a:spcAft>
                <a:spcPts val="400"/>
              </a:spcAft>
              <a:buAutoNum type="alphaLcPeriod"/>
            </a:pPr>
            <a:r>
              <a:rPr lang="en-IN" sz="1600" b="1" dirty="0"/>
              <a:t>Flight Class</a:t>
            </a:r>
          </a:p>
          <a:p>
            <a:pPr marL="457189" indent="-457189">
              <a:spcAft>
                <a:spcPts val="400"/>
              </a:spcAft>
              <a:buAutoNum type="alphaLcPeriod"/>
            </a:pPr>
            <a:r>
              <a:rPr lang="en-IN" sz="1600" b="1" dirty="0"/>
              <a:t>Output Preference </a:t>
            </a:r>
          </a:p>
          <a:p>
            <a:pPr lvl="0"/>
            <a:endParaRPr lang="en-IN" sz="1600" b="1" dirty="0"/>
          </a:p>
          <a:p>
            <a:pPr>
              <a:spcAft>
                <a:spcPts val="800"/>
              </a:spcAft>
            </a:pPr>
            <a:r>
              <a:rPr lang="en-IN" sz="1867" dirty="0"/>
              <a:t>“Flight Class” is a String which has two possible values like ‘</a:t>
            </a:r>
            <a:r>
              <a:rPr lang="en-IN" sz="1867" b="1" dirty="0"/>
              <a:t>E</a:t>
            </a:r>
            <a:r>
              <a:rPr lang="en-IN" sz="1867" dirty="0"/>
              <a:t>’ and ‘</a:t>
            </a:r>
            <a:r>
              <a:rPr lang="en-IN" sz="1867" b="1" dirty="0"/>
              <a:t>B</a:t>
            </a:r>
            <a:r>
              <a:rPr lang="en-IN" sz="1867" dirty="0"/>
              <a:t>’. E=Economic and B=Business.</a:t>
            </a:r>
          </a:p>
          <a:p>
            <a:pPr>
              <a:spcAft>
                <a:spcPts val="800"/>
              </a:spcAft>
            </a:pPr>
            <a:r>
              <a:rPr lang="en-IN" sz="1867" dirty="0"/>
              <a:t>“Output Preference” is a String which suggests whether flight result should be sorted only by fare or by both  fare and flight duration.</a:t>
            </a:r>
          </a:p>
          <a:p>
            <a:pPr lvl="0"/>
            <a:endParaRPr lang="en-IN" sz="1867" dirty="0"/>
          </a:p>
          <a:p>
            <a:pPr lvl="0"/>
            <a:endParaRPr lang="en-IN" sz="1867" dirty="0"/>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2378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00809"/>
            <a:ext cx="11713301" cy="5625643"/>
          </a:xfrm>
          <a:prstGeom prst="rect">
            <a:avLst/>
          </a:prstGeom>
          <a:noFill/>
        </p:spPr>
        <p:txBody>
          <a:bodyPr wrap="square" rtlCol="0">
            <a:spAutoFit/>
          </a:bodyPr>
          <a:lstStyle/>
          <a:p>
            <a:pPr marL="380990" indent="-380990">
              <a:spcAft>
                <a:spcPts val="667"/>
              </a:spcAft>
              <a:buFont typeface="Arial" panose="020B0604020202020204" pitchFamily="34" charset="0"/>
              <a:buChar char="•"/>
            </a:pPr>
            <a:r>
              <a:rPr lang="en-IN" sz="1867" dirty="0"/>
              <a:t>After getting the inputs, program should search for the flights in all 3 csv files and list the results on standard output, sorted by Fare and Flight Duration</a:t>
            </a:r>
          </a:p>
          <a:p>
            <a:pPr marL="380990" indent="-380990">
              <a:spcAft>
                <a:spcPts val="667"/>
              </a:spcAft>
              <a:buFont typeface="Arial" panose="020B0604020202020204" pitchFamily="34" charset="0"/>
              <a:buChar char="•"/>
            </a:pPr>
            <a:r>
              <a:rPr lang="en-IN" sz="1867" dirty="0"/>
              <a:t>Program should be written considering that there could be more csv files and at runtime program should load the files. Please make use of Thread which will look for any new file at particular location after some configurable time and load the provided file</a:t>
            </a:r>
          </a:p>
          <a:p>
            <a:pPr marL="380990" indent="-380990">
              <a:spcAft>
                <a:spcPts val="667"/>
              </a:spcAft>
              <a:buFont typeface="Arial" panose="020B0604020202020204" pitchFamily="34" charset="0"/>
              <a:buChar char="•"/>
            </a:pPr>
            <a:r>
              <a:rPr lang="en-IN" sz="1867" dirty="0"/>
              <a:t>If the Departure location or/and Arrival location is not present in any csv files then program should return a user friendly error</a:t>
            </a:r>
          </a:p>
          <a:p>
            <a:pPr marL="380990" indent="-380990">
              <a:spcAft>
                <a:spcPts val="667"/>
              </a:spcAft>
              <a:buFont typeface="Arial" panose="020B0604020202020204" pitchFamily="34" charset="0"/>
              <a:buChar char="•"/>
            </a:pPr>
            <a:r>
              <a:rPr lang="en-IN" sz="1867" dirty="0"/>
              <a:t>Write a ant script to build a jar file for the same java program</a:t>
            </a:r>
          </a:p>
          <a:p>
            <a:pPr marL="380990" indent="-380990">
              <a:spcAft>
                <a:spcPts val="667"/>
              </a:spcAft>
              <a:buFont typeface="Arial" panose="020B0604020202020204" pitchFamily="34" charset="0"/>
              <a:buChar char="•"/>
            </a:pPr>
            <a:r>
              <a:rPr lang="en-IN" sz="1867" dirty="0"/>
              <a:t>Convert the same java project to maven enabled project and run the program</a:t>
            </a:r>
          </a:p>
          <a:p>
            <a:pPr marL="380990" indent="-380990">
              <a:spcAft>
                <a:spcPts val="667"/>
              </a:spcAft>
              <a:buFont typeface="Arial" panose="020B0604020202020204" pitchFamily="34" charset="0"/>
              <a:buChar char="•"/>
            </a:pPr>
            <a:r>
              <a:rPr lang="en-IN" sz="1867" dirty="0"/>
              <a:t>Maven 3.x should be used</a:t>
            </a:r>
          </a:p>
          <a:p>
            <a:pPr marL="380990" indent="-380990">
              <a:spcAft>
                <a:spcPts val="667"/>
              </a:spcAft>
              <a:buFont typeface="Arial" panose="020B0604020202020204" pitchFamily="34" charset="0"/>
              <a:buChar char="•"/>
            </a:pPr>
            <a:r>
              <a:rPr lang="en-IN" sz="1867" dirty="0"/>
              <a:t>Use the new features of Java 8/9 wherever possible</a:t>
            </a:r>
          </a:p>
          <a:p>
            <a:pPr>
              <a:spcAft>
                <a:spcPts val="800"/>
              </a:spcAft>
            </a:pPr>
            <a:r>
              <a:rPr lang="en-US" sz="1867" b="1" dirty="0">
                <a:solidFill>
                  <a:schemeClr val="accent1"/>
                </a:solidFill>
              </a:rPr>
              <a:t>Output</a:t>
            </a:r>
            <a:endParaRPr lang="en-US" sz="1867" b="1" i="1" dirty="0">
              <a:solidFill>
                <a:schemeClr val="accent1"/>
              </a:solidFill>
            </a:endParaRPr>
          </a:p>
          <a:p>
            <a:pPr>
              <a:spcAft>
                <a:spcPts val="800"/>
              </a:spcAft>
            </a:pPr>
            <a:r>
              <a:rPr lang="en-IN" sz="1867" dirty="0"/>
              <a:t>Program should display the list of available flights with details on console  for provided user inputs and if user enters “</a:t>
            </a:r>
            <a:r>
              <a:rPr lang="en-IN" sz="1600" b="1" i="1" dirty="0"/>
              <a:t>Flight Class</a:t>
            </a:r>
            <a:r>
              <a:rPr lang="en-IN" sz="1867" dirty="0"/>
              <a:t>” as ‘B’ then fare should be increased by 40% of the base fare.(CSV file has the base fare only)</a:t>
            </a:r>
            <a:endParaRPr lang="en-IN" sz="1867" b="1" dirty="0">
              <a:solidFill>
                <a:schemeClr val="accent1"/>
              </a:solidFill>
            </a:endParaRPr>
          </a:p>
          <a:p>
            <a:pPr>
              <a:spcAft>
                <a:spcPts val="800"/>
              </a:spcAft>
            </a:pPr>
            <a:endParaRPr lang="en-IN" sz="1867" dirty="0"/>
          </a:p>
          <a:p>
            <a:pPr marL="380990" indent="-380990">
              <a:spcAft>
                <a:spcPts val="8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448"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4853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1478</TotalTime>
  <Words>2490</Words>
  <Application>Microsoft Office PowerPoint</Application>
  <PresentationFormat>Widescreen</PresentationFormat>
  <Paragraphs>482</Paragraphs>
  <Slides>44</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Times New Roman</vt:lpstr>
      <vt:lpstr>Tw Cen MT (Headings)</vt:lpstr>
      <vt:lpstr>Wingdings</vt:lpstr>
      <vt:lpstr>Office Theme</vt:lpstr>
      <vt:lpstr>Day 1- Day 5 Advance Core Java, Maven and Ant Introduction, Java 8/9 new features</vt:lpstr>
      <vt:lpstr>Learn Advance Java</vt:lpstr>
      <vt:lpstr>Module Plan</vt:lpstr>
      <vt:lpstr>Study Material</vt:lpstr>
      <vt:lpstr>Assignment</vt:lpstr>
      <vt:lpstr>Problem Statement</vt:lpstr>
      <vt:lpstr>Problem Statement…</vt:lpstr>
      <vt:lpstr>Problem Statement</vt:lpstr>
      <vt:lpstr>Expected Behaviour and Output</vt:lpstr>
      <vt:lpstr>Evaluation Criteria</vt:lpstr>
      <vt:lpstr>Day 6- Day 7  – JDBC,ORM and Hibernate</vt:lpstr>
      <vt:lpstr>Learn JDBC, ORM basics and Hibernate</vt:lpstr>
      <vt:lpstr>Module Plan</vt:lpstr>
      <vt:lpstr>Study Material</vt:lpstr>
      <vt:lpstr>Day 8 – Day 12 Web Server Basics And Web Components Build And CI </vt:lpstr>
      <vt:lpstr>Web Server And Components</vt:lpstr>
      <vt:lpstr>Module Plan</vt:lpstr>
      <vt:lpstr>Study Material</vt:lpstr>
      <vt:lpstr>Assignment</vt:lpstr>
      <vt:lpstr>Problem Statement</vt:lpstr>
      <vt:lpstr>Problem Statement…</vt:lpstr>
      <vt:lpstr>Expected Behaviour</vt:lpstr>
      <vt:lpstr>Evaluation Criteria</vt:lpstr>
      <vt:lpstr>Day 13- Day 17 Spring and  Spring Hibernate Integration </vt:lpstr>
      <vt:lpstr>Spring And Spring Hibernate Integration</vt:lpstr>
      <vt:lpstr>Module Plan</vt:lpstr>
      <vt:lpstr>Study Material</vt:lpstr>
      <vt:lpstr>Assignment</vt:lpstr>
      <vt:lpstr>Problem Statement</vt:lpstr>
      <vt:lpstr>Problem Statement</vt:lpstr>
      <vt:lpstr>Problem Statement</vt:lpstr>
      <vt:lpstr>Expected Behaviour And Output</vt:lpstr>
      <vt:lpstr>Evaluation Criteria</vt:lpstr>
      <vt:lpstr>Day 18- Day 22 Web Services </vt:lpstr>
      <vt:lpstr>Web Service</vt:lpstr>
      <vt:lpstr>Module Plan</vt:lpstr>
      <vt:lpstr>Study Material</vt:lpstr>
      <vt:lpstr>Assignment</vt:lpstr>
      <vt:lpstr>Problem Statement</vt:lpstr>
      <vt:lpstr>Application UI</vt:lpstr>
      <vt:lpstr>Application UI…</vt:lpstr>
      <vt:lpstr>Application UI…</vt:lpstr>
      <vt:lpstr>Expected Behaviour and Output</vt:lpstr>
      <vt:lpstr>Evaluation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Day 5 Advance Core Java, Maven and Ant Introduction, Java 8/9 new features</dc:title>
  <dc:creator>Mohit Narula</dc:creator>
  <cp:lastModifiedBy>Mohit Narula</cp:lastModifiedBy>
  <cp:revision>103</cp:revision>
  <dcterms:created xsi:type="dcterms:W3CDTF">2018-02-13T07:57:23Z</dcterms:created>
  <dcterms:modified xsi:type="dcterms:W3CDTF">2018-03-13T05:25:46Z</dcterms:modified>
</cp:coreProperties>
</file>