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Data_structure" TargetMode="External"/><Relationship Id="rId3" Type="http://schemas.openxmlformats.org/officeDocument/2006/relationships/hyperlink" Target="https://en.wikipedia.org/wiki/Object_(computer_science)" TargetMode="External"/><Relationship Id="rId4" Type="http://schemas.openxmlformats.org/officeDocument/2006/relationships/hyperlink" Target="https://en.wikipedia.org/wiki/Computer_file" TargetMode="External"/><Relationship Id="rId5" Type="http://schemas.openxmlformats.org/officeDocument/2006/relationships/hyperlink" Target="https://en.wikipedia.org/wiki/Data_buffer" TargetMode="External"/><Relationship Id="rId6" Type="http://schemas.openxmlformats.org/officeDocument/2006/relationships/hyperlink" Target="https://en.wikipedia.org/wiki/Computer_network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lip Sundarraj"/>
          <p:cNvSpPr txBox="1"/>
          <p:nvPr>
            <p:ph type="body" idx="21"/>
          </p:nvPr>
        </p:nvSpPr>
        <p:spPr>
          <a:xfrm>
            <a:off x="932328" y="11667711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/>
          </a:lstStyle>
          <a:p>
            <a:pPr/>
            <a:r>
              <a:t>Dilip Sundarraj</a:t>
            </a:r>
          </a:p>
        </p:txBody>
      </p:sp>
      <p:sp>
        <p:nvSpPr>
          <p:cNvPr id="152" name="Kafka for Developers using…"/>
          <p:cNvSpPr txBox="1"/>
          <p:nvPr>
            <p:ph type="ctr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/>
          <a:lstStyle/>
          <a:p>
            <a:pPr algn="ctr" defTabSz="2243271">
              <a:defRPr spc="-276" sz="13800"/>
            </a:pPr>
            <a:r>
              <a:t>Kafka for Developers using </a:t>
            </a:r>
          </a:p>
          <a:p>
            <a:pPr algn="ctr" defTabSz="2243271">
              <a:defRPr spc="-276" sz="13800"/>
            </a:pPr>
            <a:r>
              <a:t>Schema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eri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Serialization</a:t>
            </a:r>
          </a:p>
        </p:txBody>
      </p:sp>
      <p:sp>
        <p:nvSpPr>
          <p:cNvPr id="184" name="Slide bullet text"/>
          <p:cNvSpPr txBox="1"/>
          <p:nvPr>
            <p:ph type="body" idx="1"/>
          </p:nvPr>
        </p:nvSpPr>
        <p:spPr>
          <a:xfrm>
            <a:off x="1206500" y="3139288"/>
            <a:ext cx="21971000" cy="936522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87" name="Group"/>
          <p:cNvGrpSpPr/>
          <p:nvPr/>
        </p:nvGrpSpPr>
        <p:grpSpPr>
          <a:xfrm>
            <a:off x="1086454" y="4776025"/>
            <a:ext cx="22533770" cy="2816594"/>
            <a:chOff x="0" y="0"/>
            <a:chExt cx="22533768" cy="2816593"/>
          </a:xfrm>
        </p:grpSpPr>
        <p:sp>
          <p:nvSpPr>
            <p:cNvPr id="185" name="In computing, serialization is the process of translating a data structure or object state into a format…"/>
            <p:cNvSpPr txBox="1"/>
            <p:nvPr/>
          </p:nvSpPr>
          <p:spPr>
            <a:xfrm>
              <a:off x="0" y="886193"/>
              <a:ext cx="22533769" cy="193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4000">
                  <a:solidFill>
                    <a:srgbClr val="20212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 computing, </a:t>
              </a:r>
              <a:r>
                <a:rPr b="1"/>
                <a:t>serialization</a:t>
              </a:r>
              <a:r>
                <a:t> is the process of translating a </a:t>
              </a:r>
              <a:r>
                <a:rPr>
                  <a:solidFill>
                    <a:srgbClr val="0645AD"/>
                  </a:solidFill>
                  <a:hlinkClick r:id="rId2" invalidUrl="" action="" tgtFrame="" tooltip="" history="1" highlightClick="0" endSnd="0"/>
                </a:rPr>
                <a:t>data structure</a:t>
              </a:r>
              <a:r>
                <a:t> or </a:t>
              </a:r>
              <a:r>
                <a:rPr>
                  <a:solidFill>
                    <a:srgbClr val="0645AD"/>
                  </a:solidFill>
                  <a:hlinkClick r:id="rId3" invalidUrl="" action="" tgtFrame="" tooltip="" history="1" highlightClick="0" endSnd="0"/>
                </a:rPr>
                <a:t>object</a:t>
              </a:r>
              <a:r>
                <a:t> state into a format</a:t>
              </a:r>
            </a:p>
            <a:p>
              <a:pPr algn="l" defTabSz="457200">
                <a:defRPr sz="4000">
                  <a:solidFill>
                    <a:srgbClr val="20212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that can be stored (in a </a:t>
              </a:r>
              <a:r>
                <a:rPr>
                  <a:solidFill>
                    <a:srgbClr val="0645AD"/>
                  </a:solidFill>
                  <a:hlinkClick r:id="rId4" invalidUrl="" action="" tgtFrame="" tooltip="" history="1" highlightClick="0" endSnd="0"/>
                </a:rPr>
                <a:t>file</a:t>
              </a:r>
              <a:r>
                <a:t> or memory </a:t>
              </a:r>
              <a:r>
                <a:rPr>
                  <a:solidFill>
                    <a:srgbClr val="0645AD"/>
                  </a:solidFill>
                  <a:hlinkClick r:id="rId5" invalidUrl="" action="" tgtFrame="" tooltip="" history="1" highlightClick="0" endSnd="0"/>
                </a:rPr>
                <a:t>data buffer</a:t>
              </a:r>
              <a:r>
                <a:t>) or transmitted (over a </a:t>
              </a:r>
              <a:r>
                <a:rPr>
                  <a:solidFill>
                    <a:srgbClr val="0645AD"/>
                  </a:solidFill>
                  <a:hlinkClick r:id="rId6" invalidUrl="" action="" tgtFrame="" tooltip="" history="1" highlightClick="0" endSnd="0"/>
                </a:rPr>
                <a:t>computer network</a:t>
              </a:r>
              <a:r>
                <a:t>) and reconstructed later (possibly in a different computer environment)</a:t>
              </a:r>
            </a:p>
          </p:txBody>
        </p:sp>
        <p:sp>
          <p:nvSpPr>
            <p:cNvPr id="186" name="Wikipedia:"/>
            <p:cNvSpPr txBox="1"/>
            <p:nvPr/>
          </p:nvSpPr>
          <p:spPr>
            <a:xfrm>
              <a:off x="88839" y="-1"/>
              <a:ext cx="3125725" cy="8205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Wikipedia: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erialization - Explain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Serialization - Explained</a:t>
            </a:r>
          </a:p>
        </p:txBody>
      </p:sp>
      <p:sp>
        <p:nvSpPr>
          <p:cNvPr id="190" name="Slide bullet text"/>
          <p:cNvSpPr txBox="1"/>
          <p:nvPr>
            <p:ph type="body" idx="1"/>
          </p:nvPr>
        </p:nvSpPr>
        <p:spPr>
          <a:xfrm>
            <a:off x="1206500" y="3430656"/>
            <a:ext cx="21971000" cy="907386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Application A"/>
          <p:cNvSpPr/>
          <p:nvPr/>
        </p:nvSpPr>
        <p:spPr>
          <a:xfrm>
            <a:off x="5282986" y="6261430"/>
            <a:ext cx="3060148" cy="2567977"/>
          </a:xfrm>
          <a:prstGeom prst="roundRect">
            <a:avLst>
              <a:gd name="adj" fmla="val 1226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Application A </a:t>
            </a:r>
          </a:p>
        </p:txBody>
      </p:sp>
      <p:sp>
        <p:nvSpPr>
          <p:cNvPr id="192" name="Application B"/>
          <p:cNvSpPr/>
          <p:nvPr/>
        </p:nvSpPr>
        <p:spPr>
          <a:xfrm>
            <a:off x="14498742" y="6261430"/>
            <a:ext cx="3060148" cy="2567977"/>
          </a:xfrm>
          <a:prstGeom prst="roundRect">
            <a:avLst>
              <a:gd name="adj" fmla="val 1226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Application B</a:t>
            </a:r>
          </a:p>
        </p:txBody>
      </p:sp>
      <p:sp>
        <p:nvSpPr>
          <p:cNvPr id="193" name="REST"/>
          <p:cNvSpPr txBox="1"/>
          <p:nvPr/>
        </p:nvSpPr>
        <p:spPr>
          <a:xfrm>
            <a:off x="14701549" y="6627470"/>
            <a:ext cx="899161" cy="46106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194" name="Serialization"/>
          <p:cNvSpPr txBox="1"/>
          <p:nvPr/>
        </p:nvSpPr>
        <p:spPr>
          <a:xfrm>
            <a:off x="6330738" y="8003454"/>
            <a:ext cx="1830934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Serialization</a:t>
            </a:r>
          </a:p>
        </p:txBody>
      </p:sp>
      <p:sp>
        <p:nvSpPr>
          <p:cNvPr id="195" name="Java App"/>
          <p:cNvSpPr txBox="1"/>
          <p:nvPr/>
        </p:nvSpPr>
        <p:spPr>
          <a:xfrm>
            <a:off x="5875038" y="5551245"/>
            <a:ext cx="1876045" cy="58511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Java App</a:t>
            </a:r>
          </a:p>
        </p:txBody>
      </p:sp>
      <p:sp>
        <p:nvSpPr>
          <p:cNvPr id="196" name="Java App"/>
          <p:cNvSpPr txBox="1"/>
          <p:nvPr/>
        </p:nvSpPr>
        <p:spPr>
          <a:xfrm>
            <a:off x="15244515" y="5551245"/>
            <a:ext cx="1876045" cy="58511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Java App</a:t>
            </a:r>
          </a:p>
        </p:txBody>
      </p:sp>
      <p:sp>
        <p:nvSpPr>
          <p:cNvPr id="197" name="Transforming the Java Object to JSON or Bytes"/>
          <p:cNvSpPr txBox="1"/>
          <p:nvPr/>
        </p:nvSpPr>
        <p:spPr>
          <a:xfrm>
            <a:off x="3427036" y="9175093"/>
            <a:ext cx="6772048" cy="461060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Transforming the Java Object to JSON or Bytes</a:t>
            </a:r>
          </a:p>
        </p:txBody>
      </p:sp>
      <p:sp>
        <p:nvSpPr>
          <p:cNvPr id="198" name="Line"/>
          <p:cNvSpPr/>
          <p:nvPr/>
        </p:nvSpPr>
        <p:spPr>
          <a:xfrm>
            <a:off x="8482579" y="7742796"/>
            <a:ext cx="587671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Data"/>
          <p:cNvSpPr txBox="1"/>
          <p:nvPr/>
        </p:nvSpPr>
        <p:spPr>
          <a:xfrm>
            <a:off x="8471301" y="7165494"/>
            <a:ext cx="774803" cy="46106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200" name="De-Serialization"/>
          <p:cNvSpPr txBox="1"/>
          <p:nvPr/>
        </p:nvSpPr>
        <p:spPr>
          <a:xfrm>
            <a:off x="14715990" y="8145980"/>
            <a:ext cx="2339036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De-Serialization</a:t>
            </a:r>
          </a:p>
        </p:txBody>
      </p:sp>
      <p:sp>
        <p:nvSpPr>
          <p:cNvPr id="201" name="Transforming the JSON or Bytes to Java Object"/>
          <p:cNvSpPr txBox="1"/>
          <p:nvPr/>
        </p:nvSpPr>
        <p:spPr>
          <a:xfrm>
            <a:off x="13007881" y="9175093"/>
            <a:ext cx="6772047" cy="461060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Transforming the JSON or Bytes to Java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09574 0.002954" origin="layout" pathEditMode="relative">
                                      <p:cBhvr>
                                        <p:cTn id="41" dur="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1"/>
      <p:bldP build="whole" bldLvl="1" animBg="1" rev="0" advAuto="0" spid="201" grpId="12"/>
      <p:bldP build="whole" bldLvl="1" animBg="1" rev="0" advAuto="0" spid="194" grpId="4"/>
      <p:bldP build="whole" bldLvl="1" animBg="1" rev="0" advAuto="0" spid="196" grpId="6"/>
      <p:bldP build="whole" bldLvl="1" animBg="1" rev="0" advAuto="0" spid="193" grpId="3"/>
      <p:bldP build="whole" bldLvl="1" animBg="1" rev="0" advAuto="0" spid="192" grpId="2"/>
      <p:bldP build="whole" bldLvl="1" animBg="1" rev="0" advAuto="0" spid="191" grpId="1"/>
      <p:bldP build="whole" bldLvl="1" animBg="1" rev="0" advAuto="0" spid="198" grpId="8"/>
      <p:bldP build="whole" bldLvl="1" animBg="1" rev="0" advAuto="0" spid="199" grpId="9"/>
      <p:bldP build="whole" bldLvl="1" animBg="1" rev="0" advAuto="0" spid="197" grpId="7"/>
      <p:bldP build="whole" bldLvl="1" animBg="1" rev="0" advAuto="0" spid="195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ow Serialization is related to Kafka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Serialization is related to Kafka?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erialization in Kafka"/>
          <p:cNvSpPr txBox="1"/>
          <p:nvPr>
            <p:ph type="title"/>
          </p:nvPr>
        </p:nvSpPr>
        <p:spPr>
          <a:xfrm>
            <a:off x="1206500" y="656767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Serialization in Kafka</a:t>
            </a:r>
          </a:p>
        </p:txBody>
      </p:sp>
      <p:sp>
        <p:nvSpPr>
          <p:cNvPr id="206" name="Slide bullet text"/>
          <p:cNvSpPr txBox="1"/>
          <p:nvPr>
            <p:ph type="body" idx="1"/>
          </p:nvPr>
        </p:nvSpPr>
        <p:spPr>
          <a:xfrm>
            <a:off x="1206500" y="2959859"/>
            <a:ext cx="21971000" cy="95446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Producer"/>
          <p:cNvSpPr/>
          <p:nvPr/>
        </p:nvSpPr>
        <p:spPr>
          <a:xfrm>
            <a:off x="5033190" y="5186777"/>
            <a:ext cx="3060147" cy="2567977"/>
          </a:xfrm>
          <a:prstGeom prst="roundRect">
            <a:avLst>
              <a:gd name="adj" fmla="val 1226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208" name="Kafka…"/>
          <p:cNvSpPr/>
          <p:nvPr/>
        </p:nvSpPr>
        <p:spPr>
          <a:xfrm>
            <a:off x="10756263" y="4079291"/>
            <a:ext cx="2871474" cy="4782949"/>
          </a:xfrm>
          <a:prstGeom prst="roundRect">
            <a:avLst>
              <a:gd name="adj" fmla="val 1143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Kafka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Broker</a:t>
            </a:r>
          </a:p>
        </p:txBody>
      </p:sp>
      <p:sp>
        <p:nvSpPr>
          <p:cNvPr id="209" name="Consumer"/>
          <p:cNvSpPr/>
          <p:nvPr/>
        </p:nvSpPr>
        <p:spPr>
          <a:xfrm>
            <a:off x="16290663" y="5186777"/>
            <a:ext cx="3060147" cy="2567977"/>
          </a:xfrm>
          <a:prstGeom prst="roundRect">
            <a:avLst>
              <a:gd name="adj" fmla="val 1226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210" name="Data is stored in Byte Array."/>
          <p:cNvSpPr txBox="1"/>
          <p:nvPr/>
        </p:nvSpPr>
        <p:spPr>
          <a:xfrm>
            <a:off x="10180777" y="9175650"/>
            <a:ext cx="4022446" cy="461059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 is stored in Byte Array.</a:t>
            </a:r>
          </a:p>
        </p:txBody>
      </p:sp>
      <p:sp>
        <p:nvSpPr>
          <p:cNvPr id="211" name="Serialization"/>
          <p:cNvSpPr txBox="1"/>
          <p:nvPr/>
        </p:nvSpPr>
        <p:spPr>
          <a:xfrm>
            <a:off x="5984865" y="7081128"/>
            <a:ext cx="1830935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Serialization</a:t>
            </a:r>
          </a:p>
        </p:txBody>
      </p:sp>
      <p:sp>
        <p:nvSpPr>
          <p:cNvPr id="212" name="Line"/>
          <p:cNvSpPr/>
          <p:nvPr/>
        </p:nvSpPr>
        <p:spPr>
          <a:xfrm>
            <a:off x="8194352" y="6470765"/>
            <a:ext cx="24608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De-Serialization"/>
          <p:cNvSpPr txBox="1"/>
          <p:nvPr/>
        </p:nvSpPr>
        <p:spPr>
          <a:xfrm>
            <a:off x="16568201" y="7081128"/>
            <a:ext cx="2339036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De-Serialization</a:t>
            </a:r>
          </a:p>
        </p:txBody>
      </p:sp>
      <p:sp>
        <p:nvSpPr>
          <p:cNvPr id="214" name="Line"/>
          <p:cNvSpPr/>
          <p:nvPr/>
        </p:nvSpPr>
        <p:spPr>
          <a:xfrm>
            <a:off x="13728751" y="6470765"/>
            <a:ext cx="24608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Mail"/>
          <p:cNvSpPr/>
          <p:nvPr/>
        </p:nvSpPr>
        <p:spPr>
          <a:xfrm>
            <a:off x="7562538" y="7436556"/>
            <a:ext cx="935307" cy="591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after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3207 0.003915" origin="layout" pathEditMode="relative">
                                      <p:cBhvr>
                                        <p:cTn id="3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73207 0.003915 L 0.174177 0.171943" origin="layout" pathEditMode="relative">
                                      <p:cBhvr>
                                        <p:cTn id="3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74177 0.171943 L 0.341356 0.003915" origin="layout" pathEditMode="relative">
                                      <p:cBhvr>
                                        <p:cTn id="4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3"/>
      <p:bldP build="whole" bldLvl="1" animBg="1" rev="0" advAuto="0" spid="210" grpId="4"/>
      <p:bldP build="whole" bldLvl="1" animBg="1" rev="0" advAuto="0" spid="213" grpId="12"/>
      <p:bldP build="whole" bldLvl="1" animBg="1" rev="0" advAuto="0" spid="215" grpId="7"/>
      <p:bldP build="whole" bldLvl="1" animBg="1" rev="0" advAuto="0" spid="207" grpId="2"/>
      <p:bldP build="whole" bldLvl="1" animBg="1" rev="0" advAuto="0" spid="208" grpId="1"/>
      <p:bldP build="whole" bldLvl="1" animBg="1" rev="0" advAuto="0" spid="211" grpId="5"/>
      <p:bldP build="whole" bldLvl="1" animBg="1" rev="0" advAuto="0" spid="212" grpId="6"/>
      <p:bldP build="whole" bldLvl="1" animBg="1" rev="0" advAuto="0" spid="214" grpId="1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Next Step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 ?</a:t>
            </a:r>
          </a:p>
        </p:txBody>
      </p:sp>
      <p:sp>
        <p:nvSpPr>
          <p:cNvPr id="218" name="Different Serialization Formats:…"/>
          <p:cNvSpPr txBox="1"/>
          <p:nvPr>
            <p:ph type="body" idx="1"/>
          </p:nvPr>
        </p:nvSpPr>
        <p:spPr>
          <a:xfrm>
            <a:off x="1206500" y="2890737"/>
            <a:ext cx="21971000" cy="96137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Different Serialization Formats:</a:t>
            </a:r>
          </a:p>
          <a:p>
            <a:pPr lvl="1">
              <a:lnSpc>
                <a:spcPct val="150000"/>
              </a:lnSpc>
            </a:pPr>
            <a:r>
              <a:t> Faster data transfer</a:t>
            </a:r>
          </a:p>
          <a:p>
            <a:pPr lvl="1">
              <a:lnSpc>
                <a:spcPct val="150000"/>
              </a:lnSpc>
            </a:pPr>
            <a:r>
              <a:t>Compact data storage</a:t>
            </a:r>
          </a:p>
          <a:p>
            <a:pPr>
              <a:lnSpc>
                <a:spcPct val="150000"/>
              </a:lnSpc>
            </a:pPr>
            <a:r>
              <a:t>How to remove the Consumer Dependency on the data format from the Producer using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Schema Registry</a:t>
            </a:r>
            <a:r>
              <a:t>?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10322406" y="3144389"/>
            <a:ext cx="3316456" cy="3886548"/>
            <a:chOff x="0" y="0"/>
            <a:chExt cx="3316454" cy="3886546"/>
          </a:xfrm>
        </p:grpSpPr>
        <p:grpSp>
          <p:nvGrpSpPr>
            <p:cNvPr id="222" name="Group"/>
            <p:cNvGrpSpPr/>
            <p:nvPr/>
          </p:nvGrpSpPr>
          <p:grpSpPr>
            <a:xfrm>
              <a:off x="0" y="0"/>
              <a:ext cx="1678344" cy="3886547"/>
              <a:chOff x="0" y="0"/>
              <a:chExt cx="1678343" cy="3886546"/>
            </a:xfrm>
          </p:grpSpPr>
          <p:sp>
            <p:nvSpPr>
              <p:cNvPr id="219" name="Line"/>
              <p:cNvSpPr/>
              <p:nvPr/>
            </p:nvSpPr>
            <p:spPr>
              <a:xfrm flipV="1">
                <a:off x="1638111" y="0"/>
                <a:ext cx="1" cy="38747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0" name="Line"/>
              <p:cNvSpPr/>
              <p:nvPr/>
            </p:nvSpPr>
            <p:spPr>
              <a:xfrm>
                <a:off x="0" y="3886546"/>
                <a:ext cx="165125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1" name="Line"/>
              <p:cNvSpPr/>
              <p:nvPr/>
            </p:nvSpPr>
            <p:spPr>
              <a:xfrm>
                <a:off x="27089" y="54690"/>
                <a:ext cx="1651255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23" name="Line"/>
            <p:cNvSpPr/>
            <p:nvPr/>
          </p:nvSpPr>
          <p:spPr>
            <a:xfrm>
              <a:off x="1638111" y="1943273"/>
              <a:ext cx="167834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25" name="1"/>
          <p:cNvSpPr/>
          <p:nvPr/>
        </p:nvSpPr>
        <p:spPr>
          <a:xfrm>
            <a:off x="14170257" y="4452662"/>
            <a:ext cx="1270001" cy="127000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6" name="2"/>
          <p:cNvSpPr/>
          <p:nvPr/>
        </p:nvSpPr>
        <p:spPr>
          <a:xfrm>
            <a:off x="11557000" y="8691700"/>
            <a:ext cx="1270000" cy="127000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2"/>
      <p:bldP build="whole" bldLvl="1" animBg="1" rev="0" advAuto="0" spid="226" grpId="4"/>
      <p:bldP build="whole" bldLvl="1" animBg="1" rev="0" advAuto="0" spid="225" grpId="3"/>
      <p:bldP build="p" bldLvl="1" animBg="1" rev="0" advAuto="0" spid="21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erialization Forma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Serialization Formats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erialization in Kafka"/>
          <p:cNvSpPr txBox="1"/>
          <p:nvPr>
            <p:ph type="title"/>
          </p:nvPr>
        </p:nvSpPr>
        <p:spPr>
          <a:xfrm>
            <a:off x="1206500" y="656767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Serialization in Kafka</a:t>
            </a:r>
          </a:p>
        </p:txBody>
      </p:sp>
      <p:sp>
        <p:nvSpPr>
          <p:cNvPr id="231" name="Slide bullet text"/>
          <p:cNvSpPr txBox="1"/>
          <p:nvPr>
            <p:ph type="body" idx="1"/>
          </p:nvPr>
        </p:nvSpPr>
        <p:spPr>
          <a:xfrm>
            <a:off x="1206500" y="2959859"/>
            <a:ext cx="21971000" cy="95446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Producer"/>
          <p:cNvSpPr/>
          <p:nvPr/>
        </p:nvSpPr>
        <p:spPr>
          <a:xfrm>
            <a:off x="5033190" y="5186777"/>
            <a:ext cx="3060147" cy="2567977"/>
          </a:xfrm>
          <a:prstGeom prst="roundRect">
            <a:avLst>
              <a:gd name="adj" fmla="val 1226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233" name="Kafka…"/>
          <p:cNvSpPr/>
          <p:nvPr/>
        </p:nvSpPr>
        <p:spPr>
          <a:xfrm>
            <a:off x="10756263" y="4079291"/>
            <a:ext cx="2871474" cy="4782949"/>
          </a:xfrm>
          <a:prstGeom prst="roundRect">
            <a:avLst>
              <a:gd name="adj" fmla="val 1143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Kafka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Broker</a:t>
            </a:r>
          </a:p>
        </p:txBody>
      </p:sp>
      <p:sp>
        <p:nvSpPr>
          <p:cNvPr id="234" name="Consumer"/>
          <p:cNvSpPr/>
          <p:nvPr/>
        </p:nvSpPr>
        <p:spPr>
          <a:xfrm>
            <a:off x="16290663" y="5186777"/>
            <a:ext cx="3060147" cy="2567977"/>
          </a:xfrm>
          <a:prstGeom prst="roundRect">
            <a:avLst>
              <a:gd name="adj" fmla="val 1226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235" name="Data is store is Byte Array."/>
          <p:cNvSpPr txBox="1"/>
          <p:nvPr/>
        </p:nvSpPr>
        <p:spPr>
          <a:xfrm>
            <a:off x="10282275" y="9175650"/>
            <a:ext cx="3819450" cy="461059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 is store is Byte Array.</a:t>
            </a:r>
          </a:p>
        </p:txBody>
      </p:sp>
      <p:sp>
        <p:nvSpPr>
          <p:cNvPr id="236" name="Serialization"/>
          <p:cNvSpPr txBox="1"/>
          <p:nvPr/>
        </p:nvSpPr>
        <p:spPr>
          <a:xfrm>
            <a:off x="5984865" y="7081128"/>
            <a:ext cx="1830935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Serialization</a:t>
            </a:r>
          </a:p>
        </p:txBody>
      </p:sp>
      <p:sp>
        <p:nvSpPr>
          <p:cNvPr id="237" name="Line"/>
          <p:cNvSpPr/>
          <p:nvPr/>
        </p:nvSpPr>
        <p:spPr>
          <a:xfrm>
            <a:off x="8194352" y="6470765"/>
            <a:ext cx="24608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De-Serialization"/>
          <p:cNvSpPr txBox="1"/>
          <p:nvPr/>
        </p:nvSpPr>
        <p:spPr>
          <a:xfrm>
            <a:off x="16568201" y="7081128"/>
            <a:ext cx="2339036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De-Serialization</a:t>
            </a:r>
          </a:p>
        </p:txBody>
      </p:sp>
      <p:sp>
        <p:nvSpPr>
          <p:cNvPr id="239" name="Line"/>
          <p:cNvSpPr/>
          <p:nvPr/>
        </p:nvSpPr>
        <p:spPr>
          <a:xfrm>
            <a:off x="13728751" y="6470765"/>
            <a:ext cx="246089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fferent Serialization Formats"/>
          <p:cNvSpPr txBox="1"/>
          <p:nvPr>
            <p:ph type="title"/>
          </p:nvPr>
        </p:nvSpPr>
        <p:spPr>
          <a:xfrm>
            <a:off x="1206500" y="40697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Different Serialization Formats</a:t>
            </a:r>
          </a:p>
        </p:txBody>
      </p:sp>
      <p:sp>
        <p:nvSpPr>
          <p:cNvPr id="242" name="Binary Serialization Format…"/>
          <p:cNvSpPr txBox="1"/>
          <p:nvPr>
            <p:ph type="body" idx="1"/>
          </p:nvPr>
        </p:nvSpPr>
        <p:spPr>
          <a:xfrm>
            <a:off x="1206500" y="3062528"/>
            <a:ext cx="21971000" cy="97878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Binary Serialization Format</a:t>
            </a:r>
          </a:p>
          <a:p>
            <a:pPr>
              <a:lnSpc>
                <a:spcPct val="200000"/>
              </a:lnSpc>
            </a:pPr>
            <a:r>
              <a:t>Plaintext Serialization 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inary  Serialization"/>
          <p:cNvSpPr txBox="1"/>
          <p:nvPr>
            <p:ph type="title"/>
          </p:nvPr>
        </p:nvSpPr>
        <p:spPr>
          <a:xfrm>
            <a:off x="1398651" y="1329296"/>
            <a:ext cx="9198266" cy="1433164"/>
          </a:xfrm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Binary  Serialization</a:t>
            </a:r>
          </a:p>
        </p:txBody>
      </p:sp>
      <p:sp>
        <p:nvSpPr>
          <p:cNvPr id="245" name="This serializes the data to byte array…"/>
          <p:cNvSpPr txBox="1"/>
          <p:nvPr>
            <p:ph type="body" sz="half" idx="1"/>
          </p:nvPr>
        </p:nvSpPr>
        <p:spPr>
          <a:xfrm>
            <a:off x="1206500" y="2913517"/>
            <a:ext cx="10015943" cy="9590999"/>
          </a:xfrm>
          <a:prstGeom prst="rect">
            <a:avLst/>
          </a:prstGeom>
        </p:spPr>
        <p:txBody>
          <a:bodyPr/>
          <a:lstStyle/>
          <a:p>
            <a:pPr/>
            <a:r>
              <a:t>This serializes the data to byte array</a:t>
            </a:r>
          </a:p>
          <a:p>
            <a:pPr/>
            <a:r>
              <a:t>Not Human readable</a:t>
            </a:r>
          </a:p>
          <a:p>
            <a:pPr/>
            <a:r>
              <a:t>This is more efficient because the data is compact and less memory overhead</a:t>
            </a:r>
          </a:p>
          <a:p>
            <a:pPr/>
            <a:r>
              <a:t>Serialization in generally faster</a:t>
            </a:r>
          </a:p>
        </p:txBody>
      </p:sp>
      <p:sp>
        <p:nvSpPr>
          <p:cNvPr id="246" name="This serializes the data into an ecoded text.…"/>
          <p:cNvSpPr txBox="1"/>
          <p:nvPr/>
        </p:nvSpPr>
        <p:spPr>
          <a:xfrm>
            <a:off x="12788344" y="2913517"/>
            <a:ext cx="10636756" cy="959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This serializes the data into an ecoded text.</a:t>
            </a:r>
          </a:p>
          <a:p>
            <a:pPr marL="609600" indent="-609600" algn="l"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Human Readable</a:t>
            </a:r>
          </a:p>
          <a:p>
            <a:pPr marL="609600" indent="-609600" algn="l"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Data is verbose and it can be inefficient</a:t>
            </a:r>
          </a:p>
          <a:p>
            <a:pPr marL="609600" indent="-609600" algn="l"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Serialization in slower compared to Binary Serialization</a:t>
            </a:r>
          </a:p>
        </p:txBody>
      </p:sp>
      <p:sp>
        <p:nvSpPr>
          <p:cNvPr id="247" name="Plaintext Serialization"/>
          <p:cNvSpPr txBox="1"/>
          <p:nvPr/>
        </p:nvSpPr>
        <p:spPr>
          <a:xfrm>
            <a:off x="13219363" y="1329296"/>
            <a:ext cx="9198267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072588">
              <a:lnSpc>
                <a:spcPct val="80000"/>
              </a:lnSpc>
              <a:defRPr b="1" spc="-144" sz="7225">
                <a:solidFill>
                  <a:srgbClr val="000000"/>
                </a:solidFill>
              </a:defRPr>
            </a:lvl1pPr>
          </a:lstStyle>
          <a:p>
            <a:pPr/>
            <a:r>
              <a:t>Plaintext Serialization</a:t>
            </a:r>
          </a:p>
        </p:txBody>
      </p:sp>
      <p:sp>
        <p:nvSpPr>
          <p:cNvPr id="248" name="Line"/>
          <p:cNvSpPr/>
          <p:nvPr/>
        </p:nvSpPr>
        <p:spPr>
          <a:xfrm flipV="1">
            <a:off x="11860666" y="946826"/>
            <a:ext cx="1" cy="123482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6" grpId="2"/>
      <p:bldP build="p" bldLvl="5" animBg="1" rev="0" advAuto="0" spid="24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Binary  Serialization"/>
          <p:cNvSpPr txBox="1"/>
          <p:nvPr>
            <p:ph type="title"/>
          </p:nvPr>
        </p:nvSpPr>
        <p:spPr>
          <a:xfrm>
            <a:off x="1303704" y="773006"/>
            <a:ext cx="9198266" cy="1433164"/>
          </a:xfrm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Binary  Serialization</a:t>
            </a:r>
          </a:p>
        </p:txBody>
      </p:sp>
      <p:sp>
        <p:nvSpPr>
          <p:cNvPr id="251" name="AVRO…"/>
          <p:cNvSpPr txBox="1"/>
          <p:nvPr>
            <p:ph type="body" sz="half" idx="1"/>
          </p:nvPr>
        </p:nvSpPr>
        <p:spPr>
          <a:xfrm>
            <a:off x="1206500" y="2913517"/>
            <a:ext cx="10015943" cy="95909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AVRO</a:t>
            </a:r>
          </a:p>
          <a:p>
            <a:pPr>
              <a:lnSpc>
                <a:spcPct val="200000"/>
              </a:lnSpc>
            </a:pPr>
            <a:r>
              <a:t>ProtocolBuf</a:t>
            </a:r>
          </a:p>
          <a:p>
            <a:pPr>
              <a:lnSpc>
                <a:spcPct val="200000"/>
              </a:lnSpc>
            </a:pPr>
            <a:r>
              <a:t>Thrift</a:t>
            </a:r>
          </a:p>
        </p:txBody>
      </p:sp>
      <p:sp>
        <p:nvSpPr>
          <p:cNvPr id="252" name="JSON…"/>
          <p:cNvSpPr txBox="1"/>
          <p:nvPr/>
        </p:nvSpPr>
        <p:spPr>
          <a:xfrm>
            <a:off x="12788344" y="2913517"/>
            <a:ext cx="10636756" cy="959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20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JSON</a:t>
            </a:r>
          </a:p>
          <a:p>
            <a:pPr marL="609600" indent="-609600" algn="l">
              <a:lnSpc>
                <a:spcPct val="20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XML</a:t>
            </a:r>
          </a:p>
        </p:txBody>
      </p:sp>
      <p:sp>
        <p:nvSpPr>
          <p:cNvPr id="253" name="Plaintext Serialization"/>
          <p:cNvSpPr txBox="1"/>
          <p:nvPr/>
        </p:nvSpPr>
        <p:spPr>
          <a:xfrm>
            <a:off x="13219363" y="773006"/>
            <a:ext cx="9198267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072588">
              <a:lnSpc>
                <a:spcPct val="80000"/>
              </a:lnSpc>
              <a:defRPr b="1" spc="-144" sz="7225">
                <a:solidFill>
                  <a:srgbClr val="000000"/>
                </a:solidFill>
              </a:defRPr>
            </a:lvl1pPr>
          </a:lstStyle>
          <a:p>
            <a:pPr/>
            <a:r>
              <a:t>Plaintext Serialization</a:t>
            </a:r>
          </a:p>
        </p:txBody>
      </p:sp>
      <p:sp>
        <p:nvSpPr>
          <p:cNvPr id="254" name="Line"/>
          <p:cNvSpPr/>
          <p:nvPr/>
        </p:nvSpPr>
        <p:spPr>
          <a:xfrm flipV="1">
            <a:off x="11860666" y="946826"/>
            <a:ext cx="1" cy="123482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Rectangle"/>
          <p:cNvSpPr/>
          <p:nvPr/>
        </p:nvSpPr>
        <p:spPr>
          <a:xfrm>
            <a:off x="1084754" y="2821921"/>
            <a:ext cx="4768217" cy="5114015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6042257" y="7120960"/>
            <a:ext cx="100686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Schema IDL"/>
          <p:cNvSpPr txBox="1"/>
          <p:nvPr/>
        </p:nvSpPr>
        <p:spPr>
          <a:xfrm>
            <a:off x="7347515" y="6828404"/>
            <a:ext cx="2395018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IDL</a:t>
            </a:r>
          </a:p>
        </p:txBody>
      </p:sp>
      <p:sp>
        <p:nvSpPr>
          <p:cNvPr id="258" name="Line"/>
          <p:cNvSpPr/>
          <p:nvPr/>
        </p:nvSpPr>
        <p:spPr>
          <a:xfrm>
            <a:off x="8309643" y="7655394"/>
            <a:ext cx="1" cy="9306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9" name="Define a Schema for the data structure and  make sure the data is always aligned…"/>
          <p:cNvSpPr txBox="1"/>
          <p:nvPr/>
        </p:nvSpPr>
        <p:spPr>
          <a:xfrm>
            <a:off x="4213002" y="8551687"/>
            <a:ext cx="7057035" cy="138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000000"/>
                </a:solidFill>
              </a:defRPr>
            </a:pPr>
            <a:r>
              <a:t>Define a Schema for the data structure and </a:t>
            </a:r>
            <a:br/>
            <a:r>
              <a:t>make sure the data is always aligned 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r>
              <a:t>to that schema.</a:t>
            </a:r>
          </a:p>
        </p:txBody>
      </p:sp>
      <p:sp>
        <p:nvSpPr>
          <p:cNvPr id="260" name="Line"/>
          <p:cNvSpPr/>
          <p:nvPr/>
        </p:nvSpPr>
        <p:spPr>
          <a:xfrm>
            <a:off x="15350729" y="5378928"/>
            <a:ext cx="100686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1" name="Schema IDL"/>
          <p:cNvSpPr txBox="1"/>
          <p:nvPr/>
        </p:nvSpPr>
        <p:spPr>
          <a:xfrm>
            <a:off x="16655987" y="5086372"/>
            <a:ext cx="2395018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IDL</a:t>
            </a:r>
          </a:p>
        </p:txBody>
      </p:sp>
      <p:sp>
        <p:nvSpPr>
          <p:cNvPr id="262" name="Line"/>
          <p:cNvSpPr/>
          <p:nvPr/>
        </p:nvSpPr>
        <p:spPr>
          <a:xfrm>
            <a:off x="15350729" y="3276973"/>
            <a:ext cx="100686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JSON Schema"/>
          <p:cNvSpPr txBox="1"/>
          <p:nvPr/>
        </p:nvSpPr>
        <p:spPr>
          <a:xfrm>
            <a:off x="16687116" y="2984417"/>
            <a:ext cx="2839213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JSON Schema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8"/>
      <p:bldP build="whole" bldLvl="1" animBg="1" rev="0" advAuto="0" spid="262" grpId="10"/>
      <p:bldP build="whole" bldLvl="1" animBg="1" rev="0" advAuto="0" spid="251" grpId="1"/>
      <p:bldP build="whole" bldLvl="1" animBg="1" rev="0" advAuto="0" spid="263" grpId="11"/>
      <p:bldP build="whole" bldLvl="1" animBg="1" rev="0" advAuto="0" spid="252" grpId="2"/>
      <p:bldP build="whole" bldLvl="1" animBg="1" rev="0" advAuto="0" spid="256" grpId="4"/>
      <p:bldP build="whole" bldLvl="1" animBg="1" rev="0" advAuto="0" spid="255" grpId="3"/>
      <p:bldP build="whole" bldLvl="1" animBg="1" rev="0" advAuto="0" spid="259" grpId="7"/>
      <p:bldP build="whole" bldLvl="1" animBg="1" rev="0" advAuto="0" spid="257" grpId="5"/>
      <p:bldP build="whole" bldLvl="1" animBg="1" rev="0" advAuto="0" spid="258" grpId="6"/>
      <p:bldP build="whole" bldLvl="1" animBg="1" rev="0" advAuto="0" spid="261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bout Me"/>
          <p:cNvSpPr txBox="1"/>
          <p:nvPr>
            <p:ph type="title"/>
          </p:nvPr>
        </p:nvSpPr>
        <p:spPr>
          <a:xfrm>
            <a:off x="1206500" y="755902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About Me</a:t>
            </a:r>
          </a:p>
        </p:txBody>
      </p:sp>
      <p:sp>
        <p:nvSpPr>
          <p:cNvPr id="155" name="Dilip…"/>
          <p:cNvSpPr txBox="1"/>
          <p:nvPr>
            <p:ph type="body" idx="1"/>
          </p:nvPr>
        </p:nvSpPr>
        <p:spPr>
          <a:xfrm>
            <a:off x="1206500" y="3449029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Dilip </a:t>
            </a:r>
          </a:p>
          <a:p>
            <a:pPr>
              <a:lnSpc>
                <a:spcPct val="200000"/>
              </a:lnSpc>
            </a:pPr>
            <a:r>
              <a:t>Building Software’s since 2008</a:t>
            </a:r>
          </a:p>
          <a:p>
            <a:pPr>
              <a:lnSpc>
                <a:spcPct val="200000"/>
              </a:lnSpc>
            </a:pPr>
            <a:r>
              <a:t>Teaching in </a:t>
            </a:r>
            <a:r>
              <a:rPr b="1"/>
              <a:t>UDEMY</a:t>
            </a:r>
            <a:r>
              <a:t> Since 2016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erialization Formats popular in Kafka"/>
          <p:cNvSpPr txBox="1"/>
          <p:nvPr>
            <p:ph type="title"/>
          </p:nvPr>
        </p:nvSpPr>
        <p:spPr>
          <a:xfrm>
            <a:off x="995133" y="522261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Serialization Formats popular in Kafka</a:t>
            </a:r>
          </a:p>
        </p:txBody>
      </p:sp>
      <p:sp>
        <p:nvSpPr>
          <p:cNvPr id="266" name="JSON…"/>
          <p:cNvSpPr txBox="1"/>
          <p:nvPr>
            <p:ph type="body" idx="1"/>
          </p:nvPr>
        </p:nvSpPr>
        <p:spPr>
          <a:xfrm>
            <a:off x="1206500" y="2665908"/>
            <a:ext cx="21971000" cy="98386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JSON </a:t>
            </a:r>
          </a:p>
          <a:p>
            <a:pPr>
              <a:lnSpc>
                <a:spcPct val="200000"/>
              </a:lnSpc>
            </a:pPr>
            <a:r>
              <a:t>AVRO</a:t>
            </a:r>
          </a:p>
          <a:p>
            <a:pPr>
              <a:lnSpc>
                <a:spcPct val="200000"/>
              </a:lnSpc>
            </a:pPr>
            <a:r>
              <a:t>ProtocolBuf</a:t>
            </a:r>
          </a:p>
          <a:p>
            <a:pPr>
              <a:lnSpc>
                <a:spcPct val="200000"/>
              </a:lnSpc>
            </a:pPr>
            <a:r>
              <a:t>Thrift</a:t>
            </a:r>
          </a:p>
        </p:txBody>
      </p:sp>
      <p:sp>
        <p:nvSpPr>
          <p:cNvPr id="267" name="-  Human readable ,and its widely in spaces outside Kafka."/>
          <p:cNvSpPr txBox="1"/>
          <p:nvPr/>
        </p:nvSpPr>
        <p:spPr>
          <a:xfrm>
            <a:off x="6935763" y="2633759"/>
            <a:ext cx="12472417" cy="64713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Human readable ,and its widely in spaces outside Kafka.</a:t>
            </a:r>
          </a:p>
        </p:txBody>
      </p:sp>
      <p:sp>
        <p:nvSpPr>
          <p:cNvPr id="268" name="-  Binary Serialization System and natively supported in Schema Registry."/>
          <p:cNvSpPr txBox="1"/>
          <p:nvPr/>
        </p:nvSpPr>
        <p:spPr>
          <a:xfrm>
            <a:off x="6999927" y="4720702"/>
            <a:ext cx="15572233" cy="64713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Binary Serialization System and natively supported in Schema Registry.</a:t>
            </a:r>
          </a:p>
        </p:txBody>
      </p:sp>
      <p:sp>
        <p:nvSpPr>
          <p:cNvPr id="269" name="-  Built by google and really popular in gRPC space."/>
          <p:cNvSpPr txBox="1"/>
          <p:nvPr/>
        </p:nvSpPr>
        <p:spPr>
          <a:xfrm>
            <a:off x="7006197" y="6692355"/>
            <a:ext cx="11024922" cy="64713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Built by google and really popular in gRPC space.</a:t>
            </a:r>
          </a:p>
        </p:txBody>
      </p:sp>
      <p:sp>
        <p:nvSpPr>
          <p:cNvPr id="270" name="-  Built by Facebook and open sourced in 2020"/>
          <p:cNvSpPr txBox="1"/>
          <p:nvPr/>
        </p:nvSpPr>
        <p:spPr>
          <a:xfrm>
            <a:off x="6993496" y="8664007"/>
            <a:ext cx="9974276" cy="64714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 Built by Facebook and open sourced in 2020</a:t>
            </a:r>
          </a:p>
        </p:txBody>
      </p:sp>
      <p:sp>
        <p:nvSpPr>
          <p:cNvPr id="271" name="Rectangle"/>
          <p:cNvSpPr/>
          <p:nvPr/>
        </p:nvSpPr>
        <p:spPr>
          <a:xfrm>
            <a:off x="960755" y="4200990"/>
            <a:ext cx="21907501" cy="1686564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4"/>
      <p:bldP build="whole" bldLvl="1" animBg="1" rev="0" advAuto="0" spid="267" grpId="1"/>
      <p:bldP build="whole" bldLvl="1" animBg="1" rev="0" advAuto="0" spid="268" grpId="2"/>
      <p:bldP build="whole" bldLvl="1" animBg="1" rev="0" advAuto="0" spid="269" grpId="3"/>
      <p:bldP build="whole" bldLvl="1" animBg="1" rev="0" advAuto="0" spid="271" gr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Why AVRO over other formats?"/>
          <p:cNvSpPr txBox="1"/>
          <p:nvPr>
            <p:ph type="title"/>
          </p:nvPr>
        </p:nvSpPr>
        <p:spPr>
          <a:xfrm>
            <a:off x="1225715" y="656767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Why AVRO over other formats?</a:t>
            </a:r>
          </a:p>
        </p:txBody>
      </p:sp>
      <p:sp>
        <p:nvSpPr>
          <p:cNvPr id="274" name="AVRO Schema can still defined in JSON…"/>
          <p:cNvSpPr txBox="1"/>
          <p:nvPr>
            <p:ph type="body" idx="1"/>
          </p:nvPr>
        </p:nvSpPr>
        <p:spPr>
          <a:xfrm>
            <a:off x="1206500" y="3018736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b="1"/>
              <a:t>AVRO</a:t>
            </a:r>
            <a:r>
              <a:t> Schema can still defined in JSON </a:t>
            </a:r>
          </a:p>
          <a:p>
            <a:pPr lvl="1">
              <a:lnSpc>
                <a:spcPct val="200000"/>
              </a:lnSpc>
            </a:pPr>
            <a:r>
              <a:rPr b="1"/>
              <a:t>Protocolbuf</a:t>
            </a:r>
            <a:r>
              <a:t> and </a:t>
            </a:r>
            <a:r>
              <a:rPr b="1"/>
              <a:t>Thrift</a:t>
            </a:r>
            <a:r>
              <a:t> have their own language which requires a steep learning curve.</a:t>
            </a:r>
          </a:p>
          <a:p>
            <a:pPr>
              <a:lnSpc>
                <a:spcPct val="200000"/>
              </a:lnSpc>
            </a:pPr>
            <a:r>
              <a:t>Compared with JSON, Avro data is compact and processing records are really faster compared to JSON.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9" name="Avro-for-kafka.png" descr="Avro-for-kafk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4853" y="2107704"/>
            <a:ext cx="16014701" cy="93853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https://www.confluent.io/blog/avro-kafka-data/"/>
          <p:cNvSpPr txBox="1"/>
          <p:nvPr/>
        </p:nvSpPr>
        <p:spPr>
          <a:xfrm>
            <a:off x="6820190" y="1216646"/>
            <a:ext cx="8960816" cy="58511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https://www.confluent.io/blog/avro-kafka-data/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AVR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What is AVRO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AVRO ?</a:t>
            </a:r>
          </a:p>
        </p:txBody>
      </p:sp>
      <p:sp>
        <p:nvSpPr>
          <p:cNvPr id="285" name="AVRO is a data serialization system and it helps to exchange data between two systems using the Binary Serialization format.…"/>
          <p:cNvSpPr txBox="1"/>
          <p:nvPr>
            <p:ph type="body" idx="1"/>
          </p:nvPr>
        </p:nvSpPr>
        <p:spPr>
          <a:xfrm>
            <a:off x="1206500" y="2900412"/>
            <a:ext cx="21971000" cy="9604104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lnSpc>
                <a:spcPct val="150000"/>
              </a:lnSpc>
              <a:spcBef>
                <a:spcPts val="3700"/>
              </a:spcBef>
              <a:defRPr sz="4032"/>
            </a:pPr>
            <a:r>
              <a:t>AVRO is a data serialization system and it helps to exchange data between two systems using the Binary Serialization format.</a:t>
            </a:r>
          </a:p>
          <a:p>
            <a:pPr marL="512063" indent="-512063" defTabSz="2048204">
              <a:lnSpc>
                <a:spcPct val="150000"/>
              </a:lnSpc>
              <a:spcBef>
                <a:spcPts val="3700"/>
              </a:spcBef>
              <a:defRPr sz="4032"/>
            </a:pPr>
            <a:r>
              <a:t>AVRO is a compact and fast binary data format</a:t>
            </a:r>
          </a:p>
          <a:p>
            <a:pPr lvl="1" marL="1024127" indent="-512063" defTabSz="2048204">
              <a:lnSpc>
                <a:spcPct val="150000"/>
              </a:lnSpc>
              <a:spcBef>
                <a:spcPts val="3700"/>
              </a:spcBef>
              <a:defRPr sz="4032"/>
            </a:pPr>
            <a:r>
              <a:t>It takes up less space</a:t>
            </a:r>
          </a:p>
          <a:p>
            <a:pPr lvl="1" marL="1024127" indent="-512063" defTabSz="2048204">
              <a:lnSpc>
                <a:spcPct val="150000"/>
              </a:lnSpc>
              <a:spcBef>
                <a:spcPts val="3700"/>
              </a:spcBef>
              <a:defRPr sz="4032"/>
            </a:pPr>
            <a:r>
              <a:t>It has a direct impact on memory and speed of transfer of data</a:t>
            </a:r>
          </a:p>
          <a:p>
            <a:pPr marL="512063" indent="-512063" defTabSz="2048204">
              <a:lnSpc>
                <a:spcPct val="150000"/>
              </a:lnSpc>
              <a:spcBef>
                <a:spcPts val="3700"/>
              </a:spcBef>
              <a:defRPr sz="4032"/>
            </a:pPr>
            <a:r>
              <a:t>It has the support for most of popular programming languages like Java, C++, Go , Python and more.</a:t>
            </a:r>
          </a:p>
          <a:p>
            <a:pPr marL="512063" indent="-512063" defTabSz="2048204">
              <a:lnSpc>
                <a:spcPct val="150000"/>
              </a:lnSpc>
              <a:spcBef>
                <a:spcPts val="3700"/>
              </a:spcBef>
              <a:defRPr sz="4032"/>
            </a:pPr>
            <a:r>
              <a:t>AVRO also has the capability to make Remote procedure call.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Why AVRO ?"/>
          <p:cNvSpPr txBox="1"/>
          <p:nvPr>
            <p:ph type="title"/>
          </p:nvPr>
        </p:nvSpPr>
        <p:spPr>
          <a:xfrm>
            <a:off x="1206500" y="29167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Why AVRO ?</a:t>
            </a:r>
          </a:p>
        </p:txBody>
      </p:sp>
      <p:sp>
        <p:nvSpPr>
          <p:cNvPr id="288" name="AVRO has the support for Schema IDL…"/>
          <p:cNvSpPr txBox="1"/>
          <p:nvPr>
            <p:ph type="body" idx="1"/>
          </p:nvPr>
        </p:nvSpPr>
        <p:spPr>
          <a:xfrm>
            <a:off x="1206500" y="1995096"/>
            <a:ext cx="21971000" cy="10065366"/>
          </a:xfrm>
          <a:prstGeom prst="rect">
            <a:avLst/>
          </a:prstGeom>
        </p:spPr>
        <p:txBody>
          <a:bodyPr/>
          <a:lstStyle/>
          <a:p>
            <a:pPr/>
            <a:r>
              <a:t>AVRO has the support for Schema IDL</a:t>
            </a:r>
          </a:p>
          <a:p>
            <a:pPr lvl="1"/>
            <a:r>
              <a:t>Data Owner defines a Schema in JSON format for the data structure that they would want to communicate to the other system</a:t>
            </a:r>
          </a:p>
        </p:txBody>
      </p:sp>
      <p:grpSp>
        <p:nvGrpSpPr>
          <p:cNvPr id="294" name="Group"/>
          <p:cNvGrpSpPr/>
          <p:nvPr/>
        </p:nvGrpSpPr>
        <p:grpSpPr>
          <a:xfrm>
            <a:off x="3844226" y="7075675"/>
            <a:ext cx="15926942" cy="2601669"/>
            <a:chOff x="0" y="0"/>
            <a:chExt cx="15926941" cy="2601668"/>
          </a:xfrm>
        </p:grpSpPr>
        <p:sp>
          <p:nvSpPr>
            <p:cNvPr id="289" name="Kafka"/>
            <p:cNvSpPr/>
            <p:nvPr/>
          </p:nvSpPr>
          <p:spPr>
            <a:xfrm>
              <a:off x="6220219" y="0"/>
              <a:ext cx="3486504" cy="2601669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Kafka</a:t>
              </a:r>
            </a:p>
          </p:txBody>
        </p:sp>
        <p:sp>
          <p:nvSpPr>
            <p:cNvPr id="290" name="Producer"/>
            <p:cNvSpPr/>
            <p:nvPr/>
          </p:nvSpPr>
          <p:spPr>
            <a:xfrm>
              <a:off x="0" y="526314"/>
              <a:ext cx="2923813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291" name="Line"/>
            <p:cNvSpPr/>
            <p:nvPr/>
          </p:nvSpPr>
          <p:spPr>
            <a:xfrm>
              <a:off x="329133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2" name="Consumer"/>
            <p:cNvSpPr/>
            <p:nvPr/>
          </p:nvSpPr>
          <p:spPr>
            <a:xfrm>
              <a:off x="13003128" y="526314"/>
              <a:ext cx="2923814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293" name="Line"/>
            <p:cNvSpPr/>
            <p:nvPr/>
          </p:nvSpPr>
          <p:spPr>
            <a:xfrm>
              <a:off x="1007424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95" name="Schema"/>
          <p:cNvSpPr/>
          <p:nvPr/>
        </p:nvSpPr>
        <p:spPr>
          <a:xfrm>
            <a:off x="4293680" y="5989261"/>
            <a:ext cx="2152731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</a:t>
            </a:r>
          </a:p>
        </p:txBody>
      </p:sp>
      <p:sp>
        <p:nvSpPr>
          <p:cNvPr id="296" name="Schema Registry"/>
          <p:cNvSpPr txBox="1"/>
          <p:nvPr/>
        </p:nvSpPr>
        <p:spPr>
          <a:xfrm>
            <a:off x="10154411" y="4951373"/>
            <a:ext cx="3306573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Registry</a:t>
            </a:r>
          </a:p>
        </p:txBody>
      </p:sp>
      <p:sp>
        <p:nvSpPr>
          <p:cNvPr id="297" name="This architecture also makes Data Changes and Schema Evolution fairly less complicated…"/>
          <p:cNvSpPr txBox="1"/>
          <p:nvPr/>
        </p:nvSpPr>
        <p:spPr>
          <a:xfrm>
            <a:off x="1052867" y="10376245"/>
            <a:ext cx="22301303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This architecture also makes Data Changes and Schema Evolution fairly less complicated</a:t>
            </a:r>
          </a:p>
          <a:p>
            <a:pPr lvl="1" marL="12192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We can also communicate AVRO Records without a Schema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64011 -0.021447" origin="layout" pathEditMode="relative">
                                      <p:cBhvr>
                                        <p:cTn id="24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64011 -0.021447 L 0.528023 0.000000" origin="layout" pathEditMode="relative">
                                      <p:cBhvr>
                                        <p:cTn id="31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5"/>
      <p:bldP build="whole" bldLvl="1" animBg="1" rev="0" advAuto="0" spid="294" grpId="2"/>
      <p:bldP build="p" bldLvl="5" animBg="1" rev="0" advAuto="0" spid="288" grpId="1"/>
      <p:bldP build="whole" bldLvl="1" animBg="1" rev="0" advAuto="0" spid="295" grpId="3"/>
      <p:bldP build="p" bldLvl="5" animBg="1" rev="0" advAuto="0" spid="297" grpId="7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Why AVRO ?"/>
          <p:cNvSpPr txBox="1"/>
          <p:nvPr>
            <p:ph type="title"/>
          </p:nvPr>
        </p:nvSpPr>
        <p:spPr>
          <a:xfrm>
            <a:off x="1206500" y="310894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Why AVRO ?</a:t>
            </a:r>
          </a:p>
        </p:txBody>
      </p:sp>
      <p:sp>
        <p:nvSpPr>
          <p:cNvPr id="300" name="AVRO has the support for rich data structures…"/>
          <p:cNvSpPr txBox="1"/>
          <p:nvPr>
            <p:ph type="body" idx="1"/>
          </p:nvPr>
        </p:nvSpPr>
        <p:spPr>
          <a:xfrm>
            <a:off x="1206500" y="2041733"/>
            <a:ext cx="21971000" cy="10462783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AVRO has the support for rich data structures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Primitive Types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String, bytes, int ,long,  float, double, boolean and null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Complex Types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enum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arrays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maps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record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union 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fixed</a:t>
            </a:r>
          </a:p>
        </p:txBody>
      </p:sp>
      <p:sp>
        <p:nvSpPr>
          <p:cNvPr id="301" name="- This type is normally used to hold multiple complex types."/>
          <p:cNvSpPr txBox="1"/>
          <p:nvPr/>
        </p:nvSpPr>
        <p:spPr>
          <a:xfrm>
            <a:off x="4601664" y="9684440"/>
            <a:ext cx="11030205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- This type is normally used to hold multiple complex types. </a:t>
            </a:r>
          </a:p>
        </p:txBody>
      </p:sp>
      <p:sp>
        <p:nvSpPr>
          <p:cNvPr id="302" name="Rectangle"/>
          <p:cNvSpPr/>
          <p:nvPr/>
        </p:nvSpPr>
        <p:spPr>
          <a:xfrm>
            <a:off x="2237661" y="4134940"/>
            <a:ext cx="1802468" cy="953088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3" name="Rectangle"/>
          <p:cNvSpPr/>
          <p:nvPr/>
        </p:nvSpPr>
        <p:spPr>
          <a:xfrm>
            <a:off x="1711347" y="6350000"/>
            <a:ext cx="3309575" cy="3207439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4" name="avro-example.png" descr="avro-ex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68454" y="7201720"/>
            <a:ext cx="5344664" cy="520762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Arrow"/>
          <p:cNvSpPr/>
          <p:nvPr/>
        </p:nvSpPr>
        <p:spPr>
          <a:xfrm rot="10800000">
            <a:off x="20203808" y="8663321"/>
            <a:ext cx="831964" cy="329853"/>
          </a:xfrm>
          <a:prstGeom prst="rightArrow">
            <a:avLst>
              <a:gd name="adj1" fmla="val 32000"/>
              <a:gd name="adj2" fmla="val 16142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6" name="Rectangle"/>
          <p:cNvSpPr/>
          <p:nvPr/>
        </p:nvSpPr>
        <p:spPr>
          <a:xfrm>
            <a:off x="17210451" y="9098778"/>
            <a:ext cx="3762076" cy="3426617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7" name="- This is used to represent a field can hold multiple types."/>
          <p:cNvSpPr txBox="1"/>
          <p:nvPr/>
        </p:nvSpPr>
        <p:spPr>
          <a:xfrm>
            <a:off x="4585662" y="10787660"/>
            <a:ext cx="10601047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- This is used to represent a field can hold multiple types. </a:t>
            </a:r>
          </a:p>
        </p:txBody>
      </p:sp>
      <p:sp>
        <p:nvSpPr>
          <p:cNvPr id="308" name="[String , null]"/>
          <p:cNvSpPr txBox="1"/>
          <p:nvPr/>
        </p:nvSpPr>
        <p:spPr>
          <a:xfrm>
            <a:off x="15178186" y="10781515"/>
            <a:ext cx="2470201" cy="58511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[String , null]</a:t>
            </a:r>
          </a:p>
        </p:txBody>
      </p:sp>
      <p:sp>
        <p:nvSpPr>
          <p:cNvPr id="309" name="- This is used to represent a field can be of a fixed size, specifying the number of bytes of the value"/>
          <p:cNvSpPr txBox="1"/>
          <p:nvPr/>
        </p:nvSpPr>
        <p:spPr>
          <a:xfrm>
            <a:off x="4622700" y="11890880"/>
            <a:ext cx="18059299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- This is used to represent a field can be of a fixed size, specifying the number of bytes of the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11"/>
      <p:bldP build="whole" bldLvl="1" animBg="1" rev="0" advAuto="0" spid="309" grpId="13"/>
      <p:bldP build="whole" bldLvl="1" animBg="1" rev="0" advAuto="0" spid="301" grpId="4"/>
      <p:bldP build="whole" bldLvl="1" animBg="1" rev="0" advAuto="0" spid="306" grpId="7"/>
      <p:bldP build="whole" bldLvl="1" animBg="1" rev="0" advAuto="0" spid="302" grpId="2"/>
      <p:bldP build="whole" bldLvl="1" animBg="1" rev="0" advAuto="0" spid="306" grpId="10"/>
      <p:bldP build="whole" bldLvl="1" animBg="1" rev="0" advAuto="0" spid="304" grpId="5"/>
      <p:bldP build="whole" bldLvl="1" animBg="1" rev="0" advAuto="0" spid="304" grpId="8"/>
      <p:bldP build="whole" bldLvl="1" animBg="1" rev="0" advAuto="0" spid="303" grpId="3"/>
      <p:bldP build="whole" bldLvl="1" animBg="1" rev="0" advAuto="0" spid="305" grpId="6"/>
      <p:bldP build="p" bldLvl="1" animBg="1" rev="0" advAuto="0" spid="300" grpId="1"/>
      <p:bldP build="whole" bldLvl="1" animBg="1" rev="0" advAuto="0" spid="305" grpId="9"/>
      <p:bldP build="whole" bldLvl="1" animBg="1" rev="0" advAuto="0" spid="308" grpId="1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Let’s build a simple…"/>
          <p:cNvSpPr txBox="1"/>
          <p:nvPr>
            <p:ph type="body" sz="half" idx="1"/>
          </p:nvPr>
        </p:nvSpPr>
        <p:spPr>
          <a:xfrm>
            <a:off x="1071994" y="3890771"/>
            <a:ext cx="21971001" cy="6018863"/>
          </a:xfrm>
          <a:prstGeom prst="rect">
            <a:avLst/>
          </a:prstGeom>
        </p:spPr>
        <p:txBody>
          <a:bodyPr/>
          <a:lstStyle/>
          <a:p>
            <a:pPr/>
            <a:r>
              <a:t>Let’s build a simple </a:t>
            </a:r>
          </a:p>
          <a:p>
            <a:pPr/>
            <a:r>
              <a:t>AVRO </a:t>
            </a:r>
          </a:p>
          <a:p>
            <a:pPr/>
            <a:r>
              <a:t>Schema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Build an AVRO Schema - Use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an AVRO Schema - UseCase</a:t>
            </a:r>
          </a:p>
        </p:txBody>
      </p:sp>
      <p:sp>
        <p:nvSpPr>
          <p:cNvPr id="314" name="Sample AVRO Messag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AVRO Message</a:t>
            </a:r>
          </a:p>
        </p:txBody>
      </p:sp>
      <p:sp>
        <p:nvSpPr>
          <p:cNvPr id="315" name="{…"/>
          <p:cNvSpPr txBox="1"/>
          <p:nvPr/>
        </p:nvSpPr>
        <p:spPr>
          <a:xfrm>
            <a:off x="6677257" y="6829020"/>
            <a:ext cx="9450320" cy="221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35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rPr>
                <a:solidFill>
                  <a:srgbClr val="872094"/>
                </a:solidFill>
              </a:rPr>
              <a:t>"greeting"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"Good Morning!, AVRO"</a:t>
            </a:r>
          </a:p>
          <a:p>
            <a:pPr algn="l" defTabSz="457200">
              <a:defRPr sz="3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grpSp>
        <p:nvGrpSpPr>
          <p:cNvPr id="318" name="Group"/>
          <p:cNvGrpSpPr/>
          <p:nvPr/>
        </p:nvGrpSpPr>
        <p:grpSpPr>
          <a:xfrm>
            <a:off x="7559757" y="8172139"/>
            <a:ext cx="2231747" cy="1625724"/>
            <a:chOff x="0" y="0"/>
            <a:chExt cx="2231745" cy="1625723"/>
          </a:xfrm>
        </p:grpSpPr>
        <p:sp>
          <p:nvSpPr>
            <p:cNvPr id="316" name="Property Name"/>
            <p:cNvSpPr txBox="1"/>
            <p:nvPr/>
          </p:nvSpPr>
          <p:spPr>
            <a:xfrm>
              <a:off x="-1" y="1164664"/>
              <a:ext cx="2231747" cy="461060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Property Name</a:t>
              </a:r>
            </a:p>
          </p:txBody>
        </p:sp>
        <p:sp>
          <p:nvSpPr>
            <p:cNvPr id="317" name="Arrow"/>
            <p:cNvSpPr/>
            <p:nvPr/>
          </p:nvSpPr>
          <p:spPr>
            <a:xfrm rot="16200000">
              <a:off x="584844" y="292282"/>
              <a:ext cx="1062058" cy="477493"/>
            </a:xfrm>
            <a:prstGeom prst="rightArrow">
              <a:avLst>
                <a:gd name="adj1" fmla="val 32000"/>
                <a:gd name="adj2" fmla="val 14235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12848859" y="8172139"/>
            <a:ext cx="1508746" cy="2665195"/>
            <a:chOff x="1695820" y="0"/>
            <a:chExt cx="1508745" cy="2665194"/>
          </a:xfrm>
        </p:grpSpPr>
        <p:sp>
          <p:nvSpPr>
            <p:cNvPr id="319" name="Property Type is “STRING”"/>
            <p:cNvSpPr/>
            <p:nvPr/>
          </p:nvSpPr>
          <p:spPr>
            <a:xfrm>
              <a:off x="1934565" y="1395194"/>
              <a:ext cx="1270001" cy="1270001"/>
            </a:xfrm>
            <a:prstGeom prst="lin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Property Type is “STRING”</a:t>
              </a:r>
            </a:p>
          </p:txBody>
        </p:sp>
        <p:sp>
          <p:nvSpPr>
            <p:cNvPr id="320" name="Arrow"/>
            <p:cNvSpPr/>
            <p:nvPr/>
          </p:nvSpPr>
          <p:spPr>
            <a:xfrm rot="16200000">
              <a:off x="1403537" y="292282"/>
              <a:ext cx="1062058" cy="477493"/>
            </a:xfrm>
            <a:prstGeom prst="rightArrow">
              <a:avLst>
                <a:gd name="adj1" fmla="val 32000"/>
                <a:gd name="adj2" fmla="val 14235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1"/>
      <p:bldP build="whole" bldLvl="1" animBg="1" rev="0" advAuto="0" spid="315" grpId="2"/>
      <p:bldP build="whole" bldLvl="1" animBg="1" rev="0" advAuto="0" spid="321" grpId="4"/>
      <p:bldP build="whole" bldLvl="1" animBg="1" rev="0" advAuto="0" spid="318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Avro Messages…"/>
          <p:cNvSpPr txBox="1"/>
          <p:nvPr>
            <p:ph type="body" idx="1"/>
          </p:nvPr>
        </p:nvSpPr>
        <p:spPr>
          <a:xfrm>
            <a:off x="1206500" y="3719226"/>
            <a:ext cx="21971000" cy="6162257"/>
          </a:xfrm>
          <a:prstGeom prst="rect">
            <a:avLst/>
          </a:prstGeom>
        </p:spPr>
        <p:txBody>
          <a:bodyPr/>
          <a:lstStyle/>
          <a:p>
            <a:pPr defTabSz="2413955">
              <a:defRPr spc="-229" sz="11484"/>
            </a:pPr>
            <a:r>
              <a:t>Avro Messages</a:t>
            </a:r>
          </a:p>
          <a:p>
            <a:pPr defTabSz="2413955">
              <a:defRPr spc="-229" sz="11484"/>
            </a:pPr>
            <a:r>
              <a:t>using </a:t>
            </a:r>
          </a:p>
          <a:p>
            <a:pPr defTabSz="2413955">
              <a:defRPr spc="-229" sz="11484"/>
            </a:pPr>
            <a:r>
              <a:t>Console </a:t>
            </a:r>
          </a:p>
          <a:p>
            <a:pPr defTabSz="2413955">
              <a:defRPr spc="-229" sz="11484"/>
            </a:pPr>
            <a:r>
              <a:t>AVRO Producer/Consumer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at’s Covered ?"/>
          <p:cNvSpPr txBox="1"/>
          <p:nvPr>
            <p:ph type="title"/>
          </p:nvPr>
        </p:nvSpPr>
        <p:spPr>
          <a:xfrm>
            <a:off x="1206500" y="675026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What’s Covered ?</a:t>
            </a:r>
          </a:p>
        </p:txBody>
      </p:sp>
      <p:sp>
        <p:nvSpPr>
          <p:cNvPr id="158" name="Fundamentals of Data Serialization and different Serialization formats available…"/>
          <p:cNvSpPr txBox="1"/>
          <p:nvPr>
            <p:ph type="body" idx="1"/>
          </p:nvPr>
        </p:nvSpPr>
        <p:spPr>
          <a:xfrm>
            <a:off x="1206500" y="2607196"/>
            <a:ext cx="21971000" cy="9897320"/>
          </a:xfrm>
          <a:prstGeom prst="rect">
            <a:avLst/>
          </a:prstGeom>
        </p:spPr>
        <p:txBody>
          <a:bodyPr/>
          <a:lstStyle/>
          <a:p>
            <a:pPr marL="402336" indent="-402336" defTabSz="1609303">
              <a:lnSpc>
                <a:spcPct val="200000"/>
              </a:lnSpc>
              <a:spcBef>
                <a:spcPts val="2900"/>
              </a:spcBef>
              <a:defRPr sz="3168"/>
            </a:pPr>
            <a:r>
              <a:t>Fundamentals of Data Serialization and different Serialization formats available</a:t>
            </a:r>
          </a:p>
          <a:p>
            <a:pPr marL="402336" indent="-402336" defTabSz="1609303">
              <a:lnSpc>
                <a:spcPct val="200000"/>
              </a:lnSpc>
              <a:spcBef>
                <a:spcPts val="2900"/>
              </a:spcBef>
              <a:defRPr sz="3168"/>
            </a:pPr>
            <a:r>
              <a:t>Introduction to AVRO and its importance</a:t>
            </a:r>
          </a:p>
          <a:p>
            <a:pPr marL="402336" indent="-402336" defTabSz="1609303">
              <a:lnSpc>
                <a:spcPct val="200000"/>
              </a:lnSpc>
              <a:spcBef>
                <a:spcPts val="2900"/>
              </a:spcBef>
              <a:defRPr sz="3168"/>
            </a:pPr>
            <a:r>
              <a:t>Build a real time Kafka Producer and Consumer application that exchanges data using AVRO Serialization format </a:t>
            </a:r>
          </a:p>
          <a:p>
            <a:pPr marL="402336" indent="-402336" defTabSz="1609303">
              <a:lnSpc>
                <a:spcPct val="200000"/>
              </a:lnSpc>
              <a:spcBef>
                <a:spcPts val="2900"/>
              </a:spcBef>
              <a:defRPr sz="3168"/>
            </a:pPr>
            <a:r>
              <a:t>Introduction of Schema Registry and its vital role for the evolution of the data</a:t>
            </a:r>
          </a:p>
          <a:p>
            <a:pPr marL="402336" indent="-402336" defTabSz="1609303">
              <a:lnSpc>
                <a:spcPct val="200000"/>
              </a:lnSpc>
              <a:spcBef>
                <a:spcPts val="2900"/>
              </a:spcBef>
              <a:defRPr sz="3168"/>
            </a:pPr>
            <a:r>
              <a:t>Integrate Schema Registry into the Producer and Consumer application</a:t>
            </a:r>
          </a:p>
          <a:p>
            <a:pPr marL="402336" indent="-402336" defTabSz="1609303">
              <a:lnSpc>
                <a:spcPct val="200000"/>
              </a:lnSpc>
              <a:spcBef>
                <a:spcPts val="2900"/>
              </a:spcBef>
              <a:defRPr sz="3168"/>
            </a:pPr>
            <a:r>
              <a:t>Different Techniques to evolve the data using Schema Registry</a:t>
            </a:r>
          </a:p>
          <a:p>
            <a:pPr marL="402336" indent="-402336" defTabSz="1609303">
              <a:lnSpc>
                <a:spcPct val="200000"/>
              </a:lnSpc>
              <a:spcBef>
                <a:spcPts val="2900"/>
              </a:spcBef>
              <a:defRPr sz="3168"/>
            </a:pPr>
            <a:r>
              <a:t>Build a Kafka Producer and Consumer Spring Boot app that integrates with Schema Registry</a:t>
            </a:r>
          </a:p>
          <a:p>
            <a:pPr marL="402336" indent="-402336" defTabSz="1609303">
              <a:lnSpc>
                <a:spcPct val="200000"/>
              </a:lnSpc>
              <a:spcBef>
                <a:spcPts val="2900"/>
              </a:spcBef>
              <a:defRPr sz="3168"/>
            </a:pPr>
            <a:r>
              <a:t>Gradle and Maven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roduce/Consume AVRO Messages using CLI"/>
          <p:cNvSpPr txBox="1"/>
          <p:nvPr>
            <p:ph type="title"/>
          </p:nvPr>
        </p:nvSpPr>
        <p:spPr>
          <a:xfrm>
            <a:off x="1071994" y="445400"/>
            <a:ext cx="21971001" cy="1433164"/>
          </a:xfrm>
          <a:prstGeom prst="rect">
            <a:avLst/>
          </a:prstGeom>
        </p:spPr>
        <p:txBody>
          <a:bodyPr/>
          <a:lstStyle>
            <a:lvl1pPr defTabSz="2316421">
              <a:defRPr spc="-161" sz="8075"/>
            </a:lvl1pPr>
          </a:lstStyle>
          <a:p>
            <a:pPr/>
            <a:r>
              <a:t>Produce/Consume AVRO Messages using CLI</a:t>
            </a:r>
          </a:p>
        </p:txBody>
      </p:sp>
      <p:sp>
        <p:nvSpPr>
          <p:cNvPr id="326" name="Slide bullet text"/>
          <p:cNvSpPr txBox="1"/>
          <p:nvPr>
            <p:ph type="body" idx="1"/>
          </p:nvPr>
        </p:nvSpPr>
        <p:spPr>
          <a:xfrm>
            <a:off x="1206500" y="2366289"/>
            <a:ext cx="21971000" cy="101382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329" name="Group"/>
          <p:cNvGrpSpPr/>
          <p:nvPr/>
        </p:nvGrpSpPr>
        <p:grpSpPr>
          <a:xfrm>
            <a:off x="10448748" y="3001283"/>
            <a:ext cx="3486504" cy="5311273"/>
            <a:chOff x="0" y="0"/>
            <a:chExt cx="3486503" cy="5311271"/>
          </a:xfrm>
        </p:grpSpPr>
        <p:sp>
          <p:nvSpPr>
            <p:cNvPr id="327" name="Kafka"/>
            <p:cNvSpPr/>
            <p:nvPr/>
          </p:nvSpPr>
          <p:spPr>
            <a:xfrm>
              <a:off x="0" y="2709603"/>
              <a:ext cx="3486504" cy="2601669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Kafka</a:t>
              </a:r>
            </a:p>
          </p:txBody>
        </p:sp>
        <p:sp>
          <p:nvSpPr>
            <p:cNvPr id="328" name="Schema Registry"/>
            <p:cNvSpPr/>
            <p:nvPr/>
          </p:nvSpPr>
          <p:spPr>
            <a:xfrm>
              <a:off x="368467" y="0"/>
              <a:ext cx="2749570" cy="1433163"/>
            </a:xfrm>
            <a:prstGeom prst="roundRect">
              <a:avLst>
                <a:gd name="adj" fmla="val 21474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Schema Registry</a:t>
              </a:r>
            </a:p>
          </p:txBody>
        </p:sp>
      </p:grpSp>
      <p:sp>
        <p:nvSpPr>
          <p:cNvPr id="330" name="Console AVRO Producer"/>
          <p:cNvSpPr/>
          <p:nvPr/>
        </p:nvSpPr>
        <p:spPr>
          <a:xfrm>
            <a:off x="3101062" y="5846516"/>
            <a:ext cx="3102283" cy="2022968"/>
          </a:xfrm>
          <a:prstGeom prst="roundRect">
            <a:avLst>
              <a:gd name="adj" fmla="val 1716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Console AVRO Producer</a:t>
            </a:r>
          </a:p>
        </p:txBody>
      </p:sp>
      <p:sp>
        <p:nvSpPr>
          <p:cNvPr id="331" name="Schema"/>
          <p:cNvSpPr txBox="1"/>
          <p:nvPr/>
        </p:nvSpPr>
        <p:spPr>
          <a:xfrm>
            <a:off x="5394912" y="5364363"/>
            <a:ext cx="1642365" cy="58511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</a:t>
            </a:r>
          </a:p>
        </p:txBody>
      </p:sp>
      <p:sp>
        <p:nvSpPr>
          <p:cNvPr id="332" name="Mail"/>
          <p:cNvSpPr/>
          <p:nvPr/>
        </p:nvSpPr>
        <p:spPr>
          <a:xfrm>
            <a:off x="5783037" y="7120062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3" name="1"/>
          <p:cNvSpPr/>
          <p:nvPr/>
        </p:nvSpPr>
        <p:spPr>
          <a:xfrm>
            <a:off x="9712347" y="3263870"/>
            <a:ext cx="1004865" cy="936226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4" name="2"/>
          <p:cNvSpPr/>
          <p:nvPr/>
        </p:nvSpPr>
        <p:spPr>
          <a:xfrm>
            <a:off x="11689567" y="9435275"/>
            <a:ext cx="1004866" cy="936226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5" name="Console AVRO Consumer"/>
          <p:cNvSpPr/>
          <p:nvPr/>
        </p:nvSpPr>
        <p:spPr>
          <a:xfrm>
            <a:off x="17631903" y="5973516"/>
            <a:ext cx="3102283" cy="2022968"/>
          </a:xfrm>
          <a:prstGeom prst="roundRect">
            <a:avLst>
              <a:gd name="adj" fmla="val 1716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Console AVRO Consumer</a:t>
            </a:r>
          </a:p>
        </p:txBody>
      </p:sp>
      <p:sp>
        <p:nvSpPr>
          <p:cNvPr id="336" name="Line"/>
          <p:cNvSpPr/>
          <p:nvPr/>
        </p:nvSpPr>
        <p:spPr>
          <a:xfrm flipH="1" flipV="1">
            <a:off x="14939781" y="4114225"/>
            <a:ext cx="3645692" cy="157255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 flipH="1" flipV="1">
            <a:off x="14663264" y="4394946"/>
            <a:ext cx="3097025" cy="141658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3"/>
          <p:cNvSpPr/>
          <p:nvPr/>
        </p:nvSpPr>
        <p:spPr>
          <a:xfrm>
            <a:off x="18680613" y="4908865"/>
            <a:ext cx="1004865" cy="936226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9" name="Record Processed Successfully"/>
          <p:cNvSpPr txBox="1"/>
          <p:nvPr/>
        </p:nvSpPr>
        <p:spPr>
          <a:xfrm>
            <a:off x="16700048" y="8246693"/>
            <a:ext cx="4965993" cy="5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Record Processed Successfully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5596 -0.067245" origin="layout" pathEditMode="relative">
                                      <p:cBhvr>
                                        <p:cTn id="18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32467 0.084850" origin="layout" pathEditMode="relative">
                                      <p:cBhvr>
                                        <p:cTn id="29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32467 0.084850 L 0.420013 -0.043976" origin="layout" pathEditMode="relative">
                                      <p:cBhvr>
                                        <p:cTn id="41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3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3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3"/>
      <p:bldP build="whole" bldLvl="1" animBg="1" rev="0" advAuto="0" spid="329" grpId="1"/>
      <p:bldP build="whole" bldLvl="1" animBg="1" rev="0" advAuto="0" spid="335" grpId="9"/>
      <p:bldP build="whole" bldLvl="1" animBg="1" rev="0" advAuto="0" spid="338" grpId="13"/>
      <p:bldP build="whole" bldLvl="1" animBg="1" rev="0" advAuto="0" spid="332" grpId="6"/>
      <p:bldP build="whole" bldLvl="1" animBg="1" rev="0" advAuto="0" spid="333" grpId="5"/>
      <p:bldP build="whole" bldLvl="1" animBg="1" rev="0" advAuto="0" spid="336" grpId="11"/>
      <p:bldP build="whole" bldLvl="1" animBg="1" rev="0" advAuto="0" spid="339" grpId="14"/>
      <p:bldP build="whole" bldLvl="1" animBg="1" rev="0" advAuto="0" spid="330" grpId="2"/>
      <p:bldP build="whole" bldLvl="1" animBg="1" rev="0" advAuto="0" spid="337" grpId="12"/>
      <p:bldP build="whole" bldLvl="1" animBg="1" rev="0" advAuto="0" spid="334" grpId="8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How to use AVRO…"/>
          <p:cNvSpPr txBox="1"/>
          <p:nvPr>
            <p:ph type="body" sz="half" idx="1"/>
          </p:nvPr>
        </p:nvSpPr>
        <p:spPr>
          <a:xfrm>
            <a:off x="1206500" y="3924663"/>
            <a:ext cx="21971000" cy="5866675"/>
          </a:xfrm>
          <a:prstGeom prst="rect">
            <a:avLst/>
          </a:prstGeom>
        </p:spPr>
        <p:txBody>
          <a:bodyPr/>
          <a:lstStyle/>
          <a:p>
            <a:pPr/>
            <a:r>
              <a:t>How to use AVRO </a:t>
            </a:r>
          </a:p>
          <a:p>
            <a:pPr/>
            <a:r>
              <a:t>in a </a:t>
            </a:r>
          </a:p>
          <a:p>
            <a:pPr/>
            <a:r>
              <a:t>Java Project?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Working with AVRO"/>
          <p:cNvSpPr txBox="1"/>
          <p:nvPr>
            <p:ph type="title"/>
          </p:nvPr>
        </p:nvSpPr>
        <p:spPr>
          <a:xfrm>
            <a:off x="1187284" y="695197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Working with AVRO</a:t>
            </a:r>
          </a:p>
        </p:txBody>
      </p:sp>
      <p:sp>
        <p:nvSpPr>
          <p:cNvPr id="344" name="Place the AVRO schema file in a the src directory of the Java Project…"/>
          <p:cNvSpPr txBox="1"/>
          <p:nvPr>
            <p:ph type="body" idx="1"/>
          </p:nvPr>
        </p:nvSpPr>
        <p:spPr>
          <a:xfrm>
            <a:off x="1206500" y="2941875"/>
            <a:ext cx="21971000" cy="100781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Place the AVRO schema file in a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src</a:t>
            </a:r>
            <a:r>
              <a:t> directory of the Java Project</a:t>
            </a:r>
          </a:p>
          <a:p>
            <a:pPr lvl="1">
              <a:lnSpc>
                <a:spcPct val="150000"/>
              </a:lnSpc>
            </a:pPr>
            <a:r>
              <a:t>src/avro [Default Path]</a:t>
            </a:r>
          </a:p>
          <a:p>
            <a:pPr>
              <a:lnSpc>
                <a:spcPct val="150000"/>
              </a:lnSpc>
            </a:pPr>
            <a:r>
              <a:t>Generate Java Classes from the .avsc file</a:t>
            </a:r>
          </a:p>
          <a:p>
            <a:pPr>
              <a:lnSpc>
                <a:spcPct val="150000"/>
              </a:lnSpc>
            </a:pPr>
            <a:r>
              <a:t>Use the Generated Java Classes in the Producer &amp; Consumer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4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offee Order Servic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Coffee Order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offee Order Service"/>
          <p:cNvSpPr txBox="1"/>
          <p:nvPr>
            <p:ph type="title"/>
          </p:nvPr>
        </p:nvSpPr>
        <p:spPr>
          <a:xfrm>
            <a:off x="1071994" y="522261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Coffee Order Service</a:t>
            </a:r>
          </a:p>
        </p:txBody>
      </p:sp>
      <p:sp>
        <p:nvSpPr>
          <p:cNvPr id="349" name="Slide bullet text"/>
          <p:cNvSpPr txBox="1"/>
          <p:nvPr>
            <p:ph type="body" idx="1"/>
          </p:nvPr>
        </p:nvSpPr>
        <p:spPr>
          <a:xfrm>
            <a:off x="1206500" y="2843096"/>
            <a:ext cx="21971000" cy="96614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Coffee Order Service…"/>
          <p:cNvSpPr/>
          <p:nvPr/>
        </p:nvSpPr>
        <p:spPr>
          <a:xfrm>
            <a:off x="2666098" y="5592850"/>
            <a:ext cx="3400867" cy="2530300"/>
          </a:xfrm>
          <a:prstGeom prst="roundRect">
            <a:avLst>
              <a:gd name="adj" fmla="val 1258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Coffee Order Service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(Producer)</a:t>
            </a:r>
          </a:p>
        </p:txBody>
      </p:sp>
      <p:sp>
        <p:nvSpPr>
          <p:cNvPr id="351" name="Coffee Order Consumer"/>
          <p:cNvSpPr/>
          <p:nvPr/>
        </p:nvSpPr>
        <p:spPr>
          <a:xfrm>
            <a:off x="17045021" y="5930444"/>
            <a:ext cx="3144074" cy="185511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Coffee Order Consumer</a:t>
            </a:r>
          </a:p>
        </p:txBody>
      </p:sp>
      <p:sp>
        <p:nvSpPr>
          <p:cNvPr id="352" name="Line"/>
          <p:cNvSpPr/>
          <p:nvPr/>
        </p:nvSpPr>
        <p:spPr>
          <a:xfrm>
            <a:off x="13810684" y="6858000"/>
            <a:ext cx="282125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Create Order"/>
          <p:cNvSpPr txBox="1"/>
          <p:nvPr/>
        </p:nvSpPr>
        <p:spPr>
          <a:xfrm>
            <a:off x="6909414" y="5871898"/>
            <a:ext cx="2531568" cy="58511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Create Order</a:t>
            </a:r>
          </a:p>
        </p:txBody>
      </p:sp>
      <p:sp>
        <p:nvSpPr>
          <p:cNvPr id="354" name="Order Updates"/>
          <p:cNvSpPr txBox="1"/>
          <p:nvPr/>
        </p:nvSpPr>
        <p:spPr>
          <a:xfrm>
            <a:off x="6816788" y="7258990"/>
            <a:ext cx="2877415" cy="58511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Order Updates</a:t>
            </a:r>
          </a:p>
        </p:txBody>
      </p:sp>
      <p:sp>
        <p:nvSpPr>
          <p:cNvPr id="355" name="Line"/>
          <p:cNvSpPr/>
          <p:nvPr/>
        </p:nvSpPr>
        <p:spPr>
          <a:xfrm>
            <a:off x="6619732" y="6858000"/>
            <a:ext cx="282125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58" name="Group"/>
          <p:cNvGrpSpPr/>
          <p:nvPr/>
        </p:nvGrpSpPr>
        <p:grpSpPr>
          <a:xfrm>
            <a:off x="13754520" y="5930444"/>
            <a:ext cx="2877414" cy="1855112"/>
            <a:chOff x="0" y="0"/>
            <a:chExt cx="2877413" cy="1855111"/>
          </a:xfrm>
        </p:grpSpPr>
        <p:sp>
          <p:nvSpPr>
            <p:cNvPr id="356" name="Order Create"/>
            <p:cNvSpPr txBox="1"/>
            <p:nvPr/>
          </p:nvSpPr>
          <p:spPr>
            <a:xfrm>
              <a:off x="172923" y="0"/>
              <a:ext cx="2531568" cy="585112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Order Create</a:t>
              </a:r>
            </a:p>
          </p:txBody>
        </p:sp>
        <p:sp>
          <p:nvSpPr>
            <p:cNvPr id="357" name="Order Updates"/>
            <p:cNvSpPr txBox="1"/>
            <p:nvPr/>
          </p:nvSpPr>
          <p:spPr>
            <a:xfrm>
              <a:off x="0" y="1270000"/>
              <a:ext cx="2877414" cy="585112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Order Updates</a:t>
              </a:r>
            </a:p>
          </p:txBody>
        </p:sp>
      </p:grpSp>
      <p:pic>
        <p:nvPicPr>
          <p:cNvPr id="359" name="kafka.png" descr="kafk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2995" y="5592850"/>
            <a:ext cx="2530300" cy="2530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2" name="Group"/>
          <p:cNvGrpSpPr/>
          <p:nvPr/>
        </p:nvGrpSpPr>
        <p:grpSpPr>
          <a:xfrm>
            <a:off x="3891157" y="8413524"/>
            <a:ext cx="15201275" cy="1065063"/>
            <a:chOff x="0" y="0"/>
            <a:chExt cx="15201273" cy="1065062"/>
          </a:xfrm>
        </p:grpSpPr>
        <p:sp>
          <p:nvSpPr>
            <p:cNvPr id="360" name="1"/>
            <p:cNvSpPr/>
            <p:nvPr/>
          </p:nvSpPr>
          <p:spPr>
            <a:xfrm>
              <a:off x="0" y="76861"/>
              <a:ext cx="950748" cy="988202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1" name="2"/>
            <p:cNvSpPr/>
            <p:nvPr/>
          </p:nvSpPr>
          <p:spPr>
            <a:xfrm>
              <a:off x="14250525" y="0"/>
              <a:ext cx="950749" cy="988202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4" grpId="4"/>
      <p:bldP build="whole" bldLvl="1" animBg="1" rev="0" advAuto="0" spid="362" grpId="9"/>
      <p:bldP build="whole" bldLvl="1" animBg="1" rev="0" advAuto="0" spid="351" grpId="6"/>
      <p:bldP build="whole" bldLvl="1" animBg="1" rev="0" advAuto="0" spid="355" grpId="2"/>
      <p:bldP build="whole" bldLvl="1" animBg="1" rev="0" advAuto="0" spid="359" grpId="5"/>
      <p:bldP build="whole" bldLvl="1" animBg="1" rev="0" advAuto="0" spid="350" grpId="1"/>
      <p:bldP build="whole" bldLvl="1" animBg="1" rev="0" advAuto="0" spid="353" grpId="3"/>
      <p:bldP build="whole" bldLvl="1" animBg="1" rev="0" advAuto="0" spid="352" grpId="7"/>
      <p:bldP build="whole" bldLvl="1" animBg="1" rev="0" advAuto="0" spid="358" grpId="8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ample Coffee Order Mess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Coffee Order Message</a:t>
            </a:r>
          </a:p>
        </p:txBody>
      </p:sp>
      <p:sp>
        <p:nvSpPr>
          <p:cNvPr id="36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7" name="{…"/>
          <p:cNvSpPr txBox="1"/>
          <p:nvPr/>
        </p:nvSpPr>
        <p:spPr>
          <a:xfrm>
            <a:off x="7945456" y="3578938"/>
            <a:ext cx="8162330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"id"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1750EB"/>
                </a:solidFill>
              </a:rPr>
              <a:t>164</a:t>
            </a:r>
            <a:r>
              <a:t>,</a:t>
            </a: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rPr>
                <a:solidFill>
                  <a:srgbClr val="872094"/>
                </a:solidFill>
              </a:rPr>
              <a:t>"name"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"Dilip Sundarraj"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"nickName"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77D16"/>
                </a:solidFill>
              </a:rPr>
              <a:t>""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"store"</a:t>
            </a:r>
            <a:r>
              <a:rPr>
                <a:solidFill>
                  <a:srgbClr val="080808"/>
                </a:solidFill>
              </a:rPr>
              <a:t>: {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872094"/>
                </a:solidFill>
              </a:rPr>
              <a:t>"id"</a:t>
            </a:r>
            <a:r>
              <a:t>: </a:t>
            </a:r>
            <a:r>
              <a:rPr>
                <a:solidFill>
                  <a:srgbClr val="1750EB"/>
                </a:solidFill>
              </a:rPr>
              <a:t>205</a:t>
            </a:r>
            <a:r>
              <a:t>,</a:t>
            </a: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"address"</a:t>
            </a:r>
            <a:r>
              <a:rPr>
                <a:solidFill>
                  <a:srgbClr val="080808"/>
                </a:solidFill>
              </a:rPr>
              <a:t>: {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</a:t>
            </a:r>
            <a:r>
              <a:rPr>
                <a:solidFill>
                  <a:srgbClr val="872094"/>
                </a:solidFill>
              </a:rPr>
              <a:t>"addressLine1"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"1234 Address Line 1"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</a:t>
            </a:r>
            <a:r>
              <a:rPr>
                <a:solidFill>
                  <a:srgbClr val="872094"/>
                </a:solidFill>
              </a:rPr>
              <a:t>"city"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"Chicago"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</a:t>
            </a:r>
            <a:r>
              <a:t>"state_province"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77D16"/>
                </a:solidFill>
              </a:rPr>
              <a:t>"IL"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</a:t>
            </a:r>
            <a:r>
              <a:t>"country"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77D16"/>
                </a:solidFill>
              </a:rPr>
              <a:t>"USA"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</a:t>
            </a:r>
            <a:r>
              <a:rPr>
                <a:solidFill>
                  <a:srgbClr val="872094"/>
                </a:solidFill>
              </a:rPr>
              <a:t>"zip"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"12345"</a:t>
            </a:r>
          </a:p>
          <a:p>
            <a:pPr algn="l" defTabSz="457200"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},</a:t>
            </a: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"orderLineItems"</a:t>
            </a:r>
            <a:r>
              <a:rPr>
                <a:solidFill>
                  <a:srgbClr val="080808"/>
                </a:solidFill>
              </a:rPr>
              <a:t>: [{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872094"/>
                </a:solidFill>
              </a:rPr>
              <a:t>"name"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"Caffe Latte"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872094"/>
                </a:solidFill>
              </a:rPr>
              <a:t>"size"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"MEDIUM"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"quantity"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algn="l" defTabSz="457200"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</a:t>
            </a:r>
            <a:r>
              <a:t>}],</a:t>
            </a:r>
          </a:p>
          <a:p>
            <a:pPr algn="l" defTabSz="457200">
              <a:defRPr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rPr>
                <a:solidFill>
                  <a:srgbClr val="872094"/>
                </a:solidFill>
              </a:rPr>
              <a:t>"ordered_time"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"2022-06-16T18:40:55.472"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</a:t>
            </a:r>
            <a:r>
              <a:t>"status"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77D16"/>
                </a:solidFill>
              </a:rPr>
              <a:t>"NEW"</a:t>
            </a:r>
            <a:endParaRPr>
              <a:solidFill>
                <a:srgbClr val="077D16"/>
              </a:solidFill>
            </a:endParaRPr>
          </a:p>
          <a:p>
            <a:pPr algn="l" defTabSz="457200">
              <a:defRPr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68" name="Arrow"/>
          <p:cNvSpPr/>
          <p:nvPr/>
        </p:nvSpPr>
        <p:spPr>
          <a:xfrm>
            <a:off x="7291240" y="4032475"/>
            <a:ext cx="819912" cy="383688"/>
          </a:xfrm>
          <a:prstGeom prst="rightArrow">
            <a:avLst>
              <a:gd name="adj1" fmla="val 32000"/>
              <a:gd name="adj2" fmla="val 13676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9" name="Arrow"/>
          <p:cNvSpPr/>
          <p:nvPr/>
        </p:nvSpPr>
        <p:spPr>
          <a:xfrm>
            <a:off x="7291240" y="4793574"/>
            <a:ext cx="819912" cy="383688"/>
          </a:xfrm>
          <a:prstGeom prst="rightArrow">
            <a:avLst>
              <a:gd name="adj1" fmla="val 32000"/>
              <a:gd name="adj2" fmla="val 13676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0" name="Arrow"/>
          <p:cNvSpPr/>
          <p:nvPr/>
        </p:nvSpPr>
        <p:spPr>
          <a:xfrm>
            <a:off x="7291240" y="5466227"/>
            <a:ext cx="819912" cy="383689"/>
          </a:xfrm>
          <a:prstGeom prst="rightArrow">
            <a:avLst>
              <a:gd name="adj1" fmla="val 32000"/>
              <a:gd name="adj2" fmla="val 13676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1" name="Arrow"/>
          <p:cNvSpPr/>
          <p:nvPr/>
        </p:nvSpPr>
        <p:spPr>
          <a:xfrm>
            <a:off x="7291240" y="9091707"/>
            <a:ext cx="819912" cy="383688"/>
          </a:xfrm>
          <a:prstGeom prst="rightArrow">
            <a:avLst>
              <a:gd name="adj1" fmla="val 32000"/>
              <a:gd name="adj2" fmla="val 13676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2" name="Arrow"/>
          <p:cNvSpPr/>
          <p:nvPr/>
        </p:nvSpPr>
        <p:spPr>
          <a:xfrm>
            <a:off x="7291240" y="11351586"/>
            <a:ext cx="819912" cy="383689"/>
          </a:xfrm>
          <a:prstGeom prst="rightArrow">
            <a:avLst>
              <a:gd name="adj1" fmla="val 32000"/>
              <a:gd name="adj2" fmla="val 13676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5"/>
      <p:bldP build="whole" bldLvl="1" animBg="1" rev="0" advAuto="0" spid="368" grpId="1"/>
      <p:bldP build="whole" bldLvl="1" animBg="1" rev="0" advAuto="0" spid="370" grpId="3"/>
      <p:bldP build="whole" bldLvl="1" animBg="1" rev="0" advAuto="0" spid="371" grpId="4"/>
      <p:bldP build="whole" bldLvl="1" animBg="1" rev="0" advAuto="0" spid="369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roject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SetUp</a:t>
            </a:r>
          </a:p>
        </p:txBody>
      </p:sp>
      <p:sp>
        <p:nvSpPr>
          <p:cNvPr id="375" name="The is a multi module project…"/>
          <p:cNvSpPr txBox="1"/>
          <p:nvPr>
            <p:ph type="body" sz="half" idx="1"/>
          </p:nvPr>
        </p:nvSpPr>
        <p:spPr>
          <a:xfrm>
            <a:off x="1206500" y="3062297"/>
            <a:ext cx="8653578" cy="944221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The is a multi module project</a:t>
            </a:r>
          </a:p>
          <a:p>
            <a:pPr>
              <a:lnSpc>
                <a:spcPct val="200000"/>
              </a:lnSpc>
            </a:pPr>
            <a:r>
              <a:t>Avoids Code duplication</a:t>
            </a:r>
          </a:p>
        </p:txBody>
      </p:sp>
      <p:pic>
        <p:nvPicPr>
          <p:cNvPr id="376" name="multi-module-project-setup.png" descr="multi-module-project-set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88483" y="3569402"/>
            <a:ext cx="9522854" cy="6882238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Rectangle"/>
          <p:cNvSpPr/>
          <p:nvPr/>
        </p:nvSpPr>
        <p:spPr>
          <a:xfrm>
            <a:off x="11973687" y="6346651"/>
            <a:ext cx="3599930" cy="708759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8" name="Arrow"/>
          <p:cNvSpPr/>
          <p:nvPr/>
        </p:nvSpPr>
        <p:spPr>
          <a:xfrm>
            <a:off x="11518569" y="4851219"/>
            <a:ext cx="819912" cy="383689"/>
          </a:xfrm>
          <a:prstGeom prst="rightArrow">
            <a:avLst>
              <a:gd name="adj1" fmla="val 32000"/>
              <a:gd name="adj2" fmla="val 13676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9" name="Arrow"/>
          <p:cNvSpPr/>
          <p:nvPr/>
        </p:nvSpPr>
        <p:spPr>
          <a:xfrm rot="10800000">
            <a:off x="16430136" y="5304876"/>
            <a:ext cx="819912" cy="383689"/>
          </a:xfrm>
          <a:prstGeom prst="rightArrow">
            <a:avLst>
              <a:gd name="adj1" fmla="val 32000"/>
              <a:gd name="adj2" fmla="val 13676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6" grpId="1"/>
      <p:bldP build="whole" bldLvl="1" animBg="1" rev="0" advAuto="0" spid="379" grpId="4"/>
      <p:bldP build="whole" bldLvl="1" animBg="1" rev="0" advAuto="0" spid="378" grpId="5"/>
      <p:bldP build="p" bldLvl="5" animBg="1" rev="0" advAuto="0" spid="375" grpId="2"/>
      <p:bldP build="whole" bldLvl="1" animBg="1" rev="0" advAuto="0" spid="377" grpId="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Logical Types in AVRO"/>
          <p:cNvSpPr txBox="1"/>
          <p:nvPr>
            <p:ph type="title"/>
          </p:nvPr>
        </p:nvSpPr>
        <p:spPr>
          <a:xfrm>
            <a:off x="1206500" y="656767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Logical Types in AVRO</a:t>
            </a:r>
          </a:p>
        </p:txBody>
      </p:sp>
      <p:sp>
        <p:nvSpPr>
          <p:cNvPr id="382" name="Logical Types are used to represent Decimals, UUID, Date, Timestamp, Time.…"/>
          <p:cNvSpPr txBox="1"/>
          <p:nvPr>
            <p:ph type="body" idx="1"/>
          </p:nvPr>
        </p:nvSpPr>
        <p:spPr>
          <a:xfrm>
            <a:off x="1206500" y="2630255"/>
            <a:ext cx="21971000" cy="9874261"/>
          </a:xfrm>
          <a:prstGeom prst="rect">
            <a:avLst/>
          </a:prstGeom>
        </p:spPr>
        <p:txBody>
          <a:bodyPr/>
          <a:lstStyle/>
          <a:p>
            <a:pPr/>
            <a:r>
              <a:t>Logical Types are used to represent Decimals, UUID, Date, Timestamp, Time.</a:t>
            </a:r>
          </a:p>
          <a:p>
            <a:pPr/>
            <a:r>
              <a:t>AVRO uses some additional attributes to represent a particular logical type</a:t>
            </a:r>
          </a:p>
        </p:txBody>
      </p:sp>
      <p:sp>
        <p:nvSpPr>
          <p:cNvPr id="383" name="{…"/>
          <p:cNvSpPr txBox="1"/>
          <p:nvPr/>
        </p:nvSpPr>
        <p:spPr>
          <a:xfrm>
            <a:off x="8425834" y="5106901"/>
            <a:ext cx="8954940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4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"name" 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77D16"/>
                </a:solidFill>
              </a:rPr>
              <a:t>"cost"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4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"type"</a:t>
            </a:r>
            <a:r>
              <a:rPr>
                <a:solidFill>
                  <a:srgbClr val="080808"/>
                </a:solidFill>
              </a:rPr>
              <a:t>:{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40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872094"/>
                </a:solidFill>
              </a:rPr>
              <a:t>"type"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"bytes"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4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"logicalType"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77D16"/>
                </a:solidFill>
              </a:rPr>
              <a:t>"decimal"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4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"precision"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4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"scale"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1750EB"/>
                </a:solidFill>
              </a:rPr>
              <a:t>2</a:t>
            </a:r>
            <a:endParaRPr>
              <a:solidFill>
                <a:srgbClr val="1750EB"/>
              </a:solidFill>
            </a:endParaRPr>
          </a:p>
          <a:p>
            <a:pPr algn="l" defTabSz="457200">
              <a:defRPr sz="40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40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80808"/>
                </a:solidFill>
              </a:rPr>
              <a:t>}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4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84" name="Rectangle"/>
          <p:cNvSpPr/>
          <p:nvPr/>
        </p:nvSpPr>
        <p:spPr>
          <a:xfrm>
            <a:off x="9363065" y="8276504"/>
            <a:ext cx="5657870" cy="1268998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5" name="Rectangle"/>
          <p:cNvSpPr/>
          <p:nvPr/>
        </p:nvSpPr>
        <p:spPr>
          <a:xfrm>
            <a:off x="9733237" y="7577253"/>
            <a:ext cx="7653481" cy="773910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86" name="$3.99"/>
          <p:cNvSpPr txBox="1"/>
          <p:nvPr/>
        </p:nvSpPr>
        <p:spPr>
          <a:xfrm>
            <a:off x="15142811" y="8832829"/>
            <a:ext cx="1131114" cy="58511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$3.99</a:t>
            </a:r>
          </a:p>
        </p:txBody>
      </p:sp>
      <p:sp>
        <p:nvSpPr>
          <p:cNvPr id="387" name="Arrow"/>
          <p:cNvSpPr/>
          <p:nvPr/>
        </p:nvSpPr>
        <p:spPr>
          <a:xfrm>
            <a:off x="8117491" y="5704191"/>
            <a:ext cx="917398" cy="696017"/>
          </a:xfrm>
          <a:prstGeom prst="rightArrow">
            <a:avLst>
              <a:gd name="adj1" fmla="val 32000"/>
              <a:gd name="adj2" fmla="val 8435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2" grpId="1"/>
      <p:bldP build="whole" bldLvl="1" animBg="1" rev="0" advAuto="0" spid="384" grpId="6"/>
      <p:bldP build="whole" bldLvl="1" animBg="1" rev="0" advAuto="0" spid="385" grpId="4"/>
      <p:bldP build="whole" bldLvl="1" animBg="1" rev="0" advAuto="0" spid="385" grpId="5"/>
      <p:bldP build="whole" bldLvl="1" animBg="1" rev="0" advAuto="0" spid="387" grpId="3"/>
      <p:bldP build="whole" bldLvl="1" animBg="1" rev="0" advAuto="0" spid="383" grpId="2"/>
      <p:bldP build="whole" bldLvl="1" animBg="1" rev="0" advAuto="0" spid="386" grpId="7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What’s inside an AVRO Record 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170" sz="8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What’s inside an AVRO Record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What’s inside an AVRO record ?"/>
          <p:cNvSpPr txBox="1"/>
          <p:nvPr>
            <p:ph type="title"/>
          </p:nvPr>
        </p:nvSpPr>
        <p:spPr>
          <a:xfrm>
            <a:off x="1206500" y="40697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What’s inside an AVRO record ?</a:t>
            </a:r>
          </a:p>
        </p:txBody>
      </p:sp>
      <p:sp>
        <p:nvSpPr>
          <p:cNvPr id="392" name="Slide bullet text"/>
          <p:cNvSpPr txBox="1"/>
          <p:nvPr>
            <p:ph type="body" idx="1"/>
          </p:nvPr>
        </p:nvSpPr>
        <p:spPr>
          <a:xfrm>
            <a:off x="1206500" y="2232626"/>
            <a:ext cx="21971000" cy="102718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398" name="Group"/>
          <p:cNvGrpSpPr/>
          <p:nvPr/>
        </p:nvGrpSpPr>
        <p:grpSpPr>
          <a:xfrm>
            <a:off x="4228529" y="5557165"/>
            <a:ext cx="15926942" cy="2601670"/>
            <a:chOff x="0" y="0"/>
            <a:chExt cx="15926941" cy="2601668"/>
          </a:xfrm>
        </p:grpSpPr>
        <p:sp>
          <p:nvSpPr>
            <p:cNvPr id="393" name="Kafka"/>
            <p:cNvSpPr/>
            <p:nvPr/>
          </p:nvSpPr>
          <p:spPr>
            <a:xfrm>
              <a:off x="6220219" y="0"/>
              <a:ext cx="3486504" cy="2601669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Kafka</a:t>
              </a:r>
            </a:p>
          </p:txBody>
        </p:sp>
        <p:sp>
          <p:nvSpPr>
            <p:cNvPr id="394" name="Producer"/>
            <p:cNvSpPr/>
            <p:nvPr/>
          </p:nvSpPr>
          <p:spPr>
            <a:xfrm>
              <a:off x="0" y="526314"/>
              <a:ext cx="2923813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395" name="Line"/>
            <p:cNvSpPr/>
            <p:nvPr/>
          </p:nvSpPr>
          <p:spPr>
            <a:xfrm>
              <a:off x="329133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96" name="Consumer"/>
            <p:cNvSpPr/>
            <p:nvPr/>
          </p:nvSpPr>
          <p:spPr>
            <a:xfrm>
              <a:off x="13003128" y="526314"/>
              <a:ext cx="2923814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397" name="Line"/>
            <p:cNvSpPr/>
            <p:nvPr/>
          </p:nvSpPr>
          <p:spPr>
            <a:xfrm>
              <a:off x="1007424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99" name="Mail"/>
          <p:cNvSpPr/>
          <p:nvPr/>
        </p:nvSpPr>
        <p:spPr>
          <a:xfrm>
            <a:off x="5879112" y="7562010"/>
            <a:ext cx="1481000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402" name="Group"/>
          <p:cNvGrpSpPr/>
          <p:nvPr/>
        </p:nvGrpSpPr>
        <p:grpSpPr>
          <a:xfrm>
            <a:off x="3333824" y="5040398"/>
            <a:ext cx="17756535" cy="584201"/>
            <a:chOff x="0" y="0"/>
            <a:chExt cx="17756533" cy="584200"/>
          </a:xfrm>
        </p:grpSpPr>
        <p:sp>
          <p:nvSpPr>
            <p:cNvPr id="400" name="ByteArraySerializer"/>
            <p:cNvSpPr txBox="1"/>
            <p:nvPr/>
          </p:nvSpPr>
          <p:spPr>
            <a:xfrm>
              <a:off x="0" y="-1"/>
              <a:ext cx="474801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32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ByteArraySerializer</a:t>
              </a:r>
            </a:p>
          </p:txBody>
        </p:sp>
        <p:sp>
          <p:nvSpPr>
            <p:cNvPr id="401" name="ByteArrayDeSerializer"/>
            <p:cNvSpPr txBox="1"/>
            <p:nvPr/>
          </p:nvSpPr>
          <p:spPr>
            <a:xfrm>
              <a:off x="12520759" y="-1"/>
              <a:ext cx="523577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32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ByteArrayDeSerializer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4292629" y="7944856"/>
            <a:ext cx="2511479" cy="1270001"/>
            <a:chOff x="0" y="0"/>
            <a:chExt cx="2511477" cy="1270000"/>
          </a:xfrm>
        </p:grpSpPr>
        <p:grpSp>
          <p:nvGrpSpPr>
            <p:cNvPr id="405" name="Group"/>
            <p:cNvGrpSpPr/>
            <p:nvPr/>
          </p:nvGrpSpPr>
          <p:grpSpPr>
            <a:xfrm>
              <a:off x="0" y="0"/>
              <a:ext cx="2511478" cy="1270000"/>
              <a:chOff x="0" y="0"/>
              <a:chExt cx="2511477" cy="1270000"/>
            </a:xfrm>
          </p:grpSpPr>
          <p:sp>
            <p:nvSpPr>
              <p:cNvPr id="403" name="Rounded Rectangle"/>
              <p:cNvSpPr/>
              <p:nvPr/>
            </p:nvSpPr>
            <p:spPr>
              <a:xfrm>
                <a:off x="0" y="0"/>
                <a:ext cx="1270000" cy="1270000"/>
              </a:xfrm>
              <a:prstGeom prst="roundRect">
                <a:avLst>
                  <a:gd name="adj" fmla="val 15000"/>
                </a:avLst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04" name="Rounded Rectangle"/>
              <p:cNvSpPr/>
              <p:nvPr/>
            </p:nvSpPr>
            <p:spPr>
              <a:xfrm>
                <a:off x="1241477" y="0"/>
                <a:ext cx="1270001" cy="1270000"/>
              </a:xfrm>
              <a:prstGeom prst="roundRect">
                <a:avLst>
                  <a:gd name="adj" fmla="val 15000"/>
                </a:avLst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06" name="binary…"/>
            <p:cNvSpPr txBox="1"/>
            <p:nvPr/>
          </p:nvSpPr>
          <p:spPr>
            <a:xfrm>
              <a:off x="1389889" y="220167"/>
              <a:ext cx="9497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binary</a:t>
              </a:r>
            </a:p>
            <a:p>
              <a:pPr/>
              <a:r>
                <a:t>data</a:t>
              </a:r>
            </a:p>
          </p:txBody>
        </p:sp>
        <p:sp>
          <p:nvSpPr>
            <p:cNvPr id="407" name="schema"/>
            <p:cNvSpPr txBox="1"/>
            <p:nvPr/>
          </p:nvSpPr>
          <p:spPr>
            <a:xfrm>
              <a:off x="14681" y="404317"/>
              <a:ext cx="118719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schema</a:t>
              </a:r>
            </a:p>
          </p:txBody>
        </p:sp>
      </p:grpSp>
      <p:sp>
        <p:nvSpPr>
          <p:cNvPr id="409" name="This pattern makes the message bulky…"/>
          <p:cNvSpPr txBox="1"/>
          <p:nvPr/>
        </p:nvSpPr>
        <p:spPr>
          <a:xfrm>
            <a:off x="8250946" y="10033525"/>
            <a:ext cx="14927061" cy="2425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8639" indent="-548639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This pattern makes the message bulky</a:t>
            </a:r>
          </a:p>
          <a:p>
            <a:pPr marL="548639" indent="-548639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Providing the schema with every event in Kafka leads to inefficient network bandwidth and adds storage overhead.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32467 0.084850" origin="layout" pathEditMode="relative">
                                      <p:cBhvr>
                                        <p:cTn id="14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32467 0.084850 L 0.420013 -0.043976" origin="layout" pathEditMode="relative">
                                      <p:cBhvr>
                                        <p:cTn id="1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2459 0.029419" origin="layout" pathEditMode="relative">
                                      <p:cBhvr>
                                        <p:cTn id="34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72459 0.029419 L 0.544917 0.000000" origin="layout" pathEditMode="relative">
                                      <p:cBhvr>
                                        <p:cTn id="38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9" grpId="10"/>
      <p:bldP build="whole" bldLvl="1" animBg="1" rev="0" advAuto="0" spid="408" grpId="7"/>
      <p:bldP build="whole" bldLvl="1" animBg="1" rev="0" advAuto="0" spid="402" grpId="5"/>
      <p:bldP build="whole" bldLvl="1" animBg="1" rev="0" advAuto="0" spid="398" grpId="1"/>
      <p:bldP build="whole" bldLvl="1" animBg="1" rev="0" advAuto="0" spid="399" grpId="6"/>
      <p:bldP build="whole" bldLvl="1" animBg="1" rev="0" advAuto="0" spid="39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argeted Audience"/>
          <p:cNvSpPr txBox="1"/>
          <p:nvPr>
            <p:ph type="title"/>
          </p:nvPr>
        </p:nvSpPr>
        <p:spPr>
          <a:xfrm>
            <a:off x="1206500" y="4454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Targeted Audience</a:t>
            </a:r>
          </a:p>
        </p:txBody>
      </p:sp>
      <p:sp>
        <p:nvSpPr>
          <p:cNvPr id="161" name="Experience Java Developers…"/>
          <p:cNvSpPr txBox="1"/>
          <p:nvPr>
            <p:ph type="body" idx="1"/>
          </p:nvPr>
        </p:nvSpPr>
        <p:spPr>
          <a:xfrm>
            <a:off x="1206500" y="2448521"/>
            <a:ext cx="21971000" cy="10055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Experience Java Developers</a:t>
            </a:r>
          </a:p>
          <a:p>
            <a:pPr>
              <a:lnSpc>
                <a:spcPct val="150000"/>
              </a:lnSpc>
            </a:pPr>
            <a:r>
              <a:t>Any developer who is interested in AVRO and its benefits</a:t>
            </a:r>
          </a:p>
          <a:p>
            <a:pPr>
              <a:lnSpc>
                <a:spcPct val="150000"/>
              </a:lnSpc>
            </a:pPr>
            <a:r>
              <a:t>Any developer who is Interested in using </a:t>
            </a:r>
            <a:r>
              <a:rPr b="1"/>
              <a:t>AVRO</a:t>
            </a:r>
            <a:r>
              <a:t> for sharing data using Kafka </a:t>
            </a:r>
          </a:p>
          <a:p>
            <a:pPr>
              <a:lnSpc>
                <a:spcPct val="150000"/>
              </a:lnSpc>
            </a:pPr>
            <a:r>
              <a:t>Any developer who is interested in learning about </a:t>
            </a:r>
            <a:r>
              <a:rPr b="1"/>
              <a:t>Schema Registry</a:t>
            </a:r>
            <a:r>
              <a:t> and how to build Kafka Producer and consumer applications  that interacts with Schema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Evolving a Schema"/>
          <p:cNvSpPr txBox="1"/>
          <p:nvPr>
            <p:ph type="title"/>
          </p:nvPr>
        </p:nvSpPr>
        <p:spPr>
          <a:xfrm>
            <a:off x="1206500" y="656767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Evolving a Schema</a:t>
            </a:r>
          </a:p>
        </p:txBody>
      </p:sp>
      <p:sp>
        <p:nvSpPr>
          <p:cNvPr id="412" name="Slide bullet text"/>
          <p:cNvSpPr txBox="1"/>
          <p:nvPr>
            <p:ph type="body" idx="1"/>
          </p:nvPr>
        </p:nvSpPr>
        <p:spPr>
          <a:xfrm>
            <a:off x="1206500" y="2228496"/>
            <a:ext cx="21971000" cy="998779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418" name="Group"/>
          <p:cNvGrpSpPr/>
          <p:nvPr/>
        </p:nvGrpSpPr>
        <p:grpSpPr>
          <a:xfrm>
            <a:off x="3959517" y="3328210"/>
            <a:ext cx="15926942" cy="2601670"/>
            <a:chOff x="0" y="0"/>
            <a:chExt cx="15926941" cy="2601668"/>
          </a:xfrm>
        </p:grpSpPr>
        <p:sp>
          <p:nvSpPr>
            <p:cNvPr id="413" name="Kafka"/>
            <p:cNvSpPr/>
            <p:nvPr/>
          </p:nvSpPr>
          <p:spPr>
            <a:xfrm>
              <a:off x="6220219" y="0"/>
              <a:ext cx="3486504" cy="2601669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Kafka</a:t>
              </a:r>
            </a:p>
          </p:txBody>
        </p:sp>
        <p:sp>
          <p:nvSpPr>
            <p:cNvPr id="414" name="Producer"/>
            <p:cNvSpPr/>
            <p:nvPr/>
          </p:nvSpPr>
          <p:spPr>
            <a:xfrm>
              <a:off x="0" y="526314"/>
              <a:ext cx="2923813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415" name="Line"/>
            <p:cNvSpPr/>
            <p:nvPr/>
          </p:nvSpPr>
          <p:spPr>
            <a:xfrm>
              <a:off x="329133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16" name="Consumer"/>
            <p:cNvSpPr/>
            <p:nvPr/>
          </p:nvSpPr>
          <p:spPr>
            <a:xfrm>
              <a:off x="13003128" y="526314"/>
              <a:ext cx="2923814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417" name="Line"/>
            <p:cNvSpPr/>
            <p:nvPr/>
          </p:nvSpPr>
          <p:spPr>
            <a:xfrm>
              <a:off x="1007424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4234984" y="6042558"/>
            <a:ext cx="2511479" cy="1270001"/>
            <a:chOff x="0" y="0"/>
            <a:chExt cx="2511477" cy="1270000"/>
          </a:xfrm>
        </p:grpSpPr>
        <p:grpSp>
          <p:nvGrpSpPr>
            <p:cNvPr id="421" name="Group"/>
            <p:cNvGrpSpPr/>
            <p:nvPr/>
          </p:nvGrpSpPr>
          <p:grpSpPr>
            <a:xfrm>
              <a:off x="0" y="0"/>
              <a:ext cx="2511478" cy="1270000"/>
              <a:chOff x="0" y="0"/>
              <a:chExt cx="2511477" cy="1270000"/>
            </a:xfrm>
          </p:grpSpPr>
          <p:sp>
            <p:nvSpPr>
              <p:cNvPr id="419" name="Rounded Rectangle"/>
              <p:cNvSpPr/>
              <p:nvPr/>
            </p:nvSpPr>
            <p:spPr>
              <a:xfrm>
                <a:off x="0" y="0"/>
                <a:ext cx="1270000" cy="1270000"/>
              </a:xfrm>
              <a:prstGeom prst="roundRect">
                <a:avLst>
                  <a:gd name="adj" fmla="val 15000"/>
                </a:avLst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20" name="Rounded Rectangle"/>
              <p:cNvSpPr/>
              <p:nvPr/>
            </p:nvSpPr>
            <p:spPr>
              <a:xfrm>
                <a:off x="1241477" y="0"/>
                <a:ext cx="1270001" cy="1270000"/>
              </a:xfrm>
              <a:prstGeom prst="roundRect">
                <a:avLst>
                  <a:gd name="adj" fmla="val 15000"/>
                </a:avLst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22" name="binary…"/>
            <p:cNvSpPr txBox="1"/>
            <p:nvPr/>
          </p:nvSpPr>
          <p:spPr>
            <a:xfrm>
              <a:off x="1389889" y="220167"/>
              <a:ext cx="949758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binary</a:t>
              </a:r>
            </a:p>
            <a:p>
              <a:pPr/>
              <a:r>
                <a:t>data</a:t>
              </a:r>
            </a:p>
          </p:txBody>
        </p:sp>
        <p:sp>
          <p:nvSpPr>
            <p:cNvPr id="423" name="schema"/>
            <p:cNvSpPr txBox="1"/>
            <p:nvPr/>
          </p:nvSpPr>
          <p:spPr>
            <a:xfrm>
              <a:off x="14681" y="404317"/>
              <a:ext cx="1187197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schema</a:t>
              </a:r>
            </a:p>
          </p:txBody>
        </p:sp>
      </p:grpSp>
      <p:sp>
        <p:nvSpPr>
          <p:cNvPr id="425" name="Update the consumer first and then produce the message.…"/>
          <p:cNvSpPr txBox="1"/>
          <p:nvPr/>
        </p:nvSpPr>
        <p:spPr>
          <a:xfrm>
            <a:off x="7483238" y="8807799"/>
            <a:ext cx="11177488" cy="292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5008" indent="-445008" algn="l" defTabSz="1779987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Update the consumer first and then produce the message.</a:t>
            </a:r>
          </a:p>
          <a:p>
            <a:pPr marL="445008" indent="-445008" algn="l" defTabSz="1779987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Consumer processes the record without any issues</a:t>
            </a:r>
          </a:p>
        </p:txBody>
      </p:sp>
      <p:sp>
        <p:nvSpPr>
          <p:cNvPr id="426" name="Dingbat Check"/>
          <p:cNvSpPr/>
          <p:nvPr/>
        </p:nvSpPr>
        <p:spPr>
          <a:xfrm>
            <a:off x="20072746" y="4058459"/>
            <a:ext cx="1200902" cy="1141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27" name="Lets not update the Consumer at all and publish the new AVRO record"/>
          <p:cNvSpPr txBox="1"/>
          <p:nvPr/>
        </p:nvSpPr>
        <p:spPr>
          <a:xfrm>
            <a:off x="9768224" y="9582219"/>
            <a:ext cx="13263779" cy="585113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Lets not update the Consumer at all and publish the new AVRO record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2459 0.029419" origin="layout" pathEditMode="relative">
                                      <p:cBhvr>
                                        <p:cTn id="1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72459 0.029419 L 0.544917 0.000000" origin="layout" pathEditMode="relative">
                                      <p:cBhvr>
                                        <p:cTn id="2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83319 0.000000" origin="layout" pathEditMode="relative">
                                      <p:cBhvr>
                                        <p:cTn id="38" dur="1000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Class="path" nodeType="withEffect" presetSubtype="0" presetID="-1" grpId="7" fill="hold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5" grpId="2"/>
      <p:bldP build="whole" bldLvl="1" animBg="1" rev="0" advAuto="0" spid="418" grpId="1"/>
      <p:bldP build="whole" bldLvl="1" animBg="1" rev="0" advAuto="0" spid="424" grpId="3"/>
      <p:bldP build="whole" bldLvl="1" animBg="1" rev="0" advAuto="0" spid="426" grpId="6"/>
      <p:bldP build="whole" bldLvl="1" animBg="1" rev="0" advAuto="0" spid="427" grpId="8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chema Registr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Schema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Why Schema Registry ?"/>
          <p:cNvSpPr txBox="1"/>
          <p:nvPr>
            <p:ph type="title"/>
          </p:nvPr>
        </p:nvSpPr>
        <p:spPr>
          <a:xfrm>
            <a:off x="1206500" y="579906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Why Schema Registry ?</a:t>
            </a:r>
          </a:p>
        </p:txBody>
      </p:sp>
      <p:sp>
        <p:nvSpPr>
          <p:cNvPr id="432" name="Slide bullet text"/>
          <p:cNvSpPr txBox="1"/>
          <p:nvPr>
            <p:ph type="body" idx="1"/>
          </p:nvPr>
        </p:nvSpPr>
        <p:spPr>
          <a:xfrm>
            <a:off x="1206500" y="2232902"/>
            <a:ext cx="21971000" cy="1027161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438" name="Group"/>
          <p:cNvGrpSpPr/>
          <p:nvPr/>
        </p:nvGrpSpPr>
        <p:grpSpPr>
          <a:xfrm>
            <a:off x="3325418" y="3155788"/>
            <a:ext cx="15926942" cy="2601670"/>
            <a:chOff x="0" y="0"/>
            <a:chExt cx="15926941" cy="2601668"/>
          </a:xfrm>
        </p:grpSpPr>
        <p:sp>
          <p:nvSpPr>
            <p:cNvPr id="433" name="Kafka"/>
            <p:cNvSpPr/>
            <p:nvPr/>
          </p:nvSpPr>
          <p:spPr>
            <a:xfrm>
              <a:off x="6220219" y="0"/>
              <a:ext cx="3486504" cy="2601669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Kafka</a:t>
              </a:r>
            </a:p>
          </p:txBody>
        </p:sp>
        <p:sp>
          <p:nvSpPr>
            <p:cNvPr id="434" name="Producer"/>
            <p:cNvSpPr/>
            <p:nvPr/>
          </p:nvSpPr>
          <p:spPr>
            <a:xfrm>
              <a:off x="0" y="526314"/>
              <a:ext cx="2923813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435" name="Line"/>
            <p:cNvSpPr/>
            <p:nvPr/>
          </p:nvSpPr>
          <p:spPr>
            <a:xfrm>
              <a:off x="329133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36" name="Consumer"/>
            <p:cNvSpPr/>
            <p:nvPr/>
          </p:nvSpPr>
          <p:spPr>
            <a:xfrm>
              <a:off x="13003128" y="526314"/>
              <a:ext cx="2923814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437" name="Line"/>
            <p:cNvSpPr/>
            <p:nvPr/>
          </p:nvSpPr>
          <p:spPr>
            <a:xfrm>
              <a:off x="1007424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39" name="Producers and consumers are decoupled and they exchange data using the Kafka Broker…"/>
          <p:cNvSpPr txBox="1"/>
          <p:nvPr/>
        </p:nvSpPr>
        <p:spPr>
          <a:xfrm>
            <a:off x="4472433" y="6229538"/>
            <a:ext cx="16866351" cy="6209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Producers and consumers are decoupled and they exchange data using the Kafka Broker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But the consumer is indirectly coupled to producer to understand the data format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Anytime business requirements change data may be needed to change.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9" grpId="2"/>
      <p:bldP build="whole" bldLvl="1" animBg="1" rev="0" advAuto="0" spid="438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Handling Data Changes"/>
          <p:cNvSpPr txBox="1"/>
          <p:nvPr>
            <p:ph type="title"/>
          </p:nvPr>
        </p:nvSpPr>
        <p:spPr>
          <a:xfrm>
            <a:off x="1206500" y="714412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Handling Data Changes</a:t>
            </a:r>
          </a:p>
        </p:txBody>
      </p:sp>
      <p:sp>
        <p:nvSpPr>
          <p:cNvPr id="442" name="Slide bullet text"/>
          <p:cNvSpPr txBox="1"/>
          <p:nvPr>
            <p:ph type="body" idx="1"/>
          </p:nvPr>
        </p:nvSpPr>
        <p:spPr>
          <a:xfrm>
            <a:off x="1139597" y="2497505"/>
            <a:ext cx="22693126" cy="1092389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448" name="Group"/>
          <p:cNvGrpSpPr/>
          <p:nvPr/>
        </p:nvGrpSpPr>
        <p:grpSpPr>
          <a:xfrm>
            <a:off x="3844226" y="5288667"/>
            <a:ext cx="15926942" cy="2601670"/>
            <a:chOff x="0" y="0"/>
            <a:chExt cx="15926941" cy="2601668"/>
          </a:xfrm>
        </p:grpSpPr>
        <p:sp>
          <p:nvSpPr>
            <p:cNvPr id="443" name="Kafka"/>
            <p:cNvSpPr/>
            <p:nvPr/>
          </p:nvSpPr>
          <p:spPr>
            <a:xfrm>
              <a:off x="6220219" y="0"/>
              <a:ext cx="3486504" cy="2601669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Kafka</a:t>
              </a:r>
            </a:p>
          </p:txBody>
        </p:sp>
        <p:sp>
          <p:nvSpPr>
            <p:cNvPr id="444" name="Producer"/>
            <p:cNvSpPr/>
            <p:nvPr/>
          </p:nvSpPr>
          <p:spPr>
            <a:xfrm>
              <a:off x="0" y="526314"/>
              <a:ext cx="2923813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445" name="Line"/>
            <p:cNvSpPr/>
            <p:nvPr/>
          </p:nvSpPr>
          <p:spPr>
            <a:xfrm>
              <a:off x="329133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46" name="Consumer"/>
            <p:cNvSpPr/>
            <p:nvPr/>
          </p:nvSpPr>
          <p:spPr>
            <a:xfrm>
              <a:off x="13003128" y="526314"/>
              <a:ext cx="2923814" cy="1549041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447" name="Line"/>
            <p:cNvSpPr/>
            <p:nvPr/>
          </p:nvSpPr>
          <p:spPr>
            <a:xfrm>
              <a:off x="10074242" y="1300834"/>
              <a:ext cx="25613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449" name="Mail"/>
          <p:cNvSpPr/>
          <p:nvPr/>
        </p:nvSpPr>
        <p:spPr>
          <a:xfrm>
            <a:off x="5783037" y="7120062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0" name="Mail"/>
          <p:cNvSpPr/>
          <p:nvPr/>
        </p:nvSpPr>
        <p:spPr>
          <a:xfrm>
            <a:off x="4180675" y="7169861"/>
            <a:ext cx="1480999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1" name="Business needed to make change and the producer modified the data"/>
          <p:cNvSpPr txBox="1"/>
          <p:nvPr/>
        </p:nvSpPr>
        <p:spPr>
          <a:xfrm>
            <a:off x="6156497" y="8699763"/>
            <a:ext cx="13165585" cy="4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Business needed to make change and the producer modified the data</a:t>
            </a:r>
          </a:p>
        </p:txBody>
      </p:sp>
      <p:sp>
        <p:nvSpPr>
          <p:cNvPr id="452" name="Dingbat Check"/>
          <p:cNvSpPr/>
          <p:nvPr/>
        </p:nvSpPr>
        <p:spPr>
          <a:xfrm>
            <a:off x="19976670" y="6121389"/>
            <a:ext cx="985228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3" name="Dingbat X"/>
          <p:cNvSpPr/>
          <p:nvPr/>
        </p:nvSpPr>
        <p:spPr>
          <a:xfrm>
            <a:off x="17762726" y="4585482"/>
            <a:ext cx="985228" cy="1164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3010 0.070841" origin="layout" pathEditMode="relative">
                                      <p:cBhvr>
                                        <p:cTn id="14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23010 0.070841 L 0.420013 -0.043976" origin="layout" pathEditMode="relative">
                                      <p:cBhvr>
                                        <p:cTn id="18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82420 0.075043" origin="layout" pathEditMode="relative">
                                      <p:cBhvr>
                                        <p:cTn id="36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82420 0.075043 L 0.549249 0.019066" origin="layout" pathEditMode="relative">
                                      <p:cBhvr>
                                        <p:cTn id="40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10"/>
      <p:bldP build="whole" bldLvl="1" animBg="1" rev="0" advAuto="0" spid="448" grpId="1"/>
      <p:bldP build="whole" bldLvl="1" animBg="1" rev="0" advAuto="0" spid="453" grpId="11"/>
      <p:bldP build="whole" bldLvl="1" animBg="1" rev="0" advAuto="0" spid="450" grpId="7"/>
      <p:bldP build="p" bldLvl="5" animBg="1" rev="0" advAuto="0" spid="451" grpId="6"/>
      <p:bldP build="whole" bldLvl="1" animBg="1" rev="0" advAuto="0" spid="452" grpId="5"/>
      <p:bldP build="whole" bldLvl="1" animBg="1" rev="0" advAuto="0" spid="449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Kafka Architecture in Prod"/>
          <p:cNvSpPr txBox="1"/>
          <p:nvPr>
            <p:ph type="title"/>
          </p:nvPr>
        </p:nvSpPr>
        <p:spPr>
          <a:xfrm>
            <a:off x="1206500" y="560691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Kafka Architecture in Prod</a:t>
            </a:r>
          </a:p>
        </p:txBody>
      </p:sp>
      <p:sp>
        <p:nvSpPr>
          <p:cNvPr id="456" name="Slide bullet text"/>
          <p:cNvSpPr txBox="1"/>
          <p:nvPr>
            <p:ph type="body" idx="1"/>
          </p:nvPr>
        </p:nvSpPr>
        <p:spPr>
          <a:xfrm>
            <a:off x="1206500" y="2474214"/>
            <a:ext cx="21971000" cy="1073030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7" name="Kafka"/>
          <p:cNvSpPr/>
          <p:nvPr/>
        </p:nvSpPr>
        <p:spPr>
          <a:xfrm>
            <a:off x="10122090" y="5029073"/>
            <a:ext cx="3486505" cy="4538311"/>
          </a:xfrm>
          <a:prstGeom prst="roundRect">
            <a:avLst>
              <a:gd name="adj" fmla="val 1119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Kafka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3114051" y="4354632"/>
            <a:ext cx="5583209" cy="6113572"/>
            <a:chOff x="0" y="0"/>
            <a:chExt cx="5583208" cy="6113571"/>
          </a:xfrm>
        </p:grpSpPr>
        <p:sp>
          <p:nvSpPr>
            <p:cNvPr id="458" name="Producer"/>
            <p:cNvSpPr/>
            <p:nvPr/>
          </p:nvSpPr>
          <p:spPr>
            <a:xfrm>
              <a:off x="0" y="0"/>
              <a:ext cx="2497079" cy="1151865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459" name="Producer"/>
            <p:cNvSpPr/>
            <p:nvPr/>
          </p:nvSpPr>
          <p:spPr>
            <a:xfrm>
              <a:off x="0" y="1552672"/>
              <a:ext cx="2497079" cy="1151866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460" name="Producer"/>
            <p:cNvSpPr/>
            <p:nvPr/>
          </p:nvSpPr>
          <p:spPr>
            <a:xfrm>
              <a:off x="0" y="3105344"/>
              <a:ext cx="2497079" cy="1151866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461" name="Producer"/>
            <p:cNvSpPr/>
            <p:nvPr/>
          </p:nvSpPr>
          <p:spPr>
            <a:xfrm>
              <a:off x="3086130" y="780314"/>
              <a:ext cx="2497079" cy="1151865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462" name="Producer"/>
            <p:cNvSpPr/>
            <p:nvPr/>
          </p:nvSpPr>
          <p:spPr>
            <a:xfrm>
              <a:off x="3086130" y="2367664"/>
              <a:ext cx="2497079" cy="1151865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463" name="Producer"/>
            <p:cNvSpPr/>
            <p:nvPr/>
          </p:nvSpPr>
          <p:spPr>
            <a:xfrm>
              <a:off x="0" y="4961706"/>
              <a:ext cx="2497079" cy="1151866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  <p:sp>
          <p:nvSpPr>
            <p:cNvPr id="464" name="Producer"/>
            <p:cNvSpPr/>
            <p:nvPr/>
          </p:nvSpPr>
          <p:spPr>
            <a:xfrm>
              <a:off x="3086130" y="3955014"/>
              <a:ext cx="2497079" cy="1151865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Producer</a:t>
              </a: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15281431" y="3801214"/>
            <a:ext cx="5386855" cy="6113572"/>
            <a:chOff x="0" y="0"/>
            <a:chExt cx="5386853" cy="6113571"/>
          </a:xfrm>
        </p:grpSpPr>
        <p:sp>
          <p:nvSpPr>
            <p:cNvPr id="466" name="Consumer"/>
            <p:cNvSpPr/>
            <p:nvPr/>
          </p:nvSpPr>
          <p:spPr>
            <a:xfrm>
              <a:off x="2889775" y="0"/>
              <a:ext cx="2497079" cy="1151865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467" name="Consumer"/>
            <p:cNvSpPr/>
            <p:nvPr/>
          </p:nvSpPr>
          <p:spPr>
            <a:xfrm>
              <a:off x="2889775" y="1552672"/>
              <a:ext cx="2497079" cy="1151866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468" name="Consumer"/>
            <p:cNvSpPr/>
            <p:nvPr/>
          </p:nvSpPr>
          <p:spPr>
            <a:xfrm>
              <a:off x="2889775" y="3105344"/>
              <a:ext cx="2497079" cy="1151866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469" name="Consumer"/>
            <p:cNvSpPr/>
            <p:nvPr/>
          </p:nvSpPr>
          <p:spPr>
            <a:xfrm>
              <a:off x="0" y="1049325"/>
              <a:ext cx="2497079" cy="1151866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470" name="Consumer"/>
            <p:cNvSpPr/>
            <p:nvPr/>
          </p:nvSpPr>
          <p:spPr>
            <a:xfrm>
              <a:off x="0" y="2636675"/>
              <a:ext cx="2497079" cy="1151866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471" name="Consumer"/>
            <p:cNvSpPr/>
            <p:nvPr/>
          </p:nvSpPr>
          <p:spPr>
            <a:xfrm>
              <a:off x="2889775" y="4961706"/>
              <a:ext cx="2497079" cy="1151866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  <p:sp>
          <p:nvSpPr>
            <p:cNvPr id="472" name="Consumer"/>
            <p:cNvSpPr/>
            <p:nvPr/>
          </p:nvSpPr>
          <p:spPr>
            <a:xfrm>
              <a:off x="0" y="4224025"/>
              <a:ext cx="2497079" cy="1151866"/>
            </a:xfrm>
            <a:prstGeom prst="roundRect">
              <a:avLst>
                <a:gd name="adj" fmla="val 17228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Consumer</a:t>
              </a:r>
            </a:p>
          </p:txBody>
        </p:sp>
      </p:grpSp>
      <p:sp>
        <p:nvSpPr>
          <p:cNvPr id="474" name="Line"/>
          <p:cNvSpPr/>
          <p:nvPr/>
        </p:nvSpPr>
        <p:spPr>
          <a:xfrm>
            <a:off x="8779165" y="7320064"/>
            <a:ext cx="126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5" name="Line"/>
          <p:cNvSpPr/>
          <p:nvPr/>
        </p:nvSpPr>
        <p:spPr>
          <a:xfrm>
            <a:off x="13814502" y="7298228"/>
            <a:ext cx="126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76" name="There is no limit on number of data types that can be exchanged between the apps…"/>
          <p:cNvSpPr txBox="1"/>
          <p:nvPr/>
        </p:nvSpPr>
        <p:spPr>
          <a:xfrm>
            <a:off x="6159168" y="10104813"/>
            <a:ext cx="13162914" cy="311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4736" indent="-554736" algn="l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2912">
                <a:solidFill>
                  <a:srgbClr val="000000"/>
                </a:solidFill>
              </a:defRPr>
            </a:pPr>
            <a:r>
              <a:t>There is no limit on number of data types that can be exchanged between the apps</a:t>
            </a:r>
          </a:p>
          <a:p>
            <a:pPr marL="554736" indent="-554736" algn="l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2912">
                <a:solidFill>
                  <a:srgbClr val="000000"/>
                </a:solidFill>
              </a:defRPr>
            </a:pPr>
            <a:r>
              <a:t>With this kind of architecture the failure is very likely in the consumer side</a:t>
            </a:r>
          </a:p>
          <a:p>
            <a:pPr marL="554736" indent="-554736" algn="l" defTabSz="2218888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2912">
                <a:solidFill>
                  <a:srgbClr val="000000"/>
                </a:solidFill>
              </a:defRPr>
            </a:pPr>
            <a:r>
              <a:t>Publishing any new changes requires approval from all the consuming apps</a:t>
            </a:r>
          </a:p>
        </p:txBody>
      </p:sp>
      <p:sp>
        <p:nvSpPr>
          <p:cNvPr id="477" name="Multiplication Sign"/>
          <p:cNvSpPr/>
          <p:nvPr/>
        </p:nvSpPr>
        <p:spPr>
          <a:xfrm>
            <a:off x="17532905" y="5896342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5" grpId="1"/>
      <p:bldP build="whole" bldLvl="1" animBg="1" rev="0" advAuto="0" spid="477" grpId="6"/>
      <p:bldP build="whole" bldLvl="1" animBg="1" rev="0" advAuto="0" spid="475" grpId="4"/>
      <p:bldP build="p" bldLvl="5" animBg="1" rev="0" advAuto="0" spid="476" grpId="5"/>
      <p:bldP build="whole" bldLvl="1" animBg="1" rev="0" advAuto="0" spid="474" grpId="2"/>
      <p:bldP build="whole" bldLvl="1" animBg="1" rev="0" advAuto="0" spid="473" grpId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chema Registry to the rescu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Schema Registry to the rescue.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chema Registry"/>
          <p:cNvSpPr txBox="1"/>
          <p:nvPr>
            <p:ph type="title"/>
          </p:nvPr>
        </p:nvSpPr>
        <p:spPr>
          <a:xfrm>
            <a:off x="1206500" y="579906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Schema Registry</a:t>
            </a:r>
          </a:p>
        </p:txBody>
      </p:sp>
      <p:sp>
        <p:nvSpPr>
          <p:cNvPr id="482" name="Schema Registry is a product from Confluent…"/>
          <p:cNvSpPr txBox="1"/>
          <p:nvPr>
            <p:ph type="body" idx="1"/>
          </p:nvPr>
        </p:nvSpPr>
        <p:spPr>
          <a:xfrm>
            <a:off x="1206500" y="2191711"/>
            <a:ext cx="21971000" cy="10312805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lnSpc>
                <a:spcPct val="150000"/>
              </a:lnSpc>
              <a:spcBef>
                <a:spcPts val="4200"/>
              </a:spcBef>
              <a:defRPr sz="4560"/>
            </a:pPr>
            <a:r>
              <a:t>Schema Registry is a product from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Confluent</a:t>
            </a:r>
            <a:endParaRPr b="1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579119" indent="-579119" defTabSz="2316421">
              <a:lnSpc>
                <a:spcPct val="150000"/>
              </a:lnSpc>
              <a:spcBef>
                <a:spcPts val="4200"/>
              </a:spcBef>
              <a:defRPr sz="4560"/>
            </a:pPr>
            <a:r>
              <a:t>It serves two purposes:</a:t>
            </a:r>
          </a:p>
          <a:p>
            <a:pPr lvl="1" marL="1158239" indent="-579119" defTabSz="2316421">
              <a:lnSpc>
                <a:spcPct val="150000"/>
              </a:lnSpc>
              <a:spcBef>
                <a:spcPts val="4200"/>
              </a:spcBef>
              <a:defRPr sz="4560"/>
            </a:pPr>
            <a:r>
              <a:t>Enforcing Data Contracts</a:t>
            </a:r>
          </a:p>
          <a:p>
            <a:pPr lvl="1" marL="1158239" indent="-579119" defTabSz="2316421">
              <a:lnSpc>
                <a:spcPct val="150000"/>
              </a:lnSpc>
              <a:spcBef>
                <a:spcPts val="4200"/>
              </a:spcBef>
              <a:defRPr sz="4560"/>
            </a:pPr>
            <a:r>
              <a:t>Handling Schema Evolution</a:t>
            </a:r>
          </a:p>
          <a:p>
            <a:pPr marL="579119" indent="-579119" defTabSz="2316421">
              <a:lnSpc>
                <a:spcPct val="150000"/>
              </a:lnSpc>
              <a:spcBef>
                <a:spcPts val="4200"/>
              </a:spcBef>
              <a:defRPr sz="4560"/>
            </a:pPr>
            <a:r>
              <a:t>This one is under a Confluent Community License</a:t>
            </a:r>
          </a:p>
          <a:p>
            <a:pPr lvl="1" marL="1158239" indent="-579119" defTabSz="2316421">
              <a:lnSpc>
                <a:spcPct val="150000"/>
              </a:lnSpc>
              <a:spcBef>
                <a:spcPts val="4200"/>
              </a:spcBef>
              <a:defRPr sz="4560"/>
            </a:pPr>
            <a:r>
              <a:t>You are allowed to use in production</a:t>
            </a:r>
          </a:p>
          <a:p>
            <a:pPr lvl="1" marL="1158239" indent="-579119" defTabSz="2316421">
              <a:lnSpc>
                <a:spcPct val="150000"/>
              </a:lnSpc>
              <a:spcBef>
                <a:spcPts val="4200"/>
              </a:spcBef>
              <a:defRPr sz="4560"/>
            </a:pPr>
            <a:r>
              <a:t>But not allowed to build competing products using Schema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Kafka Architecture with Schema Registry"/>
          <p:cNvSpPr txBox="1"/>
          <p:nvPr>
            <p:ph type="title"/>
          </p:nvPr>
        </p:nvSpPr>
        <p:spPr>
          <a:xfrm>
            <a:off x="1206500" y="6375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Kafka Architecture with Schema Registry</a:t>
            </a:r>
          </a:p>
        </p:txBody>
      </p:sp>
      <p:sp>
        <p:nvSpPr>
          <p:cNvPr id="485" name="Slide bullet text"/>
          <p:cNvSpPr txBox="1"/>
          <p:nvPr>
            <p:ph type="body" idx="1"/>
          </p:nvPr>
        </p:nvSpPr>
        <p:spPr>
          <a:xfrm>
            <a:off x="1206500" y="2929198"/>
            <a:ext cx="21971000" cy="957531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6" name="Kafka"/>
          <p:cNvSpPr/>
          <p:nvPr/>
        </p:nvSpPr>
        <p:spPr>
          <a:xfrm>
            <a:off x="9910725" y="6416022"/>
            <a:ext cx="3486504" cy="260167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Kafka</a:t>
            </a:r>
          </a:p>
        </p:txBody>
      </p:sp>
      <p:sp>
        <p:nvSpPr>
          <p:cNvPr id="487" name="Schema Registry"/>
          <p:cNvSpPr/>
          <p:nvPr/>
        </p:nvSpPr>
        <p:spPr>
          <a:xfrm>
            <a:off x="10239926" y="3852904"/>
            <a:ext cx="2674381" cy="1558280"/>
          </a:xfrm>
          <a:prstGeom prst="roundRect">
            <a:avLst>
              <a:gd name="adj" fmla="val 1921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Registry</a:t>
            </a:r>
          </a:p>
        </p:txBody>
      </p:sp>
      <p:sp>
        <p:nvSpPr>
          <p:cNvPr id="488" name="Producer"/>
          <p:cNvSpPr/>
          <p:nvPr/>
        </p:nvSpPr>
        <p:spPr>
          <a:xfrm>
            <a:off x="3671290" y="7076843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grpSp>
        <p:nvGrpSpPr>
          <p:cNvPr id="491" name="Group"/>
          <p:cNvGrpSpPr/>
          <p:nvPr/>
        </p:nvGrpSpPr>
        <p:grpSpPr>
          <a:xfrm>
            <a:off x="5542664" y="4723922"/>
            <a:ext cx="4445307" cy="2058119"/>
            <a:chOff x="0" y="0"/>
            <a:chExt cx="4445306" cy="2058117"/>
          </a:xfrm>
        </p:grpSpPr>
        <p:sp>
          <p:nvSpPr>
            <p:cNvPr id="489" name="Line"/>
            <p:cNvSpPr/>
            <p:nvPr/>
          </p:nvSpPr>
          <p:spPr>
            <a:xfrm flipV="1">
              <a:off x="0" y="0"/>
              <a:ext cx="4445307" cy="20581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0" name="1"/>
            <p:cNvSpPr/>
            <p:nvPr/>
          </p:nvSpPr>
          <p:spPr>
            <a:xfrm>
              <a:off x="1902297" y="397773"/>
              <a:ext cx="1021408" cy="997675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94" name="Group"/>
          <p:cNvGrpSpPr/>
          <p:nvPr/>
        </p:nvGrpSpPr>
        <p:grpSpPr>
          <a:xfrm>
            <a:off x="7107875" y="7458935"/>
            <a:ext cx="2290078" cy="784856"/>
            <a:chOff x="0" y="0"/>
            <a:chExt cx="2290076" cy="784855"/>
          </a:xfrm>
        </p:grpSpPr>
        <p:sp>
          <p:nvSpPr>
            <p:cNvPr id="492" name="Line"/>
            <p:cNvSpPr/>
            <p:nvPr/>
          </p:nvSpPr>
          <p:spPr>
            <a:xfrm>
              <a:off x="0" y="392427"/>
              <a:ext cx="22900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3" name="2"/>
            <p:cNvSpPr/>
            <p:nvPr/>
          </p:nvSpPr>
          <p:spPr>
            <a:xfrm>
              <a:off x="755778" y="0"/>
              <a:ext cx="778521" cy="784856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95" name="Mail"/>
          <p:cNvSpPr/>
          <p:nvPr/>
        </p:nvSpPr>
        <p:spPr>
          <a:xfrm>
            <a:off x="6071264" y="8100034"/>
            <a:ext cx="874705" cy="55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96" name="Consumer"/>
          <p:cNvSpPr/>
          <p:nvPr/>
        </p:nvSpPr>
        <p:spPr>
          <a:xfrm>
            <a:off x="16361985" y="6942337"/>
            <a:ext cx="2923814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grpSp>
        <p:nvGrpSpPr>
          <p:cNvPr id="499" name="Group"/>
          <p:cNvGrpSpPr/>
          <p:nvPr/>
        </p:nvGrpSpPr>
        <p:grpSpPr>
          <a:xfrm>
            <a:off x="13910002" y="7324429"/>
            <a:ext cx="2290077" cy="784857"/>
            <a:chOff x="0" y="0"/>
            <a:chExt cx="2290076" cy="784855"/>
          </a:xfrm>
        </p:grpSpPr>
        <p:sp>
          <p:nvSpPr>
            <p:cNvPr id="497" name="Line"/>
            <p:cNvSpPr/>
            <p:nvPr/>
          </p:nvSpPr>
          <p:spPr>
            <a:xfrm>
              <a:off x="0" y="392427"/>
              <a:ext cx="22900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498" name="3"/>
            <p:cNvSpPr/>
            <p:nvPr/>
          </p:nvSpPr>
          <p:spPr>
            <a:xfrm>
              <a:off x="755778" y="0"/>
              <a:ext cx="778521" cy="784856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13166261" y="4773600"/>
            <a:ext cx="4027120" cy="2046871"/>
            <a:chOff x="0" y="0"/>
            <a:chExt cx="4027119" cy="2046870"/>
          </a:xfrm>
        </p:grpSpPr>
        <p:sp>
          <p:nvSpPr>
            <p:cNvPr id="500" name="Line"/>
            <p:cNvSpPr/>
            <p:nvPr/>
          </p:nvSpPr>
          <p:spPr>
            <a:xfrm flipH="1" flipV="1">
              <a:off x="-1" y="0"/>
              <a:ext cx="4027121" cy="2046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01" name="4"/>
            <p:cNvSpPr/>
            <p:nvPr/>
          </p:nvSpPr>
          <p:spPr>
            <a:xfrm>
              <a:off x="1378075" y="530258"/>
              <a:ext cx="1021407" cy="997675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03" name="Record Processed…"/>
          <p:cNvSpPr txBox="1"/>
          <p:nvPr/>
        </p:nvSpPr>
        <p:spPr>
          <a:xfrm>
            <a:off x="16051034" y="8719734"/>
            <a:ext cx="3584144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t>Record Processed </a:t>
            </a:r>
          </a:p>
          <a:p>
            <a:pPr>
              <a:defRPr sz="3200">
                <a:solidFill>
                  <a:srgbClr val="000000"/>
                </a:solidFill>
              </a:defRPr>
            </a:pPr>
            <a:r>
              <a:t>Successfully</a:t>
            </a:r>
          </a:p>
        </p:txBody>
      </p:sp>
      <p:sp>
        <p:nvSpPr>
          <p:cNvPr id="504" name="5"/>
          <p:cNvSpPr/>
          <p:nvPr/>
        </p:nvSpPr>
        <p:spPr>
          <a:xfrm>
            <a:off x="19769498" y="8855016"/>
            <a:ext cx="778521" cy="784857"/>
          </a:xfrm>
          <a:prstGeom prst="ellipse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5" name="Record published with SchemaVersion ID…"/>
          <p:cNvSpPr txBox="1"/>
          <p:nvPr/>
        </p:nvSpPr>
        <p:spPr>
          <a:xfrm>
            <a:off x="2279456" y="9654769"/>
            <a:ext cx="6014924" cy="829360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Record published with SchemaVersion ID </a:t>
            </a:r>
          </a:p>
          <a:p>
            <a: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returned from Schema Registry</a:t>
            </a:r>
          </a:p>
        </p:txBody>
      </p:sp>
      <p:sp>
        <p:nvSpPr>
          <p:cNvPr id="506" name="Retrieve the schema using SchemaVersion ID…"/>
          <p:cNvSpPr txBox="1"/>
          <p:nvPr/>
        </p:nvSpPr>
        <p:spPr>
          <a:xfrm>
            <a:off x="15648614" y="4670545"/>
            <a:ext cx="6585510" cy="829359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Retrieve the schema using SchemaVersion ID </a:t>
            </a:r>
          </a:p>
          <a:p>
            <a: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from the message</a:t>
            </a:r>
          </a:p>
        </p:txBody>
      </p:sp>
      <p:sp>
        <p:nvSpPr>
          <p:cNvPr id="507" name="Schema Registered"/>
          <p:cNvSpPr txBox="1"/>
          <p:nvPr/>
        </p:nvSpPr>
        <p:spPr>
          <a:xfrm>
            <a:off x="9816591" y="3135746"/>
            <a:ext cx="3674772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Schema Registered</a:t>
            </a:r>
          </a:p>
        </p:txBody>
      </p:sp>
      <p:sp>
        <p:nvSpPr>
          <p:cNvPr id="508" name="SchemaVersion ID"/>
          <p:cNvSpPr txBox="1"/>
          <p:nvPr/>
        </p:nvSpPr>
        <p:spPr>
          <a:xfrm>
            <a:off x="7491656" y="4012839"/>
            <a:ext cx="26834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SchemaVersion ID</a:t>
            </a:r>
          </a:p>
        </p:txBody>
      </p:sp>
      <p:sp>
        <p:nvSpPr>
          <p:cNvPr id="509" name="Compatibility of the new record is validated with the schema that’s returned…"/>
          <p:cNvSpPr txBox="1"/>
          <p:nvPr/>
        </p:nvSpPr>
        <p:spPr>
          <a:xfrm>
            <a:off x="9038766" y="10385604"/>
            <a:ext cx="11449600" cy="16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87680" indent="-487680" algn="l" defTabSz="1950671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2560">
                <a:solidFill>
                  <a:srgbClr val="000000"/>
                </a:solidFill>
              </a:defRPr>
            </a:pPr>
            <a:r>
              <a:t>Compatibility of the new record is validated with the schema that’s returned</a:t>
            </a:r>
          </a:p>
          <a:p>
            <a:pPr marL="487680" indent="-487680" algn="l" defTabSz="1950671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2560">
                <a:solidFill>
                  <a:srgbClr val="000000"/>
                </a:solidFill>
              </a:defRPr>
            </a:pPr>
            <a:r>
              <a:t>AVRO record is lighter because there is no schema present in every record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after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80396 0.339991" origin="layout" pathEditMode="relative">
                                      <p:cBhvr>
                                        <p:cTn id="29" dur="1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path" nodeType="after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11014 0.021014" origin="layout" pathEditMode="relative">
                                      <p:cBhvr>
                                        <p:cTn id="39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11014 0.021014 L 0.413194 -0.002677" origin="layout" pathEditMode="relative">
                                      <p:cBhvr>
                                        <p:cTn id="51" dur="1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Class="entr" nodeType="with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1" grpId="4"/>
      <p:bldP build="whole" bldLvl="1" animBg="1" rev="0" advAuto="0" spid="505" grpId="11"/>
      <p:bldP build="whole" bldLvl="1" animBg="1" rev="0" advAuto="0" spid="495" grpId="9"/>
      <p:bldP build="whole" bldLvl="1" animBg="1" rev="0" advAuto="0" spid="499" grpId="14"/>
      <p:bldP build="whole" bldLvl="1" animBg="1" rev="0" advAuto="0" spid="506" grpId="15"/>
      <p:bldP build="whole" bldLvl="1" animBg="1" rev="0" advAuto="0" spid="508" grpId="6"/>
      <p:bldP build="whole" bldLvl="1" animBg="1" rev="0" advAuto="0" spid="487" grpId="2"/>
      <p:bldP build="p" bldLvl="5" animBg="1" rev="0" advAuto="0" spid="509" grpId="19"/>
      <p:bldP build="whole" bldLvl="1" animBg="1" rev="0" advAuto="0" spid="507" grpId="5"/>
      <p:bldP build="whole" bldLvl="1" animBg="1" rev="0" advAuto="0" spid="488" grpId="3"/>
      <p:bldP build="whole" bldLvl="1" animBg="1" rev="0" advAuto="0" spid="496" grpId="12"/>
      <p:bldP build="whole" bldLvl="1" animBg="1" rev="0" advAuto="0" spid="486" grpId="1"/>
      <p:bldP build="whole" bldLvl="1" animBg="1" rev="0" advAuto="0" spid="494" grpId="8"/>
      <p:bldP build="whole" bldLvl="1" animBg="1" rev="0" advAuto="0" spid="502" grpId="16"/>
      <p:bldP build="whole" bldLvl="1" animBg="1" rev="0" advAuto="0" spid="504" grpId="18"/>
      <p:bldP build="whole" bldLvl="1" animBg="1" rev="0" advAuto="0" spid="503" grpId="17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chema Registry Internals…"/>
          <p:cNvSpPr txBox="1"/>
          <p:nvPr>
            <p:ph type="body" sz="half" idx="1"/>
          </p:nvPr>
        </p:nvSpPr>
        <p:spPr>
          <a:xfrm>
            <a:off x="1206500" y="4073683"/>
            <a:ext cx="21971000" cy="5568634"/>
          </a:xfrm>
          <a:prstGeom prst="rect">
            <a:avLst/>
          </a:prstGeom>
        </p:spPr>
        <p:txBody>
          <a:bodyPr/>
          <a:lstStyle/>
          <a:p>
            <a:pPr/>
            <a:r>
              <a:t>Schema Registry Internals</a:t>
            </a:r>
          </a:p>
          <a:p>
            <a:pPr/>
            <a:r>
              <a:t>&amp;</a:t>
            </a:r>
          </a:p>
          <a:p>
            <a:pPr/>
            <a:r>
              <a:t>Interacting with Schema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Where does the Schema gets Stored ?"/>
          <p:cNvSpPr txBox="1"/>
          <p:nvPr>
            <p:ph type="title"/>
          </p:nvPr>
        </p:nvSpPr>
        <p:spPr>
          <a:xfrm>
            <a:off x="1206500" y="637552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Where does the Schema gets Stored ?</a:t>
            </a:r>
          </a:p>
        </p:txBody>
      </p:sp>
      <p:sp>
        <p:nvSpPr>
          <p:cNvPr id="514" name="Slide bullet text"/>
          <p:cNvSpPr txBox="1"/>
          <p:nvPr>
            <p:ph type="body" idx="1"/>
          </p:nvPr>
        </p:nvSpPr>
        <p:spPr>
          <a:xfrm>
            <a:off x="1206500" y="2929198"/>
            <a:ext cx="21971000" cy="957531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5" name="Kafka"/>
          <p:cNvSpPr/>
          <p:nvPr/>
        </p:nvSpPr>
        <p:spPr>
          <a:xfrm>
            <a:off x="9910725" y="6416022"/>
            <a:ext cx="3486504" cy="260167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Kafka</a:t>
            </a:r>
          </a:p>
        </p:txBody>
      </p:sp>
      <p:sp>
        <p:nvSpPr>
          <p:cNvPr id="516" name="Schema Registry"/>
          <p:cNvSpPr/>
          <p:nvPr/>
        </p:nvSpPr>
        <p:spPr>
          <a:xfrm>
            <a:off x="10239926" y="3852904"/>
            <a:ext cx="2674381" cy="1558280"/>
          </a:xfrm>
          <a:prstGeom prst="roundRect">
            <a:avLst>
              <a:gd name="adj" fmla="val 1921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Registry</a:t>
            </a:r>
          </a:p>
        </p:txBody>
      </p:sp>
      <p:sp>
        <p:nvSpPr>
          <p:cNvPr id="517" name="Producer"/>
          <p:cNvSpPr/>
          <p:nvPr/>
        </p:nvSpPr>
        <p:spPr>
          <a:xfrm>
            <a:off x="3671290" y="7076843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518" name="Consumer"/>
          <p:cNvSpPr/>
          <p:nvPr/>
        </p:nvSpPr>
        <p:spPr>
          <a:xfrm>
            <a:off x="16361985" y="6942337"/>
            <a:ext cx="2923814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grpSp>
        <p:nvGrpSpPr>
          <p:cNvPr id="521" name="Group"/>
          <p:cNvGrpSpPr/>
          <p:nvPr/>
        </p:nvGrpSpPr>
        <p:grpSpPr>
          <a:xfrm>
            <a:off x="5542664" y="4723922"/>
            <a:ext cx="4445307" cy="2058119"/>
            <a:chOff x="0" y="0"/>
            <a:chExt cx="4445306" cy="2058117"/>
          </a:xfrm>
        </p:grpSpPr>
        <p:sp>
          <p:nvSpPr>
            <p:cNvPr id="519" name="Line"/>
            <p:cNvSpPr/>
            <p:nvPr/>
          </p:nvSpPr>
          <p:spPr>
            <a:xfrm flipV="1">
              <a:off x="0" y="0"/>
              <a:ext cx="4445307" cy="20581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0" name="1"/>
            <p:cNvSpPr/>
            <p:nvPr/>
          </p:nvSpPr>
          <p:spPr>
            <a:xfrm>
              <a:off x="1902297" y="397773"/>
              <a:ext cx="1021408" cy="997675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1562238" y="5610532"/>
            <a:ext cx="683427" cy="606142"/>
            <a:chOff x="0" y="0"/>
            <a:chExt cx="683425" cy="606141"/>
          </a:xfrm>
        </p:grpSpPr>
        <p:sp>
          <p:nvSpPr>
            <p:cNvPr id="522" name="Line"/>
            <p:cNvSpPr/>
            <p:nvPr/>
          </p:nvSpPr>
          <p:spPr>
            <a:xfrm flipH="1">
              <a:off x="-1" y="0"/>
              <a:ext cx="2" cy="606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3" name="2"/>
            <p:cNvSpPr/>
            <p:nvPr/>
          </p:nvSpPr>
          <p:spPr>
            <a:xfrm>
              <a:off x="93748" y="0"/>
              <a:ext cx="589678" cy="520609"/>
            </a:xfrm>
            <a:prstGeom prst="ellipse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25" name="_schemas"/>
          <p:cNvSpPr txBox="1"/>
          <p:nvPr/>
        </p:nvSpPr>
        <p:spPr>
          <a:xfrm>
            <a:off x="10888167" y="8337617"/>
            <a:ext cx="1531621" cy="461060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_schemas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2"/>
      <p:bldP build="whole" bldLvl="1" animBg="1" rev="0" advAuto="0" spid="521" grpId="1"/>
      <p:bldP build="whole" bldLvl="1" animBg="1" rev="0" advAuto="0" spid="52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ource Cod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Different ways to Interact with Schema Registr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Different ways to Interact with Schema Registry?</a:t>
            </a:r>
          </a:p>
        </p:txBody>
      </p:sp>
      <p:sp>
        <p:nvSpPr>
          <p:cNvPr id="52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0" name="Schema Registry"/>
          <p:cNvSpPr/>
          <p:nvPr/>
        </p:nvSpPr>
        <p:spPr>
          <a:xfrm>
            <a:off x="10854811" y="5498565"/>
            <a:ext cx="2674380" cy="5755890"/>
          </a:xfrm>
          <a:prstGeom prst="roundRect">
            <a:avLst>
              <a:gd name="adj" fmla="val 11193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Registry</a:t>
            </a:r>
          </a:p>
        </p:txBody>
      </p:sp>
      <p:sp>
        <p:nvSpPr>
          <p:cNvPr id="531" name="Producer"/>
          <p:cNvSpPr/>
          <p:nvPr/>
        </p:nvSpPr>
        <p:spPr>
          <a:xfrm>
            <a:off x="5150855" y="6083480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532" name="Consumer"/>
          <p:cNvSpPr/>
          <p:nvPr/>
        </p:nvSpPr>
        <p:spPr>
          <a:xfrm>
            <a:off x="16960654" y="6083480"/>
            <a:ext cx="2923814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grpSp>
        <p:nvGrpSpPr>
          <p:cNvPr id="535" name="Group"/>
          <p:cNvGrpSpPr/>
          <p:nvPr/>
        </p:nvGrpSpPr>
        <p:grpSpPr>
          <a:xfrm>
            <a:off x="8386503" y="6876804"/>
            <a:ext cx="7937139" cy="1313"/>
            <a:chOff x="0" y="0"/>
            <a:chExt cx="7937137" cy="1312"/>
          </a:xfrm>
        </p:grpSpPr>
        <p:sp>
          <p:nvSpPr>
            <p:cNvPr id="533" name="Line"/>
            <p:cNvSpPr/>
            <p:nvPr/>
          </p:nvSpPr>
          <p:spPr>
            <a:xfrm flipV="1">
              <a:off x="0" y="0"/>
              <a:ext cx="2157431" cy="13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5779707" y="0"/>
              <a:ext cx="2157431" cy="13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36" name="REST API"/>
          <p:cNvSpPr txBox="1"/>
          <p:nvPr/>
        </p:nvSpPr>
        <p:spPr>
          <a:xfrm>
            <a:off x="11227561" y="9505359"/>
            <a:ext cx="1928877" cy="5851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 API</a:t>
            </a:r>
          </a:p>
        </p:txBody>
      </p:sp>
      <p:grpSp>
        <p:nvGrpSpPr>
          <p:cNvPr id="539" name="Group"/>
          <p:cNvGrpSpPr/>
          <p:nvPr/>
        </p:nvGrpSpPr>
        <p:grpSpPr>
          <a:xfrm>
            <a:off x="5150855" y="9023394"/>
            <a:ext cx="5392604" cy="1549041"/>
            <a:chOff x="0" y="0"/>
            <a:chExt cx="5392602" cy="1549039"/>
          </a:xfrm>
        </p:grpSpPr>
        <p:sp>
          <p:nvSpPr>
            <p:cNvPr id="537" name="Rest Client"/>
            <p:cNvSpPr/>
            <p:nvPr/>
          </p:nvSpPr>
          <p:spPr>
            <a:xfrm>
              <a:off x="0" y="0"/>
              <a:ext cx="2923813" cy="1549040"/>
            </a:xfrm>
            <a:prstGeom prst="roundRect">
              <a:avLst>
                <a:gd name="adj" fmla="val 15000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Rest Client</a:t>
              </a:r>
            </a:p>
          </p:txBody>
        </p:sp>
        <p:sp>
          <p:nvSpPr>
            <p:cNvPr id="538" name="Line"/>
            <p:cNvSpPr/>
            <p:nvPr/>
          </p:nvSpPr>
          <p:spPr>
            <a:xfrm flipV="1">
              <a:off x="3235172" y="774445"/>
              <a:ext cx="2157431" cy="13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540" name="Insomnia or Postman"/>
          <p:cNvSpPr txBox="1"/>
          <p:nvPr/>
        </p:nvSpPr>
        <p:spPr>
          <a:xfrm>
            <a:off x="4809971" y="10766140"/>
            <a:ext cx="3605581" cy="523087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Insomnia or Postman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5" grpId="1"/>
      <p:bldP build="whole" bldLvl="1" animBg="1" rev="0" advAuto="0" spid="536" grpId="2"/>
      <p:bldP build="whole" bldLvl="1" animBg="1" rev="0" advAuto="0" spid="539" grpId="3"/>
      <p:bldP build="whole" bldLvl="1" animBg="1" rev="0" advAuto="0" spid="540" grpId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chema Registry REST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Schema Registry REST API</a:t>
            </a:r>
          </a:p>
        </p:txBody>
      </p:sp>
      <p:sp>
        <p:nvSpPr>
          <p:cNvPr id="543" name="Schema Registry REST Resources…"/>
          <p:cNvSpPr txBox="1"/>
          <p:nvPr>
            <p:ph type="body" idx="1"/>
          </p:nvPr>
        </p:nvSpPr>
        <p:spPr>
          <a:xfrm>
            <a:off x="1206500" y="3304323"/>
            <a:ext cx="21971000" cy="9200193"/>
          </a:xfrm>
          <a:prstGeom prst="rect">
            <a:avLst/>
          </a:prstGeom>
        </p:spPr>
        <p:txBody>
          <a:bodyPr/>
          <a:lstStyle/>
          <a:p>
            <a:pPr/>
            <a:r>
              <a:t>Schema Registry REST Resources</a:t>
            </a:r>
          </a:p>
          <a:p>
            <a:pPr lvl="1"/>
            <a:r>
              <a:t>Subjects</a:t>
            </a:r>
          </a:p>
          <a:p>
            <a:pPr lvl="1"/>
            <a:r>
              <a:t>Schemas</a:t>
            </a:r>
          </a:p>
          <a:p>
            <a:pPr lvl="1"/>
            <a:r>
              <a:t>Config</a:t>
            </a:r>
          </a:p>
          <a:p>
            <a:pPr lvl="1"/>
            <a:r>
              <a:t>Compatibility</a:t>
            </a:r>
          </a:p>
        </p:txBody>
      </p:sp>
      <p:sp>
        <p:nvSpPr>
          <p:cNvPr id="544" name="- Fundamentally a scope in which the Schema’s evolve."/>
          <p:cNvSpPr txBox="1"/>
          <p:nvPr/>
        </p:nvSpPr>
        <p:spPr>
          <a:xfrm>
            <a:off x="7370624" y="4670563"/>
            <a:ext cx="11794847" cy="64713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Fundamentally a scope in which the Schema’s evolve.</a:t>
            </a:r>
          </a:p>
        </p:txBody>
      </p:sp>
      <p:sp>
        <p:nvSpPr>
          <p:cNvPr id="545" name="- This resource is used to represent a Schema."/>
          <p:cNvSpPr txBox="1"/>
          <p:nvPr/>
        </p:nvSpPr>
        <p:spPr>
          <a:xfrm>
            <a:off x="7360170" y="5912041"/>
            <a:ext cx="9932671" cy="64713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This resource is used to represent a Schema.</a:t>
            </a:r>
          </a:p>
        </p:txBody>
      </p:sp>
      <p:sp>
        <p:nvSpPr>
          <p:cNvPr id="546" name="- This resource is used to update cluster level config for the Schema Registry"/>
          <p:cNvSpPr txBox="1"/>
          <p:nvPr/>
        </p:nvSpPr>
        <p:spPr>
          <a:xfrm>
            <a:off x="7292763" y="7153518"/>
            <a:ext cx="16370047" cy="64713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This resource is used to update cluster level config for the Schema Registry</a:t>
            </a:r>
          </a:p>
        </p:txBody>
      </p:sp>
      <p:sp>
        <p:nvSpPr>
          <p:cNvPr id="547" name="- This resource is used to check the compatibility between Schemas"/>
          <p:cNvSpPr txBox="1"/>
          <p:nvPr/>
        </p:nvSpPr>
        <p:spPr>
          <a:xfrm>
            <a:off x="7260123" y="8260489"/>
            <a:ext cx="14513815" cy="64713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- This resource is used to check the compatibility between Schemas</a:t>
            </a:r>
          </a:p>
        </p:txBody>
      </p:sp>
      <p:sp>
        <p:nvSpPr>
          <p:cNvPr id="548" name="Rectangle"/>
          <p:cNvSpPr/>
          <p:nvPr/>
        </p:nvSpPr>
        <p:spPr>
          <a:xfrm>
            <a:off x="1084754" y="4443748"/>
            <a:ext cx="5007248" cy="3492188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5" grpId="3"/>
      <p:bldP build="whole" bldLvl="1" animBg="1" rev="0" advAuto="0" spid="546" grpId="4"/>
      <p:bldP build="whole" bldLvl="1" animBg="1" rev="0" advAuto="0" spid="548" grpId="6"/>
      <p:bldP build="whole" bldLvl="1" animBg="1" rev="0" advAuto="0" spid="544" grpId="2"/>
      <p:bldP build="p" bldLvl="5" animBg="1" rev="0" advAuto="0" spid="543" grpId="1"/>
      <p:bldP build="whole" bldLvl="1" animBg="1" rev="0" advAuto="0" spid="547" grpId="5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Data Evolution using Schema Registr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Evolution using Schema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Data Life Cycle"/>
          <p:cNvSpPr txBox="1"/>
          <p:nvPr>
            <p:ph type="title"/>
          </p:nvPr>
        </p:nvSpPr>
        <p:spPr>
          <a:xfrm>
            <a:off x="1206500" y="48383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Data Life Cycle</a:t>
            </a:r>
          </a:p>
        </p:txBody>
      </p:sp>
      <p:sp>
        <p:nvSpPr>
          <p:cNvPr id="553" name="Slide bullet text"/>
          <p:cNvSpPr txBox="1"/>
          <p:nvPr>
            <p:ph type="body" idx="1"/>
          </p:nvPr>
        </p:nvSpPr>
        <p:spPr>
          <a:xfrm>
            <a:off x="1206500" y="2580136"/>
            <a:ext cx="21971000" cy="99243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4" name="New Data Created"/>
          <p:cNvSpPr/>
          <p:nvPr/>
        </p:nvSpPr>
        <p:spPr>
          <a:xfrm>
            <a:off x="4927780" y="6223000"/>
            <a:ext cx="2718180" cy="2047568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New Data Created</a:t>
            </a:r>
          </a:p>
        </p:txBody>
      </p:sp>
      <p:sp>
        <p:nvSpPr>
          <p:cNvPr id="555" name="Data Evolves"/>
          <p:cNvSpPr/>
          <p:nvPr/>
        </p:nvSpPr>
        <p:spPr>
          <a:xfrm>
            <a:off x="10780889" y="6223000"/>
            <a:ext cx="2718180" cy="2047568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 Evolves</a:t>
            </a:r>
          </a:p>
        </p:txBody>
      </p:sp>
      <p:sp>
        <p:nvSpPr>
          <p:cNvPr id="556" name="Data Obsolete"/>
          <p:cNvSpPr/>
          <p:nvPr/>
        </p:nvSpPr>
        <p:spPr>
          <a:xfrm>
            <a:off x="16633997" y="6080988"/>
            <a:ext cx="2718180" cy="2047568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Data Obsolete</a:t>
            </a:r>
          </a:p>
        </p:txBody>
      </p:sp>
      <p:sp>
        <p:nvSpPr>
          <p:cNvPr id="557" name="Line"/>
          <p:cNvSpPr/>
          <p:nvPr/>
        </p:nvSpPr>
        <p:spPr>
          <a:xfrm>
            <a:off x="8328281" y="7246784"/>
            <a:ext cx="17702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58" name="Line"/>
          <p:cNvSpPr/>
          <p:nvPr/>
        </p:nvSpPr>
        <p:spPr>
          <a:xfrm>
            <a:off x="14181390" y="7246784"/>
            <a:ext cx="17702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4" grpId="1"/>
      <p:bldP build="whole" bldLvl="1" animBg="1" rev="0" advAuto="0" spid="558" grpId="4"/>
      <p:bldP build="whole" bldLvl="1" animBg="1" rev="0" advAuto="0" spid="557" grpId="2"/>
      <p:bldP build="whole" bldLvl="1" animBg="1" rev="0" advAuto="0" spid="556" grpId="5"/>
      <p:bldP build="whole" bldLvl="1" animBg="1" rev="0" advAuto="0" spid="555" grpId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Data Ev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Evolution</a:t>
            </a:r>
          </a:p>
        </p:txBody>
      </p:sp>
      <p:sp>
        <p:nvSpPr>
          <p:cNvPr id="561" name="Slide bullet text"/>
          <p:cNvSpPr txBox="1"/>
          <p:nvPr>
            <p:ph type="body" idx="1"/>
          </p:nvPr>
        </p:nvSpPr>
        <p:spPr>
          <a:xfrm>
            <a:off x="1206500" y="3199991"/>
            <a:ext cx="21971000" cy="93045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2" name="New Data Created"/>
          <p:cNvSpPr/>
          <p:nvPr/>
        </p:nvSpPr>
        <p:spPr>
          <a:xfrm>
            <a:off x="2218446" y="5834215"/>
            <a:ext cx="2718181" cy="2047569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New Data Created</a:t>
            </a:r>
          </a:p>
        </p:txBody>
      </p:sp>
      <p:sp>
        <p:nvSpPr>
          <p:cNvPr id="563" name="Line"/>
          <p:cNvSpPr/>
          <p:nvPr/>
        </p:nvSpPr>
        <p:spPr>
          <a:xfrm>
            <a:off x="5522872" y="6858000"/>
            <a:ext cx="177028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4" name="Add New Fields"/>
          <p:cNvSpPr/>
          <p:nvPr/>
        </p:nvSpPr>
        <p:spPr>
          <a:xfrm>
            <a:off x="7571962" y="5834215"/>
            <a:ext cx="2718181" cy="2047569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Add New Fields</a:t>
            </a:r>
          </a:p>
        </p:txBody>
      </p:sp>
      <p:sp>
        <p:nvSpPr>
          <p:cNvPr id="565" name="Line"/>
          <p:cNvSpPr/>
          <p:nvPr/>
        </p:nvSpPr>
        <p:spPr>
          <a:xfrm>
            <a:off x="10818742" y="6858000"/>
            <a:ext cx="177028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6" name="Remove Fields"/>
          <p:cNvSpPr/>
          <p:nvPr/>
        </p:nvSpPr>
        <p:spPr>
          <a:xfrm>
            <a:off x="12925477" y="5834216"/>
            <a:ext cx="2718181" cy="2047569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Remove Fields</a:t>
            </a:r>
          </a:p>
        </p:txBody>
      </p:sp>
      <p:sp>
        <p:nvSpPr>
          <p:cNvPr id="567" name="Line"/>
          <p:cNvSpPr/>
          <p:nvPr/>
        </p:nvSpPr>
        <p:spPr>
          <a:xfrm>
            <a:off x="16306764" y="6858000"/>
            <a:ext cx="177028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68" name="Change Fields"/>
          <p:cNvSpPr/>
          <p:nvPr/>
        </p:nvSpPr>
        <p:spPr>
          <a:xfrm>
            <a:off x="18413499" y="5834216"/>
            <a:ext cx="2718180" cy="2047569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Change Fields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2" grpId="1"/>
      <p:bldP build="whole" bldLvl="1" animBg="1" rev="0" advAuto="0" spid="567" grpId="6"/>
      <p:bldP build="whole" bldLvl="1" animBg="1" rev="0" advAuto="0" spid="565" grpId="4"/>
      <p:bldP build="whole" bldLvl="1" animBg="1" rev="0" advAuto="0" spid="566" grpId="5"/>
      <p:bldP build="whole" bldLvl="1" animBg="1" rev="0" advAuto="0" spid="568" grpId="7"/>
      <p:bldP build="whole" bldLvl="1" animBg="1" rev="0" advAuto="0" spid="564" grpId="3"/>
      <p:bldP build="whole" bldLvl="1" animBg="1" rev="0" advAuto="0" spid="563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Data/Schema Ev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Data/Schema Evolution</a:t>
            </a:r>
          </a:p>
        </p:txBody>
      </p:sp>
      <p:sp>
        <p:nvSpPr>
          <p:cNvPr id="571" name="Slide bullet text"/>
          <p:cNvSpPr txBox="1"/>
          <p:nvPr>
            <p:ph type="body" idx="1"/>
          </p:nvPr>
        </p:nvSpPr>
        <p:spPr>
          <a:xfrm>
            <a:off x="1206500" y="3199991"/>
            <a:ext cx="21971000" cy="93045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New Data Created"/>
          <p:cNvSpPr/>
          <p:nvPr/>
        </p:nvSpPr>
        <p:spPr>
          <a:xfrm>
            <a:off x="2218446" y="5834215"/>
            <a:ext cx="2718181" cy="2047569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New Data Created</a:t>
            </a:r>
          </a:p>
        </p:txBody>
      </p:sp>
      <p:sp>
        <p:nvSpPr>
          <p:cNvPr id="573" name="Line"/>
          <p:cNvSpPr/>
          <p:nvPr/>
        </p:nvSpPr>
        <p:spPr>
          <a:xfrm>
            <a:off x="5522872" y="6858000"/>
            <a:ext cx="177028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4" name="Add New Fields"/>
          <p:cNvSpPr/>
          <p:nvPr/>
        </p:nvSpPr>
        <p:spPr>
          <a:xfrm>
            <a:off x="7571962" y="5834215"/>
            <a:ext cx="2718181" cy="2047569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Add New Fields</a:t>
            </a:r>
          </a:p>
        </p:txBody>
      </p:sp>
      <p:sp>
        <p:nvSpPr>
          <p:cNvPr id="575" name="Line"/>
          <p:cNvSpPr/>
          <p:nvPr/>
        </p:nvSpPr>
        <p:spPr>
          <a:xfrm>
            <a:off x="10818742" y="6858000"/>
            <a:ext cx="177028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6" name="Remove Fields"/>
          <p:cNvSpPr/>
          <p:nvPr/>
        </p:nvSpPr>
        <p:spPr>
          <a:xfrm>
            <a:off x="12925477" y="5834216"/>
            <a:ext cx="2718181" cy="2047569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Remove Fields</a:t>
            </a:r>
          </a:p>
        </p:txBody>
      </p:sp>
      <p:sp>
        <p:nvSpPr>
          <p:cNvPr id="577" name="Line"/>
          <p:cNvSpPr/>
          <p:nvPr/>
        </p:nvSpPr>
        <p:spPr>
          <a:xfrm>
            <a:off x="16306764" y="6858000"/>
            <a:ext cx="177028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78" name="Change Fields"/>
          <p:cNvSpPr/>
          <p:nvPr/>
        </p:nvSpPr>
        <p:spPr>
          <a:xfrm>
            <a:off x="18413499" y="5834216"/>
            <a:ext cx="2718180" cy="2047569"/>
          </a:xfrm>
          <a:prstGeom prst="roundRect">
            <a:avLst>
              <a:gd name="adj" fmla="val 1215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Change Fields</a:t>
            </a:r>
          </a:p>
        </p:txBody>
      </p:sp>
      <p:sp>
        <p:nvSpPr>
          <p:cNvPr id="579" name="Schema Version =1.0"/>
          <p:cNvSpPr txBox="1"/>
          <p:nvPr/>
        </p:nvSpPr>
        <p:spPr>
          <a:xfrm>
            <a:off x="2288867" y="5134138"/>
            <a:ext cx="2577339" cy="41173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Version =1.0</a:t>
            </a:r>
          </a:p>
        </p:txBody>
      </p:sp>
      <p:sp>
        <p:nvSpPr>
          <p:cNvPr id="580" name="Schema Version =2.0"/>
          <p:cNvSpPr txBox="1"/>
          <p:nvPr/>
        </p:nvSpPr>
        <p:spPr>
          <a:xfrm>
            <a:off x="7661597" y="5049772"/>
            <a:ext cx="2577339" cy="41173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Version =2.0</a:t>
            </a:r>
          </a:p>
        </p:txBody>
      </p:sp>
      <p:sp>
        <p:nvSpPr>
          <p:cNvPr id="581" name="Schema Version =3.0"/>
          <p:cNvSpPr txBox="1"/>
          <p:nvPr/>
        </p:nvSpPr>
        <p:spPr>
          <a:xfrm>
            <a:off x="12995897" y="5049772"/>
            <a:ext cx="2577339" cy="41173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Version =3.0</a:t>
            </a:r>
          </a:p>
        </p:txBody>
      </p:sp>
      <p:sp>
        <p:nvSpPr>
          <p:cNvPr id="582" name="Schema Version =4.0"/>
          <p:cNvSpPr txBox="1"/>
          <p:nvPr/>
        </p:nvSpPr>
        <p:spPr>
          <a:xfrm>
            <a:off x="18483919" y="5049772"/>
            <a:ext cx="2577339" cy="41173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Version =4.0</a:t>
            </a:r>
          </a:p>
        </p:txBody>
      </p:sp>
      <p:grpSp>
        <p:nvGrpSpPr>
          <p:cNvPr id="585" name="Group"/>
          <p:cNvGrpSpPr/>
          <p:nvPr/>
        </p:nvGrpSpPr>
        <p:grpSpPr>
          <a:xfrm>
            <a:off x="1411411" y="3760035"/>
            <a:ext cx="20687023" cy="5654972"/>
            <a:chOff x="0" y="0"/>
            <a:chExt cx="20687022" cy="5654971"/>
          </a:xfrm>
        </p:grpSpPr>
        <p:sp>
          <p:nvSpPr>
            <p:cNvPr id="583" name="Rectangle"/>
            <p:cNvSpPr/>
            <p:nvPr/>
          </p:nvSpPr>
          <p:spPr>
            <a:xfrm>
              <a:off x="0" y="540958"/>
              <a:ext cx="20687023" cy="5114014"/>
            </a:xfrm>
            <a:prstGeom prst="rect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4" name="Subject"/>
            <p:cNvSpPr txBox="1"/>
            <p:nvPr/>
          </p:nvSpPr>
          <p:spPr>
            <a:xfrm>
              <a:off x="9571300" y="0"/>
              <a:ext cx="1544423" cy="5851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Subject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9" grpId="1"/>
      <p:bldP build="whole" bldLvl="1" animBg="1" rev="0" advAuto="0" spid="585" grpId="5"/>
      <p:bldP build="whole" bldLvl="1" animBg="1" rev="0" advAuto="0" spid="581" grpId="3"/>
      <p:bldP build="whole" bldLvl="1" animBg="1" rev="0" advAuto="0" spid="582" grpId="4"/>
      <p:bldP build="whole" bldLvl="1" animBg="1" rev="0" advAuto="0" spid="580" grpId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Data/Schema Ev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Data/Schema Evolution</a:t>
            </a:r>
          </a:p>
        </p:txBody>
      </p:sp>
      <p:sp>
        <p:nvSpPr>
          <p:cNvPr id="588" name="Anytime the data/schema evolves, the downstream consumers should be able to handle the old and new schema seamlessly"/>
          <p:cNvSpPr txBox="1"/>
          <p:nvPr>
            <p:ph type="body" sz="quarter" idx="1"/>
          </p:nvPr>
        </p:nvSpPr>
        <p:spPr>
          <a:xfrm>
            <a:off x="1091209" y="5867914"/>
            <a:ext cx="21198663" cy="27448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200000"/>
              </a:lnSpc>
              <a:buSzTx/>
              <a:buNone/>
            </a:lvl1pPr>
          </a:lstStyle>
          <a:p>
            <a:pPr/>
            <a:r>
              <a:t>Anytime the data/schema evolves, the downstream consumers should be able to handle the old and new schema seamlessly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8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ompatibility Types…"/>
          <p:cNvSpPr txBox="1"/>
          <p:nvPr>
            <p:ph type="body" idx="1"/>
          </p:nvPr>
        </p:nvSpPr>
        <p:spPr>
          <a:xfrm>
            <a:off x="975918" y="3787150"/>
            <a:ext cx="21971001" cy="6297073"/>
          </a:xfrm>
          <a:prstGeom prst="rect">
            <a:avLst/>
          </a:prstGeom>
        </p:spPr>
        <p:txBody>
          <a:bodyPr/>
          <a:lstStyle/>
          <a:p>
            <a:pPr/>
            <a:r>
              <a:t>Compatibility Types</a:t>
            </a:r>
          </a:p>
          <a:p>
            <a:pPr/>
            <a:r>
              <a:t> in </a:t>
            </a:r>
          </a:p>
          <a:p>
            <a:pPr/>
            <a:r>
              <a:t>Schema Registry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ompatibility is configured through “/config” endpoint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Compatibility is configured through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/config</a:t>
            </a:r>
            <a:r>
              <a:t>” endpoint.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Backward Compatibility"/>
          <p:cNvSpPr txBox="1"/>
          <p:nvPr>
            <p:ph type="title"/>
          </p:nvPr>
        </p:nvSpPr>
        <p:spPr>
          <a:xfrm>
            <a:off x="1206500" y="48383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Backward Compatibility</a:t>
            </a:r>
          </a:p>
        </p:txBody>
      </p:sp>
      <p:sp>
        <p:nvSpPr>
          <p:cNvPr id="595" name="BACKWARD (Default)…"/>
          <p:cNvSpPr txBox="1"/>
          <p:nvPr>
            <p:ph type="body" idx="1"/>
          </p:nvPr>
        </p:nvSpPr>
        <p:spPr>
          <a:xfrm>
            <a:off x="1244930" y="2087378"/>
            <a:ext cx="21894140" cy="1094195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BACKWARD (Default)</a:t>
            </a:r>
          </a:p>
          <a:p>
            <a:pPr/>
            <a:r>
              <a:t>This means the consumers using the new Schema can read the data produced with the old schema</a:t>
            </a:r>
          </a:p>
        </p:txBody>
      </p:sp>
      <p:sp>
        <p:nvSpPr>
          <p:cNvPr id="596" name="Consumer"/>
          <p:cNvSpPr/>
          <p:nvPr/>
        </p:nvSpPr>
        <p:spPr>
          <a:xfrm>
            <a:off x="14577978" y="8071247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597" name="V2"/>
          <p:cNvSpPr/>
          <p:nvPr/>
        </p:nvSpPr>
        <p:spPr>
          <a:xfrm>
            <a:off x="15598037" y="9816229"/>
            <a:ext cx="883697" cy="8268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598" name="Producer"/>
          <p:cNvSpPr/>
          <p:nvPr/>
        </p:nvSpPr>
        <p:spPr>
          <a:xfrm>
            <a:off x="5577791" y="8071247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599" name="V1"/>
          <p:cNvSpPr/>
          <p:nvPr/>
        </p:nvSpPr>
        <p:spPr>
          <a:xfrm>
            <a:off x="6597849" y="9816229"/>
            <a:ext cx="883697" cy="8268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600" name="Mail"/>
          <p:cNvSpPr/>
          <p:nvPr/>
        </p:nvSpPr>
        <p:spPr>
          <a:xfrm>
            <a:off x="8242574" y="9387447"/>
            <a:ext cx="874705" cy="552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1" name="Dingbat Check"/>
          <p:cNvSpPr/>
          <p:nvPr/>
        </p:nvSpPr>
        <p:spPr>
          <a:xfrm>
            <a:off x="17766931" y="8377655"/>
            <a:ext cx="985228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2" name="V2"/>
          <p:cNvSpPr/>
          <p:nvPr/>
        </p:nvSpPr>
        <p:spPr>
          <a:xfrm>
            <a:off x="6597849" y="10839050"/>
            <a:ext cx="883697" cy="826882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603" name="Mail"/>
          <p:cNvSpPr/>
          <p:nvPr/>
        </p:nvSpPr>
        <p:spPr>
          <a:xfrm>
            <a:off x="8242574" y="10976015"/>
            <a:ext cx="874705" cy="55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4" name="Dingbat Check"/>
          <p:cNvSpPr/>
          <p:nvPr/>
        </p:nvSpPr>
        <p:spPr>
          <a:xfrm>
            <a:off x="19017298" y="8377655"/>
            <a:ext cx="985228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05" name="V1"/>
          <p:cNvSpPr/>
          <p:nvPr/>
        </p:nvSpPr>
        <p:spPr>
          <a:xfrm>
            <a:off x="9376536" y="6004127"/>
            <a:ext cx="883698" cy="826882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606" name="V2"/>
          <p:cNvSpPr/>
          <p:nvPr/>
        </p:nvSpPr>
        <p:spPr>
          <a:xfrm>
            <a:off x="12009009" y="6004127"/>
            <a:ext cx="883698" cy="826882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607" name="Schema Modification"/>
          <p:cNvSpPr txBox="1"/>
          <p:nvPr/>
        </p:nvSpPr>
        <p:spPr>
          <a:xfrm>
            <a:off x="9128948" y="4989803"/>
            <a:ext cx="4089300" cy="58511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Modification</a:t>
            </a:r>
          </a:p>
        </p:txBody>
      </p:sp>
      <p:sp>
        <p:nvSpPr>
          <p:cNvPr id="608" name="Line"/>
          <p:cNvSpPr/>
          <p:nvPr/>
        </p:nvSpPr>
        <p:spPr>
          <a:xfrm>
            <a:off x="10504112" y="6417567"/>
            <a:ext cx="126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9" name="Consumers using the new schema can read the old and new schema seamlessly."/>
          <p:cNvSpPr txBox="1"/>
          <p:nvPr/>
        </p:nvSpPr>
        <p:spPr>
          <a:xfrm>
            <a:off x="12268516" y="11294269"/>
            <a:ext cx="9283146" cy="1173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Consumers using the new schema can read the old and new schema seamlessly.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4918 -0.003720" origin="layout" pathEditMode="relative">
                                      <p:cBhvr>
                                        <p:cTn id="51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path" nodeType="after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6009 -0.131959" origin="layout" pathEditMode="relative">
                                      <p:cBhvr>
                                        <p:cTn id="66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Class="entr" nodeType="with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0" grpId="10"/>
      <p:bldP build="whole" bldLvl="1" animBg="1" rev="0" advAuto="0" spid="601" grpId="12"/>
      <p:bldP build="whole" bldLvl="1" animBg="1" rev="0" advAuto="0" spid="607" grpId="2"/>
      <p:bldP build="whole" bldLvl="1" animBg="1" rev="0" advAuto="0" spid="603" grpId="14"/>
      <p:bldP build="whole" bldLvl="1" animBg="1" rev="0" advAuto="0" spid="605" grpId="3"/>
      <p:bldP build="p" bldLvl="5" animBg="1" rev="0" advAuto="0" spid="595" grpId="1"/>
      <p:bldP build="whole" bldLvl="1" animBg="1" rev="0" advAuto="0" spid="599" grpId="9"/>
      <p:bldP build="whole" bldLvl="1" animBg="1" rev="0" advAuto="0" spid="597" grpId="7"/>
      <p:bldP build="whole" bldLvl="1" animBg="1" rev="0" advAuto="0" spid="608" grpId="4"/>
      <p:bldP build="whole" bldLvl="1" animBg="1" rev="0" advAuto="0" spid="602" grpId="13"/>
      <p:bldP build="whole" bldLvl="1" animBg="1" rev="0" advAuto="0" spid="606" grpId="5"/>
      <p:bldP build="whole" bldLvl="1" animBg="1" rev="0" advAuto="0" spid="604" grpId="16"/>
      <p:bldP build="p" bldLvl="5" animBg="1" rev="0" advAuto="0" spid="609" grpId="17"/>
      <p:bldP build="whole" bldLvl="1" animBg="1" rev="0" advAuto="0" spid="596" grpId="6"/>
      <p:bldP build="whole" bldLvl="1" animBg="1" rev="0" advAuto="0" spid="598" grpId="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ank You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Backward Compatibility"/>
          <p:cNvSpPr txBox="1"/>
          <p:nvPr>
            <p:ph type="title"/>
          </p:nvPr>
        </p:nvSpPr>
        <p:spPr>
          <a:xfrm>
            <a:off x="1206500" y="48383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Backward Compatibility</a:t>
            </a:r>
          </a:p>
        </p:txBody>
      </p:sp>
      <p:sp>
        <p:nvSpPr>
          <p:cNvPr id="612" name="Rules:…"/>
          <p:cNvSpPr txBox="1"/>
          <p:nvPr>
            <p:ph type="body" idx="1"/>
          </p:nvPr>
        </p:nvSpPr>
        <p:spPr>
          <a:xfrm>
            <a:off x="1244930" y="2087378"/>
            <a:ext cx="21894140" cy="10941953"/>
          </a:xfrm>
          <a:prstGeom prst="rect">
            <a:avLst/>
          </a:prstGeom>
        </p:spPr>
        <p:txBody>
          <a:bodyPr/>
          <a:lstStyle/>
          <a:p>
            <a:pPr/>
            <a:r>
              <a:t>Rules:</a:t>
            </a:r>
          </a:p>
          <a:p>
            <a:pPr lvl="1"/>
            <a:r>
              <a:t>Delete Fields</a:t>
            </a:r>
          </a:p>
          <a:p>
            <a:pPr lvl="1"/>
            <a:r>
              <a:t>Add Optional Fields</a:t>
            </a:r>
          </a:p>
          <a:p>
            <a:pPr/>
            <a:r>
              <a:t>Upgrade First</a:t>
            </a:r>
          </a:p>
          <a:p>
            <a:pPr lvl="1"/>
            <a:r>
              <a:t>Consumers</a:t>
            </a:r>
          </a:p>
          <a:p>
            <a:pPr/>
            <a:r>
              <a:t>If the consumer using the new schema needs to be able to process data written by all registered schemas, not just the last two schemas, then use </a:t>
            </a:r>
            <a:r>
              <a:rPr b="1"/>
              <a:t>BACKWARD_TRANSITIVE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12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Forward Compatibility"/>
          <p:cNvSpPr txBox="1"/>
          <p:nvPr>
            <p:ph type="title"/>
          </p:nvPr>
        </p:nvSpPr>
        <p:spPr>
          <a:xfrm>
            <a:off x="1206500" y="69519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Forward Compatibility</a:t>
            </a:r>
          </a:p>
        </p:txBody>
      </p:sp>
      <p:sp>
        <p:nvSpPr>
          <p:cNvPr id="615" name="FORWARD compatibility means the data produced with a new schema can be read by consumers using the last schema."/>
          <p:cNvSpPr txBox="1"/>
          <p:nvPr>
            <p:ph type="body" idx="1"/>
          </p:nvPr>
        </p:nvSpPr>
        <p:spPr>
          <a:xfrm>
            <a:off x="1206500" y="2361985"/>
            <a:ext cx="21971000" cy="1014253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FORWARD</a:t>
            </a:r>
            <a:r>
              <a:t> compatibility means the data produced with a new schema can be read by consumers using the last schema.</a:t>
            </a:r>
          </a:p>
        </p:txBody>
      </p:sp>
      <p:sp>
        <p:nvSpPr>
          <p:cNvPr id="616" name="V1"/>
          <p:cNvSpPr/>
          <p:nvPr/>
        </p:nvSpPr>
        <p:spPr>
          <a:xfrm>
            <a:off x="9376536" y="6004127"/>
            <a:ext cx="883698" cy="826882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617" name="V2"/>
          <p:cNvSpPr/>
          <p:nvPr/>
        </p:nvSpPr>
        <p:spPr>
          <a:xfrm>
            <a:off x="12009009" y="6004127"/>
            <a:ext cx="883698" cy="826882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618" name="Schema Modification"/>
          <p:cNvSpPr txBox="1"/>
          <p:nvPr/>
        </p:nvSpPr>
        <p:spPr>
          <a:xfrm>
            <a:off x="9128948" y="4989803"/>
            <a:ext cx="4089300" cy="58511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Modification</a:t>
            </a:r>
          </a:p>
        </p:txBody>
      </p:sp>
      <p:sp>
        <p:nvSpPr>
          <p:cNvPr id="619" name="Line"/>
          <p:cNvSpPr/>
          <p:nvPr/>
        </p:nvSpPr>
        <p:spPr>
          <a:xfrm>
            <a:off x="10504112" y="6417567"/>
            <a:ext cx="126102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20" name="Producer"/>
          <p:cNvSpPr/>
          <p:nvPr/>
        </p:nvSpPr>
        <p:spPr>
          <a:xfrm>
            <a:off x="5174273" y="7601989"/>
            <a:ext cx="2923814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621" name="V2"/>
          <p:cNvSpPr/>
          <p:nvPr/>
        </p:nvSpPr>
        <p:spPr>
          <a:xfrm>
            <a:off x="6309622" y="9374281"/>
            <a:ext cx="883697" cy="8268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622" name="Mail"/>
          <p:cNvSpPr/>
          <p:nvPr/>
        </p:nvSpPr>
        <p:spPr>
          <a:xfrm>
            <a:off x="7954347" y="8945499"/>
            <a:ext cx="874705" cy="55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3" name="Consumer"/>
          <p:cNvSpPr/>
          <p:nvPr/>
        </p:nvSpPr>
        <p:spPr>
          <a:xfrm>
            <a:off x="14289751" y="7601989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624" name="V1"/>
          <p:cNvSpPr/>
          <p:nvPr/>
        </p:nvSpPr>
        <p:spPr>
          <a:xfrm>
            <a:off x="15309809" y="9374281"/>
            <a:ext cx="883698" cy="8268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625" name="Dingbat Check"/>
          <p:cNvSpPr/>
          <p:nvPr/>
        </p:nvSpPr>
        <p:spPr>
          <a:xfrm>
            <a:off x="19054345" y="8504655"/>
            <a:ext cx="985228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6" name="V2"/>
          <p:cNvSpPr/>
          <p:nvPr/>
        </p:nvSpPr>
        <p:spPr>
          <a:xfrm>
            <a:off x="15309809" y="10434787"/>
            <a:ext cx="883698" cy="8268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627" name="Dingbat Check"/>
          <p:cNvSpPr/>
          <p:nvPr/>
        </p:nvSpPr>
        <p:spPr>
          <a:xfrm>
            <a:off x="17893931" y="8504655"/>
            <a:ext cx="985228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28" name="Consumers using the previous schema can read the new schema without any issues…"/>
          <p:cNvSpPr txBox="1"/>
          <p:nvPr/>
        </p:nvSpPr>
        <p:spPr>
          <a:xfrm>
            <a:off x="4006010" y="11044473"/>
            <a:ext cx="11145891" cy="2013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87680" indent="-487680" algn="l" defTabSz="1950671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2560">
                <a:solidFill>
                  <a:srgbClr val="000000"/>
                </a:solidFill>
              </a:defRPr>
            </a:pPr>
            <a:r>
              <a:t>Consumers using the previous schema can read the new schema without any issues</a:t>
            </a:r>
          </a:p>
          <a:p>
            <a:pPr marL="487680" indent="-487680" algn="l" defTabSz="1950671">
              <a:lnSpc>
                <a:spcPct val="90000"/>
              </a:lnSpc>
              <a:spcBef>
                <a:spcPts val="3600"/>
              </a:spcBef>
              <a:buSzPct val="123000"/>
              <a:buChar char="•"/>
              <a:defRPr sz="2560">
                <a:solidFill>
                  <a:srgbClr val="000000"/>
                </a:solidFill>
              </a:defRPr>
            </a:pPr>
            <a:r>
              <a:t>Compatibility check happens between the last schema and the current schema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4918 -0.003720" origin="layout" pathEditMode="relative">
                                      <p:cBhvr>
                                        <p:cTn id="47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Class="entr" nodeType="with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7" grpId="12"/>
      <p:bldP build="whole" bldLvl="1" animBg="1" rev="0" advAuto="0" spid="622" grpId="10"/>
      <p:bldP build="whole" bldLvl="1" animBg="1" rev="0" advAuto="0" spid="625" grpId="14"/>
      <p:bldP build="whole" bldLvl="1" animBg="1" rev="0" advAuto="0" spid="618" grpId="2"/>
      <p:bldP build="p" bldLvl="5" animBg="1" rev="0" advAuto="0" spid="615" grpId="1"/>
      <p:bldP build="whole" bldLvl="1" animBg="1" rev="0" advAuto="0" spid="616" grpId="3"/>
      <p:bldP build="whole" bldLvl="1" animBg="1" rev="0" advAuto="0" spid="621" grpId="7"/>
      <p:bldP build="whole" bldLvl="1" animBg="1" rev="0" advAuto="0" spid="623" grpId="8"/>
      <p:bldP build="whole" bldLvl="1" animBg="1" rev="0" advAuto="0" spid="620" grpId="6"/>
      <p:bldP build="whole" bldLvl="1" animBg="1" rev="0" advAuto="0" spid="626" grpId="13"/>
      <p:bldP build="p" bldLvl="5" animBg="1" rev="0" advAuto="0" spid="628" grpId="15"/>
      <p:bldP build="whole" bldLvl="1" animBg="1" rev="0" advAuto="0" spid="619" grpId="4"/>
      <p:bldP build="whole" bldLvl="1" animBg="1" rev="0" advAuto="0" spid="617" grpId="5"/>
      <p:bldP build="whole" bldLvl="1" animBg="1" rev="0" advAuto="0" spid="624" grpId="9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Forward Compatibility"/>
          <p:cNvSpPr txBox="1"/>
          <p:nvPr>
            <p:ph type="title"/>
          </p:nvPr>
        </p:nvSpPr>
        <p:spPr>
          <a:xfrm>
            <a:off x="1206500" y="48383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Forward Compatibility</a:t>
            </a:r>
          </a:p>
        </p:txBody>
      </p:sp>
      <p:sp>
        <p:nvSpPr>
          <p:cNvPr id="631" name="Rules:…"/>
          <p:cNvSpPr txBox="1"/>
          <p:nvPr>
            <p:ph type="body" idx="1"/>
          </p:nvPr>
        </p:nvSpPr>
        <p:spPr>
          <a:xfrm>
            <a:off x="1244930" y="2087378"/>
            <a:ext cx="20131969" cy="10941953"/>
          </a:xfrm>
          <a:prstGeom prst="rect">
            <a:avLst/>
          </a:prstGeom>
        </p:spPr>
        <p:txBody>
          <a:bodyPr/>
          <a:lstStyle/>
          <a:p>
            <a:pPr/>
            <a:r>
              <a:t>Rules:</a:t>
            </a:r>
          </a:p>
          <a:p>
            <a:pPr lvl="1"/>
            <a:r>
              <a:t>Add Fields</a:t>
            </a:r>
          </a:p>
          <a:p>
            <a:pPr lvl="1"/>
            <a:r>
              <a:t>Delete Optional  Fields</a:t>
            </a:r>
          </a:p>
          <a:p>
            <a:pPr/>
            <a:r>
              <a:t>Upgrade First</a:t>
            </a:r>
          </a:p>
          <a:p>
            <a:pPr lvl="1"/>
            <a:r>
              <a:t>Producers</a:t>
            </a:r>
          </a:p>
          <a:p>
            <a:pPr/>
            <a:r>
              <a:rPr b="1"/>
              <a:t>FORWARD_TRANSITIVE</a:t>
            </a:r>
          </a:p>
          <a:p>
            <a:pPr lvl="1"/>
            <a:r>
              <a:t>If data produced with a new schema needs to be read by consumers using all registered schemas, not just the last two schemas, then use </a:t>
            </a:r>
            <a:r>
              <a:rPr b="1"/>
              <a:t>FORWARD_TRANSITIVE</a:t>
            </a: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1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FULL Compatibility"/>
          <p:cNvSpPr txBox="1"/>
          <p:nvPr>
            <p:ph type="title"/>
          </p:nvPr>
        </p:nvSpPr>
        <p:spPr>
          <a:xfrm>
            <a:off x="1206500" y="186056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FULL Compatibility</a:t>
            </a:r>
          </a:p>
        </p:txBody>
      </p:sp>
      <p:sp>
        <p:nvSpPr>
          <p:cNvPr id="634" name="FULL compatibility means its both forward and backward compatible…"/>
          <p:cNvSpPr txBox="1"/>
          <p:nvPr>
            <p:ph type="body" idx="1"/>
          </p:nvPr>
        </p:nvSpPr>
        <p:spPr>
          <a:xfrm>
            <a:off x="1206500" y="1865687"/>
            <a:ext cx="21971000" cy="10638829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FULL</a:t>
            </a:r>
            <a:r>
              <a:t> compatibility means its both forward and backward compatible</a:t>
            </a:r>
          </a:p>
          <a:p>
            <a:pPr/>
            <a:r>
              <a:t>It means the </a:t>
            </a:r>
            <a:r>
              <a:rPr b="1"/>
              <a:t>Old data</a:t>
            </a:r>
            <a:r>
              <a:t> can be read with the </a:t>
            </a:r>
            <a:r>
              <a:rPr b="1"/>
              <a:t>New</a:t>
            </a:r>
            <a:r>
              <a:t> schema or </a:t>
            </a:r>
            <a:r>
              <a:rPr b="1"/>
              <a:t>New data</a:t>
            </a:r>
            <a:r>
              <a:t> can also be read with the </a:t>
            </a:r>
            <a:r>
              <a:rPr b="1"/>
              <a:t>Old schema</a:t>
            </a:r>
            <a:r>
              <a:t>.</a:t>
            </a:r>
          </a:p>
        </p:txBody>
      </p:sp>
      <p:sp>
        <p:nvSpPr>
          <p:cNvPr id="635" name="V1"/>
          <p:cNvSpPr/>
          <p:nvPr/>
        </p:nvSpPr>
        <p:spPr>
          <a:xfrm>
            <a:off x="8099277" y="6042557"/>
            <a:ext cx="883698" cy="826882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636" name="V2"/>
          <p:cNvSpPr/>
          <p:nvPr/>
        </p:nvSpPr>
        <p:spPr>
          <a:xfrm>
            <a:off x="10731750" y="6042557"/>
            <a:ext cx="883698" cy="826882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637" name="Schema Modification"/>
          <p:cNvSpPr txBox="1"/>
          <p:nvPr/>
        </p:nvSpPr>
        <p:spPr>
          <a:xfrm>
            <a:off x="9128948" y="4989803"/>
            <a:ext cx="4089300" cy="58511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Modification</a:t>
            </a:r>
          </a:p>
        </p:txBody>
      </p:sp>
      <p:sp>
        <p:nvSpPr>
          <p:cNvPr id="638" name="Line"/>
          <p:cNvSpPr/>
          <p:nvPr/>
        </p:nvSpPr>
        <p:spPr>
          <a:xfrm>
            <a:off x="9226853" y="6455998"/>
            <a:ext cx="12610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39" name="Consumer"/>
          <p:cNvSpPr/>
          <p:nvPr/>
        </p:nvSpPr>
        <p:spPr>
          <a:xfrm>
            <a:off x="14289751" y="7601989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640" name="V2"/>
          <p:cNvSpPr/>
          <p:nvPr/>
        </p:nvSpPr>
        <p:spPr>
          <a:xfrm>
            <a:off x="15309809" y="9374281"/>
            <a:ext cx="883698" cy="8268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641" name="V3"/>
          <p:cNvSpPr/>
          <p:nvPr/>
        </p:nvSpPr>
        <p:spPr>
          <a:xfrm>
            <a:off x="13364221" y="6042557"/>
            <a:ext cx="883698" cy="826882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sp>
        <p:nvSpPr>
          <p:cNvPr id="642" name="Line"/>
          <p:cNvSpPr/>
          <p:nvPr/>
        </p:nvSpPr>
        <p:spPr>
          <a:xfrm>
            <a:off x="11859324" y="6455998"/>
            <a:ext cx="12610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43" name="Producer"/>
          <p:cNvSpPr/>
          <p:nvPr/>
        </p:nvSpPr>
        <p:spPr>
          <a:xfrm>
            <a:off x="5827588" y="7629299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644" name="V1"/>
          <p:cNvSpPr/>
          <p:nvPr/>
        </p:nvSpPr>
        <p:spPr>
          <a:xfrm>
            <a:off x="6847645" y="9374281"/>
            <a:ext cx="883698" cy="8268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V1</a:t>
            </a:r>
          </a:p>
        </p:txBody>
      </p:sp>
      <p:sp>
        <p:nvSpPr>
          <p:cNvPr id="645" name="Mail"/>
          <p:cNvSpPr/>
          <p:nvPr/>
        </p:nvSpPr>
        <p:spPr>
          <a:xfrm>
            <a:off x="8492370" y="8945499"/>
            <a:ext cx="874705" cy="55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6" name="Dingbat Check"/>
          <p:cNvSpPr/>
          <p:nvPr/>
        </p:nvSpPr>
        <p:spPr>
          <a:xfrm>
            <a:off x="18016728" y="7935707"/>
            <a:ext cx="985228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7" name="V3"/>
          <p:cNvSpPr/>
          <p:nvPr/>
        </p:nvSpPr>
        <p:spPr>
          <a:xfrm>
            <a:off x="6847645" y="10397102"/>
            <a:ext cx="883698" cy="8268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V3</a:t>
            </a:r>
          </a:p>
        </p:txBody>
      </p:sp>
      <p:sp>
        <p:nvSpPr>
          <p:cNvPr id="648" name="Mail"/>
          <p:cNvSpPr/>
          <p:nvPr/>
        </p:nvSpPr>
        <p:spPr>
          <a:xfrm>
            <a:off x="8492370" y="10534067"/>
            <a:ext cx="874705" cy="55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49" name="Dingbat Check"/>
          <p:cNvSpPr/>
          <p:nvPr/>
        </p:nvSpPr>
        <p:spPr>
          <a:xfrm>
            <a:off x="19267095" y="7935707"/>
            <a:ext cx="985228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50" name="V2"/>
          <p:cNvSpPr/>
          <p:nvPr/>
        </p:nvSpPr>
        <p:spPr>
          <a:xfrm>
            <a:off x="7800895" y="9602819"/>
            <a:ext cx="883698" cy="8268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V2</a:t>
            </a:r>
          </a:p>
        </p:txBody>
      </p:sp>
      <p:sp>
        <p:nvSpPr>
          <p:cNvPr id="651" name="Mail"/>
          <p:cNvSpPr/>
          <p:nvPr/>
        </p:nvSpPr>
        <p:spPr>
          <a:xfrm>
            <a:off x="8751400" y="9602819"/>
            <a:ext cx="874705" cy="55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52" name="Dingbat Check"/>
          <p:cNvSpPr/>
          <p:nvPr/>
        </p:nvSpPr>
        <p:spPr>
          <a:xfrm>
            <a:off x="20220345" y="7966631"/>
            <a:ext cx="985228" cy="93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4918 -0.003720" origin="layout" pathEditMode="relative">
                                      <p:cBhvr>
                                        <p:cTn id="54" dur="10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after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6009 -0.131959" origin="layout" pathEditMode="relative">
                                      <p:cBhvr>
                                        <p:cTn id="6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after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17255 -0.108349" origin="layout" pathEditMode="relative">
                                      <p:cBhvr>
                                        <p:cTn id="83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9" grpId="8"/>
      <p:bldP build="whole" bldLvl="1" animBg="1" rev="0" advAuto="0" spid="647" grpId="15"/>
      <p:bldP build="whole" bldLvl="1" animBg="1" rev="0" advAuto="0" spid="652" grpId="22"/>
      <p:bldP build="whole" bldLvl="1" animBg="1" rev="0" advAuto="0" spid="649" grpId="18"/>
      <p:bldP build="whole" bldLvl="1" animBg="1" rev="0" advAuto="0" spid="651" grpId="20"/>
      <p:bldP build="whole" bldLvl="1" animBg="1" rev="0" advAuto="0" spid="641" grpId="6"/>
      <p:bldP build="whole" bldLvl="1" animBg="1" rev="0" advAuto="0" spid="638" grpId="5"/>
      <p:bldP build="whole" bldLvl="1" animBg="1" rev="0" advAuto="0" spid="636" grpId="4"/>
      <p:bldP build="whole" bldLvl="1" animBg="1" rev="0" advAuto="0" spid="643" grpId="10"/>
      <p:bldP build="whole" bldLvl="1" animBg="1" rev="0" advAuto="0" spid="644" grpId="11"/>
      <p:bldP build="whole" bldLvl="1" animBg="1" rev="0" advAuto="0" spid="646" grpId="14"/>
      <p:bldP build="whole" bldLvl="1" animBg="1" rev="0" advAuto="0" spid="648" grpId="16"/>
      <p:bldP build="whole" bldLvl="1" animBg="1" rev="0" advAuto="0" spid="650" grpId="19"/>
      <p:bldP build="whole" bldLvl="1" animBg="1" rev="0" advAuto="0" spid="637" grpId="2"/>
      <p:bldP build="whole" bldLvl="1" animBg="1" rev="0" advAuto="0" spid="642" grpId="7"/>
      <p:bldP build="whole" bldLvl="1" animBg="1" rev="0" advAuto="0" spid="635" grpId="3"/>
      <p:bldP build="p" bldLvl="5" animBg="1" rev="0" advAuto="0" spid="634" grpId="1"/>
      <p:bldP build="whole" bldLvl="1" animBg="1" rev="0" advAuto="0" spid="640" grpId="9"/>
      <p:bldP build="whole" bldLvl="1" animBg="1" rev="0" advAuto="0" spid="645" grpId="1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FULL Compatibility"/>
          <p:cNvSpPr txBox="1"/>
          <p:nvPr>
            <p:ph type="title"/>
          </p:nvPr>
        </p:nvSpPr>
        <p:spPr>
          <a:xfrm>
            <a:off x="1206500" y="48383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FULL Compatibility</a:t>
            </a:r>
          </a:p>
        </p:txBody>
      </p:sp>
      <p:sp>
        <p:nvSpPr>
          <p:cNvPr id="655" name="Rules:…"/>
          <p:cNvSpPr txBox="1"/>
          <p:nvPr>
            <p:ph type="body" idx="1"/>
          </p:nvPr>
        </p:nvSpPr>
        <p:spPr>
          <a:xfrm>
            <a:off x="1244930" y="2087378"/>
            <a:ext cx="20131969" cy="10941953"/>
          </a:xfrm>
          <a:prstGeom prst="rect">
            <a:avLst/>
          </a:prstGeom>
        </p:spPr>
        <p:txBody>
          <a:bodyPr/>
          <a:lstStyle/>
          <a:p>
            <a:pPr/>
            <a:r>
              <a:t>Rules:</a:t>
            </a:r>
          </a:p>
          <a:p>
            <a:pPr lvl="1"/>
            <a:r>
              <a:t>Restrictive compared to the Backward and Forward compatibility</a:t>
            </a:r>
          </a:p>
          <a:p>
            <a:pPr lvl="1"/>
            <a:r>
              <a:t>Add Optional Fields</a:t>
            </a:r>
          </a:p>
          <a:p>
            <a:pPr lvl="1"/>
            <a:r>
              <a:t>Delete Optional  Fields</a:t>
            </a:r>
          </a:p>
          <a:p>
            <a:pPr/>
            <a:r>
              <a:t>Upgrade First</a:t>
            </a:r>
          </a:p>
          <a:p>
            <a:pPr lvl="1"/>
            <a:r>
              <a:t>Producers or Consumer(Any order)</a:t>
            </a:r>
          </a:p>
          <a:p>
            <a:pPr/>
            <a:r>
              <a:rPr b="1"/>
              <a:t>FULL_TRANSITIVE</a:t>
            </a:r>
          </a:p>
          <a:p>
            <a:pPr lvl="1"/>
            <a:r>
              <a:t>If data produced with a new or old schema needs to be read by consumers using all the registered schemas, then use </a:t>
            </a:r>
            <a:r>
              <a:rPr b="1"/>
              <a:t>FULL_TRANSITIVE.</a:t>
            </a: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None Compatibility"/>
          <p:cNvSpPr txBox="1"/>
          <p:nvPr>
            <p:ph type="title"/>
          </p:nvPr>
        </p:nvSpPr>
        <p:spPr>
          <a:xfrm>
            <a:off x="1206500" y="36854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None Compatibility</a:t>
            </a:r>
          </a:p>
        </p:txBody>
      </p:sp>
      <p:sp>
        <p:nvSpPr>
          <p:cNvPr id="658" name="NONE…"/>
          <p:cNvSpPr txBox="1"/>
          <p:nvPr>
            <p:ph type="body" idx="1"/>
          </p:nvPr>
        </p:nvSpPr>
        <p:spPr>
          <a:xfrm>
            <a:off x="1206500" y="2080360"/>
            <a:ext cx="21971000" cy="1042415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NONE </a:t>
            </a:r>
          </a:p>
          <a:p>
            <a:pPr/>
            <a:r>
              <a:t>This means the schema compatibility checks are disabled</a:t>
            </a:r>
          </a:p>
          <a:p>
            <a:pPr/>
            <a:r>
              <a:t>When to use this NONE compatibility check?</a:t>
            </a:r>
          </a:p>
          <a:p>
            <a:pPr lvl="1"/>
            <a:r>
              <a:t>Changing the type of the field</a:t>
            </a:r>
          </a:p>
          <a:p>
            <a:pPr lvl="2"/>
            <a:r>
              <a:t>Example : String to Integer</a:t>
            </a:r>
          </a:p>
          <a:p>
            <a:pPr lvl="1"/>
            <a:r>
              <a:t>Changing the name of the field from one to another</a:t>
            </a:r>
          </a:p>
          <a:p>
            <a:pPr lvl="2"/>
            <a:r>
              <a:t>Example : name -&gt; fullname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8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None Compatibility"/>
          <p:cNvSpPr txBox="1"/>
          <p:nvPr>
            <p:ph type="title"/>
          </p:nvPr>
        </p:nvSpPr>
        <p:spPr>
          <a:xfrm>
            <a:off x="1206500" y="36854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None Compatibility</a:t>
            </a:r>
          </a:p>
        </p:txBody>
      </p:sp>
      <p:sp>
        <p:nvSpPr>
          <p:cNvPr id="661" name="Upgrade First…"/>
          <p:cNvSpPr txBox="1"/>
          <p:nvPr>
            <p:ph type="body" idx="1"/>
          </p:nvPr>
        </p:nvSpPr>
        <p:spPr>
          <a:xfrm>
            <a:off x="1206500" y="2080360"/>
            <a:ext cx="21971000" cy="104241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Upgrade First</a:t>
            </a:r>
          </a:p>
          <a:p>
            <a:pPr lvl="1">
              <a:lnSpc>
                <a:spcPct val="200000"/>
              </a:lnSpc>
            </a:pPr>
            <a:r>
              <a:t>Producers and Consumers needs to upgrade at the same time.</a:t>
            </a:r>
          </a:p>
          <a:p>
            <a:pPr>
              <a:lnSpc>
                <a:spcPct val="200000"/>
              </a:lnSpc>
            </a:pPr>
            <a:r>
              <a:t>Recommended Option</a:t>
            </a:r>
          </a:p>
          <a:p>
            <a:pPr lvl="1">
              <a:lnSpc>
                <a:spcPct val="200000"/>
              </a:lnSpc>
            </a:pPr>
            <a:r>
              <a:t>Use case like these will require us to create a new schema and new topic.</a:t>
            </a:r>
          </a:p>
          <a:p>
            <a:pPr lvl="1">
              <a:lnSpc>
                <a:spcPct val="200000"/>
              </a:lnSpc>
            </a:pPr>
            <a:r>
              <a:t>Introduce a new field and delete the old field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1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chema Naming Strategi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Schema Naming Strategies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chema Naming Strategies"/>
          <p:cNvSpPr txBox="1"/>
          <p:nvPr>
            <p:ph type="title"/>
          </p:nvPr>
        </p:nvSpPr>
        <p:spPr>
          <a:xfrm>
            <a:off x="1206500" y="618336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Schema Naming Strategies</a:t>
            </a:r>
          </a:p>
        </p:txBody>
      </p:sp>
      <p:sp>
        <p:nvSpPr>
          <p:cNvPr id="666" name="Slide bullet text"/>
          <p:cNvSpPr txBox="1"/>
          <p:nvPr>
            <p:ph type="body" idx="1"/>
          </p:nvPr>
        </p:nvSpPr>
        <p:spPr>
          <a:xfrm>
            <a:off x="1206500" y="2363746"/>
            <a:ext cx="21971000" cy="1014077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670" name="Group"/>
          <p:cNvGrpSpPr/>
          <p:nvPr/>
        </p:nvGrpSpPr>
        <p:grpSpPr>
          <a:xfrm>
            <a:off x="4197605" y="5050876"/>
            <a:ext cx="15258029" cy="1270001"/>
            <a:chOff x="0" y="0"/>
            <a:chExt cx="15258028" cy="1270000"/>
          </a:xfrm>
        </p:grpSpPr>
        <p:sp>
          <p:nvSpPr>
            <p:cNvPr id="667" name="Topic"/>
            <p:cNvSpPr/>
            <p:nvPr/>
          </p:nvSpPr>
          <p:spPr>
            <a:xfrm>
              <a:off x="0" y="0"/>
              <a:ext cx="2744777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Topic</a:t>
              </a:r>
            </a:p>
          </p:txBody>
        </p:sp>
        <p:sp>
          <p:nvSpPr>
            <p:cNvPr id="668" name="Schema"/>
            <p:cNvSpPr/>
            <p:nvPr/>
          </p:nvSpPr>
          <p:spPr>
            <a:xfrm>
              <a:off x="6256626" y="0"/>
              <a:ext cx="2744778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Schema</a:t>
              </a:r>
            </a:p>
          </p:txBody>
        </p:sp>
        <p:sp>
          <p:nvSpPr>
            <p:cNvPr id="669" name="Subject"/>
            <p:cNvSpPr/>
            <p:nvPr/>
          </p:nvSpPr>
          <p:spPr>
            <a:xfrm>
              <a:off x="12513252" y="0"/>
              <a:ext cx="2744777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Subject</a:t>
              </a:r>
            </a:p>
          </p:txBody>
        </p:sp>
      </p:grpSp>
      <p:sp>
        <p:nvSpPr>
          <p:cNvPr id="671" name="Collection of messages with key and values"/>
          <p:cNvSpPr txBox="1"/>
          <p:nvPr/>
        </p:nvSpPr>
        <p:spPr>
          <a:xfrm>
            <a:off x="2318260" y="4513806"/>
            <a:ext cx="6258459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Collection of messages with key and values</a:t>
            </a:r>
          </a:p>
        </p:txBody>
      </p:sp>
      <p:sp>
        <p:nvSpPr>
          <p:cNvPr id="672" name="Schema defines the structure of the data"/>
          <p:cNvSpPr txBox="1"/>
          <p:nvPr/>
        </p:nvSpPr>
        <p:spPr>
          <a:xfrm>
            <a:off x="8913151" y="4513806"/>
            <a:ext cx="5850942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defines the structure of the data</a:t>
            </a:r>
          </a:p>
        </p:txBody>
      </p:sp>
      <p:sp>
        <p:nvSpPr>
          <p:cNvPr id="673" name="Its a named ordered history of Schema Versions"/>
          <p:cNvSpPr txBox="1"/>
          <p:nvPr/>
        </p:nvSpPr>
        <p:spPr>
          <a:xfrm>
            <a:off x="15100524" y="4513806"/>
            <a:ext cx="6851295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Its a named ordered history of Schema Versions</a:t>
            </a:r>
          </a:p>
        </p:txBody>
      </p:sp>
      <p:sp>
        <p:nvSpPr>
          <p:cNvPr id="674" name="coffee-orders-sr"/>
          <p:cNvSpPr txBox="1"/>
          <p:nvPr/>
        </p:nvSpPr>
        <p:spPr>
          <a:xfrm>
            <a:off x="4059150" y="7437172"/>
            <a:ext cx="2776678" cy="523086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coffee-orders-sr</a:t>
            </a:r>
          </a:p>
        </p:txBody>
      </p:sp>
      <p:sp>
        <p:nvSpPr>
          <p:cNvPr id="675" name="CoffeeOrder"/>
          <p:cNvSpPr txBox="1"/>
          <p:nvPr/>
        </p:nvSpPr>
        <p:spPr>
          <a:xfrm>
            <a:off x="10764543" y="7437172"/>
            <a:ext cx="2124152" cy="523086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CoffeeOrder</a:t>
            </a:r>
          </a:p>
        </p:txBody>
      </p:sp>
      <p:sp>
        <p:nvSpPr>
          <p:cNvPr id="676" name="coffee-orders-sr-value"/>
          <p:cNvSpPr txBox="1"/>
          <p:nvPr/>
        </p:nvSpPr>
        <p:spPr>
          <a:xfrm>
            <a:off x="16489142" y="8417143"/>
            <a:ext cx="3765246" cy="523086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coffee-orders-sr-value</a:t>
            </a:r>
          </a:p>
        </p:txBody>
      </p:sp>
      <p:sp>
        <p:nvSpPr>
          <p:cNvPr id="677" name="coffee-orders-sr-key"/>
          <p:cNvSpPr txBox="1"/>
          <p:nvPr/>
        </p:nvSpPr>
        <p:spPr>
          <a:xfrm>
            <a:off x="16637428" y="7437172"/>
            <a:ext cx="3468675" cy="523086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coffee-orders-sr-key</a:t>
            </a:r>
          </a:p>
        </p:txBody>
      </p:sp>
      <p:sp>
        <p:nvSpPr>
          <p:cNvPr id="678" name="Line"/>
          <p:cNvSpPr/>
          <p:nvPr/>
        </p:nvSpPr>
        <p:spPr>
          <a:xfrm flipH="1">
            <a:off x="7138634" y="7666888"/>
            <a:ext cx="3323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79" name="Line"/>
          <p:cNvSpPr/>
          <p:nvPr/>
        </p:nvSpPr>
        <p:spPr>
          <a:xfrm flipH="1">
            <a:off x="13101510" y="7698714"/>
            <a:ext cx="3323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0" name="Line"/>
          <p:cNvSpPr/>
          <p:nvPr/>
        </p:nvSpPr>
        <p:spPr>
          <a:xfrm flipH="1" flipV="1">
            <a:off x="13101510" y="7902575"/>
            <a:ext cx="3325647" cy="627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1" name="{topic-name}-value"/>
          <p:cNvSpPr txBox="1"/>
          <p:nvPr/>
        </p:nvSpPr>
        <p:spPr>
          <a:xfrm>
            <a:off x="10000409" y="10360690"/>
            <a:ext cx="3652420" cy="585113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{topic-name}-value</a:t>
            </a:r>
          </a:p>
        </p:txBody>
      </p:sp>
      <p:sp>
        <p:nvSpPr>
          <p:cNvPr id="682" name="{topic-name}-key"/>
          <p:cNvSpPr txBox="1"/>
          <p:nvPr/>
        </p:nvSpPr>
        <p:spPr>
          <a:xfrm>
            <a:off x="10181881" y="9632359"/>
            <a:ext cx="3313481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{topic-name}-key</a:t>
            </a:r>
          </a:p>
        </p:txBody>
      </p:sp>
      <p:sp>
        <p:nvSpPr>
          <p:cNvPr id="683" name="Topic Name Strategy (Default Naming Strategy)"/>
          <p:cNvSpPr txBox="1"/>
          <p:nvPr/>
        </p:nvSpPr>
        <p:spPr>
          <a:xfrm>
            <a:off x="9658615" y="11235047"/>
            <a:ext cx="5066770" cy="10804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Topic Name Strategy (Default Naming Strategy)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3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8" grpId="7"/>
      <p:bldP build="whole" bldLvl="1" animBg="1" rev="0" advAuto="0" spid="673" grpId="4"/>
      <p:bldP build="whole" bldLvl="1" animBg="1" rev="0" advAuto="0" spid="679" grpId="8"/>
      <p:bldP build="whole" bldLvl="1" animBg="1" rev="0" advAuto="0" spid="671" grpId="2"/>
      <p:bldP build="whole" bldLvl="1" animBg="1" rev="0" advAuto="0" spid="676" grpId="11"/>
      <p:bldP build="whole" bldLvl="1" animBg="1" rev="0" advAuto="0" spid="681" grpId="13"/>
      <p:bldP build="whole" bldLvl="1" animBg="1" rev="0" advAuto="0" spid="683" grpId="14"/>
      <p:bldP build="whole" bldLvl="1" animBg="1" rev="0" advAuto="0" spid="675" grpId="6"/>
      <p:bldP build="whole" bldLvl="1" animBg="1" rev="0" advAuto="0" spid="674" grpId="5"/>
      <p:bldP build="whole" bldLvl="1" animBg="1" rev="0" advAuto="0" spid="680" grpId="10"/>
      <p:bldP build="whole" bldLvl="1" animBg="1" rev="0" advAuto="0" spid="670" grpId="1"/>
      <p:bldP build="whole" bldLvl="1" animBg="1" rev="0" advAuto="0" spid="672" grpId="3"/>
      <p:bldP build="whole" bldLvl="1" animBg="1" rev="0" advAuto="0" spid="682" grpId="12"/>
      <p:bldP build="whole" bldLvl="1" animBg="1" rev="0" advAuto="0" spid="677" grpId="9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Different Subject Naming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 Subject Naming Strategies</a:t>
            </a:r>
          </a:p>
        </p:txBody>
      </p:sp>
      <p:sp>
        <p:nvSpPr>
          <p:cNvPr id="686" name="TopicNameStrategy…"/>
          <p:cNvSpPr txBox="1"/>
          <p:nvPr>
            <p:ph type="body" idx="1"/>
          </p:nvPr>
        </p:nvSpPr>
        <p:spPr>
          <a:xfrm>
            <a:off x="1206500" y="3094520"/>
            <a:ext cx="21971000" cy="940999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TopicNameStrategy</a:t>
            </a:r>
          </a:p>
          <a:p>
            <a:pPr>
              <a:lnSpc>
                <a:spcPct val="200000"/>
              </a:lnSpc>
            </a:pPr>
            <a:r>
              <a:t>RecordNameStrategy</a:t>
            </a:r>
          </a:p>
          <a:p>
            <a:pPr>
              <a:lnSpc>
                <a:spcPct val="200000"/>
              </a:lnSpc>
            </a:pPr>
            <a:r>
              <a:t>TopicRecordNameStrategy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8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erequisi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b="0" spc="-174" sz="8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Prerequisites</a:t>
            </a:r>
          </a:p>
        </p:txBody>
      </p:sp>
      <p:sp>
        <p:nvSpPr>
          <p:cNvPr id="168" name="Java 17 (Java 11 or Higher is needed)…"/>
          <p:cNvSpPr txBox="1"/>
          <p:nvPr>
            <p:ph type="body" idx="1"/>
          </p:nvPr>
        </p:nvSpPr>
        <p:spPr>
          <a:xfrm>
            <a:off x="1206500" y="3245665"/>
            <a:ext cx="21971000" cy="9258851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lnSpc>
                <a:spcPct val="160000"/>
              </a:lnSpc>
              <a:spcBef>
                <a:spcPts val="4400"/>
              </a:spcBef>
              <a:defRPr sz="4704"/>
            </a:pPr>
            <a:r>
              <a:t>Java 17 (Java 11 or Higher is needed)</a:t>
            </a:r>
          </a:p>
          <a:p>
            <a:pPr marL="597408" indent="-597408" defTabSz="2389572">
              <a:lnSpc>
                <a:spcPct val="160000"/>
              </a:lnSpc>
              <a:spcBef>
                <a:spcPts val="4400"/>
              </a:spcBef>
              <a:defRPr sz="4704"/>
            </a:pPr>
            <a:r>
              <a:t>Docker</a:t>
            </a:r>
          </a:p>
          <a:p>
            <a:pPr marL="597408" indent="-597408" defTabSz="2389572">
              <a:lnSpc>
                <a:spcPct val="160000"/>
              </a:lnSpc>
              <a:spcBef>
                <a:spcPts val="4400"/>
              </a:spcBef>
              <a:defRPr sz="4704"/>
            </a:pPr>
            <a:r>
              <a:t>Prior Java Experience is a must</a:t>
            </a:r>
          </a:p>
          <a:p>
            <a:pPr marL="597408" indent="-597408" defTabSz="2389572">
              <a:lnSpc>
                <a:spcPct val="160000"/>
              </a:lnSpc>
              <a:spcBef>
                <a:spcPts val="4400"/>
              </a:spcBef>
              <a:defRPr sz="4704"/>
            </a:pPr>
            <a:r>
              <a:t>Prior Kafka Experience is a must</a:t>
            </a:r>
          </a:p>
          <a:p>
            <a:pPr marL="597408" indent="-597408" defTabSz="2389572">
              <a:lnSpc>
                <a:spcPct val="160000"/>
              </a:lnSpc>
              <a:spcBef>
                <a:spcPts val="4400"/>
              </a:spcBef>
              <a:defRPr sz="4704"/>
            </a:pPr>
            <a:r>
              <a:t>Prior Spring Framework/SpringBoot is a nice to have</a:t>
            </a:r>
          </a:p>
          <a:p>
            <a:pPr marL="597408" indent="-597408" defTabSz="2389572">
              <a:lnSpc>
                <a:spcPct val="160000"/>
              </a:lnSpc>
              <a:spcBef>
                <a:spcPts val="4400"/>
              </a:spcBef>
              <a:defRPr sz="4704"/>
            </a:pPr>
            <a:r>
              <a:rPr b="1"/>
              <a:t>Intellij</a:t>
            </a:r>
            <a:r>
              <a:t> or any other IDE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Different Subject Naming Strategies"/>
          <p:cNvSpPr txBox="1"/>
          <p:nvPr>
            <p:ph type="title"/>
          </p:nvPr>
        </p:nvSpPr>
        <p:spPr>
          <a:xfrm>
            <a:off x="1206500" y="48383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Different Subject Naming Strategies</a:t>
            </a:r>
          </a:p>
        </p:txBody>
      </p:sp>
      <p:sp>
        <p:nvSpPr>
          <p:cNvPr id="689" name="Use it when you have use case where multiple types of related events can be published into the topic and the ordering of events needs to be maintained.…"/>
          <p:cNvSpPr txBox="1"/>
          <p:nvPr>
            <p:ph type="body" sz="half" idx="1"/>
          </p:nvPr>
        </p:nvSpPr>
        <p:spPr>
          <a:xfrm>
            <a:off x="8796476" y="3221520"/>
            <a:ext cx="7306766" cy="9409996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/>
          <a:lstStyle/>
          <a:p>
            <a:pPr marL="211327" indent="-211327" defTabSz="1267936">
              <a:lnSpc>
                <a:spcPct val="200000"/>
              </a:lnSpc>
              <a:spcBef>
                <a:spcPts val="2300"/>
              </a:spcBef>
              <a:defRPr sz="2080"/>
            </a:pPr>
            <a:r>
              <a:t>Use it when you have use case where multiple types of related events can be published into the topic and the ordering of events needs to be maintained. </a:t>
            </a:r>
          </a:p>
          <a:p>
            <a:pPr marL="211327" indent="-211327" defTabSz="1267936">
              <a:lnSpc>
                <a:spcPct val="200000"/>
              </a:lnSpc>
              <a:spcBef>
                <a:spcPts val="2300"/>
              </a:spcBef>
              <a:defRPr sz="2080"/>
            </a:pPr>
            <a:r>
              <a:t>Thus, the schema registry checks the compatibility for a particular record type, regardless of topic.</a:t>
            </a:r>
          </a:p>
          <a:p>
            <a:pPr marL="211327" indent="-211327" defTabSz="1267936">
              <a:lnSpc>
                <a:spcPct val="200000"/>
              </a:lnSpc>
              <a:spcBef>
                <a:spcPts val="2300"/>
              </a:spcBef>
              <a:defRPr sz="2080"/>
            </a:pPr>
            <a:r>
              <a:t>Subject name is derived from the fully qualified record name.</a:t>
            </a:r>
          </a:p>
          <a:p>
            <a:pPr lvl="1" marL="528319" indent="-211327" defTabSz="1267936">
              <a:lnSpc>
                <a:spcPct val="200000"/>
              </a:lnSpc>
              <a:spcBef>
                <a:spcPts val="2300"/>
              </a:spcBef>
              <a:defRPr b="1" sz="2080"/>
            </a:pPr>
            <a:r>
              <a:t>com.learnavro.domain.generated.CoffeeOrder</a:t>
            </a:r>
          </a:p>
          <a:p>
            <a:pPr marL="211327" indent="-211327" defTabSz="1267936">
              <a:lnSpc>
                <a:spcPct val="200000"/>
              </a:lnSpc>
              <a:spcBef>
                <a:spcPts val="2300"/>
              </a:spcBef>
              <a:defRPr sz="2080"/>
            </a:pPr>
            <a:r>
              <a:rPr b="1"/>
              <a:t>Usecase</a:t>
            </a:r>
            <a:r>
              <a:t>: </a:t>
            </a:r>
          </a:p>
          <a:p>
            <a:pPr lvl="1" marL="528319" indent="-211327" defTabSz="1267936">
              <a:lnSpc>
                <a:spcPct val="200000"/>
              </a:lnSpc>
              <a:spcBef>
                <a:spcPts val="2300"/>
              </a:spcBef>
              <a:defRPr sz="2080"/>
            </a:pPr>
            <a:r>
              <a:t>CoffeeOrder and the related update events</a:t>
            </a:r>
          </a:p>
          <a:p>
            <a:pPr lvl="1" marL="528319" indent="-211327" defTabSz="1267936">
              <a:lnSpc>
                <a:spcPct val="200000"/>
              </a:lnSpc>
              <a:spcBef>
                <a:spcPts val="2300"/>
              </a:spcBef>
              <a:defRPr sz="2080"/>
            </a:pPr>
            <a:r>
              <a:t>For Banking , related transactions needs to be ordered.</a:t>
            </a:r>
          </a:p>
        </p:txBody>
      </p:sp>
      <p:sp>
        <p:nvSpPr>
          <p:cNvPr id="690" name="Use it when single type of message should be published in a topic…"/>
          <p:cNvSpPr txBox="1"/>
          <p:nvPr/>
        </p:nvSpPr>
        <p:spPr>
          <a:xfrm>
            <a:off x="929982" y="3221520"/>
            <a:ext cx="7243266" cy="940999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57631" indent="-357631" algn="l" defTabSz="2145738">
              <a:lnSpc>
                <a:spcPct val="200000"/>
              </a:lnSpc>
              <a:spcBef>
                <a:spcPts val="3900"/>
              </a:spcBef>
              <a:buSzPct val="123000"/>
              <a:buChar char="•"/>
              <a:defRPr sz="2816">
                <a:solidFill>
                  <a:srgbClr val="000000"/>
                </a:solidFill>
              </a:defRPr>
            </a:pPr>
            <a:r>
              <a:t>Use it when single type of message should be published in a topic</a:t>
            </a:r>
          </a:p>
          <a:p>
            <a:pPr marL="357631" indent="-357631" algn="l" defTabSz="2145738">
              <a:lnSpc>
                <a:spcPct val="200000"/>
              </a:lnSpc>
              <a:spcBef>
                <a:spcPts val="3900"/>
              </a:spcBef>
              <a:buSzPct val="123000"/>
              <a:buChar char="•"/>
              <a:defRPr sz="2816">
                <a:solidFill>
                  <a:srgbClr val="000000"/>
                </a:solidFill>
              </a:defRPr>
            </a:pPr>
            <a:r>
              <a:t>This means that the schemas of all messages in the topic must be compatible with each other.</a:t>
            </a:r>
          </a:p>
          <a:p>
            <a:pPr marL="357631" indent="-357631" algn="l" defTabSz="2145738">
              <a:lnSpc>
                <a:spcPct val="200000"/>
              </a:lnSpc>
              <a:spcBef>
                <a:spcPts val="3900"/>
              </a:spcBef>
              <a:buSzPct val="123000"/>
              <a:buChar char="•"/>
              <a:defRPr sz="2816">
                <a:solidFill>
                  <a:srgbClr val="000000"/>
                </a:solidFill>
              </a:defRPr>
            </a:pPr>
            <a:r>
              <a:t>Subject name is derived using this technique:</a:t>
            </a:r>
          </a:p>
          <a:p>
            <a:pPr lvl="1" marL="894080" indent="-357631" algn="l" defTabSz="2145738">
              <a:lnSpc>
                <a:spcPct val="200000"/>
              </a:lnSpc>
              <a:spcBef>
                <a:spcPts val="3900"/>
              </a:spcBef>
              <a:buSzPct val="123000"/>
              <a:buChar char="•"/>
              <a:defRPr sz="2816">
                <a:solidFill>
                  <a:srgbClr val="000000"/>
                </a:solidFill>
              </a:defRPr>
            </a:pPr>
            <a:r>
              <a:t>{topic-name}-key</a:t>
            </a:r>
          </a:p>
          <a:p>
            <a:pPr lvl="1" marL="894080" indent="-357631" algn="l" defTabSz="2145738">
              <a:lnSpc>
                <a:spcPct val="200000"/>
              </a:lnSpc>
              <a:spcBef>
                <a:spcPts val="3900"/>
              </a:spcBef>
              <a:buSzPct val="123000"/>
              <a:buChar char="•"/>
              <a:defRPr sz="2816">
                <a:solidFill>
                  <a:srgbClr val="000000"/>
                </a:solidFill>
              </a:defRPr>
            </a:pPr>
            <a:r>
              <a:t>{topic-name}-value</a:t>
            </a:r>
          </a:p>
        </p:txBody>
      </p:sp>
      <p:sp>
        <p:nvSpPr>
          <p:cNvPr id="691" name="Use it when you have use case where multiple types of related events can be published into the topic.…"/>
          <p:cNvSpPr txBox="1"/>
          <p:nvPr/>
        </p:nvSpPr>
        <p:spPr>
          <a:xfrm>
            <a:off x="16726470" y="3221520"/>
            <a:ext cx="7306767" cy="940999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92608" indent="-292608" algn="l" defTabSz="1755604">
              <a:lnSpc>
                <a:spcPct val="200000"/>
              </a:lnSpc>
              <a:spcBef>
                <a:spcPts val="3200"/>
              </a:spcBef>
              <a:buSzPct val="123000"/>
              <a:buChar char="•"/>
              <a:defRPr sz="2880">
                <a:solidFill>
                  <a:srgbClr val="000000"/>
                </a:solidFill>
              </a:defRPr>
            </a:pPr>
            <a:r>
              <a:t>Use it when you have use case where multiple types of related events can be published into the topic. </a:t>
            </a:r>
          </a:p>
          <a:p>
            <a:pPr marL="292608" indent="-292608" algn="l" defTabSz="1755604">
              <a:lnSpc>
                <a:spcPct val="200000"/>
              </a:lnSpc>
              <a:spcBef>
                <a:spcPts val="3200"/>
              </a:spcBef>
              <a:buSzPct val="123000"/>
              <a:buChar char="•"/>
              <a:defRPr sz="2880">
                <a:solidFill>
                  <a:srgbClr val="000000"/>
                </a:solidFill>
              </a:defRPr>
            </a:pPr>
            <a:r>
              <a:t>Schema registry checks  compatibility to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current topic</a:t>
            </a:r>
            <a:r>
              <a:t> only</a:t>
            </a:r>
          </a:p>
          <a:p>
            <a:pPr marL="292608" indent="-292608" algn="l" defTabSz="1755604">
              <a:lnSpc>
                <a:spcPct val="200000"/>
              </a:lnSpc>
              <a:spcBef>
                <a:spcPts val="3200"/>
              </a:spcBef>
              <a:buSzPct val="123000"/>
              <a:buChar char="•"/>
              <a:defRPr sz="2880">
                <a:solidFill>
                  <a:srgbClr val="000000"/>
                </a:solidFill>
              </a:defRPr>
            </a:pPr>
            <a:r>
              <a:t>Subject name is derived from the topic and fully qualified record name.</a:t>
            </a:r>
          </a:p>
          <a:p>
            <a:pPr lvl="1" marL="731520" indent="-292608" algn="l" defTabSz="1755604">
              <a:lnSpc>
                <a:spcPct val="200000"/>
              </a:lnSpc>
              <a:spcBef>
                <a:spcPts val="3200"/>
              </a:spcBef>
              <a:buSzPct val="123000"/>
              <a:buChar char="•"/>
              <a:defRPr sz="2304">
                <a:solidFill>
                  <a:srgbClr val="000000"/>
                </a:solidFill>
              </a:defRPr>
            </a:pPr>
            <a:r>
              <a:t>{topic-name}-{RecordName}</a:t>
            </a:r>
          </a:p>
          <a:p>
            <a:pPr lvl="1" marL="731520" indent="-292608" algn="l" defTabSz="1755604">
              <a:lnSpc>
                <a:spcPct val="200000"/>
              </a:lnSpc>
              <a:spcBef>
                <a:spcPts val="3200"/>
              </a:spcBef>
              <a:buSzPct val="123000"/>
              <a:buChar char="•"/>
              <a:defRPr b="1" sz="1728">
                <a:solidFill>
                  <a:srgbClr val="000000"/>
                </a:solidFill>
              </a:defRPr>
            </a:pPr>
            <a:r>
              <a:t>coffee-orders-sr-com.learnavro.domain.generated.CoffeeOrder</a:t>
            </a:r>
          </a:p>
        </p:txBody>
      </p:sp>
      <p:sp>
        <p:nvSpPr>
          <p:cNvPr id="692" name="TopicNameStrategy"/>
          <p:cNvSpPr txBox="1"/>
          <p:nvPr/>
        </p:nvSpPr>
        <p:spPr>
          <a:xfrm>
            <a:off x="2706914" y="2276496"/>
            <a:ext cx="3689402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200000"/>
              </a:lnSpc>
              <a:spcBef>
                <a:spcPts val="450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TopicNameStrategy</a:t>
            </a:r>
          </a:p>
        </p:txBody>
      </p:sp>
      <p:sp>
        <p:nvSpPr>
          <p:cNvPr id="693" name="RecordNameStrategy"/>
          <p:cNvSpPr txBox="1"/>
          <p:nvPr/>
        </p:nvSpPr>
        <p:spPr>
          <a:xfrm>
            <a:off x="10432032" y="2276496"/>
            <a:ext cx="4035654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200000"/>
              </a:lnSpc>
              <a:spcBef>
                <a:spcPts val="450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RecordNameStrategy</a:t>
            </a:r>
          </a:p>
        </p:txBody>
      </p:sp>
      <p:sp>
        <p:nvSpPr>
          <p:cNvPr id="694" name="TopicRecordNameStrategy"/>
          <p:cNvSpPr txBox="1"/>
          <p:nvPr/>
        </p:nvSpPr>
        <p:spPr>
          <a:xfrm>
            <a:off x="17876581" y="2276496"/>
            <a:ext cx="5006544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200000"/>
              </a:lnSpc>
              <a:spcBef>
                <a:spcPts val="450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TopicRecordNameStrategy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1" grpId="3"/>
      <p:bldP build="p" bldLvl="5" animBg="1" rev="0" advAuto="0" spid="690" grpId="1"/>
      <p:bldP build="p" bldLvl="5" animBg="1" rev="0" advAuto="0" spid="689" grpId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offee Order Service"/>
          <p:cNvSpPr txBox="1"/>
          <p:nvPr>
            <p:ph type="title"/>
          </p:nvPr>
        </p:nvSpPr>
        <p:spPr>
          <a:xfrm>
            <a:off x="1071994" y="522261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Coffee Order Service</a:t>
            </a:r>
          </a:p>
        </p:txBody>
      </p:sp>
      <p:sp>
        <p:nvSpPr>
          <p:cNvPr id="697" name="Slide bullet text"/>
          <p:cNvSpPr txBox="1"/>
          <p:nvPr>
            <p:ph type="body" idx="1"/>
          </p:nvPr>
        </p:nvSpPr>
        <p:spPr>
          <a:xfrm>
            <a:off x="1206500" y="2843096"/>
            <a:ext cx="21971000" cy="96614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8" name="Coffee Order Service…"/>
          <p:cNvSpPr/>
          <p:nvPr/>
        </p:nvSpPr>
        <p:spPr>
          <a:xfrm>
            <a:off x="2666098" y="5592850"/>
            <a:ext cx="3400867" cy="2530300"/>
          </a:xfrm>
          <a:prstGeom prst="roundRect">
            <a:avLst>
              <a:gd name="adj" fmla="val 1258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Coffee Order Service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(Producer)</a:t>
            </a:r>
          </a:p>
        </p:txBody>
      </p:sp>
      <p:sp>
        <p:nvSpPr>
          <p:cNvPr id="699" name="Coffee Order Consumer"/>
          <p:cNvSpPr/>
          <p:nvPr/>
        </p:nvSpPr>
        <p:spPr>
          <a:xfrm>
            <a:off x="17045021" y="5930444"/>
            <a:ext cx="3144074" cy="1855112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Coffee Order Consumer</a:t>
            </a:r>
          </a:p>
        </p:txBody>
      </p:sp>
      <p:sp>
        <p:nvSpPr>
          <p:cNvPr id="700" name="Line"/>
          <p:cNvSpPr/>
          <p:nvPr/>
        </p:nvSpPr>
        <p:spPr>
          <a:xfrm>
            <a:off x="13810684" y="6858000"/>
            <a:ext cx="282125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01" name="Create Order"/>
          <p:cNvSpPr txBox="1"/>
          <p:nvPr/>
        </p:nvSpPr>
        <p:spPr>
          <a:xfrm>
            <a:off x="6909414" y="5871898"/>
            <a:ext cx="2531568" cy="58511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Create Order</a:t>
            </a:r>
          </a:p>
        </p:txBody>
      </p:sp>
      <p:sp>
        <p:nvSpPr>
          <p:cNvPr id="702" name="Order Updates"/>
          <p:cNvSpPr txBox="1"/>
          <p:nvPr/>
        </p:nvSpPr>
        <p:spPr>
          <a:xfrm>
            <a:off x="6816788" y="7258990"/>
            <a:ext cx="2877415" cy="58511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Order Updates</a:t>
            </a:r>
          </a:p>
        </p:txBody>
      </p:sp>
      <p:sp>
        <p:nvSpPr>
          <p:cNvPr id="703" name="Line"/>
          <p:cNvSpPr/>
          <p:nvPr/>
        </p:nvSpPr>
        <p:spPr>
          <a:xfrm>
            <a:off x="6619732" y="6858000"/>
            <a:ext cx="282125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06" name="Group"/>
          <p:cNvGrpSpPr/>
          <p:nvPr/>
        </p:nvGrpSpPr>
        <p:grpSpPr>
          <a:xfrm>
            <a:off x="13754520" y="5930444"/>
            <a:ext cx="2877414" cy="1855112"/>
            <a:chOff x="0" y="0"/>
            <a:chExt cx="2877413" cy="1855111"/>
          </a:xfrm>
        </p:grpSpPr>
        <p:sp>
          <p:nvSpPr>
            <p:cNvPr id="704" name="Order Create"/>
            <p:cNvSpPr txBox="1"/>
            <p:nvPr/>
          </p:nvSpPr>
          <p:spPr>
            <a:xfrm>
              <a:off x="172923" y="0"/>
              <a:ext cx="2531568" cy="585112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Order Create</a:t>
              </a:r>
            </a:p>
          </p:txBody>
        </p:sp>
        <p:sp>
          <p:nvSpPr>
            <p:cNvPr id="705" name="Order Updates"/>
            <p:cNvSpPr txBox="1"/>
            <p:nvPr/>
          </p:nvSpPr>
          <p:spPr>
            <a:xfrm>
              <a:off x="0" y="1270000"/>
              <a:ext cx="2877414" cy="585112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Order Updates</a:t>
              </a:r>
            </a:p>
          </p:txBody>
        </p:sp>
      </p:grpSp>
      <p:pic>
        <p:nvPicPr>
          <p:cNvPr id="707" name="kafka.png" descr="kafk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2995" y="5592850"/>
            <a:ext cx="2530300" cy="2530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0" name="Group"/>
          <p:cNvGrpSpPr/>
          <p:nvPr/>
        </p:nvGrpSpPr>
        <p:grpSpPr>
          <a:xfrm>
            <a:off x="7379586" y="4349007"/>
            <a:ext cx="8659695" cy="1236808"/>
            <a:chOff x="0" y="0"/>
            <a:chExt cx="8659694" cy="1236807"/>
          </a:xfrm>
        </p:grpSpPr>
        <p:sp>
          <p:nvSpPr>
            <p:cNvPr id="708" name="Dingbat Check"/>
            <p:cNvSpPr/>
            <p:nvPr/>
          </p:nvSpPr>
          <p:spPr>
            <a:xfrm>
              <a:off x="0" y="0"/>
              <a:ext cx="1301542" cy="1236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09" name="Dingbat Check"/>
            <p:cNvSpPr/>
            <p:nvPr/>
          </p:nvSpPr>
          <p:spPr>
            <a:xfrm>
              <a:off x="7358153" y="0"/>
              <a:ext cx="1301542" cy="1236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fill="norm" stroke="1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11" name="Rectangle"/>
          <p:cNvSpPr/>
          <p:nvPr/>
        </p:nvSpPr>
        <p:spPr>
          <a:xfrm>
            <a:off x="6561066" y="7075002"/>
            <a:ext cx="3427828" cy="953089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12" name="Rectangle"/>
          <p:cNvSpPr/>
          <p:nvPr/>
        </p:nvSpPr>
        <p:spPr>
          <a:xfrm>
            <a:off x="13479313" y="7075002"/>
            <a:ext cx="3427829" cy="953089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2" grpId="3"/>
      <p:bldP build="whole" bldLvl="1" animBg="1" rev="0" advAuto="0" spid="710" grpId="1"/>
      <p:bldP build="whole" bldLvl="1" animBg="1" rev="0" advAuto="0" spid="711" grpId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ample CoffeeOrder Update 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CoffeeOrder Update JSON</a:t>
            </a:r>
          </a:p>
        </p:txBody>
      </p:sp>
      <p:sp>
        <p:nvSpPr>
          <p:cNvPr id="71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7" name="{…"/>
          <p:cNvSpPr txBox="1"/>
          <p:nvPr/>
        </p:nvSpPr>
        <p:spPr>
          <a:xfrm>
            <a:off x="6504321" y="5283199"/>
            <a:ext cx="956463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defRPr sz="4000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t>"id"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1750EB"/>
                </a:solidFill>
              </a:rPr>
              <a:t>358</a:t>
            </a:r>
            <a:r>
              <a:rPr>
                <a:solidFill>
                  <a:srgbClr val="080808"/>
                </a:solidFill>
              </a:rPr>
              <a:t>,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sz="40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</a:t>
            </a:r>
            <a:r>
              <a:rPr>
                <a:solidFill>
                  <a:srgbClr val="872094"/>
                </a:solidFill>
              </a:rPr>
              <a:t>"status"</a:t>
            </a:r>
            <a:r>
              <a:rPr>
                <a:solidFill>
                  <a:srgbClr val="080808"/>
                </a:solidFill>
              </a:rPr>
              <a:t>: </a:t>
            </a:r>
            <a:r>
              <a:t>"READY_FOR_PICK_UP"</a:t>
            </a:r>
          </a:p>
          <a:p>
            <a:pPr algn="l" defTabSz="457200">
              <a:defRPr sz="4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grpSp>
        <p:nvGrpSpPr>
          <p:cNvPr id="720" name="Group"/>
          <p:cNvGrpSpPr/>
          <p:nvPr/>
        </p:nvGrpSpPr>
        <p:grpSpPr>
          <a:xfrm>
            <a:off x="6465891" y="9029309"/>
            <a:ext cx="4303193" cy="1558228"/>
            <a:chOff x="2545079" y="372172"/>
            <a:chExt cx="4303192" cy="1558227"/>
          </a:xfrm>
        </p:grpSpPr>
        <p:sp>
          <p:nvSpPr>
            <p:cNvPr id="718" name="PROCESSING, READY_FOR_PICK_UP"/>
            <p:cNvSpPr/>
            <p:nvPr/>
          </p:nvSpPr>
          <p:spPr>
            <a:xfrm>
              <a:off x="5578272" y="6603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4000">
                  <a:solidFill>
                    <a:srgbClr val="077D16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PROCESSING, READY_FOR_PICK_UP</a:t>
              </a:r>
            </a:p>
          </p:txBody>
        </p:sp>
        <p:sp>
          <p:nvSpPr>
            <p:cNvPr id="719" name="Possible Values are :"/>
            <p:cNvSpPr/>
            <p:nvPr/>
          </p:nvSpPr>
          <p:spPr>
            <a:xfrm>
              <a:off x="2545079" y="37217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4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Possible Values are 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0" grpId="2"/>
      <p:bldP build="whole" bldLvl="1" animBg="1" rev="0" advAuto="0" spid="717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offee Order Service"/>
          <p:cNvSpPr txBox="1"/>
          <p:nvPr>
            <p:ph type="title"/>
          </p:nvPr>
        </p:nvSpPr>
        <p:spPr>
          <a:xfrm>
            <a:off x="1071994" y="522261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Coffee Order Service</a:t>
            </a:r>
          </a:p>
        </p:txBody>
      </p:sp>
      <p:sp>
        <p:nvSpPr>
          <p:cNvPr id="723" name="Slide bullet text"/>
          <p:cNvSpPr txBox="1"/>
          <p:nvPr>
            <p:ph type="body" idx="1"/>
          </p:nvPr>
        </p:nvSpPr>
        <p:spPr>
          <a:xfrm>
            <a:off x="1206500" y="2338441"/>
            <a:ext cx="21971000" cy="101660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4" name="Coffee Order Service…"/>
          <p:cNvSpPr/>
          <p:nvPr/>
        </p:nvSpPr>
        <p:spPr>
          <a:xfrm>
            <a:off x="2666098" y="5592850"/>
            <a:ext cx="3400867" cy="2530300"/>
          </a:xfrm>
          <a:prstGeom prst="roundRect">
            <a:avLst>
              <a:gd name="adj" fmla="val 1258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Coffee Order Service</a:t>
            </a:r>
          </a:p>
          <a:p>
            <a: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(Producer)</a:t>
            </a:r>
          </a:p>
        </p:txBody>
      </p:sp>
      <p:sp>
        <p:nvSpPr>
          <p:cNvPr id="725" name="Coffee Order Consumer"/>
          <p:cNvSpPr/>
          <p:nvPr/>
        </p:nvSpPr>
        <p:spPr>
          <a:xfrm>
            <a:off x="17064237" y="5592850"/>
            <a:ext cx="3125319" cy="2530300"/>
          </a:xfrm>
          <a:prstGeom prst="roundRect">
            <a:avLst>
              <a:gd name="adj" fmla="val 1099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Coffee Order Consumer</a:t>
            </a:r>
          </a:p>
        </p:txBody>
      </p:sp>
      <p:sp>
        <p:nvSpPr>
          <p:cNvPr id="726" name="Line"/>
          <p:cNvSpPr/>
          <p:nvPr/>
        </p:nvSpPr>
        <p:spPr>
          <a:xfrm>
            <a:off x="13810684" y="6858000"/>
            <a:ext cx="282125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27" name="Create Order"/>
          <p:cNvSpPr txBox="1"/>
          <p:nvPr/>
        </p:nvSpPr>
        <p:spPr>
          <a:xfrm>
            <a:off x="6909414" y="5871898"/>
            <a:ext cx="2531568" cy="58511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Create Order</a:t>
            </a:r>
          </a:p>
        </p:txBody>
      </p:sp>
      <p:sp>
        <p:nvSpPr>
          <p:cNvPr id="728" name="Order Updates"/>
          <p:cNvSpPr txBox="1"/>
          <p:nvPr/>
        </p:nvSpPr>
        <p:spPr>
          <a:xfrm>
            <a:off x="6816788" y="7258990"/>
            <a:ext cx="2877415" cy="58511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Order Updates</a:t>
            </a:r>
          </a:p>
        </p:txBody>
      </p:sp>
      <p:sp>
        <p:nvSpPr>
          <p:cNvPr id="729" name="Line"/>
          <p:cNvSpPr/>
          <p:nvPr/>
        </p:nvSpPr>
        <p:spPr>
          <a:xfrm>
            <a:off x="6619732" y="6858000"/>
            <a:ext cx="282125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732" name="Group"/>
          <p:cNvGrpSpPr/>
          <p:nvPr/>
        </p:nvGrpSpPr>
        <p:grpSpPr>
          <a:xfrm>
            <a:off x="13754520" y="5930444"/>
            <a:ext cx="2877414" cy="1855112"/>
            <a:chOff x="0" y="0"/>
            <a:chExt cx="2877413" cy="1855111"/>
          </a:xfrm>
        </p:grpSpPr>
        <p:sp>
          <p:nvSpPr>
            <p:cNvPr id="730" name="Order Create"/>
            <p:cNvSpPr txBox="1"/>
            <p:nvPr/>
          </p:nvSpPr>
          <p:spPr>
            <a:xfrm>
              <a:off x="172923" y="0"/>
              <a:ext cx="2531568" cy="585112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Order Create</a:t>
              </a:r>
            </a:p>
          </p:txBody>
        </p:sp>
        <p:sp>
          <p:nvSpPr>
            <p:cNvPr id="731" name="Order Updates"/>
            <p:cNvSpPr txBox="1"/>
            <p:nvPr/>
          </p:nvSpPr>
          <p:spPr>
            <a:xfrm>
              <a:off x="0" y="1270000"/>
              <a:ext cx="2877414" cy="585112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Order Updates</a:t>
              </a:r>
            </a:p>
          </p:txBody>
        </p:sp>
      </p:grpSp>
      <p:pic>
        <p:nvPicPr>
          <p:cNvPr id="733" name="kafka.png" descr="kafk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2995" y="5592850"/>
            <a:ext cx="2530300" cy="25303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6" name="Group"/>
          <p:cNvGrpSpPr/>
          <p:nvPr/>
        </p:nvGrpSpPr>
        <p:grpSpPr>
          <a:xfrm>
            <a:off x="2803872" y="4826775"/>
            <a:ext cx="17385683" cy="585112"/>
            <a:chOff x="0" y="0"/>
            <a:chExt cx="17385682" cy="585111"/>
          </a:xfrm>
        </p:grpSpPr>
        <p:sp>
          <p:nvSpPr>
            <p:cNvPr id="734" name="SpringBoot App"/>
            <p:cNvSpPr txBox="1"/>
            <p:nvPr/>
          </p:nvSpPr>
          <p:spPr>
            <a:xfrm>
              <a:off x="-1" y="0"/>
              <a:ext cx="3125319" cy="585112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SpringBoot App</a:t>
              </a:r>
            </a:p>
          </p:txBody>
        </p:sp>
        <p:sp>
          <p:nvSpPr>
            <p:cNvPr id="735" name="SpringBoot App"/>
            <p:cNvSpPr txBox="1"/>
            <p:nvPr/>
          </p:nvSpPr>
          <p:spPr>
            <a:xfrm>
              <a:off x="14260364" y="0"/>
              <a:ext cx="3125319" cy="585112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SpringBoot App</a:t>
              </a:r>
            </a:p>
          </p:txBody>
        </p:sp>
      </p:grpSp>
      <p:sp>
        <p:nvSpPr>
          <p:cNvPr id="737" name="Build a RESTFUL Service…"/>
          <p:cNvSpPr txBox="1"/>
          <p:nvPr/>
        </p:nvSpPr>
        <p:spPr>
          <a:xfrm>
            <a:off x="6021991" y="9095536"/>
            <a:ext cx="13393715" cy="2940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Build a </a:t>
            </a:r>
            <a:r>
              <a:rPr b="1"/>
              <a:t>RESTFUL</a:t>
            </a:r>
            <a:r>
              <a:t> Service 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b="1"/>
              <a:t>SpringBoot</a:t>
            </a:r>
            <a:r>
              <a:t> is a popular JVM framework</a:t>
            </a:r>
          </a:p>
        </p:txBody>
      </p:sp>
      <p:sp>
        <p:nvSpPr>
          <p:cNvPr id="738" name="Rest"/>
          <p:cNvSpPr/>
          <p:nvPr/>
        </p:nvSpPr>
        <p:spPr>
          <a:xfrm>
            <a:off x="1968650" y="6556603"/>
            <a:ext cx="1425256" cy="602794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739" name="Schema Registry"/>
          <p:cNvSpPr/>
          <p:nvPr/>
        </p:nvSpPr>
        <p:spPr>
          <a:xfrm>
            <a:off x="10239926" y="2994997"/>
            <a:ext cx="2674381" cy="1558280"/>
          </a:xfrm>
          <a:prstGeom prst="roundRect">
            <a:avLst>
              <a:gd name="adj" fmla="val 1921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Schema Registry</a:t>
            </a:r>
          </a:p>
        </p:txBody>
      </p:sp>
      <p:sp>
        <p:nvSpPr>
          <p:cNvPr id="740" name="Line"/>
          <p:cNvSpPr/>
          <p:nvPr/>
        </p:nvSpPr>
        <p:spPr>
          <a:xfrm flipV="1">
            <a:off x="6093426" y="3985625"/>
            <a:ext cx="3878534" cy="153443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41" name="Line"/>
          <p:cNvSpPr/>
          <p:nvPr/>
        </p:nvSpPr>
        <p:spPr>
          <a:xfrm flipH="1" flipV="1">
            <a:off x="13182274" y="3943533"/>
            <a:ext cx="3646115" cy="14082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7" grpId="3"/>
      <p:bldP build="whole" bldLvl="1" animBg="1" rev="0" advAuto="0" spid="739" grpId="4"/>
      <p:bldP build="whole" bldLvl="1" animBg="1" rev="0" advAuto="0" spid="741" grpId="6"/>
      <p:bldP build="whole" bldLvl="1" animBg="1" rev="0" advAuto="0" spid="738" grpId="2"/>
      <p:bldP build="whole" bldLvl="1" animBg="1" rev="0" advAuto="0" spid="736" grpId="1"/>
      <p:bldP build="whole" bldLvl="1" animBg="1" rev="0" advAuto="0" spid="740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ata Contract…"/>
          <p:cNvSpPr txBox="1"/>
          <p:nvPr>
            <p:ph type="body" sz="half" idx="1"/>
          </p:nvPr>
        </p:nvSpPr>
        <p:spPr>
          <a:xfrm>
            <a:off x="1206500" y="3927114"/>
            <a:ext cx="21971000" cy="5861772"/>
          </a:xfrm>
          <a:prstGeom prst="rect">
            <a:avLst/>
          </a:prstGeom>
        </p:spPr>
        <p:txBody>
          <a:bodyPr/>
          <a:lstStyle/>
          <a:p>
            <a:pPr defTabSz="2292038">
              <a:defRPr spc="-218" sz="10904"/>
            </a:pPr>
            <a:r>
              <a:t>Data Contract </a:t>
            </a:r>
          </a:p>
          <a:p>
            <a:pPr defTabSz="2292038">
              <a:defRPr spc="-218" sz="10904"/>
            </a:pPr>
            <a:r>
              <a:t>&amp; </a:t>
            </a:r>
          </a:p>
          <a:p>
            <a:pPr defTabSz="2292038">
              <a:defRPr spc="-218" sz="10904"/>
            </a:pPr>
            <a:r>
              <a:t>Serialization </a:t>
            </a:r>
          </a:p>
          <a:p>
            <a:pPr defTabSz="2292038">
              <a:defRPr spc="-218" sz="10904"/>
            </a:pPr>
            <a:r>
              <a:t>in Kafka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ata Contracts"/>
          <p:cNvSpPr txBox="1"/>
          <p:nvPr>
            <p:ph type="title"/>
          </p:nvPr>
        </p:nvSpPr>
        <p:spPr>
          <a:xfrm>
            <a:off x="1206500" y="579906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Data Contracts</a:t>
            </a:r>
          </a:p>
        </p:txBody>
      </p:sp>
      <p:sp>
        <p:nvSpPr>
          <p:cNvPr id="173" name="Slide bullet text"/>
          <p:cNvSpPr txBox="1"/>
          <p:nvPr>
            <p:ph type="body" idx="1"/>
          </p:nvPr>
        </p:nvSpPr>
        <p:spPr>
          <a:xfrm>
            <a:off x="1206500" y="2216972"/>
            <a:ext cx="21971000" cy="1028754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Kafka"/>
          <p:cNvSpPr/>
          <p:nvPr/>
        </p:nvSpPr>
        <p:spPr>
          <a:xfrm>
            <a:off x="10448748" y="5557165"/>
            <a:ext cx="3486504" cy="260167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Kafka</a:t>
            </a:r>
          </a:p>
        </p:txBody>
      </p:sp>
      <p:sp>
        <p:nvSpPr>
          <p:cNvPr id="175" name="Producer"/>
          <p:cNvSpPr/>
          <p:nvPr/>
        </p:nvSpPr>
        <p:spPr>
          <a:xfrm>
            <a:off x="4228529" y="6083480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</a:t>
            </a:r>
          </a:p>
        </p:txBody>
      </p:sp>
      <p:sp>
        <p:nvSpPr>
          <p:cNvPr id="176" name="Line"/>
          <p:cNvSpPr/>
          <p:nvPr/>
        </p:nvSpPr>
        <p:spPr>
          <a:xfrm>
            <a:off x="7519861" y="6858000"/>
            <a:ext cx="256136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Consumer"/>
          <p:cNvSpPr/>
          <p:nvPr/>
        </p:nvSpPr>
        <p:spPr>
          <a:xfrm>
            <a:off x="17231658" y="6083480"/>
            <a:ext cx="2923813" cy="154904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Consumer</a:t>
            </a:r>
          </a:p>
        </p:txBody>
      </p:sp>
      <p:sp>
        <p:nvSpPr>
          <p:cNvPr id="178" name="Line"/>
          <p:cNvSpPr/>
          <p:nvPr/>
        </p:nvSpPr>
        <p:spPr>
          <a:xfrm>
            <a:off x="14302771" y="6858000"/>
            <a:ext cx="2561367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Mail"/>
          <p:cNvSpPr/>
          <p:nvPr/>
        </p:nvSpPr>
        <p:spPr>
          <a:xfrm>
            <a:off x="6428845" y="7285492"/>
            <a:ext cx="935308" cy="591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Producers and Consumers are decoupled and independent of each other…"/>
          <p:cNvSpPr txBox="1"/>
          <p:nvPr/>
        </p:nvSpPr>
        <p:spPr>
          <a:xfrm>
            <a:off x="6915650" y="8646535"/>
            <a:ext cx="10552699" cy="350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200">
                <a:solidFill>
                  <a:srgbClr val="000000"/>
                </a:solidFill>
              </a:defRPr>
            </a:pPr>
            <a:r>
              <a:t>Producers and Consumers are decoupled and independent of each other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200">
                <a:solidFill>
                  <a:srgbClr val="000000"/>
                </a:solidFill>
              </a:defRPr>
            </a:pPr>
            <a:r>
              <a:t>Consumer is indirectly coupled with the data format that’s been sent by the producer</a:t>
            </a:r>
          </a:p>
        </p:txBody>
      </p:sp>
      <p:sp>
        <p:nvSpPr>
          <p:cNvPr id="181" name="Producer decides the Data Contract or Structure"/>
          <p:cNvSpPr txBox="1"/>
          <p:nvPr/>
        </p:nvSpPr>
        <p:spPr>
          <a:xfrm>
            <a:off x="2485595" y="5099272"/>
            <a:ext cx="6946393" cy="46106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Producer decides the Data Contract or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17171 -0.000000" origin="layout" pathEditMode="relative">
                                      <p:cBhvr>
                                        <p:cTn id="2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17171 -0.000000 L 0.488040 0.000068" origin="layout" pathEditMode="relative">
                                      <p:cBhvr>
                                        <p:cTn id="34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  <p:bldP build="whole" bldLvl="1" animBg="1" rev="0" advAuto="0" spid="179" grpId="3"/>
      <p:bldP build="whole" bldLvl="1" animBg="1" rev="0" advAuto="0" spid="176" grpId="4"/>
      <p:bldP build="whole" bldLvl="1" animBg="1" rev="0" advAuto="0" spid="177" grpId="6"/>
      <p:bldP build="whole" bldLvl="1" animBg="1" rev="0" advAuto="0" spid="175" grpId="2"/>
      <p:bldP build="whole" bldLvl="1" animBg="1" rev="0" advAuto="0" spid="181" grpId="10"/>
      <p:bldP build="p" bldLvl="5" animBg="1" rev="0" advAuto="0" spid="180" grpId="9"/>
      <p:bldP build="whole" bldLvl="1" animBg="1" rev="0" advAuto="0" spid="178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