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53" autoAdjust="0"/>
    <p:restoredTop sz="94660"/>
  </p:normalViewPr>
  <p:slideViewPr>
    <p:cSldViewPr>
      <p:cViewPr varScale="1">
        <p:scale>
          <a:sx n="108" d="100"/>
          <a:sy n="108"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1D8BD707-D9CF-40AE-B4C6-C98DA3205C09}" type="datetimeFigureOut">
              <a:rPr lang="en-US" smtClean="0"/>
              <a:pPr/>
              <a:t>10/27/2022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1D8BD707-D9CF-40AE-B4C6-C98DA3205C09}" type="datetimeFigureOut">
              <a:rPr lang="en-US" smtClean="0"/>
              <a:pPr/>
              <a:t>10/27/2022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1D8BD707-D9CF-40AE-B4C6-C98DA3205C09}" type="datetimeFigureOut">
              <a:rPr lang="en-US" smtClean="0"/>
              <a:pPr/>
              <a:t>10/27/2022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1D8BD707-D9CF-40AE-B4C6-C98DA3205C09}" type="datetimeFigureOut">
              <a:rPr lang="en-US" smtClean="0"/>
              <a:pPr/>
              <a:t>10/27/2022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B6F15528-21DE-4FAA-801E-634DDDAF4B2B}"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D8BD707-D9CF-40AE-B4C6-C98DA3205C09}" type="datetimeFigureOut">
              <a:rPr lang="en-US" smtClean="0"/>
              <a:pPr/>
              <a:t>10/27/2022</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B6F15528-21DE-4FAA-801E-634DDDAF4B2B}"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DBMS</a:t>
            </a:r>
          </a:p>
        </p:txBody>
      </p:sp>
      <p:sp>
        <p:nvSpPr>
          <p:cNvPr id="3" name="Subtitle 2"/>
          <p:cNvSpPr>
            <a:spLocks noGrp="1"/>
          </p:cNvSpPr>
          <p:nvPr>
            <p:ph type="subTitle" idx="1"/>
          </p:nvPr>
        </p:nvSpPr>
        <p:spPr/>
        <p:txBody>
          <a:bodyPr/>
          <a:lstStyle/>
          <a:p>
            <a:r>
              <a:rPr lang="en-US" dirty="0"/>
              <a:t>Concept of DBA</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295400"/>
            <a:ext cx="7315200" cy="3046988"/>
          </a:xfrm>
          <a:prstGeom prst="rect">
            <a:avLst/>
          </a:prstGeom>
        </p:spPr>
        <p:txBody>
          <a:bodyPr wrap="square">
            <a:spAutoFit/>
          </a:bodyPr>
          <a:lstStyle/>
          <a:p>
            <a:pPr fontAlgn="base">
              <a:buFont typeface="Arial" pitchFamily="34" charset="0"/>
              <a:buChar char="•"/>
            </a:pPr>
            <a:r>
              <a:rPr lang="en-US" sz="2400" b="1" dirty="0">
                <a:latin typeface="Arial" pitchFamily="34" charset="0"/>
                <a:cs typeface="Arial" pitchFamily="34" charset="0"/>
              </a:rPr>
              <a:t>Database design –</a:t>
            </a:r>
            <a:br>
              <a:rPr lang="en-US" sz="2400" dirty="0">
                <a:latin typeface="Arial" pitchFamily="34" charset="0"/>
                <a:cs typeface="Arial" pitchFamily="34" charset="0"/>
              </a:rPr>
            </a:br>
            <a:r>
              <a:rPr lang="en-US" sz="2400" dirty="0">
                <a:latin typeface="Arial" pitchFamily="34" charset="0"/>
                <a:cs typeface="Arial" pitchFamily="34" charset="0"/>
              </a:rPr>
              <a:t>DBA is held responsible and accountable for logical, physical design, external model design, and integrity and security control.</a:t>
            </a:r>
          </a:p>
          <a:p>
            <a:pPr fontAlgn="base"/>
            <a:endParaRPr lang="en-US" sz="2400" dirty="0">
              <a:latin typeface="Arial" pitchFamily="34" charset="0"/>
              <a:cs typeface="Arial" pitchFamily="34" charset="0"/>
            </a:endParaRPr>
          </a:p>
          <a:p>
            <a:pPr fontAlgn="base">
              <a:buFont typeface="Arial" pitchFamily="34" charset="0"/>
              <a:buChar char="•"/>
            </a:pPr>
            <a:r>
              <a:rPr lang="en-US" sz="2400" b="1" dirty="0">
                <a:latin typeface="Arial" pitchFamily="34" charset="0"/>
                <a:cs typeface="Arial" pitchFamily="34" charset="0"/>
              </a:rPr>
              <a:t>Database implementation –</a:t>
            </a:r>
            <a:br>
              <a:rPr lang="en-US" sz="2400" dirty="0">
                <a:latin typeface="Arial" pitchFamily="34" charset="0"/>
                <a:cs typeface="Arial" pitchFamily="34" charset="0"/>
              </a:rPr>
            </a:br>
            <a:r>
              <a:rPr lang="en-US" sz="2400" dirty="0">
                <a:latin typeface="Arial" pitchFamily="34" charset="0"/>
                <a:cs typeface="Arial" pitchFamily="34" charset="0"/>
              </a:rPr>
              <a:t>DBA implements DBMS and checks database loading at time of its implementation.</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838200"/>
            <a:ext cx="7162800" cy="3416320"/>
          </a:xfrm>
          <a:prstGeom prst="rect">
            <a:avLst/>
          </a:prstGeom>
        </p:spPr>
        <p:txBody>
          <a:bodyPr wrap="square">
            <a:spAutoFit/>
          </a:bodyPr>
          <a:lstStyle/>
          <a:p>
            <a:pPr fontAlgn="base">
              <a:buFont typeface="Arial" pitchFamily="34" charset="0"/>
              <a:buChar char="•"/>
            </a:pPr>
            <a:r>
              <a:rPr lang="en-US" sz="2400" b="1" dirty="0">
                <a:latin typeface="Arial" pitchFamily="34" charset="0"/>
                <a:cs typeface="Arial" pitchFamily="34" charset="0"/>
              </a:rPr>
              <a:t>Query processing performance –</a:t>
            </a:r>
            <a:br>
              <a:rPr lang="en-US" sz="2400" dirty="0">
                <a:latin typeface="Arial" pitchFamily="34" charset="0"/>
                <a:cs typeface="Arial" pitchFamily="34" charset="0"/>
              </a:rPr>
            </a:br>
            <a:r>
              <a:rPr lang="en-US" sz="2400" dirty="0">
                <a:latin typeface="Arial" pitchFamily="34" charset="0"/>
                <a:cs typeface="Arial" pitchFamily="34" charset="0"/>
              </a:rPr>
              <a:t>DBA enhances query processing by improving their speed, performance and accuracy.</a:t>
            </a:r>
          </a:p>
          <a:p>
            <a:pPr fontAlgn="base"/>
            <a:endParaRPr lang="en-US" sz="2400" dirty="0">
              <a:latin typeface="Arial" pitchFamily="34" charset="0"/>
              <a:cs typeface="Arial" pitchFamily="34" charset="0"/>
            </a:endParaRPr>
          </a:p>
          <a:p>
            <a:pPr fontAlgn="base">
              <a:buFont typeface="Arial" pitchFamily="34" charset="0"/>
              <a:buChar char="•"/>
            </a:pPr>
            <a:r>
              <a:rPr lang="en-US" sz="2400" b="1" dirty="0">
                <a:latin typeface="Arial" pitchFamily="34" charset="0"/>
                <a:cs typeface="Arial" pitchFamily="34" charset="0"/>
              </a:rPr>
              <a:t>Tuning Database Performance –</a:t>
            </a:r>
            <a:br>
              <a:rPr lang="en-US" sz="2400" dirty="0">
                <a:latin typeface="Arial" pitchFamily="34" charset="0"/>
                <a:cs typeface="Arial" pitchFamily="34" charset="0"/>
              </a:rPr>
            </a:br>
            <a:r>
              <a:rPr lang="en-US" sz="2400" dirty="0">
                <a:latin typeface="Arial" pitchFamily="34" charset="0"/>
                <a:cs typeface="Arial" pitchFamily="34" charset="0"/>
              </a:rPr>
              <a:t>If user is not able to get data speedily and accurately then it may loss organization business. So by tuning SQL commands DBA can enhance performance of database.</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ole_of_dba.jpg"/>
          <p:cNvPicPr>
            <a:picLocks noChangeAspect="1"/>
          </p:cNvPicPr>
          <p:nvPr/>
        </p:nvPicPr>
        <p:blipFill>
          <a:blip r:embed="rId2"/>
          <a:stretch>
            <a:fillRect/>
          </a:stretch>
        </p:blipFill>
        <p:spPr>
          <a:xfrm>
            <a:off x="914400" y="914400"/>
            <a:ext cx="7391400" cy="48768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Responsibilities of DBA</a:t>
            </a:r>
          </a:p>
        </p:txBody>
      </p:sp>
      <p:sp>
        <p:nvSpPr>
          <p:cNvPr id="3" name="Rectangle 2"/>
          <p:cNvSpPr/>
          <p:nvPr/>
        </p:nvSpPr>
        <p:spPr>
          <a:xfrm>
            <a:off x="914400" y="1905000"/>
            <a:ext cx="7315200" cy="3785652"/>
          </a:xfrm>
          <a:prstGeom prst="rect">
            <a:avLst/>
          </a:prstGeom>
        </p:spPr>
        <p:txBody>
          <a:bodyPr wrap="square">
            <a:spAutoFit/>
          </a:bodyPr>
          <a:lstStyle/>
          <a:p>
            <a:r>
              <a:rPr lang="en-US" sz="2400" dirty="0">
                <a:latin typeface="Arial" pitchFamily="34" charset="0"/>
                <a:cs typeface="Arial" pitchFamily="34" charset="0"/>
              </a:rPr>
              <a:t>The responsibilities of DBA are as follows −</a:t>
            </a:r>
          </a:p>
          <a:p>
            <a:endParaRPr lang="en-US" sz="2400" dirty="0">
              <a:latin typeface="Arial" pitchFamily="34" charset="0"/>
              <a:cs typeface="Arial" pitchFamily="34" charset="0"/>
            </a:endParaRPr>
          </a:p>
          <a:p>
            <a:pPr>
              <a:buFont typeface="Arial" pitchFamily="34" charset="0"/>
              <a:buChar char="•"/>
            </a:pPr>
            <a:r>
              <a:rPr lang="en-US" sz="2400" dirty="0">
                <a:latin typeface="Arial" pitchFamily="34" charset="0"/>
                <a:cs typeface="Arial" pitchFamily="34" charset="0"/>
              </a:rPr>
              <a:t>Makes the decision concerning the content of the database.</a:t>
            </a:r>
          </a:p>
          <a:p>
            <a:pPr>
              <a:buFont typeface="Arial" pitchFamily="34" charset="0"/>
              <a:buChar char="•"/>
            </a:pPr>
            <a:r>
              <a:rPr lang="en-US" sz="2400" dirty="0">
                <a:latin typeface="Arial" pitchFamily="34" charset="0"/>
                <a:cs typeface="Arial" pitchFamily="34" charset="0"/>
              </a:rPr>
              <a:t>Plans the storage structure and access strategy.</a:t>
            </a:r>
          </a:p>
          <a:p>
            <a:pPr>
              <a:buFont typeface="Arial" pitchFamily="34" charset="0"/>
              <a:buChar char="•"/>
            </a:pPr>
            <a:r>
              <a:rPr lang="en-US" sz="2400" dirty="0">
                <a:latin typeface="Arial" pitchFamily="34" charset="0"/>
                <a:cs typeface="Arial" pitchFamily="34" charset="0"/>
              </a:rPr>
              <a:t>Provides the support to the users.</a:t>
            </a:r>
          </a:p>
          <a:p>
            <a:pPr>
              <a:buFont typeface="Arial" pitchFamily="34" charset="0"/>
              <a:buChar char="•"/>
            </a:pPr>
            <a:r>
              <a:rPr lang="en-US" sz="2400" dirty="0">
                <a:latin typeface="Arial" pitchFamily="34" charset="0"/>
                <a:cs typeface="Arial" pitchFamily="34" charset="0"/>
              </a:rPr>
              <a:t>Defines the security and integrity checks.</a:t>
            </a:r>
          </a:p>
          <a:p>
            <a:pPr>
              <a:buFont typeface="Arial" pitchFamily="34" charset="0"/>
              <a:buChar char="•"/>
            </a:pPr>
            <a:r>
              <a:rPr lang="en-US" sz="2400" dirty="0">
                <a:latin typeface="Arial" pitchFamily="34" charset="0"/>
                <a:cs typeface="Arial" pitchFamily="34" charset="0"/>
              </a:rPr>
              <a:t>Interpreter backup and recovery strategies.</a:t>
            </a:r>
          </a:p>
          <a:p>
            <a:pPr>
              <a:buFont typeface="Arial" pitchFamily="34" charset="0"/>
              <a:buChar char="•"/>
            </a:pPr>
            <a:r>
              <a:rPr lang="en-US" sz="2400" dirty="0">
                <a:latin typeface="Arial" pitchFamily="34" charset="0"/>
                <a:cs typeface="Arial" pitchFamily="34" charset="0"/>
              </a:rPr>
              <a:t>Monitoring the performance and responding to the changes in the requirements.</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Skills required for DBA</a:t>
            </a:r>
          </a:p>
        </p:txBody>
      </p:sp>
      <p:sp>
        <p:nvSpPr>
          <p:cNvPr id="3" name="Rectangle 2"/>
          <p:cNvSpPr/>
          <p:nvPr/>
        </p:nvSpPr>
        <p:spPr>
          <a:xfrm>
            <a:off x="914400" y="1828800"/>
            <a:ext cx="7391400" cy="4154984"/>
          </a:xfrm>
          <a:prstGeom prst="rect">
            <a:avLst/>
          </a:prstGeom>
        </p:spPr>
        <p:txBody>
          <a:bodyPr wrap="square">
            <a:spAutoFit/>
          </a:bodyPr>
          <a:lstStyle/>
          <a:p>
            <a:r>
              <a:rPr lang="en-US" sz="2400" dirty="0">
                <a:latin typeface="Arial" pitchFamily="34" charset="0"/>
                <a:cs typeface="Arial" pitchFamily="34" charset="0"/>
              </a:rPr>
              <a:t>The skills required to be a successful DBA are as follows −</a:t>
            </a:r>
          </a:p>
          <a:p>
            <a:endParaRPr lang="en-US" sz="2400" dirty="0">
              <a:latin typeface="Arial" pitchFamily="34" charset="0"/>
              <a:cs typeface="Arial" pitchFamily="34" charset="0"/>
            </a:endParaRPr>
          </a:p>
          <a:p>
            <a:pPr>
              <a:buFont typeface="Arial" pitchFamily="34" charset="0"/>
              <a:buChar char="•"/>
            </a:pPr>
            <a:r>
              <a:rPr lang="en-US" sz="2400" dirty="0">
                <a:latin typeface="Arial" pitchFamily="34" charset="0"/>
                <a:cs typeface="Arial" pitchFamily="34" charset="0"/>
              </a:rPr>
              <a:t>Database designing.</a:t>
            </a:r>
          </a:p>
          <a:p>
            <a:pPr>
              <a:buFont typeface="Arial" pitchFamily="34" charset="0"/>
              <a:buChar char="•"/>
            </a:pPr>
            <a:r>
              <a:rPr lang="en-US" sz="2400" dirty="0">
                <a:latin typeface="Arial" pitchFamily="34" charset="0"/>
                <a:cs typeface="Arial" pitchFamily="34" charset="0"/>
              </a:rPr>
              <a:t>Knowledge of Structured Query Language (SQL).</a:t>
            </a:r>
          </a:p>
          <a:p>
            <a:pPr>
              <a:buFont typeface="Arial" pitchFamily="34" charset="0"/>
              <a:buChar char="•"/>
            </a:pPr>
            <a:r>
              <a:rPr lang="en-US" sz="2400" dirty="0">
                <a:latin typeface="Arial" pitchFamily="34" charset="0"/>
                <a:cs typeface="Arial" pitchFamily="34" charset="0"/>
              </a:rPr>
              <a:t>Know about distributed architecture.</a:t>
            </a:r>
          </a:p>
          <a:p>
            <a:pPr>
              <a:buFont typeface="Arial" pitchFamily="34" charset="0"/>
              <a:buChar char="•"/>
            </a:pPr>
            <a:r>
              <a:rPr lang="en-US" sz="2400" dirty="0">
                <a:latin typeface="Arial" pitchFamily="34" charset="0"/>
                <a:cs typeface="Arial" pitchFamily="34" charset="0"/>
              </a:rPr>
              <a:t>Knowledge on different operating servers.</a:t>
            </a:r>
          </a:p>
          <a:p>
            <a:pPr>
              <a:buFont typeface="Arial" pitchFamily="34" charset="0"/>
              <a:buChar char="•"/>
            </a:pPr>
            <a:r>
              <a:rPr lang="en-US" sz="2400" dirty="0">
                <a:latin typeface="Arial" pitchFamily="34" charset="0"/>
                <a:cs typeface="Arial" pitchFamily="34" charset="0"/>
              </a:rPr>
              <a:t>Idea on Relational Database Management System       (RDBMS).</a:t>
            </a:r>
          </a:p>
          <a:p>
            <a:pPr>
              <a:buFont typeface="Arial" pitchFamily="34" charset="0"/>
              <a:buChar char="•"/>
            </a:pPr>
            <a:r>
              <a:rPr lang="en-US" sz="2400" dirty="0">
                <a:latin typeface="Arial" pitchFamily="34" charset="0"/>
                <a:cs typeface="Arial" pitchFamily="34" charset="0"/>
              </a:rPr>
              <a:t>Ready to face challenges and solve the problems quickly.</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2667000"/>
            <a:ext cx="3733800" cy="914400"/>
          </a:xfrm>
        </p:spPr>
        <p:txBody>
          <a:bodyPr>
            <a:normAutofit/>
          </a:bodyPr>
          <a:lstStyle/>
          <a:p>
            <a:r>
              <a:rPr lang="en-US" sz="5400" dirty="0"/>
              <a:t>Thank YOU</a:t>
            </a:r>
          </a:p>
        </p:txBody>
      </p:sp>
    </p:spTree>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DBA</a:t>
            </a:r>
          </a:p>
        </p:txBody>
      </p:sp>
      <p:sp>
        <p:nvSpPr>
          <p:cNvPr id="1025" name="Rectangle 1"/>
          <p:cNvSpPr>
            <a:spLocks noChangeArrowheads="1"/>
          </p:cNvSpPr>
          <p:nvPr/>
        </p:nvSpPr>
        <p:spPr bwMode="auto">
          <a:xfrm>
            <a:off x="838200" y="1752600"/>
            <a:ext cx="7620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A </a:t>
            </a:r>
            <a:r>
              <a:rPr kumimoji="0" lang="en-US" sz="2400" b="1" i="0" u="none" strike="noStrike" cap="none" normalizeH="0" baseline="0" dirty="0">
                <a:ln>
                  <a:noFill/>
                </a:ln>
                <a:effectLst/>
                <a:latin typeface="Arial" pitchFamily="34" charset="0"/>
                <a:ea typeface="Times New Roman" pitchFamily="18" charset="0"/>
                <a:cs typeface="Arial" pitchFamily="34" charset="0"/>
              </a:rPr>
              <a:t>Database Administrator (DBA)</a:t>
            </a:r>
            <a:r>
              <a:rPr kumimoji="0" lang="en-US" sz="2400" b="0" i="0" u="none" strike="noStrike" cap="none" normalizeH="0" baseline="0" dirty="0">
                <a:ln>
                  <a:noFill/>
                </a:ln>
                <a:effectLst/>
                <a:latin typeface="Arial" pitchFamily="34" charset="0"/>
                <a:ea typeface="Times New Roman" pitchFamily="18" charset="0"/>
                <a:cs typeface="Arial" pitchFamily="34" charset="0"/>
              </a:rPr>
              <a:t> is </a:t>
            </a:r>
            <a:r>
              <a:rPr kumimoji="0" lang="en-US" sz="2400" b="0" i="0" u="none" strike="noStrike" cap="none" normalizeH="0" baseline="0">
                <a:ln>
                  <a:noFill/>
                </a:ln>
                <a:effectLst/>
                <a:latin typeface="Arial" pitchFamily="34" charset="0"/>
                <a:ea typeface="Times New Roman" pitchFamily="18" charset="0"/>
                <a:cs typeface="Arial" pitchFamily="34" charset="0"/>
              </a:rPr>
              <a:t>individual person or </a:t>
            </a:r>
            <a:r>
              <a:rPr kumimoji="0" lang="en-US" sz="2400" b="0" i="0" u="none" strike="noStrike" cap="none" normalizeH="0" baseline="0" dirty="0">
                <a:ln>
                  <a:noFill/>
                </a:ln>
                <a:effectLst/>
                <a:latin typeface="Arial" pitchFamily="34" charset="0"/>
                <a:ea typeface="Times New Roman" pitchFamily="18" charset="0"/>
                <a:cs typeface="Arial" pitchFamily="34" charset="0"/>
              </a:rPr>
              <a:t>group </a:t>
            </a:r>
            <a:r>
              <a:rPr kumimoji="0" lang="en-US" sz="2400" b="0" i="0" u="none" strike="noStrike" cap="none" normalizeH="0" baseline="0">
                <a:ln>
                  <a:noFill/>
                </a:ln>
                <a:effectLst/>
                <a:latin typeface="Arial" pitchFamily="34" charset="0"/>
                <a:ea typeface="Times New Roman" pitchFamily="18" charset="0"/>
                <a:cs typeface="Arial" pitchFamily="34" charset="0"/>
              </a:rPr>
              <a:t>of persons, </a:t>
            </a:r>
            <a:r>
              <a:rPr kumimoji="0" lang="en-US" sz="2400" b="0" i="0" u="none" strike="noStrike" cap="none" normalizeH="0" baseline="0" dirty="0">
                <a:ln>
                  <a:noFill/>
                </a:ln>
                <a:effectLst/>
                <a:latin typeface="Arial" pitchFamily="34" charset="0"/>
                <a:ea typeface="Times New Roman" pitchFamily="18" charset="0"/>
                <a:cs typeface="Arial" pitchFamily="34" charset="0"/>
              </a:rPr>
              <a:t>responsible for controlling, maintenance, coordinating, and operation of database management system. Managing, securing, and taking care of database system is prime responsibility.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Arial" pitchFamily="34" charset="0"/>
                <a:ea typeface="Times New Roman" pitchFamily="18" charset="0"/>
                <a:cs typeface="Arial" pitchFamily="34" charset="0"/>
              </a:rPr>
              <a:t>They are responsible and in charge for authorizing access to database, coordinating, capacity, planning, installation, and monitoring uses and for acquiring and gathering software and hardware resources as and when needed. </a:t>
            </a:r>
            <a:endParaRPr kumimoji="0" lang="en-US" sz="2400" b="0" i="0" u="none" strike="noStrike" cap="none" normalizeH="0" baseline="0" dirty="0">
              <a:ln>
                <a:noFill/>
              </a:ln>
              <a:effectLst/>
              <a:latin typeface="Arial" pitchFamily="34" charset="0"/>
              <a:cs typeface="Arial"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371600"/>
            <a:ext cx="7315200" cy="2308324"/>
          </a:xfrm>
          <a:prstGeom prst="rect">
            <a:avLst/>
          </a:prstGeom>
        </p:spPr>
        <p:txBody>
          <a:bodyPr wrap="square">
            <a:spAutoFit/>
          </a:bodyPr>
          <a:lstStyle/>
          <a:p>
            <a:r>
              <a:rPr lang="en-US" sz="2400" dirty="0">
                <a:latin typeface="Arial" pitchFamily="34" charset="0"/>
                <a:ea typeface="Times New Roman" pitchFamily="18" charset="0"/>
                <a:cs typeface="Arial" pitchFamily="34" charset="0"/>
              </a:rPr>
              <a:t>Their role also varies from configuration, database design, migration, security, troubleshooting, backup, and data recovery. Database administration is major and key function in any firm or organization that is relying on one or more databases. They are overall commander of Database system.</a:t>
            </a:r>
            <a:r>
              <a:rPr lang="en-US" sz="2400" dirty="0">
                <a:latin typeface="Arial" pitchFamily="34" charset="0"/>
                <a:cs typeface="Arial" pitchFamily="34" charset="0"/>
              </a:rPr>
              <a:t> </a:t>
            </a:r>
            <a:endParaRPr 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DBA</a:t>
            </a:r>
          </a:p>
        </p:txBody>
      </p:sp>
      <p:sp>
        <p:nvSpPr>
          <p:cNvPr id="3" name="Rectangle 2"/>
          <p:cNvSpPr/>
          <p:nvPr/>
        </p:nvSpPr>
        <p:spPr>
          <a:xfrm>
            <a:off x="838200" y="1905000"/>
            <a:ext cx="7467600" cy="3785652"/>
          </a:xfrm>
          <a:prstGeom prst="rect">
            <a:avLst/>
          </a:prstGeom>
        </p:spPr>
        <p:txBody>
          <a:bodyPr wrap="square">
            <a:spAutoFit/>
          </a:bodyPr>
          <a:lstStyle/>
          <a:p>
            <a:pPr fontAlgn="base">
              <a:buFont typeface="Arial" pitchFamily="34" charset="0"/>
              <a:buChar char="•"/>
            </a:pPr>
            <a:r>
              <a:rPr lang="en-US" sz="2400" b="1" dirty="0">
                <a:latin typeface="Arial" pitchFamily="34" charset="0"/>
                <a:cs typeface="Arial" pitchFamily="34" charset="0"/>
              </a:rPr>
              <a:t>Administrative DBA –</a:t>
            </a:r>
            <a:br>
              <a:rPr lang="en-US" sz="2400" dirty="0">
                <a:latin typeface="Arial" pitchFamily="34" charset="0"/>
                <a:cs typeface="Arial" pitchFamily="34" charset="0"/>
              </a:rPr>
            </a:br>
            <a:r>
              <a:rPr lang="en-US" sz="2400" dirty="0">
                <a:latin typeface="Arial" pitchFamily="34" charset="0"/>
                <a:cs typeface="Arial" pitchFamily="34" charset="0"/>
              </a:rPr>
              <a:t>Their job is to maintain server and keep it functional. They are concerned with data backups, security, trouble shooting, replication, migration etc.</a:t>
            </a:r>
          </a:p>
          <a:p>
            <a:pPr fontAlgn="base"/>
            <a:endParaRPr lang="en-US" sz="2400" dirty="0">
              <a:latin typeface="Arial" pitchFamily="34" charset="0"/>
              <a:cs typeface="Arial" pitchFamily="34" charset="0"/>
            </a:endParaRPr>
          </a:p>
          <a:p>
            <a:pPr fontAlgn="base">
              <a:buFont typeface="Arial" pitchFamily="34" charset="0"/>
              <a:buChar char="•"/>
            </a:pPr>
            <a:r>
              <a:rPr lang="en-US" sz="2400" b="1" dirty="0">
                <a:latin typeface="Arial" pitchFamily="34" charset="0"/>
                <a:cs typeface="Arial" pitchFamily="34" charset="0"/>
              </a:rPr>
              <a:t>Data Warehouse DBA –</a:t>
            </a:r>
            <a:br>
              <a:rPr lang="en-US" sz="2400" dirty="0">
                <a:latin typeface="Arial" pitchFamily="34" charset="0"/>
                <a:cs typeface="Arial" pitchFamily="34" charset="0"/>
              </a:rPr>
            </a:br>
            <a:r>
              <a:rPr lang="en-US" sz="2400" dirty="0">
                <a:latin typeface="Arial" pitchFamily="34" charset="0"/>
                <a:cs typeface="Arial" pitchFamily="34" charset="0"/>
              </a:rPr>
              <a:t>Assigned earlier roles, but held accountable for merging data from various sources into data warehouse. They also design warehouse, with cleaning and scrubs data prior to loading.</a:t>
            </a: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14400"/>
            <a:ext cx="7239000" cy="1569660"/>
          </a:xfrm>
          <a:prstGeom prst="rect">
            <a:avLst/>
          </a:prstGeom>
        </p:spPr>
        <p:txBody>
          <a:bodyPr wrap="square">
            <a:spAutoFit/>
          </a:bodyPr>
          <a:lstStyle/>
          <a:p>
            <a:pPr fontAlgn="base">
              <a:buFont typeface="Arial" pitchFamily="34" charset="0"/>
              <a:buChar char="•"/>
            </a:pPr>
            <a:r>
              <a:rPr lang="en-US" sz="2400" b="1" dirty="0">
                <a:latin typeface="Arial" pitchFamily="34" charset="0"/>
                <a:cs typeface="Arial" pitchFamily="34" charset="0"/>
              </a:rPr>
              <a:t>Development DBA –</a:t>
            </a:r>
            <a:br>
              <a:rPr lang="en-US" sz="2400" dirty="0">
                <a:latin typeface="Arial" pitchFamily="34" charset="0"/>
                <a:cs typeface="Arial" pitchFamily="34" charset="0"/>
              </a:rPr>
            </a:br>
            <a:r>
              <a:rPr lang="en-US" sz="2400" dirty="0">
                <a:latin typeface="Arial" pitchFamily="34" charset="0"/>
                <a:cs typeface="Arial" pitchFamily="34" charset="0"/>
              </a:rPr>
              <a:t>They build and develop queries, stores procedure, etc. that meets firm or organization needs. They are par at programmer.</a:t>
            </a:r>
          </a:p>
        </p:txBody>
      </p:sp>
      <p:sp>
        <p:nvSpPr>
          <p:cNvPr id="3" name="Rectangle 2"/>
          <p:cNvSpPr/>
          <p:nvPr/>
        </p:nvSpPr>
        <p:spPr>
          <a:xfrm>
            <a:off x="990600" y="2743200"/>
            <a:ext cx="7086600" cy="2677656"/>
          </a:xfrm>
          <a:prstGeom prst="rect">
            <a:avLst/>
          </a:prstGeom>
        </p:spPr>
        <p:txBody>
          <a:bodyPr wrap="square">
            <a:spAutoFit/>
          </a:bodyPr>
          <a:lstStyle/>
          <a:p>
            <a:pPr fontAlgn="base">
              <a:buFont typeface="Arial" pitchFamily="34" charset="0"/>
              <a:buChar char="•"/>
            </a:pPr>
            <a:r>
              <a:rPr lang="en-US" sz="2400" b="1" dirty="0">
                <a:latin typeface="Arial" pitchFamily="34" charset="0"/>
                <a:cs typeface="Arial" pitchFamily="34" charset="0"/>
              </a:rPr>
              <a:t>Application DBA –</a:t>
            </a:r>
            <a:br>
              <a:rPr lang="en-US" sz="2400" dirty="0">
                <a:latin typeface="Arial" pitchFamily="34" charset="0"/>
                <a:cs typeface="Arial" pitchFamily="34" charset="0"/>
              </a:rPr>
            </a:br>
            <a:r>
              <a:rPr lang="en-US" sz="2400" dirty="0">
                <a:latin typeface="Arial" pitchFamily="34" charset="0"/>
                <a:cs typeface="Arial" pitchFamily="34" charset="0"/>
              </a:rPr>
              <a:t>They particularly manages all requirements of application components that interact with database and accomplish activities such as application installation and coordinating, application upgrades, database cloning, data load process management, etc.</a:t>
            </a: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90600"/>
            <a:ext cx="7315200" cy="4154984"/>
          </a:xfrm>
          <a:prstGeom prst="rect">
            <a:avLst/>
          </a:prstGeom>
        </p:spPr>
        <p:txBody>
          <a:bodyPr wrap="square">
            <a:spAutoFit/>
          </a:bodyPr>
          <a:lstStyle/>
          <a:p>
            <a:pPr fontAlgn="base">
              <a:buFont typeface="Arial" pitchFamily="34" charset="0"/>
              <a:buChar char="•"/>
            </a:pPr>
            <a:r>
              <a:rPr lang="en-US" sz="2400" b="1" dirty="0">
                <a:latin typeface="Arial" pitchFamily="34" charset="0"/>
                <a:cs typeface="Arial" pitchFamily="34" charset="0"/>
              </a:rPr>
              <a:t>Architect –</a:t>
            </a:r>
            <a:br>
              <a:rPr lang="en-US" sz="2400" dirty="0">
                <a:latin typeface="Arial" pitchFamily="34" charset="0"/>
                <a:cs typeface="Arial" pitchFamily="34" charset="0"/>
              </a:rPr>
            </a:br>
            <a:r>
              <a:rPr lang="en-US" sz="2400" dirty="0">
                <a:latin typeface="Arial" pitchFamily="34" charset="0"/>
                <a:cs typeface="Arial" pitchFamily="34" charset="0"/>
              </a:rPr>
              <a:t>They are held responsible for designing schemas like building tables. They work to build structure that meets organization needs. The design is further used by developers and development DBAs to design and implement real application.</a:t>
            </a:r>
          </a:p>
          <a:p>
            <a:pPr fontAlgn="base"/>
            <a:endParaRPr lang="en-US" sz="2400" dirty="0">
              <a:latin typeface="Arial" pitchFamily="34" charset="0"/>
              <a:cs typeface="Arial" pitchFamily="34" charset="0"/>
            </a:endParaRPr>
          </a:p>
          <a:p>
            <a:pPr fontAlgn="base">
              <a:buFont typeface="Arial" pitchFamily="34" charset="0"/>
              <a:buChar char="•"/>
            </a:pPr>
            <a:r>
              <a:rPr lang="en-US" sz="2400" b="1" dirty="0">
                <a:latin typeface="Arial" pitchFamily="34" charset="0"/>
                <a:cs typeface="Arial" pitchFamily="34" charset="0"/>
              </a:rPr>
              <a:t>OLAP DBA –</a:t>
            </a:r>
            <a:br>
              <a:rPr lang="en-US" sz="2400" dirty="0">
                <a:latin typeface="Arial" pitchFamily="34" charset="0"/>
                <a:cs typeface="Arial" pitchFamily="34" charset="0"/>
              </a:rPr>
            </a:br>
            <a:r>
              <a:rPr lang="en-US" sz="2400" dirty="0">
                <a:latin typeface="Arial" pitchFamily="34" charset="0"/>
                <a:cs typeface="Arial" pitchFamily="34" charset="0"/>
              </a:rPr>
              <a:t>They design and builds multi-dimensional cubes for determination support or OLAP </a:t>
            </a:r>
            <a:r>
              <a:rPr lang="en-IN" sz="2400" dirty="0"/>
              <a:t>(Online Analytical Processing)</a:t>
            </a:r>
            <a:r>
              <a:rPr lang="en-US" sz="2400" dirty="0">
                <a:latin typeface="Arial" pitchFamily="34" charset="0"/>
                <a:cs typeface="Arial" pitchFamily="34" charset="0"/>
              </a:rPr>
              <a:t> systems.</a:t>
            </a: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DBA</a:t>
            </a:r>
          </a:p>
        </p:txBody>
      </p:sp>
      <p:sp>
        <p:nvSpPr>
          <p:cNvPr id="3" name="Rectangle 2"/>
          <p:cNvSpPr/>
          <p:nvPr/>
        </p:nvSpPr>
        <p:spPr>
          <a:xfrm>
            <a:off x="914400" y="2057400"/>
            <a:ext cx="7239000" cy="2677656"/>
          </a:xfrm>
          <a:prstGeom prst="rect">
            <a:avLst/>
          </a:prstGeom>
        </p:spPr>
        <p:txBody>
          <a:bodyPr wrap="square">
            <a:spAutoFit/>
          </a:bodyPr>
          <a:lstStyle/>
          <a:p>
            <a:pPr fontAlgn="base">
              <a:buFont typeface="Arial" pitchFamily="34" charset="0"/>
              <a:buChar char="•"/>
            </a:pPr>
            <a:r>
              <a:rPr lang="en-US" sz="2400" dirty="0">
                <a:latin typeface="Arial" pitchFamily="34" charset="0"/>
                <a:cs typeface="Arial" pitchFamily="34" charset="0"/>
              </a:rPr>
              <a:t>Database Administrator manages and controls three levels of database like internal level, conceptual level, and external level of Database management system architecture and in discussion with comprehensive user community, gives definition of world view of database. It then provides external view of different users and applications.</a:t>
            </a:r>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95400"/>
            <a:ext cx="7315200" cy="3416320"/>
          </a:xfrm>
          <a:prstGeom prst="rect">
            <a:avLst/>
          </a:prstGeom>
        </p:spPr>
        <p:txBody>
          <a:bodyPr wrap="square">
            <a:spAutoFit/>
          </a:bodyPr>
          <a:lstStyle/>
          <a:p>
            <a:pPr fontAlgn="base">
              <a:buFont typeface="Arial" pitchFamily="34" charset="0"/>
              <a:buChar char="•"/>
            </a:pPr>
            <a:r>
              <a:rPr lang="en-US" sz="2400" dirty="0">
                <a:latin typeface="Arial" pitchFamily="34" charset="0"/>
                <a:cs typeface="Arial" pitchFamily="34" charset="0"/>
              </a:rPr>
              <a:t>Database Administrator ensures held responsible to maintain integrity and security of database restricting from unauthorized users. It grants permission to users of database and contains profile of each and every user in database.</a:t>
            </a:r>
          </a:p>
          <a:p>
            <a:pPr fontAlgn="base"/>
            <a:endParaRPr lang="en-US" sz="2400" dirty="0">
              <a:latin typeface="Arial" pitchFamily="34" charset="0"/>
              <a:cs typeface="Arial" pitchFamily="34" charset="0"/>
            </a:endParaRPr>
          </a:p>
          <a:p>
            <a:pPr fontAlgn="base">
              <a:buFont typeface="Arial" pitchFamily="34" charset="0"/>
              <a:buChar char="•"/>
            </a:pPr>
            <a:r>
              <a:rPr lang="en-US" sz="2400" dirty="0">
                <a:latin typeface="Arial" pitchFamily="34" charset="0"/>
                <a:cs typeface="Arial" pitchFamily="34" charset="0"/>
              </a:rPr>
              <a:t>Database Administrator also held accountable that database is protected and secured and that any chance of data loss keeps at minimum.</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&amp; Duties of DBA</a:t>
            </a:r>
          </a:p>
        </p:txBody>
      </p:sp>
      <p:sp>
        <p:nvSpPr>
          <p:cNvPr id="3" name="Rectangle 2"/>
          <p:cNvSpPr/>
          <p:nvPr/>
        </p:nvSpPr>
        <p:spPr>
          <a:xfrm>
            <a:off x="914400" y="1752600"/>
            <a:ext cx="7315200" cy="4154984"/>
          </a:xfrm>
          <a:prstGeom prst="rect">
            <a:avLst/>
          </a:prstGeom>
        </p:spPr>
        <p:txBody>
          <a:bodyPr wrap="square">
            <a:spAutoFit/>
          </a:bodyPr>
          <a:lstStyle/>
          <a:p>
            <a:pPr fontAlgn="base">
              <a:buFont typeface="Arial" pitchFamily="34" charset="0"/>
              <a:buChar char="•"/>
            </a:pPr>
            <a:r>
              <a:rPr lang="en-US" sz="2400" b="1" dirty="0">
                <a:latin typeface="Arial" pitchFamily="34" charset="0"/>
                <a:cs typeface="Arial" pitchFamily="34" charset="0"/>
              </a:rPr>
              <a:t>Decides hardware –</a:t>
            </a:r>
            <a:br>
              <a:rPr lang="en-US" sz="2400" dirty="0">
                <a:latin typeface="Arial" pitchFamily="34" charset="0"/>
                <a:cs typeface="Arial" pitchFamily="34" charset="0"/>
              </a:rPr>
            </a:br>
            <a:r>
              <a:rPr lang="en-US" sz="2400" dirty="0">
                <a:latin typeface="Arial" pitchFamily="34" charset="0"/>
                <a:cs typeface="Arial" pitchFamily="34" charset="0"/>
              </a:rPr>
              <a:t>They decides economical hardware, based upon cost, performance and efficiency of hardware, and best suits organization. It is hardware which is interface between end users and database.</a:t>
            </a:r>
          </a:p>
          <a:p>
            <a:pPr fontAlgn="base"/>
            <a:endParaRPr lang="en-US" sz="2400" dirty="0">
              <a:latin typeface="Arial" pitchFamily="34" charset="0"/>
              <a:cs typeface="Arial" pitchFamily="34" charset="0"/>
            </a:endParaRPr>
          </a:p>
          <a:p>
            <a:pPr fontAlgn="base">
              <a:buFont typeface="Arial" pitchFamily="34" charset="0"/>
              <a:buChar char="•"/>
            </a:pPr>
            <a:r>
              <a:rPr lang="en-US" sz="2400" b="1" dirty="0">
                <a:latin typeface="Arial" pitchFamily="34" charset="0"/>
                <a:cs typeface="Arial" pitchFamily="34" charset="0"/>
              </a:rPr>
              <a:t>Manages data integrity and security –</a:t>
            </a:r>
            <a:br>
              <a:rPr lang="en-US" sz="2400" dirty="0">
                <a:latin typeface="Arial" pitchFamily="34" charset="0"/>
                <a:cs typeface="Arial" pitchFamily="34" charset="0"/>
              </a:rPr>
            </a:br>
            <a:r>
              <a:rPr lang="en-US" sz="2400" dirty="0">
                <a:latin typeface="Arial" pitchFamily="34" charset="0"/>
                <a:cs typeface="Arial" pitchFamily="34" charset="0"/>
              </a:rPr>
              <a:t>Data integrity need to be checked and managed accurately as it protects and restricts data from unauthorized use. DBA eyes on relationship within data to maintain data integrity.</a:t>
            </a: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104</TotalTime>
  <Words>742</Words>
  <Application>Microsoft Office PowerPoint</Application>
  <PresentationFormat>On-screen Show (4:3)</PresentationFormat>
  <Paragraphs>49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Rockwell</vt:lpstr>
      <vt:lpstr>Wingdings 2</vt:lpstr>
      <vt:lpstr>Foundry</vt:lpstr>
      <vt:lpstr>DBMS</vt:lpstr>
      <vt:lpstr>DBA</vt:lpstr>
      <vt:lpstr>PowerPoint Presentation</vt:lpstr>
      <vt:lpstr>Types of DBA</vt:lpstr>
      <vt:lpstr>PowerPoint Presentation</vt:lpstr>
      <vt:lpstr>PowerPoint Presentation</vt:lpstr>
      <vt:lpstr>Importance of DBA</vt:lpstr>
      <vt:lpstr>PowerPoint Presentation</vt:lpstr>
      <vt:lpstr>Role &amp; Duties of DBA</vt:lpstr>
      <vt:lpstr>PowerPoint Presentation</vt:lpstr>
      <vt:lpstr>PowerPoint Presentation</vt:lpstr>
      <vt:lpstr>PowerPoint Presentation</vt:lpstr>
      <vt:lpstr>Responsibilities of DBA</vt:lpstr>
      <vt:lpstr>Skills required for DBA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DELL</dc:creator>
  <cp:lastModifiedBy>Admin</cp:lastModifiedBy>
  <cp:revision>18</cp:revision>
  <dcterms:created xsi:type="dcterms:W3CDTF">2006-08-16T00:00:00Z</dcterms:created>
  <dcterms:modified xsi:type="dcterms:W3CDTF">2022-10-27T10:33:14Z</dcterms:modified>
</cp:coreProperties>
</file>