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Data Types &amp; Integrity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Data Integrity</a:t>
            </a:r>
          </a:p>
        </p:txBody>
      </p:sp>
      <p:sp>
        <p:nvSpPr>
          <p:cNvPr id="3" name="Rectangle 2"/>
          <p:cNvSpPr/>
          <p:nvPr/>
        </p:nvSpPr>
        <p:spPr>
          <a:xfrm>
            <a:off x="838200" y="1905000"/>
            <a:ext cx="7543800" cy="3416320"/>
          </a:xfrm>
          <a:prstGeom prst="rect">
            <a:avLst/>
          </a:prstGeom>
        </p:spPr>
        <p:txBody>
          <a:bodyPr wrap="square">
            <a:spAutoFit/>
          </a:bodyPr>
          <a:lstStyle/>
          <a:p>
            <a:r>
              <a:rPr lang="en-US" sz="2400" dirty="0">
                <a:latin typeface="Arial" pitchFamily="34" charset="0"/>
                <a:cs typeface="Arial" pitchFamily="34" charset="0"/>
              </a:rPr>
              <a:t>The importance of data integrity in protecting yourself from data loss or a data leak cannot be overstated: in order to keep your data safe from outside forces with malicious intent, you must first ensure that internal users are handling data correctly. By implementing the appropriate data validation and error checking, you can ensure that sensitive data is never </a:t>
            </a:r>
            <a:r>
              <a:rPr lang="en-US" sz="2400" dirty="0" err="1">
                <a:latin typeface="Arial" pitchFamily="34" charset="0"/>
                <a:cs typeface="Arial" pitchFamily="34" charset="0"/>
              </a:rPr>
              <a:t>miscategorized</a:t>
            </a:r>
            <a:r>
              <a:rPr lang="en-US" sz="2400" dirty="0">
                <a:latin typeface="Arial" pitchFamily="34" charset="0"/>
                <a:cs typeface="Arial" pitchFamily="34" charset="0"/>
              </a:rPr>
              <a:t> or stored incorrectly, thus exposing you to potential risk.</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Integrity</a:t>
            </a:r>
          </a:p>
        </p:txBody>
      </p:sp>
      <p:sp>
        <p:nvSpPr>
          <p:cNvPr id="3" name="Rectangle 2"/>
          <p:cNvSpPr/>
          <p:nvPr/>
        </p:nvSpPr>
        <p:spPr>
          <a:xfrm>
            <a:off x="914400" y="1981200"/>
            <a:ext cx="7315200" cy="3416320"/>
          </a:xfrm>
          <a:prstGeom prst="rect">
            <a:avLst/>
          </a:prstGeom>
        </p:spPr>
        <p:txBody>
          <a:bodyPr wrap="square">
            <a:spAutoFit/>
          </a:bodyPr>
          <a:lstStyle/>
          <a:p>
            <a:r>
              <a:rPr lang="en-US" sz="2400" dirty="0">
                <a:latin typeface="Arial" pitchFamily="34" charset="0"/>
                <a:cs typeface="Arial" pitchFamily="34" charset="0"/>
              </a:rPr>
              <a:t>Maintaining data integrity requires an understanding of the two types of data integrity: </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Physical integrity </a:t>
            </a:r>
          </a:p>
          <a:p>
            <a:pPr>
              <a:buFont typeface="Arial" pitchFamily="34" charset="0"/>
              <a:buChar char="•"/>
            </a:pPr>
            <a:r>
              <a:rPr lang="en-US" sz="2400" dirty="0">
                <a:latin typeface="Arial" pitchFamily="34" charset="0"/>
                <a:cs typeface="Arial" pitchFamily="34" charset="0"/>
              </a:rPr>
              <a:t>Logical integrity </a:t>
            </a:r>
          </a:p>
          <a:p>
            <a:endParaRPr lang="en-US" sz="2400" dirty="0">
              <a:latin typeface="Arial" pitchFamily="34" charset="0"/>
              <a:cs typeface="Arial" pitchFamily="34" charset="0"/>
            </a:endParaRPr>
          </a:p>
          <a:p>
            <a:r>
              <a:rPr lang="en-US" sz="2400" dirty="0">
                <a:latin typeface="Arial" pitchFamily="34" charset="0"/>
                <a:cs typeface="Arial" pitchFamily="34" charset="0"/>
              </a:rPr>
              <a:t>Both are collections of processes and methods that enforce data integrity in both hierarchical and relational databases.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Integrity</a:t>
            </a:r>
          </a:p>
        </p:txBody>
      </p:sp>
      <p:sp>
        <p:nvSpPr>
          <p:cNvPr id="3" name="Rectangle 2"/>
          <p:cNvSpPr/>
          <p:nvPr/>
        </p:nvSpPr>
        <p:spPr>
          <a:xfrm>
            <a:off x="990600" y="1905000"/>
            <a:ext cx="7162800" cy="3785652"/>
          </a:xfrm>
          <a:prstGeom prst="rect">
            <a:avLst/>
          </a:prstGeom>
        </p:spPr>
        <p:txBody>
          <a:bodyPr wrap="square">
            <a:spAutoFit/>
          </a:bodyPr>
          <a:lstStyle/>
          <a:p>
            <a:r>
              <a:rPr lang="en-US" sz="2400" dirty="0">
                <a:latin typeface="Arial" pitchFamily="34" charset="0"/>
                <a:cs typeface="Arial" pitchFamily="34" charset="0"/>
              </a:rPr>
              <a:t>Physical integrity is the protection of the wholeness and accuracy of that data as it’s stored and retrieved. When natural disasters strike, power goes out, or hackers disrupt database functions, physical integrity is compromised. Human error, storage erosion, and a host of other issues can also make it impossible for data processing managers, system programmers, applications programmers, and internal auditors to obtain accurate data.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Integrity</a:t>
            </a:r>
          </a:p>
        </p:txBody>
      </p:sp>
      <p:sp>
        <p:nvSpPr>
          <p:cNvPr id="3" name="Rectangle 2"/>
          <p:cNvSpPr/>
          <p:nvPr/>
        </p:nvSpPr>
        <p:spPr>
          <a:xfrm>
            <a:off x="990600" y="1828800"/>
            <a:ext cx="7162800" cy="4154984"/>
          </a:xfrm>
          <a:prstGeom prst="rect">
            <a:avLst/>
          </a:prstGeom>
        </p:spPr>
        <p:txBody>
          <a:bodyPr wrap="square">
            <a:spAutoFit/>
          </a:bodyPr>
          <a:lstStyle/>
          <a:p>
            <a:r>
              <a:rPr lang="en-US" sz="2400" dirty="0">
                <a:latin typeface="Arial" pitchFamily="34" charset="0"/>
                <a:cs typeface="Arial" pitchFamily="34" charset="0"/>
              </a:rPr>
              <a:t>Logical integrity keeps data unchanged as it’s used in different ways in a relational database. Logical integrity protects data from human error and hackers as well, but in a much different way than physical integrity does. </a:t>
            </a:r>
          </a:p>
          <a:p>
            <a:r>
              <a:rPr lang="en-US" sz="2400" dirty="0">
                <a:latin typeface="Arial" pitchFamily="34" charset="0"/>
                <a:cs typeface="Arial" pitchFamily="34" charset="0"/>
              </a:rPr>
              <a:t>There are four types of logical integrity:</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Entity Integrity</a:t>
            </a:r>
          </a:p>
          <a:p>
            <a:pPr>
              <a:buFont typeface="Arial" pitchFamily="34" charset="0"/>
              <a:buChar char="•"/>
            </a:pPr>
            <a:r>
              <a:rPr lang="en-US" sz="2400" dirty="0">
                <a:latin typeface="Arial" pitchFamily="34" charset="0"/>
                <a:cs typeface="Arial" pitchFamily="34" charset="0"/>
              </a:rPr>
              <a:t>Referential Integrity</a:t>
            </a:r>
          </a:p>
          <a:p>
            <a:pPr>
              <a:buFont typeface="Arial" pitchFamily="34" charset="0"/>
              <a:buChar char="•"/>
            </a:pPr>
            <a:r>
              <a:rPr lang="en-US" sz="2400" dirty="0">
                <a:latin typeface="Arial" pitchFamily="34" charset="0"/>
                <a:cs typeface="Arial" pitchFamily="34" charset="0"/>
              </a:rPr>
              <a:t>Domain Integrity</a:t>
            </a:r>
          </a:p>
          <a:p>
            <a:pPr>
              <a:buFont typeface="Arial" pitchFamily="34" charset="0"/>
              <a:buChar char="•"/>
            </a:pPr>
            <a:r>
              <a:rPr lang="en-US" sz="2400" dirty="0">
                <a:latin typeface="Arial" pitchFamily="34" charset="0"/>
                <a:cs typeface="Arial" pitchFamily="34" charset="0"/>
              </a:rPr>
              <a:t>User-Defined Integrity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Rectangle 2"/>
          <p:cNvSpPr/>
          <p:nvPr/>
        </p:nvSpPr>
        <p:spPr>
          <a:xfrm>
            <a:off x="914400" y="1981200"/>
            <a:ext cx="7315200" cy="3416320"/>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The entity integrity states that primary key value can't be null.</a:t>
            </a:r>
          </a:p>
          <a:p>
            <a:pPr>
              <a:buFont typeface="Arial" pitchFamily="34" charset="0"/>
              <a:buChar char="•"/>
            </a:pPr>
            <a:r>
              <a:rPr lang="en-US" sz="2400" dirty="0">
                <a:latin typeface="Arial" pitchFamily="34" charset="0"/>
                <a:cs typeface="Arial" pitchFamily="34" charset="0"/>
              </a:rPr>
              <a:t>This is because the primary key value is used to identify individual rows in relation and if the primary key has a null value, then we can't identify those rows.</a:t>
            </a:r>
          </a:p>
          <a:p>
            <a:pPr>
              <a:buFont typeface="Arial" pitchFamily="34" charset="0"/>
              <a:buChar char="•"/>
            </a:pPr>
            <a:r>
              <a:rPr lang="en-US" sz="2400" dirty="0">
                <a:latin typeface="Arial" pitchFamily="34" charset="0"/>
                <a:cs typeface="Arial" pitchFamily="34" charset="0"/>
              </a:rPr>
              <a:t>A table can contain a null value other than the primary key field.</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tity integrity.png"/>
          <p:cNvPicPr>
            <a:picLocks noChangeAspect="1"/>
          </p:cNvPicPr>
          <p:nvPr/>
        </p:nvPicPr>
        <p:blipFill>
          <a:blip r:embed="rId2"/>
          <a:stretch>
            <a:fillRect/>
          </a:stretch>
        </p:blipFill>
        <p:spPr>
          <a:xfrm>
            <a:off x="1143000" y="1752600"/>
            <a:ext cx="6934200" cy="4114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extBox 2"/>
          <p:cNvSpPr txBox="1"/>
          <p:nvPr/>
        </p:nvSpPr>
        <p:spPr>
          <a:xfrm>
            <a:off x="1295400" y="914400"/>
            <a:ext cx="3886200" cy="461665"/>
          </a:xfrm>
          <a:prstGeom prst="rect">
            <a:avLst/>
          </a:prstGeom>
          <a:noFill/>
        </p:spPr>
        <p:txBody>
          <a:bodyPr wrap="square" rtlCol="0">
            <a:spAutoFit/>
          </a:bodyPr>
          <a:lstStyle/>
          <a:p>
            <a:r>
              <a:rPr lang="en-US" sz="2400" b="1" dirty="0">
                <a:latin typeface="Arial" pitchFamily="34" charset="0"/>
                <a:cs typeface="Arial" pitchFamily="34" charset="0"/>
              </a:rPr>
              <a:t>Example:</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Rectangle 2"/>
          <p:cNvSpPr/>
          <p:nvPr/>
        </p:nvSpPr>
        <p:spPr>
          <a:xfrm>
            <a:off x="914400" y="2133600"/>
            <a:ext cx="7315200" cy="2677656"/>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A referential integrity constraint is specified between two tables.</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In the Referential integrity constraints, if a foreign key in Table 1 refers to the Primary Key of Table 2, then every value of the Foreign Key in Table 1 must be null or be available in Table 2.</a:t>
            </a: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ferential.png"/>
          <p:cNvPicPr>
            <a:picLocks noChangeAspect="1"/>
          </p:cNvPicPr>
          <p:nvPr/>
        </p:nvPicPr>
        <p:blipFill>
          <a:blip r:embed="rId2"/>
          <a:stretch>
            <a:fillRect/>
          </a:stretch>
        </p:blipFill>
        <p:spPr>
          <a:xfrm>
            <a:off x="838200" y="1219200"/>
            <a:ext cx="7543800"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838200" y="457200"/>
            <a:ext cx="3124200" cy="461665"/>
          </a:xfrm>
          <a:prstGeom prst="rect">
            <a:avLst/>
          </a:prstGeom>
          <a:noFill/>
        </p:spPr>
        <p:txBody>
          <a:bodyPr wrap="square" rtlCol="0">
            <a:spAutoFit/>
          </a:bodyPr>
          <a:lstStyle/>
          <a:p>
            <a:r>
              <a:rPr lang="en-US" sz="2400" b="1" dirty="0">
                <a:latin typeface="Arial" pitchFamily="34" charset="0"/>
                <a:cs typeface="Arial" pitchFamily="34" charset="0"/>
              </a:rPr>
              <a:t>Example</a:t>
            </a:r>
            <a:r>
              <a:rPr lang="en-US" sz="2400" dirty="0">
                <a:latin typeface="Arial" pitchFamily="34" charset="0"/>
                <a:cs typeface="Arial" pitchFamily="34" charset="0"/>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Integrity</a:t>
            </a:r>
          </a:p>
        </p:txBody>
      </p:sp>
      <p:sp>
        <p:nvSpPr>
          <p:cNvPr id="3" name="Rectangle 2"/>
          <p:cNvSpPr/>
          <p:nvPr/>
        </p:nvSpPr>
        <p:spPr>
          <a:xfrm>
            <a:off x="838200" y="1828800"/>
            <a:ext cx="7467600" cy="4154984"/>
          </a:xfrm>
          <a:prstGeom prst="rect">
            <a:avLst/>
          </a:prstGeom>
        </p:spPr>
        <p:txBody>
          <a:bodyPr wrap="square">
            <a:spAutoFit/>
          </a:bodyPr>
          <a:lstStyle/>
          <a:p>
            <a:r>
              <a:rPr lang="en-US" sz="2400" dirty="0">
                <a:latin typeface="Arial" pitchFamily="34" charset="0"/>
                <a:cs typeface="Arial" pitchFamily="34" charset="0"/>
              </a:rPr>
              <a:t>Domain integrity is the collection of processes that ensure the accuracy of each piece of data in a domain. In this context, a domain is a set of acceptable values that a column is allowed to contain. It can include constraints and other measures that limit the format, type, and amount of data entered.</a:t>
            </a:r>
          </a:p>
          <a:p>
            <a:r>
              <a:rPr lang="en-US" sz="2400" dirty="0"/>
              <a:t>The data type of domain includes string, character, integer, time, date, currency, etc. The value of the attribute must be available in the corresponding domain.</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main integrity.png"/>
          <p:cNvPicPr>
            <a:picLocks noChangeAspect="1"/>
          </p:cNvPicPr>
          <p:nvPr/>
        </p:nvPicPr>
        <p:blipFill>
          <a:blip r:embed="rId2"/>
          <a:stretch>
            <a:fillRect/>
          </a:stretch>
        </p:blipFill>
        <p:spPr>
          <a:xfrm>
            <a:off x="990600" y="1600200"/>
            <a:ext cx="7239000" cy="42671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extBox 2"/>
          <p:cNvSpPr txBox="1"/>
          <p:nvPr/>
        </p:nvSpPr>
        <p:spPr>
          <a:xfrm>
            <a:off x="990600" y="762000"/>
            <a:ext cx="3048000" cy="461665"/>
          </a:xfrm>
          <a:prstGeom prst="rect">
            <a:avLst/>
          </a:prstGeom>
          <a:noFill/>
        </p:spPr>
        <p:txBody>
          <a:bodyPr wrap="square" rtlCol="0">
            <a:spAutoFit/>
          </a:bodyPr>
          <a:lstStyle/>
          <a:p>
            <a:r>
              <a:rPr lang="en-US" sz="2400" b="1" dirty="0">
                <a:latin typeface="Arial" pitchFamily="34" charset="0"/>
                <a:cs typeface="Arial" pitchFamily="34" charset="0"/>
              </a:rPr>
              <a:t>Example:</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Data Types</a:t>
            </a:r>
          </a:p>
        </p:txBody>
      </p:sp>
      <p:sp>
        <p:nvSpPr>
          <p:cNvPr id="3" name="Rectangle 2"/>
          <p:cNvSpPr/>
          <p:nvPr/>
        </p:nvSpPr>
        <p:spPr>
          <a:xfrm>
            <a:off x="990600" y="1676400"/>
            <a:ext cx="7239000" cy="4154984"/>
          </a:xfrm>
          <a:prstGeom prst="rect">
            <a:avLst/>
          </a:prstGeom>
        </p:spPr>
        <p:txBody>
          <a:bodyPr wrap="square">
            <a:spAutoFit/>
          </a:bodyPr>
          <a:lstStyle/>
          <a:p>
            <a:r>
              <a:rPr lang="en-US" sz="2400" dirty="0">
                <a:latin typeface="Arial" pitchFamily="34" charset="0"/>
                <a:cs typeface="Arial" pitchFamily="34" charset="0"/>
              </a:rPr>
              <a:t>SQL Data Type is an attribute that specifies the type of data of any object. Each column, variable and expression has a related data type in SQL. You can use these data types while creating your tables. You can choose a data type for a table column based on your requirement.</a:t>
            </a:r>
          </a:p>
          <a:p>
            <a:pPr>
              <a:buFont typeface="Arial" pitchFamily="34" charset="0"/>
              <a:buChar char="•"/>
            </a:pPr>
            <a:r>
              <a:rPr lang="en-US" sz="2400" dirty="0">
                <a:latin typeface="Arial" pitchFamily="34" charset="0"/>
                <a:cs typeface="Arial" pitchFamily="34" charset="0"/>
              </a:rPr>
              <a:t>SQL Data type is used to define the values that a column can contain.</a:t>
            </a:r>
          </a:p>
          <a:p>
            <a:pPr>
              <a:buFont typeface="Arial" pitchFamily="34" charset="0"/>
              <a:buChar char="•"/>
            </a:pPr>
            <a:r>
              <a:rPr lang="en-US" sz="2400" dirty="0">
                <a:latin typeface="Arial" pitchFamily="34" charset="0"/>
                <a:cs typeface="Arial" pitchFamily="34" charset="0"/>
              </a:rPr>
              <a:t>Every column is required to have a name and data type in the database table.</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Integrity</a:t>
            </a:r>
          </a:p>
        </p:txBody>
      </p:sp>
      <p:sp>
        <p:nvSpPr>
          <p:cNvPr id="3" name="Rectangle 2"/>
          <p:cNvSpPr/>
          <p:nvPr/>
        </p:nvSpPr>
        <p:spPr>
          <a:xfrm>
            <a:off x="762000" y="1828800"/>
            <a:ext cx="7543800" cy="3785652"/>
          </a:xfrm>
          <a:prstGeom prst="rect">
            <a:avLst/>
          </a:prstGeom>
        </p:spPr>
        <p:txBody>
          <a:bodyPr wrap="square">
            <a:spAutoFit/>
          </a:bodyPr>
          <a:lstStyle/>
          <a:p>
            <a:r>
              <a:rPr lang="en-US" sz="2400" dirty="0">
                <a:latin typeface="Arial" pitchFamily="34" charset="0"/>
                <a:cs typeface="Arial" pitchFamily="34" charset="0"/>
              </a:rPr>
              <a:t>User-defined integrity </a:t>
            </a:r>
            <a:r>
              <a:rPr lang="en-US" sz="2400" b="1" dirty="0">
                <a:latin typeface="Arial" pitchFamily="34" charset="0"/>
                <a:cs typeface="Arial" pitchFamily="34" charset="0"/>
              </a:rPr>
              <a:t>involves the rules and constraints created by the user to fit their particular needs</a:t>
            </a:r>
            <a:r>
              <a:rPr lang="en-US" sz="2400" dirty="0">
                <a:latin typeface="Arial" pitchFamily="34" charset="0"/>
                <a:cs typeface="Arial" pitchFamily="34" charset="0"/>
              </a:rPr>
              <a:t>. Sometimes entity, referential, and domain integrity aren't enough to safeguard data. Often, specific business rules must be taken into account and incorporated into data integrity measures.</a:t>
            </a:r>
          </a:p>
          <a:p>
            <a:r>
              <a:rPr lang="en-US" sz="2400" dirty="0">
                <a:latin typeface="Arial" pitchFamily="34" charset="0"/>
                <a:cs typeface="Arial" pitchFamily="34" charset="0"/>
              </a:rPr>
              <a:t>Such integrity is typically implemented through triggers and stored procedures. Triggers are a block of statements which executes automatically if any predefined events occur.</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8200"/>
            <a:ext cx="3124200" cy="461665"/>
          </a:xfrm>
          <a:prstGeom prst="rect">
            <a:avLst/>
          </a:prstGeom>
          <a:noFill/>
        </p:spPr>
        <p:txBody>
          <a:bodyPr wrap="square" rtlCol="0">
            <a:spAutoFit/>
          </a:bodyPr>
          <a:lstStyle/>
          <a:p>
            <a:r>
              <a:rPr lang="en-US" sz="2400" b="1" dirty="0">
                <a:latin typeface="Arial" pitchFamily="34" charset="0"/>
                <a:cs typeface="Arial" pitchFamily="34" charset="0"/>
              </a:rPr>
              <a:t>Example:</a:t>
            </a:r>
          </a:p>
        </p:txBody>
      </p:sp>
      <p:sp>
        <p:nvSpPr>
          <p:cNvPr id="3" name="Rectangle 2"/>
          <p:cNvSpPr/>
          <p:nvPr/>
        </p:nvSpPr>
        <p:spPr>
          <a:xfrm>
            <a:off x="914400" y="1600200"/>
            <a:ext cx="7391400" cy="2677656"/>
          </a:xfrm>
          <a:prstGeom prst="rect">
            <a:avLst/>
          </a:prstGeom>
        </p:spPr>
        <p:txBody>
          <a:bodyPr wrap="square">
            <a:spAutoFit/>
          </a:bodyPr>
          <a:lstStyle/>
          <a:p>
            <a:r>
              <a:rPr lang="en-US" sz="2400" dirty="0">
                <a:latin typeface="Arial" pitchFamily="34" charset="0"/>
                <a:cs typeface="Arial" pitchFamily="34" charset="0"/>
              </a:rPr>
              <a:t>Let us suppose we have an </a:t>
            </a:r>
            <a:r>
              <a:rPr lang="en-US" sz="2400" dirty="0" err="1">
                <a:latin typeface="Arial" pitchFamily="34" charset="0"/>
                <a:cs typeface="Arial" pitchFamily="34" charset="0"/>
              </a:rPr>
              <a:t>employee_table</a:t>
            </a:r>
            <a:r>
              <a:rPr lang="en-US" sz="2400" dirty="0">
                <a:latin typeface="Arial" pitchFamily="34" charset="0"/>
                <a:cs typeface="Arial" pitchFamily="34" charset="0"/>
              </a:rPr>
              <a:t> with attributes like </a:t>
            </a:r>
            <a:r>
              <a:rPr lang="en-US" sz="2400" dirty="0" err="1">
                <a:latin typeface="Arial" pitchFamily="34" charset="0"/>
                <a:cs typeface="Arial" pitchFamily="34" charset="0"/>
              </a:rPr>
              <a:t>emp_id</a:t>
            </a:r>
            <a:r>
              <a:rPr lang="en-US" sz="2400" dirty="0">
                <a:latin typeface="Arial" pitchFamily="34" charset="0"/>
                <a:cs typeface="Arial" pitchFamily="34" charset="0"/>
              </a:rPr>
              <a:t>, </a:t>
            </a:r>
            <a:r>
              <a:rPr lang="en-US" sz="2400" dirty="0" err="1">
                <a:latin typeface="Arial" pitchFamily="34" charset="0"/>
                <a:cs typeface="Arial" pitchFamily="34" charset="0"/>
              </a:rPr>
              <a:t>emp_name</a:t>
            </a:r>
            <a:r>
              <a:rPr lang="en-US" sz="2400" dirty="0">
                <a:latin typeface="Arial" pitchFamily="34" charset="0"/>
                <a:cs typeface="Arial" pitchFamily="34" charset="0"/>
              </a:rPr>
              <a:t>, </a:t>
            </a:r>
            <a:r>
              <a:rPr lang="en-US" sz="2400" dirty="0" err="1">
                <a:latin typeface="Arial" pitchFamily="34" charset="0"/>
                <a:cs typeface="Arial" pitchFamily="34" charset="0"/>
              </a:rPr>
              <a:t>job_name</a:t>
            </a:r>
            <a:r>
              <a:rPr lang="en-US" sz="2400" dirty="0">
                <a:latin typeface="Arial" pitchFamily="34" charset="0"/>
                <a:cs typeface="Arial" pitchFamily="34" charset="0"/>
              </a:rPr>
              <a:t>, salary, </a:t>
            </a:r>
            <a:r>
              <a:rPr lang="en-US" sz="2400" dirty="0" err="1">
                <a:latin typeface="Arial" pitchFamily="34" charset="0"/>
                <a:cs typeface="Arial" pitchFamily="34" charset="0"/>
              </a:rPr>
              <a:t>mobile_no</a:t>
            </a:r>
            <a:r>
              <a:rPr lang="en-US" sz="2400" dirty="0">
                <a:latin typeface="Arial" pitchFamily="34" charset="0"/>
                <a:cs typeface="Arial" pitchFamily="34" charset="0"/>
              </a:rPr>
              <a:t>. Here we have constraints that the id of an employee should always start with some specific characters like '</a:t>
            </a:r>
            <a:r>
              <a:rPr lang="en-US" sz="2400" dirty="0" err="1">
                <a:latin typeface="Arial" pitchFamily="34" charset="0"/>
                <a:cs typeface="Arial" pitchFamily="34" charset="0"/>
              </a:rPr>
              <a:t>AfterAcademy</a:t>
            </a:r>
            <a:r>
              <a:rPr lang="en-US" sz="2400" dirty="0">
                <a:latin typeface="Arial" pitchFamily="34" charset="0"/>
                <a:cs typeface="Arial" pitchFamily="34" charset="0"/>
              </a:rPr>
              <a:t>' and then followed by digits. So, any entry which does not follow this constraint would not be acceptable.</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definedintegrity.jpg"/>
          <p:cNvPicPr>
            <a:picLocks noChangeAspect="1"/>
          </p:cNvPicPr>
          <p:nvPr/>
        </p:nvPicPr>
        <p:blipFill>
          <a:blip r:embed="rId2"/>
          <a:stretch>
            <a:fillRect/>
          </a:stretch>
        </p:blipFill>
        <p:spPr>
          <a:xfrm>
            <a:off x="990600" y="914400"/>
            <a:ext cx="7162800" cy="518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Risks</a:t>
            </a:r>
          </a:p>
        </p:txBody>
      </p:sp>
      <p:sp>
        <p:nvSpPr>
          <p:cNvPr id="5" name="Rectangle 4"/>
          <p:cNvSpPr/>
          <p:nvPr/>
        </p:nvSpPr>
        <p:spPr>
          <a:xfrm>
            <a:off x="990600" y="1905000"/>
            <a:ext cx="7239000" cy="3416320"/>
          </a:xfrm>
          <a:prstGeom prst="rect">
            <a:avLst/>
          </a:prstGeom>
        </p:spPr>
        <p:txBody>
          <a:bodyPr wrap="square">
            <a:spAutoFit/>
          </a:bodyPr>
          <a:lstStyle/>
          <a:p>
            <a:r>
              <a:rPr lang="en-US" sz="2400" dirty="0">
                <a:latin typeface="Arial" pitchFamily="34" charset="0"/>
                <a:cs typeface="Arial" pitchFamily="34" charset="0"/>
              </a:rPr>
              <a:t>An collection of factors can affect the integrity of the data stored in a database. </a:t>
            </a:r>
          </a:p>
          <a:p>
            <a:r>
              <a:rPr lang="en-US" sz="2400" b="1" dirty="0">
                <a:latin typeface="Arial" pitchFamily="34" charset="0"/>
                <a:cs typeface="Arial" pitchFamily="34" charset="0"/>
              </a:rPr>
              <a:t>A few examples include the following:</a:t>
            </a:r>
          </a:p>
          <a:p>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Human error</a:t>
            </a:r>
            <a:r>
              <a:rPr lang="en-US" sz="2400" dirty="0">
                <a:latin typeface="Arial" pitchFamily="34" charset="0"/>
                <a:cs typeface="Arial" pitchFamily="34" charset="0"/>
              </a:rPr>
              <a:t>: When individuals enter information incorrectly, duplicate or delete data, don’t follow the appropriate protocols, or make mistakes during the implementation of procedures meant to safeguard information, data integrity is put in hazard.</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7010400" cy="3785652"/>
          </a:xfrm>
          <a:prstGeom prst="rect">
            <a:avLst/>
          </a:prstGeom>
        </p:spPr>
        <p:txBody>
          <a:bodyPr wrap="square">
            <a:spAutoFit/>
          </a:bodyPr>
          <a:lstStyle/>
          <a:p>
            <a:pPr>
              <a:buFont typeface="Arial" pitchFamily="34" charset="0"/>
              <a:buChar char="•"/>
            </a:pPr>
            <a:r>
              <a:rPr lang="en-US" sz="2400" b="1" dirty="0">
                <a:latin typeface="Arial" pitchFamily="34" charset="0"/>
                <a:cs typeface="Arial" pitchFamily="34" charset="0"/>
              </a:rPr>
              <a:t>Transfer errors</a:t>
            </a:r>
            <a:r>
              <a:rPr lang="en-US" sz="2400" dirty="0">
                <a:latin typeface="Arial" pitchFamily="34" charset="0"/>
                <a:cs typeface="Arial" pitchFamily="34" charset="0"/>
              </a:rPr>
              <a:t>: When data can’t successfully transfer from one location in a database to another, a transfer error has occurred. Transfer errors happen when a piece of data is present in the destination table, but not in the source table in a relational database.</a:t>
            </a:r>
          </a:p>
          <a:p>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Bugs and viruses</a:t>
            </a:r>
            <a:r>
              <a:rPr lang="en-US" sz="2400" dirty="0">
                <a:latin typeface="Arial" pitchFamily="34" charset="0"/>
                <a:cs typeface="Arial" pitchFamily="34" charset="0"/>
              </a:rPr>
              <a:t>: Spyware, malware, and viruses are pieces of software that can invade a computer and alter, delete, or steal data.</a:t>
            </a: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7162800" cy="3416320"/>
          </a:xfrm>
          <a:prstGeom prst="rect">
            <a:avLst/>
          </a:prstGeom>
        </p:spPr>
        <p:txBody>
          <a:bodyPr wrap="square">
            <a:spAutoFit/>
          </a:bodyPr>
          <a:lstStyle/>
          <a:p>
            <a:pPr>
              <a:buFont typeface="Arial" pitchFamily="34" charset="0"/>
              <a:buChar char="•"/>
            </a:pPr>
            <a:r>
              <a:rPr lang="en-US" sz="2400" b="1" dirty="0">
                <a:latin typeface="Arial" pitchFamily="34" charset="0"/>
                <a:cs typeface="Arial" pitchFamily="34" charset="0"/>
              </a:rPr>
              <a:t>Compromised hardware</a:t>
            </a:r>
            <a:r>
              <a:rPr lang="en-US" sz="2400" dirty="0">
                <a:latin typeface="Arial" pitchFamily="34" charset="0"/>
                <a:cs typeface="Arial" pitchFamily="34" charset="0"/>
              </a:rPr>
              <a:t>:  </a:t>
            </a:r>
          </a:p>
          <a:p>
            <a:endParaRPr lang="en-US" sz="2400" dirty="0">
              <a:latin typeface="Arial" pitchFamily="34" charset="0"/>
              <a:cs typeface="Arial" pitchFamily="34" charset="0"/>
            </a:endParaRPr>
          </a:p>
          <a:p>
            <a:r>
              <a:rPr lang="en-US" sz="2400" dirty="0">
                <a:latin typeface="Arial" pitchFamily="34" charset="0"/>
                <a:cs typeface="Arial" pitchFamily="34" charset="0"/>
              </a:rPr>
              <a:t>  Sudden computer or server crashes, and problems with how a computer or other device functions are examples of significant failures and may be indications that your hardware is compromised. Compromised hardware may render data incorrectly or incompletely, limit or eliminate access to data, or make information hard to use.</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838200"/>
            <a:ext cx="7391400" cy="4893647"/>
          </a:xfrm>
          <a:prstGeom prst="rect">
            <a:avLst/>
          </a:prstGeom>
        </p:spPr>
        <p:txBody>
          <a:bodyPr wrap="square">
            <a:spAutoFit/>
          </a:bodyPr>
          <a:lstStyle/>
          <a:p>
            <a:r>
              <a:rPr lang="en-US" sz="2400" b="1" i="1" dirty="0">
                <a:latin typeface="Arial" pitchFamily="34" charset="0"/>
                <a:cs typeface="Arial" pitchFamily="34" charset="0"/>
              </a:rPr>
              <a:t>Risks to data integrity can easily be minimized or eliminated by doing the following</a:t>
            </a:r>
            <a:r>
              <a:rPr lang="en-US" sz="2400" dirty="0">
                <a:latin typeface="Arial" pitchFamily="34" charset="0"/>
                <a:cs typeface="Arial" pitchFamily="34" charset="0"/>
              </a:rPr>
              <a:t>: </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Limiting access to data and changing permissions to restrict changes to information by unauthorized parties </a:t>
            </a:r>
          </a:p>
          <a:p>
            <a:pPr>
              <a:buFont typeface="Arial" pitchFamily="34" charset="0"/>
              <a:buChar char="•"/>
            </a:pPr>
            <a:r>
              <a:rPr lang="en-US" sz="2400" dirty="0">
                <a:latin typeface="Arial" pitchFamily="34" charset="0"/>
                <a:cs typeface="Arial" pitchFamily="34" charset="0"/>
              </a:rPr>
              <a:t>Validating data to make sure it’s correct both when it’s gathered and when it’s used </a:t>
            </a:r>
          </a:p>
          <a:p>
            <a:pPr>
              <a:buFont typeface="Arial" pitchFamily="34" charset="0"/>
              <a:buChar char="•"/>
            </a:pPr>
            <a:r>
              <a:rPr lang="en-US" sz="2400" dirty="0">
                <a:latin typeface="Arial" pitchFamily="34" charset="0"/>
                <a:cs typeface="Arial" pitchFamily="34" charset="0"/>
              </a:rPr>
              <a:t>Backing up data</a:t>
            </a:r>
          </a:p>
          <a:p>
            <a:pPr>
              <a:buFont typeface="Arial" pitchFamily="34" charset="0"/>
              <a:buChar char="•"/>
            </a:pPr>
            <a:r>
              <a:rPr lang="en-US" sz="2400" dirty="0">
                <a:latin typeface="Arial" pitchFamily="34" charset="0"/>
                <a:cs typeface="Arial" pitchFamily="34" charset="0"/>
              </a:rPr>
              <a:t>Using logs to keep track of when data is added, modified, or deleted </a:t>
            </a:r>
          </a:p>
          <a:p>
            <a:pPr>
              <a:buFont typeface="Arial" pitchFamily="34" charset="0"/>
              <a:buChar char="•"/>
            </a:pPr>
            <a:r>
              <a:rPr lang="en-US" sz="2400" dirty="0">
                <a:latin typeface="Arial" pitchFamily="34" charset="0"/>
                <a:cs typeface="Arial" pitchFamily="34" charset="0"/>
              </a:rPr>
              <a:t>Conducting regular internal audits</a:t>
            </a:r>
          </a:p>
          <a:p>
            <a:pPr>
              <a:buFont typeface="Arial" pitchFamily="34" charset="0"/>
              <a:buChar char="•"/>
            </a:pPr>
            <a:r>
              <a:rPr lang="en-US" sz="2400" dirty="0">
                <a:latin typeface="Arial" pitchFamily="34" charset="0"/>
                <a:cs typeface="Arial" pitchFamily="34" charset="0"/>
              </a:rPr>
              <a:t>Using error detection software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667000"/>
            <a:ext cx="3962400" cy="914401"/>
          </a:xfrm>
        </p:spPr>
        <p:txBody>
          <a:bodyPr>
            <a:normAutofit/>
          </a:bodyPr>
          <a:lstStyle/>
          <a:p>
            <a:r>
              <a:rPr lang="en-US" sz="5400" dirty="0"/>
              <a:t>Thank YOU</a:t>
            </a:r>
          </a:p>
        </p:txBody>
      </p:sp>
    </p:spTree>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Types</a:t>
            </a:r>
          </a:p>
        </p:txBody>
      </p:sp>
      <p:sp>
        <p:nvSpPr>
          <p:cNvPr id="3" name="Rectangle 2"/>
          <p:cNvSpPr/>
          <p:nvPr/>
        </p:nvSpPr>
        <p:spPr>
          <a:xfrm>
            <a:off x="990600" y="1676400"/>
            <a:ext cx="7391400" cy="830997"/>
          </a:xfrm>
          <a:prstGeom prst="rect">
            <a:avLst/>
          </a:prstGeom>
        </p:spPr>
        <p:txBody>
          <a:bodyPr wrap="square">
            <a:spAutoFit/>
          </a:bodyPr>
          <a:lstStyle/>
          <a:p>
            <a:r>
              <a:rPr lang="en-US" sz="2400" dirty="0">
                <a:latin typeface="Arial" pitchFamily="34" charset="0"/>
                <a:cs typeface="Arial" pitchFamily="34" charset="0"/>
              </a:rPr>
              <a:t>Like in other programming languages, SQL also has certain data types available.</a:t>
            </a:r>
          </a:p>
        </p:txBody>
      </p:sp>
      <p:pic>
        <p:nvPicPr>
          <p:cNvPr id="4" name="Picture 3" descr="dbms-sql-datatype.png"/>
          <p:cNvPicPr>
            <a:picLocks noChangeAspect="1"/>
          </p:cNvPicPr>
          <p:nvPr/>
        </p:nvPicPr>
        <p:blipFill>
          <a:blip r:embed="rId2"/>
          <a:stretch>
            <a:fillRect/>
          </a:stretch>
        </p:blipFill>
        <p:spPr>
          <a:xfrm>
            <a:off x="838200" y="2819400"/>
            <a:ext cx="7391400" cy="3429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Binary Data Types</a:t>
            </a:r>
          </a:p>
        </p:txBody>
      </p:sp>
      <p:graphicFrame>
        <p:nvGraphicFramePr>
          <p:cNvPr id="3" name="Table 2"/>
          <p:cNvGraphicFramePr>
            <a:graphicFrameLocks noGrp="1"/>
          </p:cNvGraphicFramePr>
          <p:nvPr/>
        </p:nvGraphicFramePr>
        <p:xfrm>
          <a:off x="838200" y="3505200"/>
          <a:ext cx="7391400" cy="2480733"/>
        </p:xfrm>
        <a:graphic>
          <a:graphicData uri="http://schemas.openxmlformats.org/drawingml/2006/table">
            <a:tbl>
              <a:tblPr>
                <a:tableStyleId>{35758FB7-9AC5-4552-8A53-C91805E547FA}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457200">
                <a:tc>
                  <a:txBody>
                    <a:bodyPr/>
                    <a:lstStyle/>
                    <a:p>
                      <a:pPr algn="l" fontAlgn="t"/>
                      <a:r>
                        <a:rPr lang="en-US" sz="2000" dirty="0"/>
                        <a:t>Data Type</a:t>
                      </a:r>
                      <a:endParaRPr lang="en-US" sz="2000" b="1" dirty="0">
                        <a:solidFill>
                          <a:srgbClr val="000000"/>
                        </a:solidFill>
                        <a:latin typeface="times new roman"/>
                      </a:endParaRPr>
                    </a:p>
                  </a:txBody>
                  <a:tcPr marL="60476" marR="60476" marT="60476" marB="60476"/>
                </a:tc>
                <a:tc>
                  <a:txBody>
                    <a:bodyPr/>
                    <a:lstStyle/>
                    <a:p>
                      <a:pPr algn="l" fontAlgn="t"/>
                      <a:r>
                        <a:rPr lang="en-US" sz="2000" dirty="0"/>
                        <a:t>Description</a:t>
                      </a:r>
                      <a:endParaRPr lang="en-US" sz="2000" b="1" dirty="0">
                        <a:solidFill>
                          <a:srgbClr val="000000"/>
                        </a:solidFill>
                        <a:latin typeface="times new roman"/>
                      </a:endParaRPr>
                    </a:p>
                  </a:txBody>
                  <a:tcPr marL="60476" marR="60476" marT="60476" marB="60476"/>
                </a:tc>
                <a:extLst>
                  <a:ext uri="{0D108BD9-81ED-4DB2-BD59-A6C34878D82A}">
                    <a16:rowId xmlns:a16="http://schemas.microsoft.com/office/drawing/2014/main" val="10000"/>
                  </a:ext>
                </a:extLst>
              </a:tr>
              <a:tr h="651933">
                <a:tc>
                  <a:txBody>
                    <a:bodyPr/>
                    <a:lstStyle/>
                    <a:p>
                      <a:pPr algn="just" fontAlgn="t"/>
                      <a:r>
                        <a:rPr lang="en-US" sz="1400" dirty="0"/>
                        <a:t>binary</a:t>
                      </a:r>
                      <a:endParaRPr lang="en-US" sz="1400" dirty="0">
                        <a:solidFill>
                          <a:srgbClr val="333333"/>
                        </a:solidFill>
                        <a:latin typeface="inter-regular"/>
                      </a:endParaRPr>
                    </a:p>
                  </a:txBody>
                  <a:tcPr marL="40317" marR="40317" marT="40317" marB="40317"/>
                </a:tc>
                <a:tc>
                  <a:txBody>
                    <a:bodyPr/>
                    <a:lstStyle/>
                    <a:p>
                      <a:pPr algn="just" fontAlgn="t"/>
                      <a:r>
                        <a:rPr lang="en-US" sz="1400"/>
                        <a:t>It has a maximum length of 8000 bytes. It contains fixed-length binary data.</a:t>
                      </a:r>
                      <a:endParaRPr lang="en-US" sz="1400">
                        <a:solidFill>
                          <a:srgbClr val="333333"/>
                        </a:solidFill>
                        <a:latin typeface="inter-regular"/>
                      </a:endParaRPr>
                    </a:p>
                  </a:txBody>
                  <a:tcPr marL="40317" marR="40317" marT="40317" marB="40317"/>
                </a:tc>
                <a:extLst>
                  <a:ext uri="{0D108BD9-81ED-4DB2-BD59-A6C34878D82A}">
                    <a16:rowId xmlns:a16="http://schemas.microsoft.com/office/drawing/2014/main" val="10001"/>
                  </a:ext>
                </a:extLst>
              </a:tr>
              <a:tr h="609600">
                <a:tc>
                  <a:txBody>
                    <a:bodyPr/>
                    <a:lstStyle/>
                    <a:p>
                      <a:pPr algn="just" fontAlgn="t"/>
                      <a:r>
                        <a:rPr lang="en-US" sz="1400" dirty="0"/>
                        <a:t>varbinary</a:t>
                      </a:r>
                      <a:endParaRPr lang="en-US" sz="1400" dirty="0">
                        <a:solidFill>
                          <a:srgbClr val="333333"/>
                        </a:solidFill>
                        <a:latin typeface="inter-regular"/>
                      </a:endParaRPr>
                    </a:p>
                  </a:txBody>
                  <a:tcPr marL="40317" marR="40317" marT="40317" marB="40317"/>
                </a:tc>
                <a:tc>
                  <a:txBody>
                    <a:bodyPr/>
                    <a:lstStyle/>
                    <a:p>
                      <a:pPr algn="just" fontAlgn="t"/>
                      <a:r>
                        <a:rPr lang="en-US" sz="1400"/>
                        <a:t>It has a maximum length of 8000 bytes. It contains variable-length binary data.</a:t>
                      </a:r>
                      <a:endParaRPr lang="en-US" sz="1400">
                        <a:solidFill>
                          <a:srgbClr val="333333"/>
                        </a:solidFill>
                        <a:latin typeface="inter-regular"/>
                      </a:endParaRPr>
                    </a:p>
                  </a:txBody>
                  <a:tcPr marL="40317" marR="40317" marT="40317" marB="40317"/>
                </a:tc>
                <a:extLst>
                  <a:ext uri="{0D108BD9-81ED-4DB2-BD59-A6C34878D82A}">
                    <a16:rowId xmlns:a16="http://schemas.microsoft.com/office/drawing/2014/main" val="10002"/>
                  </a:ext>
                </a:extLst>
              </a:tr>
              <a:tr h="762000">
                <a:tc>
                  <a:txBody>
                    <a:bodyPr/>
                    <a:lstStyle/>
                    <a:p>
                      <a:pPr algn="just" fontAlgn="t"/>
                      <a:r>
                        <a:rPr lang="en-US" sz="1400"/>
                        <a:t>image</a:t>
                      </a:r>
                      <a:endParaRPr lang="en-US" sz="1400">
                        <a:solidFill>
                          <a:srgbClr val="333333"/>
                        </a:solidFill>
                        <a:latin typeface="inter-regular"/>
                      </a:endParaRPr>
                    </a:p>
                  </a:txBody>
                  <a:tcPr marL="40317" marR="40317" marT="40317" marB="40317"/>
                </a:tc>
                <a:tc>
                  <a:txBody>
                    <a:bodyPr/>
                    <a:lstStyle/>
                    <a:p>
                      <a:pPr algn="just" fontAlgn="t"/>
                      <a:r>
                        <a:rPr lang="en-US" sz="1400" dirty="0"/>
                        <a:t>It has a maximum length of 2,147,483,647 bytes. It contains variable-length binary data.</a:t>
                      </a:r>
                      <a:endParaRPr lang="en-US" sz="1400" dirty="0">
                        <a:solidFill>
                          <a:srgbClr val="333333"/>
                        </a:solidFill>
                        <a:latin typeface="inter-regular"/>
                      </a:endParaRPr>
                    </a:p>
                  </a:txBody>
                  <a:tcPr marL="40317" marR="40317" marT="40317" marB="40317"/>
                </a:tc>
                <a:extLst>
                  <a:ext uri="{0D108BD9-81ED-4DB2-BD59-A6C34878D82A}">
                    <a16:rowId xmlns:a16="http://schemas.microsoft.com/office/drawing/2014/main" val="10003"/>
                  </a:ext>
                </a:extLst>
              </a:tr>
            </a:tbl>
          </a:graphicData>
        </a:graphic>
      </p:graphicFrame>
      <p:sp>
        <p:nvSpPr>
          <p:cNvPr id="1025" name="Rectangle 1"/>
          <p:cNvSpPr>
            <a:spLocks noChangeArrowheads="1"/>
          </p:cNvSpPr>
          <p:nvPr/>
        </p:nvSpPr>
        <p:spPr bwMode="auto">
          <a:xfrm>
            <a:off x="685800" y="2209800"/>
            <a:ext cx="7696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inter-regular"/>
                <a:cs typeface="Arial" pitchFamily="34" charset="0"/>
              </a:rPr>
              <a:t>There are Three types of binary Datatypes which are given below:</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Approximate Numeric Data Type</a:t>
            </a:r>
          </a:p>
        </p:txBody>
      </p:sp>
      <p:sp>
        <p:nvSpPr>
          <p:cNvPr id="3" name="Rectangle 2"/>
          <p:cNvSpPr/>
          <p:nvPr/>
        </p:nvSpPr>
        <p:spPr>
          <a:xfrm>
            <a:off x="838200" y="1981200"/>
            <a:ext cx="7620000" cy="830997"/>
          </a:xfrm>
          <a:prstGeom prst="rect">
            <a:avLst/>
          </a:prstGeom>
        </p:spPr>
        <p:txBody>
          <a:bodyPr wrap="square">
            <a:spAutoFit/>
          </a:bodyPr>
          <a:lstStyle/>
          <a:p>
            <a:r>
              <a:rPr lang="en-US" sz="2400" dirty="0"/>
              <a:t>The subtypes of this datatype are given in the table with the range.</a:t>
            </a:r>
          </a:p>
        </p:txBody>
      </p:sp>
      <p:graphicFrame>
        <p:nvGraphicFramePr>
          <p:cNvPr id="4" name="Table 3"/>
          <p:cNvGraphicFramePr>
            <a:graphicFrameLocks noGrp="1"/>
          </p:cNvGraphicFramePr>
          <p:nvPr/>
        </p:nvGraphicFramePr>
        <p:xfrm>
          <a:off x="838200" y="3505200"/>
          <a:ext cx="7315200" cy="2655894"/>
        </p:xfrm>
        <a:graphic>
          <a:graphicData uri="http://schemas.openxmlformats.org/drawingml/2006/table">
            <a:tbl>
              <a:tblPr>
                <a:tableStyleId>{35758FB7-9AC5-4552-8A53-C91805E547FA}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609600">
                <a:tc>
                  <a:txBody>
                    <a:bodyPr/>
                    <a:lstStyle/>
                    <a:p>
                      <a:pPr algn="l" fontAlgn="t"/>
                      <a:r>
                        <a:rPr lang="en-US" sz="2000" b="1" dirty="0"/>
                        <a:t>Data type</a:t>
                      </a:r>
                      <a:endParaRPr lang="en-US" sz="2000" b="1" dirty="0">
                        <a:solidFill>
                          <a:srgbClr val="000000"/>
                        </a:solidFill>
                        <a:latin typeface="times new roman"/>
                      </a:endParaRPr>
                    </a:p>
                  </a:txBody>
                  <a:tcPr marL="61700" marR="61700" marT="61700" marB="61700"/>
                </a:tc>
                <a:tc>
                  <a:txBody>
                    <a:bodyPr/>
                    <a:lstStyle/>
                    <a:p>
                      <a:pPr algn="l" fontAlgn="t"/>
                      <a:r>
                        <a:rPr lang="en-US" sz="2000" b="1" dirty="0"/>
                        <a:t>From</a:t>
                      </a:r>
                      <a:endParaRPr lang="en-US" sz="2000" b="1" dirty="0">
                        <a:solidFill>
                          <a:srgbClr val="000000"/>
                        </a:solidFill>
                        <a:latin typeface="times new roman"/>
                      </a:endParaRPr>
                    </a:p>
                  </a:txBody>
                  <a:tcPr marL="61700" marR="61700" marT="61700" marB="61700"/>
                </a:tc>
                <a:tc>
                  <a:txBody>
                    <a:bodyPr/>
                    <a:lstStyle/>
                    <a:p>
                      <a:pPr algn="l" fontAlgn="t"/>
                      <a:r>
                        <a:rPr lang="en-US" sz="2000" b="1" dirty="0"/>
                        <a:t>To</a:t>
                      </a:r>
                      <a:endParaRPr lang="en-US" sz="2000" b="1" dirty="0">
                        <a:solidFill>
                          <a:srgbClr val="000000"/>
                        </a:solidFill>
                        <a:latin typeface="times new roman"/>
                      </a:endParaRPr>
                    </a:p>
                  </a:txBody>
                  <a:tcPr marL="61700" marR="61700" marT="61700" marB="61700"/>
                </a:tc>
                <a:tc>
                  <a:txBody>
                    <a:bodyPr/>
                    <a:lstStyle/>
                    <a:p>
                      <a:pPr algn="l" fontAlgn="t"/>
                      <a:r>
                        <a:rPr lang="en-US" sz="2000" b="1" dirty="0"/>
                        <a:t>Description</a:t>
                      </a:r>
                      <a:endParaRPr lang="en-US" sz="2000" b="1" dirty="0">
                        <a:solidFill>
                          <a:srgbClr val="000000"/>
                        </a:solidFill>
                        <a:latin typeface="times new roman"/>
                      </a:endParaRPr>
                    </a:p>
                  </a:txBody>
                  <a:tcPr marL="61700" marR="61700" marT="61700" marB="61700"/>
                </a:tc>
                <a:extLst>
                  <a:ext uri="{0D108BD9-81ED-4DB2-BD59-A6C34878D82A}">
                    <a16:rowId xmlns:a16="http://schemas.microsoft.com/office/drawing/2014/main" val="10000"/>
                  </a:ext>
                </a:extLst>
              </a:tr>
              <a:tr h="1131894">
                <a:tc>
                  <a:txBody>
                    <a:bodyPr/>
                    <a:lstStyle/>
                    <a:p>
                      <a:pPr algn="just" fontAlgn="t"/>
                      <a:r>
                        <a:rPr lang="en-US" sz="1500"/>
                        <a:t>float</a:t>
                      </a:r>
                      <a:endParaRPr lang="en-US" sz="1500">
                        <a:solidFill>
                          <a:srgbClr val="333333"/>
                        </a:solidFill>
                        <a:latin typeface="inter-regular"/>
                      </a:endParaRPr>
                    </a:p>
                  </a:txBody>
                  <a:tcPr marL="41134" marR="41134" marT="41134" marB="41134"/>
                </a:tc>
                <a:tc>
                  <a:txBody>
                    <a:bodyPr/>
                    <a:lstStyle/>
                    <a:p>
                      <a:pPr algn="just" fontAlgn="t"/>
                      <a:r>
                        <a:rPr lang="en-US" sz="1500"/>
                        <a:t>-1.79E + 308</a:t>
                      </a:r>
                      <a:endParaRPr lang="en-US" sz="1500">
                        <a:solidFill>
                          <a:srgbClr val="333333"/>
                        </a:solidFill>
                        <a:latin typeface="inter-regular"/>
                      </a:endParaRPr>
                    </a:p>
                  </a:txBody>
                  <a:tcPr marL="41134" marR="41134" marT="41134" marB="41134"/>
                </a:tc>
                <a:tc>
                  <a:txBody>
                    <a:bodyPr/>
                    <a:lstStyle/>
                    <a:p>
                      <a:pPr algn="just" fontAlgn="t"/>
                      <a:r>
                        <a:rPr lang="en-US" sz="1500"/>
                        <a:t>1.79E + 308</a:t>
                      </a:r>
                      <a:endParaRPr lang="en-US" sz="1500">
                        <a:solidFill>
                          <a:srgbClr val="333333"/>
                        </a:solidFill>
                        <a:latin typeface="inter-regular"/>
                      </a:endParaRPr>
                    </a:p>
                  </a:txBody>
                  <a:tcPr marL="41134" marR="41134" marT="41134" marB="41134"/>
                </a:tc>
                <a:tc>
                  <a:txBody>
                    <a:bodyPr/>
                    <a:lstStyle/>
                    <a:p>
                      <a:pPr algn="just" fontAlgn="t"/>
                      <a:r>
                        <a:rPr lang="en-US" sz="1500"/>
                        <a:t>It is used to specify a floating-point value e.g. 6.2, 2.9 etc.</a:t>
                      </a:r>
                      <a:endParaRPr lang="en-US" sz="1500">
                        <a:solidFill>
                          <a:srgbClr val="333333"/>
                        </a:solidFill>
                        <a:latin typeface="inter-regular"/>
                      </a:endParaRPr>
                    </a:p>
                  </a:txBody>
                  <a:tcPr marL="41134" marR="41134" marT="41134" marB="41134"/>
                </a:tc>
                <a:extLst>
                  <a:ext uri="{0D108BD9-81ED-4DB2-BD59-A6C34878D82A}">
                    <a16:rowId xmlns:a16="http://schemas.microsoft.com/office/drawing/2014/main" val="10001"/>
                  </a:ext>
                </a:extLst>
              </a:tr>
              <a:tr h="914400">
                <a:tc>
                  <a:txBody>
                    <a:bodyPr/>
                    <a:lstStyle/>
                    <a:p>
                      <a:pPr algn="just" fontAlgn="t"/>
                      <a:r>
                        <a:rPr lang="en-US" sz="1500"/>
                        <a:t>real</a:t>
                      </a:r>
                      <a:endParaRPr lang="en-US" sz="1500">
                        <a:solidFill>
                          <a:srgbClr val="333333"/>
                        </a:solidFill>
                        <a:latin typeface="inter-regular"/>
                      </a:endParaRPr>
                    </a:p>
                  </a:txBody>
                  <a:tcPr marL="41134" marR="41134" marT="41134" marB="41134"/>
                </a:tc>
                <a:tc>
                  <a:txBody>
                    <a:bodyPr/>
                    <a:lstStyle/>
                    <a:p>
                      <a:pPr algn="just" fontAlgn="t"/>
                      <a:r>
                        <a:rPr lang="en-US" sz="1500" dirty="0"/>
                        <a:t>-3.40e + 38</a:t>
                      </a:r>
                      <a:endParaRPr lang="en-US" sz="1500" dirty="0">
                        <a:solidFill>
                          <a:srgbClr val="333333"/>
                        </a:solidFill>
                        <a:latin typeface="inter-regular"/>
                      </a:endParaRPr>
                    </a:p>
                  </a:txBody>
                  <a:tcPr marL="41134" marR="41134" marT="41134" marB="41134"/>
                </a:tc>
                <a:tc>
                  <a:txBody>
                    <a:bodyPr/>
                    <a:lstStyle/>
                    <a:p>
                      <a:pPr algn="just" fontAlgn="t"/>
                      <a:r>
                        <a:rPr lang="en-US" sz="1500"/>
                        <a:t>3.40E + 38</a:t>
                      </a:r>
                      <a:endParaRPr lang="en-US" sz="1500">
                        <a:solidFill>
                          <a:srgbClr val="333333"/>
                        </a:solidFill>
                        <a:latin typeface="inter-regular"/>
                      </a:endParaRPr>
                    </a:p>
                  </a:txBody>
                  <a:tcPr marL="41134" marR="41134" marT="41134" marB="41134"/>
                </a:tc>
                <a:tc>
                  <a:txBody>
                    <a:bodyPr/>
                    <a:lstStyle/>
                    <a:p>
                      <a:pPr algn="just" fontAlgn="t"/>
                      <a:r>
                        <a:rPr lang="en-US" sz="1500" dirty="0"/>
                        <a:t>It specifies a single precision floating point number.</a:t>
                      </a:r>
                      <a:endParaRPr lang="en-US" sz="1500" dirty="0">
                        <a:solidFill>
                          <a:srgbClr val="333333"/>
                        </a:solidFill>
                        <a:latin typeface="inter-regular"/>
                      </a:endParaRPr>
                    </a:p>
                  </a:txBody>
                  <a:tcPr marL="41134" marR="41134" marT="41134" marB="41134"/>
                </a:tc>
                <a:extLst>
                  <a:ext uri="{0D108BD9-81ED-4DB2-BD59-A6C34878D82A}">
                    <a16:rowId xmlns:a16="http://schemas.microsoft.com/office/drawing/2014/main" val="10002"/>
                  </a:ext>
                </a:extLst>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Numeric Data Type</a:t>
            </a:r>
          </a:p>
        </p:txBody>
      </p:sp>
      <p:sp>
        <p:nvSpPr>
          <p:cNvPr id="3" name="Rectangle 2"/>
          <p:cNvSpPr/>
          <p:nvPr/>
        </p:nvSpPr>
        <p:spPr>
          <a:xfrm>
            <a:off x="762000" y="1676400"/>
            <a:ext cx="7543800" cy="1200329"/>
          </a:xfrm>
          <a:prstGeom prst="rect">
            <a:avLst/>
          </a:prstGeom>
        </p:spPr>
        <p:txBody>
          <a:bodyPr wrap="square">
            <a:spAutoFit/>
          </a:bodyPr>
          <a:lstStyle/>
          <a:p>
            <a:r>
              <a:rPr lang="en-US" sz="2400" dirty="0">
                <a:latin typeface="Arial" pitchFamily="34" charset="0"/>
                <a:cs typeface="Arial" pitchFamily="34" charset="0"/>
              </a:rPr>
              <a:t>There are some subtypes which are given below in the table. The table contains the range of data in a particular type.</a:t>
            </a:r>
          </a:p>
        </p:txBody>
      </p:sp>
      <p:graphicFrame>
        <p:nvGraphicFramePr>
          <p:cNvPr id="4" name="Table 3"/>
          <p:cNvGraphicFramePr>
            <a:graphicFrameLocks noGrp="1"/>
          </p:cNvGraphicFramePr>
          <p:nvPr/>
        </p:nvGraphicFramePr>
        <p:xfrm>
          <a:off x="838200" y="3200400"/>
          <a:ext cx="7467600" cy="3131169"/>
        </p:xfrm>
        <a:graphic>
          <a:graphicData uri="http://schemas.openxmlformats.org/drawingml/2006/table">
            <a:tbl>
              <a:tblPr>
                <a:tableStyleId>{35758FB7-9AC5-4552-8A53-C91805E547FA}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2664">
                <a:tc>
                  <a:txBody>
                    <a:bodyPr/>
                    <a:lstStyle/>
                    <a:p>
                      <a:pPr algn="l" fontAlgn="t"/>
                      <a:r>
                        <a:rPr lang="en-US" sz="2000" b="1" dirty="0"/>
                        <a:t>Data type</a:t>
                      </a:r>
                      <a:endParaRPr lang="en-US" sz="2000" b="1" dirty="0">
                        <a:solidFill>
                          <a:srgbClr val="000000"/>
                        </a:solidFill>
                        <a:latin typeface="times new roman"/>
                      </a:endParaRPr>
                    </a:p>
                  </a:txBody>
                  <a:tcPr marL="73269" marR="73269" marT="73269" marB="73269"/>
                </a:tc>
                <a:tc>
                  <a:txBody>
                    <a:bodyPr/>
                    <a:lstStyle/>
                    <a:p>
                      <a:pPr algn="l" fontAlgn="t"/>
                      <a:r>
                        <a:rPr lang="en-US" sz="2000" b="1" dirty="0"/>
                        <a:t>Description</a:t>
                      </a:r>
                      <a:endParaRPr lang="en-US" sz="2000" b="1" dirty="0">
                        <a:solidFill>
                          <a:srgbClr val="000000"/>
                        </a:solidFill>
                        <a:latin typeface="times new roman"/>
                      </a:endParaRPr>
                    </a:p>
                  </a:txBody>
                  <a:tcPr marL="73269" marR="73269" marT="73269" marB="73269"/>
                </a:tc>
                <a:extLst>
                  <a:ext uri="{0D108BD9-81ED-4DB2-BD59-A6C34878D82A}">
                    <a16:rowId xmlns:a16="http://schemas.microsoft.com/office/drawing/2014/main" val="10000"/>
                  </a:ext>
                </a:extLst>
              </a:tr>
              <a:tr h="482709">
                <a:tc>
                  <a:txBody>
                    <a:bodyPr/>
                    <a:lstStyle/>
                    <a:p>
                      <a:pPr algn="just" fontAlgn="t"/>
                      <a:r>
                        <a:rPr lang="en-US" sz="1700"/>
                        <a:t>int</a:t>
                      </a:r>
                      <a:endParaRPr lang="en-US" sz="1700">
                        <a:solidFill>
                          <a:srgbClr val="333333"/>
                        </a:solidFill>
                        <a:latin typeface="inter-regular"/>
                      </a:endParaRPr>
                    </a:p>
                  </a:txBody>
                  <a:tcPr marL="48846" marR="48846" marT="48846" marB="48846"/>
                </a:tc>
                <a:tc>
                  <a:txBody>
                    <a:bodyPr/>
                    <a:lstStyle/>
                    <a:p>
                      <a:pPr algn="just" fontAlgn="t"/>
                      <a:r>
                        <a:rPr lang="en-US" sz="1700"/>
                        <a:t>It is used to specify an integer value.</a:t>
                      </a:r>
                      <a:endParaRPr lang="en-US" sz="1700">
                        <a:solidFill>
                          <a:srgbClr val="333333"/>
                        </a:solidFill>
                        <a:latin typeface="inter-regular"/>
                      </a:endParaRPr>
                    </a:p>
                  </a:txBody>
                  <a:tcPr marL="48846" marR="48846" marT="48846" marB="48846"/>
                </a:tc>
                <a:extLst>
                  <a:ext uri="{0D108BD9-81ED-4DB2-BD59-A6C34878D82A}">
                    <a16:rowId xmlns:a16="http://schemas.microsoft.com/office/drawing/2014/main" val="10001"/>
                  </a:ext>
                </a:extLst>
              </a:tr>
              <a:tr h="565817">
                <a:tc>
                  <a:txBody>
                    <a:bodyPr/>
                    <a:lstStyle/>
                    <a:p>
                      <a:pPr algn="just" fontAlgn="t"/>
                      <a:r>
                        <a:rPr lang="en-US" sz="1700" dirty="0" err="1"/>
                        <a:t>smallint</a:t>
                      </a:r>
                      <a:endParaRPr lang="en-US" sz="1700" dirty="0">
                        <a:solidFill>
                          <a:srgbClr val="333333"/>
                        </a:solidFill>
                        <a:latin typeface="inter-regular"/>
                      </a:endParaRPr>
                    </a:p>
                  </a:txBody>
                  <a:tcPr marL="48846" marR="48846" marT="48846" marB="48846"/>
                </a:tc>
                <a:tc>
                  <a:txBody>
                    <a:bodyPr/>
                    <a:lstStyle/>
                    <a:p>
                      <a:pPr algn="just" fontAlgn="t"/>
                      <a:r>
                        <a:rPr lang="en-US" sz="1700"/>
                        <a:t>It is used to specify small integer value.</a:t>
                      </a:r>
                      <a:endParaRPr lang="en-US" sz="1700">
                        <a:solidFill>
                          <a:srgbClr val="333333"/>
                        </a:solidFill>
                        <a:latin typeface="inter-regular"/>
                      </a:endParaRPr>
                    </a:p>
                  </a:txBody>
                  <a:tcPr marL="48846" marR="48846" marT="48846" marB="48846"/>
                </a:tc>
                <a:extLst>
                  <a:ext uri="{0D108BD9-81ED-4DB2-BD59-A6C34878D82A}">
                    <a16:rowId xmlns:a16="http://schemas.microsoft.com/office/drawing/2014/main" val="10002"/>
                  </a:ext>
                </a:extLst>
              </a:tr>
              <a:tr h="482709">
                <a:tc>
                  <a:txBody>
                    <a:bodyPr/>
                    <a:lstStyle/>
                    <a:p>
                      <a:pPr algn="just" fontAlgn="t"/>
                      <a:r>
                        <a:rPr lang="en-US" sz="1700"/>
                        <a:t>bit</a:t>
                      </a:r>
                      <a:endParaRPr lang="en-US" sz="1700">
                        <a:solidFill>
                          <a:srgbClr val="333333"/>
                        </a:solidFill>
                        <a:latin typeface="inter-regular"/>
                      </a:endParaRPr>
                    </a:p>
                  </a:txBody>
                  <a:tcPr marL="48846" marR="48846" marT="48846" marB="48846"/>
                </a:tc>
                <a:tc>
                  <a:txBody>
                    <a:bodyPr/>
                    <a:lstStyle/>
                    <a:p>
                      <a:pPr algn="just" fontAlgn="t"/>
                      <a:r>
                        <a:rPr lang="en-US" sz="1700"/>
                        <a:t>It has the number of bits to store.</a:t>
                      </a:r>
                      <a:endParaRPr lang="en-US" sz="1700">
                        <a:solidFill>
                          <a:srgbClr val="333333"/>
                        </a:solidFill>
                        <a:latin typeface="inter-regular"/>
                      </a:endParaRPr>
                    </a:p>
                  </a:txBody>
                  <a:tcPr marL="48846" marR="48846" marT="48846" marB="48846"/>
                </a:tc>
                <a:extLst>
                  <a:ext uri="{0D108BD9-81ED-4DB2-BD59-A6C34878D82A}">
                    <a16:rowId xmlns:a16="http://schemas.microsoft.com/office/drawing/2014/main" val="10003"/>
                  </a:ext>
                </a:extLst>
              </a:tr>
              <a:tr h="603913">
                <a:tc>
                  <a:txBody>
                    <a:bodyPr/>
                    <a:lstStyle/>
                    <a:p>
                      <a:pPr algn="just" fontAlgn="t"/>
                      <a:r>
                        <a:rPr lang="en-US" sz="1700"/>
                        <a:t>decimal</a:t>
                      </a:r>
                      <a:endParaRPr lang="en-US" sz="1700">
                        <a:solidFill>
                          <a:srgbClr val="333333"/>
                        </a:solidFill>
                        <a:latin typeface="inter-regular"/>
                      </a:endParaRPr>
                    </a:p>
                  </a:txBody>
                  <a:tcPr marL="48846" marR="48846" marT="48846" marB="48846"/>
                </a:tc>
                <a:tc>
                  <a:txBody>
                    <a:bodyPr/>
                    <a:lstStyle/>
                    <a:p>
                      <a:pPr algn="just" fontAlgn="t"/>
                      <a:r>
                        <a:rPr lang="en-US" sz="1700"/>
                        <a:t>It specifies a numeric value that can have a decimal number.</a:t>
                      </a:r>
                      <a:endParaRPr lang="en-US" sz="1700">
                        <a:solidFill>
                          <a:srgbClr val="333333"/>
                        </a:solidFill>
                        <a:latin typeface="inter-regular"/>
                      </a:endParaRPr>
                    </a:p>
                  </a:txBody>
                  <a:tcPr marL="48846" marR="48846" marT="48846" marB="48846"/>
                </a:tc>
                <a:extLst>
                  <a:ext uri="{0D108BD9-81ED-4DB2-BD59-A6C34878D82A}">
                    <a16:rowId xmlns:a16="http://schemas.microsoft.com/office/drawing/2014/main" val="10004"/>
                  </a:ext>
                </a:extLst>
              </a:tr>
              <a:tr h="482709">
                <a:tc>
                  <a:txBody>
                    <a:bodyPr/>
                    <a:lstStyle/>
                    <a:p>
                      <a:pPr algn="just" fontAlgn="t"/>
                      <a:r>
                        <a:rPr lang="en-US" sz="1700"/>
                        <a:t>numeric</a:t>
                      </a:r>
                      <a:endParaRPr lang="en-US" sz="1700">
                        <a:solidFill>
                          <a:srgbClr val="333333"/>
                        </a:solidFill>
                        <a:latin typeface="inter-regular"/>
                      </a:endParaRPr>
                    </a:p>
                  </a:txBody>
                  <a:tcPr marL="48846" marR="48846" marT="48846" marB="48846"/>
                </a:tc>
                <a:tc>
                  <a:txBody>
                    <a:bodyPr/>
                    <a:lstStyle/>
                    <a:p>
                      <a:pPr algn="just" fontAlgn="t"/>
                      <a:r>
                        <a:rPr lang="en-US" sz="1700" dirty="0"/>
                        <a:t>It is used to specify a numeric value.</a:t>
                      </a:r>
                      <a:endParaRPr lang="en-US" sz="1700" dirty="0">
                        <a:solidFill>
                          <a:srgbClr val="333333"/>
                        </a:solidFill>
                        <a:latin typeface="inter-regular"/>
                      </a:endParaRPr>
                    </a:p>
                  </a:txBody>
                  <a:tcPr marL="48846" marR="48846" marT="48846" marB="48846"/>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String Data Type</a:t>
            </a:r>
          </a:p>
        </p:txBody>
      </p:sp>
      <p:sp>
        <p:nvSpPr>
          <p:cNvPr id="3" name="Rectangle 2"/>
          <p:cNvSpPr/>
          <p:nvPr/>
        </p:nvSpPr>
        <p:spPr>
          <a:xfrm>
            <a:off x="838200" y="2209800"/>
            <a:ext cx="7543800" cy="461665"/>
          </a:xfrm>
          <a:prstGeom prst="rect">
            <a:avLst/>
          </a:prstGeom>
        </p:spPr>
        <p:txBody>
          <a:bodyPr wrap="square">
            <a:spAutoFit/>
          </a:bodyPr>
          <a:lstStyle/>
          <a:p>
            <a:r>
              <a:rPr lang="en-US" sz="2400" dirty="0">
                <a:latin typeface="Arial" pitchFamily="34" charset="0"/>
                <a:cs typeface="Arial" pitchFamily="34" charset="0"/>
              </a:rPr>
              <a:t>The subtypes are given below:</a:t>
            </a:r>
          </a:p>
        </p:txBody>
      </p:sp>
      <p:graphicFrame>
        <p:nvGraphicFramePr>
          <p:cNvPr id="4" name="Table 3"/>
          <p:cNvGraphicFramePr>
            <a:graphicFrameLocks noGrp="1"/>
          </p:cNvGraphicFramePr>
          <p:nvPr/>
        </p:nvGraphicFramePr>
        <p:xfrm>
          <a:off x="914400" y="2971800"/>
          <a:ext cx="7239000" cy="3180210"/>
        </p:xfrm>
        <a:graphic>
          <a:graphicData uri="http://schemas.openxmlformats.org/drawingml/2006/table">
            <a:tbl>
              <a:tblPr>
                <a:tableStyleId>{35758FB7-9AC5-4552-8A53-C91805E547FA}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33400">
                <a:tc>
                  <a:txBody>
                    <a:bodyPr/>
                    <a:lstStyle/>
                    <a:p>
                      <a:pPr algn="l" fontAlgn="t"/>
                      <a:r>
                        <a:rPr lang="en-US" sz="2000" b="1" dirty="0"/>
                        <a:t>Data type</a:t>
                      </a:r>
                      <a:endParaRPr lang="en-US" sz="2000" b="1" dirty="0">
                        <a:solidFill>
                          <a:srgbClr val="000000"/>
                        </a:solidFill>
                        <a:latin typeface="Arial" pitchFamily="34" charset="0"/>
                        <a:cs typeface="Arial" pitchFamily="34" charset="0"/>
                      </a:endParaRPr>
                    </a:p>
                  </a:txBody>
                  <a:tcPr marL="52103" marR="52103" marT="52103" marB="52103"/>
                </a:tc>
                <a:tc>
                  <a:txBody>
                    <a:bodyPr/>
                    <a:lstStyle/>
                    <a:p>
                      <a:pPr algn="l" fontAlgn="t"/>
                      <a:r>
                        <a:rPr lang="en-US" sz="2000" b="1" dirty="0"/>
                        <a:t>Description</a:t>
                      </a:r>
                      <a:endParaRPr lang="en-US" sz="2000" b="1" dirty="0">
                        <a:solidFill>
                          <a:srgbClr val="000000"/>
                        </a:solidFill>
                        <a:latin typeface="Arial" pitchFamily="34" charset="0"/>
                        <a:cs typeface="Arial" pitchFamily="34" charset="0"/>
                      </a:endParaRPr>
                    </a:p>
                  </a:txBody>
                  <a:tcPr marL="52103" marR="52103" marT="52103" marB="52103"/>
                </a:tc>
                <a:extLst>
                  <a:ext uri="{0D108BD9-81ED-4DB2-BD59-A6C34878D82A}">
                    <a16:rowId xmlns:a16="http://schemas.microsoft.com/office/drawing/2014/main" val="10000"/>
                  </a:ext>
                </a:extLst>
              </a:tr>
              <a:tr h="546426">
                <a:tc>
                  <a:txBody>
                    <a:bodyPr/>
                    <a:lstStyle/>
                    <a:p>
                      <a:pPr algn="just" fontAlgn="t"/>
                      <a:r>
                        <a:rPr lang="en-US" sz="1600" dirty="0"/>
                        <a:t>char</a:t>
                      </a:r>
                      <a:endParaRPr lang="en-US" sz="1600" dirty="0">
                        <a:solidFill>
                          <a:srgbClr val="333333"/>
                        </a:solidFill>
                        <a:latin typeface="Arial" pitchFamily="34" charset="0"/>
                        <a:cs typeface="Arial" pitchFamily="34" charset="0"/>
                      </a:endParaRPr>
                    </a:p>
                  </a:txBody>
                  <a:tcPr marL="34735" marR="34735" marT="34735" marB="34735"/>
                </a:tc>
                <a:tc>
                  <a:txBody>
                    <a:bodyPr/>
                    <a:lstStyle/>
                    <a:p>
                      <a:pPr algn="just" fontAlgn="t"/>
                      <a:r>
                        <a:rPr lang="en-US" sz="1600"/>
                        <a:t>It has a maximum length of 8000 characters. It contains Fixed-length non-unicode characters.</a:t>
                      </a:r>
                      <a:endParaRPr lang="en-US" sz="1600">
                        <a:solidFill>
                          <a:srgbClr val="333333"/>
                        </a:solidFill>
                        <a:latin typeface="Arial" pitchFamily="34" charset="0"/>
                        <a:cs typeface="Arial" pitchFamily="34" charset="0"/>
                      </a:endParaRPr>
                    </a:p>
                  </a:txBody>
                  <a:tcPr marL="34735" marR="34735" marT="34735" marB="34735"/>
                </a:tc>
                <a:extLst>
                  <a:ext uri="{0D108BD9-81ED-4DB2-BD59-A6C34878D82A}">
                    <a16:rowId xmlns:a16="http://schemas.microsoft.com/office/drawing/2014/main" val="10001"/>
                  </a:ext>
                </a:extLst>
              </a:tr>
              <a:tr h="533400">
                <a:tc>
                  <a:txBody>
                    <a:bodyPr/>
                    <a:lstStyle/>
                    <a:p>
                      <a:pPr algn="just" fontAlgn="t"/>
                      <a:r>
                        <a:rPr lang="en-US" sz="1600" dirty="0" err="1"/>
                        <a:t>varchar</a:t>
                      </a:r>
                      <a:endParaRPr lang="en-US" sz="1600" dirty="0">
                        <a:solidFill>
                          <a:srgbClr val="333333"/>
                        </a:solidFill>
                        <a:latin typeface="Arial" pitchFamily="34" charset="0"/>
                        <a:cs typeface="Arial" pitchFamily="34" charset="0"/>
                      </a:endParaRPr>
                    </a:p>
                  </a:txBody>
                  <a:tcPr marL="34735" marR="34735" marT="34735" marB="34735"/>
                </a:tc>
                <a:tc>
                  <a:txBody>
                    <a:bodyPr/>
                    <a:lstStyle/>
                    <a:p>
                      <a:pPr algn="just" fontAlgn="t"/>
                      <a:r>
                        <a:rPr lang="en-US" sz="1600"/>
                        <a:t>It has a maximum length of 8000 characters. It contains variable-length non-unicode characters.</a:t>
                      </a:r>
                      <a:endParaRPr lang="en-US" sz="1600">
                        <a:solidFill>
                          <a:srgbClr val="333333"/>
                        </a:solidFill>
                        <a:latin typeface="Arial" pitchFamily="34" charset="0"/>
                        <a:cs typeface="Arial" pitchFamily="34" charset="0"/>
                      </a:endParaRPr>
                    </a:p>
                  </a:txBody>
                  <a:tcPr marL="34735" marR="34735" marT="34735" marB="34735"/>
                </a:tc>
                <a:extLst>
                  <a:ext uri="{0D108BD9-81ED-4DB2-BD59-A6C34878D82A}">
                    <a16:rowId xmlns:a16="http://schemas.microsoft.com/office/drawing/2014/main" val="10002"/>
                  </a:ext>
                </a:extLst>
              </a:tr>
              <a:tr h="685800">
                <a:tc>
                  <a:txBody>
                    <a:bodyPr/>
                    <a:lstStyle/>
                    <a:p>
                      <a:pPr algn="just" fontAlgn="t"/>
                      <a:r>
                        <a:rPr lang="en-US" sz="1600" dirty="0"/>
                        <a:t>text</a:t>
                      </a:r>
                      <a:endParaRPr lang="en-US" sz="1600" dirty="0">
                        <a:solidFill>
                          <a:srgbClr val="333333"/>
                        </a:solidFill>
                        <a:latin typeface="Arial" pitchFamily="34" charset="0"/>
                        <a:cs typeface="Arial" pitchFamily="34" charset="0"/>
                      </a:endParaRPr>
                    </a:p>
                  </a:txBody>
                  <a:tcPr marL="34735" marR="34735" marT="34735" marB="34735"/>
                </a:tc>
                <a:tc>
                  <a:txBody>
                    <a:bodyPr/>
                    <a:lstStyle/>
                    <a:p>
                      <a:pPr algn="just" fontAlgn="t"/>
                      <a:r>
                        <a:rPr lang="en-US" sz="1600" dirty="0"/>
                        <a:t>It has a maximum length of 2,147,483,647 characters. It contains variable-length non-</a:t>
                      </a:r>
                      <a:r>
                        <a:rPr lang="en-US" sz="1600" dirty="0" err="1"/>
                        <a:t>unicode</a:t>
                      </a:r>
                      <a:r>
                        <a:rPr lang="en-US" sz="1600" dirty="0"/>
                        <a:t> characters.</a:t>
                      </a:r>
                      <a:endParaRPr lang="en-US" sz="1600" dirty="0">
                        <a:solidFill>
                          <a:srgbClr val="333333"/>
                        </a:solidFill>
                        <a:latin typeface="Arial" pitchFamily="34" charset="0"/>
                        <a:cs typeface="Arial" pitchFamily="34" charset="0"/>
                      </a:endParaRPr>
                    </a:p>
                  </a:txBody>
                  <a:tcPr marL="34735" marR="34735" marT="34735" marB="3473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&amp; Time Data Types</a:t>
            </a:r>
          </a:p>
        </p:txBody>
      </p:sp>
      <p:graphicFrame>
        <p:nvGraphicFramePr>
          <p:cNvPr id="3" name="Table 2"/>
          <p:cNvGraphicFramePr>
            <a:graphicFrameLocks noGrp="1"/>
          </p:cNvGraphicFramePr>
          <p:nvPr/>
        </p:nvGraphicFramePr>
        <p:xfrm>
          <a:off x="914400" y="2743200"/>
          <a:ext cx="7315200" cy="3042652"/>
        </p:xfrm>
        <a:graphic>
          <a:graphicData uri="http://schemas.openxmlformats.org/drawingml/2006/table">
            <a:tbl>
              <a:tblPr>
                <a:tableStyleId>{35758FB7-9AC5-4552-8A53-C91805E547FA}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695959">
                <a:tc>
                  <a:txBody>
                    <a:bodyPr/>
                    <a:lstStyle/>
                    <a:p>
                      <a:pPr algn="l" fontAlgn="t"/>
                      <a:r>
                        <a:rPr lang="en-US" sz="2000" b="1" dirty="0"/>
                        <a:t>Datatype</a:t>
                      </a:r>
                      <a:endParaRPr lang="en-US" sz="2000" b="1" dirty="0">
                        <a:solidFill>
                          <a:srgbClr val="000000"/>
                        </a:solidFill>
                        <a:latin typeface="times new roman"/>
                      </a:endParaRPr>
                    </a:p>
                  </a:txBody>
                  <a:tcPr marL="76200" marR="76200" marT="76200" marB="76200"/>
                </a:tc>
                <a:tc>
                  <a:txBody>
                    <a:bodyPr/>
                    <a:lstStyle/>
                    <a:p>
                      <a:pPr algn="l" fontAlgn="t"/>
                      <a:r>
                        <a:rPr lang="en-US" sz="2000" b="1" dirty="0"/>
                        <a:t>Description</a:t>
                      </a:r>
                      <a:endParaRPr lang="en-US" sz="2000" b="1" dirty="0">
                        <a:solidFill>
                          <a:srgbClr val="000000"/>
                        </a:solidFill>
                        <a:latin typeface="times new roman"/>
                      </a:endParaRPr>
                    </a:p>
                  </a:txBody>
                  <a:tcPr marL="76200" marR="76200" marT="76200" marB="76200"/>
                </a:tc>
                <a:extLst>
                  <a:ext uri="{0D108BD9-81ED-4DB2-BD59-A6C34878D82A}">
                    <a16:rowId xmlns:a16="http://schemas.microsoft.com/office/drawing/2014/main" val="10000"/>
                  </a:ext>
                </a:extLst>
              </a:tr>
              <a:tr h="736333">
                <a:tc>
                  <a:txBody>
                    <a:bodyPr/>
                    <a:lstStyle/>
                    <a:p>
                      <a:pPr algn="just" fontAlgn="t"/>
                      <a:r>
                        <a:rPr lang="en-US" dirty="0"/>
                        <a:t>date</a:t>
                      </a:r>
                      <a:endParaRPr lang="en-US" dirty="0">
                        <a:solidFill>
                          <a:srgbClr val="333333"/>
                        </a:solidFill>
                        <a:latin typeface="inter-regular"/>
                      </a:endParaRPr>
                    </a:p>
                  </a:txBody>
                  <a:tcPr marL="50800" marR="50800" marT="50800" marB="50800"/>
                </a:tc>
                <a:tc>
                  <a:txBody>
                    <a:bodyPr/>
                    <a:lstStyle/>
                    <a:p>
                      <a:pPr algn="just" fontAlgn="t"/>
                      <a:r>
                        <a:rPr lang="en-US"/>
                        <a:t>It is used to store the year, month, and days value.</a:t>
                      </a:r>
                      <a:endParaRPr lang="en-US">
                        <a:solidFill>
                          <a:srgbClr val="333333"/>
                        </a:solidFill>
                        <a:latin typeface="inter-regular"/>
                      </a:endParaRPr>
                    </a:p>
                  </a:txBody>
                  <a:tcPr marL="50800" marR="50800" marT="50800" marB="50800"/>
                </a:tc>
                <a:extLst>
                  <a:ext uri="{0D108BD9-81ED-4DB2-BD59-A6C34878D82A}">
                    <a16:rowId xmlns:a16="http://schemas.microsoft.com/office/drawing/2014/main" val="10001"/>
                  </a:ext>
                </a:extLst>
              </a:tr>
              <a:tr h="685800">
                <a:tc>
                  <a:txBody>
                    <a:bodyPr/>
                    <a:lstStyle/>
                    <a:p>
                      <a:pPr algn="just" fontAlgn="t"/>
                      <a:r>
                        <a:rPr lang="en-US"/>
                        <a:t>time</a:t>
                      </a:r>
                      <a:endParaRPr lang="en-US">
                        <a:solidFill>
                          <a:srgbClr val="333333"/>
                        </a:solidFill>
                        <a:latin typeface="inter-regular"/>
                      </a:endParaRPr>
                    </a:p>
                  </a:txBody>
                  <a:tcPr marL="50800" marR="50800" marT="50800" marB="50800"/>
                </a:tc>
                <a:tc>
                  <a:txBody>
                    <a:bodyPr/>
                    <a:lstStyle/>
                    <a:p>
                      <a:pPr algn="just" fontAlgn="t"/>
                      <a:r>
                        <a:rPr lang="en-US" dirty="0"/>
                        <a:t>It is used to store the hour, minute, and second values.</a:t>
                      </a:r>
                      <a:endParaRPr lang="en-US" dirty="0">
                        <a:solidFill>
                          <a:srgbClr val="333333"/>
                        </a:solidFill>
                        <a:latin typeface="inter-regular"/>
                      </a:endParaRPr>
                    </a:p>
                  </a:txBody>
                  <a:tcPr marL="50800" marR="50800" marT="50800" marB="50800"/>
                </a:tc>
                <a:extLst>
                  <a:ext uri="{0D108BD9-81ED-4DB2-BD59-A6C34878D82A}">
                    <a16:rowId xmlns:a16="http://schemas.microsoft.com/office/drawing/2014/main" val="10002"/>
                  </a:ext>
                </a:extLst>
              </a:tr>
              <a:tr h="914400">
                <a:tc>
                  <a:txBody>
                    <a:bodyPr/>
                    <a:lstStyle/>
                    <a:p>
                      <a:pPr algn="just" fontAlgn="t"/>
                      <a:r>
                        <a:rPr lang="en-US"/>
                        <a:t>timestamp</a:t>
                      </a:r>
                      <a:endParaRPr lang="en-US">
                        <a:solidFill>
                          <a:srgbClr val="333333"/>
                        </a:solidFill>
                        <a:latin typeface="inter-regular"/>
                      </a:endParaRPr>
                    </a:p>
                  </a:txBody>
                  <a:tcPr marL="50800" marR="50800" marT="50800" marB="50800"/>
                </a:tc>
                <a:tc>
                  <a:txBody>
                    <a:bodyPr/>
                    <a:lstStyle/>
                    <a:p>
                      <a:pPr algn="just" fontAlgn="t"/>
                      <a:r>
                        <a:rPr lang="en-US" dirty="0"/>
                        <a:t>It stores the year, month, day, hour, minute, and the second value.</a:t>
                      </a:r>
                      <a:endParaRPr lang="en-US" dirty="0">
                        <a:solidFill>
                          <a:srgbClr val="333333"/>
                        </a:solidFill>
                        <a:latin typeface="inter-regular"/>
                      </a:endParaRPr>
                    </a:p>
                  </a:txBody>
                  <a:tcPr marL="50800" marR="50800" marT="50800" marB="50800"/>
                </a:tc>
                <a:extLst>
                  <a:ext uri="{0D108BD9-81ED-4DB2-BD59-A6C34878D82A}">
                    <a16:rowId xmlns:a16="http://schemas.microsoft.com/office/drawing/2014/main" val="10003"/>
                  </a:ext>
                </a:extLst>
              </a:tr>
            </a:tbl>
          </a:graphicData>
        </a:graphic>
      </p:graphicFrame>
      <p:sp>
        <p:nvSpPr>
          <p:cNvPr id="20481" name="Rectangle 1"/>
          <p:cNvSpPr>
            <a:spLocks noChangeArrowheads="1"/>
          </p:cNvSpPr>
          <p:nvPr/>
        </p:nvSpPr>
        <p:spPr bwMode="auto">
          <a:xfrm>
            <a:off x="914400" y="1676401"/>
            <a:ext cx="7391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inter-regular"/>
                <a:cs typeface="Arial" pitchFamily="34" charset="0"/>
              </a:rPr>
              <a:t>The subtypes are given below:</a:t>
            </a:r>
            <a:endParaRPr kumimoji="0" lang="en-US" sz="2400" b="0" i="0" u="none" strike="noStrike" cap="none" normalizeH="0" baseline="0" dirty="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effectLst/>
                <a:latin typeface="Arial" pitchFamily="34" charset="0"/>
                <a:cs typeface="Arial" pitchFamily="34" charset="0"/>
              </a:rPr>
            </a:b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in DBMS</a:t>
            </a:r>
          </a:p>
        </p:txBody>
      </p:sp>
      <p:sp>
        <p:nvSpPr>
          <p:cNvPr id="3" name="Rectangle 2"/>
          <p:cNvSpPr/>
          <p:nvPr/>
        </p:nvSpPr>
        <p:spPr>
          <a:xfrm>
            <a:off x="838200" y="1752600"/>
            <a:ext cx="7467600" cy="4154984"/>
          </a:xfrm>
          <a:prstGeom prst="rect">
            <a:avLst/>
          </a:prstGeom>
        </p:spPr>
        <p:txBody>
          <a:bodyPr wrap="square">
            <a:spAutoFit/>
          </a:bodyPr>
          <a:lstStyle/>
          <a:p>
            <a:r>
              <a:rPr lang="en-US" sz="2400" b="1" dirty="0">
                <a:latin typeface="Arial" pitchFamily="34" charset="0"/>
                <a:cs typeface="Arial" pitchFamily="34" charset="0"/>
              </a:rPr>
              <a:t>Data integrity is the overall accuracy, completeness, and consistency of data. Data integrity also refers to the safety of data in regard to regulatory compliance and security. It is maintained by a collection of processes, rules, and standards implemented during the design phase</a:t>
            </a:r>
            <a:r>
              <a:rPr lang="en-US" sz="2400" dirty="0">
                <a:latin typeface="Arial" pitchFamily="34" charset="0"/>
                <a:cs typeface="Arial" pitchFamily="34" charset="0"/>
              </a:rPr>
              <a:t>.</a:t>
            </a:r>
          </a:p>
          <a:p>
            <a:r>
              <a:rPr lang="en-US" sz="2400" dirty="0">
                <a:latin typeface="Arial" pitchFamily="34" charset="0"/>
                <a:cs typeface="Arial" pitchFamily="34" charset="0"/>
              </a:rPr>
              <a:t> When the integrity of data is secure, the information stored in a database will remain complete, accurate, and reliable no matter how long it’s stored or how often it’s accessed.</a:t>
            </a:r>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169</TotalTime>
  <Words>1432</Words>
  <Application>Microsoft Office PowerPoint</Application>
  <PresentationFormat>On-screen Show (4:3)</PresentationFormat>
  <Paragraphs>128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inter-regular</vt:lpstr>
      <vt:lpstr>Rockwell</vt:lpstr>
      <vt:lpstr>times new roman</vt:lpstr>
      <vt:lpstr>Wingdings 2</vt:lpstr>
      <vt:lpstr>Foundry</vt:lpstr>
      <vt:lpstr>DBMS</vt:lpstr>
      <vt:lpstr>SQL - Data Types</vt:lpstr>
      <vt:lpstr>Types of Data Types</vt:lpstr>
      <vt:lpstr>Binary Data Types</vt:lpstr>
      <vt:lpstr>Approximate Numeric Data Type</vt:lpstr>
      <vt:lpstr>Exact Numeric Data Type</vt:lpstr>
      <vt:lpstr>Character String Data Type</vt:lpstr>
      <vt:lpstr>Date &amp; Time Data Types</vt:lpstr>
      <vt:lpstr>Data Integrity in DBMS</vt:lpstr>
      <vt:lpstr>Importance of Data Integrity</vt:lpstr>
      <vt:lpstr>Types of Integrity</vt:lpstr>
      <vt:lpstr>Physical Integrity</vt:lpstr>
      <vt:lpstr>Logical Integrity</vt:lpstr>
      <vt:lpstr>Entity Integrity</vt:lpstr>
      <vt:lpstr>PowerPoint Presentation</vt:lpstr>
      <vt:lpstr>Referential Integrity</vt:lpstr>
      <vt:lpstr>PowerPoint Presentation</vt:lpstr>
      <vt:lpstr>Domain Integrity</vt:lpstr>
      <vt:lpstr>PowerPoint Presentation</vt:lpstr>
      <vt:lpstr>User-defined Integrity</vt:lpstr>
      <vt:lpstr>PowerPoint Presentation</vt:lpstr>
      <vt:lpstr>PowerPoint Presentation</vt:lpstr>
      <vt:lpstr>Data Integrity Risks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39</cp:revision>
  <dcterms:created xsi:type="dcterms:W3CDTF">2006-08-16T00:00:00Z</dcterms:created>
  <dcterms:modified xsi:type="dcterms:W3CDTF">2022-10-27T10:31:31Z</dcterms:modified>
</cp:coreProperties>
</file>