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1D8BD707-D9CF-40AE-B4C6-C98DA3205C09}" type="datetimeFigureOut">
              <a:rPr lang="en-US" smtClean="0"/>
              <a:pPr/>
              <a:t>10/27/2022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1D8BD707-D9CF-40AE-B4C6-C98DA3205C09}" type="datetimeFigureOut">
              <a:rPr lang="en-US" smtClean="0"/>
              <a:pPr/>
              <a:t>10/27/2022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1D8BD707-D9CF-40AE-B4C6-C98DA3205C09}" type="datetimeFigureOut">
              <a:rPr lang="en-US" smtClean="0"/>
              <a:pPr/>
              <a:t>10/27/2022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1D8BD707-D9CF-40AE-B4C6-C98DA3205C09}" type="datetimeFigureOut">
              <a:rPr lang="en-US" smtClean="0"/>
              <a:pPr/>
              <a:t>10/27/2022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10/27/2022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DBMS</a:t>
            </a:r>
          </a:p>
        </p:txBody>
      </p:sp>
      <p:sp>
        <p:nvSpPr>
          <p:cNvPr id="3" name="Subtitle 2"/>
          <p:cNvSpPr>
            <a:spLocks noGrp="1"/>
          </p:cNvSpPr>
          <p:nvPr>
            <p:ph type="subTitle" idx="1"/>
          </p:nvPr>
        </p:nvSpPr>
        <p:spPr/>
        <p:txBody>
          <a:bodyPr/>
          <a:lstStyle/>
          <a:p>
            <a:r>
              <a:rPr lang="en-US" dirty="0"/>
              <a:t>SQL Commands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Transaction Control Language(TCL)</a:t>
            </a:r>
          </a:p>
        </p:txBody>
      </p:sp>
      <p:sp>
        <p:nvSpPr>
          <p:cNvPr id="3" name="Rectangle 2"/>
          <p:cNvSpPr/>
          <p:nvPr/>
        </p:nvSpPr>
        <p:spPr>
          <a:xfrm>
            <a:off x="914400" y="1905000"/>
            <a:ext cx="7315200" cy="1938992"/>
          </a:xfrm>
          <a:prstGeom prst="rect">
            <a:avLst/>
          </a:prstGeom>
        </p:spPr>
        <p:txBody>
          <a:bodyPr wrap="square">
            <a:spAutoFit/>
          </a:bodyPr>
          <a:lstStyle/>
          <a:p>
            <a:r>
              <a:rPr lang="en-US" sz="2400" dirty="0">
                <a:latin typeface="Arial" pitchFamily="34" charset="0"/>
                <a:cs typeface="Arial" pitchFamily="34" charset="0"/>
              </a:rPr>
              <a:t>Transaction Control Language commands are used to manage transactions in the database. These are used to manage the changes made by DML-statements. It also allows statements to be grouped together into logical transactions.</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762000" y="838200"/>
            <a:ext cx="7620000" cy="4496082"/>
          </a:xfrm>
          <a:prstGeom prst="rect">
            <a:avLst/>
          </a:prstGeom>
          <a:no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cs typeface="Arial" pitchFamily="34" charset="0"/>
              </a:rPr>
              <a:t>Examples of TCL commands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cs typeface="Arial" pitchFamily="34" charset="0"/>
              </a:rPr>
              <a:t>COMMIT: Commit command is used to permanently save any transaction into the database.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cs typeface="Arial" pitchFamily="34" charset="0"/>
              </a:rPr>
              <a:t>ROLLBACK: This command restores the database to last committed state. It is also used with </a:t>
            </a:r>
            <a:r>
              <a:rPr kumimoji="0" lang="en-US" sz="2400" b="0" i="0" u="none" strike="noStrike" cap="none" normalizeH="0" baseline="0" dirty="0" err="1">
                <a:ln>
                  <a:noFill/>
                </a:ln>
                <a:effectLst/>
                <a:latin typeface="Arial" pitchFamily="34" charset="0"/>
                <a:cs typeface="Arial" pitchFamily="34" charset="0"/>
              </a:rPr>
              <a:t>savepoint</a:t>
            </a:r>
            <a:r>
              <a:rPr kumimoji="0" lang="en-US" sz="2400" b="0" i="0" u="none" strike="noStrike" cap="none" normalizeH="0" baseline="0" dirty="0">
                <a:ln>
                  <a:noFill/>
                </a:ln>
                <a:effectLst/>
                <a:latin typeface="Arial" pitchFamily="34" charset="0"/>
                <a:cs typeface="Arial" pitchFamily="34" charset="0"/>
              </a:rPr>
              <a:t> command to jump to a </a:t>
            </a:r>
            <a:r>
              <a:rPr kumimoji="0" lang="en-US" sz="2400" b="0" i="0" u="none" strike="noStrike" cap="none" normalizeH="0" baseline="0" dirty="0" err="1">
                <a:ln>
                  <a:noFill/>
                </a:ln>
                <a:effectLst/>
                <a:latin typeface="Arial" pitchFamily="34" charset="0"/>
                <a:cs typeface="Arial" pitchFamily="34" charset="0"/>
              </a:rPr>
              <a:t>savepoint</a:t>
            </a:r>
            <a:r>
              <a:rPr kumimoji="0" lang="en-US" sz="2400" b="0" i="0" u="none" strike="noStrike" cap="none" normalizeH="0" baseline="0" dirty="0">
                <a:ln>
                  <a:noFill/>
                </a:ln>
                <a:effectLst/>
                <a:latin typeface="Arial" pitchFamily="34" charset="0"/>
                <a:cs typeface="Arial" pitchFamily="34" charset="0"/>
              </a:rPr>
              <a:t> in a transaction.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cs typeface="Arial" pitchFamily="34" charset="0"/>
              </a:rPr>
              <a:t>SAVEPOINT: Savepoint command is used to temporarily save a transaction so that you can rollback to that point whenever necessary. </a:t>
            </a:r>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2667000"/>
            <a:ext cx="3962400" cy="914400"/>
          </a:xfrm>
        </p:spPr>
        <p:txBody>
          <a:bodyPr>
            <a:normAutofit/>
          </a:bodyPr>
          <a:lstStyle/>
          <a:p>
            <a:r>
              <a:rPr lang="en-US" sz="5400" dirty="0"/>
              <a:t>Thank YOU</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Commands</a:t>
            </a:r>
          </a:p>
        </p:txBody>
      </p:sp>
      <p:sp>
        <p:nvSpPr>
          <p:cNvPr id="3" name="Rectangle 2"/>
          <p:cNvSpPr/>
          <p:nvPr/>
        </p:nvSpPr>
        <p:spPr>
          <a:xfrm>
            <a:off x="838200" y="1752600"/>
            <a:ext cx="7543800" cy="3785652"/>
          </a:xfrm>
          <a:prstGeom prst="rect">
            <a:avLst/>
          </a:prstGeom>
        </p:spPr>
        <p:txBody>
          <a:bodyPr wrap="square">
            <a:spAutoFit/>
          </a:bodyPr>
          <a:lstStyle/>
          <a:p>
            <a:r>
              <a:rPr lang="en-IN" sz="2400" dirty="0">
                <a:latin typeface="Arial" pitchFamily="34" charset="0"/>
                <a:cs typeface="Arial" pitchFamily="34" charset="0"/>
              </a:rPr>
              <a:t>A </a:t>
            </a:r>
            <a:r>
              <a:rPr lang="en-IN" sz="2400" u="sng" dirty="0">
                <a:latin typeface="Arial" pitchFamily="34" charset="0"/>
                <a:cs typeface="Arial" pitchFamily="34" charset="0"/>
              </a:rPr>
              <a:t>DBMS</a:t>
            </a:r>
            <a:r>
              <a:rPr lang="en-IN" sz="2400" dirty="0">
                <a:latin typeface="Arial" pitchFamily="34" charset="0"/>
                <a:cs typeface="Arial" pitchFamily="34" charset="0"/>
              </a:rPr>
              <a:t> must provide appropriate languages and interfaces for each category of users to express </a:t>
            </a:r>
            <a:r>
              <a:rPr lang="en-IN" sz="2400" u="sng" dirty="0">
                <a:latin typeface="Arial" pitchFamily="34" charset="0"/>
                <a:cs typeface="Arial" pitchFamily="34" charset="0"/>
              </a:rPr>
              <a:t>database</a:t>
            </a:r>
            <a:r>
              <a:rPr lang="en-IN" sz="2400" dirty="0">
                <a:latin typeface="Arial" pitchFamily="34" charset="0"/>
                <a:cs typeface="Arial" pitchFamily="34" charset="0"/>
              </a:rPr>
              <a:t> queries and updates. Database Languages are used to create and maintain database on </a:t>
            </a:r>
            <a:r>
              <a:rPr lang="en-IN" sz="2400" u="sng" dirty="0">
                <a:latin typeface="Arial" pitchFamily="34" charset="0"/>
                <a:cs typeface="Arial" pitchFamily="34" charset="0"/>
              </a:rPr>
              <a:t>computer</a:t>
            </a:r>
            <a:r>
              <a:rPr lang="en-IN" sz="2400" dirty="0">
                <a:latin typeface="Arial" pitchFamily="34" charset="0"/>
                <a:cs typeface="Arial" pitchFamily="34" charset="0"/>
              </a:rPr>
              <a:t>. There are large numbers of database languages like Oracle, </a:t>
            </a:r>
            <a:r>
              <a:rPr lang="en-IN" sz="2400" u="sng" dirty="0">
                <a:latin typeface="Arial" pitchFamily="34" charset="0"/>
                <a:cs typeface="Arial" pitchFamily="34" charset="0"/>
              </a:rPr>
              <a:t>MySQL</a:t>
            </a:r>
            <a:r>
              <a:rPr lang="en-IN" sz="2400" dirty="0">
                <a:latin typeface="Arial" pitchFamily="34" charset="0"/>
                <a:cs typeface="Arial" pitchFamily="34" charset="0"/>
              </a:rPr>
              <a:t>, MS Access, dBase, FoxPro etc. SQL statements commonly used in Oracle and MS Access can be categorized as data definition language (DDL), data control language (DCL) and data manipulation language (DML).</a:t>
            </a:r>
            <a:endParaRPr lang="en-US" sz="2400" dirty="0">
              <a:latin typeface="Arial" pitchFamily="34" charset="0"/>
              <a:cs typeface="Arial"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ommand types in SQL DataBase.jpg"/>
          <p:cNvPicPr>
            <a:picLocks noChangeAspect="1"/>
          </p:cNvPicPr>
          <p:nvPr/>
        </p:nvPicPr>
        <p:blipFill>
          <a:blip r:embed="rId2"/>
          <a:stretch>
            <a:fillRect/>
          </a:stretch>
        </p:blipFill>
        <p:spPr>
          <a:xfrm>
            <a:off x="990600" y="838200"/>
            <a:ext cx="7391400" cy="52578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Definition Language(DDL)</a:t>
            </a:r>
          </a:p>
        </p:txBody>
      </p:sp>
      <p:sp>
        <p:nvSpPr>
          <p:cNvPr id="1025" name="Rectangle 1"/>
          <p:cNvSpPr>
            <a:spLocks noChangeArrowheads="1"/>
          </p:cNvSpPr>
          <p:nvPr/>
        </p:nvSpPr>
        <p:spPr bwMode="auto">
          <a:xfrm>
            <a:off x="838200" y="2133600"/>
            <a:ext cx="75438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It is a language that allows the users to define data and their relationship to other types of data. It is mainly used to create files, databases, data dictionary and tables within databases.</a:t>
            </a:r>
            <a:endParaRPr kumimoji="0" lang="en-US" sz="2400" b="0" i="0" u="none" strike="noStrike" cap="none" normalizeH="0" baseline="0" dirty="0">
              <a:ln>
                <a:noFill/>
              </a:ln>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Calibri" pitchFamily="34" charset="0"/>
                <a:cs typeface="Arial" pitchFamily="34" charset="0"/>
              </a:rPr>
              <a:t>It is also used to specify the structure of each table, set of associated values with each attribute, integrity constraints, security and authorization information for each table and physical storage structure of each table on disk.</a:t>
            </a:r>
            <a:r>
              <a:rPr kumimoji="0" lang="en-US" sz="2400" b="0" i="0" u="none" strike="noStrike" cap="none" normalizeH="0" baseline="0" dirty="0">
                <a:ln>
                  <a:noFill/>
                </a:ln>
                <a:effectLst/>
                <a:latin typeface="Arial" pitchFamily="34" charset="0"/>
                <a:cs typeface="Arial" pitchFamily="34" charset="0"/>
              </a:rPr>
              <a:t> </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762000" y="1219200"/>
            <a:ext cx="7620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The following table gives an overview about usage of DDL statements in SQL-</a:t>
            </a:r>
            <a:endParaRPr kumimoji="0" lang="en-US" sz="2400" b="0" i="0" u="none" strike="noStrike" cap="none" normalizeH="0" baseline="0" dirty="0">
              <a:ln>
                <a:noFill/>
              </a:ln>
              <a:effectLst/>
              <a:latin typeface="Arial" pitchFamily="34" charset="0"/>
              <a:cs typeface="Arial" pitchFamily="34" charset="0"/>
            </a:endParaRPr>
          </a:p>
        </p:txBody>
      </p:sp>
      <p:pic>
        <p:nvPicPr>
          <p:cNvPr id="3" name="Picture 2" descr="DDL statements in SQL"/>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71800"/>
            <a:ext cx="7315200" cy="25146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Manipulation Language(DML)</a:t>
            </a:r>
          </a:p>
        </p:txBody>
      </p:sp>
      <p:sp>
        <p:nvSpPr>
          <p:cNvPr id="3" name="Rectangle 2"/>
          <p:cNvSpPr/>
          <p:nvPr/>
        </p:nvSpPr>
        <p:spPr>
          <a:xfrm>
            <a:off x="1066800" y="1981200"/>
            <a:ext cx="7086600" cy="2308324"/>
          </a:xfrm>
          <a:prstGeom prst="rect">
            <a:avLst/>
          </a:prstGeom>
        </p:spPr>
        <p:txBody>
          <a:bodyPr wrap="square">
            <a:spAutoFit/>
          </a:bodyPr>
          <a:lstStyle/>
          <a:p>
            <a:r>
              <a:rPr lang="en-IN" sz="2400" dirty="0">
                <a:latin typeface="Arial" pitchFamily="34" charset="0"/>
                <a:cs typeface="Arial" pitchFamily="34" charset="0"/>
              </a:rPr>
              <a:t>It is a language that provides a set of operations to support the basic data manipulation operations on the data held in the databases. It allows users to insert, update, delete and retrieve data from the database. The part of DML that involves data retrieval is called a query language.</a:t>
            </a:r>
            <a:endParaRPr lang="en-US" sz="2400" dirty="0">
              <a:latin typeface="Arial" pitchFamily="34" charset="0"/>
              <a:cs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838200" y="1219200"/>
            <a:ext cx="7543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The following table gives an overview about the usage of DML statements in SQL: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Arial" pitchFamily="34" charset="0"/>
              <a:cs typeface="Arial" pitchFamily="34" charset="0"/>
            </a:endParaRPr>
          </a:p>
        </p:txBody>
      </p:sp>
      <p:pic>
        <p:nvPicPr>
          <p:cNvPr id="17409" name="Picture 5" descr="DML statements in SQL"/>
          <p:cNvPicPr>
            <a:picLocks noChangeAspect="1" noChangeArrowheads="1"/>
          </p:cNvPicPr>
          <p:nvPr/>
        </p:nvPicPr>
        <p:blipFill>
          <a:blip r:embed="rId2"/>
          <a:srcRect/>
          <a:stretch>
            <a:fillRect/>
          </a:stretch>
        </p:blipFill>
        <p:spPr bwMode="auto">
          <a:xfrm>
            <a:off x="990600" y="2667000"/>
            <a:ext cx="7162800" cy="31242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7411" name="Rectangle 3"/>
          <p:cNvSpPr>
            <a:spLocks noChangeArrowheads="1"/>
          </p:cNvSpPr>
          <p:nvPr/>
        </p:nvSpPr>
        <p:spPr bwMode="auto">
          <a:xfrm>
            <a:off x="30163" y="1860550"/>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Control Language(DCL)</a:t>
            </a:r>
          </a:p>
        </p:txBody>
      </p:sp>
      <p:sp>
        <p:nvSpPr>
          <p:cNvPr id="3" name="Rectangle 2"/>
          <p:cNvSpPr/>
          <p:nvPr/>
        </p:nvSpPr>
        <p:spPr>
          <a:xfrm>
            <a:off x="914400" y="1997839"/>
            <a:ext cx="7239000" cy="3046988"/>
          </a:xfrm>
          <a:prstGeom prst="rect">
            <a:avLst/>
          </a:prstGeom>
        </p:spPr>
        <p:txBody>
          <a:bodyPr wrap="square">
            <a:spAutoFit/>
          </a:bodyPr>
          <a:lstStyle/>
          <a:p>
            <a:r>
              <a:rPr lang="en-IN" sz="2400" dirty="0">
                <a:latin typeface="Arial" pitchFamily="34" charset="0"/>
                <a:cs typeface="Arial" pitchFamily="34" charset="0"/>
              </a:rPr>
              <a:t>DCL statements control access to data and the database using statements such as GRANT and REVOKE. A privilege can either be granted to a User with the help of GRANT statement. The privileges assigned can be SELECT, ALTER, DELETE, EXECUTE, INSERT, INDEX etc. In addition to granting of privileges, you can also revoke (taken back) it by using REVOKE command.</a:t>
            </a:r>
            <a:endParaRPr lang="en-US" sz="2400" dirty="0">
              <a:latin typeface="Arial" pitchFamily="34" charset="0"/>
              <a:cs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838200" y="685800"/>
            <a:ext cx="73914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The following table gives an overview about the usage of DCL statements in SQL: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Arial" pitchFamily="34" charset="0"/>
              <a:cs typeface="Arial" pitchFamily="34" charset="0"/>
            </a:endParaRPr>
          </a:p>
        </p:txBody>
      </p:sp>
      <p:pic>
        <p:nvPicPr>
          <p:cNvPr id="20481" name="Picture 6" descr="DCL statements in SQL"/>
          <p:cNvPicPr>
            <a:picLocks noChangeAspect="1" noChangeArrowheads="1"/>
          </p:cNvPicPr>
          <p:nvPr/>
        </p:nvPicPr>
        <p:blipFill>
          <a:blip r:embed="rId2"/>
          <a:srcRect/>
          <a:stretch>
            <a:fillRect/>
          </a:stretch>
        </p:blipFill>
        <p:spPr bwMode="auto">
          <a:xfrm>
            <a:off x="914400" y="1828800"/>
            <a:ext cx="7239000" cy="24384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0483" name="Rectangle 3"/>
          <p:cNvSpPr>
            <a:spLocks noChangeArrowheads="1"/>
          </p:cNvSpPr>
          <p:nvPr/>
        </p:nvSpPr>
        <p:spPr bwMode="auto">
          <a:xfrm>
            <a:off x="30163" y="1447800"/>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484" name="Rectangle 4"/>
          <p:cNvSpPr>
            <a:spLocks noChangeArrowheads="1"/>
          </p:cNvSpPr>
          <p:nvPr/>
        </p:nvSpPr>
        <p:spPr bwMode="auto">
          <a:xfrm>
            <a:off x="838200" y="4572000"/>
            <a:ext cx="7543800" cy="1541427"/>
          </a:xfrm>
          <a:prstGeom prst="rect">
            <a:avLst/>
          </a:prstGeom>
          <a:no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effectLst/>
                <a:latin typeface="Consolas" pitchFamily="49" charset="0"/>
                <a:cs typeface="Arial" pitchFamily="34" charset="0"/>
              </a:rPr>
              <a:t>GRANT: allow specified users to perform specified tasks.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effectLst/>
                <a:latin typeface="Consolas" pitchFamily="49" charset="0"/>
                <a:cs typeface="Arial" pitchFamily="34" charset="0"/>
              </a:rPr>
              <a:t>REVOKE: cancel previously granted or denied permissions.</a:t>
            </a:r>
            <a:r>
              <a:rPr kumimoji="0" lang="en-US" sz="2400" b="0" i="0" u="none" strike="noStrike" cap="none" normalizeH="0" baseline="0" dirty="0">
                <a:ln>
                  <a:noFill/>
                </a:ln>
                <a:effectLst/>
                <a:latin typeface="Arial" pitchFamily="34" charset="0"/>
                <a:cs typeface="Arial" pitchFamily="34" charset="0"/>
              </a:rPr>
              <a:t> </a:t>
            </a:r>
          </a:p>
        </p:txBody>
      </p:sp>
    </p:spTree>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75</TotalTime>
  <Words>487</Words>
  <Application>Microsoft Office PowerPoint</Application>
  <PresentationFormat>On-screen Show (4:3)</PresentationFormat>
  <Paragraphs>26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Consolas</vt:lpstr>
      <vt:lpstr>Rockwell</vt:lpstr>
      <vt:lpstr>Wingdings 2</vt:lpstr>
      <vt:lpstr>Foundry</vt:lpstr>
      <vt:lpstr>DBMS</vt:lpstr>
      <vt:lpstr>SQL Commands</vt:lpstr>
      <vt:lpstr>PowerPoint Presentation</vt:lpstr>
      <vt:lpstr>Data Definition Language(DDL)</vt:lpstr>
      <vt:lpstr>PowerPoint Presentation</vt:lpstr>
      <vt:lpstr>Data Manipulation Language(DML)</vt:lpstr>
      <vt:lpstr>PowerPoint Presentation</vt:lpstr>
      <vt:lpstr>Data Control Language(DCL)</vt:lpstr>
      <vt:lpstr>PowerPoint Presentation</vt:lpstr>
      <vt:lpstr>Transaction Control Language(TCL)</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DELL</dc:creator>
  <cp:lastModifiedBy>Admin</cp:lastModifiedBy>
  <cp:revision>16</cp:revision>
  <dcterms:created xsi:type="dcterms:W3CDTF">2006-08-16T00:00:00Z</dcterms:created>
  <dcterms:modified xsi:type="dcterms:W3CDTF">2022-10-27T10:26:10Z</dcterms:modified>
</cp:coreProperties>
</file>