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1/30/2023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1/30/2023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1/30/2023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1/30/2023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1/30/2023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a:t>
            </a:r>
          </a:p>
        </p:txBody>
      </p:sp>
      <p:sp>
        <p:nvSpPr>
          <p:cNvPr id="3" name="Subtitle 2"/>
          <p:cNvSpPr>
            <a:spLocks noGrp="1"/>
          </p:cNvSpPr>
          <p:nvPr>
            <p:ph type="subTitle" idx="1"/>
          </p:nvPr>
        </p:nvSpPr>
        <p:spPr/>
        <p:txBody>
          <a:bodyPr/>
          <a:lstStyle/>
          <a:p>
            <a:r>
              <a:rPr lang="en-US" dirty="0"/>
              <a:t>Indexing</a:t>
            </a:r>
          </a:p>
          <a:p>
            <a:endParaRPr lang="en-US" dirty="0"/>
          </a:p>
          <a:p>
            <a:r>
              <a:rPr lang="en-US" dirty="0"/>
              <a:t>Presented by </a:t>
            </a:r>
            <a:r>
              <a:rPr lang="en-US" dirty="0" err="1"/>
              <a:t>Shwetank</a:t>
            </a:r>
            <a:r>
              <a:rPr lang="en-US" dirty="0"/>
              <a:t> Shukla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arse index.png"/>
          <p:cNvPicPr>
            <a:picLocks noChangeAspect="1"/>
          </p:cNvPicPr>
          <p:nvPr/>
        </p:nvPicPr>
        <p:blipFill>
          <a:blip r:embed="rId2"/>
          <a:stretch>
            <a:fillRect/>
          </a:stretch>
        </p:blipFill>
        <p:spPr>
          <a:xfrm>
            <a:off x="1600200" y="1905000"/>
            <a:ext cx="6019800" cy="2971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a:t>
            </a:r>
          </a:p>
        </p:txBody>
      </p:sp>
      <p:sp>
        <p:nvSpPr>
          <p:cNvPr id="3" name="Rectangle 2"/>
          <p:cNvSpPr/>
          <p:nvPr/>
        </p:nvSpPr>
        <p:spPr>
          <a:xfrm>
            <a:off x="762000" y="1828801"/>
            <a:ext cx="7543800" cy="4154984"/>
          </a:xfrm>
          <a:prstGeom prst="rect">
            <a:avLst/>
          </a:prstGeom>
        </p:spPr>
        <p:txBody>
          <a:bodyPr wrap="square">
            <a:spAutoFit/>
          </a:bodyPr>
          <a:lstStyle/>
          <a:p>
            <a:r>
              <a:rPr lang="en-US" sz="2400" dirty="0">
                <a:latin typeface="Arial" pitchFamily="34" charset="0"/>
                <a:cs typeface="Arial" pitchFamily="34" charset="0"/>
              </a:rPr>
              <a:t>A clustered index can be defined as an ordered data file. Sometimes the index is created on non-primary key columns which may not be unique for each record.</a:t>
            </a:r>
          </a:p>
          <a:p>
            <a:r>
              <a:rPr lang="en-US" sz="2400" dirty="0">
                <a:latin typeface="Arial" pitchFamily="34" charset="0"/>
                <a:cs typeface="Arial" pitchFamily="34" charset="0"/>
              </a:rPr>
              <a:t>In this case, to identify the record faster, we will group two or more columns to get the unique value and create index out of them. This method is called a clustering index.</a:t>
            </a:r>
          </a:p>
          <a:p>
            <a:r>
              <a:rPr lang="en-US" sz="2400" dirty="0"/>
              <a:t>The records which have similar characteristics are grouped, and indexes are created for these group.</a:t>
            </a:r>
          </a:p>
          <a:p>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19200"/>
            <a:ext cx="7391400" cy="2308324"/>
          </a:xfrm>
          <a:prstGeom prst="rect">
            <a:avLst/>
          </a:prstGeom>
        </p:spPr>
        <p:txBody>
          <a:bodyPr wrap="square">
            <a:spAutoFit/>
          </a:bodyPr>
          <a:lstStyle/>
          <a:p>
            <a:r>
              <a:rPr lang="en-US" sz="2400" b="1" dirty="0">
                <a:latin typeface="Arial" pitchFamily="34" charset="0"/>
                <a:cs typeface="Arial" pitchFamily="34" charset="0"/>
              </a:rPr>
              <a:t>Example</a:t>
            </a:r>
            <a:r>
              <a:rPr lang="en-US" sz="2400" dirty="0">
                <a:latin typeface="Arial" pitchFamily="34" charset="0"/>
                <a:cs typeface="Arial" pitchFamily="34" charset="0"/>
              </a:rPr>
              <a:t>: suppose a company contains several employees in each department. Suppose we use a clustering index, where all employees which belong to the same </a:t>
            </a:r>
            <a:r>
              <a:rPr lang="en-US" sz="2400" dirty="0" err="1">
                <a:latin typeface="Arial" pitchFamily="34" charset="0"/>
                <a:cs typeface="Arial" pitchFamily="34" charset="0"/>
              </a:rPr>
              <a:t>Dept_ID</a:t>
            </a:r>
            <a:r>
              <a:rPr lang="en-US" sz="2400" dirty="0">
                <a:latin typeface="Arial" pitchFamily="34" charset="0"/>
                <a:cs typeface="Arial" pitchFamily="34" charset="0"/>
              </a:rPr>
              <a:t> are considered within a single cluster, and index pointers point to the cluster as a whole. Here </a:t>
            </a:r>
            <a:r>
              <a:rPr lang="en-US" sz="2400" dirty="0" err="1">
                <a:latin typeface="Arial" pitchFamily="34" charset="0"/>
                <a:cs typeface="Arial" pitchFamily="34" charset="0"/>
              </a:rPr>
              <a:t>Dept_Id</a:t>
            </a:r>
            <a:r>
              <a:rPr lang="en-US" sz="2400" dirty="0">
                <a:latin typeface="Arial" pitchFamily="34" charset="0"/>
                <a:cs typeface="Arial" pitchFamily="34" charset="0"/>
              </a:rPr>
              <a:t> is a non-unique key.</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uster 1.png"/>
          <p:cNvPicPr>
            <a:picLocks noChangeAspect="1"/>
          </p:cNvPicPr>
          <p:nvPr/>
        </p:nvPicPr>
        <p:blipFill>
          <a:blip r:embed="rId2"/>
          <a:stretch>
            <a:fillRect/>
          </a:stretch>
        </p:blipFill>
        <p:spPr>
          <a:xfrm>
            <a:off x="762000" y="533400"/>
            <a:ext cx="7620000" cy="56388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52600"/>
            <a:ext cx="7391400" cy="1569660"/>
          </a:xfrm>
          <a:prstGeom prst="rect">
            <a:avLst/>
          </a:prstGeom>
        </p:spPr>
        <p:txBody>
          <a:bodyPr wrap="square">
            <a:spAutoFit/>
          </a:bodyPr>
          <a:lstStyle/>
          <a:p>
            <a:r>
              <a:rPr lang="en-US" sz="2400" dirty="0">
                <a:latin typeface="Arial" pitchFamily="34" charset="0"/>
                <a:cs typeface="Arial" pitchFamily="34" charset="0"/>
              </a:rPr>
              <a:t>The previous schema is little confusing because one disk block is shared by records which belong to the different cluster. If we use separate disk block for separate clusters, then it is called better technique.</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uster2.png"/>
          <p:cNvPicPr>
            <a:picLocks noChangeAspect="1"/>
          </p:cNvPicPr>
          <p:nvPr/>
        </p:nvPicPr>
        <p:blipFill>
          <a:blip r:embed="rId2"/>
          <a:stretch>
            <a:fillRect/>
          </a:stretch>
        </p:blipFill>
        <p:spPr>
          <a:xfrm>
            <a:off x="762000" y="609600"/>
            <a:ext cx="7543800" cy="55626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a:t>
            </a:r>
          </a:p>
        </p:txBody>
      </p:sp>
      <p:sp>
        <p:nvSpPr>
          <p:cNvPr id="3" name="Rectangle 2"/>
          <p:cNvSpPr/>
          <p:nvPr/>
        </p:nvSpPr>
        <p:spPr>
          <a:xfrm>
            <a:off x="838200" y="1905000"/>
            <a:ext cx="7391400" cy="3785652"/>
          </a:xfrm>
          <a:prstGeom prst="rect">
            <a:avLst/>
          </a:prstGeom>
        </p:spPr>
        <p:txBody>
          <a:bodyPr wrap="square">
            <a:spAutoFit/>
          </a:bodyPr>
          <a:lstStyle/>
          <a:p>
            <a:r>
              <a:rPr lang="en-US" sz="2400" dirty="0">
                <a:latin typeface="Arial" pitchFamily="34" charset="0"/>
                <a:cs typeface="Arial" pitchFamily="34" charset="0"/>
              </a:rPr>
              <a:t>In secondary indexing, to reduce the size of mapping, another level of indexing is introduced. In this method, the huge range for the columns is selected initially so that the mapping size of the first level becomes small. Then each range is further divided into smaller ranges. The mapping of the first level is stored in the primary memory, so that address fetch is faster. The mapping of the second level and actual data are stored in the secondary memory (hard disk).</a:t>
            </a:r>
          </a:p>
        </p:txBody>
      </p:sp>
    </p:spTree>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condry.png"/>
          <p:cNvPicPr>
            <a:picLocks noChangeAspect="1"/>
          </p:cNvPicPr>
          <p:nvPr/>
        </p:nvPicPr>
        <p:blipFill>
          <a:blip r:embed="rId2"/>
          <a:stretch>
            <a:fillRect/>
          </a:stretch>
        </p:blipFill>
        <p:spPr>
          <a:xfrm>
            <a:off x="685800" y="685800"/>
            <a:ext cx="7696200" cy="54864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1"/>
            <a:ext cx="7467600" cy="4893647"/>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If you want to find the record of roll 111 in the diagram, then it will search the highest entry which is smaller than or equal to 111 in the first level index. It will get 100 at this level.</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Then in the second index level, again it does max (111) &lt;= 111 and gets 110. Now using the address 110, it goes to the data block and starts searching each record till it gets 111.</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This is how a search is performed in this method. Inserting, updating or deleting is also done in the same manner.</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Create Index</a:t>
            </a:r>
          </a:p>
        </p:txBody>
      </p:sp>
      <p:sp>
        <p:nvSpPr>
          <p:cNvPr id="1025" name="Rectangle 1"/>
          <p:cNvSpPr>
            <a:spLocks noChangeArrowheads="1"/>
          </p:cNvSpPr>
          <p:nvPr/>
        </p:nvSpPr>
        <p:spPr bwMode="auto">
          <a:xfrm>
            <a:off x="838200" y="1600200"/>
            <a:ext cx="7543800" cy="4893647"/>
          </a:xfrm>
          <a:prstGeom prst="rect">
            <a:avLst/>
          </a:prstGeom>
          <a:solidFill>
            <a:srgbClr val="FFFFCC"/>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 </a:t>
            </a:r>
            <a:r>
              <a:rPr kumimoji="0" lang="en-US" sz="2400" b="0" i="0" u="none" strike="noStrike" cap="none" normalizeH="0" baseline="0" dirty="0">
                <a:ln>
                  <a:noFill/>
                </a:ln>
                <a:solidFill>
                  <a:srgbClr val="DC143C"/>
                </a:solidFill>
                <a:effectLst/>
                <a:latin typeface="Consolas" pitchFamily="49" charset="0"/>
                <a:cs typeface="Arial" pitchFamily="34" charset="0"/>
              </a:rPr>
              <a:t>CREATE INDEX</a:t>
            </a:r>
            <a:r>
              <a:rPr kumimoji="0" lang="en-US" sz="2400" b="0" i="0" u="none" strike="noStrike" cap="none" normalizeH="0" baseline="0" dirty="0">
                <a:ln>
                  <a:noFill/>
                </a:ln>
                <a:solidFill>
                  <a:srgbClr val="000000"/>
                </a:solidFill>
                <a:effectLst/>
                <a:latin typeface="Verdana" pitchFamily="34" charset="0"/>
                <a:cs typeface="Arial" pitchFamily="34" charset="0"/>
              </a:rPr>
              <a:t> statement is used to create indexes in tables.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Indexes are used to retrieve data from the database more quickly than otherwise. The users cannot see the indexes, they are just used to speed up searches/queries.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Arial" pitchFamily="34" charset="0"/>
              </a:rPr>
              <a:t>Note:</a:t>
            </a:r>
            <a:r>
              <a:rPr kumimoji="0" lang="en-US" sz="2400" b="0" i="0" u="none" strike="noStrike" cap="none" normalizeH="0" baseline="0" dirty="0">
                <a:ln>
                  <a:noFill/>
                </a:ln>
                <a:solidFill>
                  <a:srgbClr val="000000"/>
                </a:solidFill>
                <a:effectLst/>
                <a:latin typeface="Verdana" pitchFamily="34" charset="0"/>
                <a:cs typeface="Arial" pitchFamily="34" charset="0"/>
              </a:rPr>
              <a:t> Updating a table with indexes takes more time than updating a table without (because the indexes also need an update). So, only create indexes on columns that will be frequently searched against.</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in DBMS</a:t>
            </a:r>
          </a:p>
        </p:txBody>
      </p:sp>
      <p:sp>
        <p:nvSpPr>
          <p:cNvPr id="3" name="Rectangle 2"/>
          <p:cNvSpPr/>
          <p:nvPr/>
        </p:nvSpPr>
        <p:spPr>
          <a:xfrm>
            <a:off x="990600" y="2057400"/>
            <a:ext cx="7239000" cy="4154984"/>
          </a:xfrm>
          <a:prstGeom prst="rect">
            <a:avLst/>
          </a:prstGeom>
        </p:spPr>
        <p:txBody>
          <a:bodyPr wrap="square">
            <a:spAutoFit/>
          </a:bodyPr>
          <a:lstStyle/>
          <a:p>
            <a:r>
              <a:rPr lang="en-US" sz="2400" dirty="0">
                <a:latin typeface="Arial" pitchFamily="34" charset="0"/>
                <a:cs typeface="Arial" pitchFamily="34" charset="0"/>
              </a:rPr>
              <a:t>Indexing is used to optimize the performance of a database by minimizing the number of disk accesses required when a query is processed.</a:t>
            </a:r>
          </a:p>
          <a:p>
            <a:r>
              <a:rPr lang="en-US" sz="2400" dirty="0">
                <a:latin typeface="Arial" pitchFamily="34" charset="0"/>
                <a:cs typeface="Arial" pitchFamily="34" charset="0"/>
              </a:rPr>
              <a:t>The index is a type of data structure. It is used to locate and access the data in a database table quickly.</a:t>
            </a:r>
          </a:p>
          <a:p>
            <a:endParaRPr lang="en-US" sz="2400" dirty="0">
              <a:latin typeface="Arial" pitchFamily="34" charset="0"/>
              <a:cs typeface="Arial" pitchFamily="34" charset="0"/>
            </a:endParaRPr>
          </a:p>
          <a:p>
            <a:r>
              <a:rPr lang="en-US" sz="2400" b="1" dirty="0">
                <a:latin typeface="Arial" pitchFamily="34" charset="0"/>
                <a:cs typeface="Arial" pitchFamily="34" charset="0"/>
              </a:rPr>
              <a:t>Index structure:</a:t>
            </a:r>
          </a:p>
          <a:p>
            <a:r>
              <a:rPr lang="en-US" sz="2400" dirty="0">
                <a:latin typeface="Arial" pitchFamily="34" charset="0"/>
                <a:cs typeface="Arial" pitchFamily="34" charset="0"/>
              </a:rPr>
              <a:t>Indexes can be created using some database columns.</a:t>
            </a:r>
          </a:p>
          <a:p>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7543800" cy="1846659"/>
          </a:xfrm>
          <a:prstGeom prst="rect">
            <a:avLst/>
          </a:prstGeom>
          <a:noFill/>
        </p:spPr>
        <p:txBody>
          <a:bodyPr wrap="square" rtlCol="0">
            <a:spAutoFit/>
          </a:bodyPr>
          <a:lstStyle/>
          <a:p>
            <a:r>
              <a:rPr lang="en-US" sz="2400" dirty="0"/>
              <a:t>CREATE INDEX Syntax :</a:t>
            </a:r>
          </a:p>
          <a:p>
            <a:endParaRPr lang="en-US" sz="2400" dirty="0"/>
          </a:p>
          <a:p>
            <a:r>
              <a:rPr lang="en-US" sz="2400" dirty="0"/>
              <a:t>Creates an index on a table.</a:t>
            </a:r>
          </a:p>
          <a:p>
            <a:r>
              <a:rPr lang="en-US" sz="2400" dirty="0"/>
              <a:t>Duplicate values are allowed:</a:t>
            </a:r>
          </a:p>
          <a:p>
            <a:endParaRPr lang="en-US" dirty="0"/>
          </a:p>
        </p:txBody>
      </p:sp>
      <p:sp>
        <p:nvSpPr>
          <p:cNvPr id="3" name="Rectangle 2"/>
          <p:cNvSpPr/>
          <p:nvPr/>
        </p:nvSpPr>
        <p:spPr>
          <a:xfrm>
            <a:off x="762000" y="2667000"/>
            <a:ext cx="7391400" cy="830997"/>
          </a:xfrm>
          <a:prstGeom prst="rect">
            <a:avLst/>
          </a:prstGeom>
        </p:spPr>
        <p:txBody>
          <a:bodyPr wrap="square">
            <a:spAutoFit/>
          </a:bodyPr>
          <a:lstStyle/>
          <a:p>
            <a:r>
              <a:rPr lang="en-US" sz="2400" b="1" i="1" dirty="0"/>
              <a:t>CREATE  INDEX </a:t>
            </a:r>
            <a:r>
              <a:rPr lang="en-US" sz="2400" b="1" i="1" dirty="0" err="1"/>
              <a:t>index_name</a:t>
            </a:r>
            <a:br>
              <a:rPr lang="en-US" sz="2400" b="1" i="1" dirty="0"/>
            </a:br>
            <a:r>
              <a:rPr lang="en-US" sz="2400" b="1" i="1" dirty="0"/>
              <a:t>ON </a:t>
            </a:r>
            <a:r>
              <a:rPr lang="en-US" sz="2400" b="1" i="1" dirty="0" err="1"/>
              <a:t>table_name</a:t>
            </a:r>
            <a:r>
              <a:rPr lang="en-US" sz="2400" b="1" i="1" dirty="0"/>
              <a:t> (column1, column2, ...);</a:t>
            </a:r>
          </a:p>
        </p:txBody>
      </p:sp>
      <p:sp>
        <p:nvSpPr>
          <p:cNvPr id="4" name="Rectangle 3"/>
          <p:cNvSpPr/>
          <p:nvPr/>
        </p:nvSpPr>
        <p:spPr>
          <a:xfrm>
            <a:off x="762000" y="3886200"/>
            <a:ext cx="7315200" cy="2308324"/>
          </a:xfrm>
          <a:prstGeom prst="rect">
            <a:avLst/>
          </a:prstGeom>
        </p:spPr>
        <p:txBody>
          <a:bodyPr wrap="square">
            <a:spAutoFit/>
          </a:bodyPr>
          <a:lstStyle/>
          <a:p>
            <a:r>
              <a:rPr lang="en-US" sz="2400" dirty="0"/>
              <a:t>CREATE UNIQUE INDEX Syntax</a:t>
            </a:r>
          </a:p>
          <a:p>
            <a:r>
              <a:rPr lang="en-US" sz="2400" dirty="0"/>
              <a:t>Creates a unique index on a table. Duplicate values are not allowed:</a:t>
            </a:r>
          </a:p>
          <a:p>
            <a:endParaRPr lang="en-US" sz="2400" dirty="0"/>
          </a:p>
          <a:p>
            <a:r>
              <a:rPr lang="en-US" sz="2400" b="1" i="1" dirty="0"/>
              <a:t>CREATE</a:t>
            </a:r>
            <a:r>
              <a:rPr lang="en-US" sz="2400" b="1" i="1"/>
              <a:t>  UNIQUE  INDEX</a:t>
            </a:r>
            <a:r>
              <a:rPr lang="en-US" sz="2400" b="1" i="1" dirty="0"/>
              <a:t> </a:t>
            </a:r>
            <a:r>
              <a:rPr lang="en-US" sz="2400" b="1" i="1" dirty="0" err="1"/>
              <a:t>index_name</a:t>
            </a:r>
            <a:br>
              <a:rPr lang="en-US" sz="2400" b="1" i="1" dirty="0"/>
            </a:br>
            <a:r>
              <a:rPr lang="en-US" sz="2400" b="1" i="1" dirty="0"/>
              <a:t>ON </a:t>
            </a:r>
            <a:r>
              <a:rPr lang="en-US" sz="2400" b="1" i="1" dirty="0" err="1"/>
              <a:t>table_name</a:t>
            </a:r>
            <a:r>
              <a:rPr lang="en-US" sz="2400" b="1" i="1" dirty="0"/>
              <a:t> (column1, column2,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57200"/>
            <a:ext cx="3505200" cy="461665"/>
          </a:xfrm>
          <a:prstGeom prst="rect">
            <a:avLst/>
          </a:prstGeom>
          <a:noFill/>
        </p:spPr>
        <p:txBody>
          <a:bodyPr wrap="square" rtlCol="0">
            <a:spAutoFit/>
          </a:bodyPr>
          <a:lstStyle/>
          <a:p>
            <a:r>
              <a:rPr lang="en-US" sz="2400" dirty="0"/>
              <a:t>Example:</a:t>
            </a:r>
          </a:p>
        </p:txBody>
      </p:sp>
      <p:sp>
        <p:nvSpPr>
          <p:cNvPr id="3" name="Rectangle 2"/>
          <p:cNvSpPr/>
          <p:nvPr/>
        </p:nvSpPr>
        <p:spPr>
          <a:xfrm>
            <a:off x="990600" y="1066800"/>
            <a:ext cx="7315200" cy="4893647"/>
          </a:xfrm>
          <a:prstGeom prst="rect">
            <a:avLst/>
          </a:prstGeom>
        </p:spPr>
        <p:txBody>
          <a:bodyPr wrap="square">
            <a:spAutoFit/>
          </a:bodyPr>
          <a:lstStyle/>
          <a:p>
            <a:r>
              <a:rPr lang="en-US" sz="2400" dirty="0">
                <a:latin typeface="Arial" pitchFamily="34" charset="0"/>
                <a:cs typeface="Arial" pitchFamily="34" charset="0"/>
              </a:rPr>
              <a:t>The SQL statement below creates an index named "</a:t>
            </a:r>
            <a:r>
              <a:rPr lang="en-US" sz="2400" dirty="0" err="1">
                <a:latin typeface="Arial" pitchFamily="34" charset="0"/>
                <a:cs typeface="Arial" pitchFamily="34" charset="0"/>
              </a:rPr>
              <a:t>idx_lastname</a:t>
            </a:r>
            <a:r>
              <a:rPr lang="en-US" sz="2400" dirty="0">
                <a:latin typeface="Arial" pitchFamily="34" charset="0"/>
                <a:cs typeface="Arial" pitchFamily="34" charset="0"/>
              </a:rPr>
              <a:t>" on the "</a:t>
            </a:r>
            <a:r>
              <a:rPr lang="en-US" sz="2400" dirty="0" err="1">
                <a:latin typeface="Arial" pitchFamily="34" charset="0"/>
                <a:cs typeface="Arial" pitchFamily="34" charset="0"/>
              </a:rPr>
              <a:t>LastName</a:t>
            </a:r>
            <a:r>
              <a:rPr lang="en-US" sz="2400" dirty="0">
                <a:latin typeface="Arial" pitchFamily="34" charset="0"/>
                <a:cs typeface="Arial" pitchFamily="34" charset="0"/>
              </a:rPr>
              <a:t>" column in the "Persons" table:</a:t>
            </a:r>
          </a:p>
          <a:p>
            <a:endParaRPr lang="en-US" sz="2400" dirty="0">
              <a:latin typeface="Arial" pitchFamily="34" charset="0"/>
              <a:cs typeface="Arial" pitchFamily="34" charset="0"/>
            </a:endParaRPr>
          </a:p>
          <a:p>
            <a:r>
              <a:rPr lang="en-US" sz="2400" b="1" i="1" dirty="0">
                <a:latin typeface="Arial" pitchFamily="34" charset="0"/>
                <a:cs typeface="Arial" pitchFamily="34" charset="0"/>
              </a:rPr>
              <a:t>CREATE INDEX </a:t>
            </a:r>
            <a:r>
              <a:rPr lang="en-US" sz="2400" b="1" i="1" dirty="0" err="1">
                <a:latin typeface="Arial" pitchFamily="34" charset="0"/>
                <a:cs typeface="Arial" pitchFamily="34" charset="0"/>
              </a:rPr>
              <a:t>idx_lastname</a:t>
            </a:r>
            <a:br>
              <a:rPr lang="en-US" sz="2400" b="1" i="1" dirty="0">
                <a:latin typeface="Arial" pitchFamily="34" charset="0"/>
                <a:cs typeface="Arial" pitchFamily="34" charset="0"/>
              </a:rPr>
            </a:br>
            <a:r>
              <a:rPr lang="en-US" sz="2400" b="1" i="1" dirty="0">
                <a:latin typeface="Arial" pitchFamily="34" charset="0"/>
                <a:cs typeface="Arial" pitchFamily="34" charset="0"/>
              </a:rPr>
              <a:t>ON Persons (</a:t>
            </a:r>
            <a:r>
              <a:rPr lang="en-US" sz="2400" b="1" i="1" dirty="0" err="1">
                <a:latin typeface="Arial" pitchFamily="34" charset="0"/>
                <a:cs typeface="Arial" pitchFamily="34" charset="0"/>
              </a:rPr>
              <a:t>LastName</a:t>
            </a:r>
            <a:r>
              <a:rPr lang="en-US" sz="2400" b="1" i="1" dirty="0">
                <a:latin typeface="Arial" pitchFamily="34" charset="0"/>
                <a:cs typeface="Arial" pitchFamily="34" charset="0"/>
              </a:rPr>
              <a:t>);</a:t>
            </a:r>
          </a:p>
          <a:p>
            <a:endParaRPr lang="en-US" sz="2400" dirty="0">
              <a:latin typeface="Arial" pitchFamily="34" charset="0"/>
              <a:cs typeface="Arial" pitchFamily="34" charset="0"/>
            </a:endParaRPr>
          </a:p>
          <a:p>
            <a:r>
              <a:rPr lang="en-US" sz="2400" dirty="0">
                <a:latin typeface="Arial" pitchFamily="34" charset="0"/>
                <a:cs typeface="Arial" pitchFamily="34" charset="0"/>
              </a:rPr>
              <a:t>If you want to create an index on a combination of columns, you can list the column names within the parentheses, separated by commas:</a:t>
            </a:r>
          </a:p>
          <a:p>
            <a:endParaRPr lang="en-US" sz="2400" dirty="0">
              <a:latin typeface="Arial" pitchFamily="34" charset="0"/>
              <a:cs typeface="Arial" pitchFamily="34" charset="0"/>
            </a:endParaRPr>
          </a:p>
          <a:p>
            <a:r>
              <a:rPr lang="en-US" sz="2400" b="1" i="1" dirty="0">
                <a:latin typeface="Arial" pitchFamily="34" charset="0"/>
                <a:cs typeface="Arial" pitchFamily="34" charset="0"/>
              </a:rPr>
              <a:t>CREATE INDEX </a:t>
            </a:r>
            <a:r>
              <a:rPr lang="en-US" sz="2400" b="1" i="1" dirty="0" err="1">
                <a:latin typeface="Arial" pitchFamily="34" charset="0"/>
                <a:cs typeface="Arial" pitchFamily="34" charset="0"/>
              </a:rPr>
              <a:t>idx_pname</a:t>
            </a:r>
            <a:br>
              <a:rPr lang="en-US" sz="2400" b="1" i="1" dirty="0">
                <a:latin typeface="Arial" pitchFamily="34" charset="0"/>
                <a:cs typeface="Arial" pitchFamily="34" charset="0"/>
              </a:rPr>
            </a:br>
            <a:r>
              <a:rPr lang="en-US" sz="2400" b="1" i="1" dirty="0">
                <a:latin typeface="Arial" pitchFamily="34" charset="0"/>
                <a:cs typeface="Arial" pitchFamily="34" charset="0"/>
              </a:rPr>
              <a:t>ON Persons (</a:t>
            </a:r>
            <a:r>
              <a:rPr lang="en-US" sz="2400" b="1" i="1" dirty="0" err="1">
                <a:latin typeface="Arial" pitchFamily="34" charset="0"/>
                <a:cs typeface="Arial" pitchFamily="34" charset="0"/>
              </a:rPr>
              <a:t>LastName</a:t>
            </a:r>
            <a:r>
              <a:rPr lang="en-US" sz="2400" b="1" i="1" dirty="0">
                <a:latin typeface="Arial" pitchFamily="34" charset="0"/>
                <a:cs typeface="Arial" pitchFamily="34" charset="0"/>
              </a:rPr>
              <a:t>, </a:t>
            </a:r>
            <a:r>
              <a:rPr lang="en-US" sz="2400" b="1" i="1" dirty="0" err="1">
                <a:latin typeface="Arial" pitchFamily="34" charset="0"/>
                <a:cs typeface="Arial" pitchFamily="34" charset="0"/>
              </a:rPr>
              <a:t>FirstName</a:t>
            </a:r>
            <a:r>
              <a:rPr lang="en-US" sz="2400" b="1" i="1" dirty="0">
                <a:latin typeface="Arial" pitchFamily="34" charset="0"/>
                <a:cs typeface="Arial"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Drop Index</a:t>
            </a:r>
          </a:p>
        </p:txBody>
      </p:sp>
      <p:sp>
        <p:nvSpPr>
          <p:cNvPr id="33793" name="Rectangle 1"/>
          <p:cNvSpPr>
            <a:spLocks noChangeArrowheads="1"/>
          </p:cNvSpPr>
          <p:nvPr/>
        </p:nvSpPr>
        <p:spPr bwMode="auto">
          <a:xfrm>
            <a:off x="762000" y="1828800"/>
            <a:ext cx="7696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95000"/>
                  </a:schemeClr>
                </a:solidFill>
                <a:effectLst/>
                <a:latin typeface="Verdana" pitchFamily="34" charset="0"/>
                <a:cs typeface="Arial" pitchFamily="34" charset="0"/>
              </a:rPr>
              <a:t>The </a:t>
            </a:r>
            <a:r>
              <a:rPr kumimoji="0" lang="en-US" sz="2400" b="0" i="0" u="none" strike="noStrike" cap="none" normalizeH="0" baseline="0" dirty="0">
                <a:ln>
                  <a:noFill/>
                </a:ln>
                <a:solidFill>
                  <a:schemeClr val="tx1">
                    <a:lumMod val="95000"/>
                  </a:schemeClr>
                </a:solidFill>
                <a:effectLst/>
                <a:latin typeface="Consolas" pitchFamily="49" charset="0"/>
                <a:cs typeface="Arial" pitchFamily="34" charset="0"/>
              </a:rPr>
              <a:t>DROP INDEX</a:t>
            </a:r>
            <a:r>
              <a:rPr kumimoji="0" lang="en-US" sz="2400" b="0" i="0" u="none" strike="noStrike" cap="none" normalizeH="0" baseline="0" dirty="0">
                <a:ln>
                  <a:noFill/>
                </a:ln>
                <a:solidFill>
                  <a:schemeClr val="tx1">
                    <a:lumMod val="95000"/>
                  </a:schemeClr>
                </a:solidFill>
                <a:effectLst/>
                <a:latin typeface="Verdana" pitchFamily="34" charset="0"/>
                <a:cs typeface="Arial" pitchFamily="34" charset="0"/>
              </a:rPr>
              <a:t> statement is used to delete an index in a table.</a:t>
            </a:r>
            <a:r>
              <a:rPr kumimoji="0" lang="en-US" sz="2400" b="0" i="0" u="none" strike="noStrike" cap="none" normalizeH="0" baseline="0" dirty="0">
                <a:ln>
                  <a:noFill/>
                </a:ln>
                <a:solidFill>
                  <a:schemeClr val="tx1">
                    <a:lumMod val="95000"/>
                  </a:schemeClr>
                </a:solidFill>
                <a:effectLst/>
                <a:latin typeface="Arial" pitchFamily="34" charset="0"/>
                <a:cs typeface="Arial" pitchFamily="34" charset="0"/>
              </a:rPr>
              <a:t> </a:t>
            </a:r>
          </a:p>
        </p:txBody>
      </p:sp>
      <p:sp>
        <p:nvSpPr>
          <p:cNvPr id="4" name="Rectangle 3"/>
          <p:cNvSpPr/>
          <p:nvPr/>
        </p:nvSpPr>
        <p:spPr>
          <a:xfrm>
            <a:off x="914400" y="3105835"/>
            <a:ext cx="7086600" cy="2308324"/>
          </a:xfrm>
          <a:prstGeom prst="rect">
            <a:avLst/>
          </a:prstGeom>
        </p:spPr>
        <p:txBody>
          <a:bodyPr wrap="square">
            <a:spAutoFit/>
          </a:bodyPr>
          <a:lstStyle/>
          <a:p>
            <a:r>
              <a:rPr lang="en-US" sz="2400" b="1" i="1" dirty="0">
                <a:latin typeface="Arial" pitchFamily="34" charset="0"/>
                <a:cs typeface="Arial" pitchFamily="34" charset="0"/>
              </a:rPr>
              <a:t>ALTER TABLE </a:t>
            </a:r>
            <a:r>
              <a:rPr lang="en-US" sz="2400" b="1" i="1" dirty="0" err="1">
                <a:latin typeface="Arial" pitchFamily="34" charset="0"/>
                <a:cs typeface="Arial" pitchFamily="34" charset="0"/>
              </a:rPr>
              <a:t>table_name</a:t>
            </a:r>
            <a:br>
              <a:rPr lang="en-US" sz="2400" b="1" i="1" dirty="0">
                <a:latin typeface="Arial" pitchFamily="34" charset="0"/>
                <a:cs typeface="Arial" pitchFamily="34" charset="0"/>
              </a:rPr>
            </a:br>
            <a:r>
              <a:rPr lang="en-US" sz="2400" b="1" i="1" dirty="0">
                <a:latin typeface="Arial" pitchFamily="34" charset="0"/>
                <a:cs typeface="Arial" pitchFamily="34" charset="0"/>
              </a:rPr>
              <a:t>DROP INDEX </a:t>
            </a:r>
            <a:r>
              <a:rPr lang="en-US" sz="2400" b="1" i="1" dirty="0" err="1">
                <a:latin typeface="Arial" pitchFamily="34" charset="0"/>
                <a:cs typeface="Arial" pitchFamily="34" charset="0"/>
              </a:rPr>
              <a:t>index_name</a:t>
            </a:r>
            <a:r>
              <a:rPr lang="en-US" sz="2400" b="1" i="1" dirty="0">
                <a:latin typeface="Arial" pitchFamily="34" charset="0"/>
                <a:cs typeface="Arial" pitchFamily="34" charset="0"/>
              </a:rPr>
              <a:t>;</a:t>
            </a:r>
          </a:p>
          <a:p>
            <a:endParaRPr lang="en-US" sz="2400" dirty="0">
              <a:latin typeface="Arial" pitchFamily="34" charset="0"/>
              <a:cs typeface="Arial" pitchFamily="34" charset="0"/>
            </a:endParaRPr>
          </a:p>
          <a:p>
            <a:endParaRPr lang="en-US" sz="2400" dirty="0">
              <a:latin typeface="Arial" pitchFamily="34" charset="0"/>
              <a:cs typeface="Arial" pitchFamily="34" charset="0"/>
            </a:endParaRPr>
          </a:p>
          <a:p>
            <a:endParaRPr lang="en-US" sz="2400" dirty="0">
              <a:latin typeface="Arial" pitchFamily="34" charset="0"/>
              <a:cs typeface="Arial" pitchFamily="34" charset="0"/>
            </a:endParaRPr>
          </a:p>
          <a:p>
            <a:r>
              <a:rPr lang="en-US" sz="2400" b="1" i="1" dirty="0">
                <a:latin typeface="Arial" pitchFamily="34" charset="0"/>
                <a:cs typeface="Arial" pitchFamily="34" charset="0"/>
              </a:rPr>
              <a:t>DROP INDEX </a:t>
            </a:r>
            <a:r>
              <a:rPr lang="en-US" sz="2400" b="1" i="1" dirty="0" err="1">
                <a:latin typeface="Arial" pitchFamily="34" charset="0"/>
                <a:cs typeface="Arial" pitchFamily="34" charset="0"/>
              </a:rPr>
              <a:t>index_name</a:t>
            </a:r>
            <a:r>
              <a:rPr lang="en-US" sz="2400" b="1" i="1" dirty="0">
                <a:latin typeface="Arial" pitchFamily="34" charset="0"/>
                <a:cs typeface="Arial" pitchFamily="34" charset="0"/>
              </a:rPr>
              <a:t> ON </a:t>
            </a:r>
            <a:r>
              <a:rPr lang="en-US" sz="2400" b="1" i="1" dirty="0" err="1">
                <a:latin typeface="Arial" pitchFamily="34" charset="0"/>
                <a:cs typeface="Arial" pitchFamily="34" charset="0"/>
              </a:rPr>
              <a:t>table_name</a:t>
            </a:r>
            <a:r>
              <a:rPr lang="en-US" sz="2400" b="1" i="1" dirty="0">
                <a:latin typeface="Arial" pitchFamily="34" charset="0"/>
                <a:cs typeface="Arial"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Show Index</a:t>
            </a:r>
          </a:p>
        </p:txBody>
      </p:sp>
      <p:sp>
        <p:nvSpPr>
          <p:cNvPr id="3" name="TextBox 2"/>
          <p:cNvSpPr txBox="1"/>
          <p:nvPr/>
        </p:nvSpPr>
        <p:spPr>
          <a:xfrm>
            <a:off x="990600" y="2362200"/>
            <a:ext cx="7315200" cy="1938992"/>
          </a:xfrm>
          <a:prstGeom prst="rect">
            <a:avLst/>
          </a:prstGeom>
          <a:noFill/>
        </p:spPr>
        <p:txBody>
          <a:bodyPr wrap="square" rtlCol="0">
            <a:spAutoFit/>
          </a:bodyPr>
          <a:lstStyle/>
          <a:p>
            <a:r>
              <a:rPr lang="en-US" sz="2400" dirty="0">
                <a:latin typeface="Arial" pitchFamily="34" charset="0"/>
                <a:cs typeface="Arial" pitchFamily="34" charset="0"/>
              </a:rPr>
              <a:t>The SHOW INDEX statement is used to show the index in table.</a:t>
            </a:r>
          </a:p>
          <a:p>
            <a:endParaRPr lang="en-US" sz="2400" dirty="0">
              <a:latin typeface="Arial" pitchFamily="34" charset="0"/>
              <a:cs typeface="Arial" pitchFamily="34" charset="0"/>
            </a:endParaRPr>
          </a:p>
          <a:p>
            <a:endParaRPr lang="en-US" sz="2400" dirty="0">
              <a:latin typeface="Arial" pitchFamily="34" charset="0"/>
              <a:cs typeface="Arial" pitchFamily="34" charset="0"/>
            </a:endParaRPr>
          </a:p>
          <a:p>
            <a:r>
              <a:rPr lang="en-US" sz="2400" b="1" i="1" dirty="0">
                <a:latin typeface="Arial" pitchFamily="34" charset="0"/>
                <a:cs typeface="Arial" pitchFamily="34" charset="0"/>
              </a:rPr>
              <a:t>SHOW INDEX FROM </a:t>
            </a:r>
            <a:r>
              <a:rPr lang="en-US" sz="2400" b="1" i="1" dirty="0" err="1">
                <a:latin typeface="Arial" pitchFamily="34" charset="0"/>
                <a:cs typeface="Arial" pitchFamily="34" charset="0"/>
              </a:rPr>
              <a:t>table_name</a:t>
            </a:r>
            <a:r>
              <a:rPr lang="en-US" sz="2400" b="1" i="1" dirty="0">
                <a:latin typeface="Arial" pitchFamily="34" charset="0"/>
                <a:cs typeface="Arial"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2590800"/>
            <a:ext cx="3962400" cy="990601"/>
          </a:xfrm>
        </p:spPr>
        <p:txBody>
          <a:bodyPr>
            <a:normAutofit/>
          </a:bodyPr>
          <a:lstStyle/>
          <a:p>
            <a:r>
              <a:rPr lang="en-US" sz="5400" dirty="0"/>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bms-indexing-in-dbms.png"/>
          <p:cNvPicPr>
            <a:picLocks noChangeAspect="1"/>
          </p:cNvPicPr>
          <p:nvPr/>
        </p:nvPicPr>
        <p:blipFill>
          <a:blip r:embed="rId2"/>
          <a:stretch>
            <a:fillRect/>
          </a:stretch>
        </p:blipFill>
        <p:spPr>
          <a:xfrm>
            <a:off x="1600200" y="762000"/>
            <a:ext cx="5791200" cy="1524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3" name="Rectangle 2"/>
          <p:cNvSpPr/>
          <p:nvPr/>
        </p:nvSpPr>
        <p:spPr>
          <a:xfrm>
            <a:off x="1066800" y="2743200"/>
            <a:ext cx="7010400" cy="3416320"/>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The first column of the database is the search key that contains a copy of the primary key or candidate key of the table. The values of the primary key are stored in sorted order so that the corresponding data can be accessed easily.</a:t>
            </a:r>
          </a:p>
          <a:p>
            <a:pPr>
              <a:buFont typeface="Arial" pitchFamily="34" charset="0"/>
              <a:buChar char="•"/>
            </a:pPr>
            <a:r>
              <a:rPr lang="en-US" sz="2400" dirty="0">
                <a:latin typeface="Arial" pitchFamily="34" charset="0"/>
                <a:cs typeface="Arial" pitchFamily="34" charset="0"/>
              </a:rPr>
              <a:t>The second column of the database is the data reference. It contains a set of pointers holding the address of the disk block where the value of the particular key can be found.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Methods</a:t>
            </a:r>
          </a:p>
        </p:txBody>
      </p:sp>
      <p:pic>
        <p:nvPicPr>
          <p:cNvPr id="3" name="Picture 2" descr="dbms-indexing-in-dbms_2.png"/>
          <p:cNvPicPr>
            <a:picLocks noChangeAspect="1"/>
          </p:cNvPicPr>
          <p:nvPr/>
        </p:nvPicPr>
        <p:blipFill>
          <a:blip r:embed="rId2"/>
          <a:stretch>
            <a:fillRect/>
          </a:stretch>
        </p:blipFill>
        <p:spPr>
          <a:xfrm>
            <a:off x="838200" y="1981200"/>
            <a:ext cx="7467600" cy="396240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Indices</a:t>
            </a:r>
          </a:p>
        </p:txBody>
      </p:sp>
      <p:sp>
        <p:nvSpPr>
          <p:cNvPr id="3" name="Rectangle 2"/>
          <p:cNvSpPr/>
          <p:nvPr/>
        </p:nvSpPr>
        <p:spPr>
          <a:xfrm>
            <a:off x="762000" y="1752600"/>
            <a:ext cx="7696200" cy="4339650"/>
          </a:xfrm>
          <a:prstGeom prst="rect">
            <a:avLst/>
          </a:prstGeom>
        </p:spPr>
        <p:txBody>
          <a:bodyPr wrap="square">
            <a:spAutoFit/>
          </a:bodyPr>
          <a:lstStyle/>
          <a:p>
            <a:r>
              <a:rPr lang="en-US" sz="2400" dirty="0">
                <a:latin typeface="Arial" pitchFamily="34" charset="0"/>
                <a:cs typeface="Arial" pitchFamily="34" charset="0"/>
              </a:rPr>
              <a:t>The indices are usually sorted to make searching faster. The indices which are sorted are known as ordered indices</a:t>
            </a:r>
            <a:r>
              <a:rPr lang="en-US" sz="2000" dirty="0">
                <a:latin typeface="Arial" pitchFamily="34" charset="0"/>
                <a:cs typeface="Arial" pitchFamily="34" charset="0"/>
              </a:rPr>
              <a:t>.</a:t>
            </a:r>
          </a:p>
          <a:p>
            <a:endParaRPr lang="en-US" sz="2000" dirty="0">
              <a:latin typeface="Arial" pitchFamily="34" charset="0"/>
              <a:cs typeface="Arial" pitchFamily="34" charset="0"/>
            </a:endParaRPr>
          </a:p>
          <a:p>
            <a:r>
              <a:rPr lang="en-US" sz="2400" b="1" dirty="0">
                <a:latin typeface="Arial" pitchFamily="34" charset="0"/>
                <a:cs typeface="Arial" pitchFamily="34" charset="0"/>
              </a:rPr>
              <a:t>Example: </a:t>
            </a:r>
            <a:r>
              <a:rPr lang="en-US" sz="2000" dirty="0">
                <a:latin typeface="Arial" pitchFamily="34" charset="0"/>
                <a:cs typeface="Arial" pitchFamily="34" charset="0"/>
              </a:rPr>
              <a:t>Suppose we have an employee table with thousands of record and each of which is 10 bytes long. If their IDs start with 1, 2, 3....and so on and we have to search student with ID-543.</a:t>
            </a:r>
          </a:p>
          <a:p>
            <a:r>
              <a:rPr lang="en-US" sz="2000" dirty="0">
                <a:latin typeface="Arial" pitchFamily="34" charset="0"/>
                <a:cs typeface="Arial" pitchFamily="34" charset="0"/>
              </a:rPr>
              <a:t>In the case of a database with no index, we have to search the disk block from starting till it reaches 543. The DBMS will read the record after reading 543*10=5430 bytes.</a:t>
            </a:r>
          </a:p>
          <a:p>
            <a:r>
              <a:rPr lang="en-US" sz="2000" dirty="0">
                <a:latin typeface="Arial" pitchFamily="34" charset="0"/>
                <a:cs typeface="Arial" pitchFamily="34" charset="0"/>
              </a:rPr>
              <a:t>In the case of an index, we will search using indexes and the DBMS will read the record after reading 542*2= 1084 bytes which are very less compared to the previous case.</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Index</a:t>
            </a:r>
          </a:p>
        </p:txBody>
      </p:sp>
      <p:sp>
        <p:nvSpPr>
          <p:cNvPr id="3" name="Rectangle 2"/>
          <p:cNvSpPr/>
          <p:nvPr/>
        </p:nvSpPr>
        <p:spPr>
          <a:xfrm>
            <a:off x="838200" y="1752600"/>
            <a:ext cx="7315200" cy="4524315"/>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If the index is created on the basis of the primary key of the table, then it is known as primary indexing. These primary keys are unique to each record and contain 1:1 relation between the records.</a:t>
            </a:r>
          </a:p>
          <a:p>
            <a:pPr>
              <a:buFont typeface="Arial" pitchFamily="34" charset="0"/>
              <a:buChar char="•"/>
            </a:pPr>
            <a:r>
              <a:rPr lang="en-US" sz="2400" dirty="0">
                <a:latin typeface="Arial" pitchFamily="34" charset="0"/>
                <a:cs typeface="Arial" pitchFamily="34" charset="0"/>
              </a:rPr>
              <a:t>As primary keys are stored in sorted order, the performance of the searching operation is quite efficient.</a:t>
            </a:r>
          </a:p>
          <a:p>
            <a:endParaRPr lang="en-US" sz="2400" dirty="0">
              <a:latin typeface="Arial" pitchFamily="34" charset="0"/>
              <a:cs typeface="Arial" pitchFamily="34" charset="0"/>
            </a:endParaRPr>
          </a:p>
          <a:p>
            <a:r>
              <a:rPr lang="en-US" sz="2400" dirty="0">
                <a:latin typeface="Arial" pitchFamily="34" charset="0"/>
                <a:cs typeface="Arial" pitchFamily="34" charset="0"/>
              </a:rPr>
              <a:t>The primary index can be classified into two types:</a:t>
            </a:r>
          </a:p>
          <a:p>
            <a:endParaRPr lang="en-US" sz="2400" b="1"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Dense index</a:t>
            </a:r>
            <a:endParaRPr lang="en-US" sz="2400" dirty="0">
              <a:latin typeface="Arial" pitchFamily="34" charset="0"/>
              <a:cs typeface="Arial" pitchFamily="34" charset="0"/>
            </a:endParaRPr>
          </a:p>
          <a:p>
            <a:pPr>
              <a:buFont typeface="Arial" pitchFamily="34" charset="0"/>
              <a:buChar char="•"/>
            </a:pPr>
            <a:r>
              <a:rPr lang="en-US" sz="2400" b="1" dirty="0">
                <a:latin typeface="Arial" pitchFamily="34" charset="0"/>
                <a:cs typeface="Arial" pitchFamily="34" charset="0"/>
              </a:rPr>
              <a:t>Sparse index</a:t>
            </a:r>
            <a:endParaRPr lang="en-US" sz="24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Dense Index</a:t>
            </a:r>
          </a:p>
        </p:txBody>
      </p:sp>
      <p:sp>
        <p:nvSpPr>
          <p:cNvPr id="3" name="Rectangle 2"/>
          <p:cNvSpPr/>
          <p:nvPr/>
        </p:nvSpPr>
        <p:spPr>
          <a:xfrm>
            <a:off x="838200" y="1997839"/>
            <a:ext cx="7391400" cy="3785652"/>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The dense index contains an index record for every search key value in the data file. It makes searching faster.</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In this, the number of records in the index table is same as the number of records in the main table.</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It needs more space to store index record itself. The index records have the search key and a pointer to the actual record on the disk.</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nse index.png"/>
          <p:cNvPicPr>
            <a:picLocks noChangeAspect="1"/>
          </p:cNvPicPr>
          <p:nvPr/>
        </p:nvPicPr>
        <p:blipFill>
          <a:blip r:embed="rId2"/>
          <a:stretch>
            <a:fillRect/>
          </a:stretch>
        </p:blipFill>
        <p:spPr>
          <a:xfrm>
            <a:off x="1447800" y="1524000"/>
            <a:ext cx="6324600" cy="3429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Sparse Index</a:t>
            </a:r>
          </a:p>
        </p:txBody>
      </p:sp>
      <p:sp>
        <p:nvSpPr>
          <p:cNvPr id="3" name="Rectangle 2"/>
          <p:cNvSpPr/>
          <p:nvPr/>
        </p:nvSpPr>
        <p:spPr>
          <a:xfrm>
            <a:off x="914400" y="2209800"/>
            <a:ext cx="7239000" cy="2308324"/>
          </a:xfrm>
          <a:prstGeom prst="rect">
            <a:avLst/>
          </a:prstGeom>
        </p:spPr>
        <p:txBody>
          <a:bodyPr wrap="square">
            <a:spAutoFit/>
          </a:bodyPr>
          <a:lstStyle/>
          <a:p>
            <a:pPr>
              <a:buFont typeface="Arial" pitchFamily="34" charset="0"/>
              <a:buChar char="•"/>
            </a:pPr>
            <a:r>
              <a:rPr lang="en-US" sz="2400" dirty="0">
                <a:latin typeface="Arial" pitchFamily="34" charset="0"/>
                <a:cs typeface="Arial" pitchFamily="34" charset="0"/>
              </a:rPr>
              <a:t>In the data file, index record appears only for a few items. Each item points to a block.</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In this, instead of pointing to each record in the main table, the index points to the records in the main table in a gap.</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61</TotalTime>
  <Words>1169</Words>
  <Application>Microsoft Office PowerPoint</Application>
  <PresentationFormat>On-screen Show (4:3)</PresentationFormat>
  <Paragraphs>86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Consolas</vt:lpstr>
      <vt:lpstr>Rockwell</vt:lpstr>
      <vt:lpstr>Verdana</vt:lpstr>
      <vt:lpstr>Wingdings 2</vt:lpstr>
      <vt:lpstr>Foundry</vt:lpstr>
      <vt:lpstr>DBMS</vt:lpstr>
      <vt:lpstr>Indexing in DBMS</vt:lpstr>
      <vt:lpstr>PowerPoint Presentation</vt:lpstr>
      <vt:lpstr>Indexing Methods</vt:lpstr>
      <vt:lpstr>Ordered Indices</vt:lpstr>
      <vt:lpstr>Primary Index</vt:lpstr>
      <vt:lpstr>Dense Index</vt:lpstr>
      <vt:lpstr>PowerPoint Presentation</vt:lpstr>
      <vt:lpstr>Sparse Index</vt:lpstr>
      <vt:lpstr>PowerPoint Presentation</vt:lpstr>
      <vt:lpstr>Clustering Index</vt:lpstr>
      <vt:lpstr>PowerPoint Presentation</vt:lpstr>
      <vt:lpstr>PowerPoint Presentation</vt:lpstr>
      <vt:lpstr>PowerPoint Presentation</vt:lpstr>
      <vt:lpstr>PowerPoint Presentation</vt:lpstr>
      <vt:lpstr>Secondary Index</vt:lpstr>
      <vt:lpstr>PowerPoint Presentation</vt:lpstr>
      <vt:lpstr>PowerPoint Presentation</vt:lpstr>
      <vt:lpstr>SQL Create Index</vt:lpstr>
      <vt:lpstr>PowerPoint Presentation</vt:lpstr>
      <vt:lpstr>PowerPoint Presentation</vt:lpstr>
      <vt:lpstr>SQL Drop Index</vt:lpstr>
      <vt:lpstr>SQL Show Index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Admin</cp:lastModifiedBy>
  <cp:revision>35</cp:revision>
  <dcterms:created xsi:type="dcterms:W3CDTF">2006-08-16T00:00:00Z</dcterms:created>
  <dcterms:modified xsi:type="dcterms:W3CDTF">2023-01-30T06:17:54Z</dcterms:modified>
</cp:coreProperties>
</file>