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456" y="-2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3/2/2022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3/2/2022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3/2/2022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3/2/2022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3/2/2022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3/2/2022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DBMS</a:t>
            </a:r>
            <a:endParaRPr lang="en-US" dirty="0"/>
          </a:p>
        </p:txBody>
      </p:sp>
      <p:sp>
        <p:nvSpPr>
          <p:cNvPr id="3" name="Subtitle 2"/>
          <p:cNvSpPr>
            <a:spLocks noGrp="1"/>
          </p:cNvSpPr>
          <p:nvPr>
            <p:ph type="subTitle" idx="1"/>
          </p:nvPr>
        </p:nvSpPr>
        <p:spPr/>
        <p:txBody>
          <a:bodyPr/>
          <a:lstStyle/>
          <a:p>
            <a:r>
              <a:rPr lang="en-US" dirty="0" smtClean="0"/>
              <a:t>Concept of Transaction</a:t>
            </a:r>
            <a:endParaRPr lang="en-US" dirty="0"/>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Property</a:t>
            </a:r>
            <a:endParaRPr lang="en-US" dirty="0"/>
          </a:p>
        </p:txBody>
      </p:sp>
      <p:sp>
        <p:nvSpPr>
          <p:cNvPr id="3" name="Rectangle 2"/>
          <p:cNvSpPr/>
          <p:nvPr/>
        </p:nvSpPr>
        <p:spPr>
          <a:xfrm>
            <a:off x="838200" y="1905000"/>
            <a:ext cx="7315200" cy="3416320"/>
          </a:xfrm>
          <a:prstGeom prst="rect">
            <a:avLst/>
          </a:prstGeom>
        </p:spPr>
        <p:txBody>
          <a:bodyPr wrap="square">
            <a:spAutoFit/>
          </a:bodyPr>
          <a:lstStyle/>
          <a:p>
            <a:r>
              <a:rPr lang="en-US" sz="2400" dirty="0" smtClean="0">
                <a:latin typeface="Arial" pitchFamily="34" charset="0"/>
                <a:cs typeface="Arial" pitchFamily="34" charset="0"/>
              </a:rPr>
              <a:t>The transaction has the four properties. These are used to maintain consistency in a database, before and after the transaction.</a:t>
            </a:r>
          </a:p>
          <a:p>
            <a:r>
              <a:rPr lang="en-US" sz="2400" dirty="0" smtClean="0">
                <a:latin typeface="Arial" pitchFamily="34" charset="0"/>
                <a:cs typeface="Arial" pitchFamily="34" charset="0"/>
              </a:rPr>
              <a:t>Properties of Transaction-</a:t>
            </a:r>
          </a:p>
          <a:p>
            <a:r>
              <a:rPr lang="en-US" sz="2400" dirty="0" smtClean="0">
                <a:latin typeface="Arial" pitchFamily="34" charset="0"/>
                <a:cs typeface="Arial" pitchFamily="34" charset="0"/>
              </a:rPr>
              <a:t> </a:t>
            </a:r>
          </a:p>
          <a:p>
            <a:pPr>
              <a:buFont typeface="Arial" pitchFamily="34" charset="0"/>
              <a:buChar char="•"/>
            </a:pPr>
            <a:r>
              <a:rPr lang="en-US" sz="2400" dirty="0" smtClean="0">
                <a:latin typeface="Arial" pitchFamily="34" charset="0"/>
                <a:cs typeface="Arial" pitchFamily="34" charset="0"/>
              </a:rPr>
              <a:t>Atomicity</a:t>
            </a:r>
          </a:p>
          <a:p>
            <a:pPr>
              <a:buFont typeface="Arial" pitchFamily="34" charset="0"/>
              <a:buChar char="•"/>
            </a:pPr>
            <a:r>
              <a:rPr lang="en-US" sz="2400" dirty="0" smtClean="0">
                <a:latin typeface="Arial" pitchFamily="34" charset="0"/>
                <a:cs typeface="Arial" pitchFamily="34" charset="0"/>
              </a:rPr>
              <a:t>Consistency</a:t>
            </a:r>
          </a:p>
          <a:p>
            <a:pPr>
              <a:buFont typeface="Arial" pitchFamily="34" charset="0"/>
              <a:buChar char="•"/>
            </a:pPr>
            <a:r>
              <a:rPr lang="en-US" sz="2400" dirty="0" smtClean="0">
                <a:latin typeface="Arial" pitchFamily="34" charset="0"/>
                <a:cs typeface="Arial" pitchFamily="34" charset="0"/>
              </a:rPr>
              <a:t>Isolation</a:t>
            </a:r>
          </a:p>
          <a:p>
            <a:pPr>
              <a:buFont typeface="Arial" pitchFamily="34" charset="0"/>
              <a:buChar char="•"/>
            </a:pPr>
            <a:r>
              <a:rPr lang="en-US" sz="2400" dirty="0" smtClean="0">
                <a:latin typeface="Arial" pitchFamily="34" charset="0"/>
                <a:cs typeface="Arial" pitchFamily="34" charset="0"/>
              </a:rPr>
              <a:t>Durability</a:t>
            </a:r>
            <a:endParaRPr lang="en-US" sz="24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bms-transaction-property.png"/>
          <p:cNvPicPr>
            <a:picLocks noChangeAspect="1"/>
          </p:cNvPicPr>
          <p:nvPr/>
        </p:nvPicPr>
        <p:blipFill>
          <a:blip r:embed="rId2"/>
          <a:stretch>
            <a:fillRect/>
          </a:stretch>
        </p:blipFill>
        <p:spPr>
          <a:xfrm>
            <a:off x="914400" y="609600"/>
            <a:ext cx="7239000" cy="5486400"/>
          </a:xfrm>
          <a:prstGeom prst="rect">
            <a:avLst/>
          </a:prstGeom>
        </p:spPr>
      </p:pic>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Atomicity</a:t>
            </a:r>
            <a:endParaRPr lang="en-US" dirty="0"/>
          </a:p>
        </p:txBody>
      </p:sp>
      <p:sp>
        <p:nvSpPr>
          <p:cNvPr id="3" name="Rectangle 2"/>
          <p:cNvSpPr/>
          <p:nvPr/>
        </p:nvSpPr>
        <p:spPr>
          <a:xfrm>
            <a:off x="914400" y="1752600"/>
            <a:ext cx="7315200" cy="4154984"/>
          </a:xfrm>
          <a:prstGeom prst="rect">
            <a:avLst/>
          </a:prstGeom>
        </p:spPr>
        <p:txBody>
          <a:bodyPr wrap="square">
            <a:spAutoFit/>
          </a:bodyPr>
          <a:lstStyle/>
          <a:p>
            <a:r>
              <a:rPr lang="en-US" sz="2400" dirty="0" smtClean="0">
                <a:latin typeface="Arial" pitchFamily="34" charset="0"/>
                <a:cs typeface="Arial" pitchFamily="34" charset="0"/>
              </a:rPr>
              <a:t>It states that all operations of the transaction take place at once if not, the transaction is aborted.</a:t>
            </a:r>
          </a:p>
          <a:p>
            <a:r>
              <a:rPr lang="en-US" sz="2400" dirty="0" smtClean="0">
                <a:latin typeface="Arial" pitchFamily="34" charset="0"/>
                <a:cs typeface="Arial" pitchFamily="34" charset="0"/>
              </a:rPr>
              <a:t>There is no midway, i.e., the transaction cannot occur partially. Each transaction is treated as one unit and either run to completion or is not executed at all.</a:t>
            </a:r>
          </a:p>
          <a:p>
            <a:r>
              <a:rPr lang="en-US" sz="2400" dirty="0" smtClean="0">
                <a:latin typeface="Arial" pitchFamily="34" charset="0"/>
                <a:cs typeface="Arial" pitchFamily="34" charset="0"/>
              </a:rPr>
              <a:t>Atomicity involves the following two operations:</a:t>
            </a:r>
          </a:p>
          <a:p>
            <a:r>
              <a:rPr lang="en-US" sz="2400" b="1" dirty="0" smtClean="0">
                <a:latin typeface="Arial" pitchFamily="34" charset="0"/>
                <a:cs typeface="Arial" pitchFamily="34" charset="0"/>
              </a:rPr>
              <a:t>Abort:</a:t>
            </a:r>
            <a:r>
              <a:rPr lang="en-US" sz="2400" dirty="0" smtClean="0">
                <a:latin typeface="Arial" pitchFamily="34" charset="0"/>
                <a:cs typeface="Arial" pitchFamily="34" charset="0"/>
              </a:rPr>
              <a:t> If a transaction aborts then all the changes made are not visible.</a:t>
            </a:r>
          </a:p>
          <a:p>
            <a:r>
              <a:rPr lang="en-US" sz="2400" b="1" dirty="0" smtClean="0">
                <a:latin typeface="Arial" pitchFamily="34" charset="0"/>
                <a:cs typeface="Arial" pitchFamily="34" charset="0"/>
              </a:rPr>
              <a:t>Commit:</a:t>
            </a:r>
            <a:r>
              <a:rPr lang="en-US" sz="2400" dirty="0" smtClean="0">
                <a:latin typeface="Arial" pitchFamily="34" charset="0"/>
                <a:cs typeface="Arial" pitchFamily="34" charset="0"/>
              </a:rPr>
              <a:t> If a transaction commits then all the changes made are visible.</a:t>
            </a:r>
            <a:endParaRPr lang="en-US" sz="2400"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838200"/>
            <a:ext cx="7467600" cy="1938992"/>
          </a:xfrm>
          <a:prstGeom prst="rect">
            <a:avLst/>
          </a:prstGeom>
        </p:spPr>
        <p:txBody>
          <a:bodyPr wrap="square">
            <a:spAutoFit/>
          </a:bodyPr>
          <a:lstStyle/>
          <a:p>
            <a:r>
              <a:rPr lang="en-US" sz="2400" b="1" dirty="0" smtClean="0">
                <a:latin typeface="Arial" pitchFamily="34" charset="0"/>
                <a:cs typeface="Arial" pitchFamily="34" charset="0"/>
              </a:rPr>
              <a:t>Example:</a:t>
            </a:r>
            <a:r>
              <a:rPr lang="en-US" sz="2400" dirty="0" smtClean="0">
                <a:latin typeface="Arial" pitchFamily="34" charset="0"/>
                <a:cs typeface="Arial" pitchFamily="34" charset="0"/>
              </a:rPr>
              <a:t> Let's assume that following transaction T consisting of T1 and T2. A consists of Rs 600 and B consists of Rs 300. Transfer Rs 100 from account A to account B.</a:t>
            </a:r>
          </a:p>
          <a:p>
            <a:endParaRPr lang="en-US" sz="2400" dirty="0">
              <a:latin typeface="Arial" pitchFamily="34" charset="0"/>
              <a:cs typeface="Arial" pitchFamily="34" charset="0"/>
            </a:endParaRPr>
          </a:p>
        </p:txBody>
      </p:sp>
      <p:graphicFrame>
        <p:nvGraphicFramePr>
          <p:cNvPr id="5" name="Table 4"/>
          <p:cNvGraphicFramePr>
            <a:graphicFrameLocks noGrp="1"/>
          </p:cNvGraphicFramePr>
          <p:nvPr/>
        </p:nvGraphicFramePr>
        <p:xfrm>
          <a:off x="1143000" y="2895600"/>
          <a:ext cx="7086600" cy="1676400"/>
        </p:xfrm>
        <a:graphic>
          <a:graphicData uri="http://schemas.openxmlformats.org/drawingml/2006/table">
            <a:tbl>
              <a:tblPr>
                <a:tableStyleId>{35758FB7-9AC5-4552-8A53-C91805E547FA}</a:tableStyleId>
              </a:tblPr>
              <a:tblGrid>
                <a:gridCol w="3505200"/>
                <a:gridCol w="3581400"/>
              </a:tblGrid>
              <a:tr h="529390">
                <a:tc>
                  <a:txBody>
                    <a:bodyPr/>
                    <a:lstStyle/>
                    <a:p>
                      <a:pPr algn="l" fontAlgn="t"/>
                      <a:r>
                        <a:rPr lang="en-US" sz="2000" b="1" dirty="0"/>
                        <a:t>T1</a:t>
                      </a:r>
                      <a:endParaRPr lang="en-US" sz="2000" b="1" dirty="0">
                        <a:solidFill>
                          <a:srgbClr val="000000"/>
                        </a:solidFill>
                        <a:latin typeface="times new roman"/>
                      </a:endParaRPr>
                    </a:p>
                  </a:txBody>
                  <a:tcPr marL="76200" marR="76200" marT="76200" marB="76200"/>
                </a:tc>
                <a:tc>
                  <a:txBody>
                    <a:bodyPr/>
                    <a:lstStyle/>
                    <a:p>
                      <a:pPr algn="l" fontAlgn="t"/>
                      <a:r>
                        <a:rPr lang="en-US" sz="2000" b="1" dirty="0"/>
                        <a:t>T2</a:t>
                      </a:r>
                      <a:endParaRPr lang="en-US" sz="2000" b="1" dirty="0">
                        <a:solidFill>
                          <a:srgbClr val="000000"/>
                        </a:solidFill>
                        <a:latin typeface="times new roman"/>
                      </a:endParaRPr>
                    </a:p>
                  </a:txBody>
                  <a:tcPr marL="76200" marR="76200" marT="76200" marB="76200"/>
                </a:tc>
              </a:tr>
              <a:tr h="1147010">
                <a:tc>
                  <a:txBody>
                    <a:bodyPr/>
                    <a:lstStyle/>
                    <a:p>
                      <a:pPr algn="just" fontAlgn="t"/>
                      <a:r>
                        <a:rPr lang="en-US" dirty="0" smtClean="0"/>
                        <a:t>Read(A</a:t>
                      </a:r>
                      <a:r>
                        <a:rPr lang="en-US" dirty="0"/>
                        <a:t>)</a:t>
                      </a:r>
                      <a:br>
                        <a:rPr lang="en-US" dirty="0"/>
                      </a:br>
                      <a:r>
                        <a:rPr lang="en-US" dirty="0"/>
                        <a:t>A</a:t>
                      </a:r>
                      <a:r>
                        <a:rPr lang="en-US" dirty="0" smtClean="0"/>
                        <a:t>:=A - 100</a:t>
                      </a:r>
                      <a:endParaRPr lang="en-US" dirty="0"/>
                    </a:p>
                    <a:p>
                      <a:pPr algn="just" fontAlgn="t"/>
                      <a:r>
                        <a:rPr lang="en-US" dirty="0" smtClean="0"/>
                        <a:t>Write(A</a:t>
                      </a:r>
                      <a:r>
                        <a:rPr lang="en-US" dirty="0"/>
                        <a:t>)</a:t>
                      </a:r>
                      <a:endParaRPr lang="en-US" dirty="0">
                        <a:solidFill>
                          <a:srgbClr val="333333"/>
                        </a:solidFill>
                        <a:latin typeface="inter-regular"/>
                      </a:endParaRPr>
                    </a:p>
                  </a:txBody>
                  <a:tcPr marL="50800" marR="50800" marT="50800" marB="50800"/>
                </a:tc>
                <a:tc>
                  <a:txBody>
                    <a:bodyPr/>
                    <a:lstStyle/>
                    <a:p>
                      <a:pPr algn="just" fontAlgn="t"/>
                      <a:r>
                        <a:rPr lang="en-US" dirty="0"/>
                        <a:t>Read(B)</a:t>
                      </a:r>
                      <a:br>
                        <a:rPr lang="en-US" dirty="0"/>
                      </a:br>
                      <a:r>
                        <a:rPr lang="en-US" dirty="0"/>
                        <a:t>Y</a:t>
                      </a:r>
                      <a:r>
                        <a:rPr lang="en-US" dirty="0" smtClean="0"/>
                        <a:t>:=Y + 100</a:t>
                      </a:r>
                      <a:endParaRPr lang="en-US" dirty="0"/>
                    </a:p>
                    <a:p>
                      <a:pPr algn="just" fontAlgn="t"/>
                      <a:r>
                        <a:rPr lang="en-US" dirty="0" smtClean="0"/>
                        <a:t>Write(B</a:t>
                      </a:r>
                      <a:r>
                        <a:rPr lang="en-US" dirty="0"/>
                        <a:t>)</a:t>
                      </a:r>
                      <a:endParaRPr lang="en-US" dirty="0">
                        <a:solidFill>
                          <a:srgbClr val="333333"/>
                        </a:solidFill>
                        <a:latin typeface="inter-regular"/>
                      </a:endParaRPr>
                    </a:p>
                  </a:txBody>
                  <a:tcPr marL="50800" marR="50800" marT="50800" marB="50800"/>
                </a:tc>
              </a:tr>
            </a:tbl>
          </a:graphicData>
        </a:graphic>
      </p:graphicFrame>
      <p:sp>
        <p:nvSpPr>
          <p:cNvPr id="6" name="Rectangle 5"/>
          <p:cNvSpPr/>
          <p:nvPr/>
        </p:nvSpPr>
        <p:spPr>
          <a:xfrm>
            <a:off x="990600" y="4953000"/>
            <a:ext cx="7239000" cy="830997"/>
          </a:xfrm>
          <a:prstGeom prst="rect">
            <a:avLst/>
          </a:prstGeom>
        </p:spPr>
        <p:txBody>
          <a:bodyPr wrap="square">
            <a:spAutoFit/>
          </a:bodyPr>
          <a:lstStyle/>
          <a:p>
            <a:r>
              <a:rPr lang="en-US" sz="2400" dirty="0" smtClean="0">
                <a:latin typeface="Arial" pitchFamily="34" charset="0"/>
                <a:cs typeface="Arial" pitchFamily="34" charset="0"/>
              </a:rPr>
              <a:t>After completion of the transaction, A consists of Rs 500 and B consists of Rs 400.</a:t>
            </a:r>
            <a:endParaRPr lang="en-US" sz="2400" dirty="0">
              <a:latin typeface="Arial" pitchFamily="34" charset="0"/>
              <a:cs typeface="Arial" pitchFamily="34" charset="0"/>
            </a:endParaRP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066800"/>
            <a:ext cx="7162800" cy="2308324"/>
          </a:xfrm>
          <a:prstGeom prst="rect">
            <a:avLst/>
          </a:prstGeom>
        </p:spPr>
        <p:txBody>
          <a:bodyPr wrap="square">
            <a:spAutoFit/>
          </a:bodyPr>
          <a:lstStyle/>
          <a:p>
            <a:r>
              <a:rPr lang="en-US" sz="2400" dirty="0" smtClean="0">
                <a:latin typeface="Arial" pitchFamily="34" charset="0"/>
                <a:cs typeface="Arial" pitchFamily="34" charset="0"/>
              </a:rPr>
              <a:t>If the transaction T fails after the completion of transaction T1 but before completion of transaction T2, then the amount will be deducted from A but not added to B. This shows the inconsistent database state. In order to ensure correctness of database state, the transaction must be executed in entirety.</a:t>
            </a:r>
            <a:endParaRPr lang="en-US" sz="24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Rectangle 2"/>
          <p:cNvSpPr/>
          <p:nvPr/>
        </p:nvSpPr>
        <p:spPr>
          <a:xfrm>
            <a:off x="1066800" y="1676400"/>
            <a:ext cx="7162800" cy="4893647"/>
          </a:xfrm>
          <a:prstGeom prst="rect">
            <a:avLst/>
          </a:prstGeom>
        </p:spPr>
        <p:txBody>
          <a:bodyPr wrap="square">
            <a:spAutoFit/>
          </a:bodyPr>
          <a:lstStyle/>
          <a:p>
            <a:pPr>
              <a:buFont typeface="Arial" pitchFamily="34" charset="0"/>
              <a:buChar char="•"/>
            </a:pPr>
            <a:r>
              <a:rPr lang="en-US" sz="2400" dirty="0" smtClean="0">
                <a:latin typeface="Arial" pitchFamily="34" charset="0"/>
                <a:cs typeface="Arial" pitchFamily="34" charset="0"/>
              </a:rPr>
              <a:t>The integrity constraints are maintained so that the database is consistent before and after the transaction.</a:t>
            </a:r>
          </a:p>
          <a:p>
            <a:pPr>
              <a:buFont typeface="Arial" pitchFamily="34" charset="0"/>
              <a:buChar char="•"/>
            </a:pPr>
            <a:r>
              <a:rPr lang="en-US" sz="2400" dirty="0" smtClean="0">
                <a:latin typeface="Arial" pitchFamily="34" charset="0"/>
                <a:cs typeface="Arial" pitchFamily="34" charset="0"/>
              </a:rPr>
              <a:t>The execution of a transaction will leave a database in either its prior stable state or a new stable state.</a:t>
            </a:r>
          </a:p>
          <a:p>
            <a:pPr>
              <a:buFont typeface="Arial" pitchFamily="34" charset="0"/>
              <a:buChar char="•"/>
            </a:pPr>
            <a:r>
              <a:rPr lang="en-US" sz="2400" dirty="0" smtClean="0">
                <a:latin typeface="Arial" pitchFamily="34" charset="0"/>
                <a:cs typeface="Arial" pitchFamily="34" charset="0"/>
              </a:rPr>
              <a:t>The consistent property of database states that every transaction sees a consistent database instance.</a:t>
            </a:r>
          </a:p>
          <a:p>
            <a:pPr>
              <a:buFont typeface="Arial" pitchFamily="34" charset="0"/>
              <a:buChar char="•"/>
            </a:pPr>
            <a:r>
              <a:rPr lang="en-US" sz="2400" dirty="0" smtClean="0"/>
              <a:t>The transaction is used to transform the database from one consistent state to another consistent state.</a:t>
            </a:r>
          </a:p>
          <a:p>
            <a:pPr>
              <a:buFont typeface="Arial" pitchFamily="34" charset="0"/>
              <a:buChar char="•"/>
            </a:pPr>
            <a:endParaRPr lang="en-US" sz="2400" dirty="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62000"/>
            <a:ext cx="7391400" cy="830997"/>
          </a:xfrm>
          <a:prstGeom prst="rect">
            <a:avLst/>
          </a:prstGeom>
        </p:spPr>
        <p:txBody>
          <a:bodyPr wrap="square">
            <a:spAutoFit/>
          </a:bodyPr>
          <a:lstStyle/>
          <a:p>
            <a:r>
              <a:rPr lang="en-US" sz="2400" b="1" dirty="0" smtClean="0">
                <a:latin typeface="Arial" pitchFamily="34" charset="0"/>
                <a:cs typeface="Arial" pitchFamily="34" charset="0"/>
              </a:rPr>
              <a:t>For example:</a:t>
            </a:r>
            <a:r>
              <a:rPr lang="en-US" sz="2400" dirty="0" smtClean="0">
                <a:latin typeface="Arial" pitchFamily="34" charset="0"/>
                <a:cs typeface="Arial" pitchFamily="34" charset="0"/>
              </a:rPr>
              <a:t> The total amount must be maintained before or after the transaction.</a:t>
            </a:r>
            <a:endParaRPr lang="en-US" sz="2400" dirty="0">
              <a:latin typeface="Arial" pitchFamily="34" charset="0"/>
              <a:cs typeface="Arial" pitchFamily="34" charset="0"/>
            </a:endParaRPr>
          </a:p>
        </p:txBody>
      </p:sp>
      <p:sp>
        <p:nvSpPr>
          <p:cNvPr id="3" name="Rectangle 2"/>
          <p:cNvSpPr/>
          <p:nvPr/>
        </p:nvSpPr>
        <p:spPr>
          <a:xfrm>
            <a:off x="1752600" y="2133600"/>
            <a:ext cx="5410200"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Total before T occurs = 600+300=900  </a:t>
            </a:r>
          </a:p>
          <a:p>
            <a:r>
              <a:rPr lang="en-US" sz="2400" dirty="0" smtClean="0">
                <a:latin typeface="Arial" pitchFamily="34" charset="0"/>
                <a:cs typeface="Arial" pitchFamily="34" charset="0"/>
              </a:rPr>
              <a:t>Total after T occurs=     500+400=900  </a:t>
            </a:r>
            <a:endParaRPr lang="en-US" sz="2400" dirty="0">
              <a:latin typeface="Arial" pitchFamily="34" charset="0"/>
              <a:cs typeface="Arial" pitchFamily="34" charset="0"/>
            </a:endParaRPr>
          </a:p>
        </p:txBody>
      </p:sp>
      <p:sp>
        <p:nvSpPr>
          <p:cNvPr id="4" name="Rectangle 3"/>
          <p:cNvSpPr/>
          <p:nvPr/>
        </p:nvSpPr>
        <p:spPr>
          <a:xfrm>
            <a:off x="990600" y="4724400"/>
            <a:ext cx="7162800" cy="1200329"/>
          </a:xfrm>
          <a:prstGeom prst="rect">
            <a:avLst/>
          </a:prstGeom>
        </p:spPr>
        <p:txBody>
          <a:bodyPr wrap="square">
            <a:spAutoFit/>
          </a:bodyPr>
          <a:lstStyle/>
          <a:p>
            <a:r>
              <a:rPr lang="en-US" sz="2400" dirty="0" smtClean="0">
                <a:latin typeface="Arial" pitchFamily="34" charset="0"/>
                <a:cs typeface="Arial" pitchFamily="34" charset="0"/>
              </a:rPr>
              <a:t>Therefore, the database is consistent. In the case when T1 is completed but T2 fails, then inconsistency will occur.</a:t>
            </a:r>
            <a:endParaRPr lang="en-US" sz="2400" dirty="0">
              <a:latin typeface="Arial" pitchFamily="34" charset="0"/>
              <a:cs typeface="Arial" pitchFamily="34" charset="0"/>
            </a:endParaRP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a:t>
            </a:r>
            <a:endParaRPr lang="en-US" dirty="0"/>
          </a:p>
        </p:txBody>
      </p:sp>
      <p:sp>
        <p:nvSpPr>
          <p:cNvPr id="3" name="Rectangle 2"/>
          <p:cNvSpPr/>
          <p:nvPr/>
        </p:nvSpPr>
        <p:spPr>
          <a:xfrm>
            <a:off x="990600" y="1859340"/>
            <a:ext cx="7239000" cy="3416320"/>
          </a:xfrm>
          <a:prstGeom prst="rect">
            <a:avLst/>
          </a:prstGeom>
        </p:spPr>
        <p:txBody>
          <a:bodyPr wrap="square">
            <a:spAutoFit/>
          </a:bodyPr>
          <a:lstStyle/>
          <a:p>
            <a:pPr>
              <a:buFont typeface="Arial" pitchFamily="34" charset="0"/>
              <a:buChar char="•"/>
            </a:pPr>
            <a:r>
              <a:rPr lang="en-US" sz="2400" dirty="0" smtClean="0">
                <a:latin typeface="Arial" pitchFamily="34" charset="0"/>
                <a:cs typeface="Arial" pitchFamily="34" charset="0"/>
              </a:rPr>
              <a:t>It shows that the data which is used at the time of execution of a transaction cannot be used by the second transaction until the first one is completed.</a:t>
            </a:r>
          </a:p>
          <a:p>
            <a:pPr>
              <a:buFont typeface="Arial" pitchFamily="34" charset="0"/>
              <a:buChar char="•"/>
            </a:pPr>
            <a:r>
              <a:rPr lang="en-US" sz="2400" dirty="0" smtClean="0">
                <a:latin typeface="Arial" pitchFamily="34" charset="0"/>
                <a:cs typeface="Arial" pitchFamily="34" charset="0"/>
              </a:rPr>
              <a:t>In isolation, if the transaction T1 is being executed and using the data item X, then that data item can't be accessed by any other transaction T2 until the transaction T1 ends.</a:t>
            </a:r>
          </a:p>
          <a:p>
            <a:pPr>
              <a:buFont typeface="Arial" pitchFamily="34" charset="0"/>
              <a:buChar char="•"/>
            </a:pPr>
            <a:r>
              <a:rPr lang="en-US" sz="2400" dirty="0" smtClean="0">
                <a:latin typeface="Arial" pitchFamily="34" charset="0"/>
                <a:cs typeface="Arial" pitchFamily="34" charset="0"/>
              </a:rPr>
              <a:t>The concurrency control subsystem of the DBMS enforced the isolation property.</a:t>
            </a:r>
            <a:endParaRPr lang="en-US" sz="2400"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Durability</a:t>
            </a:r>
            <a:endParaRPr lang="en-US" dirty="0"/>
          </a:p>
        </p:txBody>
      </p:sp>
      <p:sp>
        <p:nvSpPr>
          <p:cNvPr id="3" name="Rectangle 2"/>
          <p:cNvSpPr/>
          <p:nvPr/>
        </p:nvSpPr>
        <p:spPr>
          <a:xfrm>
            <a:off x="914400" y="1752600"/>
            <a:ext cx="7315200" cy="4524315"/>
          </a:xfrm>
          <a:prstGeom prst="rect">
            <a:avLst/>
          </a:prstGeom>
        </p:spPr>
        <p:txBody>
          <a:bodyPr wrap="square">
            <a:spAutoFit/>
          </a:bodyPr>
          <a:lstStyle/>
          <a:p>
            <a:pPr>
              <a:buFont typeface="Arial" pitchFamily="34" charset="0"/>
              <a:buChar char="•"/>
            </a:pPr>
            <a:r>
              <a:rPr lang="en-US" sz="2400" dirty="0" smtClean="0">
                <a:latin typeface="Arial" pitchFamily="34" charset="0"/>
                <a:cs typeface="Arial" pitchFamily="34" charset="0"/>
              </a:rPr>
              <a:t>The durability property is used to indicate the performance of the database's consistent state. It states that the transaction made the permanent changes.</a:t>
            </a:r>
          </a:p>
          <a:p>
            <a:pPr>
              <a:buFont typeface="Arial" pitchFamily="34" charset="0"/>
              <a:buChar char="•"/>
            </a:pPr>
            <a:r>
              <a:rPr lang="en-US" sz="2400" dirty="0" smtClean="0">
                <a:latin typeface="Arial" pitchFamily="34" charset="0"/>
                <a:cs typeface="Arial" pitchFamily="34" charset="0"/>
              </a:rPr>
              <a:t>They cannot be lost by the erroneous operation of a faulty transaction or by the system failure. When a transaction is completed, then the database reaches a state known as the consistent state. That consistent state cannot be lost, even in the event of a system's failure.</a:t>
            </a:r>
          </a:p>
          <a:p>
            <a:pPr>
              <a:buFont typeface="Arial" pitchFamily="34" charset="0"/>
              <a:buChar char="•"/>
            </a:pPr>
            <a:r>
              <a:rPr lang="en-US" sz="2400" dirty="0" smtClean="0">
                <a:latin typeface="Arial" pitchFamily="34" charset="0"/>
                <a:cs typeface="Arial" pitchFamily="34" charset="0"/>
              </a:rPr>
              <a:t>The recovery subsystem of the DBMS has the responsibility of Durability property.</a:t>
            </a:r>
            <a:endParaRPr lang="en-US" sz="2400"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590800"/>
            <a:ext cx="3810000" cy="1066801"/>
          </a:xfrm>
        </p:spPr>
        <p:txBody>
          <a:bodyPr>
            <a:noAutofit/>
          </a:bodyPr>
          <a:lstStyle/>
          <a:p>
            <a:r>
              <a:rPr lang="en-US" sz="5400" dirty="0" smtClean="0"/>
              <a:t>Thank YOU</a:t>
            </a:r>
            <a:endParaRPr lang="en-US" sz="5400" dirty="0"/>
          </a:p>
        </p:txBody>
      </p:sp>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in DBMS</a:t>
            </a:r>
            <a:endParaRPr lang="en-US" dirty="0"/>
          </a:p>
        </p:txBody>
      </p:sp>
      <p:sp>
        <p:nvSpPr>
          <p:cNvPr id="3" name="Rectangle 2"/>
          <p:cNvSpPr/>
          <p:nvPr/>
        </p:nvSpPr>
        <p:spPr>
          <a:xfrm>
            <a:off x="762000" y="1828800"/>
            <a:ext cx="7696200" cy="3785652"/>
          </a:xfrm>
          <a:prstGeom prst="rect">
            <a:avLst/>
          </a:prstGeom>
        </p:spPr>
        <p:txBody>
          <a:bodyPr wrap="square">
            <a:spAutoFit/>
          </a:bodyPr>
          <a:lstStyle/>
          <a:p>
            <a:r>
              <a:rPr lang="en-US" sz="2400" dirty="0" smtClean="0">
                <a:latin typeface="Arial" pitchFamily="34" charset="0"/>
                <a:cs typeface="Arial" pitchFamily="34" charset="0"/>
              </a:rPr>
              <a:t>Transactions are a set of operations used to perform a logical set of work. A transaction usually means that the data in the database has changed. One of the major uses of DBMS is to protect the user’s data from system failures. It is done by ensuring that all the data is restored to a consistent state when the computer is restarted after a crash. The transaction is any one execution of the user program in a DBMS. Executing the same program multiple times will generate multiple transactions.</a:t>
            </a:r>
            <a:endParaRPr lang="en-US" sz="24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990600"/>
            <a:ext cx="7315200" cy="4154984"/>
          </a:xfrm>
          <a:prstGeom prst="rect">
            <a:avLst/>
          </a:prstGeom>
        </p:spPr>
        <p:txBody>
          <a:bodyPr wrap="square">
            <a:spAutoFit/>
          </a:bodyPr>
          <a:lstStyle/>
          <a:p>
            <a:pPr fontAlgn="base"/>
            <a:r>
              <a:rPr lang="en-US" sz="2400" b="1" dirty="0" smtClean="0">
                <a:latin typeface="Arial" pitchFamily="34" charset="0"/>
                <a:cs typeface="Arial" pitchFamily="34" charset="0"/>
              </a:rPr>
              <a:t>Example -ATM transaction steps.</a:t>
            </a:r>
          </a:p>
          <a:p>
            <a:pPr fontAlgn="base"/>
            <a:endParaRPr lang="en-US" sz="2400" dirty="0" smtClean="0">
              <a:latin typeface="Arial" pitchFamily="34" charset="0"/>
              <a:cs typeface="Arial" pitchFamily="34" charset="0"/>
            </a:endParaRPr>
          </a:p>
          <a:p>
            <a:pPr fontAlgn="base">
              <a:buFont typeface="Arial" pitchFamily="34" charset="0"/>
              <a:buChar char="•"/>
            </a:pPr>
            <a:r>
              <a:rPr lang="en-US" sz="2400" dirty="0" smtClean="0">
                <a:latin typeface="Arial" pitchFamily="34" charset="0"/>
                <a:cs typeface="Arial" pitchFamily="34" charset="0"/>
              </a:rPr>
              <a:t>Transaction Start.</a:t>
            </a:r>
          </a:p>
          <a:p>
            <a:pPr fontAlgn="base">
              <a:buFont typeface="Arial" pitchFamily="34" charset="0"/>
              <a:buChar char="•"/>
            </a:pPr>
            <a:r>
              <a:rPr lang="en-US" sz="2400" dirty="0" smtClean="0">
                <a:latin typeface="Arial" pitchFamily="34" charset="0"/>
                <a:cs typeface="Arial" pitchFamily="34" charset="0"/>
              </a:rPr>
              <a:t>Insert your ATM card.</a:t>
            </a:r>
          </a:p>
          <a:p>
            <a:pPr fontAlgn="base">
              <a:buFont typeface="Arial" pitchFamily="34" charset="0"/>
              <a:buChar char="•"/>
            </a:pPr>
            <a:r>
              <a:rPr lang="en-US" sz="2400" dirty="0" smtClean="0">
                <a:latin typeface="Arial" pitchFamily="34" charset="0"/>
                <a:cs typeface="Arial" pitchFamily="34" charset="0"/>
              </a:rPr>
              <a:t>Select language for your transaction.</a:t>
            </a:r>
          </a:p>
          <a:p>
            <a:pPr fontAlgn="base">
              <a:buFont typeface="Arial" pitchFamily="34" charset="0"/>
              <a:buChar char="•"/>
            </a:pPr>
            <a:r>
              <a:rPr lang="en-US" sz="2400" dirty="0" smtClean="0">
                <a:latin typeface="Arial" pitchFamily="34" charset="0"/>
                <a:cs typeface="Arial" pitchFamily="34" charset="0"/>
              </a:rPr>
              <a:t>Select Savings Account option.</a:t>
            </a:r>
          </a:p>
          <a:p>
            <a:pPr fontAlgn="base">
              <a:buFont typeface="Arial" pitchFamily="34" charset="0"/>
              <a:buChar char="•"/>
            </a:pPr>
            <a:r>
              <a:rPr lang="en-US" sz="2400" dirty="0" smtClean="0">
                <a:latin typeface="Arial" pitchFamily="34" charset="0"/>
                <a:cs typeface="Arial" pitchFamily="34" charset="0"/>
              </a:rPr>
              <a:t>Enter the amount you want to withdraw.</a:t>
            </a:r>
          </a:p>
          <a:p>
            <a:pPr fontAlgn="base">
              <a:buFont typeface="Arial" pitchFamily="34" charset="0"/>
              <a:buChar char="•"/>
            </a:pPr>
            <a:r>
              <a:rPr lang="en-US" sz="2400" dirty="0" smtClean="0">
                <a:latin typeface="Arial" pitchFamily="34" charset="0"/>
                <a:cs typeface="Arial" pitchFamily="34" charset="0"/>
              </a:rPr>
              <a:t>Enter your secret pin.</a:t>
            </a:r>
          </a:p>
          <a:p>
            <a:pPr fontAlgn="base">
              <a:buFont typeface="Arial" pitchFamily="34" charset="0"/>
              <a:buChar char="•"/>
            </a:pPr>
            <a:r>
              <a:rPr lang="en-US" sz="2400" dirty="0" smtClean="0">
                <a:latin typeface="Arial" pitchFamily="34" charset="0"/>
                <a:cs typeface="Arial" pitchFamily="34" charset="0"/>
              </a:rPr>
              <a:t>Wait for some time for processing.</a:t>
            </a:r>
          </a:p>
          <a:p>
            <a:pPr fontAlgn="base">
              <a:buFont typeface="Arial" pitchFamily="34" charset="0"/>
              <a:buChar char="•"/>
            </a:pPr>
            <a:r>
              <a:rPr lang="en-US" sz="2400" dirty="0" smtClean="0">
                <a:latin typeface="Arial" pitchFamily="34" charset="0"/>
                <a:cs typeface="Arial" pitchFamily="34" charset="0"/>
              </a:rPr>
              <a:t>Collect your Cash.</a:t>
            </a:r>
          </a:p>
          <a:p>
            <a:pPr fontAlgn="base">
              <a:buFont typeface="Arial" pitchFamily="34" charset="0"/>
              <a:buChar char="•"/>
            </a:pPr>
            <a:r>
              <a:rPr lang="en-US" sz="2400" dirty="0" smtClean="0">
                <a:latin typeface="Arial" pitchFamily="34" charset="0"/>
                <a:cs typeface="Arial" pitchFamily="34" charset="0"/>
              </a:rPr>
              <a:t>Transaction Completed.</a:t>
            </a:r>
            <a:endParaRPr lang="en-US" sz="24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066800"/>
            <a:ext cx="7391400" cy="4524315"/>
          </a:xfrm>
          <a:prstGeom prst="rect">
            <a:avLst/>
          </a:prstGeom>
        </p:spPr>
        <p:txBody>
          <a:bodyPr wrap="square">
            <a:spAutoFit/>
          </a:bodyPr>
          <a:lstStyle/>
          <a:p>
            <a:pPr fontAlgn="base"/>
            <a:r>
              <a:rPr lang="en-US" sz="2400" dirty="0" smtClean="0">
                <a:latin typeface="Arial" pitchFamily="34" charset="0"/>
                <a:cs typeface="Arial" pitchFamily="34" charset="0"/>
              </a:rPr>
              <a:t>Three operations can be performed in a transaction as follows:</a:t>
            </a:r>
          </a:p>
          <a:p>
            <a:pPr fontAlgn="base"/>
            <a:endParaRPr lang="en-US" sz="2400" dirty="0" smtClean="0">
              <a:latin typeface="Arial" pitchFamily="34" charset="0"/>
              <a:cs typeface="Arial" pitchFamily="34" charset="0"/>
            </a:endParaRPr>
          </a:p>
          <a:p>
            <a:pPr fontAlgn="base">
              <a:buFont typeface="Arial" pitchFamily="34" charset="0"/>
              <a:buChar char="•"/>
            </a:pPr>
            <a:r>
              <a:rPr lang="en-US" sz="2400" dirty="0" smtClean="0">
                <a:latin typeface="Arial" pitchFamily="34" charset="0"/>
                <a:cs typeface="Arial" pitchFamily="34" charset="0"/>
              </a:rPr>
              <a:t>Read/Access data (R).</a:t>
            </a:r>
          </a:p>
          <a:p>
            <a:pPr fontAlgn="base">
              <a:buFont typeface="Arial" pitchFamily="34" charset="0"/>
              <a:buChar char="•"/>
            </a:pPr>
            <a:r>
              <a:rPr lang="en-US" sz="2400" dirty="0" smtClean="0">
                <a:latin typeface="Arial" pitchFamily="34" charset="0"/>
                <a:cs typeface="Arial" pitchFamily="34" charset="0"/>
              </a:rPr>
              <a:t>Write/Change data (W).</a:t>
            </a:r>
          </a:p>
          <a:p>
            <a:pPr fontAlgn="base">
              <a:buFont typeface="Arial" pitchFamily="34" charset="0"/>
              <a:buChar char="•"/>
            </a:pPr>
            <a:r>
              <a:rPr lang="en-US" sz="2400" dirty="0" smtClean="0">
                <a:latin typeface="Arial" pitchFamily="34" charset="0"/>
                <a:cs typeface="Arial" pitchFamily="34" charset="0"/>
              </a:rPr>
              <a:t>Commit</a:t>
            </a:r>
          </a:p>
          <a:p>
            <a:pPr fontAlgn="base"/>
            <a:endParaRPr lang="en-US" sz="2400" dirty="0" smtClean="0">
              <a:latin typeface="Arial" pitchFamily="34" charset="0"/>
              <a:cs typeface="Arial" pitchFamily="34" charset="0"/>
            </a:endParaRPr>
          </a:p>
          <a:p>
            <a:pPr fontAlgn="base"/>
            <a:r>
              <a:rPr lang="en-US" sz="2400" b="1" dirty="0" smtClean="0">
                <a:latin typeface="Arial" pitchFamily="34" charset="0"/>
                <a:cs typeface="Arial" pitchFamily="34" charset="0"/>
              </a:rPr>
              <a:t>Example –</a:t>
            </a:r>
          </a:p>
          <a:p>
            <a:pPr fontAlgn="base"/>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smtClean="0">
                <a:latin typeface="Arial" pitchFamily="34" charset="0"/>
                <a:cs typeface="Arial" pitchFamily="34" charset="0"/>
              </a:rPr>
              <a:t>Transfer of 50₹ from Account A to Account B. Initially A= 500₹, B= 800₹. This data is brought to RAM from Hard Disk.</a:t>
            </a:r>
            <a:endParaRPr lang="en-US" sz="24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838200" y="838200"/>
            <a:ext cx="7543800" cy="5234746"/>
          </a:xfrm>
          <a:prstGeom prst="rect">
            <a:avLst/>
          </a:prstGeom>
          <a:no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Consolas" pitchFamily="49" charset="0"/>
                <a:cs typeface="Arial" pitchFamily="34" charset="0"/>
              </a:rPr>
              <a:t>R(A) -- 500 // Accessed from RAM.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Consolas" pitchFamily="49" charset="0"/>
                <a:cs typeface="Arial" pitchFamily="34" charset="0"/>
              </a:rPr>
              <a:t>A = A-50 // Deducting 50₹ from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Consolas" pitchFamily="49" charset="0"/>
                <a:cs typeface="Arial" pitchFamily="34" charset="0"/>
              </a:rPr>
              <a:t>W(A)--450 // Updated in RAM.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Consolas" pitchFamily="49" charset="0"/>
                <a:cs typeface="Arial" pitchFamily="34" charset="0"/>
              </a:rPr>
              <a:t>R(B) -- 800 // Accessed from RAM.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Consolas" pitchFamily="49" charset="0"/>
                <a:cs typeface="Arial" pitchFamily="34" charset="0"/>
              </a:rPr>
              <a:t>B=B+50 // 50₹ is added to B's Account.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Consolas" pitchFamily="49" charset="0"/>
                <a:cs typeface="Arial" pitchFamily="34" charset="0"/>
              </a:rPr>
              <a:t>W(B) --850 // Updated in RAM.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Consolas" pitchFamily="49" charset="0"/>
                <a:cs typeface="Arial" pitchFamily="34" charset="0"/>
              </a:rPr>
              <a:t>commit // The data in RAM is taken back to Hard Disk.</a:t>
            </a:r>
            <a:r>
              <a:rPr kumimoji="0" lang="en-US" sz="2400" b="0" i="0" u="none" strike="noStrike" cap="none" normalizeH="0" baseline="0" dirty="0" smtClean="0">
                <a:ln>
                  <a:noFill/>
                </a:ln>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latin typeface="Arial" pitchFamily="34" charset="0"/>
              <a:cs typeface="Arial" pitchFamily="34" charset="0"/>
            </a:endParaRPr>
          </a:p>
          <a:p>
            <a:pPr lvl="0" fontAlgn="base">
              <a:spcBef>
                <a:spcPct val="0"/>
              </a:spcBef>
              <a:spcAft>
                <a:spcPct val="0"/>
              </a:spcAft>
            </a:pPr>
            <a:endParaRPr lang="en-US" sz="2400" b="1" dirty="0" smtClean="0"/>
          </a:p>
          <a:p>
            <a:pPr lvl="0" fontAlgn="base">
              <a:spcBef>
                <a:spcPct val="0"/>
              </a:spcBef>
              <a:spcAft>
                <a:spcPct val="0"/>
              </a:spcAft>
            </a:pPr>
            <a:r>
              <a:rPr lang="en-US" sz="2400" b="1" dirty="0" smtClean="0"/>
              <a:t>Note –</a:t>
            </a:r>
            <a:r>
              <a:rPr lang="en-US" sz="2400" dirty="0" smtClean="0"/>
              <a:t/>
            </a:r>
            <a:br>
              <a:rPr lang="en-US" sz="2400" dirty="0" smtClean="0"/>
            </a:br>
            <a:r>
              <a:rPr lang="en-US" sz="2400" dirty="0" smtClean="0"/>
              <a:t>The updated value of Account A = 450₹ and Account B = 850₹.</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066800"/>
            <a:ext cx="7239000" cy="4893647"/>
          </a:xfrm>
          <a:prstGeom prst="rect">
            <a:avLst/>
          </a:prstGeom>
        </p:spPr>
        <p:txBody>
          <a:bodyPr wrap="square">
            <a:spAutoFit/>
          </a:bodyPr>
          <a:lstStyle/>
          <a:p>
            <a:pPr fontAlgn="base"/>
            <a:r>
              <a:rPr lang="en-US" sz="2400" dirty="0" smtClean="0">
                <a:latin typeface="Arial" pitchFamily="34" charset="0"/>
                <a:cs typeface="Arial" pitchFamily="34" charset="0"/>
              </a:rPr>
              <a:t>All instructions before commit come under a partially committed state and are stored in RAM. When the commit is read the data is fully accepted and is stored in Hard Disk.</a:t>
            </a:r>
          </a:p>
          <a:p>
            <a:pPr fontAlgn="base"/>
            <a:r>
              <a:rPr lang="en-US" sz="2400" dirty="0" smtClean="0">
                <a:latin typeface="Arial" pitchFamily="34" charset="0"/>
                <a:cs typeface="Arial" pitchFamily="34" charset="0"/>
              </a:rPr>
              <a:t>If the data is failed anywhere before commit we have to go back and start from the beginning.  We can’t continue from the same state. This is known as Roll Back.</a:t>
            </a:r>
          </a:p>
          <a:p>
            <a:pPr fontAlgn="base"/>
            <a:endParaRPr lang="en-US" sz="2400" dirty="0" smtClean="0">
              <a:latin typeface="Arial" pitchFamily="34" charset="0"/>
              <a:cs typeface="Arial" pitchFamily="34" charset="0"/>
            </a:endParaRPr>
          </a:p>
          <a:p>
            <a:pPr fontAlgn="base"/>
            <a:r>
              <a:rPr lang="en-US" sz="2400" b="1" dirty="0" smtClean="0">
                <a:latin typeface="Arial" pitchFamily="34" charset="0"/>
                <a:cs typeface="Arial" pitchFamily="34" charset="0"/>
              </a:rPr>
              <a:t>Commit:</a:t>
            </a:r>
            <a:r>
              <a:rPr lang="en-US" sz="2400" dirty="0" smtClean="0">
                <a:latin typeface="Arial" pitchFamily="34" charset="0"/>
                <a:cs typeface="Arial" pitchFamily="34" charset="0"/>
              </a:rPr>
              <a:t> It is used to save the work done permanently.</a:t>
            </a:r>
          </a:p>
          <a:p>
            <a:pPr fontAlgn="base"/>
            <a:endParaRPr lang="en-US" sz="2400" dirty="0" smtClean="0">
              <a:latin typeface="Arial" pitchFamily="34" charset="0"/>
              <a:cs typeface="Arial" pitchFamily="34" charset="0"/>
            </a:endParaRPr>
          </a:p>
          <a:p>
            <a:pPr fontAlgn="base"/>
            <a:r>
              <a:rPr lang="en-US" sz="2400" b="1" dirty="0" smtClean="0">
                <a:latin typeface="Arial" pitchFamily="34" charset="0"/>
                <a:cs typeface="Arial" pitchFamily="34" charset="0"/>
              </a:rPr>
              <a:t>Rollback:</a:t>
            </a:r>
            <a:r>
              <a:rPr lang="en-US" sz="2400" dirty="0" smtClean="0">
                <a:latin typeface="Arial" pitchFamily="34" charset="0"/>
                <a:cs typeface="Arial" pitchFamily="34" charset="0"/>
              </a:rPr>
              <a:t> It is used to undo the work done.</a:t>
            </a:r>
            <a:endParaRPr lang="en-US" sz="24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Uses of Transaction Management</a:t>
            </a:r>
            <a:endParaRPr lang="en-US" dirty="0"/>
          </a:p>
        </p:txBody>
      </p:sp>
      <p:sp>
        <p:nvSpPr>
          <p:cNvPr id="3" name="Rectangle 2"/>
          <p:cNvSpPr/>
          <p:nvPr/>
        </p:nvSpPr>
        <p:spPr>
          <a:xfrm>
            <a:off x="914400" y="1828800"/>
            <a:ext cx="7315200" cy="4154984"/>
          </a:xfrm>
          <a:prstGeom prst="rect">
            <a:avLst/>
          </a:prstGeom>
        </p:spPr>
        <p:txBody>
          <a:bodyPr wrap="square">
            <a:spAutoFit/>
          </a:bodyPr>
          <a:lstStyle/>
          <a:p>
            <a:pPr fontAlgn="base">
              <a:buFont typeface="Arial" pitchFamily="34" charset="0"/>
              <a:buChar char="•"/>
            </a:pPr>
            <a:r>
              <a:rPr lang="en-US" sz="2400" dirty="0" smtClean="0">
                <a:latin typeface="Arial" pitchFamily="34" charset="0"/>
                <a:cs typeface="Arial" pitchFamily="34" charset="0"/>
              </a:rPr>
              <a:t>The DBMS is used to schedule the access of data concurrently. It means that the user can access multiple data from the database without being interfered with each other. Transactions are used to manage concurrency.</a:t>
            </a:r>
          </a:p>
          <a:p>
            <a:pPr fontAlgn="base">
              <a:buFont typeface="Arial" pitchFamily="34" charset="0"/>
              <a:buChar char="•"/>
            </a:pPr>
            <a:r>
              <a:rPr lang="en-US" sz="2400" dirty="0" smtClean="0">
                <a:latin typeface="Arial" pitchFamily="34" charset="0"/>
                <a:cs typeface="Arial" pitchFamily="34" charset="0"/>
              </a:rPr>
              <a:t>It is also used to satisfy ACID properties.</a:t>
            </a:r>
          </a:p>
          <a:p>
            <a:pPr fontAlgn="base">
              <a:buFont typeface="Arial" pitchFamily="34" charset="0"/>
              <a:buChar char="•"/>
            </a:pPr>
            <a:r>
              <a:rPr lang="en-US" sz="2400" dirty="0" smtClean="0">
                <a:latin typeface="Arial" pitchFamily="34" charset="0"/>
                <a:cs typeface="Arial" pitchFamily="34" charset="0"/>
              </a:rPr>
              <a:t>It is used to solve Read/Write Conflict.</a:t>
            </a:r>
          </a:p>
          <a:p>
            <a:pPr fontAlgn="base">
              <a:buFont typeface="Arial" pitchFamily="34" charset="0"/>
              <a:buChar char="•"/>
            </a:pPr>
            <a:r>
              <a:rPr lang="en-US" sz="2400" dirty="0" smtClean="0">
                <a:latin typeface="Arial" pitchFamily="34" charset="0"/>
                <a:cs typeface="Arial" pitchFamily="34" charset="0"/>
              </a:rPr>
              <a:t>It is used to implement Recoverability</a:t>
            </a:r>
            <a:r>
              <a:rPr lang="en-US" sz="2400" dirty="0" smtClean="0">
                <a:latin typeface="Arial" pitchFamily="34" charset="0"/>
                <a:cs typeface="Arial" pitchFamily="34" charset="0"/>
              </a:rPr>
              <a:t>, Serializability </a:t>
            </a:r>
            <a:r>
              <a:rPr lang="en-US" sz="2400" dirty="0" smtClean="0">
                <a:latin typeface="Arial" pitchFamily="34" charset="0"/>
                <a:cs typeface="Arial" pitchFamily="34" charset="0"/>
              </a:rPr>
              <a:t>and Cascading.</a:t>
            </a:r>
          </a:p>
          <a:p>
            <a:pPr fontAlgn="base">
              <a:buFont typeface="Arial" pitchFamily="34" charset="0"/>
              <a:buChar char="•"/>
            </a:pPr>
            <a:r>
              <a:rPr lang="en-US" sz="2400" dirty="0" smtClean="0">
                <a:latin typeface="Arial" pitchFamily="34" charset="0"/>
                <a:cs typeface="Arial" pitchFamily="34" charset="0"/>
              </a:rPr>
              <a:t>Transaction Management is also used for Concurrency Control Protocols and Locking of data.</a:t>
            </a:r>
            <a:endParaRPr lang="en-US" sz="24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State</a:t>
            </a:r>
            <a:endParaRPr lang="en-US" dirty="0"/>
          </a:p>
        </p:txBody>
      </p:sp>
      <p:sp>
        <p:nvSpPr>
          <p:cNvPr id="3" name="Rectangle 2"/>
          <p:cNvSpPr/>
          <p:nvPr/>
        </p:nvSpPr>
        <p:spPr>
          <a:xfrm>
            <a:off x="838200" y="1600200"/>
            <a:ext cx="7467600" cy="1200329"/>
          </a:xfrm>
          <a:prstGeom prst="rect">
            <a:avLst/>
          </a:prstGeom>
        </p:spPr>
        <p:txBody>
          <a:bodyPr wrap="square">
            <a:spAutoFit/>
          </a:bodyPr>
          <a:lstStyle/>
          <a:p>
            <a:r>
              <a:rPr lang="en-US" sz="2400" dirty="0" smtClean="0">
                <a:latin typeface="Arial" pitchFamily="34" charset="0"/>
                <a:cs typeface="Arial" pitchFamily="34" charset="0"/>
              </a:rPr>
              <a:t>Transactions can be implemented using SQL queries and Server. In the below-given diagram, you can see how transaction states works.</a:t>
            </a:r>
            <a:endParaRPr lang="en-US" sz="2400" dirty="0">
              <a:latin typeface="Arial" pitchFamily="34" charset="0"/>
              <a:cs typeface="Arial" pitchFamily="34" charset="0"/>
            </a:endParaRPr>
          </a:p>
        </p:txBody>
      </p:sp>
      <p:pic>
        <p:nvPicPr>
          <p:cNvPr id="4" name="Picture 3" descr="Transaction_state.png"/>
          <p:cNvPicPr>
            <a:picLocks noChangeAspect="1"/>
          </p:cNvPicPr>
          <p:nvPr/>
        </p:nvPicPr>
        <p:blipFill>
          <a:blip r:embed="rId2"/>
          <a:stretch>
            <a:fillRect/>
          </a:stretch>
        </p:blipFill>
        <p:spPr>
          <a:xfrm>
            <a:off x="990600" y="3124200"/>
            <a:ext cx="7076191" cy="3276600"/>
          </a:xfrm>
          <a:prstGeom prst="rect">
            <a:avLst/>
          </a:prstGeom>
        </p:spPr>
      </p:pic>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using Transaction</a:t>
            </a:r>
            <a:endParaRPr lang="en-US" dirty="0"/>
          </a:p>
        </p:txBody>
      </p:sp>
      <p:sp>
        <p:nvSpPr>
          <p:cNvPr id="3" name="Rectangle 2"/>
          <p:cNvSpPr/>
          <p:nvPr/>
        </p:nvSpPr>
        <p:spPr>
          <a:xfrm>
            <a:off x="838200" y="1905000"/>
            <a:ext cx="7467600" cy="2308324"/>
          </a:xfrm>
          <a:prstGeom prst="rect">
            <a:avLst/>
          </a:prstGeom>
        </p:spPr>
        <p:txBody>
          <a:bodyPr wrap="square">
            <a:spAutoFit/>
          </a:bodyPr>
          <a:lstStyle/>
          <a:p>
            <a:pPr fontAlgn="base">
              <a:buFont typeface="Arial" pitchFamily="34" charset="0"/>
              <a:buChar char="•"/>
            </a:pPr>
            <a:r>
              <a:rPr lang="en-US" sz="2400" dirty="0" smtClean="0">
                <a:latin typeface="Arial" pitchFamily="34" charset="0"/>
                <a:cs typeface="Arial" pitchFamily="34" charset="0"/>
              </a:rPr>
              <a:t>It may be difficult to change the information within the transaction database by end-users.</a:t>
            </a:r>
          </a:p>
          <a:p>
            <a:pPr fontAlgn="base"/>
            <a:endParaRPr lang="en-US" sz="2400" dirty="0" smtClean="0">
              <a:latin typeface="Arial" pitchFamily="34" charset="0"/>
              <a:cs typeface="Arial" pitchFamily="34" charset="0"/>
            </a:endParaRPr>
          </a:p>
          <a:p>
            <a:pPr fontAlgn="base">
              <a:buFont typeface="Arial" pitchFamily="34" charset="0"/>
              <a:buChar char="•"/>
            </a:pPr>
            <a:r>
              <a:rPr lang="en-US" sz="2400" dirty="0" smtClean="0">
                <a:latin typeface="Arial" pitchFamily="34" charset="0"/>
                <a:cs typeface="Arial" pitchFamily="34" charset="0"/>
              </a:rPr>
              <a:t>We need to always roll back and start from the beginning rather than continue from the previous state.</a:t>
            </a:r>
            <a:endParaRPr lang="en-US" sz="2400"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68</TotalTime>
  <Words>892</Words>
  <Application>Microsoft Office PowerPoint</Application>
  <PresentationFormat>On-screen Show (4:3)</PresentationFormat>
  <Paragraphs>94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Foundry</vt:lpstr>
      <vt:lpstr>DBMS</vt:lpstr>
      <vt:lpstr>Transaction in DBMS</vt:lpstr>
      <vt:lpstr>Slide 3</vt:lpstr>
      <vt:lpstr>Slide 4</vt:lpstr>
      <vt:lpstr>Slide 5</vt:lpstr>
      <vt:lpstr>Slide 6</vt:lpstr>
      <vt:lpstr>Uses of Transaction Management</vt:lpstr>
      <vt:lpstr>Transaction State</vt:lpstr>
      <vt:lpstr>Disadvantages of using Transaction</vt:lpstr>
      <vt:lpstr>Transaction Property</vt:lpstr>
      <vt:lpstr>Slide 11</vt:lpstr>
      <vt:lpstr>Atomicity</vt:lpstr>
      <vt:lpstr>Slide 13</vt:lpstr>
      <vt:lpstr>Slide 14</vt:lpstr>
      <vt:lpstr>Consistency</vt:lpstr>
      <vt:lpstr>Slide 16</vt:lpstr>
      <vt:lpstr>Isolation</vt:lpstr>
      <vt:lpstr>Durability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DELL</dc:creator>
  <cp:lastModifiedBy>NSTI CSA</cp:lastModifiedBy>
  <cp:revision>26</cp:revision>
  <dcterms:created xsi:type="dcterms:W3CDTF">2006-08-16T00:00:00Z</dcterms:created>
  <dcterms:modified xsi:type="dcterms:W3CDTF">2022-03-02T06:37:52Z</dcterms:modified>
</cp:coreProperties>
</file>