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19-Oct-22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19-Oct-22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19-Oct-22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19-Oct-22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19-Oct-22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19-Oct-22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DBMS</a:t>
            </a:r>
            <a:endParaRPr lang="en-US" dirty="0"/>
          </a:p>
        </p:txBody>
      </p:sp>
      <p:sp>
        <p:nvSpPr>
          <p:cNvPr id="3" name="Subtitle 2"/>
          <p:cNvSpPr>
            <a:spLocks noGrp="1"/>
          </p:cNvSpPr>
          <p:nvPr>
            <p:ph type="subTitle" idx="1"/>
          </p:nvPr>
        </p:nvSpPr>
        <p:spPr/>
        <p:txBody>
          <a:bodyPr/>
          <a:lstStyle/>
          <a:p>
            <a:r>
              <a:rPr lang="en-US" dirty="0" smtClean="0"/>
              <a:t>Concept of DBMS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Users</a:t>
            </a:r>
            <a:endParaRPr lang="en-US" dirty="0"/>
          </a:p>
        </p:txBody>
      </p:sp>
      <p:sp>
        <p:nvSpPr>
          <p:cNvPr id="71681" name="Rectangle 1"/>
          <p:cNvSpPr>
            <a:spLocks noChangeArrowheads="1"/>
          </p:cNvSpPr>
          <p:nvPr/>
        </p:nvSpPr>
        <p:spPr bwMode="auto">
          <a:xfrm>
            <a:off x="762000" y="1600200"/>
            <a:ext cx="7696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Arial" pitchFamily="34" charset="0"/>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There are a number of users who can access or retrieve data on demand using the applications and interfaces provided by the DBMS. Each type of user needs different software capabilities. The users of a database system can be classified in the following groups, depending on their degrees of expertise or the mode of their interactions with the DBMS. The users can be:</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Naive Users/ Native Users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Online Users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Application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Programmers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Data Base Administrator (DBA)</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Users</a:t>
            </a:r>
            <a:endParaRPr lang="en-US" dirty="0"/>
          </a:p>
        </p:txBody>
      </p:sp>
      <p:sp>
        <p:nvSpPr>
          <p:cNvPr id="72705" name="Rectangle 1"/>
          <p:cNvSpPr>
            <a:spLocks noChangeArrowheads="1"/>
          </p:cNvSpPr>
          <p:nvPr/>
        </p:nvSpPr>
        <p:spPr bwMode="auto">
          <a:xfrm>
            <a:off x="838200" y="1981200"/>
            <a:ext cx="7467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Naive Users are those users who need not be aware of the presence of the database system or any other system supporting their usage. Naive users are end users of the database who work through a menu driven application program, where the type and range of response is always indicated to the user.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user of </a:t>
            </a:r>
            <a:r>
              <a:rPr kumimoji="0" lang="en-US" sz="2400" b="0" i="0" u="none" strike="noStrike" cap="none" normalizeH="0" baseline="0" smtClean="0">
                <a:ln>
                  <a:noFill/>
                </a:ln>
                <a:effectLst/>
                <a:latin typeface="Arial" pitchFamily="34" charset="0"/>
                <a:ea typeface="Times New Roman" pitchFamily="18" charset="0"/>
                <a:cs typeface="Arial" pitchFamily="34" charset="0"/>
              </a:rPr>
              <a:t>an Automated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Teller Machine (ATM) falls in this category. </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Users</a:t>
            </a:r>
            <a:endParaRPr lang="en-US" dirty="0"/>
          </a:p>
        </p:txBody>
      </p:sp>
      <p:sp>
        <p:nvSpPr>
          <p:cNvPr id="73729" name="Rectangle 1"/>
          <p:cNvSpPr>
            <a:spLocks noChangeArrowheads="1"/>
          </p:cNvSpPr>
          <p:nvPr/>
        </p:nvSpPr>
        <p:spPr bwMode="auto">
          <a:xfrm>
            <a:off x="914400" y="2133600"/>
            <a:ext cx="7315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Online users are those who may communicate with the database directly via an online terminal or indirectly via a user interface and application program. These users are aware of the presence of the database system and may have acquired a certain amount of expertise with in the limited interaction permitted with a database.</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Users</a:t>
            </a:r>
            <a:endParaRPr lang="en-US" dirty="0"/>
          </a:p>
        </p:txBody>
      </p:sp>
      <p:sp>
        <p:nvSpPr>
          <p:cNvPr id="75777" name="Rectangle 1"/>
          <p:cNvSpPr>
            <a:spLocks noChangeArrowheads="1"/>
          </p:cNvSpPr>
          <p:nvPr/>
        </p:nvSpPr>
        <p:spPr bwMode="auto">
          <a:xfrm>
            <a:off x="838200" y="1981200"/>
            <a:ext cx="7543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Such users are those, who write specialized database application that do not fit into the fractional data-processing framework. For example: Computer-aided design systems, knowledge base and expert system, systems that store data with complex data types (for example, graphics data and audio data).</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Programmers</a:t>
            </a:r>
            <a:endParaRPr lang="en-US" dirty="0"/>
          </a:p>
        </p:txBody>
      </p:sp>
      <p:sp>
        <p:nvSpPr>
          <p:cNvPr id="3" name="Rectangle 2"/>
          <p:cNvSpPr/>
          <p:nvPr/>
        </p:nvSpPr>
        <p:spPr>
          <a:xfrm>
            <a:off x="914400" y="1828800"/>
            <a:ext cx="7315200" cy="2308324"/>
          </a:xfrm>
          <a:prstGeom prst="rect">
            <a:avLst/>
          </a:prstGeom>
        </p:spPr>
        <p:txBody>
          <a:bodyPr wrap="square">
            <a:spAutoFit/>
          </a:bodyPr>
          <a:lstStyle/>
          <a:p>
            <a:r>
              <a:rPr lang="en-IN" sz="2400" dirty="0" smtClean="0"/>
              <a:t>Professional programmers are those who are responsible for developing application programs or user interface. The application programs could be written using general purpose programming language or the commands available to manipulate a database.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Administrator</a:t>
            </a:r>
            <a:endParaRPr lang="en-US" dirty="0"/>
          </a:p>
        </p:txBody>
      </p:sp>
      <p:sp>
        <p:nvSpPr>
          <p:cNvPr id="3" name="Rectangle 2"/>
          <p:cNvSpPr/>
          <p:nvPr/>
        </p:nvSpPr>
        <p:spPr>
          <a:xfrm>
            <a:off x="990600" y="1997839"/>
            <a:ext cx="7162800" cy="3416320"/>
          </a:xfrm>
          <a:prstGeom prst="rect">
            <a:avLst/>
          </a:prstGeom>
        </p:spPr>
        <p:txBody>
          <a:bodyPr wrap="square">
            <a:spAutoFit/>
          </a:bodyPr>
          <a:lstStyle/>
          <a:p>
            <a:r>
              <a:rPr lang="en-IN" sz="2400" dirty="0" smtClean="0"/>
              <a:t>The database administrator (DBA) is the person or group in charge for implementing the database system, within an organization. The “DBA has all the system privileges allowed by the DBMS and can assign (grant) and remove (revoke) levels of access (privileges) to and from other users. DBA is also responsible for the evaluation, selection and implementation of DBMS package.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76801" name="Rectangle 1"/>
          <p:cNvSpPr>
            <a:spLocks noChangeArrowheads="1"/>
          </p:cNvSpPr>
          <p:nvPr/>
        </p:nvSpPr>
        <p:spPr bwMode="auto">
          <a:xfrm>
            <a:off x="914400" y="1676400"/>
            <a:ext cx="7467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Procedures refer to the instructions and rules that govern the design and use of the database. The users of the system and the staff that manage the database require documented procedures on how to use or run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These may consist of instructions on how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Log on to the DBMS.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Use a particular DBMS facility or application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Start and stop the DBMS.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Make backup copies of the database.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Handle hardware or software failures.</a:t>
            </a:r>
            <a:endParaRPr kumimoji="0" lang="en-US" sz="2400" b="0" i="0" u="none" strike="noStrike" cap="none" normalizeH="0" baseline="0" dirty="0" smtClean="0">
              <a:ln>
                <a:noFill/>
              </a:ln>
              <a:effectLst/>
              <a:latin typeface="Arial" pitchFamily="34" charset="0"/>
              <a:ea typeface="Calibri"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TextBox 2"/>
          <p:cNvSpPr txBox="1"/>
          <p:nvPr/>
        </p:nvSpPr>
        <p:spPr>
          <a:xfrm>
            <a:off x="1219200" y="1524000"/>
            <a:ext cx="6781800" cy="4893647"/>
          </a:xfrm>
          <a:prstGeom prst="rect">
            <a:avLst/>
          </a:prstGeom>
          <a:noFill/>
        </p:spPr>
        <p:txBody>
          <a:bodyPr wrap="square" rtlCol="0">
            <a:spAutoFit/>
          </a:bodyPr>
          <a:lstStyle/>
          <a:p>
            <a:pPr marL="342900" indent="-342900">
              <a:buAutoNum type="arabicPeriod"/>
            </a:pPr>
            <a:r>
              <a:rPr lang="en-US" sz="2400" dirty="0" smtClean="0"/>
              <a:t>Controlling Redundancy</a:t>
            </a:r>
          </a:p>
          <a:p>
            <a:pPr marL="342900" indent="-342900">
              <a:buAutoNum type="arabicPeriod"/>
            </a:pPr>
            <a:r>
              <a:rPr lang="en-US" sz="2400" dirty="0" smtClean="0"/>
              <a:t>Integrity can be enforced</a:t>
            </a:r>
          </a:p>
          <a:p>
            <a:pPr marL="342900" indent="-342900">
              <a:buAutoNum type="arabicPeriod"/>
            </a:pPr>
            <a:r>
              <a:rPr lang="en-US" sz="2400" dirty="0" smtClean="0"/>
              <a:t>Inconsistency can be avoided</a:t>
            </a:r>
          </a:p>
          <a:p>
            <a:pPr marL="342900" indent="-342900">
              <a:buAutoNum type="arabicPeriod"/>
            </a:pPr>
            <a:r>
              <a:rPr lang="en-US" sz="2400" dirty="0" smtClean="0"/>
              <a:t>Data can be shared</a:t>
            </a:r>
          </a:p>
          <a:p>
            <a:pPr marL="342900" indent="-342900">
              <a:buAutoNum type="arabicPeriod"/>
            </a:pPr>
            <a:r>
              <a:rPr lang="en-US" sz="2400" dirty="0" smtClean="0"/>
              <a:t>Standards can be enforced</a:t>
            </a:r>
          </a:p>
          <a:p>
            <a:pPr marL="342900" indent="-342900">
              <a:buAutoNum type="arabicPeriod"/>
            </a:pPr>
            <a:r>
              <a:rPr lang="en-US" sz="2400" dirty="0" smtClean="0"/>
              <a:t>Restricting Unauthorized access</a:t>
            </a:r>
          </a:p>
          <a:p>
            <a:pPr marL="342900" indent="-342900">
              <a:buAutoNum type="arabicPeriod"/>
            </a:pPr>
            <a:r>
              <a:rPr lang="en-IN" sz="2400" dirty="0" smtClean="0"/>
              <a:t>Solving Enterprise Requirement than Individual Requirement</a:t>
            </a:r>
          </a:p>
          <a:p>
            <a:pPr marL="342900" indent="-342900">
              <a:buAutoNum type="arabicPeriod"/>
            </a:pPr>
            <a:r>
              <a:rPr lang="en-IN" sz="2400" dirty="0" smtClean="0"/>
              <a:t>Providing Backup and Recovery</a:t>
            </a:r>
          </a:p>
          <a:p>
            <a:pPr marL="342900" indent="-342900">
              <a:buAutoNum type="arabicPeriod"/>
            </a:pPr>
            <a:r>
              <a:rPr lang="en-IN" sz="2400" dirty="0" smtClean="0"/>
              <a:t>Cost of developing and maintaining system is lower</a:t>
            </a:r>
          </a:p>
          <a:p>
            <a:pPr marL="342900" indent="-342900">
              <a:buAutoNum type="arabicPeriod"/>
            </a:pPr>
            <a:r>
              <a:rPr lang="en-IN" sz="2400" dirty="0" smtClean="0"/>
              <a:t> Data Model can be developed</a:t>
            </a:r>
          </a:p>
          <a:p>
            <a:pPr marL="342900" indent="-342900">
              <a:buAutoNum type="arabicPeriod"/>
            </a:pPr>
            <a:r>
              <a:rPr lang="en-IN" sz="2400" dirty="0" smtClean="0"/>
              <a:t> Concurrency Control</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DBMS</a:t>
            </a:r>
            <a:endParaRPr lang="en-US" dirty="0"/>
          </a:p>
        </p:txBody>
      </p:sp>
      <p:sp>
        <p:nvSpPr>
          <p:cNvPr id="3" name="TextBox 2"/>
          <p:cNvSpPr txBox="1"/>
          <p:nvPr/>
        </p:nvSpPr>
        <p:spPr>
          <a:xfrm>
            <a:off x="838200" y="2057400"/>
            <a:ext cx="7467600" cy="2677656"/>
          </a:xfrm>
          <a:prstGeom prst="rect">
            <a:avLst/>
          </a:prstGeom>
          <a:noFill/>
        </p:spPr>
        <p:txBody>
          <a:bodyPr wrap="square" rtlCol="0">
            <a:spAutoFit/>
          </a:bodyPr>
          <a:lstStyle/>
          <a:p>
            <a:pPr marL="342900" indent="-342900">
              <a:buAutoNum type="arabicPeriod"/>
            </a:pPr>
            <a:r>
              <a:rPr lang="en-US" sz="2400" dirty="0" smtClean="0"/>
              <a:t>Complexity</a:t>
            </a:r>
          </a:p>
          <a:p>
            <a:pPr marL="342900" indent="-342900">
              <a:buAutoNum type="arabicPeriod"/>
            </a:pPr>
            <a:r>
              <a:rPr lang="en-US" sz="2400" dirty="0" smtClean="0"/>
              <a:t>Memory size</a:t>
            </a:r>
          </a:p>
          <a:p>
            <a:pPr marL="342900" indent="-342900">
              <a:buAutoNum type="arabicPeriod"/>
            </a:pPr>
            <a:r>
              <a:rPr lang="en-US" sz="2400" dirty="0" smtClean="0"/>
              <a:t>Performance</a:t>
            </a:r>
          </a:p>
          <a:p>
            <a:pPr marL="342900" indent="-342900">
              <a:buAutoNum type="arabicPeriod"/>
            </a:pPr>
            <a:r>
              <a:rPr lang="en-IN" sz="2400" dirty="0" smtClean="0"/>
              <a:t>Higher impact of a failure</a:t>
            </a:r>
          </a:p>
          <a:p>
            <a:pPr marL="342900" indent="-342900">
              <a:buAutoNum type="arabicPeriod"/>
            </a:pPr>
            <a:r>
              <a:rPr lang="en-IN" sz="2400" dirty="0" smtClean="0"/>
              <a:t>Cost of DBMS software</a:t>
            </a:r>
          </a:p>
          <a:p>
            <a:pPr marL="342900" indent="-342900">
              <a:buAutoNum type="arabicPeriod"/>
            </a:pPr>
            <a:r>
              <a:rPr lang="en-IN" sz="2400" dirty="0" smtClean="0"/>
              <a:t>Additional Hardware costs</a:t>
            </a:r>
          </a:p>
          <a:p>
            <a:pPr marL="342900" indent="-342900">
              <a:buAutoNum type="arabicPeriod"/>
            </a:pPr>
            <a:r>
              <a:rPr lang="en-IN" sz="2400" dirty="0" smtClean="0"/>
              <a:t>Cost of Conversion</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667000"/>
            <a:ext cx="5105400" cy="1066800"/>
          </a:xfrm>
        </p:spPr>
        <p:txBody>
          <a:bodyPr>
            <a:noAutofit/>
          </a:bodyPr>
          <a:lstStyle/>
          <a:p>
            <a:r>
              <a:rPr lang="en-US"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Database</a:t>
            </a:r>
            <a:endParaRPr lang="en-US" dirty="0"/>
          </a:p>
        </p:txBody>
      </p:sp>
      <p:sp>
        <p:nvSpPr>
          <p:cNvPr id="5" name="Rectangle 4"/>
          <p:cNvSpPr/>
          <p:nvPr/>
        </p:nvSpPr>
        <p:spPr>
          <a:xfrm>
            <a:off x="914400" y="2057400"/>
            <a:ext cx="7315200" cy="1569660"/>
          </a:xfrm>
          <a:prstGeom prst="rect">
            <a:avLst/>
          </a:prstGeom>
        </p:spPr>
        <p:txBody>
          <a:bodyPr wrap="square">
            <a:spAutoFit/>
          </a:bodyPr>
          <a:lstStyle/>
          <a:p>
            <a:r>
              <a:rPr lang="en-IN" sz="2400" dirty="0" smtClean="0"/>
              <a:t>A </a:t>
            </a:r>
            <a:r>
              <a:rPr lang="en-IN" sz="2400" b="1" dirty="0" smtClean="0"/>
              <a:t>database</a:t>
            </a:r>
            <a:r>
              <a:rPr lang="en-IN" sz="2400" dirty="0" smtClean="0"/>
              <a:t> is a collection of related data which represents some aspect of the real world. A database system is designed to be built and populated with data for a certain task</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a:t>
            </a:r>
            <a:endParaRPr lang="en-US" dirty="0"/>
          </a:p>
        </p:txBody>
      </p:sp>
      <p:sp>
        <p:nvSpPr>
          <p:cNvPr id="64516" name="Rectangle 4"/>
          <p:cNvSpPr>
            <a:spLocks noChangeArrowheads="1"/>
          </p:cNvSpPr>
          <p:nvPr/>
        </p:nvSpPr>
        <p:spPr bwMode="auto">
          <a:xfrm>
            <a:off x="914400" y="1657528"/>
            <a:ext cx="7391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DBMS</a:t>
            </a:r>
            <a:r>
              <a:rPr kumimoji="0" lang="en-US" sz="2400" b="0"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a:t>
            </a:r>
            <a:r>
              <a:rPr kumimoji="0" lang="en-US" sz="2400" b="0" i="0" u="none" strike="noStrike" cap="none" normalizeH="0" baseline="0" dirty="0" smtClean="0">
                <a:ln>
                  <a:noFill/>
                </a:ln>
                <a:effectLst/>
                <a:latin typeface="Calibri"/>
                <a:ea typeface="Times New Roman" pitchFamily="18" charset="0"/>
                <a:cs typeface="Arial" pitchFamily="34" charset="0"/>
              </a:rPr>
              <a:t> </a:t>
            </a:r>
            <a:r>
              <a:rPr kumimoji="0" lang="en-US" sz="2400" b="1" i="0" u="none" strike="noStrike" cap="none" normalizeH="0" baseline="0" dirty="0" smtClean="0">
                <a:ln>
                  <a:noFill/>
                </a:ln>
                <a:effectLst/>
                <a:latin typeface="Arial" pitchFamily="34" charset="0"/>
                <a:ea typeface="Times New Roman" pitchFamily="18" charset="0"/>
                <a:cs typeface="Arial" pitchFamily="34" charset="0"/>
              </a:rPr>
              <a:t>database management system</a:t>
            </a:r>
            <a:r>
              <a:rPr kumimoji="0" lang="en-US" sz="2400" b="0" i="0" u="none" strike="noStrike" cap="none" normalizeH="0" baseline="0" dirty="0" smtClean="0">
                <a:ln>
                  <a:noFill/>
                </a:ln>
                <a:effectLst/>
                <a:latin typeface="Calibri"/>
                <a:ea typeface="Times New Roman" pitchFamily="18" charset="0"/>
                <a:cs typeface="Arial" pitchFamily="34" charset="0"/>
              </a:rPr>
              <a:t> </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is the software system that allows users to define, create and maintain a database and provides controlled access to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 Database Management System (DBMS) is basically a collection of programs that enables users to store, modify, and extract information from a database as per the requirements. DBMS is an intermediate layer between programs and the data. Programs access the DBMS, which then accesses the data.</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914400" y="685800"/>
            <a:ext cx="7391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 following are main examples of database applications: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Automated teller machines</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Flight reservation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Computerized parts inventory systems</a:t>
            </a:r>
            <a:r>
              <a:rPr kumimoji="0" lang="en-US" sz="2400" b="0" i="0" u="none" strike="noStrike" cap="none" normalizeH="0" baseline="0" dirty="0" smtClean="0">
                <a:ln>
                  <a:noFill/>
                </a:ln>
                <a:effectLst/>
                <a:latin typeface="Arial" pitchFamily="34" charset="0"/>
                <a:cs typeface="Arial" pitchFamily="34" charset="0"/>
              </a:rPr>
              <a:t> </a:t>
            </a:r>
          </a:p>
        </p:txBody>
      </p:sp>
      <p:sp>
        <p:nvSpPr>
          <p:cNvPr id="65538" name="Rectangle 2"/>
          <p:cNvSpPr>
            <a:spLocks noChangeArrowheads="1"/>
          </p:cNvSpPr>
          <p:nvPr/>
        </p:nvSpPr>
        <p:spPr bwMode="auto">
          <a:xfrm>
            <a:off x="838200" y="3352800"/>
            <a:ext cx="73914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Calibri" pitchFamily="34" charset="0"/>
                <a:cs typeface="Arial" pitchFamily="34" charset="0"/>
              </a:rPr>
              <a:t>A database management system is a piece of software that provides services for accessing a database, while maintaining all the required features of the data. Commercially available Database management systems in the market are dbase, FoxPro, IMS and Oracle,</a:t>
            </a:r>
            <a:r>
              <a:rPr kumimoji="0" lang="en-US" sz="2400" b="0" i="0" u="none" strike="noStrike" cap="none" normalizeH="0" baseline="0" dirty="0" smtClean="0">
                <a:ln>
                  <a:noFill/>
                </a:ln>
                <a:effectLst/>
                <a:latin typeface="Calibri"/>
                <a:ea typeface="Calibri" pitchFamily="34" charset="0"/>
                <a:cs typeface="Arial" pitchFamily="34" charset="0"/>
              </a:rPr>
              <a:t> </a:t>
            </a:r>
            <a:r>
              <a:rPr lang="en-US" sz="2400" dirty="0" smtClean="0">
                <a:latin typeface="Arial" pitchFamily="34" charset="0"/>
                <a:ea typeface="Calibri" pitchFamily="34" charset="0"/>
                <a:cs typeface="Arial" pitchFamily="34" charset="0"/>
              </a:rPr>
              <a:t>MySQL</a:t>
            </a:r>
            <a:r>
              <a:rPr kumimoji="0" lang="en-US" sz="2400" b="0" i="0" u="none" strike="noStrike" cap="none" normalizeH="0" baseline="0" dirty="0" smtClean="0">
                <a:ln>
                  <a:noFill/>
                </a:ln>
                <a:effectLst/>
                <a:latin typeface="Arial" pitchFamily="34" charset="0"/>
                <a:ea typeface="Calibri" pitchFamily="34" charset="0"/>
                <a:cs typeface="Arial" pitchFamily="34" charset="0"/>
              </a:rPr>
              <a:t>, SQL Servers and DB2 etc.</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DBMS Environment</a:t>
            </a:r>
            <a:endParaRPr lang="en-US" dirty="0"/>
          </a:p>
        </p:txBody>
      </p:sp>
      <p:sp>
        <p:nvSpPr>
          <p:cNvPr id="66561" name="Rectangle 1"/>
          <p:cNvSpPr>
            <a:spLocks noChangeArrowheads="1"/>
          </p:cNvSpPr>
          <p:nvPr/>
        </p:nvSpPr>
        <p:spPr bwMode="auto">
          <a:xfrm>
            <a:off x="838200" y="2362200"/>
            <a:ext cx="7467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There are five major components in the database system environment and their interrelationships are: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a:r>
            <a:br>
              <a:rPr kumimoji="0" lang="en-US" sz="2400" b="0" i="0" u="none" strike="noStrike" cap="none" normalizeH="0" baseline="0" dirty="0" smtClean="0">
                <a:ln>
                  <a:noFill/>
                </a:ln>
                <a:effectLst/>
                <a:latin typeface="Arial" pitchFamily="34" charset="0"/>
                <a:ea typeface="Times New Roman" pitchFamily="18" charset="0"/>
                <a:cs typeface="Arial" pitchFamily="34" charset="0"/>
              </a:rPr>
            </a:b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Hardware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Software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Users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 Procedures</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Rectangle 2"/>
          <p:cNvSpPr/>
          <p:nvPr/>
        </p:nvSpPr>
        <p:spPr>
          <a:xfrm>
            <a:off x="762000" y="1676400"/>
            <a:ext cx="7543800" cy="4154984"/>
          </a:xfrm>
          <a:prstGeom prst="rect">
            <a:avLst/>
          </a:prstGeom>
        </p:spPr>
        <p:txBody>
          <a:bodyPr wrap="square">
            <a:spAutoFit/>
          </a:bodyPr>
          <a:lstStyle/>
          <a:p>
            <a:r>
              <a:rPr lang="en-IN" sz="2400" dirty="0" smtClean="0"/>
              <a:t>The hardware is the actual computer system used for keeping and accessing the database. Conventional DBMS hardware consists of secondary storage devices, usually hard disks, on which the database physically resides, together with the associated Input-Output devices, device controllers and· so forth. Databases run on a’ range of machines, from Microcomputers to large mainframes. Other hardware issues for a DBMS includes database machines, which is hardware designed specifically to support a database system.</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Rectangle 2"/>
          <p:cNvSpPr/>
          <p:nvPr/>
        </p:nvSpPr>
        <p:spPr>
          <a:xfrm>
            <a:off x="990600" y="1859340"/>
            <a:ext cx="7162800" cy="3416320"/>
          </a:xfrm>
          <a:prstGeom prst="rect">
            <a:avLst/>
          </a:prstGeom>
        </p:spPr>
        <p:txBody>
          <a:bodyPr wrap="square">
            <a:spAutoFit/>
          </a:bodyPr>
          <a:lstStyle/>
          <a:p>
            <a:r>
              <a:rPr lang="en-IN" sz="2400" dirty="0" smtClean="0"/>
              <a:t> The software is the actual DBMS. Between the physical database itself (i.e. the data as actually stored) and the users of the system is a layer of software, usually called the Database Management System or DBMS. All requests from users for access to the database are handled by the DBMS. One general function provided by the DBMS is thus the shielding of database users from complex hardware-level detail.</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838200" y="762000"/>
            <a:ext cx="7467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 DBMS allows the users to communicate with the database. In a sense, it is the mediator between the database and the users. The DBMS controls the access and helps to maintain the consistency of the data. Utilities are usually included as part of the DBMS. Some of the most common utilities are report writers and application development.</a:t>
            </a:r>
            <a:endParaRPr kumimoji="0" lang="en-US" sz="2400" b="0" i="0" u="none" strike="noStrike" cap="none" normalizeH="0" baseline="0" dirty="0" smtClean="0">
              <a:ln>
                <a:noFill/>
              </a:ln>
              <a:effectLst/>
              <a:latin typeface="Arial" pitchFamily="34" charset="0"/>
              <a:cs typeface="Arial" pitchFamily="34" charset="0"/>
            </a:endParaRPr>
          </a:p>
        </p:txBody>
      </p:sp>
      <p:pic>
        <p:nvPicPr>
          <p:cNvPr id="3" name="Picture 2" descr="https://ecomputernotes.com/images/BRIDGE.jpg"/>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rcRect/>
          <a:stretch>
            <a:fillRect/>
          </a:stretch>
        </p:blipFill>
        <p:spPr bwMode="auto">
          <a:xfrm>
            <a:off x="1752600" y="4114800"/>
            <a:ext cx="5334000" cy="16002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70657" name="Rectangle 1"/>
          <p:cNvSpPr>
            <a:spLocks noChangeArrowheads="1"/>
          </p:cNvSpPr>
          <p:nvPr/>
        </p:nvSpPr>
        <p:spPr bwMode="auto">
          <a:xfrm>
            <a:off x="762000" y="1752600"/>
            <a:ext cx="7696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It is the most important component of DBMS environment from the end users point of view. As shown in observes that data acts as a bridge between the machine components and the user components. The database contains the operational data and the meta-data, the </a:t>
            </a: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data about data</a:t>
            </a:r>
            <a:r>
              <a:rPr kumimoji="0" lang="en-US" sz="2400" b="0" i="0" u="none" strike="noStrike" cap="none" normalizeH="0" baseline="0" dirty="0" smtClean="0">
                <a:ln>
                  <a:noFill/>
                </a:ln>
                <a:effectLst/>
                <a:latin typeface="Calibri"/>
                <a:ea typeface="Times New Roman" pitchFamily="18" charset="0"/>
                <a:cs typeface="Arial" pitchFamily="34" charset="0"/>
              </a:rPr>
              <a:t>’</a:t>
            </a: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The database should contain all the data needed by the organization. One of the major features of databases is that the actual data are separated from the programs that use the data. A database should always be designed, built and populated for a particular audience and for a specific purpose.</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475</TotalTime>
  <Words>847</Words>
  <Application>Microsoft Office PowerPoint</Application>
  <PresentationFormat>On-screen Show (4:3)</PresentationFormat>
  <Paragraphs>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Foundry</vt:lpstr>
      <vt:lpstr>DBMS</vt:lpstr>
      <vt:lpstr>Database</vt:lpstr>
      <vt:lpstr>DBMS</vt:lpstr>
      <vt:lpstr>Slide 4</vt:lpstr>
      <vt:lpstr>Components of DBMS Environment</vt:lpstr>
      <vt:lpstr>Hardware</vt:lpstr>
      <vt:lpstr>Software</vt:lpstr>
      <vt:lpstr>Slide 8</vt:lpstr>
      <vt:lpstr>Data</vt:lpstr>
      <vt:lpstr>Database Users</vt:lpstr>
      <vt:lpstr>Naïve Users</vt:lpstr>
      <vt:lpstr>Online Users</vt:lpstr>
      <vt:lpstr>Specialized Users</vt:lpstr>
      <vt:lpstr>Application Programmers</vt:lpstr>
      <vt:lpstr>Database Administrator</vt:lpstr>
      <vt:lpstr>Procedures</vt:lpstr>
      <vt:lpstr>Advantages of DBMS</vt:lpstr>
      <vt:lpstr>Disadvantages of DBMS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NSTI CSA</cp:lastModifiedBy>
  <cp:revision>31</cp:revision>
  <dcterms:created xsi:type="dcterms:W3CDTF">2006-08-16T00:00:00Z</dcterms:created>
  <dcterms:modified xsi:type="dcterms:W3CDTF">2022-10-19T10:57:28Z</dcterms:modified>
</cp:coreProperties>
</file>