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27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2/21/2022</a:t>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2/21/2022</a:t>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2/21/2022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2/21/2022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2/21/2022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2/21/2022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2/21/2022</a:t>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2/21/2022</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2/21/2022</a:t>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7.xml"/><Relationship Id="rId4" Type="http://schemas.openxmlformats.org/officeDocument/2006/relationships/hyperlink" Target="mailto:mno@yahoo.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7.xml"/><Relationship Id="rId4" Type="http://schemas.openxmlformats.org/officeDocument/2006/relationships/hyperlink" Target="mailto:mno@yahoo.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7.xml"/><Relationship Id="rId4" Type="http://schemas.openxmlformats.org/officeDocument/2006/relationships/hyperlink" Target="mailto:mno@yahoo.co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RDBMS</a:t>
            </a:r>
            <a:endParaRPr lang="en-US" dirty="0"/>
          </a:p>
        </p:txBody>
      </p:sp>
      <p:sp>
        <p:nvSpPr>
          <p:cNvPr id="3" name="Subtitle 2"/>
          <p:cNvSpPr>
            <a:spLocks noGrp="1"/>
          </p:cNvSpPr>
          <p:nvPr>
            <p:ph type="subTitle" idx="1"/>
          </p:nvPr>
        </p:nvSpPr>
        <p:spPr/>
        <p:txBody>
          <a:bodyPr/>
          <a:lstStyle/>
          <a:p>
            <a:r>
              <a:rPr lang="en-US" dirty="0" smtClean="0"/>
              <a:t>Concepts of RDBMS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a:t>
            </a:r>
            <a:endParaRPr lang="en-US" dirty="0"/>
          </a:p>
        </p:txBody>
      </p:sp>
      <p:sp>
        <p:nvSpPr>
          <p:cNvPr id="3" name="Rectangle 2"/>
          <p:cNvSpPr/>
          <p:nvPr/>
        </p:nvSpPr>
        <p:spPr>
          <a:xfrm>
            <a:off x="838200" y="2209800"/>
            <a:ext cx="7391400" cy="3046988"/>
          </a:xfrm>
          <a:prstGeom prst="rect">
            <a:avLst/>
          </a:prstGeom>
        </p:spPr>
        <p:txBody>
          <a:bodyPr wrap="square">
            <a:spAutoFit/>
          </a:bodyPr>
          <a:lstStyle/>
          <a:p>
            <a:r>
              <a:rPr lang="en-US" sz="2400" dirty="0" smtClean="0"/>
              <a:t>Instance or extension or database state is a collection of information that stored in a database at a particular moment is called an instance of the database. </a:t>
            </a:r>
          </a:p>
          <a:p>
            <a:r>
              <a:rPr lang="en-US" sz="2400" dirty="0" smtClean="0"/>
              <a:t>The Database instance refers to the information stored in the database at a given point of time. </a:t>
            </a:r>
          </a:p>
          <a:p>
            <a:r>
              <a:rPr lang="en-US" sz="2400" dirty="0" smtClean="0"/>
              <a:t>Thus, it is a dynamic value which keeps on changing.</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600" y="3276600"/>
          <a:ext cx="7162800" cy="2971800"/>
        </p:xfrm>
        <a:graphic>
          <a:graphicData uri="http://schemas.openxmlformats.org/drawingml/2006/table">
            <a:tbl>
              <a:tblPr>
                <a:tableStyleId>{775DCB02-9BB8-47FD-8907-85C794F793BA}</a:tableStyleId>
              </a:tblPr>
              <a:tblGrid>
                <a:gridCol w="2387600"/>
                <a:gridCol w="2387600"/>
                <a:gridCol w="2387600"/>
              </a:tblGrid>
              <a:tr h="742950">
                <a:tc>
                  <a:txBody>
                    <a:bodyPr/>
                    <a:lstStyle/>
                    <a:p>
                      <a:pPr fontAlgn="t"/>
                      <a:r>
                        <a:rPr lang="en-US" b="1" dirty="0"/>
                        <a:t>Name</a:t>
                      </a:r>
                    </a:p>
                  </a:txBody>
                  <a:tcPr marL="50800" marR="50800" marT="50800" marB="50800"/>
                </a:tc>
                <a:tc>
                  <a:txBody>
                    <a:bodyPr/>
                    <a:lstStyle/>
                    <a:p>
                      <a:pPr fontAlgn="t"/>
                      <a:r>
                        <a:rPr lang="en-US" b="1" dirty="0"/>
                        <a:t>Email</a:t>
                      </a:r>
                    </a:p>
                  </a:txBody>
                  <a:tcPr marL="50800" marR="50800" marT="50800" marB="50800"/>
                </a:tc>
                <a:tc>
                  <a:txBody>
                    <a:bodyPr/>
                    <a:lstStyle/>
                    <a:p>
                      <a:pPr fontAlgn="t"/>
                      <a:r>
                        <a:rPr lang="en-US" b="1" dirty="0"/>
                        <a:t>Phone no</a:t>
                      </a:r>
                    </a:p>
                  </a:txBody>
                  <a:tcPr marL="50800" marR="50800" marT="50800" marB="50800"/>
                </a:tc>
              </a:tr>
              <a:tr h="742950">
                <a:tc>
                  <a:txBody>
                    <a:bodyPr/>
                    <a:lstStyle/>
                    <a:p>
                      <a:pPr fontAlgn="t"/>
                      <a:r>
                        <a:rPr lang="en-US"/>
                        <a:t>BOB</a:t>
                      </a:r>
                    </a:p>
                  </a:txBody>
                  <a:tcPr marL="50800" marR="50800" marT="50800" marB="50800"/>
                </a:tc>
                <a:tc>
                  <a:txBody>
                    <a:bodyPr/>
                    <a:lstStyle/>
                    <a:p>
                      <a:pPr fontAlgn="t"/>
                      <a:r>
                        <a:rPr lang="en-US"/>
                        <a:t>kksd@yasd.com</a:t>
                      </a:r>
                    </a:p>
                  </a:txBody>
                  <a:tcPr marL="50800" marR="50800" marT="50800" marB="50800"/>
                </a:tc>
                <a:tc>
                  <a:txBody>
                    <a:bodyPr/>
                    <a:lstStyle/>
                    <a:p>
                      <a:pPr fontAlgn="t"/>
                      <a:r>
                        <a:rPr lang="en-US"/>
                        <a:t>2343435</a:t>
                      </a:r>
                    </a:p>
                  </a:txBody>
                  <a:tcPr marL="50800" marR="50800" marT="50800" marB="50800"/>
                </a:tc>
              </a:tr>
              <a:tr h="742950">
                <a:tc>
                  <a:txBody>
                    <a:bodyPr/>
                    <a:lstStyle/>
                    <a:p>
                      <a:pPr fontAlgn="t"/>
                      <a:r>
                        <a:rPr lang="en-US" dirty="0" smtClean="0"/>
                        <a:t>Alice</a:t>
                      </a:r>
                      <a:endParaRPr lang="en-US" dirty="0"/>
                    </a:p>
                  </a:txBody>
                  <a:tcPr marL="50800" marR="50800" marT="50800" marB="50800"/>
                </a:tc>
                <a:tc>
                  <a:txBody>
                    <a:bodyPr/>
                    <a:lstStyle/>
                    <a:p>
                      <a:pPr fontAlgn="t"/>
                      <a:r>
                        <a:rPr lang="en-US" dirty="0"/>
                        <a:t>werwr@sdas.in</a:t>
                      </a:r>
                    </a:p>
                  </a:txBody>
                  <a:tcPr marL="50800" marR="50800" marT="50800" marB="50800"/>
                </a:tc>
                <a:tc>
                  <a:txBody>
                    <a:bodyPr/>
                    <a:lstStyle/>
                    <a:p>
                      <a:pPr fontAlgn="t"/>
                      <a:r>
                        <a:rPr lang="en-US"/>
                        <a:t>5345464</a:t>
                      </a:r>
                    </a:p>
                  </a:txBody>
                  <a:tcPr marL="50800" marR="50800" marT="50800" marB="50800"/>
                </a:tc>
              </a:tr>
              <a:tr h="742950">
                <a:tc>
                  <a:txBody>
                    <a:bodyPr/>
                    <a:lstStyle/>
                    <a:p>
                      <a:pPr fontAlgn="t"/>
                      <a:r>
                        <a:rPr lang="en-US"/>
                        <a:t>PRIYA</a:t>
                      </a:r>
                    </a:p>
                  </a:txBody>
                  <a:tcPr marL="50800" marR="50800" marT="50800" marB="50800"/>
                </a:tc>
                <a:tc>
                  <a:txBody>
                    <a:bodyPr/>
                    <a:lstStyle/>
                    <a:p>
                      <a:pPr fontAlgn="t"/>
                      <a:r>
                        <a:rPr lang="en-US"/>
                        <a:t>wefrwer@sdf.com</a:t>
                      </a:r>
                    </a:p>
                  </a:txBody>
                  <a:tcPr marL="50800" marR="50800" marT="50800" marB="50800"/>
                </a:tc>
                <a:tc>
                  <a:txBody>
                    <a:bodyPr/>
                    <a:lstStyle/>
                    <a:p>
                      <a:pPr fontAlgn="t"/>
                      <a:r>
                        <a:rPr lang="en-US" dirty="0"/>
                        <a:t>2342342</a:t>
                      </a:r>
                    </a:p>
                  </a:txBody>
                  <a:tcPr marL="50800" marR="50800" marT="50800" marB="50800"/>
                </a:tc>
              </a:tr>
            </a:tbl>
          </a:graphicData>
        </a:graphic>
      </p:graphicFrame>
      <p:sp>
        <p:nvSpPr>
          <p:cNvPr id="34817" name="Rectangle 1"/>
          <p:cNvSpPr>
            <a:spLocks noChangeArrowheads="1"/>
          </p:cNvSpPr>
          <p:nvPr/>
        </p:nvSpPr>
        <p:spPr bwMode="auto">
          <a:xfrm>
            <a:off x="838200" y="685800"/>
            <a:ext cx="7467600" cy="221599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cs typeface="Arial" pitchFamily="34" charset="0"/>
              </a:rPr>
              <a:t>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cs typeface="Arial" pitchFamily="34" charset="0"/>
              </a:rPr>
              <a:t>A database instance for the Person database can be (User1,email.com,11345679) So the person construct will contain their individual entities in the attributes called as instance. This is shown below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cs typeface="Arial" pitchFamily="34" charset="0"/>
              </a:rPr>
              <a:t>Person</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US" dirty="0"/>
          </a:p>
        </p:txBody>
      </p:sp>
      <p:sp>
        <p:nvSpPr>
          <p:cNvPr id="3" name="Rectangle 2"/>
          <p:cNvSpPr/>
          <p:nvPr/>
        </p:nvSpPr>
        <p:spPr>
          <a:xfrm>
            <a:off x="762000" y="2438400"/>
            <a:ext cx="7467600" cy="2308324"/>
          </a:xfrm>
          <a:prstGeom prst="rect">
            <a:avLst/>
          </a:prstGeom>
        </p:spPr>
        <p:txBody>
          <a:bodyPr wrap="square">
            <a:spAutoFit/>
          </a:bodyPr>
          <a:lstStyle/>
          <a:p>
            <a:r>
              <a:rPr lang="en-US" sz="2400" dirty="0" smtClean="0"/>
              <a:t>The overall design of the database is called database schema. Schema will not be changed frequently. It is the logical structure of a database. It does not show the data in the database.</a:t>
            </a:r>
          </a:p>
          <a:p>
            <a:r>
              <a:rPr lang="en-US" sz="2400" dirty="0" smtClean="0"/>
              <a:t>A database </a:t>
            </a:r>
            <a:r>
              <a:rPr lang="en-US" sz="2400" b="1" dirty="0" smtClean="0"/>
              <a:t>schema</a:t>
            </a:r>
            <a:r>
              <a:rPr lang="en-US" sz="2400" dirty="0" smtClean="0"/>
              <a:t> is the skeleton structure that represents the logical view of the entire database</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543800" cy="461665"/>
          </a:xfrm>
          <a:prstGeom prst="rect">
            <a:avLst/>
          </a:prstGeom>
        </p:spPr>
        <p:txBody>
          <a:bodyPr wrap="square">
            <a:spAutoFit/>
          </a:bodyPr>
          <a:lstStyle/>
          <a:p>
            <a:r>
              <a:rPr lang="en-US" sz="2400" dirty="0" smtClean="0"/>
              <a:t>The schema is pictorially represented as follows −</a:t>
            </a:r>
            <a:endParaRPr lang="en-US" sz="2400" dirty="0"/>
          </a:p>
        </p:txBody>
      </p:sp>
      <p:pic>
        <p:nvPicPr>
          <p:cNvPr id="3" name="Picture 2" descr="schema.jpg"/>
          <p:cNvPicPr>
            <a:picLocks noChangeAspect="1"/>
          </p:cNvPicPr>
          <p:nvPr/>
        </p:nvPicPr>
        <p:blipFill>
          <a:blip r:embed="rId2"/>
          <a:stretch>
            <a:fillRect/>
          </a:stretch>
        </p:blipFill>
        <p:spPr>
          <a:xfrm>
            <a:off x="838200" y="1757362"/>
            <a:ext cx="7467599" cy="433863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Schema</a:t>
            </a:r>
            <a:endParaRPr lang="en-US" dirty="0"/>
          </a:p>
        </p:txBody>
      </p:sp>
      <p:sp>
        <p:nvSpPr>
          <p:cNvPr id="3" name="Rectangle 2"/>
          <p:cNvSpPr/>
          <p:nvPr/>
        </p:nvSpPr>
        <p:spPr>
          <a:xfrm>
            <a:off x="762000" y="1828800"/>
            <a:ext cx="7543800" cy="4154984"/>
          </a:xfrm>
          <a:prstGeom prst="rect">
            <a:avLst/>
          </a:prstGeom>
        </p:spPr>
        <p:txBody>
          <a:bodyPr wrap="square">
            <a:spAutoFit/>
          </a:bodyPr>
          <a:lstStyle/>
          <a:p>
            <a:r>
              <a:rPr lang="en-US" sz="2400" dirty="0" smtClean="0"/>
              <a:t>The different types of schemas are as follows −</a:t>
            </a:r>
          </a:p>
          <a:p>
            <a:pPr>
              <a:buFont typeface="Arial" pitchFamily="34" charset="0"/>
              <a:buChar char="•"/>
            </a:pPr>
            <a:r>
              <a:rPr lang="en-US" sz="2400" b="1" dirty="0" smtClean="0"/>
              <a:t>Physical Schema</a:t>
            </a:r>
            <a:r>
              <a:rPr lang="en-US" sz="2400" dirty="0" smtClean="0"/>
              <a:t> − It is a database design at the physical level. It is hidden below the logical schema and can be changed easily without affecting the application programs.</a:t>
            </a:r>
          </a:p>
          <a:p>
            <a:pPr>
              <a:buFont typeface="Arial" pitchFamily="34" charset="0"/>
              <a:buChar char="•"/>
            </a:pPr>
            <a:r>
              <a:rPr lang="en-US" sz="2400" b="1" dirty="0" smtClean="0"/>
              <a:t>Logical Schema</a:t>
            </a:r>
            <a:r>
              <a:rPr lang="en-US" sz="2400" dirty="0" smtClean="0"/>
              <a:t> − It is a database design at the logical level. Programmers construct applications using logical schema.</a:t>
            </a:r>
          </a:p>
          <a:p>
            <a:pPr>
              <a:buFont typeface="Arial" pitchFamily="34" charset="0"/>
              <a:buChar char="•"/>
            </a:pPr>
            <a:r>
              <a:rPr lang="en-US" sz="2400" b="1" dirty="0" smtClean="0"/>
              <a:t>External</a:t>
            </a:r>
            <a:r>
              <a:rPr lang="en-US" sz="2400" dirty="0" smtClean="0"/>
              <a:t> </a:t>
            </a:r>
            <a:r>
              <a:rPr lang="en-US" sz="2400" b="1" dirty="0" smtClean="0"/>
              <a:t>Schema</a:t>
            </a:r>
            <a:r>
              <a:rPr lang="en-US" sz="2400" dirty="0" smtClean="0"/>
              <a:t>− It is schema at view level. It is the highest level of a schema which defines the views for end users.</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a:t>
            </a:r>
            <a:endParaRPr lang="en-US" dirty="0"/>
          </a:p>
        </p:txBody>
      </p:sp>
      <p:sp>
        <p:nvSpPr>
          <p:cNvPr id="3" name="Rectangle 2"/>
          <p:cNvSpPr/>
          <p:nvPr/>
        </p:nvSpPr>
        <p:spPr>
          <a:xfrm>
            <a:off x="914400" y="1905000"/>
            <a:ext cx="7391400" cy="3046988"/>
          </a:xfrm>
          <a:prstGeom prst="rect">
            <a:avLst/>
          </a:prstGeom>
        </p:spPr>
        <p:txBody>
          <a:bodyPr wrap="square">
            <a:spAutoFit/>
          </a:bodyPr>
          <a:lstStyle/>
          <a:p>
            <a:r>
              <a:rPr lang="en-US" sz="2400" dirty="0" smtClean="0">
                <a:latin typeface="Verdana" pitchFamily="34" charset="0"/>
                <a:ea typeface="Verdana" pitchFamily="34" charset="0"/>
              </a:rPr>
              <a:t>Keys are very important part of Relational database model. They are used to establish and identify relationships between tables and also to uniquely identify any record or row of data inside a table.</a:t>
            </a:r>
          </a:p>
          <a:p>
            <a:r>
              <a:rPr lang="en-US" sz="2400" dirty="0" smtClean="0">
                <a:latin typeface="Verdana" pitchFamily="34" charset="0"/>
                <a:ea typeface="Verdana" pitchFamily="34" charset="0"/>
              </a:rPr>
              <a:t>A Key can be a single attribute or a group of attributes, where the combination may act as a key.</a:t>
            </a:r>
            <a:endParaRPr lang="en-US" sz="24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a Key?</a:t>
            </a:r>
            <a:endParaRPr lang="en-US" dirty="0"/>
          </a:p>
        </p:txBody>
      </p:sp>
      <p:sp>
        <p:nvSpPr>
          <p:cNvPr id="1025" name="Rectangle 1"/>
          <p:cNvSpPr>
            <a:spLocks noChangeArrowheads="1"/>
          </p:cNvSpPr>
          <p:nvPr/>
        </p:nvSpPr>
        <p:spPr bwMode="auto">
          <a:xfrm>
            <a:off x="990600" y="1600200"/>
            <a:ext cx="7391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Here are some reasons for using </a:t>
            </a: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sql</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key in the DBMS system.</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Keys help you to identify any row of data in a table. In a real-world application, a table could contain thousands of records. Moreover, the records could be duplicated. Keys in RDBMS ensure that you can uniquely identify a table record despite these challenges.</a:t>
            </a:r>
            <a:endParaRPr kumimoji="0" lang="en-US" sz="2400" b="0" i="0" u="none" strike="noStrike" cap="none" normalizeH="0" baseline="0" dirty="0" smtClean="0">
              <a:ln>
                <a:noFill/>
              </a:ln>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Allows you to establish a relationship between and identify the relation between tables</a:t>
            </a:r>
            <a:endParaRPr kumimoji="0" lang="en-US" sz="2400" b="0" i="0" u="none" strike="noStrike" cap="none" normalizeH="0" baseline="0" dirty="0" smtClean="0">
              <a:ln>
                <a:noFill/>
              </a:ln>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Help you to enforce identity and integrity in the relationship.</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Keys</a:t>
            </a:r>
            <a:endParaRPr lang="en-US" dirty="0"/>
          </a:p>
        </p:txBody>
      </p:sp>
      <p:sp>
        <p:nvSpPr>
          <p:cNvPr id="29697" name="Rectangle 1"/>
          <p:cNvSpPr>
            <a:spLocks noChangeArrowheads="1"/>
          </p:cNvSpPr>
          <p:nvPr/>
        </p:nvSpPr>
        <p:spPr bwMode="auto">
          <a:xfrm>
            <a:off x="838200" y="1828800"/>
            <a:ext cx="7467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0" i="0" u="none" strike="noStrike" cap="none" normalizeH="0" baseline="0" smtClean="0">
                <a:ln>
                  <a:noFill/>
                </a:ln>
                <a:effectLst/>
                <a:latin typeface="Arial" pitchFamily="34" charset="0"/>
                <a:ea typeface="Times New Roman" pitchFamily="18" charset="0"/>
                <a:cs typeface="Arial" pitchFamily="34" charset="0"/>
              </a:rPr>
              <a:t>There are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different types of Keys in DBMS and each key has it’s different functionality:</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Super Key</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Primary Key</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Candidate Key</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Alternate Key</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Foreign Key</a:t>
            </a:r>
          </a:p>
          <a:p>
            <a:pPr eaLnBrk="0" fontAlgn="base" hangingPunct="0">
              <a:spcBef>
                <a:spcPct val="0"/>
              </a:spcBef>
              <a:spcAft>
                <a:spcPct val="0"/>
              </a:spcAft>
              <a:buFontTx/>
              <a:buChar char="•"/>
              <a:tabLst>
                <a:tab pos="457200" algn="l"/>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Compound </a:t>
            </a:r>
            <a:r>
              <a:rPr lang="en-US" sz="2400" dirty="0" smtClean="0">
                <a:latin typeface="Arial" pitchFamily="34" charset="0"/>
                <a:ea typeface="Times New Roman" pitchFamily="18" charset="0"/>
                <a:cs typeface="Arial" pitchFamily="34" charset="0"/>
              </a:rPr>
              <a:t>Key/Composite Key</a:t>
            </a: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Surrogate Key</a:t>
            </a:r>
            <a:endParaRPr kumimoji="0" lang="en-US" sz="36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685800" y="1219200"/>
            <a:ext cx="7772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Let</a:t>
            </a:r>
            <a:r>
              <a:rPr kumimoji="0" lang="en-US" sz="2400" b="0" i="0" u="none" strike="noStrike" cap="none" normalizeH="0" baseline="0" dirty="0" smtClean="0">
                <a:ln>
                  <a:noFill/>
                </a:ln>
                <a:effectLst/>
                <a:latin typeface="Calibri"/>
                <a:ea typeface="Times New Roman" pitchFamily="18" charset="0"/>
                <a:cs typeface="Arial" pitchFamily="34" charset="0"/>
              </a:rPr>
              <a:t>’</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s look at each of the keys in DBMS with example: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Super Key -</a:t>
            </a:r>
            <a:r>
              <a:rPr kumimoji="0" lang="en-US" sz="2400" b="1" i="0" u="none" strike="noStrike" cap="none" normalizeH="0" baseline="0" dirty="0" smtClean="0">
                <a:ln>
                  <a:noFill/>
                </a:ln>
                <a:effectLst/>
                <a:latin typeface="Calibri"/>
                <a:ea typeface="Times New Roman" pitchFamily="18" charset="0"/>
                <a:cs typeface="Arial" pitchFamily="34" charset="0"/>
              </a:rPr>
              <a:t>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 super key is a group of single or multiple keys which identifies rows in a table.</a:t>
            </a:r>
            <a:endParaRPr kumimoji="0" lang="en-US" sz="2400" b="0" i="0" u="none" strike="noStrike" cap="none" normalizeH="0" baseline="0" dirty="0" smtClean="0">
              <a:ln>
                <a:noFill/>
              </a:ln>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Primary Key -</a:t>
            </a:r>
            <a:r>
              <a:rPr kumimoji="0" lang="en-US" sz="2400" b="1" i="0" u="none" strike="noStrike" cap="none" normalizeH="0" baseline="0" dirty="0" smtClean="0">
                <a:ln>
                  <a:noFill/>
                </a:ln>
                <a:effectLst/>
                <a:latin typeface="Calibri"/>
                <a:ea typeface="Times New Roman" pitchFamily="18" charset="0"/>
                <a:cs typeface="Arial" pitchFamily="34" charset="0"/>
              </a:rPr>
              <a:t>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is a column or group of columns in a table that uniquely identify every row in that table.</a:t>
            </a:r>
            <a:endParaRPr kumimoji="0" lang="en-US" sz="2400" b="0" i="0" u="none" strike="noStrike" cap="none" normalizeH="0" baseline="0" dirty="0" smtClean="0">
              <a:ln>
                <a:noFill/>
              </a:ln>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Foreign Key -</a:t>
            </a:r>
            <a:r>
              <a:rPr kumimoji="0" lang="en-US" sz="2400" b="1" i="0" u="none" strike="noStrike" cap="none" normalizeH="0" baseline="0" dirty="0" smtClean="0">
                <a:ln>
                  <a:noFill/>
                </a:ln>
                <a:effectLst/>
                <a:latin typeface="Calibri"/>
                <a:ea typeface="Times New Roman" pitchFamily="18" charset="0"/>
                <a:cs typeface="Arial" pitchFamily="34" charset="0"/>
              </a:rPr>
              <a:t>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is a column that creates a relationship between two tables. The purpose of Foreign keys is to maintain data integrity and allow navigation between two different instances of an entity.</a:t>
            </a:r>
            <a:endParaRPr kumimoji="0" lang="en-US" sz="2400" b="0" i="0" u="none" strike="noStrike" cap="none" normalizeH="0" baseline="0" dirty="0" smtClean="0">
              <a:ln>
                <a:noFill/>
              </a:ln>
              <a:effectLst/>
              <a:latin typeface="Calibri" pitchFamily="34"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1"/>
            <a:ext cx="7239000" cy="5262979"/>
          </a:xfrm>
          <a:prstGeom prst="rect">
            <a:avLst/>
          </a:prstGeom>
        </p:spPr>
        <p:txBody>
          <a:bodyPr wrap="square">
            <a:spAutoFit/>
          </a:bodyPr>
          <a:lstStyle/>
          <a:p>
            <a:pPr lvl="0" eaLnBrk="0" fontAlgn="base" hangingPunct="0">
              <a:spcBef>
                <a:spcPct val="0"/>
              </a:spcBef>
              <a:spcAft>
                <a:spcPct val="0"/>
              </a:spcAft>
              <a:buFontTx/>
              <a:buChar char="•"/>
            </a:pPr>
            <a:r>
              <a:rPr lang="en-US" sz="2400" b="1" dirty="0" smtClean="0">
                <a:latin typeface="Arial" pitchFamily="34" charset="0"/>
                <a:ea typeface="Times New Roman" pitchFamily="18" charset="0"/>
                <a:cs typeface="Arial" pitchFamily="34" charset="0"/>
              </a:rPr>
              <a:t>Compound Key -</a:t>
            </a:r>
            <a:r>
              <a:rPr lang="en-US" sz="2400" b="1" dirty="0" smtClean="0">
                <a:latin typeface="Calibri"/>
                <a:ea typeface="Times New Roman" pitchFamily="18" charset="0"/>
                <a:cs typeface="Arial" pitchFamily="34" charset="0"/>
              </a:rPr>
              <a:t> </a:t>
            </a:r>
            <a:r>
              <a:rPr lang="en-US" sz="2400" dirty="0" smtClean="0">
                <a:latin typeface="Arial" pitchFamily="34" charset="0"/>
                <a:ea typeface="Times New Roman" pitchFamily="18" charset="0"/>
                <a:cs typeface="Arial" pitchFamily="34" charset="0"/>
              </a:rPr>
              <a:t>has two or more attributes that allow you to uniquely recognize a specific record. It is possible that each column may not be unique by itself within the database.</a:t>
            </a:r>
            <a:endParaRPr lang="en-US" sz="2400" dirty="0" smtClean="0">
              <a:latin typeface="Calibri" pitchFamily="34" charset="0"/>
              <a:ea typeface="Calibri" pitchFamily="34" charset="0"/>
              <a:cs typeface="Times New Roman" pitchFamily="18" charset="0"/>
            </a:endParaRPr>
          </a:p>
          <a:p>
            <a:pPr lvl="0" eaLnBrk="0" fontAlgn="base" hangingPunct="0">
              <a:spcBef>
                <a:spcPct val="0"/>
              </a:spcBef>
              <a:spcAft>
                <a:spcPct val="0"/>
              </a:spcAft>
              <a:buFontTx/>
              <a:buChar char="•"/>
            </a:pPr>
            <a:r>
              <a:rPr lang="en-US" sz="2400" b="1" dirty="0" smtClean="0">
                <a:latin typeface="Arial" pitchFamily="34" charset="0"/>
                <a:ea typeface="Times New Roman" pitchFamily="18" charset="0"/>
                <a:cs typeface="Arial" pitchFamily="34" charset="0"/>
              </a:rPr>
              <a:t>Composite Key -</a:t>
            </a:r>
            <a:r>
              <a:rPr lang="en-US" sz="2400" b="1" dirty="0" smtClean="0">
                <a:latin typeface="Calibri"/>
                <a:ea typeface="Times New Roman" pitchFamily="18" charset="0"/>
                <a:cs typeface="Arial" pitchFamily="34" charset="0"/>
              </a:rPr>
              <a:t> </a:t>
            </a:r>
            <a:r>
              <a:rPr lang="en-US" sz="2400" dirty="0" smtClean="0">
                <a:latin typeface="Arial" pitchFamily="34" charset="0"/>
                <a:ea typeface="Times New Roman" pitchFamily="18" charset="0"/>
                <a:cs typeface="Arial" pitchFamily="34" charset="0"/>
              </a:rPr>
              <a:t>is a combination of two or more columns that uniquely identify rows in a table. The combination of columns guarantees uniqueness, though individual uniqueness is not guaranteed.</a:t>
            </a:r>
          </a:p>
          <a:p>
            <a:pPr eaLnBrk="0" fontAlgn="base" hangingPunct="0">
              <a:spcBef>
                <a:spcPct val="0"/>
              </a:spcBef>
              <a:spcAft>
                <a:spcPct val="0"/>
              </a:spcAft>
              <a:buFontTx/>
              <a:buChar char="•"/>
            </a:pPr>
            <a:r>
              <a:rPr lang="en-IN" sz="2400" b="1" dirty="0" smtClean="0">
                <a:latin typeface="Arial" pitchFamily="34" charset="0"/>
                <a:cs typeface="Arial" pitchFamily="34" charset="0"/>
              </a:rPr>
              <a:t>Surrogate Key - </a:t>
            </a:r>
            <a:r>
              <a:rPr lang="en-IN" sz="2400" dirty="0" smtClean="0">
                <a:latin typeface="Arial" pitchFamily="34" charset="0"/>
                <a:cs typeface="Arial" pitchFamily="34" charset="0"/>
              </a:rPr>
              <a:t>An artificial key which aims to uniquely identify each record is called a surrogate key. These kind of key are unique because they are created when you don't have any natural primary key.</a:t>
            </a:r>
            <a:endParaRPr lang="en-US" sz="2400" dirty="0" smtClean="0">
              <a:latin typeface="Arial" pitchFamily="34" charset="0"/>
              <a:cs typeface="Arial" pitchFamily="34" charset="0"/>
            </a:endParaRPr>
          </a:p>
          <a:p>
            <a:pPr lvl="0" eaLnBrk="0" fontAlgn="base" hangingPunct="0">
              <a:spcBef>
                <a:spcPct val="0"/>
              </a:spcBef>
              <a:spcAft>
                <a:spcPct val="0"/>
              </a:spcAft>
              <a:buFontTx/>
              <a:buChar char="•"/>
            </a:pP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sp>
        <p:nvSpPr>
          <p:cNvPr id="1025" name="Rectangle 1"/>
          <p:cNvSpPr>
            <a:spLocks noChangeArrowheads="1"/>
          </p:cNvSpPr>
          <p:nvPr/>
        </p:nvSpPr>
        <p:spPr bwMode="auto">
          <a:xfrm>
            <a:off x="838200" y="1828800"/>
            <a:ext cx="7467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Verdana" pitchFamily="34" charset="0"/>
                <a:ea typeface="Times New Roman" pitchFamily="18" charset="0"/>
                <a:cs typeface="Arial" pitchFamily="34" charset="0"/>
              </a:rPr>
              <a:t>RDBMS</a:t>
            </a:r>
            <a:r>
              <a:rPr kumimoji="0" lang="en-US" sz="2400" b="0" i="0" u="none" strike="noStrike" cap="none" normalizeH="0" baseline="0" dirty="0" smtClean="0">
                <a:ln>
                  <a:noFill/>
                </a:ln>
                <a:effectLst/>
                <a:latin typeface="Verdana" pitchFamily="34" charset="0"/>
                <a:ea typeface="Times New Roman" pitchFamily="18" charset="0"/>
                <a:cs typeface="Arial" pitchFamily="34" charset="0"/>
              </a:rPr>
              <a:t> stands for </a:t>
            </a:r>
            <a:r>
              <a:rPr kumimoji="0" lang="en-US" sz="2400" b="0" i="1" u="none" strike="noStrike" cap="none" normalizeH="0" baseline="0" dirty="0" smtClean="0">
                <a:ln>
                  <a:noFill/>
                </a:ln>
                <a:effectLst/>
                <a:latin typeface="Verdana" pitchFamily="34" charset="0"/>
                <a:ea typeface="Times New Roman" pitchFamily="18" charset="0"/>
                <a:cs typeface="Arial" pitchFamily="34" charset="0"/>
              </a:rPr>
              <a:t>Relational Database Management Systems.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Verdana" pitchFamily="34" charset="0"/>
                <a:ea typeface="Times New Roman" pitchFamily="18" charset="0"/>
                <a:cs typeface="Arial" pitchFamily="34" charset="0"/>
              </a:rPr>
              <a:t>All modern database management systems like SQL, MS SQL Server, IBM DB2, ORACLE, My-SQL and Microsoft Access are based on RDBMS.</a:t>
            </a: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Verdana" pitchFamily="34" charset="0"/>
                <a:ea typeface="Times New Roman" pitchFamily="18" charset="0"/>
                <a:cs typeface="Arial" pitchFamily="34" charset="0"/>
              </a:rPr>
              <a:t>It is called Relational Data Base Management System (RDBMS) because it is based on relational model introduced by E.F. Codd.</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Key</a:t>
            </a:r>
            <a:endParaRPr lang="en-US" dirty="0"/>
          </a:p>
        </p:txBody>
      </p:sp>
      <p:sp>
        <p:nvSpPr>
          <p:cNvPr id="3" name="Rectangle 2"/>
          <p:cNvSpPr/>
          <p:nvPr/>
        </p:nvSpPr>
        <p:spPr>
          <a:xfrm>
            <a:off x="838200" y="1600200"/>
            <a:ext cx="7467600" cy="1569660"/>
          </a:xfrm>
          <a:prstGeom prst="rect">
            <a:avLst/>
          </a:prstGeom>
        </p:spPr>
        <p:txBody>
          <a:bodyPr wrap="square">
            <a:spAutoFit/>
          </a:bodyPr>
          <a:lstStyle/>
          <a:p>
            <a:r>
              <a:rPr lang="en-IN" sz="2400" dirty="0" smtClean="0">
                <a:latin typeface="Arial" pitchFamily="34" charset="0"/>
                <a:cs typeface="Arial" pitchFamily="34" charset="0"/>
              </a:rPr>
              <a:t>A super key is a group of single or multiple keys which identifies rows in a table. A Super key may have additional attributes that are not needed for unique identification.</a:t>
            </a:r>
            <a:endParaRPr lang="en-US" sz="2400" dirty="0">
              <a:latin typeface="Arial" pitchFamily="34" charset="0"/>
              <a:cs typeface="Arial" pitchFamily="34" charset="0"/>
            </a:endParaRPr>
          </a:p>
        </p:txBody>
      </p:sp>
      <p:graphicFrame>
        <p:nvGraphicFramePr>
          <p:cNvPr id="4" name="Table 3"/>
          <p:cNvGraphicFramePr>
            <a:graphicFrameLocks noGrp="1"/>
          </p:cNvGraphicFramePr>
          <p:nvPr/>
        </p:nvGraphicFramePr>
        <p:xfrm>
          <a:off x="914400" y="3276600"/>
          <a:ext cx="6858000" cy="2057400"/>
        </p:xfrm>
        <a:graphic>
          <a:graphicData uri="http://schemas.openxmlformats.org/drawingml/2006/table">
            <a:tbl>
              <a:tblPr>
                <a:tableStyleId>{35758FB7-9AC5-4552-8A53-C91805E547FA}</a:tableStyleId>
              </a:tblPr>
              <a:tblGrid>
                <a:gridCol w="2520593"/>
                <a:gridCol w="1818090"/>
                <a:gridCol w="2519317"/>
              </a:tblGrid>
              <a:tr h="514350">
                <a:tc>
                  <a:txBody>
                    <a:bodyPr/>
                    <a:lstStyle/>
                    <a:p>
                      <a:pPr marL="0" marR="0">
                        <a:lnSpc>
                          <a:spcPts val="1500"/>
                        </a:lnSpc>
                        <a:spcBef>
                          <a:spcPts val="0"/>
                        </a:spcBef>
                        <a:spcAft>
                          <a:spcPts val="1500"/>
                        </a:spcAft>
                      </a:pPr>
                      <a:r>
                        <a:rPr lang="en-IN" sz="1350" dirty="0" err="1"/>
                        <a:t>EmpSSN</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EmpNum</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Empname</a:t>
                      </a:r>
                      <a:endParaRPr lang="en-US" sz="1100">
                        <a:latin typeface="Calibri"/>
                        <a:ea typeface="Calibri"/>
                        <a:cs typeface="Times New Roman"/>
                      </a:endParaRPr>
                    </a:p>
                  </a:txBody>
                  <a:tcPr marL="76200" marR="76200" marT="76200" marB="76200"/>
                </a:tc>
              </a:tr>
              <a:tr h="514350">
                <a:tc>
                  <a:txBody>
                    <a:bodyPr/>
                    <a:lstStyle/>
                    <a:p>
                      <a:pPr marL="0" marR="0">
                        <a:lnSpc>
                          <a:spcPts val="1500"/>
                        </a:lnSpc>
                        <a:spcBef>
                          <a:spcPts val="0"/>
                        </a:spcBef>
                        <a:spcAft>
                          <a:spcPts val="1500"/>
                        </a:spcAft>
                      </a:pPr>
                      <a:r>
                        <a:rPr lang="en-IN" sz="1350" dirty="0"/>
                        <a:t>9812345098</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AB05</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Shown</a:t>
                      </a:r>
                      <a:endParaRPr lang="en-US" sz="1100">
                        <a:latin typeface="Calibri"/>
                        <a:ea typeface="Calibri"/>
                        <a:cs typeface="Times New Roman"/>
                      </a:endParaRPr>
                    </a:p>
                  </a:txBody>
                  <a:tcPr marL="76200" marR="76200" marT="76200" marB="76200"/>
                </a:tc>
              </a:tr>
              <a:tr h="514350">
                <a:tc>
                  <a:txBody>
                    <a:bodyPr/>
                    <a:lstStyle/>
                    <a:p>
                      <a:pPr marL="0" marR="0">
                        <a:lnSpc>
                          <a:spcPts val="1500"/>
                        </a:lnSpc>
                        <a:spcBef>
                          <a:spcPts val="0"/>
                        </a:spcBef>
                        <a:spcAft>
                          <a:spcPts val="1500"/>
                        </a:spcAft>
                      </a:pPr>
                      <a:r>
                        <a:rPr lang="en-IN" sz="1350"/>
                        <a:t>9876512345</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AB06</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Roslyn</a:t>
                      </a:r>
                      <a:endParaRPr lang="en-US" sz="1100">
                        <a:latin typeface="Calibri"/>
                        <a:ea typeface="Calibri"/>
                        <a:cs typeface="Times New Roman"/>
                      </a:endParaRPr>
                    </a:p>
                  </a:txBody>
                  <a:tcPr marL="76200" marR="76200" marT="76200" marB="76200"/>
                </a:tc>
              </a:tr>
              <a:tr h="514350">
                <a:tc>
                  <a:txBody>
                    <a:bodyPr/>
                    <a:lstStyle/>
                    <a:p>
                      <a:pPr marL="0" marR="0">
                        <a:lnSpc>
                          <a:spcPts val="1500"/>
                        </a:lnSpc>
                        <a:spcBef>
                          <a:spcPts val="0"/>
                        </a:spcBef>
                        <a:spcAft>
                          <a:spcPts val="1500"/>
                        </a:spcAft>
                      </a:pPr>
                      <a:r>
                        <a:rPr lang="en-IN" sz="1350"/>
                        <a:t>199937890</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AB07</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James</a:t>
                      </a:r>
                      <a:endParaRPr lang="en-US" sz="1100" dirty="0">
                        <a:latin typeface="Calibri"/>
                        <a:ea typeface="Calibri"/>
                        <a:cs typeface="Times New Roman"/>
                      </a:endParaRPr>
                    </a:p>
                  </a:txBody>
                  <a:tcPr marL="76200" marR="76200" marT="76200" marB="76200"/>
                </a:tc>
              </a:tr>
            </a:tbl>
          </a:graphicData>
        </a:graphic>
      </p:graphicFrame>
      <p:sp>
        <p:nvSpPr>
          <p:cNvPr id="5" name="Rectangle 4"/>
          <p:cNvSpPr/>
          <p:nvPr/>
        </p:nvSpPr>
        <p:spPr>
          <a:xfrm>
            <a:off x="990600" y="5562600"/>
            <a:ext cx="6934200" cy="830997"/>
          </a:xfrm>
          <a:prstGeom prst="rect">
            <a:avLst/>
          </a:prstGeom>
        </p:spPr>
        <p:txBody>
          <a:bodyPr wrap="square">
            <a:spAutoFit/>
          </a:bodyPr>
          <a:lstStyle/>
          <a:p>
            <a:r>
              <a:rPr lang="en-IN" sz="2400" dirty="0" smtClean="0"/>
              <a:t>In the above-given example, </a:t>
            </a:r>
            <a:r>
              <a:rPr lang="en-IN" sz="2400" dirty="0" err="1" smtClean="0"/>
              <a:t>EmpSSN</a:t>
            </a:r>
            <a:r>
              <a:rPr lang="en-IN" sz="2400" dirty="0" smtClean="0"/>
              <a:t> and </a:t>
            </a:r>
            <a:r>
              <a:rPr lang="en-IN" sz="2400" dirty="0" err="1" smtClean="0"/>
              <a:t>EmpNum</a:t>
            </a:r>
            <a:r>
              <a:rPr lang="en-IN" sz="2400" dirty="0" smtClean="0"/>
              <a:t> name are </a:t>
            </a:r>
            <a:r>
              <a:rPr lang="en-IN" sz="2400" dirty="0" err="1" smtClean="0"/>
              <a:t>superkeys</a:t>
            </a:r>
            <a:r>
              <a:rPr lang="en-IN" sz="2400" dirty="0" smtClean="0"/>
              <a:t>.</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US" dirty="0"/>
          </a:p>
        </p:txBody>
      </p:sp>
      <p:sp>
        <p:nvSpPr>
          <p:cNvPr id="33793" name="Rectangle 1"/>
          <p:cNvSpPr>
            <a:spLocks noChangeArrowheads="1"/>
          </p:cNvSpPr>
          <p:nvPr/>
        </p:nvSpPr>
        <p:spPr bwMode="auto">
          <a:xfrm>
            <a:off x="838200" y="2209800"/>
            <a:ext cx="7620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PRIMARY KEY</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is a column or group of columns in a table that uniquely identify every row in that table. The Primary Key can't be a duplicate meaning the same value can't appear more than once in the table. A table cannot have more than one primary key.</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838200" y="1295400"/>
            <a:ext cx="7467600" cy="3349627"/>
          </a:xfrm>
          <a:prstGeom prst="rect">
            <a:avLst/>
          </a:prstGeom>
          <a:solidFill>
            <a:srgbClr val="FFFFFF"/>
          </a:solidFill>
          <a:ln w="9525">
            <a:noFill/>
            <a:miter lim="800000"/>
            <a:headEnd/>
            <a:tailEnd/>
          </a:ln>
          <a:effectLst/>
        </p:spPr>
        <p:txBody>
          <a:bodyPr vert="horz" wrap="square" lIns="0" tIns="2539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Rules for defining Primary key:</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Two rows can't have the same primary key value</a:t>
            </a:r>
            <a:endParaRPr kumimoji="0" lang="en-US" sz="2400" b="0" i="0" u="none" strike="noStrike" cap="none" normalizeH="0" baseline="0" dirty="0" smtClean="0">
              <a:ln>
                <a:noFill/>
              </a:ln>
              <a:solidFill>
                <a:srgbClr val="222222"/>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It must for every row to have a primary key value.</a:t>
            </a:r>
            <a:endParaRPr kumimoji="0" lang="en-US" sz="2400" b="0" i="0" u="none" strike="noStrike" cap="none" normalizeH="0" baseline="0" dirty="0" smtClean="0">
              <a:ln>
                <a:noFill/>
              </a:ln>
              <a:solidFill>
                <a:srgbClr val="222222"/>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The primary key field cannot be null.</a:t>
            </a:r>
            <a:endParaRPr kumimoji="0" lang="en-US" sz="2400" b="0" i="0" u="none" strike="noStrike" cap="none" normalizeH="0" baseline="0" dirty="0" smtClean="0">
              <a:ln>
                <a:noFill/>
              </a:ln>
              <a:solidFill>
                <a:srgbClr val="222222"/>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The value in a primary key column can never be modified or updated if any foreign key refers to that primary key.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2743200"/>
          <a:ext cx="7315199" cy="2590800"/>
        </p:xfrm>
        <a:graphic>
          <a:graphicData uri="http://schemas.openxmlformats.org/drawingml/2006/table">
            <a:tbl>
              <a:tblPr>
                <a:tableStyleId>{775DCB02-9BB8-47FD-8907-85C794F793BA}</a:tableStyleId>
              </a:tblPr>
              <a:tblGrid>
                <a:gridCol w="942573"/>
                <a:gridCol w="1188897"/>
                <a:gridCol w="1780415"/>
                <a:gridCol w="1425169"/>
                <a:gridCol w="1978145"/>
              </a:tblGrid>
              <a:tr h="647700">
                <a:tc>
                  <a:txBody>
                    <a:bodyPr/>
                    <a:lstStyle/>
                    <a:p>
                      <a:pPr marL="0" marR="0">
                        <a:lnSpc>
                          <a:spcPts val="1500"/>
                        </a:lnSpc>
                        <a:spcBef>
                          <a:spcPts val="0"/>
                        </a:spcBef>
                        <a:spcAft>
                          <a:spcPts val="1500"/>
                        </a:spcAft>
                      </a:pPr>
                      <a:r>
                        <a:rPr lang="en-IN" sz="1350" dirty="0" err="1"/>
                        <a:t>StudID</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Roll No</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First 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LastName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Email</a:t>
                      </a:r>
                      <a:endParaRPr lang="en-US" sz="1100">
                        <a:latin typeface="Calibri"/>
                        <a:ea typeface="Calibri"/>
                        <a:cs typeface="Times New Roman"/>
                      </a:endParaRPr>
                    </a:p>
                  </a:txBody>
                  <a:tcPr marL="76200" marR="76200" marT="76200" marB="76200"/>
                </a:tc>
              </a:tr>
              <a:tr h="647700">
                <a:tc>
                  <a:txBody>
                    <a:bodyPr/>
                    <a:lstStyle/>
                    <a:p>
                      <a:pPr marL="0" marR="0">
                        <a:lnSpc>
                          <a:spcPts val="1500"/>
                        </a:lnSpc>
                        <a:spcBef>
                          <a:spcPts val="0"/>
                        </a:spcBef>
                        <a:spcAft>
                          <a:spcPts val="1500"/>
                        </a:spcAft>
                      </a:pPr>
                      <a:r>
                        <a:rPr lang="en-IN" sz="1350"/>
                        <a:t>1</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11</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Tom</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Price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u="sng">
                          <a:hlinkClick r:id="rId2"/>
                        </a:rPr>
                        <a:t>abc@gmail.com</a:t>
                      </a:r>
                      <a:endParaRPr lang="en-US" sz="1100">
                        <a:latin typeface="Calibri"/>
                        <a:ea typeface="Calibri"/>
                        <a:cs typeface="Times New Roman"/>
                      </a:endParaRPr>
                    </a:p>
                  </a:txBody>
                  <a:tcPr marL="76200" marR="76200" marT="76200" marB="76200"/>
                </a:tc>
              </a:tr>
              <a:tr h="647700">
                <a:tc>
                  <a:txBody>
                    <a:bodyPr/>
                    <a:lstStyle/>
                    <a:p>
                      <a:pPr marL="0" marR="0">
                        <a:lnSpc>
                          <a:spcPts val="1500"/>
                        </a:lnSpc>
                        <a:spcBef>
                          <a:spcPts val="0"/>
                        </a:spcBef>
                        <a:spcAft>
                          <a:spcPts val="1500"/>
                        </a:spcAft>
                      </a:pPr>
                      <a:r>
                        <a:rPr lang="en-IN" sz="1350"/>
                        <a:t>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Nick</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Wright</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u="sng">
                          <a:hlinkClick r:id="rId3"/>
                        </a:rPr>
                        <a:t>xyz@gmail.com</a:t>
                      </a:r>
                      <a:endParaRPr lang="en-US" sz="1100">
                        <a:latin typeface="Calibri"/>
                        <a:ea typeface="Calibri"/>
                        <a:cs typeface="Times New Roman"/>
                      </a:endParaRPr>
                    </a:p>
                  </a:txBody>
                  <a:tcPr marL="76200" marR="76200" marT="76200" marB="76200"/>
                </a:tc>
              </a:tr>
              <a:tr h="647700">
                <a:tc>
                  <a:txBody>
                    <a:bodyPr/>
                    <a:lstStyle/>
                    <a:p>
                      <a:pPr marL="0" marR="0">
                        <a:lnSpc>
                          <a:spcPts val="1500"/>
                        </a:lnSpc>
                        <a:spcBef>
                          <a:spcPts val="0"/>
                        </a:spcBef>
                        <a:spcAft>
                          <a:spcPts val="1500"/>
                        </a:spcAft>
                      </a:pPr>
                      <a:r>
                        <a:rPr lang="en-IN" sz="1350"/>
                        <a:t>3</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13</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Dana</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Natan</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u="sng" dirty="0">
                          <a:hlinkClick r:id="rId4"/>
                        </a:rPr>
                        <a:t>mno@yahoo.com</a:t>
                      </a:r>
                      <a:endParaRPr lang="en-US" sz="1100" dirty="0">
                        <a:latin typeface="Calibri"/>
                        <a:ea typeface="Calibri"/>
                        <a:cs typeface="Times New Roman"/>
                      </a:endParaRPr>
                    </a:p>
                  </a:txBody>
                  <a:tcPr marL="76200" marR="76200" marT="76200" marB="76200"/>
                </a:tc>
              </a:tr>
            </a:tbl>
          </a:graphicData>
        </a:graphic>
      </p:graphicFrame>
      <p:sp>
        <p:nvSpPr>
          <p:cNvPr id="35841" name="Rectangle 1"/>
          <p:cNvSpPr>
            <a:spLocks noChangeArrowheads="1"/>
          </p:cNvSpPr>
          <p:nvPr/>
        </p:nvSpPr>
        <p:spPr bwMode="auto">
          <a:xfrm>
            <a:off x="838200" y="1066800"/>
            <a:ext cx="7543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In the following example &lt;code&gt;</a:t>
            </a: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StudID</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&lt;/code&gt; is a Primary Key.</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Key</a:t>
            </a:r>
            <a:endParaRPr lang="en-US" dirty="0"/>
          </a:p>
        </p:txBody>
      </p:sp>
      <p:sp>
        <p:nvSpPr>
          <p:cNvPr id="36865" name="Rectangle 1"/>
          <p:cNvSpPr>
            <a:spLocks noChangeArrowheads="1"/>
          </p:cNvSpPr>
          <p:nvPr/>
        </p:nvSpPr>
        <p:spPr bwMode="auto">
          <a:xfrm>
            <a:off x="838200" y="1981200"/>
            <a:ext cx="74676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ALTERNATE KEYS</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is a column or group of columns in a table that uniquely identify every row in that table. A table can have multiple choices for a primary key but only one can be set as the primary key. All the keys which are not primary key are called an Alternate Key.</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397" y="2743200"/>
          <a:ext cx="7315202" cy="2895600"/>
        </p:xfrm>
        <a:graphic>
          <a:graphicData uri="http://schemas.openxmlformats.org/drawingml/2006/table">
            <a:tbl>
              <a:tblPr>
                <a:tableStyleId>{775DCB02-9BB8-47FD-8907-85C794F793BA}</a:tableStyleId>
              </a:tblPr>
              <a:tblGrid>
                <a:gridCol w="937206"/>
                <a:gridCol w="1063832"/>
                <a:gridCol w="1417055"/>
                <a:gridCol w="1417055"/>
                <a:gridCol w="2480054"/>
              </a:tblGrid>
              <a:tr h="723900">
                <a:tc>
                  <a:txBody>
                    <a:bodyPr/>
                    <a:lstStyle/>
                    <a:p>
                      <a:pPr marL="0" marR="0">
                        <a:lnSpc>
                          <a:spcPts val="1500"/>
                        </a:lnSpc>
                        <a:spcBef>
                          <a:spcPts val="0"/>
                        </a:spcBef>
                        <a:spcAft>
                          <a:spcPts val="1500"/>
                        </a:spcAft>
                      </a:pPr>
                      <a:r>
                        <a:rPr lang="en-IN" sz="1350" dirty="0" err="1"/>
                        <a:t>StudID</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Roll No</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First 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LastName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Email</a:t>
                      </a:r>
                      <a:endParaRPr lang="en-US" sz="1100">
                        <a:latin typeface="Calibri"/>
                        <a:ea typeface="Calibri"/>
                        <a:cs typeface="Times New Roman"/>
                      </a:endParaRPr>
                    </a:p>
                  </a:txBody>
                  <a:tcPr marL="76200" marR="76200" marT="76200" marB="76200"/>
                </a:tc>
              </a:tr>
              <a:tr h="723900">
                <a:tc>
                  <a:txBody>
                    <a:bodyPr/>
                    <a:lstStyle/>
                    <a:p>
                      <a:pPr marL="0" marR="0">
                        <a:lnSpc>
                          <a:spcPts val="1500"/>
                        </a:lnSpc>
                        <a:spcBef>
                          <a:spcPts val="0"/>
                        </a:spcBef>
                        <a:spcAft>
                          <a:spcPts val="1500"/>
                        </a:spcAft>
                      </a:pPr>
                      <a:r>
                        <a:rPr lang="en-IN" sz="1350"/>
                        <a:t>1</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11</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Tom</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Price</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u="sng">
                          <a:hlinkClick r:id="rId2"/>
                        </a:rPr>
                        <a:t>abc@gmail.com</a:t>
                      </a:r>
                      <a:endParaRPr lang="en-US" sz="1100">
                        <a:latin typeface="Calibri"/>
                        <a:ea typeface="Calibri"/>
                        <a:cs typeface="Times New Roman"/>
                      </a:endParaRPr>
                    </a:p>
                  </a:txBody>
                  <a:tcPr marL="76200" marR="76200" marT="76200" marB="76200"/>
                </a:tc>
              </a:tr>
              <a:tr h="723900">
                <a:tc>
                  <a:txBody>
                    <a:bodyPr/>
                    <a:lstStyle/>
                    <a:p>
                      <a:pPr marL="0" marR="0">
                        <a:lnSpc>
                          <a:spcPts val="1500"/>
                        </a:lnSpc>
                        <a:spcBef>
                          <a:spcPts val="0"/>
                        </a:spcBef>
                        <a:spcAft>
                          <a:spcPts val="1500"/>
                        </a:spcAft>
                      </a:pPr>
                      <a:r>
                        <a:rPr lang="en-IN" sz="1350"/>
                        <a:t>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Nick</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Wright</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u="sng">
                          <a:hlinkClick r:id="rId3"/>
                        </a:rPr>
                        <a:t>xyz@gmail.com</a:t>
                      </a:r>
                      <a:endParaRPr lang="en-US" sz="1100">
                        <a:latin typeface="Calibri"/>
                        <a:ea typeface="Calibri"/>
                        <a:cs typeface="Times New Roman"/>
                      </a:endParaRPr>
                    </a:p>
                  </a:txBody>
                  <a:tcPr marL="76200" marR="76200" marT="76200" marB="76200"/>
                </a:tc>
              </a:tr>
              <a:tr h="723900">
                <a:tc>
                  <a:txBody>
                    <a:bodyPr/>
                    <a:lstStyle/>
                    <a:p>
                      <a:pPr marL="0" marR="0">
                        <a:lnSpc>
                          <a:spcPts val="1500"/>
                        </a:lnSpc>
                        <a:spcBef>
                          <a:spcPts val="0"/>
                        </a:spcBef>
                        <a:spcAft>
                          <a:spcPts val="1500"/>
                        </a:spcAft>
                      </a:pPr>
                      <a:r>
                        <a:rPr lang="en-IN" sz="1350"/>
                        <a:t>3</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13</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Dana</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Natan</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u="sng" dirty="0">
                          <a:hlinkClick r:id="rId4"/>
                        </a:rPr>
                        <a:t>mno@yahoo.com</a:t>
                      </a:r>
                      <a:endParaRPr lang="en-US" sz="1100" dirty="0">
                        <a:latin typeface="Calibri"/>
                        <a:ea typeface="Calibri"/>
                        <a:cs typeface="Times New Roman"/>
                      </a:endParaRPr>
                    </a:p>
                  </a:txBody>
                  <a:tcPr marL="76200" marR="76200" marT="76200" marB="76200"/>
                </a:tc>
              </a:tr>
            </a:tbl>
          </a:graphicData>
        </a:graphic>
      </p:graphicFrame>
      <p:sp>
        <p:nvSpPr>
          <p:cNvPr id="37889" name="Rectangle 1"/>
          <p:cNvSpPr>
            <a:spLocks noChangeArrowheads="1"/>
          </p:cNvSpPr>
          <p:nvPr/>
        </p:nvSpPr>
        <p:spPr bwMode="auto">
          <a:xfrm>
            <a:off x="762000" y="533400"/>
            <a:ext cx="75438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Example:</a:t>
            </a: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In this table, </a:t>
            </a: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StudID</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Roll No, Email are qualified to become a primary key. But since </a:t>
            </a: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StudID</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is the primary key, Roll No, Email becomes the alternative key.</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Key</a:t>
            </a:r>
            <a:endParaRPr lang="en-US" dirty="0"/>
          </a:p>
        </p:txBody>
      </p:sp>
      <p:sp>
        <p:nvSpPr>
          <p:cNvPr id="3" name="Rectangle 2"/>
          <p:cNvSpPr/>
          <p:nvPr/>
        </p:nvSpPr>
        <p:spPr>
          <a:xfrm>
            <a:off x="838200" y="2133600"/>
            <a:ext cx="7391400" cy="2677656"/>
          </a:xfrm>
          <a:prstGeom prst="rect">
            <a:avLst/>
          </a:prstGeom>
        </p:spPr>
        <p:txBody>
          <a:bodyPr wrap="square">
            <a:spAutoFit/>
          </a:bodyPr>
          <a:lstStyle/>
          <a:p>
            <a:r>
              <a:rPr lang="en-IN" sz="2400" b="1" dirty="0" smtClean="0">
                <a:latin typeface="Arial" pitchFamily="34" charset="0"/>
                <a:cs typeface="Arial" pitchFamily="34" charset="0"/>
              </a:rPr>
              <a:t>CANDIDATE KEY</a:t>
            </a:r>
            <a:r>
              <a:rPr lang="en-IN" sz="2400" dirty="0" smtClean="0">
                <a:latin typeface="Arial" pitchFamily="34" charset="0"/>
                <a:cs typeface="Arial" pitchFamily="34" charset="0"/>
              </a:rPr>
              <a:t> in SQL is a set of attributes that uniquely identify tuples in a table. Candidate Key is a super key with no repeated attributes. The Primary key should be selected from the candidate keys. Every table must have at least a single candidate key. A table can have multiple candidate keys but only a single primary key</a:t>
            </a:r>
            <a:endParaRPr lang="en-US" sz="2400" dirty="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1066800"/>
            <a:ext cx="7620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Properties of Candidate key: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It must contain unique values.</a:t>
            </a:r>
            <a:endParaRPr kumimoji="0" lang="en-US" sz="2400" b="0" i="0" u="none" strike="noStrike" cap="none" normalizeH="0" baseline="0" dirty="0" smtClean="0">
              <a:ln>
                <a:noFill/>
              </a:ln>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Candidate key in SQL may have multiple attributes.</a:t>
            </a:r>
            <a:endParaRPr kumimoji="0" lang="en-US" sz="2400" b="0" i="0" u="none" strike="noStrike" cap="none" normalizeH="0" baseline="0" dirty="0" smtClean="0">
              <a:ln>
                <a:noFill/>
              </a:ln>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Must not contain null values.</a:t>
            </a:r>
            <a:endParaRPr kumimoji="0" lang="en-US" sz="2400" b="0" i="0" u="none" strike="noStrike" cap="none" normalizeH="0" baseline="0" dirty="0" smtClean="0">
              <a:ln>
                <a:noFill/>
              </a:ln>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It should contain minimum fields to ensure uniqueness.</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Uniquely identify each record in a table.</a:t>
            </a:r>
            <a:r>
              <a:rPr kumimoji="0" lang="en-US" sz="2400" b="0" i="0" u="none" strike="noStrike" cap="none" normalizeH="0" baseline="0" dirty="0" smtClean="0">
                <a:ln>
                  <a:noFill/>
                </a:ln>
                <a:effectLst/>
                <a:latin typeface="Arial" pitchFamily="34" charset="0"/>
                <a:cs typeface="Arial" pitchFamily="34"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3048000"/>
          <a:ext cx="7391400" cy="2590800"/>
        </p:xfrm>
        <a:graphic>
          <a:graphicData uri="http://schemas.openxmlformats.org/drawingml/2006/table">
            <a:tbl>
              <a:tblPr>
                <a:tableStyleId>{775DCB02-9BB8-47FD-8907-85C794F793BA}</a:tableStyleId>
              </a:tblPr>
              <a:tblGrid>
                <a:gridCol w="903251"/>
                <a:gridCol w="1139300"/>
                <a:gridCol w="1479725"/>
                <a:gridCol w="1478922"/>
                <a:gridCol w="2390202"/>
              </a:tblGrid>
              <a:tr h="647700">
                <a:tc>
                  <a:txBody>
                    <a:bodyPr/>
                    <a:lstStyle/>
                    <a:p>
                      <a:pPr marL="0" marR="0">
                        <a:lnSpc>
                          <a:spcPts val="1500"/>
                        </a:lnSpc>
                        <a:spcBef>
                          <a:spcPts val="0"/>
                        </a:spcBef>
                        <a:spcAft>
                          <a:spcPts val="1500"/>
                        </a:spcAft>
                      </a:pPr>
                      <a:r>
                        <a:rPr lang="en-IN" sz="1350" dirty="0" err="1"/>
                        <a:t>StudID</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Roll No</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First 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LastName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Email</a:t>
                      </a:r>
                      <a:endParaRPr lang="en-US" sz="1100">
                        <a:latin typeface="Calibri"/>
                        <a:ea typeface="Calibri"/>
                        <a:cs typeface="Times New Roman"/>
                      </a:endParaRPr>
                    </a:p>
                  </a:txBody>
                  <a:tcPr marL="76200" marR="76200" marT="76200" marB="76200"/>
                </a:tc>
              </a:tr>
              <a:tr h="647700">
                <a:tc>
                  <a:txBody>
                    <a:bodyPr/>
                    <a:lstStyle/>
                    <a:p>
                      <a:pPr marL="0" marR="0">
                        <a:lnSpc>
                          <a:spcPts val="1500"/>
                        </a:lnSpc>
                        <a:spcBef>
                          <a:spcPts val="0"/>
                        </a:spcBef>
                        <a:spcAft>
                          <a:spcPts val="1500"/>
                        </a:spcAft>
                      </a:pPr>
                      <a:r>
                        <a:rPr lang="en-IN" sz="1350"/>
                        <a:t>1</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11</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Tom</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Price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u="sng">
                          <a:hlinkClick r:id="rId2"/>
                        </a:rPr>
                        <a:t>abc@gmail.com</a:t>
                      </a:r>
                      <a:endParaRPr lang="en-US" sz="1100">
                        <a:latin typeface="Calibri"/>
                        <a:ea typeface="Calibri"/>
                        <a:cs typeface="Times New Roman"/>
                      </a:endParaRPr>
                    </a:p>
                  </a:txBody>
                  <a:tcPr marL="76200" marR="76200" marT="76200" marB="76200"/>
                </a:tc>
              </a:tr>
              <a:tr h="647700">
                <a:tc>
                  <a:txBody>
                    <a:bodyPr/>
                    <a:lstStyle/>
                    <a:p>
                      <a:pPr marL="0" marR="0">
                        <a:lnSpc>
                          <a:spcPts val="1500"/>
                        </a:lnSpc>
                        <a:spcBef>
                          <a:spcPts val="0"/>
                        </a:spcBef>
                        <a:spcAft>
                          <a:spcPts val="1500"/>
                        </a:spcAft>
                      </a:pPr>
                      <a:r>
                        <a:rPr lang="en-IN" sz="1350"/>
                        <a:t>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Nick</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Wright</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u="sng">
                          <a:hlinkClick r:id="rId3"/>
                        </a:rPr>
                        <a:t>xyz@gmail.com</a:t>
                      </a:r>
                      <a:endParaRPr lang="en-US" sz="1100">
                        <a:latin typeface="Calibri"/>
                        <a:ea typeface="Calibri"/>
                        <a:cs typeface="Times New Roman"/>
                      </a:endParaRPr>
                    </a:p>
                  </a:txBody>
                  <a:tcPr marL="76200" marR="76200" marT="76200" marB="76200"/>
                </a:tc>
              </a:tr>
              <a:tr h="647700">
                <a:tc>
                  <a:txBody>
                    <a:bodyPr/>
                    <a:lstStyle/>
                    <a:p>
                      <a:pPr marL="0" marR="0">
                        <a:lnSpc>
                          <a:spcPts val="1500"/>
                        </a:lnSpc>
                        <a:spcBef>
                          <a:spcPts val="0"/>
                        </a:spcBef>
                        <a:spcAft>
                          <a:spcPts val="1500"/>
                        </a:spcAft>
                      </a:pPr>
                      <a:r>
                        <a:rPr lang="en-IN" sz="1350"/>
                        <a:t>3</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13</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Dana</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Natan</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u="sng" dirty="0">
                          <a:hlinkClick r:id="rId4"/>
                        </a:rPr>
                        <a:t>mno@yahoo.com</a:t>
                      </a:r>
                      <a:endParaRPr lang="en-US" sz="1100" dirty="0">
                        <a:latin typeface="Calibri"/>
                        <a:ea typeface="Calibri"/>
                        <a:cs typeface="Times New Roman"/>
                      </a:endParaRPr>
                    </a:p>
                  </a:txBody>
                  <a:tcPr marL="76200" marR="76200" marT="76200" marB="76200"/>
                </a:tc>
              </a:tr>
            </a:tbl>
          </a:graphicData>
        </a:graphic>
      </p:graphicFrame>
      <p:sp>
        <p:nvSpPr>
          <p:cNvPr id="40961" name="Rectangle 1"/>
          <p:cNvSpPr>
            <a:spLocks noChangeArrowheads="1"/>
          </p:cNvSpPr>
          <p:nvPr/>
        </p:nvSpPr>
        <p:spPr bwMode="auto">
          <a:xfrm>
            <a:off x="838200" y="914400"/>
            <a:ext cx="75438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Candidate key Example: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In the given table Stud ID, Roll No, and email are candidate keys which help us to uniquely identify the student record in the table.</a:t>
            </a:r>
            <a:endParaRPr kumimoji="0" lang="en-US" sz="36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unil\Desktop\100518_0517_DBMSKeysPri1.png"/>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066800" y="1371600"/>
            <a:ext cx="6934200" cy="3962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27649" name="Rectangle 1"/>
          <p:cNvSpPr>
            <a:spLocks noChangeArrowheads="1"/>
          </p:cNvSpPr>
          <p:nvPr/>
        </p:nvSpPr>
        <p:spPr bwMode="auto">
          <a:xfrm>
            <a:off x="762000" y="2057400"/>
            <a:ext cx="7620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Verdana" pitchFamily="34" charset="0"/>
                <a:ea typeface="Times New Roman" pitchFamily="18" charset="0"/>
                <a:cs typeface="Arial" pitchFamily="34" charset="0"/>
              </a:rPr>
              <a:t>Data is represented in terms of tuples (rows) in RDBMS.</a:t>
            </a: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Verdana" pitchFamily="34" charset="0"/>
                <a:ea typeface="Times New Roman" pitchFamily="18" charset="0"/>
                <a:cs typeface="Arial" pitchFamily="34" charset="0"/>
              </a:rPr>
              <a:t>Relational database is most commonly used database. It contains number of tables and each table has its own primary key.</a:t>
            </a: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Verdana" pitchFamily="34" charset="0"/>
                <a:ea typeface="Times New Roman" pitchFamily="18" charset="0"/>
                <a:cs typeface="Arial" pitchFamily="34" charset="0"/>
              </a:rPr>
              <a:t>Due to a collection of organized set of tables, data can be accessed easily in RDBMS.</a:t>
            </a:r>
          </a:p>
          <a:p>
            <a:pPr lvl="0" eaLnBrk="0" fontAlgn="base" hangingPunct="0">
              <a:spcBef>
                <a:spcPct val="0"/>
              </a:spcBef>
              <a:spcAft>
                <a:spcPct val="0"/>
              </a:spcAft>
            </a:pPr>
            <a:r>
              <a:rPr lang="en-IN" sz="2400" dirty="0" smtClean="0">
                <a:latin typeface="Verdana" pitchFamily="34" charset="0"/>
                <a:ea typeface="Verdana" pitchFamily="34" charset="0"/>
              </a:rPr>
              <a:t>A relational model can be represented as a table of rows and columns</a:t>
            </a:r>
            <a:r>
              <a:rPr lang="en-IN" sz="2400" dirty="0" smtClean="0"/>
              <a:t>.</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US" dirty="0"/>
          </a:p>
        </p:txBody>
      </p:sp>
      <p:sp>
        <p:nvSpPr>
          <p:cNvPr id="41985" name="Rectangle 1"/>
          <p:cNvSpPr>
            <a:spLocks noChangeArrowheads="1"/>
          </p:cNvSpPr>
          <p:nvPr/>
        </p:nvSpPr>
        <p:spPr bwMode="auto">
          <a:xfrm>
            <a:off x="838200" y="1828800"/>
            <a:ext cx="7467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FOREIGN KEY</a:t>
            </a:r>
            <a:r>
              <a:rPr kumimoji="0" lang="en-US" sz="2400" b="0" i="0" u="none" strike="noStrike" cap="none" normalizeH="0" baseline="0" dirty="0" smtClean="0">
                <a:ln>
                  <a:noFill/>
                </a:ln>
                <a:effectLst/>
                <a:latin typeface="Calibri"/>
                <a:ea typeface="Times New Roman" pitchFamily="18" charset="0"/>
                <a:cs typeface="Arial" pitchFamily="34" charset="0"/>
              </a:rPr>
              <a:t>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is a column that creates a relationship between two tables. The purpose of Foreign keys is to maintain data integrity and allow navigation between two different instances of an entity. It acts as a cross-reference between two tables as it references the primary key of another table</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lvl="0" fontAlgn="base">
              <a:spcBef>
                <a:spcPct val="0"/>
              </a:spcBef>
              <a:spcAft>
                <a:spcPct val="0"/>
              </a:spcAft>
            </a:pPr>
            <a:r>
              <a:rPr lang="en-US" sz="2400" dirty="0" smtClean="0"/>
              <a:t>“A </a:t>
            </a:r>
            <a:r>
              <a:rPr lang="en-US" sz="2400" dirty="0" smtClean="0"/>
              <a:t>primary key is </a:t>
            </a:r>
            <a:r>
              <a:rPr lang="en-US" sz="2400" b="1" dirty="0" smtClean="0"/>
              <a:t>a column or a set of columns in a table whose values uniquely identify a row in the table</a:t>
            </a:r>
            <a:r>
              <a:rPr lang="en-US" sz="2400" dirty="0" smtClean="0"/>
              <a:t>. ... A foreign key is a column or a set of columns in a table whose values correspond to the values of the primary key in another table</a:t>
            </a:r>
            <a:r>
              <a:rPr lang="en-US" sz="2400" dirty="0" smtClean="0"/>
              <a:t>.”</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990600" y="1371600"/>
          <a:ext cx="7162800" cy="2057400"/>
        </p:xfrm>
        <a:graphic>
          <a:graphicData uri="http://schemas.openxmlformats.org/drawingml/2006/table">
            <a:tbl>
              <a:tblPr>
                <a:tableStyleId>{775DCB02-9BB8-47FD-8907-85C794F793BA}</a:tableStyleId>
              </a:tblPr>
              <a:tblGrid>
                <a:gridCol w="2520080"/>
                <a:gridCol w="4642720"/>
              </a:tblGrid>
              <a:tr h="514350">
                <a:tc>
                  <a:txBody>
                    <a:bodyPr/>
                    <a:lstStyle/>
                    <a:p>
                      <a:pPr marL="0" marR="0">
                        <a:lnSpc>
                          <a:spcPts val="1500"/>
                        </a:lnSpc>
                        <a:spcBef>
                          <a:spcPts val="0"/>
                        </a:spcBef>
                        <a:spcAft>
                          <a:spcPts val="1500"/>
                        </a:spcAft>
                      </a:pPr>
                      <a:r>
                        <a:rPr lang="en-IN" sz="1350" dirty="0" err="1"/>
                        <a:t>DeptCode</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err="1"/>
                        <a:t>DeptName</a:t>
                      </a:r>
                      <a:endParaRPr lang="en-US" sz="1100" dirty="0">
                        <a:latin typeface="Calibri"/>
                        <a:ea typeface="Calibri"/>
                        <a:cs typeface="Times New Roman"/>
                      </a:endParaRPr>
                    </a:p>
                  </a:txBody>
                  <a:tcPr marL="76200" marR="76200" marT="76200" marB="76200"/>
                </a:tc>
              </a:tr>
              <a:tr h="514350">
                <a:tc>
                  <a:txBody>
                    <a:bodyPr/>
                    <a:lstStyle/>
                    <a:p>
                      <a:pPr marL="0" marR="0">
                        <a:lnSpc>
                          <a:spcPts val="1500"/>
                        </a:lnSpc>
                        <a:spcBef>
                          <a:spcPts val="0"/>
                        </a:spcBef>
                        <a:spcAft>
                          <a:spcPts val="1500"/>
                        </a:spcAft>
                      </a:pPr>
                      <a:r>
                        <a:rPr lang="en-IN" sz="1350"/>
                        <a:t>001</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Science</a:t>
                      </a:r>
                      <a:endParaRPr lang="en-US" sz="1100">
                        <a:latin typeface="Calibri"/>
                        <a:ea typeface="Calibri"/>
                        <a:cs typeface="Times New Roman"/>
                      </a:endParaRPr>
                    </a:p>
                  </a:txBody>
                  <a:tcPr marL="76200" marR="76200" marT="76200" marB="76200"/>
                </a:tc>
              </a:tr>
              <a:tr h="514350">
                <a:tc>
                  <a:txBody>
                    <a:bodyPr/>
                    <a:lstStyle/>
                    <a:p>
                      <a:pPr marL="0" marR="0">
                        <a:lnSpc>
                          <a:spcPts val="1500"/>
                        </a:lnSpc>
                        <a:spcBef>
                          <a:spcPts val="0"/>
                        </a:spcBef>
                        <a:spcAft>
                          <a:spcPts val="1500"/>
                        </a:spcAft>
                      </a:pPr>
                      <a:r>
                        <a:rPr lang="en-IN" sz="1350"/>
                        <a:t>002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English</a:t>
                      </a:r>
                      <a:endParaRPr lang="en-US" sz="1100" dirty="0">
                        <a:latin typeface="Calibri"/>
                        <a:ea typeface="Calibri"/>
                        <a:cs typeface="Times New Roman"/>
                      </a:endParaRPr>
                    </a:p>
                  </a:txBody>
                  <a:tcPr marL="76200" marR="76200" marT="76200" marB="76200"/>
                </a:tc>
              </a:tr>
              <a:tr h="514350">
                <a:tc>
                  <a:txBody>
                    <a:bodyPr/>
                    <a:lstStyle/>
                    <a:p>
                      <a:pPr marL="0" marR="0">
                        <a:lnSpc>
                          <a:spcPts val="1500"/>
                        </a:lnSpc>
                        <a:spcBef>
                          <a:spcPts val="0"/>
                        </a:spcBef>
                        <a:spcAft>
                          <a:spcPts val="1500"/>
                        </a:spcAft>
                      </a:pPr>
                      <a:r>
                        <a:rPr lang="en-IN" sz="1350"/>
                        <a:t>005</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Computer</a:t>
                      </a:r>
                      <a:endParaRPr lang="en-US" sz="1100" dirty="0">
                        <a:latin typeface="Calibri"/>
                        <a:ea typeface="Calibri"/>
                        <a:cs typeface="Times New Roman"/>
                      </a:endParaRPr>
                    </a:p>
                  </a:txBody>
                  <a:tcPr marL="76200" marR="76200" marT="76200" marB="76200"/>
                </a:tc>
              </a:tr>
            </a:tbl>
          </a:graphicData>
        </a:graphic>
      </p:graphicFrame>
      <p:sp>
        <p:nvSpPr>
          <p:cNvPr id="44034" name="Rectangle 2"/>
          <p:cNvSpPr>
            <a:spLocks noChangeArrowheads="1"/>
          </p:cNvSpPr>
          <p:nvPr/>
        </p:nvSpPr>
        <p:spPr bwMode="auto">
          <a:xfrm>
            <a:off x="1219200" y="685800"/>
            <a:ext cx="6324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Example:</a:t>
            </a:r>
            <a:endParaRPr kumimoji="0" lang="en-US" sz="2400" b="0" i="0" u="none" strike="noStrike" cap="none" normalizeH="0" baseline="0" dirty="0" smtClean="0">
              <a:ln>
                <a:noFill/>
              </a:ln>
              <a:effectLst/>
              <a:latin typeface="Arial" pitchFamily="34" charset="0"/>
              <a:cs typeface="Arial" pitchFamily="34" charset="0"/>
            </a:endParaRPr>
          </a:p>
        </p:txBody>
      </p:sp>
      <p:graphicFrame>
        <p:nvGraphicFramePr>
          <p:cNvPr id="7" name="Table 6"/>
          <p:cNvGraphicFramePr>
            <a:graphicFrameLocks noGrp="1"/>
          </p:cNvGraphicFramePr>
          <p:nvPr/>
        </p:nvGraphicFramePr>
        <p:xfrm>
          <a:off x="990600" y="4114800"/>
          <a:ext cx="7086601" cy="1981200"/>
        </p:xfrm>
        <a:graphic>
          <a:graphicData uri="http://schemas.openxmlformats.org/drawingml/2006/table">
            <a:tbl>
              <a:tblPr>
                <a:tableStyleId>{775DCB02-9BB8-47FD-8907-85C794F793BA}</a:tableStyleId>
              </a:tblPr>
              <a:tblGrid>
                <a:gridCol w="2604612"/>
                <a:gridCol w="2428073"/>
                <a:gridCol w="2053916"/>
              </a:tblGrid>
              <a:tr h="495300">
                <a:tc>
                  <a:txBody>
                    <a:bodyPr/>
                    <a:lstStyle/>
                    <a:p>
                      <a:pPr marL="0" marR="0">
                        <a:lnSpc>
                          <a:spcPts val="1500"/>
                        </a:lnSpc>
                        <a:spcBef>
                          <a:spcPts val="0"/>
                        </a:spcBef>
                        <a:spcAft>
                          <a:spcPts val="1500"/>
                        </a:spcAft>
                      </a:pPr>
                      <a:r>
                        <a:rPr lang="en-IN" sz="1350" dirty="0"/>
                        <a:t>Teacher ID</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Fname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Lname</a:t>
                      </a:r>
                      <a:endParaRPr lang="en-US" sz="1100">
                        <a:latin typeface="Calibri"/>
                        <a:ea typeface="Calibri"/>
                        <a:cs typeface="Times New Roman"/>
                      </a:endParaRPr>
                    </a:p>
                  </a:txBody>
                  <a:tcPr marL="76200" marR="76200" marT="76200" marB="76200"/>
                </a:tc>
              </a:tr>
              <a:tr h="495300">
                <a:tc>
                  <a:txBody>
                    <a:bodyPr/>
                    <a:lstStyle/>
                    <a:p>
                      <a:pPr marL="0" marR="0">
                        <a:lnSpc>
                          <a:spcPts val="1500"/>
                        </a:lnSpc>
                        <a:spcBef>
                          <a:spcPts val="0"/>
                        </a:spcBef>
                        <a:spcAft>
                          <a:spcPts val="1500"/>
                        </a:spcAft>
                      </a:pPr>
                      <a:r>
                        <a:rPr lang="en-IN" sz="1350"/>
                        <a:t>B002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David</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Warner</a:t>
                      </a:r>
                      <a:endParaRPr lang="en-US" sz="1100">
                        <a:latin typeface="Calibri"/>
                        <a:ea typeface="Calibri"/>
                        <a:cs typeface="Times New Roman"/>
                      </a:endParaRPr>
                    </a:p>
                  </a:txBody>
                  <a:tcPr marL="76200" marR="76200" marT="76200" marB="76200"/>
                </a:tc>
              </a:tr>
              <a:tr h="495300">
                <a:tc>
                  <a:txBody>
                    <a:bodyPr/>
                    <a:lstStyle/>
                    <a:p>
                      <a:pPr marL="0" marR="0">
                        <a:lnSpc>
                          <a:spcPts val="1500"/>
                        </a:lnSpc>
                        <a:spcBef>
                          <a:spcPts val="0"/>
                        </a:spcBef>
                        <a:spcAft>
                          <a:spcPts val="1500"/>
                        </a:spcAft>
                      </a:pPr>
                      <a:r>
                        <a:rPr lang="en-IN" sz="1350" dirty="0"/>
                        <a:t>B017</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Sara</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Joseph</a:t>
                      </a:r>
                      <a:endParaRPr lang="en-US" sz="1100">
                        <a:latin typeface="Calibri"/>
                        <a:ea typeface="Calibri"/>
                        <a:cs typeface="Times New Roman"/>
                      </a:endParaRPr>
                    </a:p>
                  </a:txBody>
                  <a:tcPr marL="76200" marR="76200" marT="76200" marB="76200"/>
                </a:tc>
              </a:tr>
              <a:tr h="495300">
                <a:tc>
                  <a:txBody>
                    <a:bodyPr/>
                    <a:lstStyle/>
                    <a:p>
                      <a:pPr marL="0" marR="0">
                        <a:lnSpc>
                          <a:spcPts val="1500"/>
                        </a:lnSpc>
                        <a:spcBef>
                          <a:spcPts val="0"/>
                        </a:spcBef>
                        <a:spcAft>
                          <a:spcPts val="1500"/>
                        </a:spcAft>
                      </a:pPr>
                      <a:r>
                        <a:rPr lang="en-IN" sz="1350"/>
                        <a:t>B009</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Mike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err="1"/>
                        <a:t>Brunton</a:t>
                      </a:r>
                      <a:endParaRPr lang="en-US" sz="1100" dirty="0">
                        <a:latin typeface="Calibri"/>
                        <a:ea typeface="Calibri"/>
                        <a:cs typeface="Times New Roman"/>
                      </a:endParaRPr>
                    </a:p>
                  </a:txBody>
                  <a:tcPr marL="76200" marR="76200" marT="76200" marB="7620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838200" y="838200"/>
            <a:ext cx="7391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In this example, we have two table, teacher and department in a school. However, there is no way to see which search work in which department.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In this table, adding the foreign key in </a:t>
            </a: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Deptcode</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to the Teacher name, we can create a relationship between the two tables.</a:t>
            </a:r>
            <a:r>
              <a:rPr kumimoji="0" lang="en-US" sz="2400" b="0" i="0" u="none" strike="noStrike" cap="none" normalizeH="0" baseline="0" dirty="0" smtClean="0">
                <a:ln>
                  <a:noFill/>
                </a:ln>
                <a:effectLst/>
                <a:latin typeface="Arial" pitchFamily="34" charset="0"/>
                <a:cs typeface="Arial" pitchFamily="34" charset="0"/>
              </a:rPr>
              <a:t> </a:t>
            </a:r>
          </a:p>
        </p:txBody>
      </p:sp>
      <p:graphicFrame>
        <p:nvGraphicFramePr>
          <p:cNvPr id="3" name="Table 2"/>
          <p:cNvGraphicFramePr>
            <a:graphicFrameLocks noGrp="1"/>
          </p:cNvGraphicFramePr>
          <p:nvPr/>
        </p:nvGraphicFramePr>
        <p:xfrm>
          <a:off x="990599" y="3276600"/>
          <a:ext cx="7086600" cy="2057400"/>
        </p:xfrm>
        <a:graphic>
          <a:graphicData uri="http://schemas.openxmlformats.org/drawingml/2006/table">
            <a:tbl>
              <a:tblPr>
                <a:tableStyleId>{775DCB02-9BB8-47FD-8907-85C794F793BA}</a:tableStyleId>
              </a:tblPr>
              <a:tblGrid>
                <a:gridCol w="1732700"/>
                <a:gridCol w="1606170"/>
                <a:gridCol w="1606170"/>
                <a:gridCol w="2141560"/>
              </a:tblGrid>
              <a:tr h="514350">
                <a:tc>
                  <a:txBody>
                    <a:bodyPr/>
                    <a:lstStyle/>
                    <a:p>
                      <a:pPr marL="0" marR="0">
                        <a:lnSpc>
                          <a:spcPts val="1500"/>
                        </a:lnSpc>
                        <a:spcBef>
                          <a:spcPts val="0"/>
                        </a:spcBef>
                        <a:spcAft>
                          <a:spcPts val="1500"/>
                        </a:spcAft>
                      </a:pPr>
                      <a:r>
                        <a:rPr lang="en-IN" sz="1350" dirty="0"/>
                        <a:t>Teacher ID</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err="1"/>
                        <a:t>DeptCode</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Fname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Lname</a:t>
                      </a:r>
                      <a:endParaRPr lang="en-US" sz="1100">
                        <a:latin typeface="Calibri"/>
                        <a:ea typeface="Calibri"/>
                        <a:cs typeface="Times New Roman"/>
                      </a:endParaRPr>
                    </a:p>
                  </a:txBody>
                  <a:tcPr marL="76200" marR="76200" marT="76200" marB="76200"/>
                </a:tc>
              </a:tr>
              <a:tr h="514350">
                <a:tc>
                  <a:txBody>
                    <a:bodyPr/>
                    <a:lstStyle/>
                    <a:p>
                      <a:pPr marL="0" marR="0">
                        <a:lnSpc>
                          <a:spcPts val="1500"/>
                        </a:lnSpc>
                        <a:spcBef>
                          <a:spcPts val="0"/>
                        </a:spcBef>
                        <a:spcAft>
                          <a:spcPts val="1500"/>
                        </a:spcAft>
                      </a:pPr>
                      <a:r>
                        <a:rPr lang="en-IN" sz="1350"/>
                        <a:t>B002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002</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David</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Warner</a:t>
                      </a:r>
                      <a:endParaRPr lang="en-US" sz="1100">
                        <a:latin typeface="Calibri"/>
                        <a:ea typeface="Calibri"/>
                        <a:cs typeface="Times New Roman"/>
                      </a:endParaRPr>
                    </a:p>
                  </a:txBody>
                  <a:tcPr marL="76200" marR="76200" marT="76200" marB="76200"/>
                </a:tc>
              </a:tr>
              <a:tr h="514350">
                <a:tc>
                  <a:txBody>
                    <a:bodyPr/>
                    <a:lstStyle/>
                    <a:p>
                      <a:pPr marL="0" marR="0">
                        <a:lnSpc>
                          <a:spcPts val="1500"/>
                        </a:lnSpc>
                        <a:spcBef>
                          <a:spcPts val="0"/>
                        </a:spcBef>
                        <a:spcAft>
                          <a:spcPts val="1500"/>
                        </a:spcAft>
                      </a:pPr>
                      <a:r>
                        <a:rPr lang="en-IN" sz="1350"/>
                        <a:t>B017</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002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Sara</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Joseph</a:t>
                      </a:r>
                      <a:endParaRPr lang="en-US" sz="1100">
                        <a:latin typeface="Calibri"/>
                        <a:ea typeface="Calibri"/>
                        <a:cs typeface="Times New Roman"/>
                      </a:endParaRPr>
                    </a:p>
                  </a:txBody>
                  <a:tcPr marL="76200" marR="76200" marT="76200" marB="76200"/>
                </a:tc>
              </a:tr>
              <a:tr h="514350">
                <a:tc>
                  <a:txBody>
                    <a:bodyPr/>
                    <a:lstStyle/>
                    <a:p>
                      <a:pPr marL="0" marR="0">
                        <a:lnSpc>
                          <a:spcPts val="1500"/>
                        </a:lnSpc>
                        <a:spcBef>
                          <a:spcPts val="0"/>
                        </a:spcBef>
                        <a:spcAft>
                          <a:spcPts val="1500"/>
                        </a:spcAft>
                      </a:pPr>
                      <a:r>
                        <a:rPr lang="en-IN" sz="1350"/>
                        <a:t>B009</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001</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Mike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err="1"/>
                        <a:t>Brunton</a:t>
                      </a:r>
                      <a:endParaRPr lang="en-US" sz="1100" dirty="0">
                        <a:latin typeface="Calibri"/>
                        <a:ea typeface="Calibri"/>
                        <a:cs typeface="Times New Roman"/>
                      </a:endParaRPr>
                    </a:p>
                  </a:txBody>
                  <a:tcPr marL="76200" marR="76200" marT="76200" marB="76200"/>
                </a:tc>
              </a:tr>
            </a:tbl>
          </a:graphicData>
        </a:graphic>
      </p:graphicFrame>
      <p:sp>
        <p:nvSpPr>
          <p:cNvPr id="4" name="Rectangle 3"/>
          <p:cNvSpPr/>
          <p:nvPr/>
        </p:nvSpPr>
        <p:spPr>
          <a:xfrm>
            <a:off x="914400" y="5562600"/>
            <a:ext cx="7315200" cy="461665"/>
          </a:xfrm>
          <a:prstGeom prst="rect">
            <a:avLst/>
          </a:prstGeom>
        </p:spPr>
        <p:txBody>
          <a:bodyPr wrap="square">
            <a:spAutoFit/>
          </a:bodyPr>
          <a:lstStyle/>
          <a:p>
            <a:r>
              <a:rPr lang="en-IN" sz="2400" dirty="0" smtClean="0"/>
              <a:t>This concept is also known as Referential Integrity.</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Key</a:t>
            </a:r>
            <a:endParaRPr lang="en-US" dirty="0"/>
          </a:p>
        </p:txBody>
      </p:sp>
      <p:sp>
        <p:nvSpPr>
          <p:cNvPr id="46081" name="Rectangle 1"/>
          <p:cNvSpPr>
            <a:spLocks noChangeArrowheads="1"/>
          </p:cNvSpPr>
          <p:nvPr/>
        </p:nvSpPr>
        <p:spPr bwMode="auto">
          <a:xfrm>
            <a:off x="914400" y="2133600"/>
            <a:ext cx="73914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COMPOUND KEY</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has two or more attributes that allow you to uniquely recognize a specific record. It is possible that each column may not be unique by itself within the database. However, when combined with the other column or columns the combination of composite keys become unique. The purpose of the compound key in database is to uniquely identify each record in the table.</a:t>
            </a:r>
            <a:endParaRPr kumimoji="0" lang="en-US" sz="36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600" y="1219200"/>
          <a:ext cx="7239000" cy="2590800"/>
        </p:xfrm>
        <a:graphic>
          <a:graphicData uri="http://schemas.openxmlformats.org/drawingml/2006/table">
            <a:tbl>
              <a:tblPr>
                <a:tableStyleId>{775DCB02-9BB8-47FD-8907-85C794F793BA}</a:tableStyleId>
              </a:tblPr>
              <a:tblGrid>
                <a:gridCol w="1391839"/>
                <a:gridCol w="2033951"/>
                <a:gridCol w="2287746"/>
                <a:gridCol w="1525464"/>
              </a:tblGrid>
              <a:tr h="431800">
                <a:tc>
                  <a:txBody>
                    <a:bodyPr/>
                    <a:lstStyle/>
                    <a:p>
                      <a:pPr marL="0" marR="0">
                        <a:lnSpc>
                          <a:spcPts val="1500"/>
                        </a:lnSpc>
                        <a:spcBef>
                          <a:spcPts val="0"/>
                        </a:spcBef>
                        <a:spcAft>
                          <a:spcPts val="1500"/>
                        </a:spcAft>
                      </a:pPr>
                      <a:r>
                        <a:rPr lang="en-IN" sz="1350" dirty="0" err="1"/>
                        <a:t>OrderNo</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PorductID</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Product 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Quantity</a:t>
                      </a:r>
                      <a:endParaRPr lang="en-US" sz="1100">
                        <a:latin typeface="Calibri"/>
                        <a:ea typeface="Calibri"/>
                        <a:cs typeface="Times New Roman"/>
                      </a:endParaRPr>
                    </a:p>
                  </a:txBody>
                  <a:tcPr marL="76200" marR="76200" marT="76200" marB="76200"/>
                </a:tc>
              </a:tr>
              <a:tr h="431800">
                <a:tc>
                  <a:txBody>
                    <a:bodyPr/>
                    <a:lstStyle/>
                    <a:p>
                      <a:pPr marL="0" marR="0">
                        <a:lnSpc>
                          <a:spcPts val="1500"/>
                        </a:lnSpc>
                        <a:spcBef>
                          <a:spcPts val="0"/>
                        </a:spcBef>
                        <a:spcAft>
                          <a:spcPts val="1500"/>
                        </a:spcAft>
                      </a:pPr>
                      <a:r>
                        <a:rPr lang="en-IN" sz="1350"/>
                        <a:t>B005</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JAP102459</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Mouse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5</a:t>
                      </a:r>
                      <a:endParaRPr lang="en-US" sz="1100">
                        <a:latin typeface="Calibri"/>
                        <a:ea typeface="Calibri"/>
                        <a:cs typeface="Times New Roman"/>
                      </a:endParaRPr>
                    </a:p>
                  </a:txBody>
                  <a:tcPr marL="76200" marR="76200" marT="76200" marB="76200"/>
                </a:tc>
              </a:tr>
              <a:tr h="431800">
                <a:tc>
                  <a:txBody>
                    <a:bodyPr/>
                    <a:lstStyle/>
                    <a:p>
                      <a:pPr marL="0" marR="0">
                        <a:lnSpc>
                          <a:spcPts val="1500"/>
                        </a:lnSpc>
                        <a:spcBef>
                          <a:spcPts val="0"/>
                        </a:spcBef>
                        <a:spcAft>
                          <a:spcPts val="1500"/>
                        </a:spcAft>
                      </a:pPr>
                      <a:r>
                        <a:rPr lang="en-IN" sz="1350"/>
                        <a:t>B005</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DKT321573</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USB</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10</a:t>
                      </a:r>
                      <a:endParaRPr lang="en-US" sz="1100">
                        <a:latin typeface="Calibri"/>
                        <a:ea typeface="Calibri"/>
                        <a:cs typeface="Times New Roman"/>
                      </a:endParaRPr>
                    </a:p>
                  </a:txBody>
                  <a:tcPr marL="76200" marR="76200" marT="76200" marB="76200"/>
                </a:tc>
              </a:tr>
              <a:tr h="431800">
                <a:tc>
                  <a:txBody>
                    <a:bodyPr/>
                    <a:lstStyle/>
                    <a:p>
                      <a:pPr marL="0" marR="0">
                        <a:lnSpc>
                          <a:spcPts val="1500"/>
                        </a:lnSpc>
                        <a:spcBef>
                          <a:spcPts val="0"/>
                        </a:spcBef>
                        <a:spcAft>
                          <a:spcPts val="1500"/>
                        </a:spcAft>
                      </a:pPr>
                      <a:r>
                        <a:rPr lang="en-IN" sz="1350"/>
                        <a:t>B005</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OMG446789</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LCD Monitor</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20</a:t>
                      </a:r>
                      <a:endParaRPr lang="en-US" sz="1100">
                        <a:latin typeface="Calibri"/>
                        <a:ea typeface="Calibri"/>
                        <a:cs typeface="Times New Roman"/>
                      </a:endParaRPr>
                    </a:p>
                  </a:txBody>
                  <a:tcPr marL="76200" marR="76200" marT="76200" marB="76200"/>
                </a:tc>
              </a:tr>
              <a:tr h="431800">
                <a:tc>
                  <a:txBody>
                    <a:bodyPr/>
                    <a:lstStyle/>
                    <a:p>
                      <a:pPr marL="0" marR="0">
                        <a:lnSpc>
                          <a:spcPts val="1500"/>
                        </a:lnSpc>
                        <a:spcBef>
                          <a:spcPts val="0"/>
                        </a:spcBef>
                        <a:spcAft>
                          <a:spcPts val="1500"/>
                        </a:spcAft>
                      </a:pPr>
                      <a:r>
                        <a:rPr lang="en-IN" sz="1350"/>
                        <a:t>B004</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DKT321573</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USB</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15</a:t>
                      </a:r>
                      <a:endParaRPr lang="en-US" sz="1100">
                        <a:latin typeface="Calibri"/>
                        <a:ea typeface="Calibri"/>
                        <a:cs typeface="Times New Roman"/>
                      </a:endParaRPr>
                    </a:p>
                  </a:txBody>
                  <a:tcPr marL="76200" marR="76200" marT="76200" marB="76200"/>
                </a:tc>
              </a:tr>
              <a:tr h="431800">
                <a:tc>
                  <a:txBody>
                    <a:bodyPr/>
                    <a:lstStyle/>
                    <a:p>
                      <a:pPr marL="0" marR="0">
                        <a:lnSpc>
                          <a:spcPts val="1500"/>
                        </a:lnSpc>
                        <a:spcBef>
                          <a:spcPts val="0"/>
                        </a:spcBef>
                        <a:spcAft>
                          <a:spcPts val="1500"/>
                        </a:spcAft>
                      </a:pPr>
                      <a:r>
                        <a:rPr lang="en-IN" sz="1350"/>
                        <a:t>B002</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OMG446789</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Laser Printer</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3</a:t>
                      </a:r>
                      <a:endParaRPr lang="en-US" sz="1100" dirty="0">
                        <a:latin typeface="Calibri"/>
                        <a:ea typeface="Calibri"/>
                        <a:cs typeface="Times New Roman"/>
                      </a:endParaRPr>
                    </a:p>
                  </a:txBody>
                  <a:tcPr marL="76200" marR="76200" marT="76200" marB="76200"/>
                </a:tc>
              </a:tr>
            </a:tbl>
          </a:graphicData>
        </a:graphic>
      </p:graphicFrame>
      <p:sp>
        <p:nvSpPr>
          <p:cNvPr id="47105" name="Rectangle 1"/>
          <p:cNvSpPr>
            <a:spLocks noChangeArrowheads="1"/>
          </p:cNvSpPr>
          <p:nvPr/>
        </p:nvSpPr>
        <p:spPr bwMode="auto">
          <a:xfrm>
            <a:off x="990600" y="685800"/>
            <a:ext cx="7162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Example:</a:t>
            </a:r>
            <a:endParaRPr kumimoji="0" lang="en-US" sz="3600" b="0" i="0" u="none" strike="noStrike" cap="none" normalizeH="0" baseline="0" dirty="0" smtClean="0">
              <a:ln>
                <a:noFill/>
              </a:ln>
              <a:effectLst/>
              <a:latin typeface="Arial" pitchFamily="34" charset="0"/>
              <a:cs typeface="Arial" pitchFamily="34" charset="0"/>
            </a:endParaRPr>
          </a:p>
        </p:txBody>
      </p:sp>
      <p:sp>
        <p:nvSpPr>
          <p:cNvPr id="47106" name="Rectangle 2"/>
          <p:cNvSpPr>
            <a:spLocks noChangeArrowheads="1"/>
          </p:cNvSpPr>
          <p:nvPr/>
        </p:nvSpPr>
        <p:spPr bwMode="auto">
          <a:xfrm>
            <a:off x="838200" y="4343400"/>
            <a:ext cx="7467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In this example, </a:t>
            </a: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OrderNo</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and </a:t>
            </a: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ProductID</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can't be a primary key as it does not uniquely identify a record. However, a compound key of Order ID and Product ID could be used as it uniquely identified each record.</a:t>
            </a:r>
            <a:endParaRPr kumimoji="0" lang="en-US" sz="36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Key</a:t>
            </a:r>
            <a:endParaRPr lang="en-US" dirty="0"/>
          </a:p>
        </p:txBody>
      </p:sp>
      <p:sp>
        <p:nvSpPr>
          <p:cNvPr id="48129" name="Rectangle 1"/>
          <p:cNvSpPr>
            <a:spLocks noChangeArrowheads="1"/>
          </p:cNvSpPr>
          <p:nvPr/>
        </p:nvSpPr>
        <p:spPr bwMode="auto">
          <a:xfrm>
            <a:off x="838200" y="1828800"/>
            <a:ext cx="74676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COMPOSITE KEY</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is a combination of two or more columns that uniquely identify rows in a table. The combination of columns guarantees uniqueness, though individually uniqueness is not guaranteed. Hence, they are combined to uniquely identify records in a table.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effectLst/>
                <a:latin typeface="Arial" pitchFamily="34" charset="0"/>
                <a:ea typeface="Times New Roman" pitchFamily="18" charset="0"/>
                <a:cs typeface="Arial" pitchFamily="34" charset="0"/>
              </a:rPr>
              <a:t>The difference between compound and the composite key is that any part of the compound key can be a foreign key, but the composite key may or maybe not a part of the foreign key.</a:t>
            </a:r>
            <a:endParaRPr kumimoji="0" lang="en-US" sz="2400" b="0" i="1"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 Key</a:t>
            </a:r>
            <a:endParaRPr lang="en-US" dirty="0"/>
          </a:p>
        </p:txBody>
      </p:sp>
      <p:sp>
        <p:nvSpPr>
          <p:cNvPr id="49153" name="Rectangle 1"/>
          <p:cNvSpPr>
            <a:spLocks noChangeArrowheads="1"/>
          </p:cNvSpPr>
          <p:nvPr/>
        </p:nvSpPr>
        <p:spPr bwMode="auto">
          <a:xfrm>
            <a:off x="838200" y="2209800"/>
            <a:ext cx="74676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SURROGATE KEYS</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is An artificial key which aims to uniquely identify each record is called a surrogate key. This kind of partial key in </a:t>
            </a: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dbms</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is unique because it is created when you don't have any natural primary key. They do not lend any meaning to the data in the table. Surrogate key in DBMS is usually an integer. A surrogate key is a value generated right before the record is inserted into a table.</a:t>
            </a:r>
            <a:endParaRPr kumimoji="0" lang="en-US" sz="36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599" y="762000"/>
          <a:ext cx="7239001" cy="2209800"/>
        </p:xfrm>
        <a:graphic>
          <a:graphicData uri="http://schemas.openxmlformats.org/drawingml/2006/table">
            <a:tbl>
              <a:tblPr>
                <a:tableStyleId>{775DCB02-9BB8-47FD-8907-85C794F793BA}</a:tableStyleId>
              </a:tblPr>
              <a:tblGrid>
                <a:gridCol w="1413319"/>
                <a:gridCol w="1705004"/>
                <a:gridCol w="1988671"/>
                <a:gridCol w="2132007"/>
              </a:tblGrid>
              <a:tr h="441960">
                <a:tc>
                  <a:txBody>
                    <a:bodyPr/>
                    <a:lstStyle/>
                    <a:p>
                      <a:pPr marL="0" marR="0">
                        <a:lnSpc>
                          <a:spcPts val="1500"/>
                        </a:lnSpc>
                        <a:spcBef>
                          <a:spcPts val="0"/>
                        </a:spcBef>
                        <a:spcAft>
                          <a:spcPts val="1500"/>
                        </a:spcAft>
                      </a:pPr>
                      <a:r>
                        <a:rPr lang="en-IN" sz="1350" dirty="0" err="1"/>
                        <a:t>Fname</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Lastname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Start Time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End Time</a:t>
                      </a:r>
                      <a:endParaRPr lang="en-US" sz="1100">
                        <a:latin typeface="Calibri"/>
                        <a:ea typeface="Calibri"/>
                        <a:cs typeface="Times New Roman"/>
                      </a:endParaRPr>
                    </a:p>
                  </a:txBody>
                  <a:tcPr marL="76200" marR="76200" marT="76200" marB="76200"/>
                </a:tc>
              </a:tr>
              <a:tr h="441960">
                <a:tc>
                  <a:txBody>
                    <a:bodyPr/>
                    <a:lstStyle/>
                    <a:p>
                      <a:pPr marL="0" marR="0">
                        <a:lnSpc>
                          <a:spcPts val="1500"/>
                        </a:lnSpc>
                        <a:spcBef>
                          <a:spcPts val="0"/>
                        </a:spcBef>
                        <a:spcAft>
                          <a:spcPts val="1500"/>
                        </a:spcAft>
                      </a:pPr>
                      <a:r>
                        <a:rPr lang="en-IN" sz="1350"/>
                        <a:t>Anne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Smith</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09:00</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18:00</a:t>
                      </a:r>
                      <a:endParaRPr lang="en-US" sz="1100">
                        <a:latin typeface="Calibri"/>
                        <a:ea typeface="Calibri"/>
                        <a:cs typeface="Times New Roman"/>
                      </a:endParaRPr>
                    </a:p>
                  </a:txBody>
                  <a:tcPr marL="76200" marR="76200" marT="76200" marB="76200"/>
                </a:tc>
              </a:tr>
              <a:tr h="441960">
                <a:tc>
                  <a:txBody>
                    <a:bodyPr/>
                    <a:lstStyle/>
                    <a:p>
                      <a:pPr marL="0" marR="0">
                        <a:lnSpc>
                          <a:spcPts val="1500"/>
                        </a:lnSpc>
                        <a:spcBef>
                          <a:spcPts val="0"/>
                        </a:spcBef>
                        <a:spcAft>
                          <a:spcPts val="1500"/>
                        </a:spcAft>
                      </a:pPr>
                      <a:r>
                        <a:rPr lang="en-IN" sz="1350"/>
                        <a:t>Jack</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Francis</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08:00</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17:00</a:t>
                      </a:r>
                      <a:endParaRPr lang="en-US" sz="1100">
                        <a:latin typeface="Calibri"/>
                        <a:ea typeface="Calibri"/>
                        <a:cs typeface="Times New Roman"/>
                      </a:endParaRPr>
                    </a:p>
                  </a:txBody>
                  <a:tcPr marL="76200" marR="76200" marT="76200" marB="76200"/>
                </a:tc>
              </a:tr>
              <a:tr h="441960">
                <a:tc>
                  <a:txBody>
                    <a:bodyPr/>
                    <a:lstStyle/>
                    <a:p>
                      <a:pPr marL="0" marR="0">
                        <a:lnSpc>
                          <a:spcPts val="1500"/>
                        </a:lnSpc>
                        <a:spcBef>
                          <a:spcPts val="0"/>
                        </a:spcBef>
                        <a:spcAft>
                          <a:spcPts val="1500"/>
                        </a:spcAft>
                      </a:pPr>
                      <a:r>
                        <a:rPr lang="en-IN" sz="1350"/>
                        <a:t>Anna</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McLean</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11:00</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20:00</a:t>
                      </a:r>
                      <a:endParaRPr lang="en-US" sz="1100">
                        <a:latin typeface="Calibri"/>
                        <a:ea typeface="Calibri"/>
                        <a:cs typeface="Times New Roman"/>
                      </a:endParaRPr>
                    </a:p>
                  </a:txBody>
                  <a:tcPr marL="76200" marR="76200" marT="76200" marB="76200"/>
                </a:tc>
              </a:tr>
              <a:tr h="441960">
                <a:tc>
                  <a:txBody>
                    <a:bodyPr/>
                    <a:lstStyle/>
                    <a:p>
                      <a:pPr marL="0" marR="0">
                        <a:lnSpc>
                          <a:spcPts val="1500"/>
                        </a:lnSpc>
                        <a:spcBef>
                          <a:spcPts val="0"/>
                        </a:spcBef>
                        <a:spcAft>
                          <a:spcPts val="1500"/>
                        </a:spcAft>
                      </a:pPr>
                      <a:r>
                        <a:rPr lang="en-IN" sz="1350"/>
                        <a:t>Shown</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Willam</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14:00</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23:00</a:t>
                      </a:r>
                      <a:endParaRPr lang="en-US" sz="1100" dirty="0">
                        <a:latin typeface="Calibri"/>
                        <a:ea typeface="Calibri"/>
                        <a:cs typeface="Times New Roman"/>
                      </a:endParaRPr>
                    </a:p>
                  </a:txBody>
                  <a:tcPr marL="76200" marR="76200" marT="76200" marB="76200"/>
                </a:tc>
              </a:tr>
            </a:tbl>
          </a:graphicData>
        </a:graphic>
      </p:graphicFrame>
      <p:sp>
        <p:nvSpPr>
          <p:cNvPr id="50177" name="Rectangle 1"/>
          <p:cNvSpPr>
            <a:spLocks noChangeArrowheads="1"/>
          </p:cNvSpPr>
          <p:nvPr/>
        </p:nvSpPr>
        <p:spPr bwMode="auto">
          <a:xfrm>
            <a:off x="990600" y="3276600"/>
            <a:ext cx="7239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Above, given example, shown shift timings of the different employee. In this example, a surrogate key is needed to uniquely identify each employee.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Surrogate keys in </a:t>
            </a: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sql</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are allowed when</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No property has the parameter of the primary key.</a:t>
            </a:r>
            <a:endParaRPr kumimoji="0" lang="en-US" sz="2400" b="0" i="0" u="none" strike="noStrike" cap="none" normalizeH="0" baseline="0" dirty="0" smtClean="0">
              <a:ln>
                <a:noFill/>
              </a:ln>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In the table when the primary key is too big or complicated.</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Difference Between Primary Key &amp; Foreign Key</a:t>
            </a:r>
            <a:endParaRPr lang="en-US" dirty="0"/>
          </a:p>
        </p:txBody>
      </p:sp>
      <p:graphicFrame>
        <p:nvGraphicFramePr>
          <p:cNvPr id="3" name="Table 2"/>
          <p:cNvGraphicFramePr>
            <a:graphicFrameLocks noGrp="1"/>
          </p:cNvGraphicFramePr>
          <p:nvPr/>
        </p:nvGraphicFramePr>
        <p:xfrm>
          <a:off x="838200" y="1752600"/>
          <a:ext cx="7467600" cy="4419599"/>
        </p:xfrm>
        <a:graphic>
          <a:graphicData uri="http://schemas.openxmlformats.org/drawingml/2006/table">
            <a:tbl>
              <a:tblPr>
                <a:tableStyleId>{775DCB02-9BB8-47FD-8907-85C794F793BA}</a:tableStyleId>
              </a:tblPr>
              <a:tblGrid>
                <a:gridCol w="3328217"/>
                <a:gridCol w="4139383"/>
              </a:tblGrid>
              <a:tr h="568234">
                <a:tc>
                  <a:txBody>
                    <a:bodyPr/>
                    <a:lstStyle/>
                    <a:p>
                      <a:pPr marL="0" marR="0">
                        <a:lnSpc>
                          <a:spcPts val="1500"/>
                        </a:lnSpc>
                        <a:spcBef>
                          <a:spcPts val="0"/>
                        </a:spcBef>
                        <a:spcAft>
                          <a:spcPts val="1500"/>
                        </a:spcAft>
                      </a:pPr>
                      <a:r>
                        <a:rPr lang="en-IN" sz="1350" dirty="0"/>
                        <a:t>Primary Key</a:t>
                      </a:r>
                      <a:endParaRPr lang="en-US" sz="1100" dirty="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Foreign Key</a:t>
                      </a:r>
                      <a:endParaRPr lang="en-US" sz="1100">
                        <a:latin typeface="Calibri"/>
                        <a:ea typeface="Calibri"/>
                        <a:cs typeface="Times New Roman"/>
                      </a:endParaRPr>
                    </a:p>
                  </a:txBody>
                  <a:tcPr marL="76200" marR="76200" marT="76200" marB="76200"/>
                </a:tc>
              </a:tr>
              <a:tr h="883920">
                <a:tc>
                  <a:txBody>
                    <a:bodyPr/>
                    <a:lstStyle/>
                    <a:p>
                      <a:pPr marL="0" marR="0">
                        <a:lnSpc>
                          <a:spcPts val="1500"/>
                        </a:lnSpc>
                        <a:spcBef>
                          <a:spcPts val="0"/>
                        </a:spcBef>
                        <a:spcAft>
                          <a:spcPts val="1500"/>
                        </a:spcAft>
                      </a:pPr>
                      <a:r>
                        <a:rPr lang="en-IN" sz="1350"/>
                        <a:t>Helps you to uniquely identify a record in the table.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It is a field in the table that is the primary key of another table.</a:t>
                      </a:r>
                      <a:endParaRPr lang="en-US" sz="1100">
                        <a:latin typeface="Calibri"/>
                        <a:ea typeface="Calibri"/>
                        <a:cs typeface="Times New Roman"/>
                      </a:endParaRPr>
                    </a:p>
                  </a:txBody>
                  <a:tcPr marL="76200" marR="76200" marT="76200" marB="76200"/>
                </a:tc>
              </a:tr>
              <a:tr h="568234">
                <a:tc>
                  <a:txBody>
                    <a:bodyPr/>
                    <a:lstStyle/>
                    <a:p>
                      <a:pPr marL="0" marR="0">
                        <a:lnSpc>
                          <a:spcPts val="1500"/>
                        </a:lnSpc>
                        <a:spcBef>
                          <a:spcPts val="0"/>
                        </a:spcBef>
                        <a:spcAft>
                          <a:spcPts val="1500"/>
                        </a:spcAft>
                      </a:pPr>
                      <a:r>
                        <a:rPr lang="en-IN" sz="1350"/>
                        <a:t>Primary Key never accept null values.</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A foreign key may accept multiple null values.</a:t>
                      </a:r>
                      <a:endParaRPr lang="en-US" sz="1100">
                        <a:latin typeface="Calibri"/>
                        <a:ea typeface="Calibri"/>
                        <a:cs typeface="Times New Roman"/>
                      </a:endParaRPr>
                    </a:p>
                  </a:txBody>
                  <a:tcPr marL="76200" marR="76200" marT="76200" marB="76200"/>
                </a:tc>
              </a:tr>
              <a:tr h="1515291">
                <a:tc>
                  <a:txBody>
                    <a:bodyPr/>
                    <a:lstStyle/>
                    <a:p>
                      <a:pPr marL="0" marR="0">
                        <a:lnSpc>
                          <a:spcPts val="1500"/>
                        </a:lnSpc>
                        <a:spcBef>
                          <a:spcPts val="0"/>
                        </a:spcBef>
                        <a:spcAft>
                          <a:spcPts val="1500"/>
                        </a:spcAft>
                      </a:pPr>
                      <a:r>
                        <a:rPr lang="en-IN" sz="1350"/>
                        <a:t>Primary key is a clustered index and data in the DBMS table are physically organized in the sequence of the clustered index.</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a:t>A foreign key cannot automatically create an index, clustered or non-clustered. However, you can manually create an index on the foreign key.</a:t>
                      </a:r>
                      <a:endParaRPr lang="en-US" sz="1100">
                        <a:latin typeface="Calibri"/>
                        <a:ea typeface="Calibri"/>
                        <a:cs typeface="Times New Roman"/>
                      </a:endParaRPr>
                    </a:p>
                  </a:txBody>
                  <a:tcPr marL="76200" marR="76200" marT="76200" marB="76200"/>
                </a:tc>
              </a:tr>
              <a:tr h="883920">
                <a:tc>
                  <a:txBody>
                    <a:bodyPr/>
                    <a:lstStyle/>
                    <a:p>
                      <a:pPr marL="0" marR="0">
                        <a:lnSpc>
                          <a:spcPts val="1500"/>
                        </a:lnSpc>
                        <a:spcBef>
                          <a:spcPts val="0"/>
                        </a:spcBef>
                        <a:spcAft>
                          <a:spcPts val="1500"/>
                        </a:spcAft>
                      </a:pPr>
                      <a:r>
                        <a:rPr lang="en-IN" sz="1350"/>
                        <a:t>You can have the single Primary key in a table.</a:t>
                      </a:r>
                      <a:endParaRPr lang="en-US" sz="1100">
                        <a:latin typeface="Calibri"/>
                        <a:ea typeface="Calibri"/>
                        <a:cs typeface="Times New Roman"/>
                      </a:endParaRPr>
                    </a:p>
                  </a:txBody>
                  <a:tcPr marL="76200" marR="76200" marT="76200" marB="76200"/>
                </a:tc>
                <a:tc>
                  <a:txBody>
                    <a:bodyPr/>
                    <a:lstStyle/>
                    <a:p>
                      <a:pPr marL="0" marR="0">
                        <a:lnSpc>
                          <a:spcPts val="1500"/>
                        </a:lnSpc>
                        <a:spcBef>
                          <a:spcPts val="0"/>
                        </a:spcBef>
                        <a:spcAft>
                          <a:spcPts val="1500"/>
                        </a:spcAft>
                      </a:pPr>
                      <a:r>
                        <a:rPr lang="en-IN" sz="1350" dirty="0"/>
                        <a:t>You can have multiple foreign keys in a table.</a:t>
                      </a:r>
                      <a:endParaRPr lang="en-US" sz="1100" dirty="0">
                        <a:latin typeface="Calibri"/>
                        <a:ea typeface="Calibri"/>
                        <a:cs typeface="Times New Roman"/>
                      </a:endParaRPr>
                    </a:p>
                  </a:txBody>
                  <a:tcPr marL="76200" marR="76200" marT="76200" marB="7620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667000"/>
            <a:ext cx="4419600" cy="1066800"/>
          </a:xfrm>
        </p:spPr>
        <p:txBody>
          <a:bodyPr>
            <a:normAutofit/>
          </a:bodyPr>
          <a:lstStyle/>
          <a:p>
            <a:r>
              <a:rPr lang="en-US" sz="5400" dirty="0" smtClean="0"/>
              <a:t>Thank YOU</a:t>
            </a:r>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838200" y="990600"/>
            <a:ext cx="7543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 relational database has following major components: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a:r>
            <a:br>
              <a:rPr kumimoji="0" lang="en-US" sz="2400" b="0" i="0" u="none" strike="noStrike" cap="none" normalizeH="0" baseline="0" dirty="0" smtClean="0">
                <a:ln>
                  <a:noFill/>
                </a:ln>
                <a:effectLst/>
                <a:latin typeface="Arial" pitchFamily="34" charset="0"/>
                <a:ea typeface="Times New Roman" pitchFamily="18" charset="0"/>
                <a:cs typeface="Arial" pitchFamily="34" charset="0"/>
              </a:rPr>
            </a:b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1. Table</a:t>
            </a:r>
            <a:br>
              <a:rPr kumimoji="0" lang="en-US" sz="2400" b="0" i="0" u="none" strike="noStrike" cap="none" normalizeH="0" baseline="0" dirty="0" smtClean="0">
                <a:ln>
                  <a:noFill/>
                </a:ln>
                <a:effectLst/>
                <a:latin typeface="Arial" pitchFamily="34" charset="0"/>
                <a:ea typeface="Times New Roman" pitchFamily="18" charset="0"/>
                <a:cs typeface="Arial" pitchFamily="34" charset="0"/>
              </a:rPr>
            </a:b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2. Record or Tuple</a:t>
            </a:r>
            <a:br>
              <a:rPr kumimoji="0" lang="en-US" sz="2400" b="0" i="0" u="none" strike="noStrike" cap="none" normalizeH="0" baseline="0" dirty="0" smtClean="0">
                <a:ln>
                  <a:noFill/>
                </a:ln>
                <a:effectLst/>
                <a:latin typeface="Arial" pitchFamily="34" charset="0"/>
                <a:ea typeface="Times New Roman" pitchFamily="18" charset="0"/>
                <a:cs typeface="Arial" pitchFamily="34" charset="0"/>
              </a:rPr>
            </a:b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3. Field or Column name or Attribute</a:t>
            </a:r>
            <a:br>
              <a:rPr kumimoji="0" lang="en-US" sz="2400" b="0" i="0" u="none" strike="noStrike" cap="none" normalizeH="0" baseline="0" dirty="0" smtClean="0">
                <a:ln>
                  <a:noFill/>
                </a:ln>
                <a:effectLst/>
                <a:latin typeface="Arial" pitchFamily="34" charset="0"/>
                <a:ea typeface="Times New Roman" pitchFamily="18" charset="0"/>
                <a:cs typeface="Arial" pitchFamily="34" charset="0"/>
              </a:rPr>
            </a:b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4. Domain</a:t>
            </a:r>
            <a:br>
              <a:rPr kumimoji="0" lang="en-US" sz="2400" b="0" i="0" u="none" strike="noStrike" cap="none" normalizeH="0" baseline="0" dirty="0" smtClean="0">
                <a:ln>
                  <a:noFill/>
                </a:ln>
                <a:effectLst/>
                <a:latin typeface="Arial" pitchFamily="34" charset="0"/>
                <a:ea typeface="Times New Roman" pitchFamily="18" charset="0"/>
                <a:cs typeface="Arial" pitchFamily="34" charset="0"/>
              </a:rPr>
            </a:b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5. Instance</a:t>
            </a:r>
            <a:br>
              <a:rPr kumimoji="0" lang="en-US" sz="2400" b="0" i="0" u="none" strike="noStrike" cap="none" normalizeH="0" baseline="0" dirty="0" smtClean="0">
                <a:ln>
                  <a:noFill/>
                </a:ln>
                <a:effectLst/>
                <a:latin typeface="Arial" pitchFamily="34" charset="0"/>
                <a:ea typeface="Times New Roman" pitchFamily="18" charset="0"/>
                <a:cs typeface="Arial" pitchFamily="34" charset="0"/>
              </a:rPr>
            </a:b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6. Schema</a:t>
            </a:r>
            <a:br>
              <a:rPr kumimoji="0" lang="en-US" sz="2400" b="0" i="0" u="none" strike="noStrike" cap="none" normalizeH="0" baseline="0" dirty="0" smtClean="0">
                <a:ln>
                  <a:noFill/>
                </a:ln>
                <a:effectLst/>
                <a:latin typeface="Arial" pitchFamily="34" charset="0"/>
                <a:ea typeface="Times New Roman" pitchFamily="18" charset="0"/>
                <a:cs typeface="Arial" pitchFamily="34" charset="0"/>
              </a:rPr>
            </a:b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7. Keys</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29697" name="Rectangle 1"/>
          <p:cNvSpPr>
            <a:spLocks noChangeArrowheads="1"/>
          </p:cNvSpPr>
          <p:nvPr/>
        </p:nvSpPr>
        <p:spPr bwMode="auto">
          <a:xfrm>
            <a:off x="838200" y="2209800"/>
            <a:ext cx="75438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 table is a collection of data represented in rows and columns. Each table has a name in database. For example, the following table “STUDENT” stores the information of students in database.</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1676399"/>
          <a:ext cx="7696199" cy="4448957"/>
        </p:xfrm>
        <a:graphic>
          <a:graphicData uri="http://schemas.openxmlformats.org/drawingml/2006/table">
            <a:tbl>
              <a:tblPr>
                <a:tableStyleId>{775DCB02-9BB8-47FD-8907-85C794F793BA}</a:tableStyleId>
              </a:tblPr>
              <a:tblGrid>
                <a:gridCol w="1719445"/>
                <a:gridCol w="2114538"/>
                <a:gridCol w="1997346"/>
                <a:gridCol w="1864870"/>
              </a:tblGrid>
              <a:tr h="481184">
                <a:tc>
                  <a:txBody>
                    <a:bodyPr/>
                    <a:lstStyle/>
                    <a:p>
                      <a:pPr marL="0" marR="0">
                        <a:lnSpc>
                          <a:spcPct val="200000"/>
                        </a:lnSpc>
                        <a:spcBef>
                          <a:spcPts val="0"/>
                        </a:spcBef>
                        <a:spcAft>
                          <a:spcPts val="3000"/>
                        </a:spcAft>
                      </a:pPr>
                      <a:r>
                        <a:rPr lang="en-IN" sz="1300" dirty="0" err="1"/>
                        <a:t>Student_Id</a:t>
                      </a:r>
                      <a:endParaRPr lang="en-US" sz="1100" dirty="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dirty="0" err="1"/>
                        <a:t>Student_Name</a:t>
                      </a:r>
                      <a:endParaRPr lang="en-US" sz="1100" dirty="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Student_Addr</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Student_Age</a:t>
                      </a:r>
                      <a:endParaRPr lang="en-US" sz="1100">
                        <a:latin typeface="Calibri"/>
                        <a:ea typeface="Calibri"/>
                        <a:cs typeface="Times New Roman"/>
                      </a:endParaRPr>
                    </a:p>
                  </a:txBody>
                  <a:tcPr marL="0" marR="0" marT="57150" marB="57150" anchor="ctr"/>
                </a:tc>
              </a:tr>
              <a:tr h="1102709">
                <a:tc>
                  <a:txBody>
                    <a:bodyPr/>
                    <a:lstStyle/>
                    <a:p>
                      <a:pPr marL="0" marR="0">
                        <a:lnSpc>
                          <a:spcPct val="200000"/>
                        </a:lnSpc>
                        <a:spcBef>
                          <a:spcPts val="0"/>
                        </a:spcBef>
                        <a:spcAft>
                          <a:spcPts val="3000"/>
                        </a:spcAft>
                      </a:pPr>
                      <a:r>
                        <a:rPr lang="en-IN" sz="1300"/>
                        <a:t>101</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Chaitanya</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DayalBagh, Agra</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27</a:t>
                      </a:r>
                      <a:endParaRPr lang="en-US" sz="1100">
                        <a:latin typeface="Calibri"/>
                        <a:ea typeface="Calibri"/>
                        <a:cs typeface="Times New Roman"/>
                      </a:endParaRPr>
                    </a:p>
                  </a:txBody>
                  <a:tcPr marL="0" marR="0" marT="57150" marB="57150" anchor="ctr"/>
                </a:tc>
              </a:tr>
              <a:tr h="945236">
                <a:tc>
                  <a:txBody>
                    <a:bodyPr/>
                    <a:lstStyle/>
                    <a:p>
                      <a:pPr marL="0" marR="0">
                        <a:lnSpc>
                          <a:spcPct val="200000"/>
                        </a:lnSpc>
                        <a:spcBef>
                          <a:spcPts val="0"/>
                        </a:spcBef>
                        <a:spcAft>
                          <a:spcPts val="3000"/>
                        </a:spcAft>
                      </a:pPr>
                      <a:r>
                        <a:rPr lang="en-IN" sz="1300"/>
                        <a:t>102</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dirty="0" err="1"/>
                        <a:t>Ajeet</a:t>
                      </a:r>
                      <a:endParaRPr lang="en-US" sz="1100" dirty="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Delhi</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26</a:t>
                      </a:r>
                      <a:endParaRPr lang="en-US" sz="1100">
                        <a:latin typeface="Calibri"/>
                        <a:ea typeface="Calibri"/>
                        <a:cs typeface="Times New Roman"/>
                      </a:endParaRPr>
                    </a:p>
                  </a:txBody>
                  <a:tcPr marL="0" marR="0" marT="57150" marB="57150" anchor="ctr"/>
                </a:tc>
              </a:tr>
              <a:tr h="945236">
                <a:tc>
                  <a:txBody>
                    <a:bodyPr/>
                    <a:lstStyle/>
                    <a:p>
                      <a:pPr marL="0" marR="0">
                        <a:lnSpc>
                          <a:spcPct val="200000"/>
                        </a:lnSpc>
                        <a:spcBef>
                          <a:spcPts val="0"/>
                        </a:spcBef>
                        <a:spcAft>
                          <a:spcPts val="3000"/>
                        </a:spcAft>
                      </a:pPr>
                      <a:r>
                        <a:rPr lang="en-IN" sz="1300"/>
                        <a:t>103</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Rahul</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Gurgaon</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24</a:t>
                      </a:r>
                      <a:endParaRPr lang="en-US" sz="1100">
                        <a:latin typeface="Calibri"/>
                        <a:ea typeface="Calibri"/>
                        <a:cs typeface="Times New Roman"/>
                      </a:endParaRPr>
                    </a:p>
                  </a:txBody>
                  <a:tcPr marL="0" marR="0" marT="57150" marB="57150" anchor="ctr"/>
                </a:tc>
              </a:tr>
              <a:tr h="945236">
                <a:tc>
                  <a:txBody>
                    <a:bodyPr/>
                    <a:lstStyle/>
                    <a:p>
                      <a:pPr marL="0" marR="0">
                        <a:lnSpc>
                          <a:spcPct val="200000"/>
                        </a:lnSpc>
                        <a:spcBef>
                          <a:spcPts val="0"/>
                        </a:spcBef>
                        <a:spcAft>
                          <a:spcPts val="3000"/>
                        </a:spcAft>
                      </a:pPr>
                      <a:r>
                        <a:rPr lang="en-IN" sz="1300"/>
                        <a:t>104</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Shubham</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a:t>Chennai</a:t>
                      </a:r>
                      <a:endParaRPr lang="en-US" sz="110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dirty="0"/>
                        <a:t>25</a:t>
                      </a:r>
                      <a:endParaRPr lang="en-US" sz="1100" dirty="0">
                        <a:latin typeface="Calibri"/>
                        <a:ea typeface="Calibri"/>
                        <a:cs typeface="Times New Roman"/>
                      </a:endParaRPr>
                    </a:p>
                  </a:txBody>
                  <a:tcPr marL="0" marR="0" marT="57150" marB="57150" anchor="ctr"/>
                </a:tc>
              </a:tr>
            </a:tbl>
          </a:graphicData>
        </a:graphic>
      </p:graphicFrame>
      <p:sp>
        <p:nvSpPr>
          <p:cNvPr id="3" name="TextBox 2"/>
          <p:cNvSpPr txBox="1"/>
          <p:nvPr/>
        </p:nvSpPr>
        <p:spPr>
          <a:xfrm>
            <a:off x="3124200" y="762000"/>
            <a:ext cx="3200400" cy="461665"/>
          </a:xfrm>
          <a:prstGeom prst="rect">
            <a:avLst/>
          </a:prstGeom>
          <a:noFill/>
        </p:spPr>
        <p:txBody>
          <a:bodyPr wrap="square" rtlCol="0">
            <a:spAutoFit/>
          </a:bodyPr>
          <a:lstStyle/>
          <a:p>
            <a:r>
              <a:rPr lang="en-US" sz="2400" dirty="0" smtClean="0"/>
              <a:t>Table- Student</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 or Tuple</a:t>
            </a:r>
            <a:endParaRPr lang="en-US" dirty="0"/>
          </a:p>
        </p:txBody>
      </p:sp>
      <p:sp>
        <p:nvSpPr>
          <p:cNvPr id="3" name="Rectangle 2"/>
          <p:cNvSpPr/>
          <p:nvPr/>
        </p:nvSpPr>
        <p:spPr>
          <a:xfrm>
            <a:off x="762000" y="1752600"/>
            <a:ext cx="7467600" cy="1200329"/>
          </a:xfrm>
          <a:prstGeom prst="rect">
            <a:avLst/>
          </a:prstGeom>
        </p:spPr>
        <p:txBody>
          <a:bodyPr wrap="square">
            <a:spAutoFit/>
          </a:bodyPr>
          <a:lstStyle/>
          <a:p>
            <a:r>
              <a:rPr lang="en-IN" sz="2400" dirty="0" smtClean="0"/>
              <a:t>Each row of a table is known as record. It is also known as </a:t>
            </a:r>
            <a:r>
              <a:rPr lang="en-IN" sz="2400" dirty="0" err="1" smtClean="0"/>
              <a:t>tuple</a:t>
            </a:r>
            <a:r>
              <a:rPr lang="en-IN" sz="2400" dirty="0" smtClean="0"/>
              <a:t>. For example, the following row is a record that we have taken from the above table.</a:t>
            </a:r>
            <a:endParaRPr lang="en-US" sz="2400" dirty="0"/>
          </a:p>
        </p:txBody>
      </p:sp>
      <p:graphicFrame>
        <p:nvGraphicFramePr>
          <p:cNvPr id="4" name="Table 3"/>
          <p:cNvGraphicFramePr>
            <a:graphicFrameLocks noGrp="1"/>
          </p:cNvGraphicFramePr>
          <p:nvPr/>
        </p:nvGraphicFramePr>
        <p:xfrm>
          <a:off x="838201" y="3657600"/>
          <a:ext cx="7391400" cy="815340"/>
        </p:xfrm>
        <a:graphic>
          <a:graphicData uri="http://schemas.openxmlformats.org/drawingml/2006/table">
            <a:tbl>
              <a:tblPr>
                <a:tableStyleId>{775DCB02-9BB8-47FD-8907-85C794F793BA}</a:tableStyleId>
              </a:tblPr>
              <a:tblGrid>
                <a:gridCol w="1234340"/>
                <a:gridCol w="2282725"/>
                <a:gridCol w="2076268"/>
                <a:gridCol w="1798067"/>
              </a:tblGrid>
              <a:tr h="815340">
                <a:tc>
                  <a:txBody>
                    <a:bodyPr/>
                    <a:lstStyle/>
                    <a:p>
                      <a:pPr marL="0" marR="0">
                        <a:lnSpc>
                          <a:spcPct val="200000"/>
                        </a:lnSpc>
                        <a:spcBef>
                          <a:spcPts val="0"/>
                        </a:spcBef>
                        <a:spcAft>
                          <a:spcPts val="3000"/>
                        </a:spcAft>
                      </a:pPr>
                      <a:r>
                        <a:rPr lang="en-IN" sz="1300" dirty="0"/>
                        <a:t>102</a:t>
                      </a:r>
                      <a:endParaRPr lang="en-US" sz="1100" dirty="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dirty="0" err="1"/>
                        <a:t>Ajeet</a:t>
                      </a:r>
                      <a:endParaRPr lang="en-US" sz="1100" dirty="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dirty="0"/>
                        <a:t>Delhi</a:t>
                      </a:r>
                      <a:endParaRPr lang="en-US" sz="1100" dirty="0">
                        <a:latin typeface="Calibri"/>
                        <a:ea typeface="Calibri"/>
                        <a:cs typeface="Times New Roman"/>
                      </a:endParaRPr>
                    </a:p>
                  </a:txBody>
                  <a:tcPr marL="0" marR="0" marT="57150" marB="57150" anchor="ctr"/>
                </a:tc>
                <a:tc>
                  <a:txBody>
                    <a:bodyPr/>
                    <a:lstStyle/>
                    <a:p>
                      <a:pPr marL="0" marR="0">
                        <a:lnSpc>
                          <a:spcPct val="200000"/>
                        </a:lnSpc>
                        <a:spcBef>
                          <a:spcPts val="0"/>
                        </a:spcBef>
                        <a:spcAft>
                          <a:spcPts val="3000"/>
                        </a:spcAft>
                      </a:pPr>
                      <a:r>
                        <a:rPr lang="en-IN" sz="1300" dirty="0"/>
                        <a:t>26</a:t>
                      </a:r>
                      <a:endParaRPr lang="en-US" sz="1100" dirty="0">
                        <a:latin typeface="Calibri"/>
                        <a:ea typeface="Calibri"/>
                        <a:cs typeface="Times New Roman"/>
                      </a:endParaRPr>
                    </a:p>
                  </a:txBody>
                  <a:tcPr marL="0" marR="0" marT="57150" marB="5715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Field/Column Name/Attribute</a:t>
            </a:r>
            <a:endParaRPr lang="en-US" dirty="0"/>
          </a:p>
        </p:txBody>
      </p:sp>
      <p:sp>
        <p:nvSpPr>
          <p:cNvPr id="32769" name="Rectangle 1"/>
          <p:cNvSpPr>
            <a:spLocks noChangeArrowheads="1"/>
          </p:cNvSpPr>
          <p:nvPr/>
        </p:nvSpPr>
        <p:spPr bwMode="auto">
          <a:xfrm>
            <a:off x="838200" y="2514600"/>
            <a:ext cx="75438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The above table “STUDENT” has four fields (or attributes):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Student_Id</a:t>
            </a: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Student_Name</a:t>
            </a: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Student_Addr</a:t>
            </a: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US" sz="2400" b="0" i="0" u="none" strike="noStrike" cap="none" normalizeH="0" baseline="0" dirty="0" err="1" smtClean="0">
                <a:ln>
                  <a:noFill/>
                </a:ln>
                <a:effectLst/>
                <a:latin typeface="Arial" pitchFamily="34" charset="0"/>
                <a:ea typeface="Times New Roman" pitchFamily="18" charset="0"/>
                <a:cs typeface="Arial" pitchFamily="34" charset="0"/>
              </a:rPr>
              <a:t>Student_Age</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a:t>
            </a:r>
            <a:endParaRPr lang="en-US" dirty="0"/>
          </a:p>
        </p:txBody>
      </p:sp>
      <p:sp>
        <p:nvSpPr>
          <p:cNvPr id="33793" name="Rectangle 1"/>
          <p:cNvSpPr>
            <a:spLocks noChangeArrowheads="1"/>
          </p:cNvSpPr>
          <p:nvPr/>
        </p:nvSpPr>
        <p:spPr bwMode="auto">
          <a:xfrm>
            <a:off x="838200" y="1676400"/>
            <a:ext cx="75438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 domain is a set of permitted values for an attribute in table. For example, a domain of month-of-year can accept January, February,…December as values, a domain of dates can accept all possible valid dates etc. We specify domain of attribute while creating a table.</a:t>
            </a:r>
          </a:p>
          <a:p>
            <a:pPr fontAlgn="base">
              <a:spcBef>
                <a:spcPct val="0"/>
              </a:spcBef>
              <a:spcAft>
                <a:spcPct val="0"/>
              </a:spcAft>
            </a:pPr>
            <a:r>
              <a:rPr lang="en-IN" sz="2400" dirty="0" smtClean="0"/>
              <a:t>An attribute cannot accept values that are outside of their domains. For example, In the above table “STUDENT”, the </a:t>
            </a:r>
            <a:r>
              <a:rPr lang="en-IN" sz="2400" dirty="0" err="1" smtClean="0"/>
              <a:t>Student_Id</a:t>
            </a:r>
            <a:r>
              <a:rPr lang="en-IN" sz="2400" dirty="0" smtClean="0"/>
              <a:t> field has integer domain so that field cannot accept values that are not integers for example, </a:t>
            </a:r>
            <a:r>
              <a:rPr lang="en-IN" sz="2400" dirty="0" err="1" smtClean="0"/>
              <a:t>Student_Id</a:t>
            </a:r>
            <a:r>
              <a:rPr lang="en-IN" sz="2400" dirty="0" smtClean="0"/>
              <a:t> cannot has values like, “First”, 10.11 etc.</a:t>
            </a:r>
            <a:endParaRPr lang="en-US" sz="2400" dirty="0" smtClean="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154</TotalTime>
  <Words>1408</Words>
  <Application>Microsoft Office PowerPoint</Application>
  <PresentationFormat>On-screen Show (4:3)</PresentationFormat>
  <Paragraphs>320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Foundry</vt:lpstr>
      <vt:lpstr>RDBMS</vt:lpstr>
      <vt:lpstr>RDBMS</vt:lpstr>
      <vt:lpstr>How it works</vt:lpstr>
      <vt:lpstr>Slide 4</vt:lpstr>
      <vt:lpstr>Table</vt:lpstr>
      <vt:lpstr>Slide 6</vt:lpstr>
      <vt:lpstr>Record or Tuple</vt:lpstr>
      <vt:lpstr>Field/Column Name/Attribute</vt:lpstr>
      <vt:lpstr>Domain</vt:lpstr>
      <vt:lpstr>Instance</vt:lpstr>
      <vt:lpstr>Slide 11</vt:lpstr>
      <vt:lpstr>Schema</vt:lpstr>
      <vt:lpstr>Slide 13</vt:lpstr>
      <vt:lpstr>Types of Schema</vt:lpstr>
      <vt:lpstr>Keys</vt:lpstr>
      <vt:lpstr>Why we need a Key?</vt:lpstr>
      <vt:lpstr>Types of Keys</vt:lpstr>
      <vt:lpstr>Slide 18</vt:lpstr>
      <vt:lpstr>Slide 19</vt:lpstr>
      <vt:lpstr>Super Key</vt:lpstr>
      <vt:lpstr>Primary Key</vt:lpstr>
      <vt:lpstr>Slide 22</vt:lpstr>
      <vt:lpstr>Slide 23</vt:lpstr>
      <vt:lpstr>Alternate Key</vt:lpstr>
      <vt:lpstr>Slide 25</vt:lpstr>
      <vt:lpstr>Candidate Key</vt:lpstr>
      <vt:lpstr>Slide 27</vt:lpstr>
      <vt:lpstr>Slide 28</vt:lpstr>
      <vt:lpstr>Slide 29</vt:lpstr>
      <vt:lpstr>Foreign Key</vt:lpstr>
      <vt:lpstr>Slide 31</vt:lpstr>
      <vt:lpstr>Slide 32</vt:lpstr>
      <vt:lpstr>Compound Key</vt:lpstr>
      <vt:lpstr>Slide 34</vt:lpstr>
      <vt:lpstr>Composite Key</vt:lpstr>
      <vt:lpstr>Surrogate Key</vt:lpstr>
      <vt:lpstr>Slide 37</vt:lpstr>
      <vt:lpstr>Difference Between Primary Key &amp; Foreign Key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DELL</dc:creator>
  <cp:lastModifiedBy>NSTI CSA</cp:lastModifiedBy>
  <cp:revision>54</cp:revision>
  <dcterms:created xsi:type="dcterms:W3CDTF">2006-08-16T00:00:00Z</dcterms:created>
  <dcterms:modified xsi:type="dcterms:W3CDTF">2022-02-21T06:11:19Z</dcterms:modified>
</cp:coreProperties>
</file>