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305"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5" r:id="rId39"/>
    <p:sldId id="294" r:id="rId40"/>
    <p:sldId id="297" r:id="rId41"/>
    <p:sldId id="298" r:id="rId42"/>
    <p:sldId id="299" r:id="rId43"/>
    <p:sldId id="300" r:id="rId44"/>
    <p:sldId id="301" r:id="rId45"/>
    <p:sldId id="302" r:id="rId46"/>
    <p:sldId id="303" r:id="rId47"/>
    <p:sldId id="304" r:id="rId48"/>
    <p:sldId id="29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3FD13-1068-4DF3-A86E-3AA571EFA4A6}" v="5" dt="2023-01-30T18:12:2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4660"/>
  </p:normalViewPr>
  <p:slideViewPr>
    <p:cSldViewPr snapToGrid="0">
      <p:cViewPr varScale="1">
        <p:scale>
          <a:sx n="96" d="100"/>
          <a:sy n="96" d="100"/>
        </p:scale>
        <p:origin x="600"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ika Patel" userId="d3d9e740d12a9352" providerId="LiveId" clId="{00F3FD13-1068-4DF3-A86E-3AA571EFA4A6}"/>
    <pc:docChg chg="custSel modSld">
      <pc:chgData name="anshika Patel" userId="d3d9e740d12a9352" providerId="LiveId" clId="{00F3FD13-1068-4DF3-A86E-3AA571EFA4A6}" dt="2023-01-30T18:12:26.724" v="141" actId="27636"/>
      <pc:docMkLst>
        <pc:docMk/>
      </pc:docMkLst>
      <pc:sldChg chg="modSp mod">
        <pc:chgData name="anshika Patel" userId="d3d9e740d12a9352" providerId="LiveId" clId="{00F3FD13-1068-4DF3-A86E-3AA571EFA4A6}" dt="2023-01-30T18:11:47.346" v="96" actId="255"/>
        <pc:sldMkLst>
          <pc:docMk/>
          <pc:sldMk cId="233486177" sldId="256"/>
        </pc:sldMkLst>
        <pc:spChg chg="mod">
          <ac:chgData name="anshika Patel" userId="d3d9e740d12a9352" providerId="LiveId" clId="{00F3FD13-1068-4DF3-A86E-3AA571EFA4A6}" dt="2023-01-30T18:11:47.346" v="96" actId="255"/>
          <ac:spMkLst>
            <pc:docMk/>
            <pc:sldMk cId="233486177" sldId="256"/>
            <ac:spMk id="2" creationId="{00000000-0000-0000-0000-000000000000}"/>
          </ac:spMkLst>
        </pc:spChg>
      </pc:sldChg>
      <pc:sldChg chg="modSp mod">
        <pc:chgData name="anshika Patel" userId="d3d9e740d12a9352" providerId="LiveId" clId="{00F3FD13-1068-4DF3-A86E-3AA571EFA4A6}" dt="2023-01-30T18:12:26.699" v="138" actId="27636"/>
        <pc:sldMkLst>
          <pc:docMk/>
          <pc:sldMk cId="2606480922" sldId="258"/>
        </pc:sldMkLst>
        <pc:spChg chg="mod">
          <ac:chgData name="anshika Patel" userId="d3d9e740d12a9352" providerId="LiveId" clId="{00F3FD13-1068-4DF3-A86E-3AA571EFA4A6}" dt="2023-01-30T18:12:26.699" v="138" actId="27636"/>
          <ac:spMkLst>
            <pc:docMk/>
            <pc:sldMk cId="2606480922" sldId="258"/>
            <ac:spMk id="3" creationId="{00000000-0000-0000-0000-000000000000}"/>
          </ac:spMkLst>
        </pc:spChg>
      </pc:sldChg>
      <pc:sldChg chg="modSp mod">
        <pc:chgData name="anshika Patel" userId="d3d9e740d12a9352" providerId="LiveId" clId="{00F3FD13-1068-4DF3-A86E-3AA571EFA4A6}" dt="2023-01-30T18:12:26.708" v="139" actId="27636"/>
        <pc:sldMkLst>
          <pc:docMk/>
          <pc:sldMk cId="4173032751" sldId="262"/>
        </pc:sldMkLst>
        <pc:spChg chg="mod">
          <ac:chgData name="anshika Patel" userId="d3d9e740d12a9352" providerId="LiveId" clId="{00F3FD13-1068-4DF3-A86E-3AA571EFA4A6}" dt="2023-01-30T18:12:26.708" v="139" actId="27636"/>
          <ac:spMkLst>
            <pc:docMk/>
            <pc:sldMk cId="4173032751" sldId="262"/>
            <ac:spMk id="3" creationId="{00000000-0000-0000-0000-000000000000}"/>
          </ac:spMkLst>
        </pc:spChg>
      </pc:sldChg>
      <pc:sldChg chg="modSp mod">
        <pc:chgData name="anshika Patel" userId="d3d9e740d12a9352" providerId="LiveId" clId="{00F3FD13-1068-4DF3-A86E-3AA571EFA4A6}" dt="2023-01-30T18:12:26.716" v="140" actId="27636"/>
        <pc:sldMkLst>
          <pc:docMk/>
          <pc:sldMk cId="1053569449" sldId="263"/>
        </pc:sldMkLst>
        <pc:spChg chg="mod">
          <ac:chgData name="anshika Patel" userId="d3d9e740d12a9352" providerId="LiveId" clId="{00F3FD13-1068-4DF3-A86E-3AA571EFA4A6}" dt="2023-01-30T18:12:26.716" v="140" actId="27636"/>
          <ac:spMkLst>
            <pc:docMk/>
            <pc:sldMk cId="1053569449" sldId="263"/>
            <ac:spMk id="3" creationId="{00000000-0000-0000-0000-000000000000}"/>
          </ac:spMkLst>
        </pc:spChg>
      </pc:sldChg>
      <pc:sldChg chg="modSp mod">
        <pc:chgData name="anshika Patel" userId="d3d9e740d12a9352" providerId="LiveId" clId="{00F3FD13-1068-4DF3-A86E-3AA571EFA4A6}" dt="2023-01-30T18:12:26.724" v="141" actId="27636"/>
        <pc:sldMkLst>
          <pc:docMk/>
          <pc:sldMk cId="3459275442" sldId="264"/>
        </pc:sldMkLst>
        <pc:spChg chg="mod">
          <ac:chgData name="anshika Patel" userId="d3d9e740d12a9352" providerId="LiveId" clId="{00F3FD13-1068-4DF3-A86E-3AA571EFA4A6}" dt="2023-01-30T18:12:26.724" v="141" actId="27636"/>
          <ac:spMkLst>
            <pc:docMk/>
            <pc:sldMk cId="3459275442" sldId="264"/>
            <ac:spMk id="3" creationId="{00000000-0000-0000-0000-000000000000}"/>
          </ac:spMkLst>
        </pc:spChg>
      </pc:sldChg>
      <pc:sldChg chg="modSp mod">
        <pc:chgData name="anshika Patel" userId="d3d9e740d12a9352" providerId="LiveId" clId="{00F3FD13-1068-4DF3-A86E-3AA571EFA4A6}" dt="2023-01-30T18:12:26.497" v="126" actId="27636"/>
        <pc:sldMkLst>
          <pc:docMk/>
          <pc:sldMk cId="3352420923" sldId="265"/>
        </pc:sldMkLst>
        <pc:spChg chg="mod">
          <ac:chgData name="anshika Patel" userId="d3d9e740d12a9352" providerId="LiveId" clId="{00F3FD13-1068-4DF3-A86E-3AA571EFA4A6}" dt="2023-01-30T18:12:26.497" v="126" actId="27636"/>
          <ac:spMkLst>
            <pc:docMk/>
            <pc:sldMk cId="3352420923" sldId="265"/>
            <ac:spMk id="3" creationId="{00000000-0000-0000-0000-000000000000}"/>
          </ac:spMkLst>
        </pc:spChg>
      </pc:sldChg>
      <pc:sldChg chg="modSp mod">
        <pc:chgData name="anshika Patel" userId="d3d9e740d12a9352" providerId="LiveId" clId="{00F3FD13-1068-4DF3-A86E-3AA571EFA4A6}" dt="2023-01-30T18:11:55.344" v="102" actId="27636"/>
        <pc:sldMkLst>
          <pc:docMk/>
          <pc:sldMk cId="2010934708" sldId="267"/>
        </pc:sldMkLst>
        <pc:spChg chg="mod">
          <ac:chgData name="anshika Patel" userId="d3d9e740d12a9352" providerId="LiveId" clId="{00F3FD13-1068-4DF3-A86E-3AA571EFA4A6}" dt="2023-01-30T18:11:55.344" v="102" actId="27636"/>
          <ac:spMkLst>
            <pc:docMk/>
            <pc:sldMk cId="2010934708" sldId="267"/>
            <ac:spMk id="3" creationId="{00000000-0000-0000-0000-000000000000}"/>
          </ac:spMkLst>
        </pc:spChg>
      </pc:sldChg>
      <pc:sldChg chg="modSp mod">
        <pc:chgData name="anshika Patel" userId="d3d9e740d12a9352" providerId="LiveId" clId="{00F3FD13-1068-4DF3-A86E-3AA571EFA4A6}" dt="2023-01-30T18:12:26.574" v="127" actId="27636"/>
        <pc:sldMkLst>
          <pc:docMk/>
          <pc:sldMk cId="2371682705" sldId="268"/>
        </pc:sldMkLst>
        <pc:spChg chg="mod">
          <ac:chgData name="anshika Patel" userId="d3d9e740d12a9352" providerId="LiveId" clId="{00F3FD13-1068-4DF3-A86E-3AA571EFA4A6}" dt="2023-01-30T18:12:26.574" v="127" actId="27636"/>
          <ac:spMkLst>
            <pc:docMk/>
            <pc:sldMk cId="2371682705" sldId="268"/>
            <ac:spMk id="3" creationId="{00000000-0000-0000-0000-000000000000}"/>
          </ac:spMkLst>
        </pc:spChg>
      </pc:sldChg>
      <pc:sldChg chg="modSp mod">
        <pc:chgData name="anshika Patel" userId="d3d9e740d12a9352" providerId="LiveId" clId="{00F3FD13-1068-4DF3-A86E-3AA571EFA4A6}" dt="2023-01-30T18:12:26.589" v="128" actId="27636"/>
        <pc:sldMkLst>
          <pc:docMk/>
          <pc:sldMk cId="2938426974" sldId="270"/>
        </pc:sldMkLst>
        <pc:spChg chg="mod">
          <ac:chgData name="anshika Patel" userId="d3d9e740d12a9352" providerId="LiveId" clId="{00F3FD13-1068-4DF3-A86E-3AA571EFA4A6}" dt="2023-01-30T18:12:26.589" v="128" actId="27636"/>
          <ac:spMkLst>
            <pc:docMk/>
            <pc:sldMk cId="2938426974" sldId="270"/>
            <ac:spMk id="3" creationId="{00000000-0000-0000-0000-000000000000}"/>
          </ac:spMkLst>
        </pc:spChg>
      </pc:sldChg>
      <pc:sldChg chg="modSp mod">
        <pc:chgData name="anshika Patel" userId="d3d9e740d12a9352" providerId="LiveId" clId="{00F3FD13-1068-4DF3-A86E-3AA571EFA4A6}" dt="2023-01-30T18:12:26.601" v="129" actId="27636"/>
        <pc:sldMkLst>
          <pc:docMk/>
          <pc:sldMk cId="107662055" sldId="271"/>
        </pc:sldMkLst>
        <pc:spChg chg="mod">
          <ac:chgData name="anshika Patel" userId="d3d9e740d12a9352" providerId="LiveId" clId="{00F3FD13-1068-4DF3-A86E-3AA571EFA4A6}" dt="2023-01-30T18:12:26.601" v="129" actId="27636"/>
          <ac:spMkLst>
            <pc:docMk/>
            <pc:sldMk cId="107662055" sldId="271"/>
            <ac:spMk id="3" creationId="{00000000-0000-0000-0000-000000000000}"/>
          </ac:spMkLst>
        </pc:spChg>
      </pc:sldChg>
      <pc:sldChg chg="modSp mod">
        <pc:chgData name="anshika Patel" userId="d3d9e740d12a9352" providerId="LiveId" clId="{00F3FD13-1068-4DF3-A86E-3AA571EFA4A6}" dt="2023-01-30T18:12:26.613" v="130" actId="27636"/>
        <pc:sldMkLst>
          <pc:docMk/>
          <pc:sldMk cId="2960332488" sldId="272"/>
        </pc:sldMkLst>
        <pc:spChg chg="mod">
          <ac:chgData name="anshika Patel" userId="d3d9e740d12a9352" providerId="LiveId" clId="{00F3FD13-1068-4DF3-A86E-3AA571EFA4A6}" dt="2023-01-30T18:12:26.613" v="130" actId="27636"/>
          <ac:spMkLst>
            <pc:docMk/>
            <pc:sldMk cId="2960332488" sldId="272"/>
            <ac:spMk id="3" creationId="{00000000-0000-0000-0000-000000000000}"/>
          </ac:spMkLst>
        </pc:spChg>
      </pc:sldChg>
      <pc:sldChg chg="modSp mod">
        <pc:chgData name="anshika Patel" userId="d3d9e740d12a9352" providerId="LiveId" clId="{00F3FD13-1068-4DF3-A86E-3AA571EFA4A6}" dt="2023-01-30T18:12:26.622" v="131" actId="27636"/>
        <pc:sldMkLst>
          <pc:docMk/>
          <pc:sldMk cId="2772039471" sldId="273"/>
        </pc:sldMkLst>
        <pc:spChg chg="mod">
          <ac:chgData name="anshika Patel" userId="d3d9e740d12a9352" providerId="LiveId" clId="{00F3FD13-1068-4DF3-A86E-3AA571EFA4A6}" dt="2023-01-30T18:12:26.622" v="131" actId="27636"/>
          <ac:spMkLst>
            <pc:docMk/>
            <pc:sldMk cId="2772039471" sldId="273"/>
            <ac:spMk id="3" creationId="{00000000-0000-0000-0000-000000000000}"/>
          </ac:spMkLst>
        </pc:spChg>
      </pc:sldChg>
      <pc:sldChg chg="modSp mod">
        <pc:chgData name="anshika Patel" userId="d3d9e740d12a9352" providerId="LiveId" clId="{00F3FD13-1068-4DF3-A86E-3AA571EFA4A6}" dt="2023-01-30T18:12:26.631" v="132" actId="27636"/>
        <pc:sldMkLst>
          <pc:docMk/>
          <pc:sldMk cId="956287292" sldId="275"/>
        </pc:sldMkLst>
        <pc:spChg chg="mod">
          <ac:chgData name="anshika Patel" userId="d3d9e740d12a9352" providerId="LiveId" clId="{00F3FD13-1068-4DF3-A86E-3AA571EFA4A6}" dt="2023-01-30T18:12:26.631" v="132" actId="27636"/>
          <ac:spMkLst>
            <pc:docMk/>
            <pc:sldMk cId="956287292" sldId="275"/>
            <ac:spMk id="3" creationId="{00000000-0000-0000-0000-000000000000}"/>
          </ac:spMkLst>
        </pc:spChg>
      </pc:sldChg>
      <pc:sldChg chg="modSp mod">
        <pc:chgData name="anshika Patel" userId="d3d9e740d12a9352" providerId="LiveId" clId="{00F3FD13-1068-4DF3-A86E-3AA571EFA4A6}" dt="2023-01-30T18:12:26.642" v="133" actId="27636"/>
        <pc:sldMkLst>
          <pc:docMk/>
          <pc:sldMk cId="1665084460" sldId="277"/>
        </pc:sldMkLst>
        <pc:spChg chg="mod">
          <ac:chgData name="anshika Patel" userId="d3d9e740d12a9352" providerId="LiveId" clId="{00F3FD13-1068-4DF3-A86E-3AA571EFA4A6}" dt="2023-01-30T18:12:26.642" v="133" actId="27636"/>
          <ac:spMkLst>
            <pc:docMk/>
            <pc:sldMk cId="1665084460" sldId="277"/>
            <ac:spMk id="3" creationId="{00000000-0000-0000-0000-000000000000}"/>
          </ac:spMkLst>
        </pc:spChg>
      </pc:sldChg>
      <pc:sldChg chg="modSp mod">
        <pc:chgData name="anshika Patel" userId="d3d9e740d12a9352" providerId="LiveId" clId="{00F3FD13-1068-4DF3-A86E-3AA571EFA4A6}" dt="2023-01-30T18:12:26.651" v="134" actId="27636"/>
        <pc:sldMkLst>
          <pc:docMk/>
          <pc:sldMk cId="234151144" sldId="278"/>
        </pc:sldMkLst>
        <pc:spChg chg="mod">
          <ac:chgData name="anshika Patel" userId="d3d9e740d12a9352" providerId="LiveId" clId="{00F3FD13-1068-4DF3-A86E-3AA571EFA4A6}" dt="2023-01-30T18:12:26.651" v="134" actId="27636"/>
          <ac:spMkLst>
            <pc:docMk/>
            <pc:sldMk cId="234151144" sldId="278"/>
            <ac:spMk id="3" creationId="{00000000-0000-0000-0000-000000000000}"/>
          </ac:spMkLst>
        </pc:spChg>
      </pc:sldChg>
      <pc:sldChg chg="modSp mod">
        <pc:chgData name="anshika Patel" userId="d3d9e740d12a9352" providerId="LiveId" clId="{00F3FD13-1068-4DF3-A86E-3AA571EFA4A6}" dt="2023-01-30T18:12:26.663" v="135" actId="27636"/>
        <pc:sldMkLst>
          <pc:docMk/>
          <pc:sldMk cId="2817993946" sldId="282"/>
        </pc:sldMkLst>
        <pc:spChg chg="mod">
          <ac:chgData name="anshika Patel" userId="d3d9e740d12a9352" providerId="LiveId" clId="{00F3FD13-1068-4DF3-A86E-3AA571EFA4A6}" dt="2023-01-30T18:12:26.663" v="135" actId="27636"/>
          <ac:spMkLst>
            <pc:docMk/>
            <pc:sldMk cId="2817993946" sldId="282"/>
            <ac:spMk id="3" creationId="{00000000-0000-0000-0000-000000000000}"/>
          </ac:spMkLst>
        </pc:spChg>
      </pc:sldChg>
      <pc:sldChg chg="modSp mod">
        <pc:chgData name="anshika Patel" userId="d3d9e740d12a9352" providerId="LiveId" clId="{00F3FD13-1068-4DF3-A86E-3AA571EFA4A6}" dt="2023-01-30T18:11:55.423" v="110" actId="27636"/>
        <pc:sldMkLst>
          <pc:docMk/>
          <pc:sldMk cId="989229205" sldId="283"/>
        </pc:sldMkLst>
        <pc:spChg chg="mod">
          <ac:chgData name="anshika Patel" userId="d3d9e740d12a9352" providerId="LiveId" clId="{00F3FD13-1068-4DF3-A86E-3AA571EFA4A6}" dt="2023-01-30T18:11:55.423" v="110" actId="27636"/>
          <ac:spMkLst>
            <pc:docMk/>
            <pc:sldMk cId="989229205" sldId="283"/>
            <ac:spMk id="3" creationId="{00000000-0000-0000-0000-000000000000}"/>
          </ac:spMkLst>
        </pc:spChg>
      </pc:sldChg>
      <pc:sldChg chg="modSp mod">
        <pc:chgData name="anshika Patel" userId="d3d9e740d12a9352" providerId="LiveId" clId="{00F3FD13-1068-4DF3-A86E-3AA571EFA4A6}" dt="2023-01-30T18:11:55.429" v="111" actId="27636"/>
        <pc:sldMkLst>
          <pc:docMk/>
          <pc:sldMk cId="987913169" sldId="285"/>
        </pc:sldMkLst>
        <pc:spChg chg="mod">
          <ac:chgData name="anshika Patel" userId="d3d9e740d12a9352" providerId="LiveId" clId="{00F3FD13-1068-4DF3-A86E-3AA571EFA4A6}" dt="2023-01-30T18:11:55.429" v="111" actId="27636"/>
          <ac:spMkLst>
            <pc:docMk/>
            <pc:sldMk cId="987913169" sldId="285"/>
            <ac:spMk id="3" creationId="{00000000-0000-0000-0000-000000000000}"/>
          </ac:spMkLst>
        </pc:spChg>
      </pc:sldChg>
      <pc:sldChg chg="modSp mod">
        <pc:chgData name="anshika Patel" userId="d3d9e740d12a9352" providerId="LiveId" clId="{00F3FD13-1068-4DF3-A86E-3AA571EFA4A6}" dt="2023-01-30T18:11:55.442" v="112" actId="27636"/>
        <pc:sldMkLst>
          <pc:docMk/>
          <pc:sldMk cId="2274804675" sldId="290"/>
        </pc:sldMkLst>
        <pc:spChg chg="mod">
          <ac:chgData name="anshika Patel" userId="d3d9e740d12a9352" providerId="LiveId" clId="{00F3FD13-1068-4DF3-A86E-3AA571EFA4A6}" dt="2023-01-30T18:11:55.442" v="112" actId="27636"/>
          <ac:spMkLst>
            <pc:docMk/>
            <pc:sldMk cId="2274804675" sldId="290"/>
            <ac:spMk id="3" creationId="{00000000-0000-0000-0000-000000000000}"/>
          </ac:spMkLst>
        </pc:spChg>
      </pc:sldChg>
      <pc:sldChg chg="modSp mod">
        <pc:chgData name="anshika Patel" userId="d3d9e740d12a9352" providerId="LiveId" clId="{00F3FD13-1068-4DF3-A86E-3AA571EFA4A6}" dt="2023-01-30T18:12:26.685" v="137" actId="27636"/>
        <pc:sldMkLst>
          <pc:docMk/>
          <pc:sldMk cId="0" sldId="296"/>
        </pc:sldMkLst>
        <pc:spChg chg="mod">
          <ac:chgData name="anshika Patel" userId="d3d9e740d12a9352" providerId="LiveId" clId="{00F3FD13-1068-4DF3-A86E-3AA571EFA4A6}" dt="2023-01-30T18:12:26.685" v="137" actId="27636"/>
          <ac:spMkLst>
            <pc:docMk/>
            <pc:sldMk cId="0" sldId="296"/>
            <ac:spMk id="2" creationId="{00000000-0000-0000-0000-000000000000}"/>
          </ac:spMkLst>
        </pc:spChg>
      </pc:sldChg>
      <pc:sldChg chg="modSp mod">
        <pc:chgData name="anshika Patel" userId="d3d9e740d12a9352" providerId="LiveId" clId="{00F3FD13-1068-4DF3-A86E-3AA571EFA4A6}" dt="2023-01-30T18:12:26.682" v="136" actId="27636"/>
        <pc:sldMkLst>
          <pc:docMk/>
          <pc:sldMk cId="0" sldId="297"/>
        </pc:sldMkLst>
        <pc:spChg chg="mod">
          <ac:chgData name="anshika Patel" userId="d3d9e740d12a9352" providerId="LiveId" clId="{00F3FD13-1068-4DF3-A86E-3AA571EFA4A6}" dt="2023-01-30T18:12:26.682" v="136" actId="27636"/>
          <ac:spMkLst>
            <pc:docMk/>
            <pc:sldMk cId="0" sldId="29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9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30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42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9383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467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192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1037092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73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A54C80-263E-416B-A8E0-580EDEADCBDC}"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78669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7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67443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7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59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pPr/>
              <a:t>1/30/2023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38605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13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1/30/2023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4157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307" y="3893700"/>
            <a:ext cx="7766936" cy="1646302"/>
          </a:xfrm>
        </p:spPr>
        <p:txBody>
          <a:bodyPr>
            <a:normAutofit fontScale="90000"/>
          </a:bodyPr>
          <a:lstStyle/>
          <a:p>
            <a:pPr algn="l"/>
            <a:br>
              <a:rPr lang="en-IN" b="1" dirty="0"/>
            </a:br>
            <a:br>
              <a:rPr lang="en-IN" b="1" dirty="0"/>
            </a:br>
            <a:br>
              <a:rPr lang="en-IN" b="1" dirty="0"/>
            </a:br>
            <a:br>
              <a:rPr lang="en-IN" b="1" dirty="0"/>
            </a:br>
            <a:br>
              <a:rPr lang="en-IN" b="1" dirty="0"/>
            </a:br>
            <a:r>
              <a:rPr lang="en-IN" b="1" dirty="0"/>
              <a:t>SQL</a:t>
            </a:r>
            <a:br>
              <a:rPr lang="en-IN" b="1" dirty="0"/>
            </a:br>
            <a:br>
              <a:rPr lang="en-IN" b="1" dirty="0"/>
            </a:br>
            <a:br>
              <a:rPr lang="en-IN" b="1" dirty="0"/>
            </a:br>
            <a:br>
              <a:rPr lang="en-IN" b="1" dirty="0"/>
            </a:br>
            <a:r>
              <a:rPr lang="en-IN" sz="4900" b="1" dirty="0"/>
              <a:t>STRUCTURED QUERY LANGUAGE</a:t>
            </a:r>
            <a:endParaRPr lang="en-IN" sz="4900" dirty="0"/>
          </a:p>
        </p:txBody>
      </p:sp>
    </p:spTree>
    <p:extLst>
      <p:ext uri="{BB962C8B-B14F-4D97-AF65-F5344CB8AC3E}">
        <p14:creationId xmlns:p14="http://schemas.microsoft.com/office/powerpoint/2010/main" val="233486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MySQL Server Connection Using command-line client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we want to display all databases available in the current server; we can use the command as follows: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i="1" dirty="0" err="1">
                <a:solidFill>
                  <a:schemeClr val="tx1"/>
                </a:solidFill>
                <a:latin typeface="Cambria Math" panose="02040503050406030204" pitchFamily="18" charset="0"/>
                <a:ea typeface="Cambria Math" panose="02040503050406030204" pitchFamily="18" charset="0"/>
              </a:rPr>
              <a:t>mysql</a:t>
            </a:r>
            <a:r>
              <a:rPr lang="en-IN" sz="2800" i="1" dirty="0">
                <a:solidFill>
                  <a:schemeClr val="tx1"/>
                </a:solidFill>
                <a:latin typeface="Cambria Math" panose="02040503050406030204" pitchFamily="18" charset="0"/>
                <a:ea typeface="Cambria Math" panose="02040503050406030204" pitchFamily="18" charset="0"/>
              </a:rPr>
              <a:t>&gt; SHOW DATABASES; </a:t>
            </a:r>
          </a:p>
          <a:p>
            <a:pPr algn="l"/>
            <a:endParaRPr lang="en-IN" sz="2800" i="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If you want to disconnect the opened MySQL database server, you need to use the exit command.</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i="1" dirty="0" err="1">
                <a:solidFill>
                  <a:schemeClr val="tx1"/>
                </a:solidFill>
                <a:latin typeface="Cambria Math" panose="02040503050406030204" pitchFamily="18" charset="0"/>
                <a:ea typeface="Cambria Math" panose="02040503050406030204" pitchFamily="18" charset="0"/>
              </a:rPr>
              <a:t>mysql</a:t>
            </a:r>
            <a:r>
              <a:rPr lang="en-IN" sz="2800" i="1" dirty="0">
                <a:solidFill>
                  <a:schemeClr val="tx1"/>
                </a:solidFill>
                <a:latin typeface="Cambria Math" panose="02040503050406030204" pitchFamily="18" charset="0"/>
                <a:ea typeface="Cambria Math" panose="02040503050406030204" pitchFamily="18" charset="0"/>
              </a:rPr>
              <a:t>&gt; EXIT; </a:t>
            </a:r>
          </a:p>
          <a:p>
            <a:pPr algn="just"/>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109347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fontScale="92500"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The SQL CREATE DATABASE Statement</a:t>
            </a:r>
          </a:p>
          <a:p>
            <a:pPr algn="l"/>
            <a:r>
              <a:rPr lang="en-IN" sz="2400" dirty="0">
                <a:solidFill>
                  <a:schemeClr val="tx1"/>
                </a:solidFill>
                <a:latin typeface="Cambria Math" panose="02040503050406030204" pitchFamily="18" charset="0"/>
                <a:ea typeface="Cambria Math" panose="02040503050406030204" pitchFamily="18" charset="0"/>
              </a:rPr>
              <a:t>Syntax</a:t>
            </a:r>
          </a:p>
          <a:p>
            <a:pPr algn="l"/>
            <a:r>
              <a:rPr lang="en-IN" sz="2400" i="1" dirty="0">
                <a:solidFill>
                  <a:schemeClr val="tx1"/>
                </a:solidFill>
                <a:latin typeface="Cambria Math" panose="02040503050406030204" pitchFamily="18" charset="0"/>
                <a:ea typeface="Cambria Math" panose="02040503050406030204" pitchFamily="18" charset="0"/>
              </a:rPr>
              <a:t>		CREATE DATABASE </a:t>
            </a:r>
            <a:r>
              <a:rPr lang="en-IN" sz="2400" i="1" dirty="0" err="1">
                <a:solidFill>
                  <a:schemeClr val="tx1"/>
                </a:solidFill>
                <a:latin typeface="Cambria Math" panose="02040503050406030204" pitchFamily="18" charset="0"/>
                <a:ea typeface="Cambria Math" panose="02040503050406030204" pitchFamily="18" charset="0"/>
              </a:rPr>
              <a:t>databasename</a:t>
            </a:r>
            <a:r>
              <a:rPr lang="en-IN" sz="2400" i="1" dirty="0">
                <a:solidFill>
                  <a:schemeClr val="tx1"/>
                </a:solidFill>
                <a:latin typeface="Cambria Math" panose="02040503050406030204" pitchFamily="18" charset="0"/>
                <a:ea typeface="Cambria Math" panose="02040503050406030204" pitchFamily="18" charset="0"/>
              </a:rPr>
              <a:t>;</a:t>
            </a:r>
          </a:p>
          <a:p>
            <a:pPr algn="l"/>
            <a:r>
              <a:rPr lang="en-IN" sz="2400" dirty="0" err="1">
                <a:solidFill>
                  <a:schemeClr val="tx1"/>
                </a:solidFill>
                <a:latin typeface="Cambria Math" panose="02040503050406030204" pitchFamily="18" charset="0"/>
                <a:ea typeface="Cambria Math" panose="02040503050406030204" pitchFamily="18" charset="0"/>
              </a:rPr>
              <a:t>Eg</a:t>
            </a:r>
            <a:r>
              <a:rPr lang="en-IN" sz="2400" dirty="0">
                <a:solidFill>
                  <a:schemeClr val="tx1"/>
                </a:solidFill>
                <a:latin typeface="Cambria Math" panose="02040503050406030204" pitchFamily="18" charset="0"/>
                <a:ea typeface="Cambria Math" panose="02040503050406030204" pitchFamily="18" charset="0"/>
              </a:rPr>
              <a:t>:-</a:t>
            </a:r>
          </a:p>
          <a:p>
            <a:pPr algn="l"/>
            <a:r>
              <a:rPr lang="en-IN" sz="24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CREATE DATABASE </a:t>
            </a:r>
            <a:r>
              <a:rPr lang="en-IN" sz="2400" i="1" dirty="0" err="1">
                <a:solidFill>
                  <a:schemeClr val="tx1"/>
                </a:solidFill>
                <a:latin typeface="Cambria Math" panose="02040503050406030204" pitchFamily="18" charset="0"/>
                <a:ea typeface="Cambria Math" panose="02040503050406030204" pitchFamily="18" charset="0"/>
              </a:rPr>
              <a:t>testDB</a:t>
            </a:r>
            <a:r>
              <a:rPr lang="en-IN" sz="2400" i="1" dirty="0">
                <a:solidFill>
                  <a:schemeClr val="tx1"/>
                </a:solidFill>
                <a:latin typeface="Cambria Math" panose="02040503050406030204" pitchFamily="18" charset="0"/>
                <a:ea typeface="Cambria Math" panose="02040503050406030204" pitchFamily="18" charset="0"/>
              </a:rPr>
              <a:t>;</a:t>
            </a:r>
          </a:p>
          <a:p>
            <a:pPr algn="l"/>
            <a:r>
              <a:rPr lang="en-IN" sz="2400" b="1" dirty="0">
                <a:solidFill>
                  <a:schemeClr val="bg1"/>
                </a:solidFill>
                <a:latin typeface="Cambria Math" panose="02040503050406030204" pitchFamily="18" charset="0"/>
                <a:ea typeface="Cambria Math" panose="02040503050406030204" pitchFamily="18" charset="0"/>
              </a:rPr>
              <a:t>For Using Database which you Created</a:t>
            </a:r>
          </a:p>
          <a:p>
            <a:pPr algn="l"/>
            <a:r>
              <a:rPr lang="en-IN" sz="2400" i="1" dirty="0">
                <a:solidFill>
                  <a:schemeClr val="tx1"/>
                </a:solidFill>
                <a:latin typeface="Cambria Math" panose="02040503050406030204" pitchFamily="18" charset="0"/>
                <a:ea typeface="Cambria Math" panose="02040503050406030204" pitchFamily="18" charset="0"/>
              </a:rPr>
              <a:t>USE </a:t>
            </a:r>
            <a:r>
              <a:rPr lang="en-IN" sz="2400" i="1" dirty="0" err="1">
                <a:solidFill>
                  <a:schemeClr val="tx1"/>
                </a:solidFill>
                <a:latin typeface="Cambria Math" panose="02040503050406030204" pitchFamily="18" charset="0"/>
                <a:ea typeface="Cambria Math" panose="02040503050406030204" pitchFamily="18" charset="0"/>
              </a:rPr>
              <a:t>database_name</a:t>
            </a:r>
            <a:r>
              <a:rPr lang="en-IN" sz="2400" i="1" dirty="0">
                <a:solidFill>
                  <a:schemeClr val="tx1"/>
                </a:solidFill>
                <a:latin typeface="Cambria Math" panose="02040503050406030204" pitchFamily="18" charset="0"/>
                <a:ea typeface="Cambria Math" panose="02040503050406030204" pitchFamily="18" charset="0"/>
              </a:rPr>
              <a:t>;</a:t>
            </a:r>
          </a:p>
          <a:p>
            <a:pPr algn="l"/>
            <a:endParaRPr lang="en-IN" sz="2400" i="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DROP DATABASE Statement</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Syntax</a:t>
            </a:r>
          </a:p>
          <a:p>
            <a:pPr algn="l"/>
            <a:r>
              <a:rPr lang="en-IN" sz="24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DROP DATABASE </a:t>
            </a:r>
            <a:r>
              <a:rPr lang="en-IN" sz="2400" i="1" dirty="0" err="1">
                <a:solidFill>
                  <a:schemeClr val="tx1"/>
                </a:solidFill>
                <a:latin typeface="Cambria Math" panose="02040503050406030204" pitchFamily="18" charset="0"/>
                <a:ea typeface="Cambria Math" panose="02040503050406030204" pitchFamily="18" charset="0"/>
              </a:rPr>
              <a:t>databasename</a:t>
            </a:r>
            <a:r>
              <a:rPr lang="en-IN" sz="2400" i="1" dirty="0">
                <a:solidFill>
                  <a:schemeClr val="tx1"/>
                </a:solidFill>
                <a:latin typeface="Cambria Math" panose="02040503050406030204" pitchFamily="18" charset="0"/>
                <a:ea typeface="Cambria Math" panose="02040503050406030204" pitchFamily="18" charset="0"/>
              </a:rPr>
              <a:t>;</a:t>
            </a:r>
          </a:p>
          <a:p>
            <a:pPr algn="l"/>
            <a:r>
              <a:rPr lang="en-IN" sz="2400" i="1" dirty="0" err="1">
                <a:solidFill>
                  <a:schemeClr val="tx1"/>
                </a:solidFill>
                <a:latin typeface="Cambria Math" panose="02040503050406030204" pitchFamily="18" charset="0"/>
                <a:ea typeface="Cambria Math" panose="02040503050406030204" pitchFamily="18" charset="0"/>
              </a:rPr>
              <a:t>Eg</a:t>
            </a:r>
            <a:r>
              <a:rPr lang="en-IN" sz="2400" i="1" dirty="0">
                <a:solidFill>
                  <a:schemeClr val="tx1"/>
                </a:solidFill>
                <a:latin typeface="Cambria Math" panose="02040503050406030204" pitchFamily="18" charset="0"/>
                <a:ea typeface="Cambria Math" panose="02040503050406030204" pitchFamily="18" charset="0"/>
              </a:rPr>
              <a:t>:-</a:t>
            </a:r>
          </a:p>
          <a:p>
            <a:pPr algn="l"/>
            <a:r>
              <a:rPr lang="en-IN" sz="24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DROP DATABASE </a:t>
            </a:r>
            <a:r>
              <a:rPr lang="en-IN" sz="2400" i="1" dirty="0" err="1">
                <a:solidFill>
                  <a:schemeClr val="tx1"/>
                </a:solidFill>
                <a:latin typeface="Cambria Math" panose="02040503050406030204" pitchFamily="18" charset="0"/>
                <a:ea typeface="Cambria Math" panose="02040503050406030204" pitchFamily="18" charset="0"/>
              </a:rPr>
              <a:t>testDB</a:t>
            </a:r>
            <a:r>
              <a:rPr lang="en-IN" sz="2400" i="1" dirty="0">
                <a:solidFill>
                  <a:schemeClr val="tx1"/>
                </a:solidFill>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237168270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CREATE TABLE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CREATE TABLE statement is used to create a new table in a database.</a:t>
            </a:r>
          </a:p>
          <a:p>
            <a:pPr algn="l"/>
            <a:r>
              <a:rPr lang="en-IN" sz="2400" dirty="0">
                <a:solidFill>
                  <a:schemeClr val="tx1"/>
                </a:solidFill>
                <a:latin typeface="Cambria Math" panose="02040503050406030204" pitchFamily="18" charset="0"/>
                <a:ea typeface="Cambria Math" panose="02040503050406030204" pitchFamily="18" charset="0"/>
              </a:rPr>
              <a:t>Syntax:-</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CREATE TABLE </a:t>
            </a:r>
            <a:r>
              <a:rPr lang="en-IN" sz="2400" i="1" dirty="0" err="1">
                <a:solidFill>
                  <a:schemeClr val="tx1"/>
                </a:solidFill>
                <a:latin typeface="Cambria Math" panose="02040503050406030204" pitchFamily="18" charset="0"/>
                <a:ea typeface="Cambria Math" panose="02040503050406030204" pitchFamily="18" charset="0"/>
              </a:rPr>
              <a:t>table_name</a:t>
            </a:r>
            <a:r>
              <a:rPr lang="en-IN" sz="2400" i="1" dirty="0">
                <a:solidFill>
                  <a:schemeClr val="tx1"/>
                </a:solidFill>
                <a:latin typeface="Cambria Math" panose="02040503050406030204" pitchFamily="18" charset="0"/>
                <a:ea typeface="Cambria Math" panose="02040503050406030204" pitchFamily="18" charset="0"/>
              </a:rPr>
              <a:t> (</a:t>
            </a:r>
            <a:br>
              <a:rPr lang="en-IN" sz="2400" i="1" dirty="0">
                <a:solidFill>
                  <a:schemeClr val="tx1"/>
                </a:solidFill>
                <a:latin typeface="Cambria Math" panose="02040503050406030204" pitchFamily="18" charset="0"/>
                <a:ea typeface="Cambria Math" panose="02040503050406030204" pitchFamily="18" charset="0"/>
              </a:rPr>
            </a:br>
            <a:r>
              <a:rPr lang="en-IN" sz="2400" i="1" dirty="0">
                <a:solidFill>
                  <a:schemeClr val="tx1"/>
                </a:solidFill>
                <a:latin typeface="Cambria Math" panose="02040503050406030204" pitchFamily="18" charset="0"/>
                <a:ea typeface="Cambria Math" panose="02040503050406030204" pitchFamily="18" charset="0"/>
              </a:rPr>
              <a:t>    			column1 datatype,</a:t>
            </a:r>
            <a:br>
              <a:rPr lang="en-IN" sz="2400" i="1" dirty="0">
                <a:solidFill>
                  <a:schemeClr val="tx1"/>
                </a:solidFill>
                <a:latin typeface="Cambria Math" panose="02040503050406030204" pitchFamily="18" charset="0"/>
                <a:ea typeface="Cambria Math" panose="02040503050406030204" pitchFamily="18" charset="0"/>
              </a:rPr>
            </a:br>
            <a:r>
              <a:rPr lang="en-IN" sz="2400" i="1" dirty="0">
                <a:solidFill>
                  <a:schemeClr val="tx1"/>
                </a:solidFill>
                <a:latin typeface="Cambria Math" panose="02040503050406030204" pitchFamily="18" charset="0"/>
                <a:ea typeface="Cambria Math" panose="02040503050406030204" pitchFamily="18" charset="0"/>
              </a:rPr>
              <a:t>    			column2 datatype,</a:t>
            </a:r>
            <a:br>
              <a:rPr lang="en-IN" sz="2400" i="1" dirty="0">
                <a:solidFill>
                  <a:schemeClr val="tx1"/>
                </a:solidFill>
                <a:latin typeface="Cambria Math" panose="02040503050406030204" pitchFamily="18" charset="0"/>
                <a:ea typeface="Cambria Math" panose="02040503050406030204" pitchFamily="18" charset="0"/>
              </a:rPr>
            </a:br>
            <a:r>
              <a:rPr lang="en-IN" sz="2400" i="1" dirty="0">
                <a:solidFill>
                  <a:schemeClr val="tx1"/>
                </a:solidFill>
                <a:latin typeface="Cambria Math" panose="02040503050406030204" pitchFamily="18" charset="0"/>
                <a:ea typeface="Cambria Math" panose="02040503050406030204" pitchFamily="18" charset="0"/>
              </a:rPr>
              <a:t>    			column3 datatype,</a:t>
            </a:r>
            <a:br>
              <a:rPr lang="en-IN" sz="2400" i="1" dirty="0">
                <a:solidFill>
                  <a:schemeClr val="tx1"/>
                </a:solidFill>
                <a:latin typeface="Cambria Math" panose="02040503050406030204" pitchFamily="18" charset="0"/>
                <a:ea typeface="Cambria Math" panose="02040503050406030204" pitchFamily="18" charset="0"/>
              </a:rPr>
            </a:br>
            <a:r>
              <a:rPr lang="en-IN" sz="2400" i="1" dirty="0">
                <a:solidFill>
                  <a:schemeClr val="tx1"/>
                </a:solidFill>
                <a:latin typeface="Cambria Math" panose="02040503050406030204" pitchFamily="18" charset="0"/>
                <a:ea typeface="Cambria Math" panose="02040503050406030204" pitchFamily="18" charset="0"/>
              </a:rPr>
              <a:t>   			....</a:t>
            </a:r>
            <a:br>
              <a:rPr lang="en-IN" sz="2400" i="1" dirty="0">
                <a:solidFill>
                  <a:schemeClr val="tx1"/>
                </a:solidFill>
                <a:latin typeface="Cambria Math" panose="02040503050406030204" pitchFamily="18" charset="0"/>
                <a:ea typeface="Cambria Math" panose="02040503050406030204" pitchFamily="18" charset="0"/>
              </a:rPr>
            </a:br>
            <a:r>
              <a:rPr lang="en-IN" sz="2400" i="1" dirty="0">
                <a:solidFill>
                  <a:schemeClr val="tx1"/>
                </a:solidFill>
                <a:latin typeface="Cambria Math" panose="02040503050406030204" pitchFamily="18" charset="0"/>
                <a:ea typeface="Cambria Math" panose="02040503050406030204" pitchFamily="18" charset="0"/>
              </a:rPr>
              <a:t>			);</a:t>
            </a:r>
          </a:p>
          <a:p>
            <a:pPr algn="l"/>
            <a:endParaRPr lang="en-IN" sz="2400" i="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210242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fontScale="62500" lnSpcReduction="20000"/>
          </a:bodyPr>
          <a:lstStyle/>
          <a:p>
            <a:pPr algn="l"/>
            <a:r>
              <a:rPr lang="en-IN" sz="2800" b="1" dirty="0">
                <a:solidFill>
                  <a:schemeClr val="bg1"/>
                </a:solidFill>
                <a:latin typeface="Cambria Math" panose="02040503050406030204" pitchFamily="18" charset="0"/>
                <a:ea typeface="Cambria Math" panose="02040503050406030204" pitchFamily="18" charset="0"/>
              </a:rPr>
              <a:t>The SQL CREATE TABLE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endParaRPr lang="en-IN" dirty="0"/>
          </a:p>
          <a:p>
            <a:pPr algn="l"/>
            <a:endParaRPr lang="en-IN" dirty="0"/>
          </a:p>
          <a:p>
            <a:pPr algn="l">
              <a:lnSpc>
                <a:spcPts val="2400"/>
              </a:lnSpc>
            </a:pPr>
            <a:r>
              <a:rPr lang="en-IN" sz="2200" dirty="0"/>
              <a:t>		</a:t>
            </a:r>
            <a:r>
              <a:rPr lang="en-IN" sz="2200" i="1" dirty="0">
                <a:solidFill>
                  <a:schemeClr val="tx1"/>
                </a:solidFill>
              </a:rPr>
              <a:t>CREATE TABLE Persons (</a:t>
            </a:r>
            <a:br>
              <a:rPr lang="en-IN" sz="2200" i="1" dirty="0">
                <a:solidFill>
                  <a:schemeClr val="tx1"/>
                </a:solidFill>
              </a:rPr>
            </a:br>
            <a:r>
              <a:rPr lang="en-IN" sz="2200" i="1" dirty="0">
                <a:solidFill>
                  <a:schemeClr val="tx1"/>
                </a:solidFill>
              </a:rPr>
              <a:t>   			 </a:t>
            </a:r>
            <a:r>
              <a:rPr lang="en-IN" sz="2200" i="1" dirty="0" err="1">
                <a:solidFill>
                  <a:schemeClr val="tx1"/>
                </a:solidFill>
              </a:rPr>
              <a:t>SL_No</a:t>
            </a:r>
            <a:r>
              <a:rPr lang="en-IN" sz="2200" i="1" dirty="0">
                <a:solidFill>
                  <a:schemeClr val="tx1"/>
                </a:solidFill>
              </a:rPr>
              <a:t> </a:t>
            </a:r>
            <a:r>
              <a:rPr lang="en-IN" sz="2200" i="1" dirty="0" err="1">
                <a:solidFill>
                  <a:schemeClr val="tx1"/>
                </a:solidFill>
              </a:rPr>
              <a:t>int</a:t>
            </a:r>
            <a:r>
              <a:rPr lang="en-IN" sz="2200" i="1" dirty="0">
                <a:solidFill>
                  <a:schemeClr val="tx1"/>
                </a:solidFill>
              </a:rPr>
              <a:t>,</a:t>
            </a:r>
            <a:br>
              <a:rPr lang="en-IN" sz="2200" i="1" dirty="0">
                <a:solidFill>
                  <a:schemeClr val="tx1"/>
                </a:solidFill>
              </a:rPr>
            </a:br>
            <a:r>
              <a:rPr lang="en-IN" sz="2200" i="1" dirty="0">
                <a:solidFill>
                  <a:schemeClr val="tx1"/>
                </a:solidFill>
              </a:rPr>
              <a:t>   			 Name varchar(255),</a:t>
            </a:r>
          </a:p>
          <a:p>
            <a:pPr algn="l">
              <a:lnSpc>
                <a:spcPts val="2400"/>
              </a:lnSpc>
            </a:pPr>
            <a:r>
              <a:rPr lang="en-IN" sz="2200" i="1" dirty="0">
                <a:solidFill>
                  <a:schemeClr val="tx1"/>
                </a:solidFill>
              </a:rPr>
              <a:t>			 </a:t>
            </a:r>
            <a:r>
              <a:rPr lang="en-IN" sz="2200" i="1" dirty="0" err="1">
                <a:solidFill>
                  <a:schemeClr val="tx1"/>
                </a:solidFill>
              </a:rPr>
              <a:t>Fname</a:t>
            </a:r>
            <a:r>
              <a:rPr lang="en-IN" sz="2200" i="1" dirty="0">
                <a:solidFill>
                  <a:schemeClr val="tx1"/>
                </a:solidFill>
              </a:rPr>
              <a:t> varchar(255),</a:t>
            </a:r>
            <a:br>
              <a:rPr lang="en-IN" sz="2200" i="1" dirty="0">
                <a:solidFill>
                  <a:schemeClr val="tx1"/>
                </a:solidFill>
              </a:rPr>
            </a:br>
            <a:r>
              <a:rPr lang="en-IN" sz="2200" i="1" dirty="0">
                <a:solidFill>
                  <a:schemeClr val="tx1"/>
                </a:solidFill>
              </a:rPr>
              <a:t>    			City varchar(255),</a:t>
            </a:r>
            <a:br>
              <a:rPr lang="en-IN" sz="2200" i="1" dirty="0">
                <a:solidFill>
                  <a:schemeClr val="tx1"/>
                </a:solidFill>
              </a:rPr>
            </a:br>
            <a:r>
              <a:rPr lang="en-IN" sz="2200" i="1" dirty="0">
                <a:solidFill>
                  <a:schemeClr val="tx1"/>
                </a:solidFill>
              </a:rPr>
              <a:t>    			</a:t>
            </a:r>
            <a:r>
              <a:rPr lang="en-IN" sz="2200" i="1" dirty="0" err="1">
                <a:solidFill>
                  <a:schemeClr val="tx1"/>
                </a:solidFill>
              </a:rPr>
              <a:t>Pincode</a:t>
            </a:r>
            <a:r>
              <a:rPr lang="en-IN" sz="2200" i="1" dirty="0">
                <a:solidFill>
                  <a:schemeClr val="tx1"/>
                </a:solidFill>
              </a:rPr>
              <a:t> </a:t>
            </a:r>
            <a:r>
              <a:rPr lang="en-IN" sz="2200" i="1" dirty="0" err="1">
                <a:solidFill>
                  <a:schemeClr val="tx1"/>
                </a:solidFill>
              </a:rPr>
              <a:t>int</a:t>
            </a:r>
            <a:r>
              <a:rPr lang="en-IN" sz="2200" i="1" dirty="0">
                <a:solidFill>
                  <a:schemeClr val="tx1"/>
                </a:solidFill>
              </a:rPr>
              <a:t>(255)</a:t>
            </a:r>
            <a:br>
              <a:rPr lang="en-IN" sz="2200" i="1" dirty="0">
                <a:solidFill>
                  <a:schemeClr val="tx1"/>
                </a:solidFill>
              </a:rPr>
            </a:br>
            <a:r>
              <a:rPr lang="en-IN" sz="2200" i="1" dirty="0">
                <a:solidFill>
                  <a:schemeClr val="tx1"/>
                </a:solidFill>
              </a:rPr>
              <a:t>			);</a:t>
            </a:r>
            <a:endParaRPr lang="en-IN" sz="2200" b="1" i="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tx1"/>
                </a:solidFill>
                <a:latin typeface="Cambria Math" panose="02040503050406030204" pitchFamily="18" charset="0"/>
                <a:ea typeface="Cambria Math" panose="02040503050406030204" pitchFamily="18" charset="0"/>
              </a:rPr>
              <a:t>          </a:t>
            </a:r>
          </a:p>
          <a:p>
            <a:pPr algn="l"/>
            <a:r>
              <a:rPr lang="en-IN" sz="2800" b="1" dirty="0">
                <a:solidFill>
                  <a:schemeClr val="tx1"/>
                </a:solidFill>
                <a:latin typeface="Cambria Math" panose="02040503050406030204" pitchFamily="18" charset="0"/>
                <a:ea typeface="Cambria Math" panose="02040503050406030204" pitchFamily="18" charset="0"/>
              </a:rPr>
              <a:t>        DESC Persons;</a:t>
            </a:r>
          </a:p>
          <a:p>
            <a:pPr algn="l"/>
            <a:r>
              <a:rPr lang="en-IN" sz="2800" b="1" dirty="0">
                <a:solidFill>
                  <a:schemeClr val="tx1"/>
                </a:solidFill>
                <a:latin typeface="Cambria Math" panose="02040503050406030204" pitchFamily="18" charset="0"/>
                <a:ea typeface="Cambria Math" panose="02040503050406030204" pitchFamily="18" charset="0"/>
              </a:rPr>
              <a:t>(For see description of tables i.e. attribute name, data type, keys etc.)</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2498514817"/>
              </p:ext>
            </p:extLst>
          </p:nvPr>
        </p:nvGraphicFramePr>
        <p:xfrm>
          <a:off x="978263" y="1033173"/>
          <a:ext cx="8128000" cy="1483360"/>
        </p:xfrm>
        <a:graphic>
          <a:graphicData uri="http://schemas.openxmlformats.org/drawingml/2006/table">
            <a:tbl>
              <a:tblPr firstRow="1" bandRow="1">
                <a:tableStyleId>{5C22544A-7EE6-4342-B048-85BDC9FD1C3A}</a:tableStyleId>
              </a:tblPr>
              <a:tblGrid>
                <a:gridCol w="981166">
                  <a:extLst>
                    <a:ext uri="{9D8B030D-6E8A-4147-A177-3AD203B41FA5}">
                      <a16:colId xmlns:a16="http://schemas.microsoft.com/office/drawing/2014/main" val="4014115370"/>
                    </a:ext>
                  </a:extLst>
                </a:gridCol>
                <a:gridCol w="1837508">
                  <a:extLst>
                    <a:ext uri="{9D8B030D-6E8A-4147-A177-3AD203B41FA5}">
                      <a16:colId xmlns:a16="http://schemas.microsoft.com/office/drawing/2014/main" val="1493814090"/>
                    </a:ext>
                  </a:extLst>
                </a:gridCol>
                <a:gridCol w="1776549">
                  <a:extLst>
                    <a:ext uri="{9D8B030D-6E8A-4147-A177-3AD203B41FA5}">
                      <a16:colId xmlns:a16="http://schemas.microsoft.com/office/drawing/2014/main" val="1493408632"/>
                    </a:ext>
                  </a:extLst>
                </a:gridCol>
                <a:gridCol w="1428205">
                  <a:extLst>
                    <a:ext uri="{9D8B030D-6E8A-4147-A177-3AD203B41FA5}">
                      <a16:colId xmlns:a16="http://schemas.microsoft.com/office/drawing/2014/main" val="2308134309"/>
                    </a:ext>
                  </a:extLst>
                </a:gridCol>
                <a:gridCol w="2104572">
                  <a:extLst>
                    <a:ext uri="{9D8B030D-6E8A-4147-A177-3AD203B41FA5}">
                      <a16:colId xmlns:a16="http://schemas.microsoft.com/office/drawing/2014/main" val="1550344114"/>
                    </a:ext>
                  </a:extLst>
                </a:gridCol>
              </a:tblGrid>
              <a:tr h="370840">
                <a:tc>
                  <a:txBody>
                    <a:bodyPr/>
                    <a:lstStyle/>
                    <a:p>
                      <a:r>
                        <a:rPr lang="en-IN" dirty="0" err="1">
                          <a:solidFill>
                            <a:schemeClr val="tx1"/>
                          </a:solidFill>
                        </a:rPr>
                        <a:t>SL_No</a:t>
                      </a:r>
                      <a:endParaRPr lang="en-IN" dirty="0">
                        <a:solidFill>
                          <a:schemeClr val="tx1"/>
                        </a:solidFill>
                      </a:endParaRPr>
                    </a:p>
                  </a:txBody>
                  <a:tcPr/>
                </a:tc>
                <a:tc>
                  <a:txBody>
                    <a:bodyPr/>
                    <a:lstStyle/>
                    <a:p>
                      <a:r>
                        <a:rPr lang="en-IN" dirty="0">
                          <a:solidFill>
                            <a:schemeClr val="tx1"/>
                          </a:solidFill>
                        </a:rPr>
                        <a:t>Name</a:t>
                      </a:r>
                    </a:p>
                  </a:txBody>
                  <a:tcPr/>
                </a:tc>
                <a:tc>
                  <a:txBody>
                    <a:bodyPr/>
                    <a:lstStyle/>
                    <a:p>
                      <a:r>
                        <a:rPr lang="en-IN" dirty="0" err="1">
                          <a:solidFill>
                            <a:schemeClr val="tx1"/>
                          </a:solidFill>
                        </a:rPr>
                        <a:t>Fname</a:t>
                      </a:r>
                      <a:endParaRPr lang="en-IN" dirty="0">
                        <a:solidFill>
                          <a:schemeClr val="tx1"/>
                        </a:solidFill>
                      </a:endParaRPr>
                    </a:p>
                  </a:txBody>
                  <a:tcPr/>
                </a:tc>
                <a:tc>
                  <a:txBody>
                    <a:bodyPr/>
                    <a:lstStyle/>
                    <a:p>
                      <a:r>
                        <a:rPr lang="en-IN" dirty="0">
                          <a:solidFill>
                            <a:schemeClr val="tx1"/>
                          </a:solidFill>
                        </a:rPr>
                        <a:t>City</a:t>
                      </a:r>
                    </a:p>
                  </a:txBody>
                  <a:tcPr/>
                </a:tc>
                <a:tc>
                  <a:txBody>
                    <a:bodyPr/>
                    <a:lstStyle/>
                    <a:p>
                      <a:r>
                        <a:rPr lang="en-IN" dirty="0" err="1">
                          <a:solidFill>
                            <a:schemeClr val="tx1"/>
                          </a:solidFill>
                        </a:rPr>
                        <a:t>Pincode</a:t>
                      </a:r>
                      <a:endParaRPr lang="en-IN" dirty="0">
                        <a:solidFill>
                          <a:schemeClr val="tx1"/>
                        </a:solidFill>
                      </a:endParaRPr>
                    </a:p>
                  </a:txBody>
                  <a:tcPr/>
                </a:tc>
                <a:extLst>
                  <a:ext uri="{0D108BD9-81ED-4DB2-BD59-A6C34878D82A}">
                    <a16:rowId xmlns:a16="http://schemas.microsoft.com/office/drawing/2014/main" val="4272801937"/>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0765708"/>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0559743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10741742"/>
                  </a:ext>
                </a:extLst>
              </a:tr>
            </a:tbl>
          </a:graphicData>
        </a:graphic>
      </p:graphicFrame>
    </p:spTree>
    <p:extLst>
      <p:ext uri="{BB962C8B-B14F-4D97-AF65-F5344CB8AC3E}">
        <p14:creationId xmlns:p14="http://schemas.microsoft.com/office/powerpoint/2010/main" val="2938426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92500"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The SQL INSERT INTO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200" dirty="0">
                <a:solidFill>
                  <a:schemeClr val="tx1"/>
                </a:solidFill>
                <a:latin typeface="Cambria Math" panose="02040503050406030204" pitchFamily="18" charset="0"/>
                <a:ea typeface="Cambria Math" panose="02040503050406030204" pitchFamily="18" charset="0"/>
              </a:rPr>
              <a:t>The INSERT INTO statement is used to insert new records in a table.</a:t>
            </a:r>
          </a:p>
          <a:p>
            <a:pPr algn="l"/>
            <a:r>
              <a:rPr lang="en-IN" sz="2400" dirty="0">
                <a:solidFill>
                  <a:schemeClr val="tx1"/>
                </a:solidFill>
                <a:latin typeface="Cambria Math" panose="02040503050406030204" pitchFamily="18" charset="0"/>
                <a:ea typeface="Cambria Math" panose="02040503050406030204" pitchFamily="18" charset="0"/>
              </a:rPr>
              <a:t>It is possible to write the INSERT INTO statement in two ways:</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1. Specify both the column names and the values to be inserted:</a:t>
            </a:r>
          </a:p>
          <a:p>
            <a:pPr algn="l"/>
            <a:r>
              <a:rPr lang="en-IN" dirty="0">
                <a:solidFill>
                  <a:schemeClr val="tx1"/>
                </a:solidFill>
              </a:rPr>
              <a:t>	</a:t>
            </a:r>
            <a:r>
              <a:rPr lang="en-IN" i="1" dirty="0">
                <a:solidFill>
                  <a:schemeClr val="tx1"/>
                </a:solidFill>
              </a:rPr>
              <a:t>INSERT INTO </a:t>
            </a:r>
            <a:r>
              <a:rPr lang="en-IN" i="1" dirty="0" err="1">
                <a:solidFill>
                  <a:schemeClr val="tx1"/>
                </a:solidFill>
              </a:rPr>
              <a:t>table_name</a:t>
            </a:r>
            <a:r>
              <a:rPr lang="en-IN" i="1" dirty="0">
                <a:solidFill>
                  <a:schemeClr val="tx1"/>
                </a:solidFill>
              </a:rPr>
              <a:t> (column1, column2, column3, ...)</a:t>
            </a:r>
            <a:br>
              <a:rPr lang="en-IN" i="1" dirty="0">
                <a:solidFill>
                  <a:schemeClr val="tx1"/>
                </a:solidFill>
              </a:rPr>
            </a:br>
            <a:r>
              <a:rPr lang="en-IN" i="1" dirty="0">
                <a:solidFill>
                  <a:schemeClr val="tx1"/>
                </a:solidFill>
              </a:rPr>
              <a:t>	VALUES (value1, value2, value3, ...);</a:t>
            </a:r>
          </a:p>
          <a:p>
            <a:pPr algn="l"/>
            <a:endParaRPr lang="en-IN" dirty="0">
              <a:solidFill>
                <a:schemeClr val="tx1"/>
              </a:solidFill>
            </a:endParaRPr>
          </a:p>
          <a:p>
            <a:pPr algn="l">
              <a:lnSpc>
                <a:spcPts val="2400"/>
              </a:lnSpc>
            </a:pPr>
            <a:r>
              <a:rPr lang="en-IN" dirty="0">
                <a:solidFill>
                  <a:schemeClr val="tx1"/>
                </a:solidFill>
              </a:rPr>
              <a:t>2. If you are adding values for all the columns of the table, you do not need to specify the column names in the SQL query. However, make sure the order of the values is in the same order as the columns in the table.</a:t>
            </a:r>
          </a:p>
          <a:p>
            <a:pPr algn="l">
              <a:lnSpc>
                <a:spcPts val="2400"/>
              </a:lnSpc>
            </a:pPr>
            <a:r>
              <a:rPr lang="en-IN" sz="2800" b="1" dirty="0">
                <a:solidFill>
                  <a:schemeClr val="tx1"/>
                </a:solidFill>
                <a:latin typeface="Cambria Math" panose="02040503050406030204" pitchFamily="18" charset="0"/>
                <a:ea typeface="Cambria Math" panose="02040503050406030204" pitchFamily="18" charset="0"/>
              </a:rPr>
              <a:t>	</a:t>
            </a:r>
            <a:r>
              <a:rPr lang="en-IN" i="1" dirty="0">
                <a:solidFill>
                  <a:schemeClr val="tx1"/>
                </a:solidFill>
              </a:rPr>
              <a:t>INSERT INTO </a:t>
            </a:r>
            <a:r>
              <a:rPr lang="en-IN" i="1" dirty="0" err="1">
                <a:solidFill>
                  <a:schemeClr val="tx1"/>
                </a:solidFill>
              </a:rPr>
              <a:t>table_name</a:t>
            </a:r>
            <a:br>
              <a:rPr lang="en-IN" sz="2800" i="1" dirty="0">
                <a:solidFill>
                  <a:schemeClr val="tx1"/>
                </a:solidFill>
              </a:rPr>
            </a:br>
            <a:r>
              <a:rPr lang="en-IN" sz="2800" i="1" dirty="0">
                <a:solidFill>
                  <a:schemeClr val="tx1"/>
                </a:solidFill>
              </a:rPr>
              <a:t>	</a:t>
            </a:r>
            <a:r>
              <a:rPr lang="en-IN" i="1" dirty="0">
                <a:solidFill>
                  <a:schemeClr val="tx1"/>
                </a:solidFill>
              </a:rPr>
              <a:t>VALUES (value1, value2, value3, ...);</a:t>
            </a:r>
            <a:endParaRPr lang="en-IN" sz="2800" b="1" i="1" dirty="0">
              <a:solidFill>
                <a:schemeClr val="tx1"/>
              </a:solidFill>
              <a:latin typeface="Cambria Math" panose="02040503050406030204" pitchFamily="18" charset="0"/>
              <a:ea typeface="Cambria Math" panose="02040503050406030204" pitchFamily="18" charset="0"/>
            </a:endParaRP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07662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92500" lnSpcReduction="20000"/>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INSERT INTO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rPr>
              <a:t>INSERT INTO </a:t>
            </a:r>
            <a:r>
              <a:rPr lang="en-IN" sz="2400" i="1" dirty="0">
                <a:solidFill>
                  <a:schemeClr val="tx1"/>
                </a:solidFill>
              </a:rPr>
              <a:t> Persons</a:t>
            </a:r>
            <a:r>
              <a:rPr lang="en-IN" sz="2400" dirty="0">
                <a:solidFill>
                  <a:schemeClr val="tx1"/>
                </a:solidFill>
              </a:rPr>
              <a:t> (</a:t>
            </a:r>
            <a:r>
              <a:rPr lang="en-IN" sz="2400" i="1" dirty="0" err="1">
                <a:solidFill>
                  <a:schemeClr val="tx1"/>
                </a:solidFill>
              </a:rPr>
              <a:t>SL_No</a:t>
            </a:r>
            <a:r>
              <a:rPr lang="en-IN" sz="2400" dirty="0">
                <a:solidFill>
                  <a:schemeClr val="tx1"/>
                </a:solidFill>
              </a:rPr>
              <a:t>, </a:t>
            </a:r>
            <a:r>
              <a:rPr lang="en-IN" sz="2400" i="1" dirty="0">
                <a:solidFill>
                  <a:schemeClr val="tx1"/>
                </a:solidFill>
              </a:rPr>
              <a:t>Name</a:t>
            </a:r>
            <a:r>
              <a:rPr lang="en-IN" sz="2400" dirty="0">
                <a:solidFill>
                  <a:schemeClr val="tx1"/>
                </a:solidFill>
              </a:rPr>
              <a:t>, </a:t>
            </a:r>
            <a:r>
              <a:rPr lang="en-IN" sz="2400" i="1" dirty="0" err="1">
                <a:solidFill>
                  <a:schemeClr val="tx1"/>
                </a:solidFill>
              </a:rPr>
              <a:t>Fname</a:t>
            </a:r>
            <a:r>
              <a:rPr lang="en-IN" sz="2400" dirty="0">
                <a:solidFill>
                  <a:schemeClr val="tx1"/>
                </a:solidFill>
              </a:rPr>
              <a:t>, </a:t>
            </a:r>
            <a:r>
              <a:rPr lang="en-IN" sz="2400" i="1" dirty="0">
                <a:solidFill>
                  <a:schemeClr val="tx1"/>
                </a:solidFill>
              </a:rPr>
              <a:t>City</a:t>
            </a:r>
            <a:r>
              <a:rPr lang="en-IN" sz="2400" dirty="0">
                <a:solidFill>
                  <a:schemeClr val="tx1"/>
                </a:solidFill>
              </a:rPr>
              <a:t>, </a:t>
            </a:r>
            <a:r>
              <a:rPr lang="en-IN" sz="2400" i="1" dirty="0" err="1">
                <a:solidFill>
                  <a:schemeClr val="tx1"/>
                </a:solidFill>
              </a:rPr>
              <a:t>Pincode</a:t>
            </a:r>
            <a:r>
              <a:rPr lang="en-IN" sz="2400" dirty="0">
                <a:solidFill>
                  <a:schemeClr val="tx1"/>
                </a:solidFill>
              </a:rPr>
              <a:t>)</a:t>
            </a:r>
            <a:br>
              <a:rPr lang="en-IN" sz="2400" dirty="0">
                <a:solidFill>
                  <a:schemeClr val="tx1"/>
                </a:solidFill>
              </a:rPr>
            </a:br>
            <a:r>
              <a:rPr lang="en-IN" sz="2400" dirty="0">
                <a:solidFill>
                  <a:schemeClr val="tx1"/>
                </a:solidFill>
              </a:rPr>
              <a:t>VALUES (1, 'Tom ', 'Skagen ', ‘Paris', 400678);</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rPr>
              <a:t>INSERT INTO  Persons VALUES (2, ‘Sam ', ‘Tigon ', ‘London', 588878),(3, ‘Dam’, ‘John’, ‘Berlin’, 456789);</a:t>
            </a:r>
          </a:p>
          <a:p>
            <a:pPr algn="l"/>
            <a:endParaRPr lang="en-IN" sz="2400" i="1" dirty="0">
              <a:solidFill>
                <a:schemeClr val="tx1"/>
              </a:solidFill>
            </a:endParaRPr>
          </a:p>
          <a:p>
            <a:pPr algn="l"/>
            <a:r>
              <a:rPr lang="en-IN" sz="2800" b="1" dirty="0">
                <a:solidFill>
                  <a:schemeClr val="tx1"/>
                </a:solidFill>
                <a:latin typeface="Cambria Math" panose="02040503050406030204" pitchFamily="18" charset="0"/>
                <a:ea typeface="Cambria Math" panose="02040503050406030204" pitchFamily="18" charset="0"/>
              </a:rPr>
              <a:t>Insert Data Only in Specified Columns</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rPr>
              <a:t>INSERT INTO </a:t>
            </a:r>
            <a:r>
              <a:rPr lang="en-IN" sz="2400" i="1" dirty="0">
                <a:solidFill>
                  <a:schemeClr val="tx1"/>
                </a:solidFill>
              </a:rPr>
              <a:t> Persons</a:t>
            </a:r>
            <a:r>
              <a:rPr lang="en-IN" sz="2400" dirty="0">
                <a:solidFill>
                  <a:schemeClr val="tx1"/>
                </a:solidFill>
              </a:rPr>
              <a:t> (</a:t>
            </a:r>
            <a:r>
              <a:rPr lang="en-IN" sz="2400" i="1" dirty="0" err="1">
                <a:solidFill>
                  <a:schemeClr val="tx1"/>
                </a:solidFill>
              </a:rPr>
              <a:t>SL_No</a:t>
            </a:r>
            <a:r>
              <a:rPr lang="en-IN" sz="2400" dirty="0">
                <a:solidFill>
                  <a:schemeClr val="tx1"/>
                </a:solidFill>
              </a:rPr>
              <a:t>, </a:t>
            </a:r>
            <a:r>
              <a:rPr lang="en-IN" sz="2400" i="1" dirty="0">
                <a:solidFill>
                  <a:schemeClr val="tx1"/>
                </a:solidFill>
              </a:rPr>
              <a:t>Name</a:t>
            </a:r>
            <a:r>
              <a:rPr lang="en-IN" sz="2400" dirty="0">
                <a:solidFill>
                  <a:schemeClr val="tx1"/>
                </a:solidFill>
              </a:rPr>
              <a:t>, </a:t>
            </a:r>
            <a:r>
              <a:rPr lang="en-IN" sz="2400" i="1" dirty="0" err="1">
                <a:solidFill>
                  <a:schemeClr val="tx1"/>
                </a:solidFill>
              </a:rPr>
              <a:t>Pincode</a:t>
            </a:r>
            <a:r>
              <a:rPr lang="en-IN" sz="2400" dirty="0">
                <a:solidFill>
                  <a:schemeClr val="tx1"/>
                </a:solidFill>
              </a:rPr>
              <a:t>)</a:t>
            </a:r>
            <a:br>
              <a:rPr lang="en-IN" sz="2400" dirty="0">
                <a:solidFill>
                  <a:schemeClr val="tx1"/>
                </a:solidFill>
              </a:rPr>
            </a:br>
            <a:r>
              <a:rPr lang="en-IN" sz="2400" dirty="0">
                <a:solidFill>
                  <a:schemeClr val="tx1"/>
                </a:solidFill>
              </a:rPr>
              <a:t>VALUES (1, 'Tom ', 400678);</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2960332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85000" lnSpcReduction="20000"/>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SELECT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SELECT statement is used to select data from a database.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data returned is stored in a result table, called the result-set.</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b="1" dirty="0">
                <a:solidFill>
                  <a:schemeClr val="tx1"/>
                </a:solidFill>
                <a:latin typeface="Cambria Math" panose="02040503050406030204" pitchFamily="18" charset="0"/>
                <a:ea typeface="Cambria Math" panose="02040503050406030204" pitchFamily="18" charset="0"/>
              </a:rPr>
              <a:t>SELECT Syntax</a:t>
            </a: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i="1" dirty="0">
                <a:solidFill>
                  <a:schemeClr val="tx1"/>
                </a:solidFill>
                <a:latin typeface="Cambria Math" panose="02040503050406030204" pitchFamily="18" charset="0"/>
                <a:ea typeface="Cambria Math" panose="02040503050406030204" pitchFamily="18" charset="0"/>
              </a:rPr>
              <a:t>SELECT column1, column2, ...</a:t>
            </a:r>
          </a:p>
          <a:p>
            <a:pPr algn="l"/>
            <a:r>
              <a:rPr lang="en-IN" sz="2800" i="1" dirty="0">
                <a:solidFill>
                  <a:schemeClr val="tx1"/>
                </a:solidFill>
                <a:latin typeface="Cambria Math" panose="02040503050406030204" pitchFamily="18" charset="0"/>
                <a:ea typeface="Cambria Math" panose="02040503050406030204" pitchFamily="18" charset="0"/>
              </a:rPr>
              <a:t>		FROM </a:t>
            </a:r>
            <a:r>
              <a:rPr lang="en-IN" sz="2800" i="1" dirty="0" err="1">
                <a:solidFill>
                  <a:schemeClr val="tx1"/>
                </a:solidFill>
                <a:latin typeface="Cambria Math" panose="02040503050406030204" pitchFamily="18" charset="0"/>
                <a:ea typeface="Cambria Math" panose="02040503050406030204" pitchFamily="18" charset="0"/>
              </a:rPr>
              <a:t>table_name</a:t>
            </a:r>
            <a:r>
              <a:rPr lang="en-IN" sz="2800" i="1" dirty="0">
                <a:solidFill>
                  <a:schemeClr val="tx1"/>
                </a:solidFill>
                <a:latin typeface="Cambria Math" panose="02040503050406030204" pitchFamily="18" charset="0"/>
                <a:ea typeface="Cambria Math" panose="02040503050406030204" pitchFamily="18" charset="0"/>
              </a:rPr>
              <a:t>;</a:t>
            </a:r>
          </a:p>
          <a:p>
            <a:pPr algn="l"/>
            <a:r>
              <a:rPr lang="en-IN" sz="2800" dirty="0">
                <a:solidFill>
                  <a:schemeClr val="tx1"/>
                </a:solidFill>
                <a:latin typeface="Cambria Math" panose="02040503050406030204" pitchFamily="18" charset="0"/>
                <a:ea typeface="Cambria Math" panose="02040503050406030204" pitchFamily="18" charset="0"/>
              </a:rPr>
              <a:t>Here, column1, column2, ... are the field names of the table you want to select data from. If you want to select all the fields available in the table, use the following syntax:</a:t>
            </a: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i="1" dirty="0">
                <a:solidFill>
                  <a:schemeClr val="tx1"/>
                </a:solidFill>
                <a:latin typeface="Cambria Math" panose="02040503050406030204" pitchFamily="18" charset="0"/>
                <a:ea typeface="Cambria Math" panose="02040503050406030204" pitchFamily="18" charset="0"/>
              </a:rPr>
              <a:t>SELECT * FROM </a:t>
            </a:r>
            <a:r>
              <a:rPr lang="en-IN" sz="2800" i="1" dirty="0" err="1">
                <a:solidFill>
                  <a:schemeClr val="tx1"/>
                </a:solidFill>
                <a:latin typeface="Cambria Math" panose="02040503050406030204" pitchFamily="18" charset="0"/>
                <a:ea typeface="Cambria Math" panose="02040503050406030204" pitchFamily="18" charset="0"/>
              </a:rPr>
              <a:t>table_name</a:t>
            </a:r>
            <a:r>
              <a:rPr lang="en-IN" sz="2800" i="1" dirty="0">
                <a:solidFill>
                  <a:schemeClr val="tx1"/>
                </a:solidFill>
                <a:latin typeface="Cambria Math" panose="02040503050406030204" pitchFamily="18" charset="0"/>
                <a:ea typeface="Cambria Math" panose="02040503050406030204" pitchFamily="18" charset="0"/>
              </a:rPr>
              <a:t>;</a:t>
            </a:r>
            <a:endParaRPr lang="en-IN" sz="2400" i="1" dirty="0">
              <a:solidFill>
                <a:schemeClr val="tx1"/>
              </a:solidFill>
              <a:latin typeface="Cambria Math" panose="02040503050406030204" pitchFamily="18" charset="0"/>
              <a:ea typeface="Cambria Math" panose="02040503050406030204" pitchFamily="18" charset="0"/>
            </a:endParaRP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2772039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SELECT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Example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i="1" dirty="0">
                <a:solidFill>
                  <a:schemeClr val="tx1"/>
                </a:solidFill>
                <a:latin typeface="Cambria Math" panose="02040503050406030204" pitchFamily="18" charset="0"/>
                <a:ea typeface="Cambria Math" panose="02040503050406030204" pitchFamily="18" charset="0"/>
              </a:rPr>
              <a:t>		SELECT </a:t>
            </a:r>
            <a:r>
              <a:rPr lang="en-IN" sz="2800" i="1" dirty="0">
                <a:solidFill>
                  <a:schemeClr val="tx1"/>
                </a:solidFill>
              </a:rPr>
              <a:t>Name, </a:t>
            </a:r>
            <a:r>
              <a:rPr lang="en-IN" sz="2800" i="1" dirty="0" err="1">
                <a:solidFill>
                  <a:schemeClr val="tx1"/>
                </a:solidFill>
              </a:rPr>
              <a:t>Fname</a:t>
            </a:r>
            <a:r>
              <a:rPr lang="en-IN" sz="2800" i="1" dirty="0">
                <a:solidFill>
                  <a:schemeClr val="tx1"/>
                </a:solidFill>
              </a:rPr>
              <a:t> </a:t>
            </a:r>
            <a:r>
              <a:rPr lang="en-IN" sz="2800" i="1" dirty="0">
                <a:solidFill>
                  <a:schemeClr val="tx1"/>
                </a:solidFill>
                <a:latin typeface="Cambria Math" panose="02040503050406030204" pitchFamily="18" charset="0"/>
                <a:ea typeface="Cambria Math" panose="02040503050406030204" pitchFamily="18" charset="0"/>
              </a:rPr>
              <a:t>FROM </a:t>
            </a:r>
            <a:r>
              <a:rPr lang="en-IN" sz="2800" i="1" dirty="0">
                <a:solidFill>
                  <a:schemeClr val="tx1"/>
                </a:solidFill>
              </a:rPr>
              <a:t>Persons</a:t>
            </a:r>
            <a:r>
              <a:rPr lang="en-IN" sz="2800" i="1" dirty="0">
                <a:solidFill>
                  <a:schemeClr val="tx1"/>
                </a:solidFill>
                <a:latin typeface="Cambria Math" panose="02040503050406030204" pitchFamily="18" charset="0"/>
                <a:ea typeface="Cambria Math" panose="02040503050406030204" pitchFamily="18" charset="0"/>
              </a:rPr>
              <a:t>;</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i="1" dirty="0">
                <a:solidFill>
                  <a:schemeClr val="tx1"/>
                </a:solidFill>
                <a:latin typeface="Cambria Math" panose="02040503050406030204" pitchFamily="18" charset="0"/>
                <a:ea typeface="Cambria Math" panose="02040503050406030204" pitchFamily="18" charset="0"/>
              </a:rPr>
              <a:t>		SELECT * FROM </a:t>
            </a:r>
            <a:r>
              <a:rPr lang="en-IN" sz="2800" i="1" dirty="0">
                <a:solidFill>
                  <a:schemeClr val="tx1"/>
                </a:solidFill>
              </a:rPr>
              <a:t>Persons</a:t>
            </a:r>
            <a:r>
              <a:rPr lang="en-IN" sz="2800" i="1" dirty="0">
                <a:solidFill>
                  <a:schemeClr val="tx1"/>
                </a:solidFill>
                <a:latin typeface="Cambria Math" panose="02040503050406030204" pitchFamily="18" charset="0"/>
                <a:ea typeface="Cambria Math" panose="02040503050406030204" pitchFamily="18" charset="0"/>
              </a:rPr>
              <a:t>;</a:t>
            </a:r>
            <a:endParaRPr lang="en-IN" sz="2400" i="1"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4068766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77500" lnSpcReduction="20000"/>
          </a:bodyPr>
          <a:lstStyle/>
          <a:p>
            <a:pPr algn="l"/>
            <a:r>
              <a:rPr lang="en-IN" sz="2800" b="1" dirty="0">
                <a:solidFill>
                  <a:schemeClr val="bg1"/>
                </a:solidFill>
                <a:latin typeface="Cambria Math" panose="02040503050406030204" pitchFamily="18" charset="0"/>
                <a:ea typeface="Cambria Math" panose="02040503050406030204" pitchFamily="18" charset="0"/>
              </a:rPr>
              <a:t>The SQL SELECT DISTINCT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SELECT DISTINCT statement is used to return only distinct (different) values.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Inside a table, a column often contains many duplicate values; and sometimes you only want to list the different (distinct) values.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tx1"/>
                </a:solidFill>
                <a:latin typeface="Cambria Math" panose="02040503050406030204" pitchFamily="18" charset="0"/>
                <a:ea typeface="Cambria Math" panose="02040503050406030204" pitchFamily="18" charset="0"/>
              </a:rPr>
              <a:t>SELECT DISTINCT Syntax</a:t>
            </a:r>
          </a:p>
          <a:p>
            <a:pPr algn="l"/>
            <a:r>
              <a:rPr lang="en-IN" sz="2800" i="1" dirty="0">
                <a:solidFill>
                  <a:schemeClr val="tx1"/>
                </a:solidFill>
                <a:latin typeface="Cambria Math" panose="02040503050406030204" pitchFamily="18" charset="0"/>
                <a:ea typeface="Cambria Math" panose="02040503050406030204" pitchFamily="18" charset="0"/>
              </a:rPr>
              <a:t>					SELECT DISTINCT column1, column2, ...</a:t>
            </a:r>
          </a:p>
          <a:p>
            <a:pPr algn="l"/>
            <a:r>
              <a:rPr lang="en-IN" sz="2800" i="1" dirty="0">
                <a:solidFill>
                  <a:schemeClr val="tx1"/>
                </a:solidFill>
                <a:latin typeface="Cambria Math" panose="02040503050406030204" pitchFamily="18" charset="0"/>
                <a:ea typeface="Cambria Math" panose="02040503050406030204" pitchFamily="18" charset="0"/>
              </a:rPr>
              <a:t>					FROM </a:t>
            </a:r>
            <a:r>
              <a:rPr lang="en-IN" sz="2800" i="1" dirty="0" err="1">
                <a:solidFill>
                  <a:schemeClr val="tx1"/>
                </a:solidFill>
                <a:latin typeface="Cambria Math" panose="02040503050406030204" pitchFamily="18" charset="0"/>
                <a:ea typeface="Cambria Math" panose="02040503050406030204" pitchFamily="18" charset="0"/>
              </a:rPr>
              <a:t>table_name</a:t>
            </a:r>
            <a:r>
              <a:rPr lang="en-IN" sz="2800" i="1" dirty="0">
                <a:solidFill>
                  <a:schemeClr val="tx1"/>
                </a:solidFill>
                <a:latin typeface="Cambria Math" panose="02040503050406030204" pitchFamily="18" charset="0"/>
                <a:ea typeface="Cambria Math" panose="02040503050406030204" pitchFamily="18" charset="0"/>
              </a:rPr>
              <a:t>;</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SELECT DISTINCT Examples</a:t>
            </a:r>
          </a:p>
          <a:p>
            <a:pPr algn="l"/>
            <a:r>
              <a:rPr lang="en-IN" sz="2800" dirty="0">
                <a:solidFill>
                  <a:schemeClr val="tx1"/>
                </a:solidFill>
                <a:latin typeface="Cambria Math" panose="02040503050406030204" pitchFamily="18" charset="0"/>
                <a:ea typeface="Cambria Math" panose="02040503050406030204" pitchFamily="18" charset="0"/>
              </a:rPr>
              <a:t>The following SQL statement selects only the DISTINCT values from the "Country" column in the "Customers" table: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9562872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Example</a:t>
            </a: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b="1" i="1" dirty="0">
                <a:solidFill>
                  <a:schemeClr val="tx1"/>
                </a:solidFill>
                <a:latin typeface="Cambria Math" panose="02040503050406030204" pitchFamily="18" charset="0"/>
                <a:ea typeface="Cambria Math" panose="02040503050406030204" pitchFamily="18" charset="0"/>
              </a:rPr>
              <a:t>SELECT DISTINCT Country FROM Customers;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following SQL statement lists the number of different (distinct) customer countries: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Example</a:t>
            </a: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b="1" i="1" dirty="0">
                <a:solidFill>
                  <a:schemeClr val="tx1"/>
                </a:solidFill>
                <a:latin typeface="Cambria Math" panose="02040503050406030204" pitchFamily="18" charset="0"/>
                <a:ea typeface="Cambria Math" panose="02040503050406030204" pitchFamily="18" charset="0"/>
              </a:rPr>
              <a:t>SELECT COUNT(DISTINCT Country) FROM Customers;</a:t>
            </a:r>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42919836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301464" cy="6400799"/>
          </a:xfrm>
        </p:spPr>
        <p:txBody>
          <a:bodyPr>
            <a:normAutofit/>
          </a:bodyPr>
          <a:lstStyle/>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What is SQL?</a:t>
            </a:r>
          </a:p>
          <a:p>
            <a:pPr algn="l"/>
            <a:br>
              <a:rPr lang="en-IN" sz="2800" dirty="0"/>
            </a:br>
            <a:r>
              <a:rPr lang="en-IN" sz="2400" dirty="0">
                <a:solidFill>
                  <a:schemeClr val="tx1"/>
                </a:solidFill>
                <a:latin typeface="Cambria Math" panose="02040503050406030204" pitchFamily="18" charset="0"/>
                <a:ea typeface="Cambria Math" panose="02040503050406030204" pitchFamily="18" charset="0"/>
              </a:rPr>
              <a:t>SQL stands for Structured Query Language</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SQL lets you access and manipulate databases</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SQL became a standard of the American National Standards Institute (ANSI) in 1986, and of the International Organization for Standardization (ISO) in 1987.</a:t>
            </a:r>
            <a:endParaRPr lang="en-IN" sz="2400" b="1" dirty="0">
              <a:solidFill>
                <a:schemeClr val="tx1"/>
              </a:solidFill>
            </a:endParaRPr>
          </a:p>
          <a:p>
            <a:pPr algn="just"/>
            <a:endParaRPr lang="en-IN" sz="2400" dirty="0">
              <a:solidFill>
                <a:schemeClr val="tx1"/>
              </a:solidFill>
              <a:latin typeface="Cambria Math" panose="02040503050406030204" pitchFamily="18" charset="0"/>
              <a:ea typeface="Cambria Math" panose="02040503050406030204" pitchFamily="18" charset="0"/>
            </a:endParaRPr>
          </a:p>
          <a:p>
            <a:pPr algn="just"/>
            <a:r>
              <a:rPr lang="en-IN" sz="2400" dirty="0">
                <a:solidFill>
                  <a:schemeClr val="tx1"/>
                </a:solidFill>
                <a:latin typeface="Cambria Math" panose="02040503050406030204" pitchFamily="18" charset="0"/>
                <a:ea typeface="Cambria Math" panose="02040503050406030204" pitchFamily="18" charset="0"/>
              </a:rPr>
              <a:t> </a:t>
            </a:r>
            <a:r>
              <a:rPr lang="en-IN" dirty="0"/>
              <a:t> </a:t>
            </a:r>
            <a:endParaRPr lang="en-IN" b="1" dirty="0"/>
          </a:p>
          <a:p>
            <a:pPr algn="l"/>
            <a:endParaRPr lang="en-IN" dirty="0"/>
          </a:p>
        </p:txBody>
      </p:sp>
    </p:spTree>
    <p:extLst>
      <p:ext uri="{BB962C8B-B14F-4D97-AF65-F5344CB8AC3E}">
        <p14:creationId xmlns:p14="http://schemas.microsoft.com/office/powerpoint/2010/main" val="2605403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126" y="416460"/>
            <a:ext cx="8691327" cy="5262979"/>
          </a:xfrm>
          <a:prstGeom prst="rect">
            <a:avLst/>
          </a:prstGeom>
          <a:noFill/>
        </p:spPr>
        <p:txBody>
          <a:bodyPr wrap="square" rtlCol="0">
            <a:spAutoFit/>
          </a:bodyPr>
          <a:lstStyle/>
          <a:p>
            <a:r>
              <a:rPr lang="en-US" sz="2400" b="1" dirty="0">
                <a:solidFill>
                  <a:schemeClr val="bg1"/>
                </a:solidFill>
                <a:latin typeface="Arial" pitchFamily="34" charset="0"/>
                <a:cs typeface="Arial" pitchFamily="34" charset="0"/>
              </a:rPr>
              <a:t>RENAME:</a:t>
            </a:r>
          </a:p>
          <a:p>
            <a:r>
              <a:rPr lang="en-US" sz="2400" b="1" dirty="0">
                <a:latin typeface="Arial" pitchFamily="34" charset="0"/>
                <a:cs typeface="Arial" pitchFamily="34" charset="0"/>
              </a:rPr>
              <a:t>We can use the following syntax for change the table name.</a:t>
            </a:r>
          </a:p>
          <a:p>
            <a:endParaRPr lang="en-US" sz="2400" b="1" dirty="0">
              <a:latin typeface="Arial" pitchFamily="34" charset="0"/>
              <a:cs typeface="Arial" pitchFamily="34" charset="0"/>
            </a:endParaRPr>
          </a:p>
          <a:p>
            <a:r>
              <a:rPr lang="en-US" sz="2400" dirty="0">
                <a:latin typeface="Arial" pitchFamily="34" charset="0"/>
                <a:cs typeface="Arial" pitchFamily="34" charset="0"/>
              </a:rPr>
              <a:t>ALTER TABLE </a:t>
            </a:r>
            <a:r>
              <a:rPr lang="en-US" sz="2400" dirty="0" err="1">
                <a:latin typeface="Arial" pitchFamily="34" charset="0"/>
                <a:cs typeface="Arial" pitchFamily="34" charset="0"/>
              </a:rPr>
              <a:t>table_name</a:t>
            </a:r>
            <a:r>
              <a:rPr lang="en-US" sz="2400" dirty="0">
                <a:latin typeface="Arial" pitchFamily="34" charset="0"/>
                <a:cs typeface="Arial" pitchFamily="34" charset="0"/>
              </a:rPr>
              <a:t> RENAME TO </a:t>
            </a:r>
            <a:r>
              <a:rPr lang="en-US" sz="2400" dirty="0" err="1">
                <a:latin typeface="Arial" pitchFamily="34" charset="0"/>
                <a:cs typeface="Arial" pitchFamily="34" charset="0"/>
              </a:rPr>
              <a:t>table_newname</a:t>
            </a:r>
            <a:r>
              <a:rPr lang="en-US" sz="2400" dirty="0">
                <a:latin typeface="Arial" pitchFamily="34" charset="0"/>
                <a:cs typeface="Arial" pitchFamily="34" charset="0"/>
              </a:rPr>
              <a:t>;</a:t>
            </a:r>
          </a:p>
          <a:p>
            <a:endParaRPr lang="en-US" sz="2400" dirty="0">
              <a:latin typeface="Arial" pitchFamily="34" charset="0"/>
              <a:cs typeface="Arial" pitchFamily="34" charset="0"/>
            </a:endParaRPr>
          </a:p>
          <a:p>
            <a:r>
              <a:rPr lang="en-US" sz="2400" b="1" dirty="0">
                <a:latin typeface="Arial" pitchFamily="34" charset="0"/>
                <a:cs typeface="Arial" pitchFamily="34" charset="0"/>
              </a:rPr>
              <a:t>We can use the following syntax for change the Column Name:</a:t>
            </a:r>
          </a:p>
          <a:p>
            <a:endParaRPr lang="en-US" sz="2400" b="1" dirty="0">
              <a:latin typeface="Arial" pitchFamily="34" charset="0"/>
              <a:cs typeface="Arial" pitchFamily="34" charset="0"/>
            </a:endParaRPr>
          </a:p>
          <a:p>
            <a:r>
              <a:rPr lang="en-US" sz="2400" dirty="0">
                <a:latin typeface="Arial" pitchFamily="34" charset="0"/>
                <a:cs typeface="Arial" pitchFamily="34" charset="0"/>
              </a:rPr>
              <a:t>ALTER TABLE </a:t>
            </a:r>
            <a:r>
              <a:rPr lang="en-US" sz="2400" dirty="0" err="1">
                <a:latin typeface="Arial" pitchFamily="34" charset="0"/>
                <a:cs typeface="Arial" pitchFamily="34" charset="0"/>
              </a:rPr>
              <a:t>table_name</a:t>
            </a:r>
            <a:r>
              <a:rPr lang="en-US" sz="2400" dirty="0">
                <a:latin typeface="Arial" pitchFamily="34" charset="0"/>
                <a:cs typeface="Arial" pitchFamily="34" charset="0"/>
              </a:rPr>
              <a:t> CHANGE </a:t>
            </a:r>
            <a:r>
              <a:rPr lang="en-US" sz="2400" dirty="0" err="1">
                <a:latin typeface="Arial" pitchFamily="34" charset="0"/>
                <a:cs typeface="Arial" pitchFamily="34" charset="0"/>
              </a:rPr>
              <a:t>column_oldname</a:t>
            </a:r>
            <a:r>
              <a:rPr lang="en-US" sz="2400" dirty="0">
                <a:latin typeface="Arial" pitchFamily="34" charset="0"/>
                <a:cs typeface="Arial" pitchFamily="34" charset="0"/>
              </a:rPr>
              <a:t> </a:t>
            </a:r>
            <a:r>
              <a:rPr lang="en-US" sz="2400" dirty="0" err="1">
                <a:latin typeface="Arial" pitchFamily="34" charset="0"/>
                <a:cs typeface="Arial" pitchFamily="34" charset="0"/>
              </a:rPr>
              <a:t>new_name</a:t>
            </a:r>
            <a:r>
              <a:rPr lang="en-US" sz="2400" dirty="0">
                <a:latin typeface="Arial" pitchFamily="34" charset="0"/>
                <a:cs typeface="Arial" pitchFamily="34" charset="0"/>
              </a:rPr>
              <a:t> </a:t>
            </a:r>
            <a:r>
              <a:rPr lang="en-US" sz="2400" dirty="0" err="1">
                <a:latin typeface="Arial" pitchFamily="34" charset="0"/>
                <a:cs typeface="Arial" pitchFamily="34" charset="0"/>
              </a:rPr>
              <a:t>datatype</a:t>
            </a:r>
            <a:r>
              <a:rPr lang="en-US" sz="2400" dirty="0">
                <a:latin typeface="Arial" pitchFamily="34" charset="0"/>
                <a:cs typeface="Arial" pitchFamily="34" charset="0"/>
              </a:rPr>
              <a:t>;</a:t>
            </a:r>
          </a:p>
          <a:p>
            <a:r>
              <a:rPr lang="en-US" sz="2400" b="1" dirty="0">
                <a:latin typeface="Arial" pitchFamily="34" charset="0"/>
                <a:cs typeface="Arial" pitchFamily="34" charset="0"/>
              </a:rPr>
              <a:t>EXAMPLE:</a:t>
            </a:r>
          </a:p>
          <a:p>
            <a:r>
              <a:rPr lang="en-US" sz="2400" dirty="0">
                <a:latin typeface="Arial" pitchFamily="34" charset="0"/>
                <a:cs typeface="Arial" pitchFamily="34" charset="0"/>
              </a:rPr>
              <a:t>ALTER TABLE customers CHANGE </a:t>
            </a:r>
            <a:r>
              <a:rPr lang="en-US" sz="2400" dirty="0" err="1">
                <a:latin typeface="Arial" pitchFamily="34" charset="0"/>
                <a:cs typeface="Arial" pitchFamily="34" charset="0"/>
              </a:rPr>
              <a:t>cphone</a:t>
            </a:r>
            <a:r>
              <a:rPr lang="en-US" sz="2400" dirty="0">
                <a:latin typeface="Arial" pitchFamily="34" charset="0"/>
                <a:cs typeface="Arial" pitchFamily="34" charset="0"/>
              </a:rPr>
              <a:t> </a:t>
            </a:r>
            <a:r>
              <a:rPr lang="en-US" sz="2400" dirty="0" err="1">
                <a:latin typeface="Arial" pitchFamily="34" charset="0"/>
                <a:cs typeface="Arial" pitchFamily="34" charset="0"/>
              </a:rPr>
              <a:t>cphoneno</a:t>
            </a:r>
            <a:r>
              <a:rPr lang="en-US" sz="2400" dirty="0">
                <a:latin typeface="Arial" pitchFamily="34" charset="0"/>
                <a:cs typeface="Arial" pitchFamily="34" charset="0"/>
              </a:rPr>
              <a:t> </a:t>
            </a:r>
            <a:r>
              <a:rPr lang="en-US" sz="2400" dirty="0" err="1">
                <a:latin typeface="Arial" pitchFamily="34" charset="0"/>
                <a:cs typeface="Arial" pitchFamily="34" charset="0"/>
              </a:rPr>
              <a:t>varchar</a:t>
            </a:r>
            <a:r>
              <a:rPr lang="en-US" sz="2400" dirty="0">
                <a:latin typeface="Arial" pitchFamily="34" charset="0"/>
                <a:cs typeface="Arial" pitchFamily="34" charset="0"/>
              </a:rPr>
              <a:t>(30);</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92500" lnSpcReduction="20000"/>
          </a:bodyPr>
          <a:lstStyle/>
          <a:p>
            <a:pPr algn="l"/>
            <a:r>
              <a:rPr lang="en-IN" sz="2800" b="1" dirty="0">
                <a:solidFill>
                  <a:schemeClr val="bg1"/>
                </a:solidFill>
                <a:latin typeface="Cambria Math" panose="02040503050406030204" pitchFamily="18" charset="0"/>
                <a:ea typeface="Cambria Math" panose="02040503050406030204" pitchFamily="18" charset="0"/>
              </a:rPr>
              <a:t>The SQL WHERE Clause</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WHERE clause is used to filter records.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It is used to extract only those records that </a:t>
            </a:r>
            <a:r>
              <a:rPr lang="en-IN" sz="2800" dirty="0" err="1">
                <a:solidFill>
                  <a:schemeClr val="tx1"/>
                </a:solidFill>
                <a:latin typeface="Cambria Math" panose="02040503050406030204" pitchFamily="18" charset="0"/>
                <a:ea typeface="Cambria Math" panose="02040503050406030204" pitchFamily="18" charset="0"/>
              </a:rPr>
              <a:t>fulfill</a:t>
            </a:r>
            <a:r>
              <a:rPr lang="en-IN" sz="2800" dirty="0">
                <a:solidFill>
                  <a:schemeClr val="tx1"/>
                </a:solidFill>
                <a:latin typeface="Cambria Math" panose="02040503050406030204" pitchFamily="18" charset="0"/>
                <a:ea typeface="Cambria Math" panose="02040503050406030204" pitchFamily="18" charset="0"/>
              </a:rPr>
              <a:t> a specified condition.</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i="1" dirty="0">
                <a:solidFill>
                  <a:schemeClr val="tx1"/>
                </a:solidFill>
                <a:latin typeface="Cambria Math" panose="02040503050406030204" pitchFamily="18" charset="0"/>
                <a:ea typeface="Cambria Math" panose="02040503050406030204" pitchFamily="18" charset="0"/>
              </a:rPr>
              <a:t>WHERE Syntax</a:t>
            </a:r>
          </a:p>
          <a:p>
            <a:pPr algn="l"/>
            <a:r>
              <a:rPr lang="en-IN" sz="2800" i="1" dirty="0">
                <a:solidFill>
                  <a:schemeClr val="tx1"/>
                </a:solidFill>
                <a:latin typeface="Cambria Math" panose="02040503050406030204" pitchFamily="18" charset="0"/>
                <a:ea typeface="Cambria Math" panose="02040503050406030204" pitchFamily="18" charset="0"/>
              </a:rPr>
              <a:t>		SELECT column1, column2, ...</a:t>
            </a:r>
          </a:p>
          <a:p>
            <a:pPr algn="l"/>
            <a:r>
              <a:rPr lang="en-IN" sz="2800" i="1" dirty="0">
                <a:solidFill>
                  <a:schemeClr val="tx1"/>
                </a:solidFill>
                <a:latin typeface="Cambria Math" panose="02040503050406030204" pitchFamily="18" charset="0"/>
                <a:ea typeface="Cambria Math" panose="02040503050406030204" pitchFamily="18" charset="0"/>
              </a:rPr>
              <a:t>		FROM </a:t>
            </a:r>
            <a:r>
              <a:rPr lang="en-IN" sz="2800" i="1" dirty="0" err="1">
                <a:solidFill>
                  <a:schemeClr val="tx1"/>
                </a:solidFill>
                <a:latin typeface="Cambria Math" panose="02040503050406030204" pitchFamily="18" charset="0"/>
                <a:ea typeface="Cambria Math" panose="02040503050406030204" pitchFamily="18" charset="0"/>
              </a:rPr>
              <a:t>table_name</a:t>
            </a:r>
            <a:endParaRPr lang="en-IN" sz="2800" i="1" dirty="0">
              <a:solidFill>
                <a:schemeClr val="tx1"/>
              </a:solidFill>
              <a:latin typeface="Cambria Math" panose="02040503050406030204" pitchFamily="18" charset="0"/>
              <a:ea typeface="Cambria Math" panose="02040503050406030204" pitchFamily="18" charset="0"/>
            </a:endParaRPr>
          </a:p>
          <a:p>
            <a:pPr algn="l"/>
            <a:r>
              <a:rPr lang="en-IN" sz="2800" i="1" dirty="0">
                <a:solidFill>
                  <a:schemeClr val="tx1"/>
                </a:solidFill>
                <a:latin typeface="Cambria Math" panose="02040503050406030204" pitchFamily="18" charset="0"/>
                <a:ea typeface="Cambria Math" panose="02040503050406030204" pitchFamily="18" charset="0"/>
              </a:rPr>
              <a:t>		WHERE condition;</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i="1" dirty="0">
                <a:solidFill>
                  <a:schemeClr val="tx1"/>
                </a:solidFill>
                <a:latin typeface="Cambria Math" panose="02040503050406030204" pitchFamily="18" charset="0"/>
                <a:ea typeface="Cambria Math" panose="02040503050406030204" pitchFamily="18" charset="0"/>
              </a:rPr>
              <a:t>SELECT * FROM Customers</a:t>
            </a:r>
          </a:p>
          <a:p>
            <a:pPr algn="l"/>
            <a:r>
              <a:rPr lang="en-IN" sz="2800" i="1" dirty="0">
                <a:solidFill>
                  <a:schemeClr val="tx1"/>
                </a:solidFill>
                <a:latin typeface="Cambria Math" panose="02040503050406030204" pitchFamily="18" charset="0"/>
                <a:ea typeface="Cambria Math" panose="02040503050406030204" pitchFamily="18" charset="0"/>
              </a:rPr>
              <a:t>		WHERE Country='Mexico';</a:t>
            </a:r>
            <a:r>
              <a:rPr lang="en-IN" sz="28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665084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fontScale="92500"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The SQL WHERE Clause</a:t>
            </a:r>
          </a:p>
          <a:p>
            <a:pPr algn="l"/>
            <a:r>
              <a:rPr lang="en-IN" sz="2800" dirty="0">
                <a:solidFill>
                  <a:schemeClr val="tx1"/>
                </a:solidFill>
                <a:latin typeface="Cambria Math" panose="02040503050406030204" pitchFamily="18" charset="0"/>
                <a:ea typeface="Cambria Math" panose="02040503050406030204" pitchFamily="18" charset="0"/>
              </a:rPr>
              <a:t>Text Fields vs. Numeric Fields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SQL requires single quotes around text values (most database systems will also allow double quotes).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However, numeric fields should not be enclosed in quotes: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Example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r>
              <a:rPr lang="en-IN" sz="2800" i="1" dirty="0">
                <a:solidFill>
                  <a:schemeClr val="tx1"/>
                </a:solidFill>
                <a:latin typeface="Cambria Math" panose="02040503050406030204" pitchFamily="18" charset="0"/>
                <a:ea typeface="Cambria Math" panose="02040503050406030204" pitchFamily="18" charset="0"/>
              </a:rPr>
              <a:t>SELECT * FROM Customers</a:t>
            </a:r>
          </a:p>
          <a:p>
            <a:pPr algn="l"/>
            <a:r>
              <a:rPr lang="en-IN" sz="2800" i="1" dirty="0">
                <a:solidFill>
                  <a:schemeClr val="tx1"/>
                </a:solidFill>
                <a:latin typeface="Cambria Math" panose="02040503050406030204" pitchFamily="18" charset="0"/>
                <a:ea typeface="Cambria Math" panose="02040503050406030204" pitchFamily="18" charset="0"/>
              </a:rPr>
              <a:t>		WHERE </a:t>
            </a:r>
            <a:r>
              <a:rPr lang="en-IN" sz="2800" i="1" dirty="0" err="1">
                <a:solidFill>
                  <a:schemeClr val="tx1"/>
                </a:solidFill>
                <a:latin typeface="Cambria Math" panose="02040503050406030204" pitchFamily="18" charset="0"/>
                <a:ea typeface="Cambria Math" panose="02040503050406030204" pitchFamily="18" charset="0"/>
              </a:rPr>
              <a:t>CustomerID</a:t>
            </a:r>
            <a:r>
              <a:rPr lang="en-IN" sz="2800" i="1" dirty="0">
                <a:solidFill>
                  <a:schemeClr val="tx1"/>
                </a:solidFill>
                <a:latin typeface="Cambria Math" panose="02040503050406030204" pitchFamily="18" charset="0"/>
                <a:ea typeface="Cambria Math" panose="02040503050406030204" pitchFamily="18" charset="0"/>
              </a:rPr>
              <a:t>=1;</a:t>
            </a:r>
          </a:p>
          <a:p>
            <a:pPr algn="l"/>
            <a:r>
              <a:rPr lang="en-IN" sz="28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234151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Operators in The WHERE Clause</a:t>
            </a:r>
            <a:endParaRPr lang="en-IN" sz="2800" dirty="0">
              <a:solidFill>
                <a:schemeClr val="bg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r>
              <a:rPr lang="en-IN" sz="2400" i="1" dirty="0">
                <a:solidFill>
                  <a:schemeClr val="tx1"/>
                </a:solidFill>
                <a:latin typeface="Cambria Math" panose="02040503050406030204" pitchFamily="18" charset="0"/>
                <a:ea typeface="Cambria Math" panose="02040503050406030204" pitchFamily="18"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993816611"/>
              </p:ext>
            </p:extLst>
          </p:nvPr>
        </p:nvGraphicFramePr>
        <p:xfrm>
          <a:off x="882436" y="1037183"/>
          <a:ext cx="6859484" cy="5232984"/>
        </p:xfrm>
        <a:graphic>
          <a:graphicData uri="http://schemas.openxmlformats.org/drawingml/2006/table">
            <a:tbl>
              <a:tblPr/>
              <a:tblGrid>
                <a:gridCol w="1528993">
                  <a:extLst>
                    <a:ext uri="{9D8B030D-6E8A-4147-A177-3AD203B41FA5}">
                      <a16:colId xmlns:a16="http://schemas.microsoft.com/office/drawing/2014/main" val="1886649914"/>
                    </a:ext>
                  </a:extLst>
                </a:gridCol>
                <a:gridCol w="5330491">
                  <a:extLst>
                    <a:ext uri="{9D8B030D-6E8A-4147-A177-3AD203B41FA5}">
                      <a16:colId xmlns:a16="http://schemas.microsoft.com/office/drawing/2014/main" val="3527246972"/>
                    </a:ext>
                  </a:extLst>
                </a:gridCol>
              </a:tblGrid>
              <a:tr h="777876">
                <a:tc>
                  <a:txBody>
                    <a:bodyPr/>
                    <a:lstStyle/>
                    <a:p>
                      <a:pPr algn="l" fontAlgn="t"/>
                      <a:r>
                        <a:rPr lang="en-IN" sz="1500">
                          <a:solidFill>
                            <a:schemeClr val="bg1"/>
                          </a:solidFill>
                          <a:effectLst/>
                        </a:rPr>
                        <a:t>Operator</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dirty="0">
                          <a:solidFill>
                            <a:schemeClr val="bg1"/>
                          </a:solidFill>
                          <a:effectLst/>
                        </a:rPr>
                        <a:t>Description</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7406888"/>
                  </a:ext>
                </a:extLst>
              </a:tr>
              <a:tr h="459654">
                <a:tc>
                  <a:txBody>
                    <a:bodyPr/>
                    <a:lstStyle/>
                    <a:p>
                      <a:pPr algn="l" fontAlgn="t"/>
                      <a:r>
                        <a:rPr lang="en-IN" sz="1500" dirty="0">
                          <a:solidFill>
                            <a:schemeClr val="bg1"/>
                          </a:solidFill>
                          <a:effectLst/>
                        </a:rPr>
                        <a: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solidFill>
                            <a:schemeClr val="bg1"/>
                          </a:solidFill>
                          <a:effectLst/>
                        </a:rPr>
                        <a:t>Equal</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08560972"/>
                  </a:ext>
                </a:extLst>
              </a:tr>
              <a:tr h="459654">
                <a:tc>
                  <a:txBody>
                    <a:bodyPr/>
                    <a:lstStyle/>
                    <a:p>
                      <a:pPr algn="l" fontAlgn="t"/>
                      <a:r>
                        <a:rPr lang="en-IN" sz="1500">
                          <a:solidFill>
                            <a:schemeClr val="bg1"/>
                          </a:solidFill>
                          <a:effectLst/>
                        </a:rPr>
                        <a:t>&gt;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dirty="0">
                          <a:solidFill>
                            <a:schemeClr val="bg1"/>
                          </a:solidFill>
                          <a:effectLst/>
                        </a:rPr>
                        <a:t>Greater than</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26306552"/>
                  </a:ext>
                </a:extLst>
              </a:tr>
              <a:tr h="459654">
                <a:tc>
                  <a:txBody>
                    <a:bodyPr/>
                    <a:lstStyle/>
                    <a:p>
                      <a:pPr algn="l" fontAlgn="t"/>
                      <a:r>
                        <a:rPr lang="en-IN" sz="1500">
                          <a:solidFill>
                            <a:schemeClr val="bg1"/>
                          </a:solidFill>
                          <a:effectLst/>
                        </a:rPr>
                        <a:t>&lt;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solidFill>
                            <a:schemeClr val="bg1"/>
                          </a:solidFill>
                          <a:effectLst/>
                        </a:rPr>
                        <a:t>Less than</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67254460"/>
                  </a:ext>
                </a:extLst>
              </a:tr>
              <a:tr h="459654">
                <a:tc>
                  <a:txBody>
                    <a:bodyPr/>
                    <a:lstStyle/>
                    <a:p>
                      <a:pPr algn="l" fontAlgn="t"/>
                      <a:r>
                        <a:rPr lang="en-IN" sz="1500">
                          <a:solidFill>
                            <a:schemeClr val="bg1"/>
                          </a:solidFill>
                          <a:effectLst/>
                        </a:rPr>
                        <a:t>&gt;=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solidFill>
                            <a:schemeClr val="bg1"/>
                          </a:solidFill>
                          <a:effectLst/>
                        </a:rPr>
                        <a:t>Greater than or equal</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9368395"/>
                  </a:ext>
                </a:extLst>
              </a:tr>
              <a:tr h="459654">
                <a:tc>
                  <a:txBody>
                    <a:bodyPr/>
                    <a:lstStyle/>
                    <a:p>
                      <a:pPr algn="l" fontAlgn="t"/>
                      <a:r>
                        <a:rPr lang="en-IN" sz="1500">
                          <a:solidFill>
                            <a:schemeClr val="bg1"/>
                          </a:solidFill>
                          <a:effectLst/>
                        </a:rPr>
                        <a:t>&lt;=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solidFill>
                            <a:schemeClr val="bg1"/>
                          </a:solidFill>
                          <a:effectLst/>
                        </a:rPr>
                        <a:t>Less than or equal</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08354628"/>
                  </a:ext>
                </a:extLst>
              </a:tr>
              <a:tr h="777876">
                <a:tc>
                  <a:txBody>
                    <a:bodyPr/>
                    <a:lstStyle/>
                    <a:p>
                      <a:pPr algn="l" fontAlgn="t"/>
                      <a:r>
                        <a:rPr lang="en-IN" sz="1500">
                          <a:solidFill>
                            <a:schemeClr val="bg1"/>
                          </a:solidFill>
                          <a:effectLst/>
                        </a:rPr>
                        <a:t>&lt;&gt;</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solidFill>
                            <a:schemeClr val="bg1"/>
                          </a:solidFill>
                          <a:effectLst/>
                        </a:rPr>
                        <a:t>Not equal. </a:t>
                      </a:r>
                      <a:r>
                        <a:rPr lang="en-IN" sz="1500" b="1">
                          <a:solidFill>
                            <a:schemeClr val="bg1"/>
                          </a:solidFill>
                          <a:effectLst/>
                        </a:rPr>
                        <a:t>Note:</a:t>
                      </a:r>
                      <a:r>
                        <a:rPr lang="en-IN" sz="1500">
                          <a:solidFill>
                            <a:schemeClr val="bg1"/>
                          </a:solidFill>
                          <a:effectLst/>
                        </a:rPr>
                        <a:t> In some versions of SQL this operator may be written as !=</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41623778"/>
                  </a:ext>
                </a:extLst>
              </a:tr>
              <a:tr h="459654">
                <a:tc>
                  <a:txBody>
                    <a:bodyPr/>
                    <a:lstStyle/>
                    <a:p>
                      <a:pPr algn="l" fontAlgn="t"/>
                      <a:r>
                        <a:rPr lang="en-IN" sz="1500">
                          <a:solidFill>
                            <a:schemeClr val="bg1"/>
                          </a:solidFill>
                          <a:effectLst/>
                        </a:rPr>
                        <a:t>BETWEEN</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solidFill>
                            <a:schemeClr val="bg1"/>
                          </a:solidFill>
                          <a:effectLst/>
                        </a:rPr>
                        <a:t>Between a certain range</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03061075"/>
                  </a:ext>
                </a:extLst>
              </a:tr>
              <a:tr h="459654">
                <a:tc>
                  <a:txBody>
                    <a:bodyPr/>
                    <a:lstStyle/>
                    <a:p>
                      <a:pPr algn="l" fontAlgn="t"/>
                      <a:r>
                        <a:rPr lang="en-IN" sz="1500">
                          <a:solidFill>
                            <a:schemeClr val="bg1"/>
                          </a:solidFill>
                          <a:effectLst/>
                        </a:rPr>
                        <a:t>LIKE</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solidFill>
                            <a:schemeClr val="bg1"/>
                          </a:solidFill>
                          <a:effectLst/>
                        </a:rPr>
                        <a:t>Search for a pattern</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0636160"/>
                  </a:ext>
                </a:extLst>
              </a:tr>
              <a:tr h="459654">
                <a:tc>
                  <a:txBody>
                    <a:bodyPr/>
                    <a:lstStyle/>
                    <a:p>
                      <a:pPr algn="l" fontAlgn="t"/>
                      <a:r>
                        <a:rPr lang="en-IN" sz="1500">
                          <a:solidFill>
                            <a:schemeClr val="bg1"/>
                          </a:solidFill>
                          <a:effectLst/>
                        </a:rPr>
                        <a:t>IN</a:t>
                      </a:r>
                    </a:p>
                  </a:txBody>
                  <a:tcPr marL="104904"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dirty="0">
                          <a:solidFill>
                            <a:schemeClr val="bg1"/>
                          </a:solidFill>
                          <a:effectLst/>
                        </a:rPr>
                        <a:t>To specify multiple possible values for a column</a:t>
                      </a:r>
                    </a:p>
                  </a:txBody>
                  <a:tcPr marL="52452" marR="52452" marT="52452" marB="524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8741763"/>
                  </a:ext>
                </a:extLst>
              </a:tr>
            </a:tbl>
          </a:graphicData>
        </a:graphic>
      </p:graphicFrame>
    </p:spTree>
    <p:extLst>
      <p:ext uri="{BB962C8B-B14F-4D97-AF65-F5344CB8AC3E}">
        <p14:creationId xmlns:p14="http://schemas.microsoft.com/office/powerpoint/2010/main" val="9276544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Operators in The WHERE Clause</a:t>
            </a:r>
            <a:endParaRPr lang="en-IN" sz="2800" dirty="0">
              <a:solidFill>
                <a:schemeClr val="bg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 </a:t>
            </a:r>
          </a:p>
          <a:p>
            <a:pPr algn="l"/>
            <a:r>
              <a:rPr lang="en-IN" sz="2400" i="1" dirty="0">
                <a:solidFill>
                  <a:schemeClr val="tx1"/>
                </a:solidFill>
                <a:latin typeface="Cambria Math" panose="02040503050406030204" pitchFamily="18" charset="0"/>
                <a:ea typeface="Cambria Math" panose="02040503050406030204" pitchFamily="18" charset="0"/>
              </a:rPr>
              <a:t>SELECT * FROM Products WHERE Price &lt; 18;</a:t>
            </a:r>
          </a:p>
          <a:p>
            <a:pPr algn="l"/>
            <a:endParaRPr lang="en-IN" sz="2400" i="1"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SELECT * FROM Products WHERE Price BETWEEN 50 AND 60;	</a:t>
            </a:r>
          </a:p>
          <a:p>
            <a:pPr algn="l"/>
            <a:r>
              <a:rPr lang="en-IN" sz="2800" dirty="0">
                <a:solidFill>
                  <a:schemeClr val="tx1"/>
                </a:solidFill>
                <a:latin typeface="Cambria Math" panose="02040503050406030204" pitchFamily="18" charset="0"/>
                <a:ea typeface="Cambria Math" panose="02040503050406030204" pitchFamily="18" charset="0"/>
              </a:rPr>
              <a:t>			</a:t>
            </a:r>
          </a:p>
          <a:p>
            <a:pPr algn="l"/>
            <a:r>
              <a:rPr lang="en-IN" sz="2400" i="1" dirty="0">
                <a:solidFill>
                  <a:schemeClr val="tx1"/>
                </a:solidFill>
                <a:latin typeface="Cambria Math" panose="02040503050406030204" pitchFamily="18" charset="0"/>
                <a:ea typeface="Cambria Math" panose="02040503050406030204" pitchFamily="18" charset="0"/>
              </a:rPr>
              <a:t>SELECT * FROM Customers WHERE City LIKE 's%';	</a:t>
            </a:r>
          </a:p>
          <a:p>
            <a:pPr algn="l"/>
            <a:endParaRPr lang="en-IN" sz="2400" i="1" dirty="0">
              <a:solidFill>
                <a:schemeClr val="tx1"/>
              </a:solidFill>
              <a:latin typeface="Cambria Math" panose="02040503050406030204" pitchFamily="18" charset="0"/>
              <a:ea typeface="Cambria Math" panose="02040503050406030204" pitchFamily="18" charset="0"/>
            </a:endParaRPr>
          </a:p>
          <a:p>
            <a:pPr algn="l"/>
            <a:r>
              <a:rPr lang="en-IN" sz="2400" i="1" dirty="0">
                <a:solidFill>
                  <a:schemeClr val="tx1"/>
                </a:solidFill>
                <a:latin typeface="Cambria Math" panose="02040503050406030204" pitchFamily="18" charset="0"/>
                <a:ea typeface="Cambria Math" panose="02040503050406030204" pitchFamily="18" charset="0"/>
              </a:rPr>
              <a:t>SELECT * FROM Customers WHERE City IN ('</a:t>
            </a:r>
            <a:r>
              <a:rPr lang="en-IN" sz="2400" i="1" dirty="0" err="1">
                <a:solidFill>
                  <a:schemeClr val="tx1"/>
                </a:solidFill>
                <a:latin typeface="Cambria Math" panose="02040503050406030204" pitchFamily="18" charset="0"/>
                <a:ea typeface="Cambria Math" panose="02040503050406030204" pitchFamily="18" charset="0"/>
              </a:rPr>
              <a:t>Paris','London</a:t>
            </a:r>
            <a:r>
              <a:rPr lang="en-IN" sz="2400" i="1" dirty="0">
                <a:solidFill>
                  <a:schemeClr val="tx1"/>
                </a:solidFill>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34879116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The SQL AND, OR and NOT Operators</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WHERE clause can be combined with </a:t>
            </a:r>
            <a:r>
              <a:rPr lang="en-IN" sz="2400" b="1" i="1" dirty="0">
                <a:solidFill>
                  <a:schemeClr val="tx1"/>
                </a:solidFill>
                <a:latin typeface="Cambria Math" panose="02040503050406030204" pitchFamily="18" charset="0"/>
                <a:ea typeface="Cambria Math" panose="02040503050406030204" pitchFamily="18" charset="0"/>
              </a:rPr>
              <a:t>AND, OR</a:t>
            </a:r>
            <a:r>
              <a:rPr lang="en-IN" sz="2400" dirty="0">
                <a:solidFill>
                  <a:schemeClr val="tx1"/>
                </a:solidFill>
                <a:latin typeface="Cambria Math" panose="02040503050406030204" pitchFamily="18" charset="0"/>
                <a:ea typeface="Cambria Math" panose="02040503050406030204" pitchFamily="18" charset="0"/>
              </a:rPr>
              <a:t>, and </a:t>
            </a:r>
            <a:r>
              <a:rPr lang="en-IN" sz="2400" b="1" i="1" dirty="0">
                <a:solidFill>
                  <a:schemeClr val="tx1"/>
                </a:solidFill>
                <a:latin typeface="Cambria Math" panose="02040503050406030204" pitchFamily="18" charset="0"/>
                <a:ea typeface="Cambria Math" panose="02040503050406030204" pitchFamily="18" charset="0"/>
              </a:rPr>
              <a:t>NOT</a:t>
            </a:r>
            <a:r>
              <a:rPr lang="en-IN" sz="2400" dirty="0">
                <a:solidFill>
                  <a:schemeClr val="tx1"/>
                </a:solidFill>
                <a:latin typeface="Cambria Math" panose="02040503050406030204" pitchFamily="18" charset="0"/>
                <a:ea typeface="Cambria Math" panose="02040503050406030204" pitchFamily="18" charset="0"/>
              </a:rPr>
              <a:t> operators.</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a:t>
            </a:r>
            <a:r>
              <a:rPr lang="en-IN" sz="2400" b="1" dirty="0">
                <a:solidFill>
                  <a:schemeClr val="tx1"/>
                </a:solidFill>
                <a:latin typeface="Cambria Math" panose="02040503050406030204" pitchFamily="18" charset="0"/>
                <a:ea typeface="Cambria Math" panose="02040503050406030204" pitchFamily="18" charset="0"/>
              </a:rPr>
              <a:t>AND</a:t>
            </a:r>
            <a:r>
              <a:rPr lang="en-IN" sz="2400" dirty="0">
                <a:solidFill>
                  <a:schemeClr val="tx1"/>
                </a:solidFill>
                <a:latin typeface="Cambria Math" panose="02040503050406030204" pitchFamily="18" charset="0"/>
                <a:ea typeface="Cambria Math" panose="02040503050406030204" pitchFamily="18" charset="0"/>
              </a:rPr>
              <a:t> </a:t>
            </a:r>
            <a:r>
              <a:rPr lang="en-IN" sz="2400" dirty="0" err="1">
                <a:solidFill>
                  <a:schemeClr val="tx1"/>
                </a:solidFill>
                <a:latin typeface="Cambria Math" panose="02040503050406030204" pitchFamily="18" charset="0"/>
                <a:ea typeface="Cambria Math" panose="02040503050406030204" pitchFamily="18" charset="0"/>
              </a:rPr>
              <a:t>and</a:t>
            </a:r>
            <a:r>
              <a:rPr lang="en-IN" sz="2400" dirty="0">
                <a:solidFill>
                  <a:schemeClr val="tx1"/>
                </a:solidFill>
                <a:latin typeface="Cambria Math" panose="02040503050406030204" pitchFamily="18" charset="0"/>
                <a:ea typeface="Cambria Math" panose="02040503050406030204" pitchFamily="18" charset="0"/>
              </a:rPr>
              <a:t> </a:t>
            </a:r>
            <a:r>
              <a:rPr lang="en-IN" sz="2400" b="1" dirty="0">
                <a:solidFill>
                  <a:schemeClr val="tx1"/>
                </a:solidFill>
                <a:latin typeface="Cambria Math" panose="02040503050406030204" pitchFamily="18" charset="0"/>
                <a:ea typeface="Cambria Math" panose="02040503050406030204" pitchFamily="18" charset="0"/>
              </a:rPr>
              <a:t>OR</a:t>
            </a:r>
            <a:r>
              <a:rPr lang="en-IN" sz="2400" dirty="0">
                <a:solidFill>
                  <a:schemeClr val="tx1"/>
                </a:solidFill>
                <a:latin typeface="Cambria Math" panose="02040503050406030204" pitchFamily="18" charset="0"/>
                <a:ea typeface="Cambria Math" panose="02040503050406030204" pitchFamily="18" charset="0"/>
              </a:rPr>
              <a:t> operators are used to filter records based on more than one condition.</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a:t>
            </a:r>
            <a:r>
              <a:rPr lang="en-IN" sz="2400" b="1" dirty="0">
                <a:solidFill>
                  <a:schemeClr val="tx1"/>
                </a:solidFill>
                <a:latin typeface="Cambria Math" panose="02040503050406030204" pitchFamily="18" charset="0"/>
                <a:ea typeface="Cambria Math" panose="02040503050406030204" pitchFamily="18" charset="0"/>
              </a:rPr>
              <a:t>AND</a:t>
            </a:r>
            <a:r>
              <a:rPr lang="en-IN" sz="2400" dirty="0">
                <a:solidFill>
                  <a:schemeClr val="tx1"/>
                </a:solidFill>
                <a:latin typeface="Cambria Math" panose="02040503050406030204" pitchFamily="18" charset="0"/>
                <a:ea typeface="Cambria Math" panose="02040503050406030204" pitchFamily="18" charset="0"/>
              </a:rPr>
              <a:t> operator displays a record if all the conditions separated by AND are TRUE.</a:t>
            </a:r>
          </a:p>
          <a:p>
            <a:pPr algn="l"/>
            <a:r>
              <a:rPr lang="en-IN" sz="2400" dirty="0">
                <a:solidFill>
                  <a:schemeClr val="tx1"/>
                </a:solidFill>
                <a:latin typeface="Cambria Math" panose="02040503050406030204" pitchFamily="18" charset="0"/>
                <a:ea typeface="Cambria Math" panose="02040503050406030204" pitchFamily="18" charset="0"/>
              </a:rPr>
              <a:t>The </a:t>
            </a:r>
            <a:r>
              <a:rPr lang="en-IN" sz="2400" b="1" dirty="0">
                <a:solidFill>
                  <a:schemeClr val="tx1"/>
                </a:solidFill>
                <a:latin typeface="Cambria Math" panose="02040503050406030204" pitchFamily="18" charset="0"/>
                <a:ea typeface="Cambria Math" panose="02040503050406030204" pitchFamily="18" charset="0"/>
              </a:rPr>
              <a:t>OR</a:t>
            </a:r>
            <a:r>
              <a:rPr lang="en-IN" sz="2400" dirty="0">
                <a:solidFill>
                  <a:schemeClr val="tx1"/>
                </a:solidFill>
                <a:latin typeface="Cambria Math" panose="02040503050406030204" pitchFamily="18" charset="0"/>
                <a:ea typeface="Cambria Math" panose="02040503050406030204" pitchFamily="18" charset="0"/>
              </a:rPr>
              <a:t> operator displays a record if any of the conditions separated by OR is TRUE.</a:t>
            </a:r>
          </a:p>
          <a:p>
            <a:pPr algn="l"/>
            <a:r>
              <a:rPr lang="en-IN" sz="2400" dirty="0">
                <a:solidFill>
                  <a:schemeClr val="tx1"/>
                </a:solidFill>
                <a:latin typeface="Cambria Math" panose="02040503050406030204" pitchFamily="18" charset="0"/>
                <a:ea typeface="Cambria Math" panose="02040503050406030204" pitchFamily="18" charset="0"/>
              </a:rPr>
              <a:t>The </a:t>
            </a:r>
            <a:r>
              <a:rPr lang="en-IN" sz="2400" b="1" dirty="0">
                <a:solidFill>
                  <a:schemeClr val="tx1"/>
                </a:solidFill>
                <a:latin typeface="Cambria Math" panose="02040503050406030204" pitchFamily="18" charset="0"/>
                <a:ea typeface="Cambria Math" panose="02040503050406030204" pitchFamily="18" charset="0"/>
              </a:rPr>
              <a:t>NOT</a:t>
            </a:r>
            <a:r>
              <a:rPr lang="en-IN" sz="2400" dirty="0">
                <a:solidFill>
                  <a:schemeClr val="tx1"/>
                </a:solidFill>
                <a:latin typeface="Cambria Math" panose="02040503050406030204" pitchFamily="18" charset="0"/>
                <a:ea typeface="Cambria Math" panose="02040503050406030204" pitchFamily="18" charset="0"/>
              </a:rPr>
              <a:t> operator displays a record if the condition(s) is NOT TRUE. </a:t>
            </a:r>
          </a:p>
        </p:txBody>
      </p:sp>
    </p:spTree>
    <p:extLst>
      <p:ext uri="{BB962C8B-B14F-4D97-AF65-F5344CB8AC3E}">
        <p14:creationId xmlns:p14="http://schemas.microsoft.com/office/powerpoint/2010/main" val="19956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The SQL AND, OR and NOT Operators</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SELECT * FROM Customers</a:t>
            </a:r>
            <a:br>
              <a:rPr lang="en-IN" sz="2800" dirty="0">
                <a:solidFill>
                  <a:schemeClr val="tx1"/>
                </a:solidFill>
              </a:rPr>
            </a:br>
            <a:r>
              <a:rPr lang="en-IN" dirty="0">
                <a:solidFill>
                  <a:schemeClr val="tx1"/>
                </a:solidFill>
              </a:rPr>
              <a:t>WHERE Country='Germany' AND City='Berlin';</a:t>
            </a:r>
          </a:p>
          <a:p>
            <a:pPr algn="l"/>
            <a:endParaRPr lang="en-IN" dirty="0">
              <a:solidFill>
                <a:schemeClr val="tx1"/>
              </a:solidFill>
            </a:endParaRPr>
          </a:p>
          <a:p>
            <a:pPr algn="l"/>
            <a:r>
              <a:rPr lang="en-IN" dirty="0">
                <a:solidFill>
                  <a:schemeClr val="tx1"/>
                </a:solidFill>
              </a:rPr>
              <a:t>SELECT * FROM Customers</a:t>
            </a:r>
            <a:br>
              <a:rPr lang="en-IN" sz="2800" dirty="0">
                <a:solidFill>
                  <a:schemeClr val="tx1"/>
                </a:solidFill>
              </a:rPr>
            </a:br>
            <a:r>
              <a:rPr lang="en-IN" dirty="0">
                <a:solidFill>
                  <a:schemeClr val="tx1"/>
                </a:solidFill>
              </a:rPr>
              <a:t>WHERE City='Berlin' OR City='</a:t>
            </a:r>
            <a:r>
              <a:rPr lang="en-IN" dirty="0" err="1">
                <a:solidFill>
                  <a:schemeClr val="tx1"/>
                </a:solidFill>
              </a:rPr>
              <a:t>München</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a:t>
            </a:r>
            <a:br>
              <a:rPr lang="en-IN" dirty="0">
                <a:solidFill>
                  <a:schemeClr val="tx1"/>
                </a:solidFill>
              </a:rPr>
            </a:br>
            <a:r>
              <a:rPr lang="en-IN" dirty="0">
                <a:solidFill>
                  <a:schemeClr val="tx1"/>
                </a:solidFill>
              </a:rPr>
              <a:t>WHERE NOT Country='Germany';</a:t>
            </a:r>
          </a:p>
          <a:p>
            <a:pPr algn="l"/>
            <a:endParaRPr lang="en-IN" dirty="0">
              <a:solidFill>
                <a:schemeClr val="tx1"/>
              </a:solidFill>
            </a:endParaRPr>
          </a:p>
          <a:p>
            <a:pPr algn="l"/>
            <a:r>
              <a:rPr lang="en-IN" dirty="0">
                <a:solidFill>
                  <a:schemeClr val="tx1"/>
                </a:solidFill>
              </a:rPr>
              <a:t>SELECT * FROM Customers</a:t>
            </a:r>
            <a:br>
              <a:rPr lang="en-IN" sz="2800" dirty="0">
                <a:solidFill>
                  <a:schemeClr val="tx1"/>
                </a:solidFill>
              </a:rPr>
            </a:br>
            <a:r>
              <a:rPr lang="en-IN" dirty="0">
                <a:solidFill>
                  <a:schemeClr val="tx1"/>
                </a:solidFill>
              </a:rPr>
              <a:t>WHERE Country='Germany' AND (City='Berlin' OR City='</a:t>
            </a:r>
            <a:r>
              <a:rPr lang="en-IN" dirty="0" err="1">
                <a:solidFill>
                  <a:schemeClr val="tx1"/>
                </a:solidFill>
              </a:rPr>
              <a:t>München</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a:t>
            </a:r>
            <a:br>
              <a:rPr lang="en-IN" sz="2800" dirty="0">
                <a:solidFill>
                  <a:schemeClr val="tx1"/>
                </a:solidFill>
              </a:rPr>
            </a:br>
            <a:r>
              <a:rPr lang="en-IN" dirty="0">
                <a:solidFill>
                  <a:schemeClr val="tx1"/>
                </a:solidFill>
              </a:rPr>
              <a:t>WHERE NOT Country='Germany' AND NOT Country='USA';</a:t>
            </a:r>
            <a:endParaRPr lang="en-IN" sz="28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17993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The SQL ORDER BY Keyword</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200" dirty="0">
                <a:solidFill>
                  <a:schemeClr val="tx1"/>
                </a:solidFill>
                <a:latin typeface="Cambria Math" panose="02040503050406030204" pitchFamily="18" charset="0"/>
                <a:ea typeface="Cambria Math" panose="02040503050406030204" pitchFamily="18" charset="0"/>
              </a:rPr>
              <a:t>The ORDER BY keyword is used to sort the result-set in ascending or descending order.</a:t>
            </a:r>
          </a:p>
          <a:p>
            <a:pPr algn="l"/>
            <a:r>
              <a:rPr lang="en-IN" sz="2200" dirty="0">
                <a:solidFill>
                  <a:schemeClr val="tx1"/>
                </a:solidFill>
                <a:latin typeface="Cambria Math" panose="02040503050406030204" pitchFamily="18" charset="0"/>
                <a:ea typeface="Cambria Math" panose="02040503050406030204" pitchFamily="18" charset="0"/>
              </a:rPr>
              <a:t>The ORDER BY keyword sorts the records in ascending order by default. To sort the records in descending order, use the DESC keyword.</a:t>
            </a:r>
          </a:p>
          <a:p>
            <a:pPr algn="l"/>
            <a:endParaRPr lang="en-IN" sz="2200"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SELECT * FROM Customers ORDER BY Country;</a:t>
            </a:r>
          </a:p>
          <a:p>
            <a:pPr algn="l"/>
            <a:endParaRPr lang="en-IN" dirty="0">
              <a:solidFill>
                <a:schemeClr val="tx1"/>
              </a:solidFill>
            </a:endParaRPr>
          </a:p>
          <a:p>
            <a:pPr algn="l"/>
            <a:r>
              <a:rPr lang="en-IN" dirty="0">
                <a:solidFill>
                  <a:schemeClr val="tx1"/>
                </a:solidFill>
              </a:rPr>
              <a:t>SELECT * FROM Customers ORDER BY Country DESC;</a:t>
            </a:r>
          </a:p>
          <a:p>
            <a:pPr algn="l"/>
            <a:endParaRPr lang="en-IN" dirty="0">
              <a:solidFill>
                <a:schemeClr val="tx1"/>
              </a:solidFill>
            </a:endParaRPr>
          </a:p>
          <a:p>
            <a:pPr algn="l"/>
            <a:r>
              <a:rPr lang="en-IN" dirty="0">
                <a:solidFill>
                  <a:schemeClr val="tx1"/>
                </a:solidFill>
              </a:rPr>
              <a:t>SELECT * FROM Customers ORDER BY Country, </a:t>
            </a:r>
            <a:r>
              <a:rPr lang="en-IN" dirty="0" err="1">
                <a:solidFill>
                  <a:schemeClr val="tx1"/>
                </a:solidFill>
              </a:rPr>
              <a:t>CustomerName</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 ORDER BY Country ASC, </a:t>
            </a:r>
            <a:r>
              <a:rPr lang="en-IN" dirty="0" err="1">
                <a:solidFill>
                  <a:schemeClr val="tx1"/>
                </a:solidFill>
              </a:rPr>
              <a:t>CustomerName</a:t>
            </a:r>
            <a:r>
              <a:rPr lang="en-IN" dirty="0">
                <a:solidFill>
                  <a:schemeClr val="tx1"/>
                </a:solidFill>
              </a:rPr>
              <a:t> DESC;</a:t>
            </a:r>
            <a:endParaRPr lang="en-IN" sz="2200" dirty="0">
              <a:solidFill>
                <a:schemeClr val="tx1"/>
              </a:solidFill>
            </a:endParaRPr>
          </a:p>
        </p:txBody>
      </p:sp>
    </p:spTree>
    <p:extLst>
      <p:ext uri="{BB962C8B-B14F-4D97-AF65-F5344CB8AC3E}">
        <p14:creationId xmlns:p14="http://schemas.microsoft.com/office/powerpoint/2010/main" val="989229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SELECT TOP Clause</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SELECT TOP clause is used to specify the number of records to return.</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SELECT TOP clause is useful on large tables with thousands of records. Returning a large number of records can impact performance.</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dirty="0"/>
              <a:t>	</a:t>
            </a:r>
            <a:r>
              <a:rPr lang="en-IN" dirty="0">
                <a:solidFill>
                  <a:schemeClr val="tx1"/>
                </a:solidFill>
              </a:rPr>
              <a:t>SELECT * FROM Customers LIMIT 3;</a:t>
            </a:r>
          </a:p>
          <a:p>
            <a:pPr algn="l"/>
            <a:r>
              <a:rPr lang="en-IN" dirty="0">
                <a:solidFill>
                  <a:schemeClr val="tx1"/>
                </a:solidFill>
              </a:rPr>
              <a:t>	SELECT * FROM Customers LIMIT 4 OFFSET 2;</a:t>
            </a:r>
          </a:p>
          <a:p>
            <a:pPr algn="l"/>
            <a:r>
              <a:rPr lang="en-IN" sz="2800" b="1" dirty="0">
                <a:solidFill>
                  <a:schemeClr val="tx1"/>
                </a:solidFill>
                <a:latin typeface="Cambria Math" panose="02040503050406030204" pitchFamily="18" charset="0"/>
                <a:ea typeface="Cambria Math" panose="02040503050406030204" pitchFamily="18" charset="0"/>
              </a:rPr>
              <a:t>	</a:t>
            </a:r>
            <a:r>
              <a:rPr lang="en-IN">
                <a:solidFill>
                  <a:schemeClr val="tx1"/>
                </a:solidFill>
              </a:rPr>
              <a:t>SELECT </a:t>
            </a:r>
            <a:r>
              <a:rPr lang="en-IN" dirty="0">
                <a:solidFill>
                  <a:schemeClr val="tx1"/>
                </a:solidFill>
              </a:rPr>
              <a:t>* FROM Customers WHERE Country='Germany‘ LIMIT 3;</a:t>
            </a:r>
            <a:endParaRPr lang="en-IN" sz="28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879131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Aggregate Functions:</a:t>
            </a:r>
          </a:p>
          <a:p>
            <a:pPr algn="l"/>
            <a:endParaRPr lang="en-IN" sz="2800" b="1" dirty="0">
              <a:solidFill>
                <a:schemeClr val="bg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	SQL MIN() and MAX() Functions</a:t>
            </a:r>
          </a:p>
          <a:p>
            <a:pPr algn="l"/>
            <a:r>
              <a:rPr lang="en-IN" sz="2800" b="1" dirty="0">
                <a:solidFill>
                  <a:schemeClr val="tx1"/>
                </a:solidFill>
                <a:latin typeface="Cambria Math" panose="02040503050406030204" pitchFamily="18" charset="0"/>
                <a:ea typeface="Cambria Math" panose="02040503050406030204" pitchFamily="18" charset="0"/>
              </a:rPr>
              <a:t> </a:t>
            </a:r>
          </a:p>
          <a:p>
            <a:pPr algn="l"/>
            <a:r>
              <a:rPr lang="en-IN" sz="2800" dirty="0">
                <a:solidFill>
                  <a:schemeClr val="tx1"/>
                </a:solidFill>
                <a:latin typeface="Cambria Math" panose="02040503050406030204" pitchFamily="18" charset="0"/>
                <a:ea typeface="Cambria Math" panose="02040503050406030204" pitchFamily="18" charset="0"/>
              </a:rPr>
              <a:t>The MIN() function returns the smallest value of the selected column.</a:t>
            </a:r>
          </a:p>
          <a:p>
            <a:pPr algn="l"/>
            <a:r>
              <a:rPr lang="en-IN" sz="2800" dirty="0">
                <a:solidFill>
                  <a:schemeClr val="tx1"/>
                </a:solidFill>
                <a:latin typeface="Cambria Math" panose="02040503050406030204" pitchFamily="18" charset="0"/>
                <a:ea typeface="Cambria Math" panose="02040503050406030204" pitchFamily="18" charset="0"/>
              </a:rPr>
              <a:t>The MAX() function returns the largest value of the selected column.</a:t>
            </a:r>
          </a:p>
          <a:p>
            <a:pPr algn="l"/>
            <a:r>
              <a:rPr lang="en-IN" sz="2800" b="1" dirty="0">
                <a:solidFill>
                  <a:schemeClr val="tx1"/>
                </a:solidFill>
                <a:latin typeface="Cambria Math" panose="02040503050406030204" pitchFamily="18" charset="0"/>
                <a:ea typeface="Cambria Math" panose="02040503050406030204" pitchFamily="18" charset="0"/>
              </a:rPr>
              <a:t>	</a:t>
            </a:r>
            <a:r>
              <a:rPr lang="en-IN" dirty="0">
                <a:solidFill>
                  <a:schemeClr val="tx1"/>
                </a:solidFill>
              </a:rPr>
              <a:t>SELECT MIN (</a:t>
            </a:r>
            <a:r>
              <a:rPr lang="en-IN" dirty="0" err="1">
                <a:solidFill>
                  <a:schemeClr val="tx1"/>
                </a:solidFill>
              </a:rPr>
              <a:t>pincode</a:t>
            </a:r>
            <a:r>
              <a:rPr lang="en-IN" dirty="0">
                <a:solidFill>
                  <a:schemeClr val="tx1"/>
                </a:solidFill>
              </a:rPr>
              <a:t>) FROM persons;</a:t>
            </a:r>
          </a:p>
          <a:p>
            <a:pPr algn="l"/>
            <a:r>
              <a:rPr lang="en-IN" dirty="0">
                <a:solidFill>
                  <a:schemeClr val="tx1"/>
                </a:solidFill>
              </a:rPr>
              <a:t>	SELECT MIN(Price) AS </a:t>
            </a:r>
            <a:r>
              <a:rPr lang="en-IN" dirty="0" err="1">
                <a:solidFill>
                  <a:schemeClr val="tx1"/>
                </a:solidFill>
              </a:rPr>
              <a:t>SmallestPrice</a:t>
            </a:r>
            <a:r>
              <a:rPr lang="en-IN" dirty="0">
                <a:solidFill>
                  <a:schemeClr val="tx1"/>
                </a:solidFill>
              </a:rPr>
              <a:t> FROM Products;</a:t>
            </a:r>
          </a:p>
          <a:p>
            <a:pPr algn="l"/>
            <a:r>
              <a:rPr lang="en-IN" dirty="0">
                <a:solidFill>
                  <a:schemeClr val="tx1"/>
                </a:solidFill>
              </a:rPr>
              <a:t>	SELECT MAX (</a:t>
            </a:r>
            <a:r>
              <a:rPr lang="en-IN" dirty="0" err="1">
                <a:solidFill>
                  <a:schemeClr val="tx1"/>
                </a:solidFill>
              </a:rPr>
              <a:t>pincode</a:t>
            </a:r>
            <a:r>
              <a:rPr lang="en-IN" dirty="0">
                <a:solidFill>
                  <a:schemeClr val="tx1"/>
                </a:solidFill>
              </a:rPr>
              <a:t>) FROM persons;</a:t>
            </a:r>
          </a:p>
          <a:p>
            <a:pPr algn="l"/>
            <a:r>
              <a:rPr lang="en-IN" dirty="0">
                <a:solidFill>
                  <a:schemeClr val="tx1"/>
                </a:solidFill>
              </a:rPr>
              <a:t>	SELECT MAX(Price) AS </a:t>
            </a:r>
            <a:r>
              <a:rPr lang="en-IN" dirty="0" err="1">
                <a:solidFill>
                  <a:schemeClr val="tx1"/>
                </a:solidFill>
              </a:rPr>
              <a:t>LargestPrice</a:t>
            </a:r>
            <a:r>
              <a:rPr lang="en-IN" dirty="0">
                <a:solidFill>
                  <a:schemeClr val="tx1"/>
                </a:solidFill>
              </a:rPr>
              <a:t> FROM Products;</a:t>
            </a:r>
            <a:endParaRPr lang="en-IN" sz="2800" b="1" dirty="0">
              <a:solidFill>
                <a:schemeClr val="tx1"/>
              </a:solidFill>
              <a:latin typeface="Cambria Math" panose="02040503050406030204" pitchFamily="18" charset="0"/>
              <a:ea typeface="Cambria Math" panose="02040503050406030204" pitchFamily="18" charset="0"/>
            </a:endParaRPr>
          </a:p>
          <a:p>
            <a:pPr algn="l"/>
            <a:endParaRPr lang="en-IN" sz="28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2193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8830491" cy="6400799"/>
          </a:xfrm>
        </p:spPr>
        <p:txBody>
          <a:bodyPr>
            <a:normAutofit fontScale="92500" lnSpcReduction="20000"/>
          </a:bodyPr>
          <a:lstStyle/>
          <a:p>
            <a:pPr algn="l"/>
            <a:r>
              <a:rPr lang="en-IN" sz="2800" b="1" dirty="0">
                <a:solidFill>
                  <a:schemeClr val="bg1"/>
                </a:solidFill>
                <a:latin typeface="Cambria Math" panose="02040503050406030204" pitchFamily="18" charset="0"/>
                <a:ea typeface="Cambria Math" panose="02040503050406030204" pitchFamily="18" charset="0"/>
              </a:rPr>
              <a:t>What Can SQL do</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SQL can execute queries against a database</a:t>
            </a:r>
          </a:p>
          <a:p>
            <a:pPr algn="l"/>
            <a:r>
              <a:rPr lang="en-IN" sz="2800" dirty="0">
                <a:solidFill>
                  <a:schemeClr val="tx1"/>
                </a:solidFill>
                <a:latin typeface="Cambria Math" panose="02040503050406030204" pitchFamily="18" charset="0"/>
                <a:ea typeface="Cambria Math" panose="02040503050406030204" pitchFamily="18" charset="0"/>
              </a:rPr>
              <a:t>SQL can retrieve data from a database</a:t>
            </a:r>
          </a:p>
          <a:p>
            <a:pPr algn="l"/>
            <a:r>
              <a:rPr lang="en-IN" sz="2800" dirty="0">
                <a:solidFill>
                  <a:schemeClr val="tx1"/>
                </a:solidFill>
                <a:latin typeface="Cambria Math" panose="02040503050406030204" pitchFamily="18" charset="0"/>
                <a:ea typeface="Cambria Math" panose="02040503050406030204" pitchFamily="18" charset="0"/>
              </a:rPr>
              <a:t>SQL can insert records in a database</a:t>
            </a:r>
          </a:p>
          <a:p>
            <a:pPr algn="l"/>
            <a:r>
              <a:rPr lang="en-IN" sz="2800" dirty="0">
                <a:solidFill>
                  <a:schemeClr val="tx1"/>
                </a:solidFill>
                <a:latin typeface="Cambria Math" panose="02040503050406030204" pitchFamily="18" charset="0"/>
                <a:ea typeface="Cambria Math" panose="02040503050406030204" pitchFamily="18" charset="0"/>
              </a:rPr>
              <a:t>SQL can update records in a database</a:t>
            </a:r>
          </a:p>
          <a:p>
            <a:pPr algn="l"/>
            <a:r>
              <a:rPr lang="en-IN" sz="2800" dirty="0">
                <a:solidFill>
                  <a:schemeClr val="tx1"/>
                </a:solidFill>
                <a:latin typeface="Cambria Math" panose="02040503050406030204" pitchFamily="18" charset="0"/>
                <a:ea typeface="Cambria Math" panose="02040503050406030204" pitchFamily="18" charset="0"/>
              </a:rPr>
              <a:t>SQL can delete records from a database</a:t>
            </a:r>
          </a:p>
          <a:p>
            <a:pPr algn="l"/>
            <a:r>
              <a:rPr lang="en-IN" sz="2800" dirty="0">
                <a:solidFill>
                  <a:schemeClr val="tx1"/>
                </a:solidFill>
                <a:latin typeface="Cambria Math" panose="02040503050406030204" pitchFamily="18" charset="0"/>
                <a:ea typeface="Cambria Math" panose="02040503050406030204" pitchFamily="18" charset="0"/>
              </a:rPr>
              <a:t>SQL can create new databases</a:t>
            </a:r>
          </a:p>
          <a:p>
            <a:pPr algn="l"/>
            <a:r>
              <a:rPr lang="en-IN" sz="2800" dirty="0">
                <a:solidFill>
                  <a:schemeClr val="tx1"/>
                </a:solidFill>
                <a:latin typeface="Cambria Math" panose="02040503050406030204" pitchFamily="18" charset="0"/>
                <a:ea typeface="Cambria Math" panose="02040503050406030204" pitchFamily="18" charset="0"/>
              </a:rPr>
              <a:t>SQL can create new tables in a database</a:t>
            </a:r>
          </a:p>
          <a:p>
            <a:pPr algn="l"/>
            <a:r>
              <a:rPr lang="en-IN" sz="2800" dirty="0">
                <a:solidFill>
                  <a:schemeClr val="tx1"/>
                </a:solidFill>
                <a:latin typeface="Cambria Math" panose="02040503050406030204" pitchFamily="18" charset="0"/>
                <a:ea typeface="Cambria Math" panose="02040503050406030204" pitchFamily="18" charset="0"/>
              </a:rPr>
              <a:t>SQL can create stored procedures in a database</a:t>
            </a:r>
          </a:p>
          <a:p>
            <a:pPr algn="l"/>
            <a:r>
              <a:rPr lang="en-IN" sz="2800" dirty="0">
                <a:solidFill>
                  <a:schemeClr val="tx1"/>
                </a:solidFill>
                <a:latin typeface="Cambria Math" panose="02040503050406030204" pitchFamily="18" charset="0"/>
                <a:ea typeface="Cambria Math" panose="02040503050406030204" pitchFamily="18" charset="0"/>
              </a:rPr>
              <a:t>SQL can create views in a database</a:t>
            </a:r>
          </a:p>
          <a:p>
            <a:pPr algn="l"/>
            <a:r>
              <a:rPr lang="en-IN" sz="2800" dirty="0">
                <a:solidFill>
                  <a:schemeClr val="tx1"/>
                </a:solidFill>
                <a:latin typeface="Cambria Math" panose="02040503050406030204" pitchFamily="18" charset="0"/>
                <a:ea typeface="Cambria Math" panose="02040503050406030204" pitchFamily="18" charset="0"/>
              </a:rPr>
              <a:t>SQL can set permissions on tables, procedures, and views</a:t>
            </a:r>
            <a:endParaRPr lang="en-IN" sz="2400" dirty="0">
              <a:solidFill>
                <a:schemeClr val="tx1"/>
              </a:solidFill>
              <a:latin typeface="Cambria Math" panose="02040503050406030204" pitchFamily="18" charset="0"/>
              <a:ea typeface="Cambria Math" panose="02040503050406030204" pitchFamily="18" charset="0"/>
            </a:endParaRPr>
          </a:p>
          <a:p>
            <a:pPr algn="just"/>
            <a:r>
              <a:rPr lang="en-IN" sz="2400" dirty="0">
                <a:solidFill>
                  <a:schemeClr val="tx1"/>
                </a:solidFill>
                <a:latin typeface="Cambria Math" panose="02040503050406030204" pitchFamily="18" charset="0"/>
                <a:ea typeface="Cambria Math" panose="02040503050406030204" pitchFamily="18" charset="0"/>
              </a:rPr>
              <a:t> </a:t>
            </a:r>
            <a:r>
              <a:rPr lang="en-IN" dirty="0"/>
              <a:t> </a:t>
            </a:r>
            <a:endParaRPr lang="en-IN" b="1" dirty="0"/>
          </a:p>
          <a:p>
            <a:pPr algn="l"/>
            <a:endParaRPr lang="en-IN" dirty="0"/>
          </a:p>
        </p:txBody>
      </p:sp>
    </p:spTree>
    <p:extLst>
      <p:ext uri="{BB962C8B-B14F-4D97-AF65-F5344CB8AC3E}">
        <p14:creationId xmlns:p14="http://schemas.microsoft.com/office/powerpoint/2010/main" val="260648092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9947" y="228600"/>
            <a:ext cx="10850880"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COUNT(), AVG() and SUM()</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SELECT COUNT(</a:t>
            </a:r>
            <a:r>
              <a:rPr lang="en-IN" dirty="0" err="1">
                <a:solidFill>
                  <a:schemeClr val="tx1"/>
                </a:solidFill>
              </a:rPr>
              <a:t>ProductID</a:t>
            </a:r>
            <a:r>
              <a:rPr lang="en-IN" dirty="0">
                <a:solidFill>
                  <a:schemeClr val="tx1"/>
                </a:solidFill>
              </a:rPr>
              <a:t>) FROM Products;</a:t>
            </a:r>
          </a:p>
          <a:p>
            <a:pPr algn="l"/>
            <a:endParaRPr lang="en-IN" dirty="0">
              <a:solidFill>
                <a:schemeClr val="tx1"/>
              </a:solidFill>
            </a:endParaRPr>
          </a:p>
          <a:p>
            <a:pPr algn="l"/>
            <a:r>
              <a:rPr lang="en-IN" dirty="0">
                <a:solidFill>
                  <a:schemeClr val="tx1"/>
                </a:solidFill>
              </a:rPr>
              <a:t>SELECT AVG(Price) FROM Products;</a:t>
            </a:r>
          </a:p>
          <a:p>
            <a:pPr algn="l"/>
            <a:endParaRPr lang="en-IN" dirty="0">
              <a:solidFill>
                <a:schemeClr val="tx1"/>
              </a:solidFill>
            </a:endParaRPr>
          </a:p>
          <a:p>
            <a:pPr algn="l"/>
            <a:r>
              <a:rPr lang="en-IN" dirty="0">
                <a:solidFill>
                  <a:schemeClr val="tx1"/>
                </a:solidFill>
              </a:rPr>
              <a:t>SELECT SUM(Quantity) FROM </a:t>
            </a:r>
            <a:r>
              <a:rPr lang="en-IN" dirty="0" err="1">
                <a:solidFill>
                  <a:schemeClr val="tx1"/>
                </a:solidFill>
              </a:rPr>
              <a:t>OrderDetails</a:t>
            </a:r>
            <a:r>
              <a:rPr lang="en-IN" dirty="0"/>
              <a:t>;</a:t>
            </a:r>
            <a:endParaRPr lang="en-IN" sz="28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884124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SQL Wildcard Characters</a:t>
            </a:r>
          </a:p>
          <a:p>
            <a:pPr algn="l"/>
            <a:r>
              <a:rPr lang="en-IN" sz="2000" dirty="0">
                <a:solidFill>
                  <a:schemeClr val="tx1"/>
                </a:solidFill>
                <a:latin typeface="Cambria Math" panose="02040503050406030204" pitchFamily="18" charset="0"/>
                <a:ea typeface="Cambria Math" panose="02040503050406030204" pitchFamily="18" charset="0"/>
              </a:rPr>
              <a:t>A wildcard character is used to substitute one or more characters in a string.</a:t>
            </a:r>
          </a:p>
          <a:p>
            <a:pPr algn="l"/>
            <a:r>
              <a:rPr lang="en-IN" sz="2000" dirty="0">
                <a:solidFill>
                  <a:schemeClr val="tx1"/>
                </a:solidFill>
                <a:latin typeface="Cambria Math" panose="02040503050406030204" pitchFamily="18" charset="0"/>
                <a:ea typeface="Cambria Math" panose="02040503050406030204" pitchFamily="18" charset="0"/>
              </a:rPr>
              <a:t>Wildcard characters are used with the LIKE operator. The LIKE operator is used in a WHERE clause to search for a specified pattern in a column.</a:t>
            </a:r>
          </a:p>
          <a:p>
            <a:pPr algn="l"/>
            <a:endParaRPr lang="en-IN" sz="2000" dirty="0">
              <a:solidFill>
                <a:schemeClr val="tx1"/>
              </a:solidFill>
              <a:latin typeface="Cambria Math" panose="02040503050406030204" pitchFamily="18" charset="0"/>
              <a:ea typeface="Cambria Math" panose="02040503050406030204" pitchFamily="18" charset="0"/>
            </a:endParaRPr>
          </a:p>
          <a:p>
            <a:pPr algn="l"/>
            <a:endParaRPr lang="en-IN" sz="2000" dirty="0">
              <a:solidFill>
                <a:schemeClr val="tx1"/>
              </a:solidFill>
              <a:latin typeface="Cambria Math" panose="02040503050406030204" pitchFamily="18" charset="0"/>
              <a:ea typeface="Cambria Math"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06551282"/>
              </p:ext>
            </p:extLst>
          </p:nvPr>
        </p:nvGraphicFramePr>
        <p:xfrm>
          <a:off x="661847" y="2159725"/>
          <a:ext cx="9422678" cy="4318363"/>
        </p:xfrm>
        <a:graphic>
          <a:graphicData uri="http://schemas.openxmlformats.org/drawingml/2006/table">
            <a:tbl>
              <a:tblPr/>
              <a:tblGrid>
                <a:gridCol w="4711339">
                  <a:extLst>
                    <a:ext uri="{9D8B030D-6E8A-4147-A177-3AD203B41FA5}">
                      <a16:colId xmlns:a16="http://schemas.microsoft.com/office/drawing/2014/main" val="3728925133"/>
                    </a:ext>
                  </a:extLst>
                </a:gridCol>
                <a:gridCol w="4711339">
                  <a:extLst>
                    <a:ext uri="{9D8B030D-6E8A-4147-A177-3AD203B41FA5}">
                      <a16:colId xmlns:a16="http://schemas.microsoft.com/office/drawing/2014/main" val="804783813"/>
                    </a:ext>
                  </a:extLst>
                </a:gridCol>
              </a:tblGrid>
              <a:tr h="354565">
                <a:tc>
                  <a:txBody>
                    <a:bodyPr/>
                    <a:lstStyle/>
                    <a:p>
                      <a:pPr algn="l" fontAlgn="t"/>
                      <a:r>
                        <a:rPr lang="en-IN" sz="1700">
                          <a:solidFill>
                            <a:schemeClr val="bg1"/>
                          </a:solidFill>
                          <a:effectLst/>
                        </a:rPr>
                        <a:t>LIKE Operator</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dirty="0">
                          <a:solidFill>
                            <a:schemeClr val="bg1"/>
                          </a:solidFill>
                          <a:effectLst/>
                        </a:rPr>
                        <a:t>Description</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1624471"/>
                  </a:ext>
                </a:extLst>
              </a:tr>
              <a:tr h="600682">
                <a:tc>
                  <a:txBody>
                    <a:bodyPr/>
                    <a:lstStyle/>
                    <a:p>
                      <a:pPr algn="l" fontAlgn="t"/>
                      <a:r>
                        <a:rPr lang="en-IN" sz="1700">
                          <a:solidFill>
                            <a:schemeClr val="bg1"/>
                          </a:solidFill>
                          <a:effectLst/>
                        </a:rPr>
                        <a:t>WHERE CustomerName LIKE 'a%'</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solidFill>
                            <a:schemeClr val="bg1"/>
                          </a:solidFill>
                          <a:effectLst/>
                        </a:rPr>
                        <a:t>Finds any values that starts with "a"</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251832363"/>
                  </a:ext>
                </a:extLst>
              </a:tr>
              <a:tr h="600682">
                <a:tc>
                  <a:txBody>
                    <a:bodyPr/>
                    <a:lstStyle/>
                    <a:p>
                      <a:pPr algn="l" fontAlgn="t"/>
                      <a:r>
                        <a:rPr lang="en-IN" sz="1700">
                          <a:solidFill>
                            <a:schemeClr val="bg1"/>
                          </a:solidFill>
                          <a:effectLst/>
                        </a:rPr>
                        <a:t>WHERE CustomerName LIKE '%a'</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solidFill>
                            <a:schemeClr val="bg1"/>
                          </a:solidFill>
                          <a:effectLst/>
                        </a:rPr>
                        <a:t>Finds any values that ends with "a"</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8688810"/>
                  </a:ext>
                </a:extLst>
              </a:tr>
              <a:tr h="600682">
                <a:tc>
                  <a:txBody>
                    <a:bodyPr/>
                    <a:lstStyle/>
                    <a:p>
                      <a:pPr algn="l" fontAlgn="t"/>
                      <a:r>
                        <a:rPr lang="en-IN" sz="1700" dirty="0">
                          <a:solidFill>
                            <a:schemeClr val="bg1"/>
                          </a:solidFill>
                          <a:effectLst/>
                        </a:rPr>
                        <a:t>WHERE </a:t>
                      </a:r>
                      <a:r>
                        <a:rPr lang="en-IN" sz="1700" dirty="0" err="1">
                          <a:solidFill>
                            <a:schemeClr val="bg1"/>
                          </a:solidFill>
                          <a:effectLst/>
                        </a:rPr>
                        <a:t>CustomerName</a:t>
                      </a:r>
                      <a:r>
                        <a:rPr lang="en-IN" sz="1700" dirty="0">
                          <a:solidFill>
                            <a:schemeClr val="bg1"/>
                          </a:solidFill>
                          <a:effectLst/>
                        </a:rPr>
                        <a:t> LIKE '%or%'</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solidFill>
                            <a:schemeClr val="bg1"/>
                          </a:solidFill>
                          <a:effectLst/>
                        </a:rPr>
                        <a:t>Finds any values that have "or" in any position</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53566890"/>
                  </a:ext>
                </a:extLst>
              </a:tr>
              <a:tr h="600682">
                <a:tc>
                  <a:txBody>
                    <a:bodyPr/>
                    <a:lstStyle/>
                    <a:p>
                      <a:pPr algn="l" fontAlgn="t"/>
                      <a:r>
                        <a:rPr lang="en-IN" sz="1700">
                          <a:solidFill>
                            <a:schemeClr val="bg1"/>
                          </a:solidFill>
                          <a:effectLst/>
                        </a:rPr>
                        <a:t>WHERE CustomerName LIKE '_r%'</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solidFill>
                            <a:schemeClr val="bg1"/>
                          </a:solidFill>
                          <a:effectLst/>
                        </a:rPr>
                        <a:t>Finds any values that have "r" in the second position</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74213137"/>
                  </a:ext>
                </a:extLst>
              </a:tr>
              <a:tr h="846799">
                <a:tc>
                  <a:txBody>
                    <a:bodyPr/>
                    <a:lstStyle/>
                    <a:p>
                      <a:pPr algn="l" fontAlgn="t"/>
                      <a:r>
                        <a:rPr lang="en-IN" sz="1700" dirty="0">
                          <a:solidFill>
                            <a:schemeClr val="bg1"/>
                          </a:solidFill>
                          <a:effectLst/>
                        </a:rPr>
                        <a:t>WHERE </a:t>
                      </a:r>
                      <a:r>
                        <a:rPr lang="en-IN" sz="1700" dirty="0" err="1">
                          <a:solidFill>
                            <a:schemeClr val="bg1"/>
                          </a:solidFill>
                          <a:effectLst/>
                        </a:rPr>
                        <a:t>CustomerName</a:t>
                      </a:r>
                      <a:r>
                        <a:rPr lang="en-IN" sz="1700" dirty="0">
                          <a:solidFill>
                            <a:schemeClr val="bg1"/>
                          </a:solidFill>
                          <a:effectLst/>
                        </a:rPr>
                        <a:t> LIKE 'a__%'</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solidFill>
                            <a:schemeClr val="bg1"/>
                          </a:solidFill>
                          <a:effectLst/>
                        </a:rPr>
                        <a:t>Finds any values that starts with "a" and are at least 3 characters in length</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38916510"/>
                  </a:ext>
                </a:extLst>
              </a:tr>
              <a:tr h="600682">
                <a:tc>
                  <a:txBody>
                    <a:bodyPr/>
                    <a:lstStyle/>
                    <a:p>
                      <a:pPr algn="l" fontAlgn="t"/>
                      <a:r>
                        <a:rPr lang="en-IN" sz="1700">
                          <a:solidFill>
                            <a:schemeClr val="bg1"/>
                          </a:solidFill>
                          <a:effectLst/>
                        </a:rPr>
                        <a:t>WHERE ContactName LIKE 'a%o'</a:t>
                      </a:r>
                    </a:p>
                  </a:txBody>
                  <a:tcPr marL="11416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dirty="0">
                          <a:solidFill>
                            <a:schemeClr val="bg1"/>
                          </a:solidFill>
                          <a:effectLst/>
                        </a:rPr>
                        <a:t>Finds any values that starts with "a" and ends with "o"</a:t>
                      </a:r>
                    </a:p>
                  </a:txBody>
                  <a:tcPr marL="57080" marR="57080" marT="57080" marB="570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0612970"/>
                  </a:ext>
                </a:extLst>
              </a:tr>
            </a:tbl>
          </a:graphicData>
        </a:graphic>
      </p:graphicFrame>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748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SQL Wildcard Characters</a:t>
            </a:r>
          </a:p>
          <a:p>
            <a:pPr algn="l"/>
            <a:endParaRPr lang="en-IN" sz="2800" b="1" dirty="0">
              <a:solidFill>
                <a:schemeClr val="bg1"/>
              </a:solidFill>
              <a:latin typeface="Cambria Math" panose="02040503050406030204" pitchFamily="18" charset="0"/>
              <a:ea typeface="Cambria Math" panose="02040503050406030204" pitchFamily="18" charset="0"/>
            </a:endParaRPr>
          </a:p>
          <a:p>
            <a:pPr algn="l"/>
            <a:endParaRPr lang="en-IN" sz="2800" b="1" dirty="0">
              <a:solidFill>
                <a:schemeClr val="bg1"/>
              </a:solidFill>
              <a:latin typeface="Cambria Math" panose="02040503050406030204" pitchFamily="18" charset="0"/>
              <a:ea typeface="Cambria Math" panose="02040503050406030204" pitchFamily="18" charset="0"/>
            </a:endParaRPr>
          </a:p>
          <a:p>
            <a:pPr algn="l"/>
            <a:r>
              <a:rPr lang="en-IN" dirty="0">
                <a:solidFill>
                  <a:schemeClr val="tx1"/>
                </a:solidFill>
              </a:rPr>
              <a:t>SELECT * FROM Customers WHERE City LIKE '</a:t>
            </a:r>
            <a:r>
              <a:rPr lang="en-IN" dirty="0" err="1">
                <a:solidFill>
                  <a:schemeClr val="tx1"/>
                </a:solidFill>
              </a:rPr>
              <a:t>ber</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 WHERE City LIKE '%</a:t>
            </a:r>
            <a:r>
              <a:rPr lang="en-IN" dirty="0" err="1">
                <a:solidFill>
                  <a:schemeClr val="tx1"/>
                </a:solidFill>
              </a:rPr>
              <a:t>es</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 WHERE City LIKE '_</a:t>
            </a:r>
            <a:r>
              <a:rPr lang="en-IN" dirty="0" err="1">
                <a:solidFill>
                  <a:schemeClr val="tx1"/>
                </a:solidFill>
              </a:rPr>
              <a:t>ondon</a:t>
            </a:r>
            <a:r>
              <a:rPr lang="en-IN" dirty="0">
                <a:solidFill>
                  <a:schemeClr val="tx1"/>
                </a:solidFill>
              </a:rPr>
              <a:t>';</a:t>
            </a:r>
          </a:p>
          <a:p>
            <a:pPr algn="l"/>
            <a:endParaRPr lang="en-IN" dirty="0">
              <a:solidFill>
                <a:schemeClr val="tx1"/>
              </a:solidFill>
            </a:endParaRPr>
          </a:p>
          <a:p>
            <a:pPr algn="l"/>
            <a:r>
              <a:rPr lang="en-IN" dirty="0">
                <a:solidFill>
                  <a:schemeClr val="tx1"/>
                </a:solidFill>
              </a:rPr>
              <a:t>SELECT * FROM Customers WHERE City LIKE '</a:t>
            </a:r>
            <a:r>
              <a:rPr lang="en-IN" dirty="0" err="1">
                <a:solidFill>
                  <a:schemeClr val="tx1"/>
                </a:solidFill>
              </a:rPr>
              <a:t>L_n_on</a:t>
            </a:r>
            <a:r>
              <a:rPr lang="en-IN" dirty="0">
                <a:solidFill>
                  <a:schemeClr val="tx1"/>
                </a:solidFill>
              </a:rPr>
              <a:t>';</a:t>
            </a:r>
          </a:p>
          <a:p>
            <a:pPr algn="l"/>
            <a:endParaRPr lang="en-IN" dirty="0">
              <a:solidFill>
                <a:schemeClr val="tx1"/>
              </a:solidFill>
            </a:endParaRPr>
          </a:p>
          <a:p>
            <a:pPr algn="l"/>
            <a:endParaRPr lang="en-IN" dirty="0">
              <a:solidFill>
                <a:schemeClr val="tx1"/>
              </a:solidFill>
            </a:endParaRPr>
          </a:p>
          <a:p>
            <a:pPr algn="l"/>
            <a:endParaRPr lang="en-IN" sz="2000" dirty="0">
              <a:solidFill>
                <a:schemeClr val="tx1"/>
              </a:solidFill>
              <a:latin typeface="Cambria Math" panose="02040503050406030204" pitchFamily="18" charset="0"/>
              <a:ea typeface="Cambria Math" panose="02040503050406030204" pitchFamily="18" charset="0"/>
            </a:endParaRPr>
          </a:p>
        </p:txBody>
      </p:sp>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229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The SQL UPDATE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UPDATE statement is used to modify the existing records in a table.</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b="1" dirty="0">
                <a:solidFill>
                  <a:schemeClr val="tx1"/>
                </a:solidFill>
              </a:rPr>
              <a:t>UPDATE Customers SET </a:t>
            </a:r>
            <a:r>
              <a:rPr lang="en-IN" b="1" dirty="0" err="1">
                <a:solidFill>
                  <a:schemeClr val="tx1"/>
                </a:solidFill>
              </a:rPr>
              <a:t>ContactName</a:t>
            </a:r>
            <a:r>
              <a:rPr lang="en-IN" b="1" dirty="0">
                <a:solidFill>
                  <a:schemeClr val="tx1"/>
                </a:solidFill>
              </a:rPr>
              <a:t> = 'Alfred Schmidt', City= 'Frankfurt‘ WHERE </a:t>
            </a:r>
            <a:r>
              <a:rPr lang="en-IN" b="1" dirty="0" err="1">
                <a:solidFill>
                  <a:schemeClr val="tx1"/>
                </a:solidFill>
              </a:rPr>
              <a:t>CustomerID</a:t>
            </a:r>
            <a:r>
              <a:rPr lang="en-IN" b="1" dirty="0">
                <a:solidFill>
                  <a:schemeClr val="tx1"/>
                </a:solidFill>
              </a:rPr>
              <a:t> = 1;</a:t>
            </a:r>
          </a:p>
          <a:p>
            <a:pPr algn="l"/>
            <a:endParaRPr lang="en-IN" dirty="0">
              <a:solidFill>
                <a:schemeClr val="tx1"/>
              </a:solidFill>
            </a:endParaRPr>
          </a:p>
          <a:p>
            <a:pPr algn="l"/>
            <a:r>
              <a:rPr lang="en-IN" dirty="0">
                <a:solidFill>
                  <a:schemeClr val="tx1"/>
                </a:solidFill>
              </a:rPr>
              <a:t>UPDATE Customers SET </a:t>
            </a:r>
            <a:r>
              <a:rPr lang="en-IN" dirty="0" err="1">
                <a:solidFill>
                  <a:schemeClr val="tx1"/>
                </a:solidFill>
              </a:rPr>
              <a:t>ContactName</a:t>
            </a:r>
            <a:r>
              <a:rPr lang="en-IN" dirty="0">
                <a:solidFill>
                  <a:schemeClr val="tx1"/>
                </a:solidFill>
              </a:rPr>
              <a:t>='Juan‘ WHERE Country='Mexico';</a:t>
            </a:r>
          </a:p>
          <a:p>
            <a:pPr algn="l"/>
            <a:endParaRPr lang="en-IN" dirty="0">
              <a:solidFill>
                <a:schemeClr val="tx1"/>
              </a:solidFill>
            </a:endParaRPr>
          </a:p>
          <a:p>
            <a:pPr algn="l"/>
            <a:r>
              <a:rPr lang="en-IN" dirty="0">
                <a:solidFill>
                  <a:schemeClr val="tx1"/>
                </a:solidFill>
              </a:rPr>
              <a:t>UPDATE Customers SET </a:t>
            </a:r>
            <a:r>
              <a:rPr lang="en-IN" dirty="0" err="1">
                <a:solidFill>
                  <a:schemeClr val="tx1"/>
                </a:solidFill>
              </a:rPr>
              <a:t>ContactName</a:t>
            </a:r>
            <a:r>
              <a:rPr lang="en-IN" dirty="0">
                <a:solidFill>
                  <a:schemeClr val="tx1"/>
                </a:solidFill>
              </a:rPr>
              <a:t>='Juan';</a:t>
            </a:r>
            <a:endParaRPr lang="en-IN" sz="2400" dirty="0">
              <a:solidFill>
                <a:schemeClr val="tx1"/>
              </a:solidFill>
              <a:latin typeface="Cambria Math" panose="02040503050406030204" pitchFamily="18" charset="0"/>
              <a:ea typeface="Cambria Math" panose="02040503050406030204" pitchFamily="18" charset="0"/>
            </a:endParaRPr>
          </a:p>
          <a:p>
            <a:pPr algn="l"/>
            <a:endParaRPr lang="en-IN" sz="2400" dirty="0">
              <a:solidFill>
                <a:schemeClr val="tx1"/>
              </a:solidFill>
              <a:latin typeface="Cambria Math" panose="02040503050406030204" pitchFamily="18" charset="0"/>
              <a:ea typeface="Cambria Math" panose="02040503050406030204" pitchFamily="18" charset="0"/>
            </a:endParaRPr>
          </a:p>
        </p:txBody>
      </p:sp>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19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The SQL DELETE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DELETE statement is used to delete existing records in a table.</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The following SQL statement deletes the customer "</a:t>
            </a:r>
            <a:r>
              <a:rPr lang="en-IN" dirty="0" err="1">
                <a:solidFill>
                  <a:schemeClr val="tx1"/>
                </a:solidFill>
              </a:rPr>
              <a:t>Alfreds</a:t>
            </a:r>
            <a:r>
              <a:rPr lang="en-IN" dirty="0">
                <a:solidFill>
                  <a:schemeClr val="tx1"/>
                </a:solidFill>
              </a:rPr>
              <a:t> </a:t>
            </a:r>
            <a:r>
              <a:rPr lang="en-IN" dirty="0" err="1">
                <a:solidFill>
                  <a:schemeClr val="tx1"/>
                </a:solidFill>
              </a:rPr>
              <a:t>Futterkiste</a:t>
            </a:r>
            <a:r>
              <a:rPr lang="en-IN" dirty="0">
                <a:solidFill>
                  <a:schemeClr val="tx1"/>
                </a:solidFill>
              </a:rPr>
              <a:t>" from the "Customers" table:</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			DELETE FROM Customers WHERE </a:t>
            </a:r>
            <a:r>
              <a:rPr lang="en-IN" dirty="0" err="1">
                <a:solidFill>
                  <a:schemeClr val="tx1"/>
                </a:solidFill>
              </a:rPr>
              <a:t>CustomerName</a:t>
            </a:r>
            <a:r>
              <a:rPr lang="en-IN" dirty="0">
                <a:solidFill>
                  <a:schemeClr val="tx1"/>
                </a:solidFill>
              </a:rPr>
              <a:t>='</a:t>
            </a:r>
            <a:r>
              <a:rPr lang="en-IN" dirty="0" err="1">
                <a:solidFill>
                  <a:schemeClr val="tx1"/>
                </a:solidFill>
              </a:rPr>
              <a:t>Alfreds</a:t>
            </a:r>
            <a:r>
              <a:rPr lang="en-IN" dirty="0">
                <a:solidFill>
                  <a:schemeClr val="tx1"/>
                </a:solidFill>
              </a:rPr>
              <a:t> </a:t>
            </a:r>
            <a:r>
              <a:rPr lang="en-IN" dirty="0" err="1">
                <a:solidFill>
                  <a:schemeClr val="tx1"/>
                </a:solidFill>
              </a:rPr>
              <a:t>Futterkiste</a:t>
            </a:r>
            <a:r>
              <a:rPr lang="en-IN" dirty="0">
                <a:solidFill>
                  <a:schemeClr val="tx1"/>
                </a:solidFill>
              </a:rPr>
              <a:t>';</a:t>
            </a:r>
          </a:p>
          <a:p>
            <a:pPr algn="l"/>
            <a:endParaRPr lang="en-IN" dirty="0"/>
          </a:p>
          <a:p>
            <a:pPr algn="l"/>
            <a:endParaRPr lang="en-IN" dirty="0"/>
          </a:p>
          <a:p>
            <a:pPr algn="l"/>
            <a:r>
              <a:rPr lang="en-IN" dirty="0">
                <a:solidFill>
                  <a:schemeClr val="tx1"/>
                </a:solidFill>
              </a:rPr>
              <a:t>The following SQL statement deletes all rows in the "Customers" table, without deleting the table</a:t>
            </a:r>
          </a:p>
          <a:p>
            <a:pPr algn="l"/>
            <a:endParaRPr lang="en-IN" dirty="0">
              <a:solidFill>
                <a:schemeClr val="tx1"/>
              </a:solidFill>
            </a:endParaRPr>
          </a:p>
          <a:p>
            <a:pPr algn="l"/>
            <a:r>
              <a:rPr lang="en-IN" dirty="0">
                <a:solidFill>
                  <a:schemeClr val="tx1"/>
                </a:solidFill>
              </a:rPr>
              <a:t>			DELETE FROM Customers;</a:t>
            </a:r>
            <a:endParaRPr lang="en-IN" sz="2400" dirty="0">
              <a:solidFill>
                <a:schemeClr val="tx1"/>
              </a:solidFill>
              <a:latin typeface="Cambria Math" panose="02040503050406030204" pitchFamily="18" charset="0"/>
              <a:ea typeface="Cambria Math" panose="02040503050406030204" pitchFamily="18" charset="0"/>
            </a:endParaRPr>
          </a:p>
        </p:txBody>
      </p:sp>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8046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endParaRPr lang="en-IN" sz="2800" b="1" dirty="0">
              <a:solidFill>
                <a:schemeClr val="bg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SQL ALTER TABLE Statement</a:t>
            </a:r>
          </a:p>
          <a:p>
            <a:pPr algn="l"/>
            <a:r>
              <a:rPr lang="en-IN" sz="2400" dirty="0">
                <a:solidFill>
                  <a:schemeClr val="tx1"/>
                </a:solidFill>
                <a:latin typeface="Cambria Math" panose="02040503050406030204" pitchFamily="18" charset="0"/>
                <a:ea typeface="Cambria Math" panose="02040503050406030204" pitchFamily="18" charset="0"/>
              </a:rPr>
              <a:t>The ALTER TABLE statement is used to add, delete, or modify columns in an existing table and also used to add and drop various constraints on an existing table.</a:t>
            </a:r>
          </a:p>
          <a:p>
            <a:pPr marL="342900" indent="-342900" algn="l">
              <a:buFont typeface="Arial" panose="020B0604020202020204" pitchFamily="34" charset="0"/>
              <a:buChar char="•"/>
            </a:pPr>
            <a:r>
              <a:rPr lang="en-IN" dirty="0">
                <a:solidFill>
                  <a:schemeClr val="tx1"/>
                </a:solidFill>
              </a:rPr>
              <a:t>ALTER TABLE Customers ADD Email varchar(255);</a:t>
            </a:r>
          </a:p>
          <a:p>
            <a:pPr marL="342900" indent="-342900" algn="l">
              <a:buFont typeface="Arial" panose="020B0604020202020204" pitchFamily="34" charset="0"/>
              <a:buChar char="•"/>
            </a:pPr>
            <a:r>
              <a:rPr lang="en-IN" dirty="0">
                <a:solidFill>
                  <a:schemeClr val="tx1"/>
                </a:solidFill>
              </a:rPr>
              <a:t>ALTER TABLE Customers DROP COLUMN Email;</a:t>
            </a:r>
          </a:p>
          <a:p>
            <a:pPr marL="342900" indent="-342900" algn="l">
              <a:buFont typeface="Arial" panose="020B0604020202020204" pitchFamily="34" charset="0"/>
              <a:buChar char="•"/>
            </a:pPr>
            <a:r>
              <a:rPr lang="en-IN" dirty="0">
                <a:solidFill>
                  <a:schemeClr val="tx1"/>
                </a:solidFill>
              </a:rPr>
              <a:t>ALTER TABLE Persons ADD </a:t>
            </a:r>
            <a:r>
              <a:rPr lang="en-IN" dirty="0" err="1">
                <a:solidFill>
                  <a:schemeClr val="tx1"/>
                </a:solidFill>
              </a:rPr>
              <a:t>DateOfBirth</a:t>
            </a:r>
            <a:r>
              <a:rPr lang="en-IN" dirty="0">
                <a:solidFill>
                  <a:schemeClr val="tx1"/>
                </a:solidFill>
              </a:rPr>
              <a:t> date;</a:t>
            </a:r>
          </a:p>
          <a:p>
            <a:pPr marL="342900" indent="-342900" algn="l">
              <a:buFont typeface="Arial" panose="020B0604020202020204" pitchFamily="34" charset="0"/>
              <a:buChar char="•"/>
            </a:pPr>
            <a:r>
              <a:rPr lang="en-IN" dirty="0">
                <a:solidFill>
                  <a:schemeClr val="tx1"/>
                </a:solidFill>
              </a:rPr>
              <a:t>ALTER TABLE Persons MODIFY COLUMN </a:t>
            </a:r>
            <a:r>
              <a:rPr lang="en-IN" dirty="0" err="1">
                <a:solidFill>
                  <a:schemeClr val="tx1"/>
                </a:solidFill>
              </a:rPr>
              <a:t>DateOfBirth</a:t>
            </a:r>
            <a:r>
              <a:rPr lang="en-IN" dirty="0">
                <a:solidFill>
                  <a:schemeClr val="tx1"/>
                </a:solidFill>
              </a:rPr>
              <a:t> year;</a:t>
            </a:r>
          </a:p>
          <a:p>
            <a:pPr marL="342900" indent="-342900" algn="l">
              <a:buFont typeface="Arial" panose="020B0604020202020204" pitchFamily="34" charset="0"/>
              <a:buChar char="•"/>
            </a:pPr>
            <a:r>
              <a:rPr lang="en-IN" dirty="0">
                <a:solidFill>
                  <a:schemeClr val="tx1"/>
                </a:solidFill>
              </a:rPr>
              <a:t>ALTER TABLE CSA ADD Column </a:t>
            </a:r>
            <a:r>
              <a:rPr lang="en-IN" dirty="0" err="1">
                <a:solidFill>
                  <a:schemeClr val="tx1"/>
                </a:solidFill>
              </a:rPr>
              <a:t>Pincode</a:t>
            </a:r>
            <a:r>
              <a:rPr lang="en-IN" dirty="0">
                <a:solidFill>
                  <a:schemeClr val="tx1"/>
                </a:solidFill>
              </a:rPr>
              <a:t> int after Address;</a:t>
            </a:r>
          </a:p>
          <a:p>
            <a:pPr marL="342900" indent="-342900" algn="l">
              <a:buFont typeface="Arial" panose="020B0604020202020204" pitchFamily="34" charset="0"/>
              <a:buChar char="•"/>
            </a:pPr>
            <a:r>
              <a:rPr lang="en-IN" dirty="0">
                <a:solidFill>
                  <a:schemeClr val="tx1"/>
                </a:solidFill>
              </a:rPr>
              <a:t>Alter Table CSA Modify Column </a:t>
            </a:r>
            <a:r>
              <a:rPr lang="en-IN" dirty="0" err="1">
                <a:solidFill>
                  <a:schemeClr val="tx1"/>
                </a:solidFill>
              </a:rPr>
              <a:t>DateOfBirth</a:t>
            </a:r>
            <a:r>
              <a:rPr lang="en-IN" dirty="0">
                <a:solidFill>
                  <a:schemeClr val="tx1"/>
                </a:solidFill>
              </a:rPr>
              <a:t> Date after </a:t>
            </a:r>
            <a:r>
              <a:rPr lang="en-IN" dirty="0" err="1">
                <a:solidFill>
                  <a:schemeClr val="tx1"/>
                </a:solidFill>
              </a:rPr>
              <a:t>FatherName</a:t>
            </a:r>
            <a:r>
              <a:rPr lang="en-IN" dirty="0">
                <a:solidFill>
                  <a:schemeClr val="tx1"/>
                </a:solidFill>
              </a:rPr>
              <a:t>;</a:t>
            </a:r>
          </a:p>
          <a:p>
            <a:pPr algn="l"/>
            <a:endParaRPr lang="en-IN" sz="2400" dirty="0">
              <a:solidFill>
                <a:schemeClr val="tx1"/>
              </a:solidFill>
              <a:latin typeface="Cambria Math" panose="02040503050406030204" pitchFamily="18" charset="0"/>
              <a:ea typeface="Cambria Math" panose="02040503050406030204" pitchFamily="18" charset="0"/>
            </a:endParaRPr>
          </a:p>
        </p:txBody>
      </p:sp>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3999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1224" y="217714"/>
            <a:ext cx="10850880"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The SQL DROP TABLE Statement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DROP TABLE statement is used to drop an existing table in a database.</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DROP TABLE Shippers;</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sz="2800" b="1" dirty="0">
                <a:solidFill>
                  <a:schemeClr val="bg1"/>
                </a:solidFill>
                <a:latin typeface="Cambria Math" panose="02040503050406030204" pitchFamily="18" charset="0"/>
                <a:ea typeface="Cambria Math" panose="02040503050406030204" pitchFamily="18" charset="0"/>
              </a:rPr>
              <a:t>SQL TRUNCATE TABLE</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400" dirty="0">
                <a:solidFill>
                  <a:schemeClr val="tx1"/>
                </a:solidFill>
                <a:latin typeface="Cambria Math" panose="02040503050406030204" pitchFamily="18" charset="0"/>
                <a:ea typeface="Cambria Math" panose="02040503050406030204" pitchFamily="18" charset="0"/>
              </a:rPr>
              <a:t>The TRUNCATE TABLE statement is used to delete the data inside a table, but not the table itself.</a:t>
            </a:r>
          </a:p>
          <a:p>
            <a:pPr algn="l"/>
            <a:endParaRPr lang="en-IN" sz="2400" dirty="0">
              <a:solidFill>
                <a:schemeClr val="tx1"/>
              </a:solidFill>
              <a:latin typeface="Cambria Math" panose="02040503050406030204" pitchFamily="18" charset="0"/>
              <a:ea typeface="Cambria Math" panose="02040503050406030204" pitchFamily="18" charset="0"/>
            </a:endParaRPr>
          </a:p>
          <a:p>
            <a:pPr algn="l"/>
            <a:r>
              <a:rPr lang="en-IN" dirty="0">
                <a:solidFill>
                  <a:schemeClr val="tx1"/>
                </a:solidFill>
              </a:rPr>
              <a:t>TRUNCATE TABLE </a:t>
            </a:r>
            <a:r>
              <a:rPr lang="en-IN" i="1" dirty="0" err="1">
                <a:solidFill>
                  <a:schemeClr val="tx1"/>
                </a:solidFill>
              </a:rPr>
              <a:t>table_name</a:t>
            </a:r>
            <a:r>
              <a:rPr lang="en-IN" dirty="0">
                <a:solidFill>
                  <a:schemeClr val="tx1"/>
                </a:solidFill>
              </a:rPr>
              <a:t>;</a:t>
            </a:r>
            <a:endParaRPr lang="en-IN" sz="2400" dirty="0">
              <a:solidFill>
                <a:schemeClr val="tx1"/>
              </a:solidFill>
              <a:latin typeface="Cambria Math" panose="02040503050406030204" pitchFamily="18" charset="0"/>
              <a:ea typeface="Cambria Math" panose="02040503050406030204" pitchFamily="18" charset="0"/>
            </a:endParaRPr>
          </a:p>
        </p:txBody>
      </p:sp>
      <p:sp>
        <p:nvSpPr>
          <p:cNvPr id="6" name="Rectangle 1"/>
          <p:cNvSpPr>
            <a:spLocks noChangeArrowheads="1"/>
          </p:cNvSpPr>
          <p:nvPr/>
        </p:nvSpPr>
        <p:spPr bwMode="auto">
          <a:xfrm>
            <a:off x="1520373" y="2810355"/>
            <a:ext cx="9861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576568"/>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388" y="220301"/>
            <a:ext cx="8596668" cy="838954"/>
          </a:xfrm>
        </p:spPr>
        <p:txBody>
          <a:bodyPr/>
          <a:lstStyle/>
          <a:p>
            <a:r>
              <a:rPr lang="en-US" dirty="0">
                <a:solidFill>
                  <a:schemeClr val="bg1"/>
                </a:solidFill>
              </a:rPr>
              <a:t>Primary Key</a:t>
            </a:r>
          </a:p>
        </p:txBody>
      </p:sp>
      <p:sp>
        <p:nvSpPr>
          <p:cNvPr id="4" name="TextBox 3"/>
          <p:cNvSpPr txBox="1"/>
          <p:nvPr/>
        </p:nvSpPr>
        <p:spPr>
          <a:xfrm>
            <a:off x="651850" y="869134"/>
            <a:ext cx="10827944" cy="5909310"/>
          </a:xfrm>
          <a:prstGeom prst="rect">
            <a:avLst/>
          </a:prstGeom>
          <a:noFill/>
        </p:spPr>
        <p:txBody>
          <a:bodyPr wrap="square" rtlCol="0">
            <a:spAutoFit/>
          </a:bodyPr>
          <a:lstStyle/>
          <a:p>
            <a:pPr>
              <a:lnSpc>
                <a:spcPts val="2400"/>
              </a:lnSpc>
            </a:pPr>
            <a:endParaRPr lang="en-IN" i="1" dirty="0"/>
          </a:p>
          <a:p>
            <a:pPr>
              <a:lnSpc>
                <a:spcPts val="2400"/>
              </a:lnSpc>
            </a:pPr>
            <a:r>
              <a:rPr lang="en-IN" i="1" dirty="0"/>
              <a:t>CREATE TABLE Persons (</a:t>
            </a:r>
            <a:br>
              <a:rPr lang="en-IN" i="1" dirty="0"/>
            </a:br>
            <a:r>
              <a:rPr lang="en-IN" i="1" dirty="0"/>
              <a:t>   			 id int ,</a:t>
            </a:r>
            <a:br>
              <a:rPr lang="en-IN" i="1" dirty="0"/>
            </a:br>
            <a:r>
              <a:rPr lang="en-IN" i="1" dirty="0"/>
              <a:t>   			 Name varchar(255),</a:t>
            </a:r>
          </a:p>
          <a:p>
            <a:pPr>
              <a:lnSpc>
                <a:spcPts val="2400"/>
              </a:lnSpc>
            </a:pPr>
            <a:r>
              <a:rPr lang="en-IN" i="1" dirty="0"/>
              <a:t>			 </a:t>
            </a:r>
            <a:r>
              <a:rPr lang="en-IN" i="1" dirty="0" err="1"/>
              <a:t>Fname</a:t>
            </a:r>
            <a:r>
              <a:rPr lang="en-IN" i="1" dirty="0"/>
              <a:t> </a:t>
            </a:r>
            <a:r>
              <a:rPr lang="en-IN" i="1" dirty="0" err="1"/>
              <a:t>varchar</a:t>
            </a:r>
            <a:r>
              <a:rPr lang="en-IN" i="1" dirty="0"/>
              <a:t>(255),</a:t>
            </a:r>
            <a:br>
              <a:rPr lang="en-IN" i="1" dirty="0"/>
            </a:br>
            <a:r>
              <a:rPr lang="en-IN" i="1" dirty="0"/>
              <a:t>    			City </a:t>
            </a:r>
            <a:r>
              <a:rPr lang="en-IN" i="1" dirty="0" err="1"/>
              <a:t>varchar</a:t>
            </a:r>
            <a:r>
              <a:rPr lang="en-IN" i="1" dirty="0"/>
              <a:t>(255),</a:t>
            </a:r>
            <a:br>
              <a:rPr lang="en-IN" i="1" dirty="0"/>
            </a:br>
            <a:r>
              <a:rPr lang="en-IN" i="1" dirty="0"/>
              <a:t>    			</a:t>
            </a:r>
            <a:r>
              <a:rPr lang="en-IN" i="1" dirty="0" err="1"/>
              <a:t>Pincode</a:t>
            </a:r>
            <a:r>
              <a:rPr lang="en-IN" i="1" dirty="0"/>
              <a:t> </a:t>
            </a:r>
            <a:r>
              <a:rPr lang="en-IN" i="1" dirty="0" err="1"/>
              <a:t>int</a:t>
            </a:r>
            <a:r>
              <a:rPr lang="en-IN" i="1" dirty="0"/>
              <a:t>(255),</a:t>
            </a:r>
          </a:p>
          <a:p>
            <a:pPr>
              <a:lnSpc>
                <a:spcPts val="2400"/>
              </a:lnSpc>
            </a:pPr>
            <a:r>
              <a:rPr lang="en-IN" i="1" dirty="0"/>
              <a:t>			primary key(id)</a:t>
            </a:r>
            <a:br>
              <a:rPr lang="en-IN" i="1" dirty="0"/>
            </a:br>
            <a:r>
              <a:rPr lang="en-IN" i="1" dirty="0"/>
              <a:t>			);</a:t>
            </a:r>
          </a:p>
          <a:p>
            <a:pPr>
              <a:lnSpc>
                <a:spcPts val="2400"/>
              </a:lnSpc>
            </a:pPr>
            <a:endParaRPr lang="en-IN" b="1" i="1" dirty="0">
              <a:latin typeface="Cambria Math" panose="02040503050406030204" pitchFamily="18" charset="0"/>
              <a:ea typeface="Cambria Math" panose="02040503050406030204" pitchFamily="18" charset="0"/>
            </a:endParaRPr>
          </a:p>
          <a:p>
            <a:pPr>
              <a:lnSpc>
                <a:spcPts val="2400"/>
              </a:lnSpc>
            </a:pPr>
            <a:r>
              <a:rPr lang="en-IN" i="1" dirty="0"/>
              <a:t>CREATE TABLE Persons (</a:t>
            </a:r>
            <a:br>
              <a:rPr lang="en-IN" i="1" dirty="0"/>
            </a:br>
            <a:r>
              <a:rPr lang="en-IN" i="1" dirty="0"/>
              <a:t>   			 id int primary key,</a:t>
            </a:r>
            <a:br>
              <a:rPr lang="en-IN" i="1" dirty="0"/>
            </a:br>
            <a:r>
              <a:rPr lang="en-IN" i="1" dirty="0"/>
              <a:t>   			 Name varchar(255),</a:t>
            </a:r>
          </a:p>
          <a:p>
            <a:pPr>
              <a:lnSpc>
                <a:spcPts val="2400"/>
              </a:lnSpc>
            </a:pPr>
            <a:r>
              <a:rPr lang="en-IN" i="1" dirty="0"/>
              <a:t>			 </a:t>
            </a:r>
            <a:r>
              <a:rPr lang="en-IN" i="1" dirty="0" err="1"/>
              <a:t>Fname</a:t>
            </a:r>
            <a:r>
              <a:rPr lang="en-IN" i="1" dirty="0"/>
              <a:t> </a:t>
            </a:r>
            <a:r>
              <a:rPr lang="en-IN" i="1" dirty="0" err="1"/>
              <a:t>varchar</a:t>
            </a:r>
            <a:r>
              <a:rPr lang="en-IN" i="1" dirty="0"/>
              <a:t>(255),</a:t>
            </a:r>
            <a:br>
              <a:rPr lang="en-IN" i="1" dirty="0"/>
            </a:br>
            <a:r>
              <a:rPr lang="en-IN" i="1" dirty="0"/>
              <a:t>    			City </a:t>
            </a:r>
            <a:r>
              <a:rPr lang="en-IN" i="1" dirty="0" err="1"/>
              <a:t>varchar</a:t>
            </a:r>
            <a:r>
              <a:rPr lang="en-IN" i="1" dirty="0"/>
              <a:t>(255),</a:t>
            </a:r>
            <a:br>
              <a:rPr lang="en-IN" i="1" dirty="0"/>
            </a:br>
            <a:r>
              <a:rPr lang="en-IN" i="1" dirty="0"/>
              <a:t>    			</a:t>
            </a:r>
            <a:r>
              <a:rPr lang="en-IN" i="1" dirty="0" err="1"/>
              <a:t>Pincode</a:t>
            </a:r>
            <a:r>
              <a:rPr lang="en-IN" i="1" dirty="0"/>
              <a:t> </a:t>
            </a:r>
            <a:r>
              <a:rPr lang="en-IN" i="1" dirty="0" err="1"/>
              <a:t>int</a:t>
            </a:r>
            <a:r>
              <a:rPr lang="en-IN" i="1" dirty="0"/>
              <a:t>(255),</a:t>
            </a:r>
            <a:br>
              <a:rPr lang="en-IN" i="1" dirty="0"/>
            </a:br>
            <a:r>
              <a:rPr lang="en-IN" i="1" dirty="0"/>
              <a:t>			);</a:t>
            </a:r>
            <a:endParaRPr lang="en-IN" b="1" i="1" dirty="0">
              <a:latin typeface="Cambria Math" panose="02040503050406030204" pitchFamily="18" charset="0"/>
              <a:ea typeface="Cambria Math" panose="02040503050406030204" pitchFamily="18" charset="0"/>
            </a:endParaRPr>
          </a:p>
          <a:p>
            <a:pPr>
              <a:lnSpc>
                <a:spcPts val="2400"/>
              </a:lnSpc>
            </a:pPr>
            <a:endParaRPr lang="en-IN" b="1" i="1" dirty="0">
              <a:latin typeface="Cambria Math" panose="02040503050406030204" pitchFamily="18" charset="0"/>
              <a:ea typeface="Cambria Math" panose="020405030504060302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355" y="794378"/>
            <a:ext cx="9696262" cy="2831544"/>
          </a:xfrm>
          <a:prstGeom prst="rect">
            <a:avLst/>
          </a:prstGeom>
          <a:noFill/>
        </p:spPr>
        <p:txBody>
          <a:bodyPr wrap="square" rtlCol="0">
            <a:spAutoFit/>
          </a:bodyPr>
          <a:lstStyle/>
          <a:p>
            <a:pPr>
              <a:lnSpc>
                <a:spcPts val="2400"/>
              </a:lnSpc>
            </a:pPr>
            <a:r>
              <a:rPr lang="en-IN" i="1" dirty="0"/>
              <a:t>CREATE TABLE Department (</a:t>
            </a:r>
            <a:br>
              <a:rPr lang="en-IN" i="1" dirty="0"/>
            </a:br>
            <a:r>
              <a:rPr lang="en-IN" i="1" dirty="0"/>
              <a:t>   			 </a:t>
            </a:r>
            <a:r>
              <a:rPr lang="en-IN" i="1" dirty="0" err="1"/>
              <a:t>RegNo</a:t>
            </a:r>
            <a:r>
              <a:rPr lang="en-IN" i="1" dirty="0"/>
              <a:t> int ,</a:t>
            </a:r>
            <a:br>
              <a:rPr lang="en-IN" i="1" dirty="0"/>
            </a:br>
            <a:r>
              <a:rPr lang="en-IN" i="1" dirty="0"/>
              <a:t>   			 Name varchar(255),</a:t>
            </a:r>
          </a:p>
          <a:p>
            <a:pPr>
              <a:lnSpc>
                <a:spcPts val="2400"/>
              </a:lnSpc>
            </a:pPr>
            <a:r>
              <a:rPr lang="en-IN" i="1" dirty="0"/>
              <a:t>			 </a:t>
            </a:r>
            <a:r>
              <a:rPr lang="en-IN" i="1" dirty="0" err="1"/>
              <a:t>Fname</a:t>
            </a:r>
            <a:r>
              <a:rPr lang="en-IN" i="1" dirty="0"/>
              <a:t> </a:t>
            </a:r>
            <a:r>
              <a:rPr lang="en-IN" i="1" dirty="0" err="1"/>
              <a:t>varchar</a:t>
            </a:r>
            <a:r>
              <a:rPr lang="en-IN" i="1" dirty="0"/>
              <a:t>(255),</a:t>
            </a:r>
            <a:br>
              <a:rPr lang="en-IN" i="1" dirty="0"/>
            </a:br>
            <a:r>
              <a:rPr lang="en-IN" i="1" dirty="0"/>
              <a:t>    			City </a:t>
            </a:r>
            <a:r>
              <a:rPr lang="en-IN" i="1" dirty="0" err="1"/>
              <a:t>varchar</a:t>
            </a:r>
            <a:r>
              <a:rPr lang="en-IN" i="1" dirty="0"/>
              <a:t>(255),</a:t>
            </a:r>
            <a:br>
              <a:rPr lang="en-IN" i="1" dirty="0"/>
            </a:br>
            <a:r>
              <a:rPr lang="en-IN" i="1" dirty="0"/>
              <a:t>    			</a:t>
            </a:r>
            <a:r>
              <a:rPr lang="en-IN" i="1" dirty="0" err="1"/>
              <a:t>Pincode</a:t>
            </a:r>
            <a:r>
              <a:rPr lang="en-IN" i="1" dirty="0"/>
              <a:t> </a:t>
            </a:r>
            <a:r>
              <a:rPr lang="en-IN" i="1" dirty="0" err="1"/>
              <a:t>int</a:t>
            </a:r>
            <a:r>
              <a:rPr lang="en-IN" i="1" dirty="0"/>
              <a:t>(255),</a:t>
            </a:r>
          </a:p>
          <a:p>
            <a:pPr>
              <a:lnSpc>
                <a:spcPts val="2400"/>
              </a:lnSpc>
            </a:pPr>
            <a:r>
              <a:rPr lang="en-IN" i="1" dirty="0"/>
              <a:t>			foreign key (</a:t>
            </a:r>
            <a:r>
              <a:rPr lang="en-IN" i="1" dirty="0" err="1"/>
              <a:t>column_name</a:t>
            </a:r>
            <a:r>
              <a:rPr lang="en-IN" i="1" dirty="0"/>
              <a:t>) references table2_name(</a:t>
            </a:r>
            <a:r>
              <a:rPr lang="en-IN" i="1" dirty="0" err="1"/>
              <a:t>column_name</a:t>
            </a:r>
            <a:r>
              <a:rPr lang="en-IN" i="1" dirty="0"/>
              <a:t>)</a:t>
            </a:r>
          </a:p>
          <a:p>
            <a:pPr>
              <a:lnSpc>
                <a:spcPts val="2400"/>
              </a:lnSpc>
            </a:pPr>
            <a:r>
              <a:rPr lang="en-IN" i="1" dirty="0"/>
              <a:t>			);</a:t>
            </a:r>
          </a:p>
          <a:p>
            <a:endParaRPr lang="en-US" dirty="0"/>
          </a:p>
        </p:txBody>
      </p:sp>
      <p:sp>
        <p:nvSpPr>
          <p:cNvPr id="3" name="TextBox 2"/>
          <p:cNvSpPr txBox="1"/>
          <p:nvPr/>
        </p:nvSpPr>
        <p:spPr>
          <a:xfrm>
            <a:off x="2064021" y="4068325"/>
            <a:ext cx="8483097" cy="2308324"/>
          </a:xfrm>
          <a:prstGeom prst="rect">
            <a:avLst/>
          </a:prstGeom>
          <a:noFill/>
        </p:spPr>
        <p:txBody>
          <a:bodyPr wrap="square" rtlCol="0">
            <a:spAutoFit/>
          </a:bodyPr>
          <a:lstStyle/>
          <a:p>
            <a:r>
              <a:rPr lang="en-US" b="1" i="1" dirty="0"/>
              <a:t>1. Alter table table2_name</a:t>
            </a:r>
          </a:p>
          <a:p>
            <a:r>
              <a:rPr lang="en-US" b="1" i="1" dirty="0"/>
              <a:t>ADD FOREIGN KEY (</a:t>
            </a:r>
            <a:r>
              <a:rPr lang="en-US" b="1" i="1" dirty="0" err="1"/>
              <a:t>column_name</a:t>
            </a:r>
            <a:r>
              <a:rPr lang="en-US" b="1" i="1" dirty="0"/>
              <a:t>) REFERENCES table1_name(</a:t>
            </a:r>
            <a:r>
              <a:rPr lang="en-US" b="1" i="1" dirty="0" err="1"/>
              <a:t>column_name</a:t>
            </a:r>
            <a:r>
              <a:rPr lang="en-US" b="1" i="1" dirty="0"/>
              <a:t>);</a:t>
            </a:r>
          </a:p>
          <a:p>
            <a:endParaRPr lang="en-US" b="1" i="1" dirty="0"/>
          </a:p>
          <a:p>
            <a:endParaRPr lang="en-US" b="1" i="1" dirty="0"/>
          </a:p>
          <a:p>
            <a:r>
              <a:rPr lang="en-US" b="1" i="1" dirty="0"/>
              <a:t>2. Alter Table table2_name(</a:t>
            </a:r>
          </a:p>
          <a:p>
            <a:r>
              <a:rPr lang="en-US" b="1" i="1" dirty="0"/>
              <a:t>Add Constraint </a:t>
            </a:r>
            <a:r>
              <a:rPr lang="en-US" b="1" i="1" dirty="0" err="1"/>
              <a:t>Fk_Number</a:t>
            </a:r>
            <a:endParaRPr lang="en-US" b="1" i="1" dirty="0"/>
          </a:p>
          <a:p>
            <a:r>
              <a:rPr lang="en-US" b="1" i="1" dirty="0"/>
              <a:t>Foreign Key(</a:t>
            </a:r>
            <a:r>
              <a:rPr lang="en-US" b="1" i="1" dirty="0" err="1"/>
              <a:t>RegNo</a:t>
            </a:r>
            <a:r>
              <a:rPr lang="en-US" b="1" i="1" dirty="0"/>
              <a:t>) References </a:t>
            </a:r>
            <a:r>
              <a:rPr lang="en-US" b="1" i="1" dirty="0" err="1"/>
              <a:t>table_name</a:t>
            </a:r>
            <a:r>
              <a:rPr lang="en-US" b="1" i="1" dirty="0"/>
              <a:t>(</a:t>
            </a:r>
            <a:r>
              <a:rPr lang="en-US" b="1" i="1" dirty="0" err="1"/>
              <a:t>Column_Name</a:t>
            </a:r>
            <a:r>
              <a:rPr lang="en-US" b="1" i="1" dirty="0"/>
              <a:t>)</a:t>
            </a:r>
          </a:p>
        </p:txBody>
      </p:sp>
      <p:sp>
        <p:nvSpPr>
          <p:cNvPr id="4" name="TextBox 3"/>
          <p:cNvSpPr txBox="1"/>
          <p:nvPr/>
        </p:nvSpPr>
        <p:spPr>
          <a:xfrm>
            <a:off x="1488289" y="3606660"/>
            <a:ext cx="7288040" cy="461665"/>
          </a:xfrm>
          <a:prstGeom prst="rect">
            <a:avLst/>
          </a:prstGeom>
          <a:noFill/>
        </p:spPr>
        <p:txBody>
          <a:bodyPr wrap="square" rtlCol="0">
            <a:spAutoFit/>
          </a:bodyPr>
          <a:lstStyle/>
          <a:p>
            <a:r>
              <a:rPr lang="en-US" sz="2400" b="1" dirty="0">
                <a:solidFill>
                  <a:schemeClr val="bg1"/>
                </a:solidFill>
              </a:rPr>
              <a:t>Assign Foreign Key in existing table</a:t>
            </a:r>
            <a:r>
              <a:rPr lang="en-US" sz="2000" dirty="0">
                <a:solidFill>
                  <a:schemeClr val="bg1"/>
                </a:solidFill>
              </a:rPr>
              <a:t>:</a:t>
            </a:r>
          </a:p>
        </p:txBody>
      </p:sp>
      <p:sp>
        <p:nvSpPr>
          <p:cNvPr id="5" name="TextBox 4"/>
          <p:cNvSpPr txBox="1"/>
          <p:nvPr/>
        </p:nvSpPr>
        <p:spPr>
          <a:xfrm>
            <a:off x="1375624" y="198087"/>
            <a:ext cx="6283105" cy="461665"/>
          </a:xfrm>
          <a:prstGeom prst="rect">
            <a:avLst/>
          </a:prstGeom>
          <a:noFill/>
        </p:spPr>
        <p:txBody>
          <a:bodyPr wrap="square" rtlCol="0">
            <a:spAutoFit/>
          </a:bodyPr>
          <a:lstStyle/>
          <a:p>
            <a:r>
              <a:rPr lang="en-US" sz="2400" b="1" dirty="0">
                <a:solidFill>
                  <a:schemeClr val="bg1"/>
                </a:solidFill>
              </a:rPr>
              <a:t>Assign FOREIGN KEY in new Table: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1617" y="305052"/>
            <a:ext cx="9877330" cy="6370975"/>
          </a:xfrm>
          <a:prstGeom prst="rect">
            <a:avLst/>
          </a:prstGeom>
          <a:noFill/>
        </p:spPr>
        <p:txBody>
          <a:bodyPr wrap="square" rtlCol="0">
            <a:spAutoFit/>
          </a:bodyPr>
          <a:lstStyle/>
          <a:p>
            <a:r>
              <a:rPr lang="en-US" sz="2400" b="1" dirty="0">
                <a:solidFill>
                  <a:schemeClr val="bg1"/>
                </a:solidFill>
                <a:latin typeface="Arial" pitchFamily="34" charset="0"/>
                <a:cs typeface="Arial" pitchFamily="34" charset="0"/>
              </a:rPr>
              <a:t>Assign Primary Key in Existing table :</a:t>
            </a:r>
          </a:p>
          <a:p>
            <a:r>
              <a:rPr lang="en-US" sz="2400" dirty="0">
                <a:latin typeface="Arial" pitchFamily="34" charset="0"/>
                <a:cs typeface="Arial" pitchFamily="34" charset="0"/>
              </a:rPr>
              <a:t>Alter table </a:t>
            </a:r>
            <a:r>
              <a:rPr lang="en-US" sz="2400" dirty="0" err="1">
                <a:latin typeface="Arial" pitchFamily="34" charset="0"/>
                <a:cs typeface="Arial" pitchFamily="34" charset="0"/>
              </a:rPr>
              <a:t>table_name</a:t>
            </a:r>
            <a:r>
              <a:rPr lang="en-US" sz="2400" dirty="0">
                <a:latin typeface="Arial" pitchFamily="34" charset="0"/>
                <a:cs typeface="Arial" pitchFamily="34" charset="0"/>
              </a:rPr>
              <a:t> ADD primary key(</a:t>
            </a:r>
            <a:r>
              <a:rPr lang="en-US" sz="2400" dirty="0" err="1">
                <a:latin typeface="Arial" pitchFamily="34" charset="0"/>
                <a:cs typeface="Arial" pitchFamily="34" charset="0"/>
              </a:rPr>
              <a:t>column_name</a:t>
            </a:r>
            <a:r>
              <a:rPr lang="en-US" sz="2400" dirty="0">
                <a:latin typeface="Arial" pitchFamily="34" charset="0"/>
                <a:cs typeface="Arial" pitchFamily="34" charset="0"/>
              </a:rPr>
              <a:t>);</a:t>
            </a:r>
          </a:p>
          <a:p>
            <a:endParaRPr lang="en-US" sz="2400" dirty="0">
              <a:latin typeface="Arial" pitchFamily="34" charset="0"/>
              <a:cs typeface="Arial" pitchFamily="34" charset="0"/>
            </a:endParaRPr>
          </a:p>
          <a:p>
            <a:r>
              <a:rPr lang="en-US" sz="2400" b="1" dirty="0">
                <a:solidFill>
                  <a:schemeClr val="bg1"/>
                </a:solidFill>
                <a:latin typeface="Arial" pitchFamily="34" charset="0"/>
                <a:cs typeface="Arial" pitchFamily="34" charset="0"/>
              </a:rPr>
              <a:t>For Remove Primary Key:</a:t>
            </a:r>
          </a:p>
          <a:p>
            <a:r>
              <a:rPr lang="en-US" sz="2400" dirty="0">
                <a:latin typeface="Arial" pitchFamily="34" charset="0"/>
                <a:cs typeface="Arial" pitchFamily="34" charset="0"/>
              </a:rPr>
              <a:t>Alter table </a:t>
            </a:r>
            <a:r>
              <a:rPr lang="en-US" sz="2400" dirty="0" err="1">
                <a:latin typeface="Arial" pitchFamily="34" charset="0"/>
                <a:cs typeface="Arial" pitchFamily="34" charset="0"/>
              </a:rPr>
              <a:t>table_name</a:t>
            </a:r>
            <a:r>
              <a:rPr lang="en-US" sz="2400" dirty="0">
                <a:latin typeface="Arial" pitchFamily="34" charset="0"/>
                <a:cs typeface="Arial" pitchFamily="34" charset="0"/>
              </a:rPr>
              <a:t> Drop Primary key;</a:t>
            </a:r>
          </a:p>
          <a:p>
            <a:endParaRPr lang="en-US" sz="2400" dirty="0">
              <a:latin typeface="Arial" pitchFamily="34" charset="0"/>
              <a:cs typeface="Arial" pitchFamily="34" charset="0"/>
            </a:endParaRPr>
          </a:p>
          <a:p>
            <a:endParaRPr lang="en-US" sz="2400" b="1" dirty="0">
              <a:solidFill>
                <a:schemeClr val="bg1"/>
              </a:solidFill>
              <a:latin typeface="Arial" pitchFamily="34" charset="0"/>
              <a:cs typeface="Arial" pitchFamily="34" charset="0"/>
            </a:endParaRPr>
          </a:p>
          <a:p>
            <a:r>
              <a:rPr lang="en-US" sz="2400" b="1" dirty="0">
                <a:solidFill>
                  <a:schemeClr val="bg1"/>
                </a:solidFill>
                <a:latin typeface="Arial" pitchFamily="34" charset="0"/>
                <a:cs typeface="Arial" pitchFamily="34" charset="0"/>
              </a:rPr>
              <a:t>Assign Foreign Key in Existing Table:</a:t>
            </a:r>
          </a:p>
          <a:p>
            <a:endParaRPr lang="en-US" sz="2400" dirty="0">
              <a:latin typeface="Arial" pitchFamily="34" charset="0"/>
              <a:cs typeface="Arial" pitchFamily="34" charset="0"/>
            </a:endParaRPr>
          </a:p>
          <a:p>
            <a:r>
              <a:rPr lang="en-US" sz="2400" dirty="0">
                <a:latin typeface="Arial" pitchFamily="34" charset="0"/>
                <a:cs typeface="Arial" pitchFamily="34" charset="0"/>
              </a:rPr>
              <a:t>Alter table table2_name Add Constraint </a:t>
            </a:r>
            <a:r>
              <a:rPr lang="en-US" sz="2400" dirty="0" err="1">
                <a:latin typeface="Arial" pitchFamily="34" charset="0"/>
                <a:cs typeface="Arial" pitchFamily="34" charset="0"/>
              </a:rPr>
              <a:t>Fk_Number</a:t>
            </a:r>
            <a:r>
              <a:rPr lang="en-US" sz="2400" dirty="0">
                <a:latin typeface="Arial" pitchFamily="34" charset="0"/>
                <a:cs typeface="Arial" pitchFamily="34" charset="0"/>
              </a:rPr>
              <a:t> Foreign key(</a:t>
            </a:r>
            <a:r>
              <a:rPr lang="en-US" sz="2400" dirty="0" err="1">
                <a:latin typeface="Arial" pitchFamily="34" charset="0"/>
                <a:cs typeface="Arial" pitchFamily="34" charset="0"/>
              </a:rPr>
              <a:t>Column_name</a:t>
            </a:r>
            <a:r>
              <a:rPr lang="en-US" sz="2400" dirty="0">
                <a:latin typeface="Arial" pitchFamily="34" charset="0"/>
                <a:cs typeface="Arial" pitchFamily="34" charset="0"/>
              </a:rPr>
              <a:t>) references table1_name(</a:t>
            </a:r>
            <a:r>
              <a:rPr lang="en-US" sz="2400" dirty="0" err="1">
                <a:latin typeface="Arial" pitchFamily="34" charset="0"/>
                <a:cs typeface="Arial" pitchFamily="34" charset="0"/>
              </a:rPr>
              <a:t>column_name</a:t>
            </a:r>
            <a:r>
              <a:rPr lang="en-US" sz="2400" dirty="0">
                <a:latin typeface="Arial" pitchFamily="34" charset="0"/>
                <a:cs typeface="Arial" pitchFamily="34" charset="0"/>
              </a:rPr>
              <a:t>)</a:t>
            </a:r>
          </a:p>
          <a:p>
            <a:endParaRPr lang="en-US" sz="2400" b="1" dirty="0">
              <a:solidFill>
                <a:schemeClr val="bg1"/>
              </a:solidFill>
              <a:latin typeface="Arial" pitchFamily="34" charset="0"/>
              <a:cs typeface="Arial" pitchFamily="34" charset="0"/>
            </a:endParaRPr>
          </a:p>
          <a:p>
            <a:r>
              <a:rPr lang="en-US" sz="2400" b="1" dirty="0">
                <a:solidFill>
                  <a:schemeClr val="bg1"/>
                </a:solidFill>
                <a:latin typeface="Arial" pitchFamily="34" charset="0"/>
                <a:cs typeface="Arial" pitchFamily="34" charset="0"/>
              </a:rPr>
              <a:t>For Remove Foreign Key:</a:t>
            </a:r>
          </a:p>
          <a:p>
            <a:endParaRPr lang="en-US" sz="2400" dirty="0">
              <a:latin typeface="Arial" pitchFamily="34" charset="0"/>
              <a:cs typeface="Arial" pitchFamily="34" charset="0"/>
            </a:endParaRPr>
          </a:p>
          <a:p>
            <a:r>
              <a:rPr lang="en-US" sz="2400" dirty="0">
                <a:latin typeface="Arial" pitchFamily="34" charset="0"/>
                <a:cs typeface="Arial" pitchFamily="34" charset="0"/>
              </a:rPr>
              <a:t>Alter table table2_name Drop foreign key </a:t>
            </a:r>
            <a:r>
              <a:rPr lang="en-US" sz="2400" dirty="0" err="1">
                <a:latin typeface="Arial" pitchFamily="34" charset="0"/>
                <a:cs typeface="Arial" pitchFamily="34" charset="0"/>
              </a:rPr>
              <a:t>Fk_Number</a:t>
            </a:r>
            <a:r>
              <a:rPr lang="en-US" sz="2400" dirty="0">
                <a:latin typeface="Arial" pitchFamily="34" charset="0"/>
                <a:cs typeface="Arial" pitchFamily="34" charset="0"/>
              </a:rPr>
              <a:t>;</a:t>
            </a:r>
          </a:p>
          <a:p>
            <a:endParaRPr lang="en-US" sz="2400" dirty="0">
              <a:latin typeface="Arial" pitchFamily="34" charset="0"/>
              <a:cs typeface="Arial" pitchFamily="34" charset="0"/>
            </a:endParaRPr>
          </a:p>
          <a:p>
            <a:r>
              <a:rPr lang="en-US" sz="2400" dirty="0">
                <a:latin typeface="Arial" pitchFamily="34" charset="0"/>
                <a:cs typeface="Arial" pitchFamily="34" charset="0"/>
              </a:rPr>
              <a:t>Alter table </a:t>
            </a:r>
            <a:r>
              <a:rPr lang="en-US" sz="2400" dirty="0" err="1">
                <a:latin typeface="Arial" pitchFamily="34" charset="0"/>
                <a:cs typeface="Arial" pitchFamily="34" charset="0"/>
              </a:rPr>
              <a:t>table_name</a:t>
            </a:r>
            <a:r>
              <a:rPr lang="en-US" sz="2400" dirty="0">
                <a:latin typeface="Arial" pitchFamily="34" charset="0"/>
                <a:cs typeface="Arial" pitchFamily="34" charset="0"/>
              </a:rPr>
              <a:t> Drop Constraint </a:t>
            </a:r>
            <a:r>
              <a:rPr lang="en-US" sz="2400" dirty="0" err="1">
                <a:latin typeface="Arial" pitchFamily="34" charset="0"/>
                <a:cs typeface="Arial" pitchFamily="34" charset="0"/>
              </a:rPr>
              <a:t>Fk_Number</a:t>
            </a:r>
            <a:r>
              <a:rPr lang="en-US" sz="2400" dirty="0">
                <a:latin typeface="Arial" pitchFamily="34" charset="0"/>
                <a:cs typeface="Arial" pitchFamily="34"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a:bodyPr>
          <a:lstStyle/>
          <a:p>
            <a:pPr algn="l"/>
            <a:r>
              <a:rPr lang="en-IN" sz="2800" b="1" dirty="0">
                <a:solidFill>
                  <a:schemeClr val="bg1"/>
                </a:solidFill>
                <a:latin typeface="Cambria Math" panose="02040503050406030204" pitchFamily="18" charset="0"/>
                <a:ea typeface="Cambria Math" panose="02040503050406030204" pitchFamily="18" charset="0"/>
              </a:rPr>
              <a:t>RDBMS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RDBMS stands for Relational Database Management System.</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RDBMS is the basis for SQL, and for all modern database systems such as MS SQL Server, IBM DB2, Oracle, MySQL, and Microsoft Access.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The data in RDBMS is stored in database objects called tables. A table is a collection of related data entries and it consists of columns and rows.</a:t>
            </a:r>
            <a:r>
              <a:rPr lang="en-IN" sz="2400" dirty="0">
                <a:solidFill>
                  <a:schemeClr val="tx1"/>
                </a:solidFill>
                <a:latin typeface="Cambria Math" panose="02040503050406030204" pitchFamily="18" charset="0"/>
                <a:ea typeface="Cambria Math" panose="02040503050406030204" pitchFamily="18" charset="0"/>
              </a:rPr>
              <a:t> </a:t>
            </a:r>
            <a:r>
              <a:rPr lang="en-IN" dirty="0"/>
              <a:t> </a:t>
            </a:r>
            <a:endParaRPr lang="en-IN" b="1" dirty="0"/>
          </a:p>
          <a:p>
            <a:pPr algn="l"/>
            <a:endParaRPr lang="en-IN" dirty="0"/>
          </a:p>
        </p:txBody>
      </p:sp>
    </p:spTree>
    <p:extLst>
      <p:ext uri="{BB962C8B-B14F-4D97-AF65-F5344CB8AC3E}">
        <p14:creationId xmlns:p14="http://schemas.microsoft.com/office/powerpoint/2010/main" val="2095216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222"/>
          </a:xfrm>
        </p:spPr>
        <p:txBody>
          <a:bodyPr>
            <a:normAutofit fontScale="90000"/>
          </a:bodyPr>
          <a:lstStyle/>
          <a:p>
            <a:r>
              <a:rPr lang="en-US" dirty="0">
                <a:solidFill>
                  <a:schemeClr val="bg1"/>
                </a:solidFill>
              </a:rPr>
              <a:t>SQL COUNT() , AVG() &amp; SUM() Functions:</a:t>
            </a:r>
          </a:p>
        </p:txBody>
      </p:sp>
      <p:sp>
        <p:nvSpPr>
          <p:cNvPr id="3" name="TextBox 2"/>
          <p:cNvSpPr txBox="1"/>
          <p:nvPr/>
        </p:nvSpPr>
        <p:spPr>
          <a:xfrm>
            <a:off x="733331" y="1783533"/>
            <a:ext cx="10809837" cy="3046988"/>
          </a:xfrm>
          <a:prstGeom prst="rect">
            <a:avLst/>
          </a:prstGeom>
          <a:noFill/>
        </p:spPr>
        <p:txBody>
          <a:bodyPr wrap="square" rtlCol="0">
            <a:spAutoFit/>
          </a:bodyPr>
          <a:lstStyle/>
          <a:p>
            <a:r>
              <a:rPr lang="en-US" sz="2400" dirty="0">
                <a:latin typeface="Arial" pitchFamily="34" charset="0"/>
                <a:cs typeface="Arial" pitchFamily="34" charset="0"/>
              </a:rPr>
              <a:t>The COUNT() function returns the number of rows that matches a specified criterion.</a:t>
            </a:r>
          </a:p>
          <a:p>
            <a:endParaRPr lang="en-US" sz="2400" dirty="0">
              <a:latin typeface="Arial" pitchFamily="34" charset="0"/>
              <a:cs typeface="Arial" pitchFamily="34" charset="0"/>
            </a:endParaRPr>
          </a:p>
          <a:p>
            <a:r>
              <a:rPr lang="en-US" sz="2400" b="1" dirty="0"/>
              <a:t>COUNT() Syntax</a:t>
            </a:r>
          </a:p>
          <a:p>
            <a:endParaRPr lang="en-US" sz="2400" dirty="0">
              <a:latin typeface="Arial" pitchFamily="34" charset="0"/>
              <a:cs typeface="Arial" pitchFamily="34" charset="0"/>
            </a:endParaRPr>
          </a:p>
          <a:p>
            <a:r>
              <a:rPr lang="en-US" sz="2400" i="1" dirty="0"/>
              <a:t>SELECT COUNT(</a:t>
            </a:r>
            <a:r>
              <a:rPr lang="en-US" sz="2400" i="1" dirty="0" err="1"/>
              <a:t>column_name</a:t>
            </a:r>
            <a:r>
              <a:rPr lang="en-US" sz="2400" i="1" dirty="0"/>
              <a:t>)</a:t>
            </a:r>
            <a:br>
              <a:rPr lang="en-US" sz="2400" i="1" dirty="0"/>
            </a:br>
            <a:r>
              <a:rPr lang="en-US" sz="2400" i="1" dirty="0"/>
              <a:t>FROM </a:t>
            </a:r>
            <a:r>
              <a:rPr lang="en-US" sz="2400" i="1" dirty="0" err="1"/>
              <a:t>table_name</a:t>
            </a:r>
            <a:br>
              <a:rPr lang="en-US" sz="2400" i="1" dirty="0"/>
            </a:br>
            <a:r>
              <a:rPr lang="en-US" sz="2400" i="1" dirty="0"/>
              <a:t>[WHERE condition];</a:t>
            </a:r>
            <a:endParaRPr lang="en-US" sz="2400" i="1" dirty="0">
              <a:latin typeface="Arial" pitchFamily="34" charset="0"/>
              <a:cs typeface="Arial"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186" y="1600261"/>
            <a:ext cx="10547287" cy="3416320"/>
          </a:xfrm>
          <a:prstGeom prst="rect">
            <a:avLst/>
          </a:prstGeom>
        </p:spPr>
        <p:txBody>
          <a:bodyPr wrap="square">
            <a:spAutoFit/>
          </a:bodyPr>
          <a:lstStyle/>
          <a:p>
            <a:r>
              <a:rPr lang="en-US" sz="2400" b="1" dirty="0"/>
              <a:t>COUNT() Example:</a:t>
            </a:r>
          </a:p>
          <a:p>
            <a:endParaRPr lang="en-US" sz="2400" b="1" dirty="0"/>
          </a:p>
          <a:p>
            <a:r>
              <a:rPr lang="en-US" sz="2400" dirty="0"/>
              <a:t>The following SQL statement finds the number of products:</a:t>
            </a:r>
          </a:p>
          <a:p>
            <a:endParaRPr lang="en-US" sz="2400" dirty="0"/>
          </a:p>
          <a:p>
            <a:r>
              <a:rPr lang="en-US" sz="2400" dirty="0"/>
              <a:t>SELECT COUNT(</a:t>
            </a:r>
            <a:r>
              <a:rPr lang="en-US" sz="2400" dirty="0" err="1"/>
              <a:t>Roll_No</a:t>
            </a:r>
            <a:r>
              <a:rPr lang="en-US" sz="2400" dirty="0"/>
              <a:t>)</a:t>
            </a:r>
            <a:br>
              <a:rPr lang="en-US" sz="2400" dirty="0"/>
            </a:br>
            <a:r>
              <a:rPr lang="en-US" sz="2400" dirty="0"/>
              <a:t>FROM Students;</a:t>
            </a:r>
          </a:p>
          <a:p>
            <a:endParaRPr lang="en-US" sz="2400" dirty="0"/>
          </a:p>
          <a:p>
            <a:endParaRPr lang="en-US" sz="2400" b="1" dirty="0"/>
          </a:p>
          <a:p>
            <a:r>
              <a:rPr lang="en-US" sz="2400" b="1" dirty="0"/>
              <a:t>Note:</a:t>
            </a:r>
            <a:r>
              <a:rPr lang="en-US" sz="2400" dirty="0"/>
              <a:t> NULL values are not counted.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24278" y="443620"/>
            <a:ext cx="10791730" cy="6037510"/>
          </a:xfrm>
          <a:prstGeom prst="rect">
            <a:avLst/>
          </a:prstGeom>
          <a:solidFill>
            <a:srgbClr val="FFFFFF"/>
          </a:solidFill>
          <a:ln w="9525">
            <a:noFill/>
            <a:miter lim="800000"/>
            <a:headEnd/>
            <a:tailEnd/>
          </a:ln>
          <a:effec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Verdana" pitchFamily="34" charset="0"/>
                <a:cs typeface="Arial" pitchFamily="34" charset="0"/>
              </a:rPr>
              <a:t>The </a:t>
            </a:r>
            <a:r>
              <a:rPr kumimoji="0" lang="en-US" sz="2400" b="0" i="0" u="none" strike="noStrike" cap="none" normalizeH="0" baseline="0" dirty="0">
                <a:ln>
                  <a:noFill/>
                </a:ln>
                <a:solidFill>
                  <a:schemeClr val="bg1"/>
                </a:solidFill>
                <a:effectLst/>
                <a:latin typeface="Consolas" pitchFamily="49" charset="0"/>
                <a:cs typeface="Arial" pitchFamily="34" charset="0"/>
              </a:rPr>
              <a:t>AVG()</a:t>
            </a:r>
            <a:r>
              <a:rPr kumimoji="0" lang="en-US" sz="2400" b="0" i="0" u="none" strike="noStrike" cap="none" normalizeH="0" baseline="0" dirty="0">
                <a:ln>
                  <a:noFill/>
                </a:ln>
                <a:solidFill>
                  <a:schemeClr val="bg1"/>
                </a:solidFill>
                <a:effectLst/>
                <a:latin typeface="Verdana" pitchFamily="34" charset="0"/>
                <a:cs typeface="Arial" pitchFamily="34" charset="0"/>
              </a:rPr>
              <a:t> function returns the average value of a numeric column.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Verdana" pitchFamily="34" charset="0"/>
                <a:cs typeface="Arial" pitchFamily="34" charset="0"/>
              </a:rPr>
              <a:t> </a:t>
            </a:r>
            <a:endParaRPr kumimoji="0" lang="en-US" sz="2400" b="0" i="0" u="none" strike="noStrike" cap="none" normalizeH="0" baseline="0" dirty="0">
              <a:ln>
                <a:noFill/>
              </a:ln>
              <a:solidFill>
                <a:schemeClr val="bg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Segoe UI" pitchFamily="34" charset="0"/>
                <a:cs typeface="Segoe UI" pitchFamily="34" charset="0"/>
              </a:rPr>
              <a:t>AVG() 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b="1" dirty="0">
              <a:solidFill>
                <a:schemeClr val="bg1"/>
              </a:solidFill>
              <a:latin typeface="Segoe UI" pitchFamily="34" charset="0"/>
              <a:cs typeface="Segoe UI" pitchFamily="34" charset="0"/>
            </a:endParaRPr>
          </a:p>
          <a:p>
            <a:pPr lvl="0" defTabSz="914400" eaLnBrk="0" fontAlgn="base" hangingPunct="0">
              <a:spcBef>
                <a:spcPct val="0"/>
              </a:spcBef>
              <a:spcAft>
                <a:spcPct val="0"/>
              </a:spcAft>
            </a:pPr>
            <a:r>
              <a:rPr lang="en-US" sz="2400" i="1" dirty="0">
                <a:solidFill>
                  <a:schemeClr val="bg1"/>
                </a:solidFill>
              </a:rPr>
              <a:t>SELECT AVG(</a:t>
            </a:r>
            <a:r>
              <a:rPr lang="en-US" sz="2400" i="1" dirty="0" err="1">
                <a:solidFill>
                  <a:schemeClr val="bg1"/>
                </a:solidFill>
              </a:rPr>
              <a:t>column_name</a:t>
            </a:r>
            <a:r>
              <a:rPr lang="en-US" sz="2400" i="1" dirty="0">
                <a:solidFill>
                  <a:schemeClr val="bg1"/>
                </a:solidFill>
              </a:rPr>
              <a:t>)</a:t>
            </a:r>
            <a:br>
              <a:rPr lang="en-US" sz="2400" i="1" dirty="0">
                <a:solidFill>
                  <a:schemeClr val="bg1"/>
                </a:solidFill>
              </a:rPr>
            </a:br>
            <a:r>
              <a:rPr lang="en-US" sz="2400" i="1" dirty="0">
                <a:solidFill>
                  <a:schemeClr val="bg1"/>
                </a:solidFill>
              </a:rPr>
              <a:t>FROM </a:t>
            </a:r>
            <a:r>
              <a:rPr lang="en-US" sz="2400" i="1" dirty="0" err="1">
                <a:solidFill>
                  <a:schemeClr val="bg1"/>
                </a:solidFill>
              </a:rPr>
              <a:t>table_name</a:t>
            </a:r>
            <a:br>
              <a:rPr lang="en-US" sz="2400" i="1" dirty="0">
                <a:solidFill>
                  <a:schemeClr val="bg1"/>
                </a:solidFill>
              </a:rPr>
            </a:br>
            <a:r>
              <a:rPr lang="en-US" sz="2400" i="1" dirty="0">
                <a:solidFill>
                  <a:schemeClr val="bg1"/>
                </a:solidFill>
              </a:rPr>
              <a:t>[WHERE condition];</a:t>
            </a:r>
          </a:p>
          <a:p>
            <a:pPr lvl="0" defTabSz="914400" eaLnBrk="0" fontAlgn="base" hangingPunct="0">
              <a:spcBef>
                <a:spcPct val="0"/>
              </a:spcBef>
              <a:spcAft>
                <a:spcPct val="0"/>
              </a:spcAft>
            </a:pPr>
            <a:endParaRPr lang="en-US" sz="2400" i="1" dirty="0">
              <a:solidFill>
                <a:schemeClr val="bg1"/>
              </a:solidFill>
            </a:endParaRPr>
          </a:p>
          <a:p>
            <a:r>
              <a:rPr lang="en-US" sz="2400" b="1" dirty="0">
                <a:solidFill>
                  <a:schemeClr val="bg1"/>
                </a:solidFill>
              </a:rPr>
              <a:t>AVG() Example:</a:t>
            </a:r>
          </a:p>
          <a:p>
            <a:endParaRPr lang="en-US" sz="2400" b="1" dirty="0">
              <a:solidFill>
                <a:schemeClr val="bg1"/>
              </a:solidFill>
            </a:endParaRPr>
          </a:p>
          <a:p>
            <a:r>
              <a:rPr lang="en-US" sz="2400" dirty="0">
                <a:solidFill>
                  <a:schemeClr val="bg1"/>
                </a:solidFill>
              </a:rPr>
              <a:t>The following SQL statement finds the average price of all products:</a:t>
            </a:r>
          </a:p>
          <a:p>
            <a:endParaRPr lang="en-US" sz="2400" dirty="0">
              <a:solidFill>
                <a:schemeClr val="bg1"/>
              </a:solidFill>
            </a:endParaRPr>
          </a:p>
          <a:p>
            <a:r>
              <a:rPr lang="en-US" sz="2400" i="1" dirty="0">
                <a:solidFill>
                  <a:schemeClr val="bg1"/>
                </a:solidFill>
              </a:rPr>
              <a:t>SELECT AVG(price)</a:t>
            </a:r>
            <a:br>
              <a:rPr lang="en-US" sz="2400" i="1" dirty="0">
                <a:solidFill>
                  <a:schemeClr val="bg1"/>
                </a:solidFill>
              </a:rPr>
            </a:br>
            <a:r>
              <a:rPr lang="en-US" sz="2400" i="1" dirty="0">
                <a:solidFill>
                  <a:schemeClr val="bg1"/>
                </a:solidFill>
              </a:rPr>
              <a:t>FROM products;</a:t>
            </a:r>
          </a:p>
          <a:p>
            <a:endParaRPr lang="en-US" sz="2400" i="1" dirty="0">
              <a:solidFill>
                <a:schemeClr val="bg1"/>
              </a:solidFill>
            </a:endParaRPr>
          </a:p>
          <a:p>
            <a:r>
              <a:rPr lang="en-US" sz="2400" b="1" dirty="0">
                <a:solidFill>
                  <a:schemeClr val="bg1"/>
                </a:solidFill>
              </a:rPr>
              <a:t>Note:</a:t>
            </a:r>
            <a:r>
              <a:rPr lang="en-US" sz="2400" dirty="0">
                <a:solidFill>
                  <a:schemeClr val="bg1"/>
                </a:solidFill>
              </a:rPr>
              <a:t> NULL values are ignored.</a:t>
            </a:r>
            <a:endParaRPr lang="en-US" sz="2400" i="1"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660903" y="353085"/>
            <a:ext cx="11009014" cy="6037510"/>
          </a:xfrm>
          <a:prstGeom prst="rect">
            <a:avLst/>
          </a:prstGeom>
          <a:solidFill>
            <a:srgbClr val="FFFFFF"/>
          </a:solidFill>
          <a:ln w="9525">
            <a:noFill/>
            <a:miter lim="800000"/>
            <a:headEnd/>
            <a:tailEnd/>
          </a:ln>
          <a:effec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Verdana" pitchFamily="34" charset="0"/>
                <a:cs typeface="Arial" pitchFamily="34" charset="0"/>
              </a:rPr>
              <a:t>The </a:t>
            </a:r>
            <a:r>
              <a:rPr kumimoji="0" lang="en-US" sz="2400" b="0" i="0" u="none" strike="noStrike" cap="none" normalizeH="0" baseline="0" dirty="0">
                <a:ln>
                  <a:noFill/>
                </a:ln>
                <a:solidFill>
                  <a:schemeClr val="bg1"/>
                </a:solidFill>
                <a:effectLst/>
                <a:latin typeface="Consolas" pitchFamily="49" charset="0"/>
                <a:cs typeface="Arial" pitchFamily="34" charset="0"/>
              </a:rPr>
              <a:t>SUM()</a:t>
            </a:r>
            <a:r>
              <a:rPr kumimoji="0" lang="en-US" sz="2400" b="0" i="0" u="none" strike="noStrike" cap="none" normalizeH="0" baseline="0" dirty="0">
                <a:ln>
                  <a:noFill/>
                </a:ln>
                <a:solidFill>
                  <a:schemeClr val="bg1"/>
                </a:solidFill>
                <a:effectLst/>
                <a:latin typeface="Verdana" pitchFamily="34" charset="0"/>
                <a:cs typeface="Arial" pitchFamily="34" charset="0"/>
              </a:rPr>
              <a:t> function returns the total sum of a numeric column.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Verdana" pitchFamily="34" charset="0"/>
                <a:cs typeface="Arial" pitchFamily="34" charset="0"/>
              </a:rPr>
              <a:t> </a:t>
            </a:r>
            <a:endParaRPr kumimoji="0" lang="en-US" sz="2400" b="0" i="0" u="none" strike="noStrike" cap="none" normalizeH="0" baseline="0" dirty="0">
              <a:ln>
                <a:noFill/>
              </a:ln>
              <a:solidFill>
                <a:schemeClr val="bg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Segoe UI" pitchFamily="34" charset="0"/>
                <a:cs typeface="Segoe UI" pitchFamily="34" charset="0"/>
              </a:rPr>
              <a:t>SUM()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bg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Consolas" pitchFamily="49" charset="0"/>
                <a:cs typeface="Arial" pitchFamily="34" charset="0"/>
              </a:rPr>
              <a:t>SELECT SUM(</a:t>
            </a:r>
            <a:r>
              <a:rPr kumimoji="0" lang="en-US" sz="2400" b="0" i="1" u="none" strike="noStrike" cap="none" normalizeH="0" baseline="0" dirty="0" err="1">
                <a:ln>
                  <a:noFill/>
                </a:ln>
                <a:solidFill>
                  <a:schemeClr val="bg1"/>
                </a:solidFill>
                <a:effectLst/>
                <a:latin typeface="Consolas" pitchFamily="49" charset="0"/>
                <a:cs typeface="Arial" pitchFamily="34" charset="0"/>
              </a:rPr>
              <a:t>column_name</a:t>
            </a:r>
            <a:r>
              <a:rPr kumimoji="0" lang="en-US" sz="2400" b="0" i="1" u="none" strike="noStrike" cap="none" normalizeH="0" baseline="0" dirty="0">
                <a:ln>
                  <a:noFill/>
                </a:ln>
                <a:solidFill>
                  <a:schemeClr val="bg1"/>
                </a:solidFill>
                <a:effectLst/>
                <a:latin typeface="Consolas" pitchFamily="49" charset="0"/>
                <a:cs typeface="Arial" pitchFamily="34" charset="0"/>
              </a:rPr>
              <a:t>)</a:t>
            </a:r>
            <a:br>
              <a:rPr kumimoji="0" lang="en-US" sz="2400" b="0" i="1" u="none" strike="noStrike" cap="none" normalizeH="0" baseline="0" dirty="0">
                <a:ln>
                  <a:noFill/>
                </a:ln>
                <a:solidFill>
                  <a:schemeClr val="bg1"/>
                </a:solidFill>
                <a:effectLst/>
                <a:latin typeface="Consolas" pitchFamily="49" charset="0"/>
                <a:cs typeface="Arial" pitchFamily="34" charset="0"/>
              </a:rPr>
            </a:br>
            <a:r>
              <a:rPr kumimoji="0" lang="en-US" sz="2400" b="0" i="1" u="none" strike="noStrike" cap="none" normalizeH="0" baseline="0" dirty="0">
                <a:ln>
                  <a:noFill/>
                </a:ln>
                <a:solidFill>
                  <a:schemeClr val="bg1"/>
                </a:solidFill>
                <a:effectLst/>
                <a:latin typeface="Consolas" pitchFamily="49" charset="0"/>
                <a:cs typeface="Arial" pitchFamily="34" charset="0"/>
              </a:rPr>
              <a:t>FROM </a:t>
            </a:r>
            <a:r>
              <a:rPr kumimoji="0" lang="en-US" sz="2400" b="0" i="1" u="none" strike="noStrike" cap="none" normalizeH="0" baseline="0" dirty="0" err="1">
                <a:ln>
                  <a:noFill/>
                </a:ln>
                <a:solidFill>
                  <a:schemeClr val="bg1"/>
                </a:solidFill>
                <a:effectLst/>
                <a:latin typeface="Consolas" pitchFamily="49" charset="0"/>
                <a:cs typeface="Arial" pitchFamily="34" charset="0"/>
              </a:rPr>
              <a:t>table_name</a:t>
            </a:r>
            <a:br>
              <a:rPr kumimoji="0" lang="en-US" sz="2400" b="0" i="1" u="none" strike="noStrike" cap="none" normalizeH="0" baseline="0" dirty="0">
                <a:ln>
                  <a:noFill/>
                </a:ln>
                <a:solidFill>
                  <a:schemeClr val="bg1"/>
                </a:solidFill>
                <a:effectLst/>
                <a:latin typeface="Consolas" pitchFamily="49" charset="0"/>
                <a:cs typeface="Arial" pitchFamily="34" charset="0"/>
              </a:rPr>
            </a:br>
            <a:r>
              <a:rPr kumimoji="0" lang="en-US" sz="2400" b="0" i="1" u="none" strike="noStrike" cap="none" normalizeH="0" baseline="0" dirty="0">
                <a:ln>
                  <a:noFill/>
                </a:ln>
                <a:solidFill>
                  <a:schemeClr val="bg1"/>
                </a:solidFill>
                <a:effectLst/>
                <a:latin typeface="Consolas" pitchFamily="49" charset="0"/>
                <a:cs typeface="Arial" pitchFamily="34" charset="0"/>
              </a:rPr>
              <a:t>[WHERE condition];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bg1"/>
              </a:solidFill>
              <a:effectLst/>
              <a:latin typeface="Consolas" pitchFamily="49" charset="0"/>
              <a:cs typeface="Arial" pitchFamily="34" charset="0"/>
            </a:endParaRPr>
          </a:p>
          <a:p>
            <a:r>
              <a:rPr lang="en-US" sz="2400" b="1" dirty="0">
                <a:solidFill>
                  <a:schemeClr val="bg1"/>
                </a:solidFill>
              </a:rPr>
              <a:t>SUM() Example:</a:t>
            </a:r>
          </a:p>
          <a:p>
            <a:endParaRPr lang="en-US" sz="2400" b="1" dirty="0">
              <a:solidFill>
                <a:schemeClr val="bg1"/>
              </a:solidFill>
            </a:endParaRPr>
          </a:p>
          <a:p>
            <a:r>
              <a:rPr lang="en-US" sz="2400" dirty="0">
                <a:solidFill>
                  <a:schemeClr val="bg1"/>
                </a:solidFill>
              </a:rPr>
              <a:t>The following SQL statement finds the sum of the "Quantity" fields in the "</a:t>
            </a:r>
            <a:r>
              <a:rPr lang="en-US" sz="2400" dirty="0" err="1">
                <a:solidFill>
                  <a:schemeClr val="bg1"/>
                </a:solidFill>
              </a:rPr>
              <a:t>OrderDetails</a:t>
            </a:r>
            <a:r>
              <a:rPr lang="en-US" sz="2400" dirty="0">
                <a:solidFill>
                  <a:schemeClr val="bg1"/>
                </a:solidFill>
              </a:rPr>
              <a:t>" table:</a:t>
            </a:r>
          </a:p>
          <a:p>
            <a:endParaRPr lang="en-US" sz="2400" dirty="0">
              <a:solidFill>
                <a:schemeClr val="bg1"/>
              </a:solidFill>
            </a:endParaRPr>
          </a:p>
          <a:p>
            <a:r>
              <a:rPr lang="en-US" sz="2400" i="1" dirty="0">
                <a:solidFill>
                  <a:schemeClr val="bg1"/>
                </a:solidFill>
              </a:rPr>
              <a:t>SELECT SUM(Quantity)</a:t>
            </a:r>
            <a:br>
              <a:rPr lang="en-US" sz="2400" i="1" dirty="0">
                <a:solidFill>
                  <a:schemeClr val="bg1"/>
                </a:solidFill>
              </a:rPr>
            </a:br>
            <a:r>
              <a:rPr lang="en-US" sz="2400" i="1" dirty="0">
                <a:solidFill>
                  <a:schemeClr val="bg1"/>
                </a:solidFill>
              </a:rPr>
              <a:t>FROM </a:t>
            </a:r>
            <a:r>
              <a:rPr lang="en-US" sz="2400" i="1" dirty="0" err="1">
                <a:solidFill>
                  <a:schemeClr val="bg1"/>
                </a:solidFill>
              </a:rPr>
              <a:t>OrderDetails</a:t>
            </a:r>
            <a:r>
              <a:rPr lang="en-US" sz="2400" i="1" dirty="0">
                <a:solidFill>
                  <a:schemeClr val="bg1"/>
                </a:solidFill>
              </a:rPr>
              <a:t>;</a:t>
            </a:r>
            <a:endParaRPr lang="en-US" sz="2400" i="1" dirty="0">
              <a:solidFill>
                <a:schemeClr val="bg1"/>
              </a:solidFill>
              <a:latin typeface="Arial" pitchFamily="34" charset="0"/>
              <a:cs typeface="Arial" pitchFamily="34" charset="0"/>
            </a:endParaRPr>
          </a:p>
          <a:p>
            <a:r>
              <a:rPr lang="en-US" sz="2400" b="1" dirty="0">
                <a:solidFill>
                  <a:schemeClr val="bg1"/>
                </a:solidFill>
              </a:rPr>
              <a:t>Note:</a:t>
            </a:r>
            <a:r>
              <a:rPr lang="en-US" sz="2400" dirty="0">
                <a:solidFill>
                  <a:schemeClr val="bg1"/>
                </a:solidFill>
              </a:rPr>
              <a:t> NULL values are ignored.</a:t>
            </a:r>
            <a:endParaRPr lang="en-US" sz="2400" i="1"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741"/>
          </a:xfrm>
        </p:spPr>
        <p:txBody>
          <a:bodyPr/>
          <a:lstStyle/>
          <a:p>
            <a:r>
              <a:rPr lang="en-US" dirty="0"/>
              <a:t>SQL Having Clause</a:t>
            </a:r>
          </a:p>
        </p:txBody>
      </p:sp>
      <p:sp>
        <p:nvSpPr>
          <p:cNvPr id="1025" name="Rectangle 1"/>
          <p:cNvSpPr>
            <a:spLocks noChangeArrowheads="1"/>
          </p:cNvSpPr>
          <p:nvPr/>
        </p:nvSpPr>
        <p:spPr bwMode="auto">
          <a:xfrm>
            <a:off x="615634" y="1520981"/>
            <a:ext cx="10755517"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Verdana" pitchFamily="34" charset="0"/>
                <a:cs typeface="Arial" pitchFamily="34" charset="0"/>
              </a:rPr>
              <a:t>The </a:t>
            </a:r>
            <a:r>
              <a:rPr kumimoji="0" lang="en-US" sz="2400" b="0" i="0" u="none" strike="noStrike" cap="none" normalizeH="0" baseline="0" dirty="0">
                <a:ln>
                  <a:noFill/>
                </a:ln>
                <a:effectLst/>
                <a:latin typeface="Consolas" pitchFamily="49" charset="0"/>
                <a:cs typeface="Arial" pitchFamily="34" charset="0"/>
              </a:rPr>
              <a:t>HAVING</a:t>
            </a:r>
            <a:r>
              <a:rPr kumimoji="0" lang="en-US" sz="2400" b="0" i="0" u="none" strike="noStrike" cap="none" normalizeH="0" baseline="0" dirty="0">
                <a:ln>
                  <a:noFill/>
                </a:ln>
                <a:effectLst/>
                <a:latin typeface="Verdana" pitchFamily="34" charset="0"/>
                <a:cs typeface="Arial" pitchFamily="34" charset="0"/>
              </a:rPr>
              <a:t> clause was added to SQL because the </a:t>
            </a:r>
            <a:r>
              <a:rPr kumimoji="0" lang="en-US" sz="2400" b="0" i="0" u="none" strike="noStrike" cap="none" normalizeH="0" baseline="0" dirty="0">
                <a:ln>
                  <a:noFill/>
                </a:ln>
                <a:effectLst/>
                <a:latin typeface="Consolas" pitchFamily="49" charset="0"/>
                <a:cs typeface="Arial" pitchFamily="34" charset="0"/>
              </a:rPr>
              <a:t>WHERE</a:t>
            </a:r>
            <a:r>
              <a:rPr kumimoji="0" lang="en-US" sz="2400" b="0" i="0" u="none" strike="noStrike" cap="none" normalizeH="0" baseline="0" dirty="0">
                <a:ln>
                  <a:noFill/>
                </a:ln>
                <a:effectLst/>
                <a:latin typeface="Verdana" pitchFamily="34" charset="0"/>
                <a:cs typeface="Arial" pitchFamily="34" charset="0"/>
              </a:rPr>
              <a:t> keyword cannot be used with aggregate functions.</a:t>
            </a:r>
            <a:r>
              <a:rPr kumimoji="0" lang="en-US" sz="2400" b="0" i="0" u="none" strike="noStrike" cap="none" normalizeH="0" baseline="0" dirty="0">
                <a:ln>
                  <a:noFill/>
                </a:ln>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Arial" pitchFamily="34" charset="0"/>
                <a:cs typeface="Arial" pitchFamily="34" charset="0"/>
              </a:rPr>
              <a:t>Syntax: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a:p>
            <a:pPr lvl="0" defTabSz="914400" fontAlgn="base">
              <a:spcBef>
                <a:spcPct val="0"/>
              </a:spcBef>
              <a:spcAft>
                <a:spcPct val="0"/>
              </a:spcAft>
            </a:pPr>
            <a:r>
              <a:rPr lang="en-US" sz="2400" dirty="0"/>
              <a:t>SELECT </a:t>
            </a:r>
            <a:r>
              <a:rPr lang="en-US" sz="2400" i="1" dirty="0" err="1"/>
              <a:t>column_name</a:t>
            </a:r>
            <a:r>
              <a:rPr lang="en-US" sz="2400" i="1" dirty="0"/>
              <a:t>(s)</a:t>
            </a:r>
            <a:br>
              <a:rPr lang="en-US" sz="2400" dirty="0"/>
            </a:br>
            <a:r>
              <a:rPr lang="en-US" sz="2400" dirty="0"/>
              <a:t>FROM </a:t>
            </a:r>
            <a:r>
              <a:rPr lang="en-US" sz="2400" i="1" dirty="0" err="1"/>
              <a:t>table_name</a:t>
            </a:r>
            <a:br>
              <a:rPr lang="en-US" sz="2400" dirty="0"/>
            </a:br>
            <a:r>
              <a:rPr lang="en-US" sz="2400" dirty="0"/>
              <a:t>WHERE </a:t>
            </a:r>
            <a:r>
              <a:rPr lang="en-US" sz="2400" i="1" dirty="0"/>
              <a:t>condition</a:t>
            </a:r>
            <a:br>
              <a:rPr lang="en-US" sz="2400" dirty="0"/>
            </a:br>
            <a:r>
              <a:rPr lang="en-US" sz="2400" dirty="0"/>
              <a:t>GROUP BY </a:t>
            </a:r>
            <a:r>
              <a:rPr lang="en-US" sz="2400" i="1" dirty="0" err="1"/>
              <a:t>column_name</a:t>
            </a:r>
            <a:r>
              <a:rPr lang="en-US" sz="2400" i="1" dirty="0"/>
              <a:t>(s)</a:t>
            </a:r>
            <a:br>
              <a:rPr lang="en-US" sz="2400" i="1" dirty="0"/>
            </a:br>
            <a:r>
              <a:rPr lang="en-US" sz="2400" dirty="0"/>
              <a:t>HAVING </a:t>
            </a:r>
            <a:r>
              <a:rPr lang="en-US" sz="2400" i="1" dirty="0"/>
              <a:t>condition</a:t>
            </a:r>
            <a:br>
              <a:rPr lang="en-US" sz="2400" i="1" dirty="0"/>
            </a:br>
            <a:r>
              <a:rPr lang="en-US" sz="2400" dirty="0"/>
              <a:t>ORDER BY </a:t>
            </a:r>
            <a:r>
              <a:rPr lang="en-US" sz="2400" i="1" dirty="0" err="1"/>
              <a:t>column_name</a:t>
            </a:r>
            <a:r>
              <a:rPr lang="en-US" sz="2400" i="1" dirty="0"/>
              <a:t>(s);</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186" y="818967"/>
            <a:ext cx="10130828" cy="4524315"/>
          </a:xfrm>
          <a:prstGeom prst="rect">
            <a:avLst/>
          </a:prstGeom>
        </p:spPr>
        <p:txBody>
          <a:bodyPr wrap="square">
            <a:spAutoFit/>
          </a:bodyPr>
          <a:lstStyle/>
          <a:p>
            <a:r>
              <a:rPr lang="en-US" sz="2400" b="1" dirty="0">
                <a:latin typeface="Arial" pitchFamily="34" charset="0"/>
                <a:cs typeface="Arial" pitchFamily="34" charset="0"/>
              </a:rPr>
              <a:t>SQL HAVING Examples:</a:t>
            </a:r>
          </a:p>
          <a:p>
            <a:endParaRPr lang="en-US" sz="2400" dirty="0">
              <a:latin typeface="Arial" pitchFamily="34" charset="0"/>
              <a:cs typeface="Arial" pitchFamily="34" charset="0"/>
            </a:endParaRPr>
          </a:p>
          <a:p>
            <a:r>
              <a:rPr lang="en-US" sz="2400" dirty="0">
                <a:latin typeface="Arial" pitchFamily="34" charset="0"/>
                <a:cs typeface="Arial" pitchFamily="34" charset="0"/>
              </a:rPr>
              <a:t>The following SQL statement lists the number of customers in each country. Only include countries with more than 5 customers :</a:t>
            </a:r>
          </a:p>
          <a:p>
            <a:endParaRPr lang="en-US" sz="2400" dirty="0">
              <a:latin typeface="Arial" pitchFamily="34" charset="0"/>
              <a:cs typeface="Arial" pitchFamily="34" charset="0"/>
            </a:endParaRPr>
          </a:p>
          <a:p>
            <a:r>
              <a:rPr lang="en-US" sz="2400" b="1" dirty="0"/>
              <a:t>Example:</a:t>
            </a:r>
          </a:p>
          <a:p>
            <a:endParaRPr lang="en-US" sz="2400" dirty="0"/>
          </a:p>
          <a:p>
            <a:r>
              <a:rPr lang="en-US" sz="2400" dirty="0"/>
              <a:t>SELECT COUNT(</a:t>
            </a:r>
            <a:r>
              <a:rPr lang="en-US" sz="2400" dirty="0" err="1"/>
              <a:t>CustomerID</a:t>
            </a:r>
            <a:r>
              <a:rPr lang="en-US" sz="2400" dirty="0"/>
              <a:t>), Country</a:t>
            </a:r>
            <a:br>
              <a:rPr lang="en-US" sz="2400" dirty="0"/>
            </a:br>
            <a:r>
              <a:rPr lang="en-US" sz="2400" dirty="0"/>
              <a:t>FROM Customers</a:t>
            </a:r>
            <a:br>
              <a:rPr lang="en-US" sz="2400" dirty="0"/>
            </a:br>
            <a:r>
              <a:rPr lang="en-US" sz="2400" dirty="0"/>
              <a:t>GROUP BY Country</a:t>
            </a:r>
            <a:br>
              <a:rPr lang="en-US" sz="2400" dirty="0"/>
            </a:br>
            <a:r>
              <a:rPr lang="en-US" sz="2400" dirty="0"/>
              <a:t>HAVING COUNT(</a:t>
            </a:r>
            <a:r>
              <a:rPr lang="en-US" sz="2400" dirty="0" err="1"/>
              <a:t>CustomerID</a:t>
            </a:r>
            <a:r>
              <a:rPr lang="en-US" sz="2400" dirty="0"/>
              <a:t>) &gt; 5;</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580"/>
          </a:xfrm>
        </p:spPr>
        <p:txBody>
          <a:bodyPr/>
          <a:lstStyle/>
          <a:p>
            <a:r>
              <a:rPr lang="en-US" dirty="0"/>
              <a:t>SQL Group By statement:</a:t>
            </a:r>
          </a:p>
        </p:txBody>
      </p:sp>
      <p:sp>
        <p:nvSpPr>
          <p:cNvPr id="63489" name="Rectangle 1"/>
          <p:cNvSpPr>
            <a:spLocks noChangeArrowheads="1"/>
          </p:cNvSpPr>
          <p:nvPr/>
        </p:nvSpPr>
        <p:spPr bwMode="auto">
          <a:xfrm>
            <a:off x="697117" y="1539089"/>
            <a:ext cx="10610662"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a:t>
            </a:r>
            <a:r>
              <a:rPr kumimoji="0" lang="en-US" sz="2400" b="0" i="0" u="none" strike="noStrike" cap="none" normalizeH="0" baseline="0" dirty="0">
                <a:ln>
                  <a:noFill/>
                </a:ln>
                <a:solidFill>
                  <a:srgbClr val="DC143C"/>
                </a:solidFill>
                <a:effectLst/>
                <a:latin typeface="Consolas" pitchFamily="49" charset="0"/>
                <a:cs typeface="Arial" pitchFamily="34" charset="0"/>
              </a:rPr>
              <a:t>GROUP BY</a:t>
            </a:r>
            <a:r>
              <a:rPr kumimoji="0" lang="en-US" sz="2400" b="0" i="0" u="none" strike="noStrike" cap="none" normalizeH="0" baseline="0" dirty="0">
                <a:ln>
                  <a:noFill/>
                </a:ln>
                <a:solidFill>
                  <a:srgbClr val="000000"/>
                </a:solidFill>
                <a:effectLst/>
                <a:latin typeface="Verdana" pitchFamily="34" charset="0"/>
                <a:cs typeface="Arial" pitchFamily="34" charset="0"/>
              </a:rPr>
              <a:t> statement groups rows that have the same values into summary rows, like "find the number of customers in each country".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a:t>
            </a:r>
            <a:r>
              <a:rPr kumimoji="0" lang="en-US" sz="2400" b="0" i="0" u="none" strike="noStrike" cap="none" normalizeH="0" baseline="0" dirty="0">
                <a:ln>
                  <a:noFill/>
                </a:ln>
                <a:solidFill>
                  <a:srgbClr val="DC143C"/>
                </a:solidFill>
                <a:effectLst/>
                <a:latin typeface="Consolas" pitchFamily="49" charset="0"/>
                <a:cs typeface="Arial" pitchFamily="34" charset="0"/>
              </a:rPr>
              <a:t>GROUP BY</a:t>
            </a:r>
            <a:r>
              <a:rPr kumimoji="0" lang="en-US" sz="2400" b="0" i="0" u="none" strike="noStrike" cap="none" normalizeH="0" baseline="0" dirty="0">
                <a:ln>
                  <a:noFill/>
                </a:ln>
                <a:solidFill>
                  <a:srgbClr val="000000"/>
                </a:solidFill>
                <a:effectLst/>
                <a:latin typeface="Verdana" pitchFamily="34" charset="0"/>
                <a:cs typeface="Arial" pitchFamily="34" charset="0"/>
              </a:rPr>
              <a:t> statement is often used with aggregate functions (</a:t>
            </a:r>
            <a:r>
              <a:rPr kumimoji="0" lang="en-US" sz="2400" b="0" i="0" u="none" strike="noStrike" cap="none" normalizeH="0" baseline="0" dirty="0">
                <a:ln>
                  <a:noFill/>
                </a:ln>
                <a:solidFill>
                  <a:srgbClr val="DC143C"/>
                </a:solidFill>
                <a:effectLst/>
                <a:latin typeface="Consolas" pitchFamily="49" charset="0"/>
                <a:cs typeface="Arial" pitchFamily="34" charset="0"/>
              </a:rPr>
              <a:t>COUNT()</a:t>
            </a:r>
            <a:r>
              <a:rPr kumimoji="0" lang="en-US" sz="2400" b="0" i="0" u="none" strike="noStrike" cap="none" normalizeH="0" baseline="0" dirty="0">
                <a:ln>
                  <a:noFill/>
                </a:ln>
                <a:solidFill>
                  <a:srgbClr val="000000"/>
                </a:solidFill>
                <a:effectLst/>
                <a:latin typeface="Verdana" pitchFamily="34" charset="0"/>
                <a:cs typeface="Arial" pitchFamily="34" charset="0"/>
              </a:rPr>
              <a:t>, </a:t>
            </a:r>
            <a:r>
              <a:rPr kumimoji="0" lang="en-US" sz="2400" b="0" i="0" u="none" strike="noStrike" cap="none" normalizeH="0" baseline="0" dirty="0">
                <a:ln>
                  <a:noFill/>
                </a:ln>
                <a:solidFill>
                  <a:srgbClr val="DC143C"/>
                </a:solidFill>
                <a:effectLst/>
                <a:latin typeface="Consolas" pitchFamily="49" charset="0"/>
                <a:cs typeface="Arial" pitchFamily="34" charset="0"/>
              </a:rPr>
              <a:t>MAX()</a:t>
            </a:r>
            <a:r>
              <a:rPr kumimoji="0" lang="en-US" sz="2400" b="0" i="0" u="none" strike="noStrike" cap="none" normalizeH="0" baseline="0" dirty="0">
                <a:ln>
                  <a:noFill/>
                </a:ln>
                <a:solidFill>
                  <a:srgbClr val="000000"/>
                </a:solidFill>
                <a:effectLst/>
                <a:latin typeface="Verdana" pitchFamily="34" charset="0"/>
                <a:cs typeface="Arial" pitchFamily="34" charset="0"/>
              </a:rPr>
              <a:t>, </a:t>
            </a:r>
            <a:r>
              <a:rPr kumimoji="0" lang="en-US" sz="2400" b="0" i="0" u="none" strike="noStrike" cap="none" normalizeH="0" baseline="0" dirty="0">
                <a:ln>
                  <a:noFill/>
                </a:ln>
                <a:solidFill>
                  <a:srgbClr val="DC143C"/>
                </a:solidFill>
                <a:effectLst/>
                <a:latin typeface="Consolas" pitchFamily="49" charset="0"/>
                <a:cs typeface="Arial" pitchFamily="34" charset="0"/>
              </a:rPr>
              <a:t>MIN()</a:t>
            </a:r>
            <a:r>
              <a:rPr kumimoji="0" lang="en-US" sz="2400" b="0" i="0" u="none" strike="noStrike" cap="none" normalizeH="0" baseline="0" dirty="0">
                <a:ln>
                  <a:noFill/>
                </a:ln>
                <a:solidFill>
                  <a:srgbClr val="000000"/>
                </a:solidFill>
                <a:effectLst/>
                <a:latin typeface="Verdana" pitchFamily="34" charset="0"/>
                <a:cs typeface="Arial" pitchFamily="34" charset="0"/>
              </a:rPr>
              <a:t>, </a:t>
            </a:r>
            <a:r>
              <a:rPr kumimoji="0" lang="en-US" sz="2400" b="0" i="0" u="none" strike="noStrike" cap="none" normalizeH="0" baseline="0" dirty="0">
                <a:ln>
                  <a:noFill/>
                </a:ln>
                <a:solidFill>
                  <a:srgbClr val="DC143C"/>
                </a:solidFill>
                <a:effectLst/>
                <a:latin typeface="Consolas" pitchFamily="49" charset="0"/>
                <a:cs typeface="Arial" pitchFamily="34" charset="0"/>
              </a:rPr>
              <a:t>SUM()</a:t>
            </a:r>
            <a:r>
              <a:rPr kumimoji="0" lang="en-US" sz="2400" b="0" i="0" u="none" strike="noStrike" cap="none" normalizeH="0" baseline="0" dirty="0">
                <a:ln>
                  <a:noFill/>
                </a:ln>
                <a:solidFill>
                  <a:srgbClr val="000000"/>
                </a:solidFill>
                <a:effectLst/>
                <a:latin typeface="Verdana" pitchFamily="34" charset="0"/>
                <a:cs typeface="Arial" pitchFamily="34" charset="0"/>
              </a:rPr>
              <a:t>, </a:t>
            </a:r>
            <a:r>
              <a:rPr kumimoji="0" lang="en-US" sz="2400" b="0" i="0" u="none" strike="noStrike" cap="none" normalizeH="0" baseline="0" dirty="0">
                <a:ln>
                  <a:noFill/>
                </a:ln>
                <a:solidFill>
                  <a:srgbClr val="DC143C"/>
                </a:solidFill>
                <a:effectLst/>
                <a:latin typeface="Consolas" pitchFamily="49" charset="0"/>
                <a:cs typeface="Arial" pitchFamily="34" charset="0"/>
              </a:rPr>
              <a:t>AVG()</a:t>
            </a:r>
            <a:r>
              <a:rPr kumimoji="0" lang="en-US" sz="2400" b="0" i="0" u="none" strike="noStrike" cap="none" normalizeH="0" baseline="0" dirty="0">
                <a:ln>
                  <a:noFill/>
                </a:ln>
                <a:solidFill>
                  <a:srgbClr val="000000"/>
                </a:solidFill>
                <a:effectLst/>
                <a:latin typeface="Verdana" pitchFamily="34" charset="0"/>
                <a:cs typeface="Arial" pitchFamily="34" charset="0"/>
              </a:rPr>
              <a:t>) to group the result-set by one or more columns.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9543" y="588475"/>
            <a:ext cx="10239470" cy="461665"/>
          </a:xfrm>
          <a:prstGeom prst="rect">
            <a:avLst/>
          </a:prstGeom>
          <a:noFill/>
        </p:spPr>
        <p:txBody>
          <a:bodyPr wrap="square" rtlCol="0">
            <a:spAutoFit/>
          </a:bodyPr>
          <a:lstStyle/>
          <a:p>
            <a:r>
              <a:rPr lang="en-US" sz="2400" b="1" dirty="0"/>
              <a:t>Group By Syntax:</a:t>
            </a:r>
          </a:p>
        </p:txBody>
      </p:sp>
      <p:sp>
        <p:nvSpPr>
          <p:cNvPr id="3" name="Rectangle 2"/>
          <p:cNvSpPr/>
          <p:nvPr/>
        </p:nvSpPr>
        <p:spPr>
          <a:xfrm>
            <a:off x="896292" y="1087872"/>
            <a:ext cx="10375271" cy="4893647"/>
          </a:xfrm>
          <a:prstGeom prst="rect">
            <a:avLst/>
          </a:prstGeom>
        </p:spPr>
        <p:txBody>
          <a:bodyPr wrap="square">
            <a:spAutoFit/>
          </a:bodyPr>
          <a:lstStyle/>
          <a:p>
            <a:r>
              <a:rPr lang="en-US" sz="2400" dirty="0">
                <a:latin typeface="Arial" pitchFamily="34" charset="0"/>
                <a:cs typeface="Arial" pitchFamily="34" charset="0"/>
              </a:rPr>
              <a:t>SELECT </a:t>
            </a:r>
            <a:r>
              <a:rPr lang="en-US" sz="2400" i="1" dirty="0" err="1">
                <a:latin typeface="Arial" pitchFamily="34" charset="0"/>
                <a:cs typeface="Arial" pitchFamily="34" charset="0"/>
              </a:rPr>
              <a:t>column_name</a:t>
            </a:r>
            <a:r>
              <a:rPr lang="en-US" sz="2400" i="1" dirty="0">
                <a:latin typeface="Arial" pitchFamily="34" charset="0"/>
                <a:cs typeface="Arial" pitchFamily="34" charset="0"/>
              </a:rPr>
              <a:t>(s)</a:t>
            </a:r>
            <a:br>
              <a:rPr lang="en-US" sz="2400" dirty="0">
                <a:latin typeface="Arial" pitchFamily="34" charset="0"/>
                <a:cs typeface="Arial" pitchFamily="34" charset="0"/>
              </a:rPr>
            </a:br>
            <a:r>
              <a:rPr lang="en-US" sz="2400" dirty="0">
                <a:latin typeface="Arial" pitchFamily="34" charset="0"/>
                <a:cs typeface="Arial" pitchFamily="34" charset="0"/>
              </a:rPr>
              <a:t>FROM </a:t>
            </a:r>
            <a:r>
              <a:rPr lang="en-US" sz="2400" i="1" dirty="0" err="1">
                <a:latin typeface="Arial" pitchFamily="34" charset="0"/>
                <a:cs typeface="Arial" pitchFamily="34" charset="0"/>
              </a:rPr>
              <a:t>table_name</a:t>
            </a:r>
            <a:br>
              <a:rPr lang="en-US" sz="2400" dirty="0">
                <a:latin typeface="Arial" pitchFamily="34" charset="0"/>
                <a:cs typeface="Arial" pitchFamily="34" charset="0"/>
              </a:rPr>
            </a:br>
            <a:r>
              <a:rPr lang="en-US" sz="2400" dirty="0">
                <a:latin typeface="Arial" pitchFamily="34" charset="0"/>
                <a:cs typeface="Arial" pitchFamily="34" charset="0"/>
              </a:rPr>
              <a:t>WHERE </a:t>
            </a:r>
            <a:r>
              <a:rPr lang="en-US" sz="2400" i="1" dirty="0">
                <a:latin typeface="Arial" pitchFamily="34" charset="0"/>
                <a:cs typeface="Arial" pitchFamily="34" charset="0"/>
              </a:rPr>
              <a:t>condition</a:t>
            </a:r>
            <a:br>
              <a:rPr lang="en-US" sz="2400" dirty="0">
                <a:latin typeface="Arial" pitchFamily="34" charset="0"/>
                <a:cs typeface="Arial" pitchFamily="34" charset="0"/>
              </a:rPr>
            </a:br>
            <a:r>
              <a:rPr lang="en-US" sz="2400" dirty="0">
                <a:latin typeface="Arial" pitchFamily="34" charset="0"/>
                <a:cs typeface="Arial" pitchFamily="34" charset="0"/>
              </a:rPr>
              <a:t>GROUP BY </a:t>
            </a:r>
            <a:r>
              <a:rPr lang="en-US" sz="2400" i="1" dirty="0" err="1">
                <a:latin typeface="Arial" pitchFamily="34" charset="0"/>
                <a:cs typeface="Arial" pitchFamily="34" charset="0"/>
              </a:rPr>
              <a:t>column_name</a:t>
            </a:r>
            <a:r>
              <a:rPr lang="en-US" sz="2400" i="1" dirty="0">
                <a:latin typeface="Arial" pitchFamily="34" charset="0"/>
                <a:cs typeface="Arial" pitchFamily="34" charset="0"/>
              </a:rPr>
              <a:t>(s)</a:t>
            </a:r>
            <a:br>
              <a:rPr lang="en-US" sz="2400" i="1" dirty="0">
                <a:latin typeface="Arial" pitchFamily="34" charset="0"/>
                <a:cs typeface="Arial" pitchFamily="34" charset="0"/>
              </a:rPr>
            </a:br>
            <a:r>
              <a:rPr lang="en-US" sz="2400" dirty="0">
                <a:latin typeface="Arial" pitchFamily="34" charset="0"/>
                <a:cs typeface="Arial" pitchFamily="34" charset="0"/>
              </a:rPr>
              <a:t>ORDER BY </a:t>
            </a:r>
            <a:r>
              <a:rPr lang="en-US" sz="2400" i="1" dirty="0" err="1">
                <a:latin typeface="Arial" pitchFamily="34" charset="0"/>
                <a:cs typeface="Arial" pitchFamily="34" charset="0"/>
              </a:rPr>
              <a:t>column_name</a:t>
            </a:r>
            <a:r>
              <a:rPr lang="en-US" sz="2400" i="1" dirty="0">
                <a:latin typeface="Arial" pitchFamily="34" charset="0"/>
                <a:cs typeface="Arial" pitchFamily="34" charset="0"/>
              </a:rPr>
              <a:t>(s);</a:t>
            </a:r>
          </a:p>
          <a:p>
            <a:endParaRPr lang="en-US" sz="2400" i="1" dirty="0">
              <a:latin typeface="Arial" pitchFamily="34" charset="0"/>
              <a:cs typeface="Arial" pitchFamily="34" charset="0"/>
            </a:endParaRPr>
          </a:p>
          <a:p>
            <a:r>
              <a:rPr lang="en-US" sz="2400" b="1" i="1" dirty="0">
                <a:latin typeface="Arial" pitchFamily="34" charset="0"/>
                <a:cs typeface="Arial" pitchFamily="34" charset="0"/>
              </a:rPr>
              <a:t>Example:</a:t>
            </a:r>
          </a:p>
          <a:p>
            <a:r>
              <a:rPr lang="en-US" sz="2400" dirty="0"/>
              <a:t>The following SQL statement lists the number of customers in each country:</a:t>
            </a:r>
            <a:endParaRPr lang="en-US" sz="2400" b="1" i="1" dirty="0">
              <a:latin typeface="Arial" pitchFamily="34" charset="0"/>
              <a:cs typeface="Arial" pitchFamily="34" charset="0"/>
            </a:endParaRPr>
          </a:p>
          <a:p>
            <a:endParaRPr lang="en-US" sz="2400" b="1" i="1" dirty="0">
              <a:latin typeface="Arial" pitchFamily="34" charset="0"/>
              <a:cs typeface="Arial" pitchFamily="34" charset="0"/>
            </a:endParaRPr>
          </a:p>
          <a:p>
            <a:r>
              <a:rPr lang="en-US" sz="2400" dirty="0"/>
              <a:t>SELECT COUNT(</a:t>
            </a:r>
            <a:r>
              <a:rPr lang="en-US" sz="2400" dirty="0" err="1"/>
              <a:t>CustomerID</a:t>
            </a:r>
            <a:r>
              <a:rPr lang="en-US" sz="2400" dirty="0"/>
              <a:t>), Country</a:t>
            </a:r>
            <a:br>
              <a:rPr lang="en-US" sz="2400" dirty="0"/>
            </a:br>
            <a:r>
              <a:rPr lang="en-US" sz="2400" dirty="0"/>
              <a:t>FROM Customers</a:t>
            </a:r>
            <a:br>
              <a:rPr lang="en-US" sz="2400" dirty="0"/>
            </a:br>
            <a:r>
              <a:rPr lang="en-US" sz="2400" dirty="0"/>
              <a:t>GROUP BY Country;</a:t>
            </a:r>
            <a:endParaRPr lang="en-US" sz="2400" b="1" dirty="0">
              <a:latin typeface="Arial" pitchFamily="34" charset="0"/>
              <a:cs typeface="Arial"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98" y="2404534"/>
            <a:ext cx="4399984" cy="1646302"/>
          </a:xfrm>
        </p:spPr>
        <p:txBody>
          <a:bodyPr>
            <a:normAutofit fontScale="90000"/>
          </a:bodyPr>
          <a:lstStyle/>
          <a:p>
            <a:r>
              <a:rPr lang="en-US" dirty="0"/>
              <a:t>Thank YOU</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fontScale="92500"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RDBMS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Every table is broken up into smaller entities called fields. The fields in the Customers table consist of </a:t>
            </a:r>
            <a:r>
              <a:rPr lang="en-IN" sz="2800" dirty="0" err="1">
                <a:solidFill>
                  <a:schemeClr val="tx1"/>
                </a:solidFill>
                <a:latin typeface="Cambria Math" panose="02040503050406030204" pitchFamily="18" charset="0"/>
                <a:ea typeface="Cambria Math" panose="02040503050406030204" pitchFamily="18" charset="0"/>
              </a:rPr>
              <a:t>CustomerID</a:t>
            </a:r>
            <a:r>
              <a:rPr lang="en-IN" sz="2800" dirty="0">
                <a:solidFill>
                  <a:schemeClr val="tx1"/>
                </a:solidFill>
                <a:latin typeface="Cambria Math" panose="02040503050406030204" pitchFamily="18" charset="0"/>
                <a:ea typeface="Cambria Math" panose="02040503050406030204" pitchFamily="18" charset="0"/>
              </a:rPr>
              <a:t>, </a:t>
            </a:r>
            <a:r>
              <a:rPr lang="en-IN" sz="2800" dirty="0" err="1">
                <a:solidFill>
                  <a:schemeClr val="tx1"/>
                </a:solidFill>
                <a:latin typeface="Cambria Math" panose="02040503050406030204" pitchFamily="18" charset="0"/>
                <a:ea typeface="Cambria Math" panose="02040503050406030204" pitchFamily="18" charset="0"/>
              </a:rPr>
              <a:t>CustomerName</a:t>
            </a:r>
            <a:r>
              <a:rPr lang="en-IN" sz="2800" dirty="0">
                <a:solidFill>
                  <a:schemeClr val="tx1"/>
                </a:solidFill>
                <a:latin typeface="Cambria Math" panose="02040503050406030204" pitchFamily="18" charset="0"/>
                <a:ea typeface="Cambria Math" panose="02040503050406030204" pitchFamily="18" charset="0"/>
              </a:rPr>
              <a:t>, City, </a:t>
            </a:r>
            <a:r>
              <a:rPr lang="en-IN" sz="2800" dirty="0" err="1">
                <a:solidFill>
                  <a:schemeClr val="tx1"/>
                </a:solidFill>
                <a:latin typeface="Cambria Math" panose="02040503050406030204" pitchFamily="18" charset="0"/>
                <a:ea typeface="Cambria Math" panose="02040503050406030204" pitchFamily="18" charset="0"/>
              </a:rPr>
              <a:t>PostalCode</a:t>
            </a:r>
            <a:r>
              <a:rPr lang="en-IN" sz="2800" dirty="0">
                <a:solidFill>
                  <a:schemeClr val="tx1"/>
                </a:solidFill>
                <a:latin typeface="Cambria Math" panose="02040503050406030204" pitchFamily="18" charset="0"/>
                <a:ea typeface="Cambria Math" panose="02040503050406030204" pitchFamily="18" charset="0"/>
              </a:rPr>
              <a:t> and Country. </a:t>
            </a:r>
          </a:p>
          <a:p>
            <a:pPr algn="l"/>
            <a:r>
              <a:rPr lang="en-IN" sz="2800" dirty="0">
                <a:solidFill>
                  <a:schemeClr val="tx1"/>
                </a:solidFill>
                <a:latin typeface="Cambria Math" panose="02040503050406030204" pitchFamily="18" charset="0"/>
                <a:ea typeface="Cambria Math" panose="02040503050406030204" pitchFamily="18" charset="0"/>
              </a:rPr>
              <a:t>A field is a column in a table that is designed to maintain specific information about every record in the table.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A record, also called a row, is each individual entry that exists in a table. For example, there are 91 records in the above Customers table. A record is a horizontal entity in a table.</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A column is a vertical entity in a table that contains all information associated with a specific field in a table.</a:t>
            </a:r>
            <a:endParaRPr lang="en-IN" dirty="0"/>
          </a:p>
        </p:txBody>
      </p:sp>
    </p:spTree>
    <p:extLst>
      <p:ext uri="{BB962C8B-B14F-4D97-AF65-F5344CB8AC3E}">
        <p14:creationId xmlns:p14="http://schemas.microsoft.com/office/powerpoint/2010/main" val="417303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SQL Statements</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Most of the actions you need to perform on a database are done with SQL statements.</a:t>
            </a:r>
          </a:p>
          <a:p>
            <a:pPr algn="l"/>
            <a:r>
              <a:rPr lang="en-IN" sz="2800" dirty="0">
                <a:solidFill>
                  <a:schemeClr val="tx1"/>
                </a:solidFill>
                <a:latin typeface="Cambria Math" panose="02040503050406030204" pitchFamily="18" charset="0"/>
                <a:ea typeface="Cambria Math" panose="02040503050406030204" pitchFamily="18" charset="0"/>
              </a:rPr>
              <a:t>SQL keywords are NOT case sensitive: </a:t>
            </a:r>
            <a:r>
              <a:rPr lang="en-IN" sz="2800" i="1" dirty="0">
                <a:solidFill>
                  <a:schemeClr val="tx1"/>
                </a:solidFill>
                <a:latin typeface="Cambria Math" panose="02040503050406030204" pitchFamily="18" charset="0"/>
                <a:ea typeface="Cambria Math" panose="02040503050406030204" pitchFamily="18" charset="0"/>
              </a:rPr>
              <a:t>select</a:t>
            </a:r>
            <a:r>
              <a:rPr lang="en-IN" sz="2800" dirty="0">
                <a:solidFill>
                  <a:schemeClr val="tx1"/>
                </a:solidFill>
                <a:latin typeface="Cambria Math" panose="02040503050406030204" pitchFamily="18" charset="0"/>
                <a:ea typeface="Cambria Math" panose="02040503050406030204" pitchFamily="18" charset="0"/>
              </a:rPr>
              <a:t> is the same as </a:t>
            </a:r>
            <a:r>
              <a:rPr lang="en-IN" sz="2800" i="1" dirty="0">
                <a:solidFill>
                  <a:schemeClr val="tx1"/>
                </a:solidFill>
                <a:latin typeface="Cambria Math" panose="02040503050406030204" pitchFamily="18" charset="0"/>
                <a:ea typeface="Cambria Math" panose="02040503050406030204" pitchFamily="18" charset="0"/>
              </a:rPr>
              <a:t>SELECT</a:t>
            </a:r>
          </a:p>
          <a:p>
            <a:pPr algn="l"/>
            <a:endParaRPr lang="en-IN" sz="2800" i="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Some database systems require a semicolon at the end of each SQL statement.</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Semicolon is the standard way to separate each SQL statement in database systems that allow more than one SQL statement to be executed in the same call to the server.</a:t>
            </a:r>
          </a:p>
        </p:txBody>
      </p:sp>
    </p:spTree>
    <p:extLst>
      <p:ext uri="{BB962C8B-B14F-4D97-AF65-F5344CB8AC3E}">
        <p14:creationId xmlns:p14="http://schemas.microsoft.com/office/powerpoint/2010/main" val="1053569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MySQL Server Connection Using command-line client</a:t>
            </a:r>
          </a:p>
          <a:p>
            <a:pPr algn="l"/>
            <a:endParaRPr lang="en-IN" sz="2800" dirty="0">
              <a:solidFill>
                <a:schemeClr val="tx1"/>
              </a:solidFill>
              <a:latin typeface="Cambria Math" panose="02040503050406030204" pitchFamily="18" charset="0"/>
              <a:ea typeface="Cambria Math" panose="02040503050406030204" pitchFamily="18" charset="0"/>
            </a:endParaRPr>
          </a:p>
          <a:p>
            <a:pPr algn="just"/>
            <a:r>
              <a:rPr lang="en-IN" sz="2800" dirty="0">
                <a:solidFill>
                  <a:schemeClr val="tx1"/>
                </a:solidFill>
                <a:latin typeface="Cambria Math" panose="02040503050406030204" pitchFamily="18" charset="0"/>
                <a:ea typeface="Cambria Math" panose="02040503050406030204" pitchFamily="18" charset="0"/>
              </a:rPr>
              <a:t>MySQL command-line client program provides interaction with the database server in an interactive and non-interactive mode. </a:t>
            </a:r>
          </a:p>
          <a:p>
            <a:pPr algn="just"/>
            <a:endParaRPr lang="en-IN" sz="2800" dirty="0">
              <a:solidFill>
                <a:schemeClr val="tx1"/>
              </a:solidFill>
              <a:latin typeface="Cambria Math" panose="02040503050406030204" pitchFamily="18" charset="0"/>
              <a:ea typeface="Cambria Math" panose="02040503050406030204" pitchFamily="18" charset="0"/>
            </a:endParaRPr>
          </a:p>
          <a:p>
            <a:pPr algn="just"/>
            <a:r>
              <a:rPr lang="en-IN" sz="2800" dirty="0">
                <a:solidFill>
                  <a:schemeClr val="tx1"/>
                </a:solidFill>
                <a:latin typeface="Cambria Math" panose="02040503050406030204" pitchFamily="18" charset="0"/>
                <a:ea typeface="Cambria Math" panose="02040503050406030204" pitchFamily="18" charset="0"/>
              </a:rPr>
              <a:t>We can see this program in the bin directory of the MySQL's installation folder. </a:t>
            </a:r>
          </a:p>
          <a:p>
            <a:pPr algn="just"/>
            <a:endParaRPr lang="en-IN" sz="2800" dirty="0">
              <a:solidFill>
                <a:schemeClr val="tx1"/>
              </a:solidFill>
              <a:latin typeface="Cambria Math" panose="02040503050406030204" pitchFamily="18" charset="0"/>
              <a:ea typeface="Cambria Math" panose="02040503050406030204" pitchFamily="18" charset="0"/>
            </a:endParaRPr>
          </a:p>
          <a:p>
            <a:pPr algn="just"/>
            <a:r>
              <a:rPr lang="en-IN" sz="2800" dirty="0">
                <a:solidFill>
                  <a:schemeClr val="tx1"/>
                </a:solidFill>
                <a:latin typeface="Cambria Math" panose="02040503050406030204" pitchFamily="18" charset="0"/>
                <a:ea typeface="Cambria Math" panose="02040503050406030204" pitchFamily="18" charset="0"/>
              </a:rPr>
              <a:t>We can open the MySQL command prompt by navigating to the bin directory of the MySQL's installation folder and type:</a:t>
            </a:r>
          </a:p>
          <a:p>
            <a:pPr algn="just"/>
            <a:r>
              <a:rPr lang="en-IN" sz="2800" dirty="0">
                <a:solidFill>
                  <a:schemeClr val="tx1"/>
                </a:solidFill>
                <a:latin typeface="Cambria Math" panose="02040503050406030204" pitchFamily="18" charset="0"/>
                <a:ea typeface="Cambria Math" panose="02040503050406030204" pitchFamily="18" charset="0"/>
              </a:rPr>
              <a:t>MySQL</a:t>
            </a:r>
          </a:p>
          <a:p>
            <a:pPr algn="just"/>
            <a:endParaRPr lang="en-IN" sz="2800" dirty="0">
              <a:solidFill>
                <a:schemeClr val="tx1"/>
              </a:solidFill>
              <a:latin typeface="Cambria Math" panose="02040503050406030204" pitchFamily="18" charset="0"/>
              <a:ea typeface="Cambria Math" panose="02040503050406030204" pitchFamily="18" charset="0"/>
            </a:endParaRPr>
          </a:p>
          <a:p>
            <a:pPr algn="just"/>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927544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8839" y="228600"/>
            <a:ext cx="10502537" cy="6400799"/>
          </a:xfrm>
        </p:spPr>
        <p:txBody>
          <a:bodyPr>
            <a:normAutofit fontScale="92500" lnSpcReduction="10000"/>
          </a:bodyPr>
          <a:lstStyle/>
          <a:p>
            <a:pPr algn="l"/>
            <a:r>
              <a:rPr lang="en-IN" sz="2800" b="1" dirty="0">
                <a:solidFill>
                  <a:schemeClr val="bg1"/>
                </a:solidFill>
                <a:latin typeface="Cambria Math" panose="02040503050406030204" pitchFamily="18" charset="0"/>
                <a:ea typeface="Cambria Math" panose="02040503050406030204" pitchFamily="18" charset="0"/>
              </a:rPr>
              <a:t>MySQL Server Connection Using command-line client</a:t>
            </a:r>
          </a:p>
          <a:p>
            <a:pPr algn="l"/>
            <a:endParaRPr lang="en-IN" sz="2800" b="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we can use the below command to connect to the MySQL Server:</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i="1" dirty="0" err="1">
                <a:solidFill>
                  <a:schemeClr val="tx1"/>
                </a:solidFill>
                <a:latin typeface="Cambria Math" panose="02040503050406030204" pitchFamily="18" charset="0"/>
                <a:ea typeface="Cambria Math" panose="02040503050406030204" pitchFamily="18" charset="0"/>
              </a:rPr>
              <a:t>mysql</a:t>
            </a:r>
            <a:r>
              <a:rPr lang="en-IN" sz="2800" i="1" dirty="0">
                <a:solidFill>
                  <a:schemeClr val="tx1"/>
                </a:solidFill>
                <a:latin typeface="Cambria Math" panose="02040503050406030204" pitchFamily="18" charset="0"/>
                <a:ea typeface="Cambria Math" panose="02040503050406030204" pitchFamily="18" charset="0"/>
              </a:rPr>
              <a:t> -u root -p </a:t>
            </a:r>
          </a:p>
          <a:p>
            <a:pPr algn="l"/>
            <a:endParaRPr lang="en-IN" sz="2800" i="1"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In the syntax, the -u root indicates that we will connect to the MySQL server using the root user account and -p instructs MySQL to ask for a password.</a:t>
            </a:r>
          </a:p>
          <a:p>
            <a:pPr algn="l"/>
            <a:endParaRPr lang="en-IN" sz="2800" dirty="0">
              <a:solidFill>
                <a:schemeClr val="tx1"/>
              </a:solidFill>
              <a:latin typeface="Cambria Math" panose="02040503050406030204" pitchFamily="18" charset="0"/>
              <a:ea typeface="Cambria Math" panose="02040503050406030204" pitchFamily="18" charset="0"/>
            </a:endParaRPr>
          </a:p>
          <a:p>
            <a:pPr algn="l"/>
            <a:r>
              <a:rPr lang="en-IN" sz="2800" dirty="0">
                <a:solidFill>
                  <a:schemeClr val="tx1"/>
                </a:solidFill>
                <a:latin typeface="Cambria Math" panose="02040503050406030204" pitchFamily="18" charset="0"/>
                <a:ea typeface="Cambria Math" panose="02040503050406030204" pitchFamily="18" charset="0"/>
              </a:rPr>
              <a:t>Next, we need to type the password for the root user account and press Enter. If everything is correct, it should give the screen as follows:</a:t>
            </a:r>
          </a:p>
          <a:p>
            <a:pPr algn="l"/>
            <a:endParaRPr lang="en-IN" sz="2800" dirty="0">
              <a:solidFill>
                <a:schemeClr val="tx1"/>
              </a:solidFill>
              <a:latin typeface="Cambria Math" panose="02040503050406030204" pitchFamily="18" charset="0"/>
              <a:ea typeface="Cambria Math" panose="02040503050406030204" pitchFamily="18" charset="0"/>
            </a:endParaRPr>
          </a:p>
          <a:p>
            <a:pPr algn="just"/>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524209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566" y="217714"/>
            <a:ext cx="10502537" cy="6400799"/>
          </a:xfrm>
        </p:spPr>
        <p:txBody>
          <a:bodyPr>
            <a:normAutofit/>
          </a:bodyPr>
          <a:lstStyle/>
          <a:p>
            <a:pPr algn="l"/>
            <a:endParaRPr lang="en-IN" sz="2800" dirty="0">
              <a:solidFill>
                <a:schemeClr val="tx1"/>
              </a:solidFill>
              <a:latin typeface="Cambria Math" panose="02040503050406030204" pitchFamily="18" charset="0"/>
              <a:ea typeface="Cambria Math" panose="02040503050406030204" pitchFamily="18" charset="0"/>
            </a:endParaRPr>
          </a:p>
          <a:p>
            <a:pPr algn="just"/>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a:p>
            <a:pPr algn="l"/>
            <a:endParaRPr lang="en-IN" sz="2800" dirty="0">
              <a:solidFill>
                <a:schemeClr val="tx1"/>
              </a:solidFill>
              <a:latin typeface="Cambria Math" panose="02040503050406030204" pitchFamily="18" charset="0"/>
              <a:ea typeface="Cambria Math" panose="02040503050406030204" pitchFamily="18" charset="0"/>
            </a:endParaRPr>
          </a:p>
        </p:txBody>
      </p:sp>
      <p:pic>
        <p:nvPicPr>
          <p:cNvPr id="2" name="Picture 1"/>
          <p:cNvPicPr>
            <a:picLocks noChangeAspect="1"/>
          </p:cNvPicPr>
          <p:nvPr/>
        </p:nvPicPr>
        <p:blipFill>
          <a:blip r:embed="rId2"/>
          <a:stretch>
            <a:fillRect/>
          </a:stretch>
        </p:blipFill>
        <p:spPr>
          <a:xfrm>
            <a:off x="609641" y="1158241"/>
            <a:ext cx="11289579" cy="4981302"/>
          </a:xfrm>
          <a:prstGeom prst="rect">
            <a:avLst/>
          </a:prstGeom>
        </p:spPr>
      </p:pic>
    </p:spTree>
    <p:extLst>
      <p:ext uri="{BB962C8B-B14F-4D97-AF65-F5344CB8AC3E}">
        <p14:creationId xmlns:p14="http://schemas.microsoft.com/office/powerpoint/2010/main" val="265516440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8380</TotalTime>
  <Words>3377</Words>
  <Application>Microsoft Office PowerPoint</Application>
  <PresentationFormat>Widescreen</PresentationFormat>
  <Paragraphs>496</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Cambria Math</vt:lpstr>
      <vt:lpstr>Century Gothic</vt:lpstr>
      <vt:lpstr>Consolas</vt:lpstr>
      <vt:lpstr>Segoe UI</vt:lpstr>
      <vt:lpstr>Verdana</vt:lpstr>
      <vt:lpstr>Wingdings 3</vt:lpstr>
      <vt:lpstr>Ion</vt:lpstr>
      <vt:lpstr>     SQL    STRUCTURED QUERY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Primary Key</vt:lpstr>
      <vt:lpstr>PowerPoint Presentation</vt:lpstr>
      <vt:lpstr>PowerPoint Presentation</vt:lpstr>
      <vt:lpstr>SQL COUNT() , AVG() &amp; SUM() Functions:</vt:lpstr>
      <vt:lpstr>PowerPoint Presentation</vt:lpstr>
      <vt:lpstr>PowerPoint Presentation</vt:lpstr>
      <vt:lpstr>PowerPoint Presentation</vt:lpstr>
      <vt:lpstr>SQL Having Clause</vt:lpstr>
      <vt:lpstr>PowerPoint Presentation</vt:lpstr>
      <vt:lpstr>SQL Group By statement:</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Cookies</dc:title>
  <dc:creator>sunil</dc:creator>
  <cp:lastModifiedBy>anshika Patel</cp:lastModifiedBy>
  <cp:revision>251</cp:revision>
  <dcterms:created xsi:type="dcterms:W3CDTF">2020-01-19T15:03:51Z</dcterms:created>
  <dcterms:modified xsi:type="dcterms:W3CDTF">2023-01-30T18:12:27Z</dcterms:modified>
</cp:coreProperties>
</file>