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31" r:id="rId2"/>
    <p:sldId id="305" r:id="rId3"/>
    <p:sldId id="293" r:id="rId4"/>
    <p:sldId id="306" r:id="rId5"/>
    <p:sldId id="307" r:id="rId6"/>
    <p:sldId id="270" r:id="rId7"/>
    <p:sldId id="292" r:id="rId8"/>
    <p:sldId id="285" r:id="rId9"/>
    <p:sldId id="328" r:id="rId10"/>
    <p:sldId id="330" r:id="rId11"/>
    <p:sldId id="298" r:id="rId12"/>
    <p:sldId id="297" r:id="rId13"/>
    <p:sldId id="299" r:id="rId14"/>
    <p:sldId id="302" r:id="rId15"/>
    <p:sldId id="278" r:id="rId16"/>
    <p:sldId id="333" r:id="rId17"/>
    <p:sldId id="33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2F7AA-24DE-4534-B0FE-6A3D5D430AA8}"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5C913-2C22-4EEC-B5DD-8D256E561C3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E8EE6-BED8-4B7F-AB57-CCA67BF4541A}"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3B5C249-E90E-44BA-BBA7-FE3E2A83D043}" type="datetimeFigureOut">
              <a:rPr lang="en-IN" smtClean="0"/>
              <a:t>31-05-2024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26BEE91-4F54-4B3B-A725-63924D764E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B5C249-E90E-44BA-BBA7-FE3E2A83D043}"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3B5C249-E90E-44BA-BBA7-FE3E2A83D043}" type="datetimeFigureOut">
              <a:rPr lang="en-IN" smtClean="0"/>
              <a:t>31-05-2024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26BEE91-4F54-4B3B-A725-63924D764E8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B5C249-E90E-44BA-BBA7-FE3E2A83D043}"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26BEE91-4F54-4B3B-A725-63924D764E8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3B5C249-E90E-44BA-BBA7-FE3E2A83D043}" type="datetimeFigureOut">
              <a:rPr lang="en-IN" smtClean="0"/>
              <a:t>31-05-2024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6BEE91-4F54-4B3B-A725-63924D764E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B5C249-E90E-44BA-BBA7-FE3E2A83D043}"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B5C249-E90E-44BA-BBA7-FE3E2A83D043}"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B5C249-E90E-44BA-BBA7-FE3E2A83D043}"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5C249-E90E-44BA-BBA7-FE3E2A83D043}"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3B5C249-E90E-44BA-BBA7-FE3E2A83D043}" type="datetimeFigureOut">
              <a:rPr lang="en-IN" smtClean="0"/>
              <a:t>31-05-2024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26BEE91-4F54-4B3B-A725-63924D764E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5C249-E90E-44BA-BBA7-FE3E2A83D043}"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EE91-4F54-4B3B-A725-63924D764E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3B5C249-E90E-44BA-BBA7-FE3E2A83D043}" type="datetimeFigureOut">
              <a:rPr lang="en-IN" smtClean="0"/>
              <a:t>31-05-2024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26BEE91-4F54-4B3B-A725-63924D764E8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9/IC2PCT60090.2024.1048646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iki.seeedstudio.com/Grove-TemptureAndHumidity_Sensor-High-Accuracy_AndMini-v1.0/" TargetMode="External"/><Relationship Id="rId3" Type="http://schemas.openxmlformats.org/officeDocument/2006/relationships/hyperlink" Target="https://www.winsen-sensor.com/product/mh-z19e.html" TargetMode="External"/><Relationship Id="rId7" Type="http://schemas.openxmlformats.org/officeDocument/2006/relationships/hyperlink" Target="https://www.sparkfun.com/products/12642/" TargetMode="External"/><Relationship Id="rId2" Type="http://schemas.openxmlformats.org/officeDocument/2006/relationships/hyperlink" Target="https://wiki.seeedstudio.com/Grove_High_Precision_RTC/" TargetMode="External"/><Relationship Id="rId1" Type="http://schemas.openxmlformats.org/officeDocument/2006/relationships/slideLayout" Target="../slideLayouts/slideLayout7.xml"/><Relationship Id="rId6" Type="http://schemas.openxmlformats.org/officeDocument/2006/relationships/hyperlink" Target="https://wiki.seeedstudio.com/Grove-VOC_and_eCO2_Gas_Sensor-SGP30/" TargetMode="External"/><Relationship Id="rId5" Type="http://schemas.openxmlformats.org/officeDocument/2006/relationships/hyperlink" Target="https://wiki.seeedstudio.com/Grove-Multichannel_Gas_Sensor/" TargetMode="External"/><Relationship Id="rId4" Type="http://schemas.openxmlformats.org/officeDocument/2006/relationships/hyperlink" Target="https://www.dfrobot.com/product-2439.html" TargetMode="External"/><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86469"/>
            <a:ext cx="11235267" cy="1198253"/>
          </a:xfrm>
        </p:spPr>
        <p:txBody>
          <a:bodyPr>
            <a:noAutofit/>
          </a:bodyPr>
          <a:lstStyle/>
          <a:p>
            <a:pPr algn="ctr"/>
            <a:r>
              <a:rPr lang="en-US" sz="4000" b="1" dirty="0">
                <a:solidFill>
                  <a:schemeClr val="tx1"/>
                </a:solidFill>
                <a:latin typeface="Candara" panose="020E0502030303020204" pitchFamily="34" charset="0"/>
                <a:cs typeface="Calibri" panose="020F0502020204030204" pitchFamily="34" charset="0"/>
              </a:rPr>
              <a:t>Occupancy estimation using Environmental sensors </a:t>
            </a:r>
            <a:endParaRPr lang="en-IN" sz="4000" b="1" dirty="0">
              <a:solidFill>
                <a:schemeClr val="tx1"/>
              </a:solidFill>
              <a:latin typeface="Candara" panose="020E0502030303020204" pitchFamily="34" charset="0"/>
              <a:cs typeface="Calibri" panose="020F0502020204030204" pitchFamily="34" charset="0"/>
            </a:endParaRPr>
          </a:p>
        </p:txBody>
      </p:sp>
      <p:graphicFrame>
        <p:nvGraphicFramePr>
          <p:cNvPr id="10" name="Table 10"/>
          <p:cNvGraphicFramePr>
            <a:graphicFrameLocks noGrp="1"/>
          </p:cNvGraphicFramePr>
          <p:nvPr/>
        </p:nvGraphicFramePr>
        <p:xfrm>
          <a:off x="2418866" y="3745763"/>
          <a:ext cx="7354255" cy="2058000"/>
        </p:xfrm>
        <a:graphic>
          <a:graphicData uri="http://schemas.openxmlformats.org/drawingml/2006/table">
            <a:tbl>
              <a:tblPr firstRow="1" bandRow="1">
                <a:tableStyleId>{2D5ABB26-0587-4C30-8999-92F81FD0307C}</a:tableStyleId>
              </a:tblPr>
              <a:tblGrid>
                <a:gridCol w="3702532">
                  <a:extLst>
                    <a:ext uri="{9D8B030D-6E8A-4147-A177-3AD203B41FA5}">
                      <a16:colId xmlns:a16="http://schemas.microsoft.com/office/drawing/2014/main" val="20000"/>
                    </a:ext>
                  </a:extLst>
                </a:gridCol>
                <a:gridCol w="3651723">
                  <a:extLst>
                    <a:ext uri="{9D8B030D-6E8A-4147-A177-3AD203B41FA5}">
                      <a16:colId xmlns:a16="http://schemas.microsoft.com/office/drawing/2014/main" val="20001"/>
                    </a:ext>
                  </a:extLst>
                </a:gridCol>
              </a:tblGrid>
              <a:tr h="504000">
                <a:tc gridSpan="2">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sz="2400" b="1" dirty="0">
                          <a:solidFill>
                            <a:schemeClr val="bg1"/>
                          </a:solidFill>
                          <a:latin typeface="Candara Light" panose="020E0502030303020204" pitchFamily="34" charset="0"/>
                          <a:ea typeface="Cambria" panose="02040503050406030204" pitchFamily="18" charset="0"/>
                        </a:rPr>
                        <a:t>PRESENTED BY</a:t>
                      </a:r>
                    </a:p>
                    <a:p>
                      <a:pPr marL="0" marR="0" lvl="0" indent="0" algn="ctr" defTabSz="457200" rtl="0" eaLnBrk="1" fontAlgn="auto" latinLnBrk="0" hangingPunct="1">
                        <a:lnSpc>
                          <a:spcPct val="100000"/>
                        </a:lnSpc>
                        <a:spcBef>
                          <a:spcPts val="0"/>
                        </a:spcBef>
                        <a:spcAft>
                          <a:spcPts val="0"/>
                        </a:spcAft>
                        <a:buClrTx/>
                        <a:buSzTx/>
                        <a:buFontTx/>
                        <a:buNone/>
                        <a:defRPr/>
                      </a:pPr>
                      <a:endParaRPr lang="en-IN" sz="2000" b="1" dirty="0">
                        <a:solidFill>
                          <a:schemeClr val="bg1"/>
                        </a:solidFill>
                        <a:latin typeface="Candara Light" panose="020E0502030303020204" pitchFamily="34" charset="0"/>
                        <a:ea typeface="Cambria" panose="02040503050406030204" pitchFamily="18" charset="0"/>
                      </a:endParaRPr>
                    </a:p>
                  </a:txBody>
                  <a:tcPr anchor="ctr"/>
                </a:tc>
                <a:tc hMerge="1">
                  <a:txBody>
                    <a:bodyPr/>
                    <a:lstStyle/>
                    <a:p>
                      <a:endParaRPr lang="en-US"/>
                    </a:p>
                  </a:txBody>
                  <a:tcPr anchor="ctr"/>
                </a:tc>
                <a:extLst>
                  <a:ext uri="{0D108BD9-81ED-4DB2-BD59-A6C34878D82A}">
                    <a16:rowId xmlns:a16="http://schemas.microsoft.com/office/drawing/2014/main" val="10000"/>
                  </a:ext>
                </a:extLst>
              </a:tr>
              <a:tr h="43200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SUMIT DHAR</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12000120073</a:t>
                      </a:r>
                    </a:p>
                  </a:txBody>
                  <a:tcPr anchor="ctr"/>
                </a:tc>
                <a:extLst>
                  <a:ext uri="{0D108BD9-81ED-4DB2-BD59-A6C34878D82A}">
                    <a16:rowId xmlns:a16="http://schemas.microsoft.com/office/drawing/2014/main" val="10001"/>
                  </a:ext>
                </a:extLst>
              </a:tr>
              <a:tr h="43200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SAPTARSHI GHOSH</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12000120068</a:t>
                      </a:r>
                    </a:p>
                  </a:txBody>
                  <a:tcPr anchor="ctr"/>
                </a:tc>
                <a:extLst>
                  <a:ext uri="{0D108BD9-81ED-4DB2-BD59-A6C34878D82A}">
                    <a16:rowId xmlns:a16="http://schemas.microsoft.com/office/drawing/2014/main" val="10002"/>
                  </a:ext>
                </a:extLst>
              </a:tr>
              <a:tr h="43200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ABHIK MANDAL</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IN" sz="2000" b="0" dirty="0">
                          <a:solidFill>
                            <a:schemeClr val="bg1"/>
                          </a:solidFill>
                          <a:latin typeface="Candara" panose="020E0502030303020204" pitchFamily="34" charset="0"/>
                          <a:ea typeface="Cambria" panose="02040503050406030204" pitchFamily="18" charset="0"/>
                        </a:rPr>
                        <a:t>12000120096</a:t>
                      </a:r>
                    </a:p>
                  </a:txBody>
                  <a:tcPr anchor="ctr"/>
                </a:tc>
                <a:extLst>
                  <a:ext uri="{0D108BD9-81ED-4DB2-BD59-A6C34878D82A}">
                    <a16:rowId xmlns:a16="http://schemas.microsoft.com/office/drawing/2014/main" val="10003"/>
                  </a:ext>
                </a:extLst>
              </a:tr>
            </a:tbl>
          </a:graphicData>
        </a:graphic>
      </p:graphicFrame>
      <p:sp>
        <p:nvSpPr>
          <p:cNvPr id="3" name="Rectangle 2"/>
          <p:cNvSpPr/>
          <p:nvPr/>
        </p:nvSpPr>
        <p:spPr>
          <a:xfrm>
            <a:off x="894521" y="677197"/>
            <a:ext cx="10402958" cy="79600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latin typeface="Calibri" panose="020F0502020204030204" pitchFamily="34" charset="0"/>
                <a:cs typeface="Calibri" panose="020F0502020204030204" pitchFamily="34" charset="0"/>
              </a:rPr>
              <a:t>  DR. B.C. ROY ENGINEERING COLLEGE</a:t>
            </a:r>
            <a:endParaRPr lang="en-IN" sz="3200"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a:xfrm>
            <a:off x="2151969" y="719928"/>
            <a:ext cx="668647" cy="69400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6217920"/>
            <a:ext cx="1298448" cy="645160"/>
          </a:xfrm>
          <a:prstGeom prst="rect">
            <a:avLst/>
          </a:prstGeom>
          <a:noFill/>
        </p:spPr>
        <p:txBody>
          <a:bodyPr wrap="square" rtlCol="0">
            <a:spAutoFit/>
          </a:bodyPr>
          <a:lstStyle/>
          <a:p>
            <a:r>
              <a:rPr lang="en-IN" altLang="en-US" dirty="0"/>
              <a:t>16</a:t>
            </a:r>
            <a:r>
              <a:rPr lang="en-US" dirty="0"/>
              <a:t>.08.2023</a:t>
            </a:r>
          </a:p>
          <a:p>
            <a:r>
              <a:rPr lang="en-US" dirty="0"/>
              <a:t>Lab, AC</a:t>
            </a:r>
            <a:endParaRPr lang="en-IN" dirty="0"/>
          </a:p>
        </p:txBody>
      </p:sp>
      <p:pic>
        <p:nvPicPr>
          <p:cNvPr id="4" name="Picture 3" descr="newplot"/>
          <p:cNvPicPr>
            <a:picLocks noChangeAspect="1"/>
          </p:cNvPicPr>
          <p:nvPr/>
        </p:nvPicPr>
        <p:blipFill>
          <a:blip r:embed="rId2"/>
          <a:stretch>
            <a:fillRect/>
          </a:stretch>
        </p:blipFill>
        <p:spPr>
          <a:xfrm>
            <a:off x="443230" y="979805"/>
            <a:ext cx="4666615" cy="2799715"/>
          </a:xfrm>
          <a:prstGeom prst="rect">
            <a:avLst/>
          </a:prstGeom>
        </p:spPr>
      </p:pic>
      <p:pic>
        <p:nvPicPr>
          <p:cNvPr id="5" name="Picture 4" descr="PM 10 plot"/>
          <p:cNvPicPr>
            <a:picLocks noChangeAspect="1"/>
          </p:cNvPicPr>
          <p:nvPr/>
        </p:nvPicPr>
        <p:blipFill>
          <a:blip r:embed="rId3"/>
          <a:stretch>
            <a:fillRect/>
          </a:stretch>
        </p:blipFill>
        <p:spPr>
          <a:xfrm>
            <a:off x="6517005" y="1042670"/>
            <a:ext cx="4580255" cy="2732405"/>
          </a:xfrm>
          <a:prstGeom prst="rect">
            <a:avLst/>
          </a:prstGeom>
        </p:spPr>
      </p:pic>
      <p:sp>
        <p:nvSpPr>
          <p:cNvPr id="3" name="Text Box 2"/>
          <p:cNvSpPr txBox="1"/>
          <p:nvPr/>
        </p:nvSpPr>
        <p:spPr>
          <a:xfrm>
            <a:off x="443230" y="3909695"/>
            <a:ext cx="4666615" cy="337185"/>
          </a:xfrm>
          <a:prstGeom prst="rect">
            <a:avLst/>
          </a:prstGeom>
          <a:noFill/>
        </p:spPr>
        <p:txBody>
          <a:bodyPr wrap="square" rtlCol="0">
            <a:spAutoFit/>
          </a:bodyPr>
          <a:lstStyle/>
          <a:p>
            <a:pPr algn="ctr"/>
            <a:r>
              <a:rPr lang="en-IN" altLang="en-US" sz="1600">
                <a:latin typeface="Calibri" panose="020F0502020204030204" pitchFamily="34" charset="0"/>
                <a:cs typeface="Calibri" panose="020F0502020204030204" pitchFamily="34" charset="0"/>
              </a:rPr>
              <a:t>Illustration of CO2 with respect to time</a:t>
            </a:r>
          </a:p>
        </p:txBody>
      </p:sp>
      <p:sp>
        <p:nvSpPr>
          <p:cNvPr id="8" name="Text Box 7"/>
          <p:cNvSpPr txBox="1"/>
          <p:nvPr/>
        </p:nvSpPr>
        <p:spPr>
          <a:xfrm>
            <a:off x="6517640" y="3909060"/>
            <a:ext cx="4579620" cy="337185"/>
          </a:xfrm>
          <a:prstGeom prst="rect">
            <a:avLst/>
          </a:prstGeom>
          <a:noFill/>
        </p:spPr>
        <p:txBody>
          <a:bodyPr wrap="square" rtlCol="0">
            <a:spAutoFit/>
          </a:bodyPr>
          <a:lstStyle/>
          <a:p>
            <a:pPr algn="ctr"/>
            <a:r>
              <a:rPr lang="en-IN" altLang="en-US" sz="1600">
                <a:latin typeface="Calibri" panose="020F0502020204030204" pitchFamily="34" charset="0"/>
                <a:cs typeface="Calibri" panose="020F0502020204030204" pitchFamily="34" charset="0"/>
              </a:rPr>
              <a:t>Illustration of PM10 with respect to time</a:t>
            </a:r>
          </a:p>
        </p:txBody>
      </p:sp>
      <p:sp>
        <p:nvSpPr>
          <p:cNvPr id="9" name="Text Box 8"/>
          <p:cNvSpPr txBox="1"/>
          <p:nvPr/>
        </p:nvSpPr>
        <p:spPr>
          <a:xfrm>
            <a:off x="443230" y="4669155"/>
            <a:ext cx="10654030" cy="1421765"/>
          </a:xfrm>
          <a:prstGeom prst="rect">
            <a:avLst/>
          </a:prstGeom>
          <a:noFill/>
        </p:spPr>
        <p:txBody>
          <a:bodyPr wrap="square" rtlCol="0" anchor="t">
            <a:noAutofit/>
          </a:bodyPr>
          <a:lstStyle/>
          <a:p>
            <a:pPr algn="just"/>
            <a:r>
              <a:rPr lang="en-US" sz="1600">
                <a:latin typeface="Calibri" panose="020F0502020204030204" pitchFamily="34" charset="0"/>
                <a:cs typeface="Calibri" panose="020F0502020204030204" pitchFamily="34" charset="0"/>
                <a:sym typeface="+mn-ea"/>
              </a:rPr>
              <a:t>As we see during the beginning</a:t>
            </a:r>
            <a:r>
              <a:rPr lang="en-IN" altLang="en-US" sz="1600">
                <a:latin typeface="Calibri" panose="020F0502020204030204" pitchFamily="34" charset="0"/>
                <a:cs typeface="Calibri" panose="020F0502020204030204" pitchFamily="34" charset="0"/>
                <a:sym typeface="+mn-ea"/>
              </a:rPr>
              <a:t> </a:t>
            </a:r>
            <a:r>
              <a:rPr lang="en-US" sz="1600">
                <a:latin typeface="Calibri" panose="020F0502020204030204" pitchFamily="34" charset="0"/>
                <a:cs typeface="Calibri" panose="020F0502020204030204" pitchFamily="34" charset="0"/>
                <a:sym typeface="+mn-ea"/>
              </a:rPr>
              <a:t>of the data accumulation, the laboratory has an Occupancy</a:t>
            </a:r>
            <a:r>
              <a:rPr lang="en-IN" altLang="en-US" sz="1600">
                <a:latin typeface="Calibri" panose="020F0502020204030204" pitchFamily="34" charset="0"/>
                <a:cs typeface="Calibri" panose="020F0502020204030204" pitchFamily="34" charset="0"/>
                <a:sym typeface="+mn-ea"/>
              </a:rPr>
              <a:t> </a:t>
            </a:r>
            <a:r>
              <a:rPr lang="en-US" sz="1600">
                <a:latin typeface="Calibri" panose="020F0502020204030204" pitchFamily="34" charset="0"/>
                <a:cs typeface="Calibri" panose="020F0502020204030204" pitchFamily="34" charset="0"/>
                <a:sym typeface="+mn-ea"/>
              </a:rPr>
              <a:t>range within 21 − 30, and the values of PM10 and the</a:t>
            </a:r>
            <a:r>
              <a:rPr lang="en-IN" altLang="en-US" sz="1600">
                <a:latin typeface="Calibri" panose="020F0502020204030204" pitchFamily="34" charset="0"/>
                <a:cs typeface="Calibri" panose="020F0502020204030204" pitchFamily="34" charset="0"/>
                <a:sym typeface="+mn-ea"/>
              </a:rPr>
              <a:t>  </a:t>
            </a:r>
            <a:r>
              <a:rPr lang="en-US" sz="1600">
                <a:latin typeface="Calibri" panose="020F0502020204030204" pitchFamily="34" charset="0"/>
                <a:cs typeface="Calibri" panose="020F0502020204030204" pitchFamily="34" charset="0"/>
                <a:sym typeface="+mn-ea"/>
              </a:rPr>
              <a:t>concentration levels of CO2 are higher than the values of the</a:t>
            </a:r>
            <a:r>
              <a:rPr lang="en-IN" altLang="en-US" sz="1600">
                <a:latin typeface="Calibri" panose="020F0502020204030204" pitchFamily="34" charset="0"/>
                <a:cs typeface="Calibri" panose="020F0502020204030204" pitchFamily="34" charset="0"/>
                <a:sym typeface="+mn-ea"/>
              </a:rPr>
              <a:t> </a:t>
            </a:r>
            <a:r>
              <a:rPr lang="en-US" sz="1600">
                <a:latin typeface="Calibri" panose="020F0502020204030204" pitchFamily="34" charset="0"/>
                <a:cs typeface="Calibri" panose="020F0502020204030204" pitchFamily="34" charset="0"/>
                <a:sym typeface="+mn-ea"/>
              </a:rPr>
              <a:t>same afterwards when the room has lesser Occupancy range</a:t>
            </a:r>
            <a:r>
              <a:rPr lang="en-IN" altLang="en-US" sz="1600">
                <a:latin typeface="Calibri" panose="020F0502020204030204" pitchFamily="34" charset="0"/>
                <a:cs typeface="Calibri" panose="020F0502020204030204" pitchFamily="34" charset="0"/>
                <a:sym typeface="+mn-ea"/>
              </a:rPr>
              <a:t>. Soon after 11 : 40 AM, we see a sharp drop in the Occupancy in the lab, which is the reason behind the values of PM10 and CO2 declining throughout the rest of the period</a:t>
            </a:r>
            <a:r>
              <a:rPr lang="en-IN" altLang="en-US" sz="1600">
                <a:sym typeface="+mn-ea"/>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Machine learning</a:t>
            </a:r>
          </a:p>
        </p:txBody>
      </p:sp>
      <p:sp>
        <p:nvSpPr>
          <p:cNvPr id="4" name="TextBox 3"/>
          <p:cNvSpPr txBox="1"/>
          <p:nvPr/>
        </p:nvSpPr>
        <p:spPr>
          <a:xfrm>
            <a:off x="506421" y="1951435"/>
            <a:ext cx="11179158" cy="400110"/>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Calibri" panose="020F0502020204030204" pitchFamily="34" charset="0"/>
                <a:cs typeface="Calibri" panose="020F0502020204030204" pitchFamily="34" charset="0"/>
              </a:rPr>
              <a:t>All the preprocessing is done on the following features:</a:t>
            </a:r>
            <a:endParaRPr lang="en-US" b="0" dirty="0">
              <a:effectLst/>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nvGraphicFramePr>
        <p:xfrm>
          <a:off x="395898" y="2462189"/>
          <a:ext cx="11400204" cy="579120"/>
        </p:xfrm>
        <a:graphic>
          <a:graphicData uri="http://schemas.openxmlformats.org/drawingml/2006/table">
            <a:tbl>
              <a:tblPr firstRow="1" bandRow="1">
                <a:tableStyleId>{2D5ABB26-0587-4C30-8999-92F81FD0307C}</a:tableStyleId>
              </a:tblPr>
              <a:tblGrid>
                <a:gridCol w="737163">
                  <a:extLst>
                    <a:ext uri="{9D8B030D-6E8A-4147-A177-3AD203B41FA5}">
                      <a16:colId xmlns:a16="http://schemas.microsoft.com/office/drawing/2014/main" val="20000"/>
                    </a:ext>
                  </a:extLst>
                </a:gridCol>
                <a:gridCol w="1042416">
                  <a:extLst>
                    <a:ext uri="{9D8B030D-6E8A-4147-A177-3AD203B41FA5}">
                      <a16:colId xmlns:a16="http://schemas.microsoft.com/office/drawing/2014/main" val="20001"/>
                    </a:ext>
                  </a:extLst>
                </a:gridCol>
                <a:gridCol w="896112">
                  <a:extLst>
                    <a:ext uri="{9D8B030D-6E8A-4147-A177-3AD203B41FA5}">
                      <a16:colId xmlns:a16="http://schemas.microsoft.com/office/drawing/2014/main" val="20002"/>
                    </a:ext>
                  </a:extLst>
                </a:gridCol>
                <a:gridCol w="886968">
                  <a:extLst>
                    <a:ext uri="{9D8B030D-6E8A-4147-A177-3AD203B41FA5}">
                      <a16:colId xmlns:a16="http://schemas.microsoft.com/office/drawing/2014/main" val="20003"/>
                    </a:ext>
                  </a:extLst>
                </a:gridCol>
                <a:gridCol w="1517904">
                  <a:extLst>
                    <a:ext uri="{9D8B030D-6E8A-4147-A177-3AD203B41FA5}">
                      <a16:colId xmlns:a16="http://schemas.microsoft.com/office/drawing/2014/main" val="20004"/>
                    </a:ext>
                  </a:extLst>
                </a:gridCol>
                <a:gridCol w="1327468">
                  <a:extLst>
                    <a:ext uri="{9D8B030D-6E8A-4147-A177-3AD203B41FA5}">
                      <a16:colId xmlns:a16="http://schemas.microsoft.com/office/drawing/2014/main" val="20005"/>
                    </a:ext>
                  </a:extLst>
                </a:gridCol>
                <a:gridCol w="940244">
                  <a:extLst>
                    <a:ext uri="{9D8B030D-6E8A-4147-A177-3AD203B41FA5}">
                      <a16:colId xmlns:a16="http://schemas.microsoft.com/office/drawing/2014/main" val="20006"/>
                    </a:ext>
                  </a:extLst>
                </a:gridCol>
                <a:gridCol w="1005840">
                  <a:extLst>
                    <a:ext uri="{9D8B030D-6E8A-4147-A177-3AD203B41FA5}">
                      <a16:colId xmlns:a16="http://schemas.microsoft.com/office/drawing/2014/main" val="20007"/>
                    </a:ext>
                  </a:extLst>
                </a:gridCol>
                <a:gridCol w="1014984">
                  <a:extLst>
                    <a:ext uri="{9D8B030D-6E8A-4147-A177-3AD203B41FA5}">
                      <a16:colId xmlns:a16="http://schemas.microsoft.com/office/drawing/2014/main" val="20008"/>
                    </a:ext>
                  </a:extLst>
                </a:gridCol>
                <a:gridCol w="2031105">
                  <a:extLst>
                    <a:ext uri="{9D8B030D-6E8A-4147-A177-3AD203B41FA5}">
                      <a16:colId xmlns:a16="http://schemas.microsoft.com/office/drawing/2014/main" val="20009"/>
                    </a:ext>
                  </a:extLst>
                </a:gridCol>
              </a:tblGrid>
              <a:tr h="370840">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CO2 (ppm)</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PM1 (ug/m3)</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PM2.5 (ug/m3)</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PM10 (ug/m3)</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Temperature ©</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Humidity (%)</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Position</a:t>
                      </a:r>
                      <a:r>
                        <a:rPr lang="en-US" sz="1600" dirty="0">
                          <a:solidFill>
                            <a:schemeClr val="tx1"/>
                          </a:solidFill>
                          <a:latin typeface="Calibri" panose="020F0502020204030204" pitchFamily="34" charset="0"/>
                          <a:cs typeface="Calibri" panose="020F0502020204030204" pitchFamily="34" charset="0"/>
                        </a:rPr>
                        <a:t> </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Floor No.</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a:solidFill>
                            <a:schemeClr val="tx1"/>
                          </a:solidFill>
                          <a:effectLst/>
                          <a:latin typeface="Calibri" panose="020F0502020204030204" pitchFamily="34" charset="0"/>
                          <a:cs typeface="Calibri" panose="020F0502020204030204" pitchFamily="34" charset="0"/>
                        </a:rPr>
                        <a:t>Weather</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u="none" strike="noStrike" dirty="0" err="1">
                          <a:solidFill>
                            <a:schemeClr val="tx1"/>
                          </a:solidFill>
                          <a:effectLst/>
                          <a:latin typeface="Calibri" panose="020F0502020204030204" pitchFamily="34" charset="0"/>
                          <a:cs typeface="Calibri" panose="020F0502020204030204" pitchFamily="34" charset="0"/>
                        </a:rPr>
                        <a:t>Occupancy_Classified</a:t>
                      </a:r>
                      <a:endParaRPr lang="en-US" sz="1600" b="1" u="none" strike="noStrike" dirty="0">
                        <a:solidFill>
                          <a:schemeClr val="tx1"/>
                        </a:solidFill>
                        <a:effectLst/>
                        <a:latin typeface="Calibri" panose="020F0502020204030204" pitchFamily="34" charset="0"/>
                        <a:cs typeface="Calibri" panose="020F0502020204030204" pitchFamily="34" charset="0"/>
                      </a:endParaRPr>
                    </a:p>
                    <a:p>
                      <a:pPr algn="ctr"/>
                      <a:r>
                        <a:rPr lang="en-US" sz="1600" b="1" u="none" strike="noStrike" dirty="0">
                          <a:solidFill>
                            <a:schemeClr val="tx1"/>
                          </a:solidFill>
                          <a:effectLst/>
                          <a:latin typeface="Calibri" panose="020F0502020204030204" pitchFamily="34" charset="0"/>
                          <a:cs typeface="Calibri" panose="020F0502020204030204" pitchFamily="34" charset="0"/>
                        </a:rPr>
                        <a:t>(Target)</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Box 7"/>
          <p:cNvSpPr txBox="1"/>
          <p:nvPr/>
        </p:nvSpPr>
        <p:spPr>
          <a:xfrm>
            <a:off x="506421" y="3229832"/>
            <a:ext cx="11179158" cy="954107"/>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Calibri" panose="020F0502020204030204" pitchFamily="34" charset="0"/>
                <a:cs typeface="Calibri" panose="020F0502020204030204" pitchFamily="34" charset="0"/>
              </a:rPr>
              <a:t>Mapping String attributes to Categorical Codes</a:t>
            </a:r>
            <a:r>
              <a:rPr lang="en-US" sz="2000" b="0" i="0" u="none" strike="noStrike" dirty="0">
                <a:solidFill>
                  <a:srgbClr val="000000"/>
                </a:solidFill>
                <a:effectLst/>
                <a:latin typeface="Calibri" panose="020F0502020204030204" pitchFamily="34" charset="0"/>
                <a:cs typeface="Calibri" panose="020F0502020204030204" pitchFamily="34" charset="0"/>
              </a:rPr>
              <a:t>:</a:t>
            </a:r>
            <a:endParaRPr lang="en-US" sz="2000" b="0" dirty="0">
              <a:effectLst/>
              <a:latin typeface="Calibri" panose="020F0502020204030204" pitchFamily="34" charset="0"/>
              <a:cs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cs typeface="Calibri" panose="020F0502020204030204" pitchFamily="34" charset="0"/>
              </a:rPr>
              <a:t>After merging all the datasets of different dates, we preprocess the data by converting all the string attributes features i.e., Position, Weather to categorical codes, i.e., mapping all data to categorical codes, the mapping is shown below:</a:t>
            </a:r>
            <a:endParaRPr lang="en-US" b="0" dirty="0">
              <a:effectLst/>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nvGraphicFramePr>
        <p:xfrm>
          <a:off x="506421" y="4341685"/>
          <a:ext cx="3673694" cy="1904117"/>
        </p:xfrm>
        <a:graphic>
          <a:graphicData uri="http://schemas.openxmlformats.org/drawingml/2006/table">
            <a:tbl>
              <a:tblPr/>
              <a:tblGrid>
                <a:gridCol w="1544016">
                  <a:extLst>
                    <a:ext uri="{9D8B030D-6E8A-4147-A177-3AD203B41FA5}">
                      <a16:colId xmlns:a16="http://schemas.microsoft.com/office/drawing/2014/main" val="20000"/>
                    </a:ext>
                  </a:extLst>
                </a:gridCol>
                <a:gridCol w="1144702">
                  <a:extLst>
                    <a:ext uri="{9D8B030D-6E8A-4147-A177-3AD203B41FA5}">
                      <a16:colId xmlns:a16="http://schemas.microsoft.com/office/drawing/2014/main" val="20001"/>
                    </a:ext>
                  </a:extLst>
                </a:gridCol>
                <a:gridCol w="984976">
                  <a:extLst>
                    <a:ext uri="{9D8B030D-6E8A-4147-A177-3AD203B41FA5}">
                      <a16:colId xmlns:a16="http://schemas.microsoft.com/office/drawing/2014/main" val="20002"/>
                    </a:ext>
                  </a:extLst>
                </a:gridCol>
              </a:tblGrid>
              <a:tr h="420757">
                <a:tc>
                  <a:txBody>
                    <a:bodyPr/>
                    <a:lstStyle/>
                    <a:p>
                      <a:pPr algn="ctr" rtl="0" fontAlgn="t">
                        <a:spcBef>
                          <a:spcPts val="0"/>
                        </a:spcBef>
                        <a:spcAft>
                          <a:spcPts val="0"/>
                        </a:spcAft>
                      </a:pPr>
                      <a:r>
                        <a:rPr lang="en-IN" sz="1600" b="1" i="0" u="none" strike="noStrike" dirty="0">
                          <a:solidFill>
                            <a:srgbClr val="000000"/>
                          </a:solidFill>
                          <a:effectLst/>
                          <a:latin typeface="Calibri" panose="020F0502020204030204" pitchFamily="34" charset="0"/>
                          <a:cs typeface="Calibri" panose="020F0502020204030204" pitchFamily="34" charset="0"/>
                        </a:rPr>
                        <a:t>Mapped Value</a:t>
                      </a:r>
                      <a:endParaRPr lang="en-IN" sz="1600" b="1"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00"/>
                          </a:solidFill>
                          <a:effectLst/>
                          <a:latin typeface="Calibri" panose="020F0502020204030204" pitchFamily="34" charset="0"/>
                          <a:cs typeface="Calibri" panose="020F0502020204030204" pitchFamily="34" charset="0"/>
                        </a:rPr>
                        <a:t>Position</a:t>
                      </a:r>
                      <a:endParaRPr lang="en-IN" sz="1600" b="1"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00"/>
                          </a:solidFill>
                          <a:effectLst/>
                          <a:latin typeface="Calibri" panose="020F0502020204030204" pitchFamily="34" charset="0"/>
                          <a:cs typeface="Calibri" panose="020F0502020204030204" pitchFamily="34" charset="0"/>
                        </a:rPr>
                        <a:t>Weather</a:t>
                      </a:r>
                      <a:endParaRPr lang="en-IN" sz="1600" b="1"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995">
                <a:tc>
                  <a:txBody>
                    <a:bodyPr/>
                    <a:lstStyle/>
                    <a:p>
                      <a:pPr algn="ct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0</a:t>
                      </a:r>
                      <a:endParaRPr lang="en-IN" sz="160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backside</a:t>
                      </a:r>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cloudy</a:t>
                      </a:r>
                      <a:endParaRPr lang="en-IN" sz="160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995">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1</a:t>
                      </a:r>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frontside</a:t>
                      </a:r>
                      <a:endParaRPr lang="en-IN" sz="160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overcast</a:t>
                      </a:r>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995">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2</a:t>
                      </a:r>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middle</a:t>
                      </a:r>
                      <a:endParaRPr lang="en-IN" sz="160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rainy</a:t>
                      </a:r>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endParaRPr lang="en-IN" sz="16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Calibri" panose="020F0502020204030204" pitchFamily="34" charset="0"/>
                          <a:cs typeface="Calibri" panose="020F0502020204030204" pitchFamily="34" charset="0"/>
                        </a:rPr>
                        <a:t>sunny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Rectangle 1"/>
          <p:cNvSpPr>
            <a:spLocks noChangeArrowheads="1"/>
          </p:cNvSpPr>
          <p:nvPr/>
        </p:nvSpPr>
        <p:spPr bwMode="auto">
          <a:xfrm>
            <a:off x="5045075" y="2903538"/>
            <a:ext cx="92867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graphicFrame>
        <p:nvGraphicFramePr>
          <p:cNvPr id="2" name="Table 1">
            <a:extLst>
              <a:ext uri="{FF2B5EF4-FFF2-40B4-BE49-F238E27FC236}">
                <a16:creationId xmlns:a16="http://schemas.microsoft.com/office/drawing/2014/main" id="{51902100-0CE0-1412-C0F8-D0D01AD62A71}"/>
              </a:ext>
            </a:extLst>
          </p:cNvPr>
          <p:cNvGraphicFramePr>
            <a:graphicFrameLocks noGrp="1"/>
          </p:cNvGraphicFramePr>
          <p:nvPr>
            <p:extLst>
              <p:ext uri="{D42A27DB-BD31-4B8C-83A1-F6EECF244321}">
                <p14:modId xmlns:p14="http://schemas.microsoft.com/office/powerpoint/2010/main" val="2276190982"/>
              </p:ext>
            </p:extLst>
          </p:nvPr>
        </p:nvGraphicFramePr>
        <p:xfrm>
          <a:off x="6538934" y="4667306"/>
          <a:ext cx="2945906" cy="802640"/>
        </p:xfrm>
        <a:graphic>
          <a:graphicData uri="http://schemas.openxmlformats.org/drawingml/2006/table">
            <a:tbl>
              <a:tblPr/>
              <a:tblGrid>
                <a:gridCol w="1219742">
                  <a:extLst>
                    <a:ext uri="{9D8B030D-6E8A-4147-A177-3AD203B41FA5}">
                      <a16:colId xmlns:a16="http://schemas.microsoft.com/office/drawing/2014/main" val="20000"/>
                    </a:ext>
                  </a:extLst>
                </a:gridCol>
                <a:gridCol w="1726164">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sz="1800" b="1" i="0" u="none" strike="noStrike" dirty="0">
                          <a:solidFill>
                            <a:srgbClr val="000000"/>
                          </a:solidFill>
                          <a:effectLst/>
                          <a:latin typeface="Calibri" panose="020F0502020204030204" pitchFamily="34" charset="0"/>
                          <a:cs typeface="Calibri" panose="020F0502020204030204" pitchFamily="34" charset="0"/>
                        </a:rPr>
                        <a:t>Feature</a:t>
                      </a:r>
                      <a:endParaRPr lang="en-IN" sz="1800" b="1"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dirty="0">
                          <a:solidFill>
                            <a:srgbClr val="000000"/>
                          </a:solidFill>
                          <a:effectLst/>
                          <a:latin typeface="Calibri" panose="020F0502020204030204" pitchFamily="34" charset="0"/>
                          <a:cs typeface="Calibri" panose="020F0502020204030204" pitchFamily="34" charset="0"/>
                        </a:rPr>
                        <a:t>Null Value Count</a:t>
                      </a:r>
                      <a:endParaRPr lang="en-IN" sz="1800" b="1"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sz="1800" b="0" i="0" u="none" strike="noStrike">
                          <a:solidFill>
                            <a:srgbClr val="000000"/>
                          </a:solidFill>
                          <a:effectLst/>
                          <a:latin typeface="Calibri" panose="020F0502020204030204" pitchFamily="34" charset="0"/>
                          <a:cs typeface="Calibri" panose="020F0502020204030204" pitchFamily="34" charset="0"/>
                        </a:rPr>
                        <a:t>CO2 (ppm)</a:t>
                      </a:r>
                      <a:endParaRPr lang="en-IN" sz="180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cs typeface="Calibri" panose="020F0502020204030204" pitchFamily="34" charset="0"/>
                        </a:rPr>
                        <a:t>459</a:t>
                      </a:r>
                      <a:endParaRPr lang="en-IN" sz="1800" dirty="0">
                        <a:effectLst/>
                        <a:latin typeface="Calibri" panose="020F0502020204030204" pitchFamily="34" charset="0"/>
                        <a:cs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Rectangle 1">
            <a:extLst>
              <a:ext uri="{FF2B5EF4-FFF2-40B4-BE49-F238E27FC236}">
                <a16:creationId xmlns:a16="http://schemas.microsoft.com/office/drawing/2014/main" id="{FFF320F4-7A8C-7572-29B6-F0275542F3B4}"/>
              </a:ext>
            </a:extLst>
          </p:cNvPr>
          <p:cNvSpPr>
            <a:spLocks noChangeArrowheads="1"/>
          </p:cNvSpPr>
          <p:nvPr/>
        </p:nvSpPr>
        <p:spPr bwMode="auto">
          <a:xfrm>
            <a:off x="4298163" y="5544379"/>
            <a:ext cx="742744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As CO2 is a primary attribute and holds maximum correlation with the occupancy class, we cannot introduce mean or median values to the null values. So we will drop all null values.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Total Dataset Length after preprocessing: 4238 rows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F9A412A-F18B-3119-C73D-07DD32CE2235}"/>
              </a:ext>
            </a:extLst>
          </p:cNvPr>
          <p:cNvSpPr txBox="1"/>
          <p:nvPr/>
        </p:nvSpPr>
        <p:spPr>
          <a:xfrm>
            <a:off x="6538934" y="4258371"/>
            <a:ext cx="2945906" cy="400110"/>
          </a:xfrm>
          <a:prstGeom prst="rect">
            <a:avLst/>
          </a:prstGeom>
          <a:noFill/>
        </p:spPr>
        <p:txBody>
          <a:bodyPr wrap="square" rtlCol="0">
            <a:spAutoFit/>
          </a:bodyPr>
          <a:lstStyle/>
          <a:p>
            <a:pPr algn="ct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Handling Null Values: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9212" y="597002"/>
            <a:ext cx="11533575" cy="2369880"/>
          </a:xfrm>
          <a:prstGeom prst="rect">
            <a:avLst/>
          </a:prstGeom>
          <a:noFill/>
        </p:spPr>
        <p:txBody>
          <a:bodyPr wrap="square" rtlCol="0">
            <a:spAutoFit/>
          </a:bodyPr>
          <a:lstStyle/>
          <a:p>
            <a:pPr rtl="0">
              <a:spcBef>
                <a:spcPts val="0"/>
              </a:spcBef>
              <a:spcAft>
                <a:spcPts val="0"/>
              </a:spcAft>
            </a:pPr>
            <a:r>
              <a:rPr lang="en-US" sz="2000" b="1" i="0" u="none" strike="noStrike" dirty="0">
                <a:solidFill>
                  <a:srgbClr val="000000"/>
                </a:solidFill>
                <a:effectLst/>
                <a:latin typeface="Calibri" panose="020F0502020204030204" pitchFamily="34" charset="0"/>
                <a:cs typeface="Calibri" panose="020F0502020204030204" pitchFamily="34" charset="0"/>
              </a:rPr>
              <a:t>Feature Engineering:</a:t>
            </a:r>
            <a:r>
              <a:rPr lang="en-US" sz="2000" b="0" i="0" u="none" strike="noStrike" dirty="0">
                <a:solidFill>
                  <a:srgbClr val="000000"/>
                </a:solidFill>
                <a:effectLst/>
                <a:latin typeface="Calibri" panose="020F0502020204030204" pitchFamily="34" charset="0"/>
                <a:cs typeface="Calibri" panose="020F0502020204030204" pitchFamily="34" charset="0"/>
              </a:rPr>
              <a:t> </a:t>
            </a:r>
            <a:endParaRPr lang="en-US" sz="2000" b="0" dirty="0">
              <a:effectLst/>
              <a:latin typeface="Calibri" panose="020F0502020204030204" pitchFamily="34" charset="0"/>
              <a:cs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cs typeface="Calibri" panose="020F0502020204030204" pitchFamily="34" charset="0"/>
              </a:rPr>
              <a:t>According to the correlation plot, all the features are quite important, so we are not applying any dimensionality reduction technique, also dataset width in within the limit. Also we have introduced Position, Floor No., Weather as secondary attributes which also has a quite impact on modeling.</a:t>
            </a:r>
            <a:br>
              <a:rPr lang="en-US" b="0" dirty="0">
                <a:effectLst/>
                <a:latin typeface="Calibri" panose="020F0502020204030204" pitchFamily="34" charset="0"/>
                <a:cs typeface="Calibri" panose="020F0502020204030204" pitchFamily="34" charset="0"/>
              </a:rPr>
            </a:br>
            <a:r>
              <a:rPr lang="en-US" sz="2000" b="1" i="0" u="none" strike="noStrike" dirty="0">
                <a:solidFill>
                  <a:srgbClr val="000000"/>
                </a:solidFill>
                <a:effectLst/>
                <a:latin typeface="Calibri" panose="020F0502020204030204" pitchFamily="34" charset="0"/>
                <a:cs typeface="Calibri" panose="020F0502020204030204" pitchFamily="34" charset="0"/>
              </a:rPr>
              <a:t>Feature Scaling:</a:t>
            </a:r>
            <a:endParaRPr lang="en-US" sz="2000" b="1" dirty="0">
              <a:effectLst/>
              <a:latin typeface="Calibri" panose="020F0502020204030204" pitchFamily="34" charset="0"/>
              <a:cs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cs typeface="Calibri" panose="020F0502020204030204" pitchFamily="34" charset="0"/>
              </a:rPr>
              <a:t>We have scaled all the features using Standard Scaling method, which is used to standardize the features by removing the mean and scaling it to unit variance and also it transforms the data in a normal distribution (data near the mean are more frequent in occurrence than data far from the mean).</a:t>
            </a:r>
            <a:endParaRPr lang="en-US" b="0" dirty="0">
              <a:effectLst/>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AD1A73-7601-E17E-8A4A-CFD60A507616}"/>
                  </a:ext>
                </a:extLst>
              </p:cNvPr>
              <p:cNvSpPr txBox="1"/>
              <p:nvPr/>
            </p:nvSpPr>
            <p:spPr>
              <a:xfrm>
                <a:off x="2033556" y="3098456"/>
                <a:ext cx="4018585" cy="369332"/>
              </a:xfrm>
              <a:prstGeom prst="rect">
                <a:avLst/>
              </a:prstGeom>
              <a:noFill/>
            </p:spPr>
            <p:txBody>
              <a:bodyPr wrap="square">
                <a:spAutoFit/>
              </a:bodyPr>
              <a:lstStyle/>
              <a:p>
                <a:r>
                  <a:rPr lang="en-US" b="0" i="0" u="none" strike="noStrike" dirty="0">
                    <a:solidFill>
                      <a:srgbClr val="000000"/>
                    </a:solidFill>
                    <a:effectLst/>
                    <a:latin typeface="Calibri" panose="020F0502020204030204" pitchFamily="34" charset="0"/>
                    <a:cs typeface="Calibri" panose="020F0502020204030204" pitchFamily="34" charset="0"/>
                  </a:rPr>
                  <a:t>Where</a:t>
                </a:r>
                <a:r>
                  <a:rPr lang="en-IN"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a:rPr lang="en-IN" i="1">
                        <a:latin typeface="Cambria Math" panose="02040503050406030204" pitchFamily="18" charset="0"/>
                        <a:ea typeface="Cambria Math" panose="02040503050406030204" pitchFamily="18" charset="0"/>
                      </a:rPr>
                      <m:t>𝜈</m:t>
                    </m:r>
                  </m:oMath>
                </a14:m>
                <a:r>
                  <a:rPr lang="en-US" b="0" i="0" u="none" strike="noStrike" dirty="0">
                    <a:solidFill>
                      <a:srgbClr val="000000"/>
                    </a:solidFill>
                    <a:effectLst/>
                    <a:latin typeface="Calibri" panose="020F0502020204030204" pitchFamily="34" charset="0"/>
                    <a:cs typeface="Calibri" panose="020F0502020204030204" pitchFamily="34" charset="0"/>
                  </a:rPr>
                  <a:t> = Mean, </a:t>
                </a:r>
                <a14:m>
                  <m:oMath xmlns:m="http://schemas.openxmlformats.org/officeDocument/2006/math">
                    <m:r>
                      <a:rPr lang="en-IN" i="1">
                        <a:latin typeface="Cambria Math" panose="02040503050406030204" pitchFamily="18" charset="0"/>
                        <a:ea typeface="Cambria Math" panose="02040503050406030204" pitchFamily="18" charset="0"/>
                      </a:rPr>
                      <m:t>𝜎</m:t>
                    </m:r>
                    <m:r>
                      <a:rPr lang="en-IN" i="1">
                        <a:latin typeface="Cambria Math" panose="02040503050406030204" pitchFamily="18" charset="0"/>
                        <a:ea typeface="Cambria Math" panose="02040503050406030204" pitchFamily="18" charset="0"/>
                      </a:rPr>
                      <m:t> </m:t>
                    </m:r>
                  </m:oMath>
                </a14:m>
                <a:r>
                  <a:rPr lang="en-US" b="0" i="0" u="none" strike="noStrike" dirty="0">
                    <a:solidFill>
                      <a:srgbClr val="000000"/>
                    </a:solidFill>
                    <a:effectLst/>
                    <a:latin typeface="Calibri" panose="020F0502020204030204" pitchFamily="34" charset="0"/>
                    <a:cs typeface="Calibri" panose="020F0502020204030204" pitchFamily="34" charset="0"/>
                  </a:rPr>
                  <a:t>= Standard Deviance</a:t>
                </a:r>
              </a:p>
            </p:txBody>
          </p:sp>
        </mc:Choice>
        <mc:Fallback xmlns="">
          <p:sp>
            <p:nvSpPr>
              <p:cNvPr id="4" name="TextBox 3">
                <a:extLst>
                  <a:ext uri="{FF2B5EF4-FFF2-40B4-BE49-F238E27FC236}">
                    <a16:creationId xmlns:a16="http://schemas.microsoft.com/office/drawing/2014/main" id="{A2AD1A73-7601-E17E-8A4A-CFD60A507616}"/>
                  </a:ext>
                </a:extLst>
              </p:cNvPr>
              <p:cNvSpPr txBox="1">
                <a:spLocks noRot="1" noChangeAspect="1" noMove="1" noResize="1" noEditPoints="1" noAdjustHandles="1" noChangeArrowheads="1" noChangeShapeType="1" noTextEdit="1"/>
              </p:cNvSpPr>
              <p:nvPr/>
            </p:nvSpPr>
            <p:spPr>
              <a:xfrm>
                <a:off x="2033556" y="3098456"/>
                <a:ext cx="4018585" cy="369332"/>
              </a:xfrm>
              <a:prstGeom prst="rect">
                <a:avLst/>
              </a:prstGeom>
              <a:blipFill>
                <a:blip r:embed="rId2"/>
                <a:stretch>
                  <a:fillRect l="-136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352C62-ED5B-1FB1-4191-C969D9B8469C}"/>
                  </a:ext>
                </a:extLst>
              </p:cNvPr>
              <p:cNvSpPr txBox="1"/>
              <p:nvPr/>
            </p:nvSpPr>
            <p:spPr>
              <a:xfrm>
                <a:off x="329212" y="2966882"/>
                <a:ext cx="1704344" cy="6324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Ζ</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 − </m:t>
                          </m:r>
                          <m:r>
                            <a:rPr lang="en-IN" sz="2400" i="1">
                              <a:latin typeface="Cambria Math" panose="02040503050406030204" pitchFamily="18" charset="0"/>
                              <a:ea typeface="Cambria Math" panose="02040503050406030204" pitchFamily="18" charset="0"/>
                            </a:rPr>
                            <m:t>𝜈</m:t>
                          </m:r>
                        </m:num>
                        <m:den>
                          <m:r>
                            <a:rPr lang="en-IN" sz="2400" b="0" i="1" smtClean="0">
                              <a:latin typeface="Cambria Math" panose="02040503050406030204" pitchFamily="18" charset="0"/>
                              <a:ea typeface="Cambria Math" panose="02040503050406030204" pitchFamily="18" charset="0"/>
                            </a:rPr>
                            <m:t>𝜎</m:t>
                          </m:r>
                        </m:den>
                      </m:f>
                    </m:oMath>
                  </m:oMathPara>
                </a14:m>
                <a:endParaRPr lang="en-IN" sz="2400" dirty="0"/>
              </a:p>
            </p:txBody>
          </p:sp>
        </mc:Choice>
        <mc:Fallback xmlns="">
          <p:sp>
            <p:nvSpPr>
              <p:cNvPr id="7" name="TextBox 6">
                <a:extLst>
                  <a:ext uri="{FF2B5EF4-FFF2-40B4-BE49-F238E27FC236}">
                    <a16:creationId xmlns:a16="http://schemas.microsoft.com/office/drawing/2014/main" id="{46352C62-ED5B-1FB1-4191-C969D9B8469C}"/>
                  </a:ext>
                </a:extLst>
              </p:cNvPr>
              <p:cNvSpPr txBox="1">
                <a:spLocks noRot="1" noChangeAspect="1" noMove="1" noResize="1" noEditPoints="1" noAdjustHandles="1" noChangeArrowheads="1" noChangeShapeType="1" noTextEdit="1"/>
              </p:cNvSpPr>
              <p:nvPr/>
            </p:nvSpPr>
            <p:spPr>
              <a:xfrm>
                <a:off x="329212" y="2966882"/>
                <a:ext cx="1704344" cy="632481"/>
              </a:xfrm>
              <a:prstGeom prst="rect">
                <a:avLst/>
              </a:prstGeom>
              <a:blipFill>
                <a:blip r:embed="rId3"/>
                <a:stretch>
                  <a:fillRect/>
                </a:stretch>
              </a:blipFill>
            </p:spPr>
            <p:txBody>
              <a:bodyPr/>
              <a:lstStyle/>
              <a:p>
                <a:r>
                  <a:rPr lang="en-IN">
                    <a:noFill/>
                  </a:rPr>
                  <a:t> </a:t>
                </a:r>
              </a:p>
            </p:txBody>
          </p:sp>
        </mc:Fallback>
      </mc:AlternateContent>
      <p:pic>
        <p:nvPicPr>
          <p:cNvPr id="8" name="Picture 2">
            <a:extLst>
              <a:ext uri="{FF2B5EF4-FFF2-40B4-BE49-F238E27FC236}">
                <a16:creationId xmlns:a16="http://schemas.microsoft.com/office/drawing/2014/main" id="{3CAC87DC-4FC6-EA2E-2D89-67E85D3CC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12" y="4324185"/>
            <a:ext cx="6779534" cy="24277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0F5A4D-8FF2-A8F0-92C1-FC5D0B716DDC}"/>
              </a:ext>
            </a:extLst>
          </p:cNvPr>
          <p:cNvSpPr txBox="1"/>
          <p:nvPr/>
        </p:nvSpPr>
        <p:spPr>
          <a:xfrm>
            <a:off x="329212" y="3623220"/>
            <a:ext cx="11533574" cy="677108"/>
          </a:xfrm>
          <a:prstGeom prst="rect">
            <a:avLst/>
          </a:prstGeom>
          <a:noFill/>
        </p:spPr>
        <p:txBody>
          <a:bodyPr wrap="square">
            <a:spAutoFit/>
          </a:bodyPr>
          <a:lstStyle/>
          <a:p>
            <a:r>
              <a:rPr lang="en-US" b="0" i="0" u="none" strike="noStrike" dirty="0">
                <a:solidFill>
                  <a:srgbClr val="000000"/>
                </a:solidFill>
                <a:effectLst/>
                <a:latin typeface="Calibri" panose="020F0502020204030204" pitchFamily="34" charset="0"/>
                <a:cs typeface="Calibri" panose="020F0502020204030204" pitchFamily="34" charset="0"/>
              </a:rPr>
              <a:t>So after all the preprocessing, we break the dataset into a </a:t>
            </a:r>
            <a:r>
              <a:rPr lang="en-US" b="1" i="0" u="none" strike="noStrike" dirty="0">
                <a:solidFill>
                  <a:srgbClr val="000000"/>
                </a:solidFill>
                <a:effectLst/>
                <a:latin typeface="Calibri" panose="020F0502020204030204" pitchFamily="34" charset="0"/>
                <a:cs typeface="Calibri" panose="020F0502020204030204" pitchFamily="34" charset="0"/>
              </a:rPr>
              <a:t>60:40 train test split ratio</a:t>
            </a:r>
            <a:r>
              <a:rPr lang="en-US" b="0" i="0" u="none" strike="noStrike" dirty="0">
                <a:solidFill>
                  <a:srgbClr val="000000"/>
                </a:solidFill>
                <a:effectLst/>
                <a:latin typeface="Calibri" panose="020F0502020204030204" pitchFamily="34" charset="0"/>
                <a:cs typeface="Calibri" panose="020F0502020204030204" pitchFamily="34" charset="0"/>
              </a:rPr>
              <a:t> randomly with random seed = 42.</a:t>
            </a:r>
            <a:endParaRPr lang="en-US" dirty="0">
              <a:solidFill>
                <a:srgbClr val="000000"/>
              </a:solidFill>
              <a:latin typeface="Calibri" panose="020F0502020204030204" pitchFamily="34" charset="0"/>
              <a:cs typeface="Calibri" panose="020F0502020204030204" pitchFamily="34" charset="0"/>
            </a:endParaRPr>
          </a:p>
          <a:p>
            <a:pPr rtl="0">
              <a:spcBef>
                <a:spcPts val="0"/>
              </a:spcBef>
              <a:spcAft>
                <a:spcPts val="0"/>
              </a:spcAft>
            </a:pPr>
            <a:r>
              <a:rPr lang="en-US" sz="2000" b="1" i="0" u="none" strike="noStrike" dirty="0">
                <a:solidFill>
                  <a:srgbClr val="000000"/>
                </a:solidFill>
                <a:effectLst/>
                <a:latin typeface="Calibri" panose="020F0502020204030204" pitchFamily="34" charset="0"/>
                <a:cs typeface="Calibri" panose="020F0502020204030204" pitchFamily="34" charset="0"/>
              </a:rPr>
              <a:t>The preprocessed train dataset looks like‌:</a:t>
            </a:r>
          </a:p>
        </p:txBody>
      </p:sp>
      <p:pic>
        <p:nvPicPr>
          <p:cNvPr id="10" name="Picture 9">
            <a:extLst>
              <a:ext uri="{FF2B5EF4-FFF2-40B4-BE49-F238E27FC236}">
                <a16:creationId xmlns:a16="http://schemas.microsoft.com/office/drawing/2014/main" id="{03F9FEA7-57B6-1E05-CED2-D6DA4C995C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5946" y="4450601"/>
            <a:ext cx="2700546" cy="2174939"/>
          </a:xfrm>
          <a:prstGeom prst="rect">
            <a:avLst/>
          </a:prstGeom>
        </p:spPr>
      </p:pic>
      <p:sp>
        <p:nvSpPr>
          <p:cNvPr id="11" name="TextBox 10">
            <a:extLst>
              <a:ext uri="{FF2B5EF4-FFF2-40B4-BE49-F238E27FC236}">
                <a16:creationId xmlns:a16="http://schemas.microsoft.com/office/drawing/2014/main" id="{0DB153A2-534C-1315-60A3-B4BA61571A37}"/>
              </a:ext>
            </a:extLst>
          </p:cNvPr>
          <p:cNvSpPr txBox="1"/>
          <p:nvPr/>
        </p:nvSpPr>
        <p:spPr>
          <a:xfrm>
            <a:off x="9963692" y="4074302"/>
            <a:ext cx="1972669" cy="2677656"/>
          </a:xfrm>
          <a:prstGeom prst="rect">
            <a:avLst/>
          </a:prstGeom>
          <a:noFill/>
        </p:spPr>
        <p:txBody>
          <a:bodyPr wrap="square">
            <a:spAutoFit/>
          </a:bodyPr>
          <a:lstStyle/>
          <a:p>
            <a:r>
              <a:rPr lang="en-IN" sz="2000" b="1" dirty="0">
                <a:solidFill>
                  <a:srgbClr val="000000"/>
                </a:solidFill>
                <a:latin typeface="Calibri" panose="020F0502020204030204" pitchFamily="34" charset="0"/>
                <a:cs typeface="Calibri" panose="020F0502020204030204" pitchFamily="34" charset="0"/>
              </a:rPr>
              <a:t>Distribution of a feature after scaling </a:t>
            </a:r>
          </a:p>
          <a:p>
            <a:r>
              <a:rPr lang="en-IN" dirty="0">
                <a:solidFill>
                  <a:srgbClr val="000000"/>
                </a:solidFill>
                <a:latin typeface="Calibri" panose="020F0502020204030204" pitchFamily="34" charset="0"/>
                <a:cs typeface="Calibri" panose="020F0502020204030204" pitchFamily="34" charset="0"/>
              </a:rPr>
              <a:t>Maximum data points lies closer to mean and goes lesser when further from mean (Standardization).</a:t>
            </a:r>
            <a:endParaRPr lang="en-US" b="1" i="0" u="none" strike="noStrike" dirty="0">
              <a:solidFill>
                <a:srgbClr val="000000"/>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BF678E-A708-B5BD-B8B4-8C04D0A5D97B}"/>
              </a:ext>
            </a:extLst>
          </p:cNvPr>
          <p:cNvSpPr txBox="1"/>
          <p:nvPr/>
        </p:nvSpPr>
        <p:spPr>
          <a:xfrm>
            <a:off x="367173" y="586667"/>
            <a:ext cx="11457654" cy="1231106"/>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Calibri" panose="020F0502020204030204" pitchFamily="34" charset="0"/>
                <a:cs typeface="Calibri" panose="020F0502020204030204" pitchFamily="34" charset="0"/>
              </a:rPr>
              <a:t>ML Models:</a:t>
            </a:r>
            <a:endParaRPr lang="en-US" sz="2000" b="1" dirty="0">
              <a:effectLst/>
              <a:latin typeface="Calibri" panose="020F0502020204030204" pitchFamily="34" charset="0"/>
              <a:cs typeface="Calibri" panose="020F0502020204030204" pitchFamily="34" charset="0"/>
            </a:endParaRPr>
          </a:p>
          <a:p>
            <a:pPr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We have selected 8 different models namely: K N</a:t>
            </a:r>
            <a:r>
              <a:rPr lang="en-US" dirty="0">
                <a:solidFill>
                  <a:srgbClr val="000000"/>
                </a:solidFill>
                <a:latin typeface="Calibri" panose="020F0502020204030204" pitchFamily="34" charset="0"/>
                <a:cs typeface="Calibri" panose="020F0502020204030204" pitchFamily="34" charset="0"/>
              </a:rPr>
              <a:t>earest </a:t>
            </a:r>
            <a:r>
              <a:rPr lang="en-US" b="0" i="0" u="none" strike="noStrike" dirty="0">
                <a:solidFill>
                  <a:srgbClr val="000000"/>
                </a:solidFill>
                <a:effectLst/>
                <a:latin typeface="Calibri" panose="020F0502020204030204" pitchFamily="34" charset="0"/>
                <a:cs typeface="Calibri" panose="020F0502020204030204" pitchFamily="34" charset="0"/>
              </a:rPr>
              <a:t>Neighbor (</a:t>
            </a:r>
            <a:r>
              <a:rPr lang="en-US" b="0" i="0" u="none" strike="noStrike" dirty="0" err="1">
                <a:solidFill>
                  <a:srgbClr val="000000"/>
                </a:solidFill>
                <a:effectLst/>
                <a:latin typeface="Calibri" panose="020F0502020204030204" pitchFamily="34" charset="0"/>
                <a:cs typeface="Calibri" panose="020F0502020204030204" pitchFamily="34" charset="0"/>
              </a:rPr>
              <a:t>kNN</a:t>
            </a:r>
            <a:r>
              <a:rPr lang="en-US" b="0" i="0" u="none" strike="noStrike" dirty="0">
                <a:solidFill>
                  <a:srgbClr val="000000"/>
                </a:solidFill>
                <a:effectLst/>
                <a:latin typeface="Calibri" panose="020F0502020204030204" pitchFamily="34" charset="0"/>
                <a:cs typeface="Calibri" panose="020F0502020204030204" pitchFamily="34" charset="0"/>
              </a:rPr>
              <a:t>), Support Vector Machine (SVM), Decision Tree (DT), Random Forest (RF), </a:t>
            </a:r>
            <a:r>
              <a:rPr lang="en-US" dirty="0">
                <a:solidFill>
                  <a:srgbClr val="000000"/>
                </a:solidFill>
                <a:latin typeface="Calibri" panose="020F0502020204030204" pitchFamily="34" charset="0"/>
                <a:cs typeface="Calibri" panose="020F0502020204030204" pitchFamily="34" charset="0"/>
              </a:rPr>
              <a:t>Extreme </a:t>
            </a:r>
            <a:r>
              <a:rPr lang="en-US" b="0" i="0" u="none" strike="noStrike" dirty="0">
                <a:solidFill>
                  <a:srgbClr val="000000"/>
                </a:solidFill>
                <a:effectLst/>
                <a:latin typeface="Calibri" panose="020F0502020204030204" pitchFamily="34" charset="0"/>
                <a:cs typeface="Calibri" panose="020F0502020204030204" pitchFamily="34" charset="0"/>
              </a:rPr>
              <a:t>Gradient Boosting (XGB), Gradient Boosting Machine (GBM), Multi Layer Perception (MLP), Artificial Neural Network (ANN).</a:t>
            </a:r>
            <a:endParaRPr lang="en-US" b="0" dirty="0">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0C24AE0D-B08C-4C66-5B17-6E5EAFB25224}"/>
              </a:ext>
            </a:extLst>
          </p:cNvPr>
          <p:cNvSpPr txBox="1"/>
          <p:nvPr/>
        </p:nvSpPr>
        <p:spPr>
          <a:xfrm>
            <a:off x="367173" y="1817773"/>
            <a:ext cx="11457654" cy="2031325"/>
          </a:xfrm>
          <a:prstGeom prst="rect">
            <a:avLst/>
          </a:prstGeom>
          <a:noFill/>
        </p:spPr>
        <p:txBody>
          <a:bodyPr wrap="square">
            <a:spAutoFit/>
          </a:bodyPr>
          <a:lstStyle/>
          <a:p>
            <a:r>
              <a:rPr lang="en-US" b="0" i="0" u="none" strike="noStrike" dirty="0">
                <a:solidFill>
                  <a:srgbClr val="000000"/>
                </a:solidFill>
                <a:effectLst/>
                <a:latin typeface="Calibri" panose="020F0502020204030204" pitchFamily="34" charset="0"/>
                <a:cs typeface="Calibri" panose="020F0502020204030204" pitchFamily="34" charset="0"/>
              </a:rPr>
              <a:t>First we have trained all the models with default parameters, after that we have use hyper parameters to train on the dataset. All the hyper parameters are chosen from past experience and from the internet guide.</a:t>
            </a:r>
          </a:p>
          <a:p>
            <a:pPr rtl="0">
              <a:spcBef>
                <a:spcPts val="0"/>
              </a:spcBef>
              <a:spcAft>
                <a:spcPts val="0"/>
              </a:spcAft>
            </a:pPr>
            <a:r>
              <a:rPr lang="en-US" sz="1800" b="0" i="0" u="none" strike="noStrike" dirty="0">
                <a:solidFill>
                  <a:srgbClr val="000000"/>
                </a:solidFill>
                <a:effectLst/>
                <a:latin typeface="Calibri" panose="020F0502020204030204" pitchFamily="34" charset="0"/>
                <a:cs typeface="Calibri" panose="020F0502020204030204" pitchFamily="34" charset="0"/>
              </a:rPr>
              <a:t>We have applied </a:t>
            </a:r>
            <a:r>
              <a:rPr lang="en-US" sz="1800" b="1" i="0" u="none" strike="noStrike" dirty="0" err="1">
                <a:solidFill>
                  <a:srgbClr val="000000"/>
                </a:solidFill>
                <a:effectLst/>
                <a:latin typeface="Calibri" panose="020F0502020204030204" pitchFamily="34" charset="0"/>
                <a:cs typeface="Calibri" panose="020F0502020204030204" pitchFamily="34" charset="0"/>
              </a:rPr>
              <a:t>RandomizedSearchCV</a:t>
            </a:r>
            <a:r>
              <a:rPr lang="en-US" sz="1800" b="1" i="0" u="none" strike="noStrike" dirty="0">
                <a:solidFill>
                  <a:srgbClr val="000000"/>
                </a:solidFill>
                <a:effectLst/>
                <a:latin typeface="Calibri" panose="020F0502020204030204" pitchFamily="34" charset="0"/>
                <a:cs typeface="Calibri" panose="020F0502020204030204" pitchFamily="34" charset="0"/>
              </a:rPr>
              <a:t> and </a:t>
            </a:r>
            <a:r>
              <a:rPr lang="en-US" sz="1800" b="1" i="0" u="none" strike="noStrike" dirty="0" err="1">
                <a:solidFill>
                  <a:srgbClr val="000000"/>
                </a:solidFill>
                <a:effectLst/>
                <a:latin typeface="Calibri" panose="020F0502020204030204" pitchFamily="34" charset="0"/>
                <a:cs typeface="Calibri" panose="020F0502020204030204" pitchFamily="34" charset="0"/>
              </a:rPr>
              <a:t>GridSearchCV</a:t>
            </a:r>
            <a:r>
              <a:rPr lang="en-US" sz="1800" b="1" i="0" u="none" strike="noStrike" dirty="0">
                <a:solidFill>
                  <a:srgbClr val="000000"/>
                </a:solidFill>
                <a:effectLst/>
                <a:latin typeface="Calibri" panose="020F0502020204030204" pitchFamily="34" charset="0"/>
                <a:cs typeface="Calibri" panose="020F0502020204030204" pitchFamily="34" charset="0"/>
              </a:rPr>
              <a:t> </a:t>
            </a:r>
            <a:r>
              <a:rPr lang="en-US" sz="1800" b="0" i="0" u="none" strike="noStrike" dirty="0">
                <a:solidFill>
                  <a:srgbClr val="000000"/>
                </a:solidFill>
                <a:effectLst/>
                <a:latin typeface="Calibri" panose="020F0502020204030204" pitchFamily="34" charset="0"/>
                <a:cs typeface="Calibri" panose="020F0502020204030204" pitchFamily="34" charset="0"/>
              </a:rPr>
              <a:t>with k fold cross validation </a:t>
            </a:r>
            <a:r>
              <a:rPr lang="en-US" dirty="0">
                <a:solidFill>
                  <a:srgbClr val="000000"/>
                </a:solidFill>
                <a:latin typeface="Calibri" panose="020F0502020204030204" pitchFamily="34" charset="0"/>
                <a:cs typeface="Calibri" panose="020F0502020204030204" pitchFamily="34" charset="0"/>
              </a:rPr>
              <a:t>where k = </a:t>
            </a:r>
            <a:r>
              <a:rPr lang="en-US" sz="1800" b="0" i="0" u="none" strike="noStrike" dirty="0">
                <a:solidFill>
                  <a:srgbClr val="000000"/>
                </a:solidFill>
                <a:effectLst/>
                <a:latin typeface="Calibri" panose="020F0502020204030204" pitchFamily="34" charset="0"/>
                <a:cs typeface="Calibri" panose="020F0502020204030204" pitchFamily="34" charset="0"/>
              </a:rPr>
              <a:t>5 for each of the models with iterations ranging from [10, 150] according to model complexity to tune with the hyper parameters, and the best parameters are chosen on behalf of accuracy.</a:t>
            </a:r>
            <a:br>
              <a:rPr lang="en-US" b="0" dirty="0">
                <a:effectLst/>
                <a:latin typeface="Calibri" panose="020F0502020204030204" pitchFamily="34" charset="0"/>
                <a:cs typeface="Calibri" panose="020F0502020204030204" pitchFamily="34" charset="0"/>
              </a:rPr>
            </a:br>
            <a:r>
              <a:rPr lang="en-US" sz="1800" b="0" i="0" u="none" strike="noStrike" dirty="0">
                <a:solidFill>
                  <a:srgbClr val="000000"/>
                </a:solidFill>
                <a:effectLst/>
                <a:latin typeface="Calibri" panose="020F0502020204030204" pitchFamily="34" charset="0"/>
                <a:cs typeface="Calibri" panose="020F0502020204030204" pitchFamily="34" charset="0"/>
              </a:rPr>
              <a:t>Then we have tested the model with the 40% test data and got the following results:</a:t>
            </a:r>
            <a:endParaRPr lang="en-US" b="0" dirty="0">
              <a:effectLst/>
              <a:latin typeface="Calibri" panose="020F0502020204030204" pitchFamily="34" charset="0"/>
              <a:cs typeface="Calibri" panose="020F0502020204030204" pitchFamily="34" charset="0"/>
            </a:endParaRPr>
          </a:p>
          <a:p>
            <a:endParaRPr lang="en-IN" dirty="0"/>
          </a:p>
        </p:txBody>
      </p:sp>
      <p:pic>
        <p:nvPicPr>
          <p:cNvPr id="16" name="Picture 2">
            <a:extLst>
              <a:ext uri="{FF2B5EF4-FFF2-40B4-BE49-F238E27FC236}">
                <a16:creationId xmlns:a16="http://schemas.microsoft.com/office/drawing/2014/main" id="{8F486DC4-25B0-1266-0A43-0E46DD699E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3" b="-1133"/>
          <a:stretch>
            <a:fillRect/>
          </a:stretch>
        </p:blipFill>
        <p:spPr bwMode="auto">
          <a:xfrm>
            <a:off x="7055474" y="3583211"/>
            <a:ext cx="4769353" cy="31486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EC1BE4A-51A0-E27F-9288-AF32CDC68B38}"/>
              </a:ext>
            </a:extLst>
          </p:cNvPr>
          <p:cNvPicPr>
            <a:picLocks noChangeAspect="1"/>
          </p:cNvPicPr>
          <p:nvPr/>
        </p:nvPicPr>
        <p:blipFill rotWithShape="1">
          <a:blip r:embed="rId3"/>
          <a:srcRect t="7470"/>
          <a:stretch>
            <a:fillRect/>
          </a:stretch>
        </p:blipFill>
        <p:spPr>
          <a:xfrm>
            <a:off x="367173" y="3676527"/>
            <a:ext cx="4769353" cy="29620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9402F7-1555-4EAE-10C8-209806164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92" y="552356"/>
            <a:ext cx="4446815" cy="2959433"/>
          </a:xfrm>
          <a:prstGeom prst="rect">
            <a:avLst/>
          </a:prstGeom>
        </p:spPr>
      </p:pic>
      <p:sp>
        <p:nvSpPr>
          <p:cNvPr id="6" name="TextBox 5">
            <a:extLst>
              <a:ext uri="{FF2B5EF4-FFF2-40B4-BE49-F238E27FC236}">
                <a16:creationId xmlns:a16="http://schemas.microsoft.com/office/drawing/2014/main" id="{F088C4C9-1A61-F912-796D-B59A135F5879}"/>
              </a:ext>
            </a:extLst>
          </p:cNvPr>
          <p:cNvSpPr txBox="1"/>
          <p:nvPr/>
        </p:nvSpPr>
        <p:spPr>
          <a:xfrm>
            <a:off x="634090" y="3511789"/>
            <a:ext cx="4840012" cy="523220"/>
          </a:xfrm>
          <a:prstGeom prst="rect">
            <a:avLst/>
          </a:prstGeom>
          <a:noFill/>
        </p:spPr>
        <p:txBody>
          <a:bodyPr wrap="square" rtlCol="0">
            <a:spAutoFit/>
          </a:bodyPr>
          <a:lstStyle/>
          <a:p>
            <a:pPr algn="ctr"/>
            <a:r>
              <a:rPr lang="en-IN" sz="1400" b="1" dirty="0">
                <a:latin typeface="Calibri" panose="020F0502020204030204" pitchFamily="34" charset="0"/>
                <a:cs typeface="Calibri" panose="020F0502020204030204" pitchFamily="34" charset="0"/>
              </a:rPr>
              <a:t>Comparison of Accuracy Scores between Non Hyper Parameter Tuning and With Hyper Parameter Tuning Models</a:t>
            </a:r>
          </a:p>
        </p:txBody>
      </p:sp>
      <p:pic>
        <p:nvPicPr>
          <p:cNvPr id="11" name="Picture 10">
            <a:extLst>
              <a:ext uri="{FF2B5EF4-FFF2-40B4-BE49-F238E27FC236}">
                <a16:creationId xmlns:a16="http://schemas.microsoft.com/office/drawing/2014/main" id="{536ABE29-6A89-9115-7795-2F142A9939C9}"/>
              </a:ext>
            </a:extLst>
          </p:cNvPr>
          <p:cNvPicPr>
            <a:picLocks noChangeAspect="1"/>
          </p:cNvPicPr>
          <p:nvPr/>
        </p:nvPicPr>
        <p:blipFill rotWithShape="1">
          <a:blip r:embed="rId3">
            <a:extLst>
              <a:ext uri="{28A0092B-C50C-407E-A947-70E740481C1C}">
                <a14:useLocalDpi xmlns:a14="http://schemas.microsoft.com/office/drawing/2010/main" val="0"/>
              </a:ext>
            </a:extLst>
          </a:blip>
          <a:srcRect b="5096"/>
          <a:stretch/>
        </p:blipFill>
        <p:spPr>
          <a:xfrm>
            <a:off x="7111095" y="552357"/>
            <a:ext cx="4446815" cy="2959432"/>
          </a:xfrm>
          <a:prstGeom prst="rect">
            <a:avLst/>
          </a:prstGeom>
        </p:spPr>
      </p:pic>
      <p:sp>
        <p:nvSpPr>
          <p:cNvPr id="12" name="TextBox 11">
            <a:extLst>
              <a:ext uri="{FF2B5EF4-FFF2-40B4-BE49-F238E27FC236}">
                <a16:creationId xmlns:a16="http://schemas.microsoft.com/office/drawing/2014/main" id="{03F1374F-A9C1-E1CB-A6A4-D449C6AAC27B}"/>
              </a:ext>
            </a:extLst>
          </p:cNvPr>
          <p:cNvSpPr txBox="1"/>
          <p:nvPr/>
        </p:nvSpPr>
        <p:spPr>
          <a:xfrm>
            <a:off x="6950530" y="3511789"/>
            <a:ext cx="4767943" cy="307777"/>
          </a:xfrm>
          <a:prstGeom prst="rect">
            <a:avLst/>
          </a:prstGeom>
          <a:noFill/>
        </p:spPr>
        <p:txBody>
          <a:bodyPr wrap="square" rtlCol="0">
            <a:spAutoFit/>
          </a:bodyPr>
          <a:lstStyle/>
          <a:p>
            <a:pPr algn="ctr"/>
            <a:r>
              <a:rPr lang="en-IN" sz="1400" b="1" dirty="0">
                <a:latin typeface="Calibri" panose="020F0502020204030204" pitchFamily="34" charset="0"/>
                <a:cs typeface="Calibri" panose="020F0502020204030204" pitchFamily="34" charset="0"/>
              </a:rPr>
              <a:t>Median Weightage Feature Importance of each model</a:t>
            </a:r>
          </a:p>
        </p:txBody>
      </p:sp>
      <p:pic>
        <p:nvPicPr>
          <p:cNvPr id="13" name="Picture 12">
            <a:extLst>
              <a:ext uri="{FF2B5EF4-FFF2-40B4-BE49-F238E27FC236}">
                <a16:creationId xmlns:a16="http://schemas.microsoft.com/office/drawing/2014/main" id="{49F4901D-4914-6EB9-2BFB-FDCEBD5DB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427" y="4094849"/>
            <a:ext cx="4463146" cy="2658376"/>
          </a:xfrm>
          <a:prstGeom prst="rect">
            <a:avLst/>
          </a:prstGeom>
        </p:spPr>
      </p:pic>
      <p:sp>
        <p:nvSpPr>
          <p:cNvPr id="14" name="TextBox 13">
            <a:extLst>
              <a:ext uri="{FF2B5EF4-FFF2-40B4-BE49-F238E27FC236}">
                <a16:creationId xmlns:a16="http://schemas.microsoft.com/office/drawing/2014/main" id="{A959CD7A-2BE1-3807-4E5C-15CCF9C28B54}"/>
              </a:ext>
            </a:extLst>
          </p:cNvPr>
          <p:cNvSpPr txBox="1"/>
          <p:nvPr/>
        </p:nvSpPr>
        <p:spPr>
          <a:xfrm>
            <a:off x="8526240" y="5270148"/>
            <a:ext cx="3031670" cy="307777"/>
          </a:xfrm>
          <a:prstGeom prst="rect">
            <a:avLst/>
          </a:prstGeom>
          <a:noFill/>
        </p:spPr>
        <p:txBody>
          <a:bodyPr wrap="square">
            <a:spAutoFit/>
          </a:bodyPr>
          <a:lstStyle/>
          <a:p>
            <a:r>
              <a:rPr lang="en-IN" sz="1400" b="1" dirty="0">
                <a:latin typeface="Calibri" panose="020F0502020204030204" pitchFamily="34" charset="0"/>
                <a:cs typeface="Calibri" panose="020F0502020204030204" pitchFamily="34" charset="0"/>
              </a:rPr>
              <a:t>Each Occupancy Class Accuracy Scores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60120"/>
            <a:ext cx="11179158" cy="463000"/>
          </a:xfrm>
        </p:spPr>
        <p:txBody>
          <a:bodyPr>
            <a:noAutofit/>
          </a:bodyPr>
          <a:lstStyle/>
          <a:p>
            <a:pPr algn="ctr"/>
            <a:r>
              <a:rPr lang="en-US" sz="3200" dirty="0">
                <a:latin typeface="Franklin Gothic Demi" panose="020B0703020102020204" pitchFamily="34" charset="0"/>
              </a:rPr>
              <a:t>CONCLUSION</a:t>
            </a:r>
          </a:p>
        </p:txBody>
      </p:sp>
      <p:sp>
        <p:nvSpPr>
          <p:cNvPr id="6" name="Content Placeholder 2"/>
          <p:cNvSpPr>
            <a:spLocks noGrp="1"/>
          </p:cNvSpPr>
          <p:nvPr>
            <p:ph idx="1"/>
          </p:nvPr>
        </p:nvSpPr>
        <p:spPr>
          <a:xfrm>
            <a:off x="581192" y="2180496"/>
            <a:ext cx="11029615" cy="4186437"/>
          </a:xfrm>
        </p:spPr>
        <p:txBody>
          <a:bodyPr/>
          <a:lstStyle/>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Studying IAQ variability and assessing occupancy using heterogeneous data is crucial for creating healthier, more efficient indoor environments.</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integration of diverse data sources allows us to gain comprehensive insights into IAQ dynamics and their relation to occupancy patterns.</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findings of this study have the potential to revolutionize indoor space management and contribute to occupant well-being and sustainability.</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CO2, PM, Temperature and Humidity could be important features in predicting Occupancy.</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Predicting Occupancy for Classroom with Non-AC type for Ground Level can be bit challenging.</a:t>
            </a:r>
            <a:endParaRPr lang="en-IN"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93988"/>
            <a:ext cx="11179158" cy="463000"/>
          </a:xfrm>
        </p:spPr>
        <p:txBody>
          <a:bodyPr>
            <a:noAutofit/>
          </a:bodyPr>
          <a:lstStyle/>
          <a:p>
            <a:pPr algn="ctr"/>
            <a:r>
              <a:rPr lang="en-US" sz="3200" dirty="0">
                <a:latin typeface="Franklin Gothic Demi" panose="020B0703020102020204" pitchFamily="34" charset="0"/>
              </a:rPr>
              <a:t>REFERENCES</a:t>
            </a:r>
          </a:p>
        </p:txBody>
      </p:sp>
      <p:sp>
        <p:nvSpPr>
          <p:cNvPr id="6" name="Content Placeholder 2"/>
          <p:cNvSpPr>
            <a:spLocks noGrp="1"/>
          </p:cNvSpPr>
          <p:nvPr>
            <p:ph idx="1"/>
          </p:nvPr>
        </p:nvSpPr>
        <p:spPr>
          <a:xfrm>
            <a:off x="581192" y="2040467"/>
            <a:ext cx="11029615" cy="4555065"/>
          </a:xfrm>
        </p:spPr>
        <p:txBody>
          <a:bodyPr>
            <a:normAutofit/>
          </a:bodyPr>
          <a:lstStyle/>
          <a:p>
            <a:pPr algn="just">
              <a:lnSpc>
                <a:spcPct val="150000"/>
              </a:lnSpc>
              <a:buClr>
                <a:schemeClr val="tx1"/>
              </a:buClr>
              <a:buFont typeface="Arial" panose="020B0604020202020204" pitchFamily="34" charset="0"/>
              <a:buChar char="•"/>
            </a:pPr>
            <a:r>
              <a:rPr lang="en-US" sz="1200" i="1" dirty="0" err="1">
                <a:solidFill>
                  <a:schemeClr val="tx1"/>
                </a:solidFill>
                <a:latin typeface="Calibri" panose="020F0502020204030204" pitchFamily="34" charset="0"/>
                <a:cs typeface="Calibri" panose="020F0502020204030204" pitchFamily="34" charset="0"/>
              </a:rPr>
              <a:t>Zawar</a:t>
            </a:r>
            <a:r>
              <a:rPr lang="en-US" sz="1200" i="1" dirty="0">
                <a:solidFill>
                  <a:schemeClr val="tx1"/>
                </a:solidFill>
                <a:latin typeface="Calibri" panose="020F0502020204030204" pitchFamily="34" charset="0"/>
                <a:cs typeface="Calibri" panose="020F0502020204030204" pitchFamily="34" charset="0"/>
              </a:rPr>
              <a:t> Hussain, Quan Z Sheng, and Wei Emma Zhang. A review and categorization of techniques on device-free human activity recognition. Journal of Network and Computer Applications, 167:102738, 2020.</a:t>
            </a:r>
          </a:p>
          <a:p>
            <a:pPr algn="just">
              <a:lnSpc>
                <a:spcPct val="150000"/>
              </a:lnSpc>
              <a:buClr>
                <a:schemeClr val="tx1"/>
              </a:buClr>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Arindam Ghosh, Amartya Chakraborty, Dhruv Chakraborty, </a:t>
            </a:r>
            <a:r>
              <a:rPr lang="en-US" sz="1200" i="1" dirty="0" err="1">
                <a:solidFill>
                  <a:schemeClr val="tx1"/>
                </a:solidFill>
                <a:latin typeface="Calibri" panose="020F0502020204030204" pitchFamily="34" charset="0"/>
                <a:cs typeface="Calibri" panose="020F0502020204030204" pitchFamily="34" charset="0"/>
              </a:rPr>
              <a:t>Mousumi</a:t>
            </a:r>
            <a:r>
              <a:rPr lang="en-US" sz="1200" i="1" dirty="0">
                <a:solidFill>
                  <a:schemeClr val="tx1"/>
                </a:solidFill>
                <a:latin typeface="Calibri" panose="020F0502020204030204" pitchFamily="34" charset="0"/>
                <a:cs typeface="Calibri" panose="020F0502020204030204" pitchFamily="34" charset="0"/>
              </a:rPr>
              <a:t> Saha, and Sujoy Saha. </a:t>
            </a:r>
            <a:r>
              <a:rPr lang="en-US" sz="1200" i="1" dirty="0" err="1">
                <a:solidFill>
                  <a:schemeClr val="tx1"/>
                </a:solidFill>
                <a:latin typeface="Calibri" panose="020F0502020204030204" pitchFamily="34" charset="0"/>
                <a:cs typeface="Calibri" panose="020F0502020204030204" pitchFamily="34" charset="0"/>
              </a:rPr>
              <a:t>Ultrasense</a:t>
            </a:r>
            <a:r>
              <a:rPr lang="en-US" sz="1200" i="1" dirty="0">
                <a:solidFill>
                  <a:schemeClr val="tx1"/>
                </a:solidFill>
                <a:latin typeface="Calibri" panose="020F0502020204030204" pitchFamily="34" charset="0"/>
                <a:cs typeface="Calibri" panose="020F0502020204030204" pitchFamily="34" charset="0"/>
              </a:rPr>
              <a:t>: A non-intrusive approach for human activity identification using heterogeneous ultrasonic sensor grid for smart home environment. Journal of Ambient Intelligence and Humanized Computing, pages 1–22, 2019.</a:t>
            </a:r>
          </a:p>
          <a:p>
            <a:pPr algn="just">
              <a:lnSpc>
                <a:spcPct val="150000"/>
              </a:lnSpc>
              <a:buClr>
                <a:schemeClr val="tx1"/>
              </a:buClr>
              <a:buFont typeface="Arial" panose="020B0604020202020204" pitchFamily="34" charset="0"/>
              <a:buChar char="•"/>
            </a:pPr>
            <a:r>
              <a:rPr lang="en-US" sz="1200" dirty="0" err="1">
                <a:solidFill>
                  <a:schemeClr val="tx1"/>
                </a:solidFill>
                <a:latin typeface="Calibri" panose="020F0502020204030204" pitchFamily="34" charset="0"/>
                <a:cs typeface="Calibri" panose="020F0502020204030204" pitchFamily="34" charset="0"/>
              </a:rPr>
              <a:t>Kangwei</a:t>
            </a:r>
            <a:r>
              <a:rPr lang="en-US" sz="1200" dirty="0">
                <a:solidFill>
                  <a:schemeClr val="tx1"/>
                </a:solidFill>
                <a:latin typeface="Calibri" panose="020F0502020204030204" pitchFamily="34" charset="0"/>
                <a:cs typeface="Calibri" panose="020F0502020204030204" pitchFamily="34" charset="0"/>
              </a:rPr>
              <a:t> Li, </a:t>
            </a:r>
            <a:r>
              <a:rPr lang="en-US" sz="1200" dirty="0" err="1">
                <a:solidFill>
                  <a:schemeClr val="tx1"/>
                </a:solidFill>
                <a:latin typeface="Calibri" panose="020F0502020204030204" pitchFamily="34" charset="0"/>
                <a:cs typeface="Calibri" panose="020F0502020204030204" pitchFamily="34" charset="0"/>
              </a:rPr>
              <a:t>Jiandong</a:t>
            </a:r>
            <a:r>
              <a:rPr lang="en-US" sz="1200" dirty="0">
                <a:solidFill>
                  <a:schemeClr val="tx1"/>
                </a:solidFill>
                <a:latin typeface="Calibri" panose="020F0502020204030204" pitchFamily="34" charset="0"/>
                <a:cs typeface="Calibri" panose="020F0502020204030204" pitchFamily="34" charset="0"/>
              </a:rPr>
              <a:t> Shen, Xin Zhang, </a:t>
            </a:r>
            <a:r>
              <a:rPr lang="en-US" sz="1200" dirty="0" err="1">
                <a:solidFill>
                  <a:schemeClr val="tx1"/>
                </a:solidFill>
                <a:latin typeface="Calibri" panose="020F0502020204030204" pitchFamily="34" charset="0"/>
                <a:cs typeface="Calibri" panose="020F0502020204030204" pitchFamily="34" charset="0"/>
              </a:rPr>
              <a:t>Linghong</a:t>
            </a:r>
            <a:r>
              <a:rPr lang="en-US" sz="1200" dirty="0">
                <a:solidFill>
                  <a:schemeClr val="tx1"/>
                </a:solidFill>
                <a:latin typeface="Calibri" panose="020F0502020204030204" pitchFamily="34" charset="0"/>
                <a:cs typeface="Calibri" panose="020F0502020204030204" pitchFamily="34" charset="0"/>
              </a:rPr>
              <a:t> Chen, Stephen White, </a:t>
            </a:r>
            <a:r>
              <a:rPr lang="en-US" sz="1200" dirty="0" err="1">
                <a:solidFill>
                  <a:schemeClr val="tx1"/>
                </a:solidFill>
                <a:latin typeface="Calibri" panose="020F0502020204030204" pitchFamily="34" charset="0"/>
                <a:cs typeface="Calibri" panose="020F0502020204030204" pitchFamily="34" charset="0"/>
              </a:rPr>
              <a:t>Mingming</a:t>
            </a:r>
            <a:r>
              <a:rPr lang="en-US" sz="1200" dirty="0">
                <a:solidFill>
                  <a:schemeClr val="tx1"/>
                </a:solidFill>
                <a:latin typeface="Calibri" panose="020F0502020204030204" pitchFamily="34" charset="0"/>
                <a:cs typeface="Calibri" panose="020F0502020204030204" pitchFamily="34" charset="0"/>
              </a:rPr>
              <a:t> Yan, </a:t>
            </a:r>
            <a:r>
              <a:rPr lang="en-US" sz="1200" dirty="0" err="1">
                <a:solidFill>
                  <a:schemeClr val="tx1"/>
                </a:solidFill>
                <a:latin typeface="Calibri" panose="020F0502020204030204" pitchFamily="34" charset="0"/>
                <a:cs typeface="Calibri" panose="020F0502020204030204" pitchFamily="34" charset="0"/>
              </a:rPr>
              <a:t>Lixia</a:t>
            </a:r>
            <a:r>
              <a:rPr lang="en-US" sz="1200" dirty="0">
                <a:solidFill>
                  <a:schemeClr val="tx1"/>
                </a:solidFill>
                <a:latin typeface="Calibri" panose="020F0502020204030204" pitchFamily="34" charset="0"/>
                <a:cs typeface="Calibri" panose="020F0502020204030204" pitchFamily="34" charset="0"/>
              </a:rPr>
              <a:t> Han, Wen Yang, Xinhua Wang, and </a:t>
            </a:r>
            <a:r>
              <a:rPr lang="en-US" sz="1200" dirty="0" err="1">
                <a:solidFill>
                  <a:schemeClr val="tx1"/>
                </a:solidFill>
                <a:latin typeface="Calibri" panose="020F0502020204030204" pitchFamily="34" charset="0"/>
                <a:cs typeface="Calibri" panose="020F0502020204030204" pitchFamily="34" charset="0"/>
              </a:rPr>
              <a:t>Merched</a:t>
            </a:r>
            <a:r>
              <a:rPr lang="en-US" sz="1200" dirty="0">
                <a:solidFill>
                  <a:schemeClr val="tx1"/>
                </a:solidFill>
                <a:latin typeface="Calibri" panose="020F0502020204030204" pitchFamily="34" charset="0"/>
                <a:cs typeface="Calibri" panose="020F0502020204030204" pitchFamily="34" charset="0"/>
              </a:rPr>
              <a:t> Azzi. Variations and characteristics of particulate matter, black carbon and volatile organic compounds in primary school classrooms. Journal of Cleaner Production, 252:119804, 2020.</a:t>
            </a:r>
          </a:p>
          <a:p>
            <a:pPr algn="just">
              <a:lnSpc>
                <a:spcPct val="150000"/>
              </a:lnSpc>
              <a:buClr>
                <a:schemeClr val="tx1"/>
              </a:buClr>
              <a:buFont typeface="Arial" panose="020B0604020202020204" pitchFamily="34" charset="0"/>
              <a:buChar char="•"/>
            </a:pPr>
            <a:r>
              <a:rPr lang="it-IT" sz="1200" dirty="0">
                <a:solidFill>
                  <a:schemeClr val="tx1"/>
                </a:solidFill>
                <a:latin typeface="Calibri" panose="020F0502020204030204" pitchFamily="34" charset="0"/>
                <a:cs typeface="Calibri" panose="020F0502020204030204" pitchFamily="34" charset="0"/>
              </a:rPr>
              <a:t>Lavinia Chiara Tagliabue, Fulvio Re Cecconi, Stefano Rinaldi, and Angelo </a:t>
            </a:r>
            <a:r>
              <a:rPr lang="en-US" sz="1200" dirty="0">
                <a:solidFill>
                  <a:schemeClr val="tx1"/>
                </a:solidFill>
                <a:latin typeface="Calibri" panose="020F0502020204030204" pitchFamily="34" charset="0"/>
                <a:cs typeface="Calibri" panose="020F0502020204030204" pitchFamily="34" charset="0"/>
              </a:rPr>
              <a:t>Luigi Camillo </a:t>
            </a:r>
            <a:r>
              <a:rPr lang="en-US" sz="1200" dirty="0" err="1">
                <a:solidFill>
                  <a:schemeClr val="tx1"/>
                </a:solidFill>
                <a:latin typeface="Calibri" panose="020F0502020204030204" pitchFamily="34" charset="0"/>
                <a:cs typeface="Calibri" panose="020F0502020204030204" pitchFamily="34" charset="0"/>
              </a:rPr>
              <a:t>Ciribini</a:t>
            </a:r>
            <a:r>
              <a:rPr lang="en-US" sz="1200" dirty="0">
                <a:solidFill>
                  <a:schemeClr val="tx1"/>
                </a:solidFill>
                <a:latin typeface="Calibri" panose="020F0502020204030204" pitchFamily="34" charset="0"/>
                <a:cs typeface="Calibri" panose="020F0502020204030204" pitchFamily="34" charset="0"/>
              </a:rPr>
              <a:t>. Data driven indoor air quality prediction in educational facilities based on </a:t>
            </a:r>
            <a:r>
              <a:rPr lang="en-US" sz="1200" dirty="0" err="1">
                <a:solidFill>
                  <a:schemeClr val="tx1"/>
                </a:solidFill>
                <a:latin typeface="Calibri" panose="020F0502020204030204" pitchFamily="34" charset="0"/>
                <a:cs typeface="Calibri" panose="020F0502020204030204" pitchFamily="34" charset="0"/>
              </a:rPr>
              <a:t>iot</a:t>
            </a:r>
            <a:r>
              <a:rPr lang="en-US" sz="1200" dirty="0">
                <a:solidFill>
                  <a:schemeClr val="tx1"/>
                </a:solidFill>
                <a:latin typeface="Calibri" panose="020F0502020204030204" pitchFamily="34" charset="0"/>
                <a:cs typeface="Calibri" panose="020F0502020204030204" pitchFamily="34" charset="0"/>
              </a:rPr>
              <a:t> network. Energy and Buildings, 236:110782, 2021.</a:t>
            </a:r>
          </a:p>
          <a:p>
            <a:pPr algn="just">
              <a:lnSpc>
                <a:spcPct val="150000"/>
              </a:lnSpc>
              <a:buClr>
                <a:schemeClr val="tx1"/>
              </a:buClr>
              <a:buFont typeface="Arial" panose="020B0604020202020204" pitchFamily="34" charset="0"/>
              <a:buChar char="•"/>
            </a:pPr>
            <a:r>
              <a:rPr lang="it-IT" sz="1200" dirty="0">
                <a:solidFill>
                  <a:schemeClr val="tx1"/>
                </a:solidFill>
                <a:latin typeface="Calibri" panose="020F0502020204030204" pitchFamily="34" charset="0"/>
                <a:cs typeface="Calibri" panose="020F0502020204030204" pitchFamily="34" charset="0"/>
              </a:rPr>
              <a:t>Arindam Ghosh, Prithviraj Pramanik, Kartick Das Banerjee, Ashutosh Roy, Subrata Nandi, and Sujoy Saha. Analyzing correlation between air and noise pollution with influence on air quality prediction. In 2018 IEEE International Conference on Data Mining Workshops (ICDMW), pages 913–918. IEEE, 2018.</a:t>
            </a:r>
          </a:p>
          <a:p>
            <a:pPr algn="just">
              <a:lnSpc>
                <a:spcPct val="150000"/>
              </a:lnSpc>
              <a:buClr>
                <a:schemeClr val="tx1"/>
              </a:buClr>
              <a:buFont typeface="Arial" panose="020B0604020202020204" pitchFamily="34" charset="0"/>
              <a:buChar char="•"/>
            </a:pPr>
            <a:endParaRPr lang="it-IT" sz="1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94859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93988"/>
            <a:ext cx="11179158" cy="463000"/>
          </a:xfrm>
        </p:spPr>
        <p:txBody>
          <a:bodyPr>
            <a:noAutofit/>
          </a:bodyPr>
          <a:lstStyle/>
          <a:p>
            <a:pPr algn="ctr"/>
            <a:r>
              <a:rPr lang="en-US" sz="3200" dirty="0">
                <a:latin typeface="Franklin Gothic Demi" panose="020B0703020102020204" pitchFamily="34" charset="0"/>
              </a:rPr>
              <a:t>PAPER PUBLICATION</a:t>
            </a:r>
          </a:p>
        </p:txBody>
      </p:sp>
      <p:sp>
        <p:nvSpPr>
          <p:cNvPr id="6" name="Content Placeholder 2"/>
          <p:cNvSpPr>
            <a:spLocks noGrp="1"/>
          </p:cNvSpPr>
          <p:nvPr>
            <p:ph idx="1"/>
          </p:nvPr>
        </p:nvSpPr>
        <p:spPr>
          <a:xfrm>
            <a:off x="581192" y="2040467"/>
            <a:ext cx="11029615" cy="4555065"/>
          </a:xfrm>
        </p:spPr>
        <p:txBody>
          <a:bodyPr>
            <a:normAutofit/>
          </a:bodyPr>
          <a:lstStyle/>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Title:</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OccuCon</a:t>
            </a:r>
            <a:r>
              <a:rPr lang="en-US" dirty="0">
                <a:solidFill>
                  <a:schemeClr val="tx1"/>
                </a:solidFill>
                <a:latin typeface="Calibri" panose="020F0502020204030204" pitchFamily="34" charset="0"/>
                <a:cs typeface="Calibri" panose="020F0502020204030204" pitchFamily="34" charset="0"/>
              </a:rPr>
              <a:t>: A Context-aware Environment Sensing Approach Towards Indoor Occupancy Estimation</a:t>
            </a: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Published in:</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2024 IEEE International Conference on Computing, Power and Communication Technologies (IC2PCT)</a:t>
            </a: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Date of Conference</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09-10 February 2024</a:t>
            </a: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Date Added to IEEE Xplore:</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08 April 2024</a:t>
            </a: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DOI:</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hlinkClick r:id="rId2"/>
              </a:rPr>
              <a:t>https://doi.org/10.1109/IC2PCT60090.2024.10486464</a:t>
            </a:r>
            <a:endParaRPr lang="en-US" dirty="0">
              <a:solidFill>
                <a:schemeClr val="tx1"/>
              </a:solidFill>
              <a:latin typeface="Calibri" panose="020F0502020204030204" pitchFamily="34" charset="0"/>
              <a:cs typeface="Calibri" panose="020F0502020204030204" pitchFamily="34" charset="0"/>
            </a:endParaRP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Publisher:</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IEEE</a:t>
            </a:r>
          </a:p>
          <a:p>
            <a:pPr algn="just">
              <a:lnSpc>
                <a:spcPct val="150000"/>
              </a:lnSpc>
              <a:buClr>
                <a:schemeClr val="tx1"/>
              </a:buClr>
              <a:buFont typeface="Arial" panose="020B0604020202020204" pitchFamily="34" charset="0"/>
              <a:buChar char="•"/>
            </a:pPr>
            <a:r>
              <a:rPr lang="en-US" b="1" i="1" dirty="0">
                <a:solidFill>
                  <a:schemeClr val="tx1"/>
                </a:solidFill>
                <a:latin typeface="Calibri" panose="020F0502020204030204" pitchFamily="34" charset="0"/>
                <a:cs typeface="Calibri" panose="020F0502020204030204" pitchFamily="34" charset="0"/>
              </a:rPr>
              <a:t>Conference Location:</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Greater Noida, India</a:t>
            </a:r>
          </a:p>
        </p:txBody>
      </p:sp>
    </p:spTree>
    <p:extLst>
      <p:ext uri="{BB962C8B-B14F-4D97-AF65-F5344CB8AC3E}">
        <p14:creationId xmlns:p14="http://schemas.microsoft.com/office/powerpoint/2010/main" val="20891075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93988"/>
            <a:ext cx="11179158" cy="463000"/>
          </a:xfrm>
        </p:spPr>
        <p:txBody>
          <a:bodyPr>
            <a:noAutofit/>
          </a:bodyPr>
          <a:lstStyle/>
          <a:p>
            <a:pPr algn="ctr"/>
            <a:r>
              <a:rPr lang="en-US" sz="3200" dirty="0">
                <a:latin typeface="Franklin Gothic Demi" panose="020B0703020102020204" pitchFamily="34" charset="0"/>
              </a:rPr>
              <a:t>INTRODUCTION</a:t>
            </a:r>
          </a:p>
        </p:txBody>
      </p:sp>
      <p:sp>
        <p:nvSpPr>
          <p:cNvPr id="6" name="Content Placeholder 2"/>
          <p:cNvSpPr>
            <a:spLocks noGrp="1"/>
          </p:cNvSpPr>
          <p:nvPr>
            <p:ph idx="1"/>
          </p:nvPr>
        </p:nvSpPr>
        <p:spPr>
          <a:xfrm>
            <a:off x="581192" y="2040467"/>
            <a:ext cx="11029615" cy="4555065"/>
          </a:xfrm>
        </p:spPr>
        <p:txBody>
          <a:bodyPr>
            <a:normAutofit lnSpcReduction="10000"/>
          </a:bodyPr>
          <a:lstStyle/>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Occupancy refers to the number of individuals present in a particular facility at any particular time, say, the number of students/teachers present in a school or the number of employees present in an office, etc.</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As the degree of occupancy in a classroom can significantly affect the Indoor Air Quality (IAQ), it plays a critical role in students’ and teachers’ health, comfort, and productivity.</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Long exposure to such an environment may cause various health issues, including respiratory problems, allergies, dizziness, and reduced cognitive performance.</a:t>
            </a:r>
          </a:p>
          <a:p>
            <a:pPr algn="just">
              <a:lnSpc>
                <a:spcPct val="150000"/>
              </a:lnSpc>
              <a:buClr>
                <a:schemeClr val="tx1"/>
              </a:buCl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Assessing occupancy patterns within indoor spaces is vital for optimizing energy usage, HVAC systems, and resource allocation.</a:t>
            </a:r>
          </a:p>
          <a:p>
            <a:pPr algn="just">
              <a:lnSpc>
                <a:spcPct val="150000"/>
              </a:lnSpc>
              <a:buClr>
                <a:schemeClr val="tx1"/>
              </a:buCl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“What should be the key parameters to estimate the classroom occupancy using environment monitoring sensors accurately?”</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FRAMEWORK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511" y="1841242"/>
            <a:ext cx="5346975" cy="5016758"/>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ROOM PARAMETERS</a:t>
            </a:r>
          </a:p>
        </p:txBody>
      </p:sp>
      <p:pic>
        <p:nvPicPr>
          <p:cNvPr id="2" name="Picture 1"/>
          <p:cNvPicPr>
            <a:picLocks noChangeAspect="1"/>
          </p:cNvPicPr>
          <p:nvPr/>
        </p:nvPicPr>
        <p:blipFill>
          <a:blip r:embed="rId2"/>
          <a:stretch>
            <a:fillRect/>
          </a:stretch>
        </p:blipFill>
        <p:spPr>
          <a:xfrm>
            <a:off x="506421" y="2566967"/>
            <a:ext cx="11163300" cy="1162050"/>
          </a:xfrm>
          <a:prstGeom prst="rect">
            <a:avLst/>
          </a:prstGeom>
        </p:spPr>
      </p:pic>
      <p:pic>
        <p:nvPicPr>
          <p:cNvPr id="3" name="Picture 2"/>
          <p:cNvPicPr>
            <a:picLocks noChangeAspect="1"/>
          </p:cNvPicPr>
          <p:nvPr/>
        </p:nvPicPr>
        <p:blipFill>
          <a:blip r:embed="rId3"/>
          <a:stretch>
            <a:fillRect/>
          </a:stretch>
        </p:blipFill>
        <p:spPr>
          <a:xfrm>
            <a:off x="839796" y="4763262"/>
            <a:ext cx="10496550" cy="116205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OCCUPANCY COLLECTION AND MERGING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9738" b="22691"/>
          <a:stretch/>
        </p:blipFill>
        <p:spPr>
          <a:xfrm>
            <a:off x="187053" y="1828800"/>
            <a:ext cx="11817893" cy="2878667"/>
          </a:xfrm>
          <a:prstGeom prst="rect">
            <a:avLst/>
          </a:prstGeom>
        </p:spPr>
      </p:pic>
      <p:pic>
        <p:nvPicPr>
          <p:cNvPr id="3" name="Picture 2">
            <a:extLst>
              <a:ext uri="{FF2B5EF4-FFF2-40B4-BE49-F238E27FC236}">
                <a16:creationId xmlns:a16="http://schemas.microsoft.com/office/drawing/2014/main" id="{A64275AD-11D7-4E3E-CAFD-0495720AA690}"/>
              </a:ext>
            </a:extLst>
          </p:cNvPr>
          <p:cNvPicPr>
            <a:picLocks noChangeAspect="1"/>
          </p:cNvPicPr>
          <p:nvPr/>
        </p:nvPicPr>
        <p:blipFill rotWithShape="1">
          <a:blip r:embed="rId3">
            <a:extLst>
              <a:ext uri="{28A0092B-C50C-407E-A947-70E740481C1C}">
                <a14:useLocalDpi xmlns:a14="http://schemas.microsoft.com/office/drawing/2010/main" val="0"/>
              </a:ext>
            </a:extLst>
          </a:blip>
          <a:srcRect l="1575" t="29203" r="1900" b="44871"/>
          <a:stretch/>
        </p:blipFill>
        <p:spPr>
          <a:xfrm>
            <a:off x="211835" y="4969933"/>
            <a:ext cx="11768328" cy="1777999"/>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DEVICE ARCHITECTURE</a:t>
            </a:r>
          </a:p>
        </p:txBody>
      </p:sp>
      <p:pic>
        <p:nvPicPr>
          <p:cNvPr id="4" name="Picture 3">
            <a:extLst>
              <a:ext uri="{FF2B5EF4-FFF2-40B4-BE49-F238E27FC236}">
                <a16:creationId xmlns:a16="http://schemas.microsoft.com/office/drawing/2014/main" id="{715A2912-2076-3A7F-592D-6FB2A8DC1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003" y="1887383"/>
            <a:ext cx="9309299" cy="4869578"/>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897241724"/>
              </p:ext>
            </p:extLst>
          </p:nvPr>
        </p:nvGraphicFramePr>
        <p:xfrm>
          <a:off x="461236" y="948108"/>
          <a:ext cx="6625363" cy="5619120"/>
        </p:xfrm>
        <a:graphic>
          <a:graphicData uri="http://schemas.openxmlformats.org/drawingml/2006/table">
            <a:tbl>
              <a:tblPr firstRow="1" bandRow="1">
                <a:tableStyleId>{5940675A-B579-460E-94D1-54222C63F5DA}</a:tableStyleId>
              </a:tblPr>
              <a:tblGrid>
                <a:gridCol w="2646031">
                  <a:extLst>
                    <a:ext uri="{9D8B030D-6E8A-4147-A177-3AD203B41FA5}">
                      <a16:colId xmlns:a16="http://schemas.microsoft.com/office/drawing/2014/main" val="20000"/>
                    </a:ext>
                  </a:extLst>
                </a:gridCol>
                <a:gridCol w="1356962">
                  <a:extLst>
                    <a:ext uri="{9D8B030D-6E8A-4147-A177-3AD203B41FA5}">
                      <a16:colId xmlns:a16="http://schemas.microsoft.com/office/drawing/2014/main" val="20001"/>
                    </a:ext>
                  </a:extLst>
                </a:gridCol>
                <a:gridCol w="945971">
                  <a:extLst>
                    <a:ext uri="{9D8B030D-6E8A-4147-A177-3AD203B41FA5}">
                      <a16:colId xmlns:a16="http://schemas.microsoft.com/office/drawing/2014/main" val="20002"/>
                    </a:ext>
                  </a:extLst>
                </a:gridCol>
                <a:gridCol w="1676399">
                  <a:extLst>
                    <a:ext uri="{9D8B030D-6E8A-4147-A177-3AD203B41FA5}">
                      <a16:colId xmlns:a16="http://schemas.microsoft.com/office/drawing/2014/main" val="4219251113"/>
                    </a:ext>
                  </a:extLst>
                </a:gridCol>
              </a:tblGrid>
              <a:tr h="442560">
                <a:tc>
                  <a:txBody>
                    <a:bodyPr/>
                    <a:lstStyle/>
                    <a:p>
                      <a:pPr algn="ctr"/>
                      <a:r>
                        <a:rPr lang="en-US" sz="1600" b="1" dirty="0">
                          <a:solidFill>
                            <a:schemeClr val="bg1"/>
                          </a:solidFill>
                        </a:rPr>
                        <a:t>NAME</a:t>
                      </a:r>
                      <a:endParaRPr lang="en-IN" sz="1600" b="1" dirty="0">
                        <a:solidFill>
                          <a:schemeClr val="bg1"/>
                        </a:solidFill>
                      </a:endParaRPr>
                    </a:p>
                  </a:txBody>
                  <a:tcPr anchor="ctr">
                    <a:solidFill>
                      <a:schemeClr val="accent2">
                        <a:lumMod val="75000"/>
                      </a:schemeClr>
                    </a:solidFill>
                  </a:tcPr>
                </a:tc>
                <a:tc>
                  <a:txBody>
                    <a:bodyPr/>
                    <a:lstStyle/>
                    <a:p>
                      <a:pPr algn="ctr"/>
                      <a:r>
                        <a:rPr lang="en-US" sz="1600" b="1" dirty="0">
                          <a:solidFill>
                            <a:schemeClr val="bg1"/>
                          </a:solidFill>
                        </a:rPr>
                        <a:t>RANGE</a:t>
                      </a:r>
                      <a:endParaRPr lang="en-IN" sz="1600" b="1" dirty="0">
                        <a:solidFill>
                          <a:schemeClr val="bg1"/>
                        </a:solidFill>
                      </a:endParaRPr>
                    </a:p>
                  </a:txBody>
                  <a:tcPr anchor="ctr">
                    <a:solidFill>
                      <a:schemeClr val="accent2">
                        <a:lumMod val="75000"/>
                      </a:schemeClr>
                    </a:solidFill>
                  </a:tcPr>
                </a:tc>
                <a:tc>
                  <a:txBody>
                    <a:bodyPr/>
                    <a:lstStyle/>
                    <a:p>
                      <a:pPr algn="ctr"/>
                      <a:r>
                        <a:rPr lang="en-US" sz="1600" b="1" dirty="0">
                          <a:solidFill>
                            <a:schemeClr val="bg1"/>
                          </a:solidFill>
                        </a:rPr>
                        <a:t>PRICE (INR)</a:t>
                      </a:r>
                      <a:endParaRPr lang="en-IN" sz="1600" b="1" dirty="0">
                        <a:solidFill>
                          <a:schemeClr val="bg1"/>
                        </a:solidFill>
                      </a:endParaRPr>
                    </a:p>
                  </a:txBody>
                  <a:tcPr anchor="ctr">
                    <a:solidFill>
                      <a:schemeClr val="accent2">
                        <a:lumMod val="75000"/>
                      </a:schemeClr>
                    </a:solidFill>
                  </a:tcPr>
                </a:tc>
                <a:tc>
                  <a:txBody>
                    <a:bodyPr/>
                    <a:lstStyle/>
                    <a:p>
                      <a:pPr algn="ctr"/>
                      <a:r>
                        <a:rPr lang="en-US" sz="1600" b="1" dirty="0">
                          <a:solidFill>
                            <a:schemeClr val="bg1"/>
                          </a:solidFill>
                        </a:rPr>
                        <a:t>CALIBRATION</a:t>
                      </a:r>
                      <a:endParaRPr lang="en-IN" sz="1600" b="1"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504000">
                <a:tc>
                  <a:txBody>
                    <a:bodyPr/>
                    <a:lstStyle/>
                    <a:p>
                      <a:pPr algn="ctr" fontAlgn="ctr"/>
                      <a:r>
                        <a:rPr lang="en-IN" sz="1400" b="0" i="0" u="none" strike="noStrike" dirty="0">
                          <a:solidFill>
                            <a:srgbClr val="000000"/>
                          </a:solidFill>
                          <a:effectLst/>
                          <a:latin typeface="Calibri" panose="020F0502020204030204" pitchFamily="34" charset="0"/>
                        </a:rPr>
                        <a:t>Arduino Mega 2560 Rev3</a:t>
                      </a:r>
                    </a:p>
                  </a:txBody>
                  <a:tcPr marL="9525" marR="9525" marT="9525" marB="0" anchor="ct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3100</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SeeedStudio Grove RTC</a:t>
                      </a:r>
                      <a:endParaRPr lang="en-IN"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749</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Winsen MH-Z19E NDIR CO2 Sensor</a:t>
                      </a:r>
                      <a:endParaRPr lang="en-IN"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CO</a:t>
                      </a:r>
                      <a:r>
                        <a:rPr lang="en-US" sz="1400" b="0" i="0" u="none" strike="noStrike" baseline="-25000" dirty="0">
                          <a:solidFill>
                            <a:srgbClr val="000000"/>
                          </a:solidFill>
                          <a:effectLst/>
                          <a:latin typeface="Calibri" panose="020F0502020204030204" pitchFamily="34" charset="0"/>
                        </a:rPr>
                        <a:t>2</a:t>
                      </a:r>
                      <a:r>
                        <a:rPr lang="en-US" sz="1400" b="0" i="0" u="none" strike="noStrike" dirty="0">
                          <a:solidFill>
                            <a:srgbClr val="000000"/>
                          </a:solidFill>
                          <a:effectLst/>
                          <a:latin typeface="Calibri" panose="020F0502020204030204" pitchFamily="34" charset="0"/>
                        </a:rPr>
                        <a:t>: 400-5000 ppm</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1580</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Self</a:t>
                      </a: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DFRobot Gravity: Laser PM2.5</a:t>
                      </a:r>
                      <a:endParaRPr lang="en-US" sz="1400" b="0" i="0" u="none" strike="noStrike" dirty="0">
                        <a:solidFill>
                          <a:schemeClr val="tx1"/>
                        </a:solidFill>
                        <a:effectLst/>
                        <a:latin typeface="Calibri" panose="020F0502020204030204" pitchFamily="34" charset="0"/>
                      </a:endParaRPr>
                    </a:p>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Air Quality Sensor</a:t>
                      </a:r>
                      <a:endParaRPr lang="en-US"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PM: 0-500 µg/m</a:t>
                      </a:r>
                      <a:r>
                        <a:rPr lang="en-US" sz="1400" b="0" i="0" u="none" strike="noStrike" baseline="30000" dirty="0">
                          <a:solidFill>
                            <a:srgbClr val="000000"/>
                          </a:solidFill>
                          <a:effectLst/>
                          <a:latin typeface="Calibri" panose="020F0502020204030204" pitchFamily="34" charset="0"/>
                        </a:rPr>
                        <a:t>3</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3299</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Factory</a:t>
                      </a:r>
                    </a:p>
                  </a:txBody>
                  <a:tcPr marL="9525" marR="9525" marT="9525" marB="0" anchor="ctr"/>
                </a:tc>
                <a:extLst>
                  <a:ext uri="{0D108BD9-81ED-4DB2-BD59-A6C34878D82A}">
                    <a16:rowId xmlns:a16="http://schemas.microsoft.com/office/drawing/2014/main" val="10004"/>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Seeedstudio </a:t>
                      </a:r>
                      <a:r>
                        <a:rPr lang="en-IN" sz="1400" b="0" i="0" u="none"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Grove: Multichannel</a:t>
                      </a:r>
                      <a:endParaRPr lang="en-IN" sz="1400" b="0" i="0" u="none" strike="noStrike" dirty="0">
                        <a:solidFill>
                          <a:schemeClr val="tx1"/>
                        </a:solidFill>
                        <a:effectLst/>
                        <a:latin typeface="Calibri" panose="020F0502020204030204" pitchFamily="34" charset="0"/>
                      </a:endParaRPr>
                    </a:p>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Gas Sensor v1.0</a:t>
                      </a:r>
                      <a:endParaRPr lang="en-IN"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CO: 0-1000 ppm</a:t>
                      </a:r>
                    </a:p>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NO</a:t>
                      </a:r>
                      <a:r>
                        <a:rPr lang="en-US" sz="1400" b="0" i="0" u="none" strike="noStrike" baseline="-25000" dirty="0">
                          <a:solidFill>
                            <a:srgbClr val="000000"/>
                          </a:solidFill>
                          <a:effectLst/>
                          <a:latin typeface="Calibri" panose="020F0502020204030204" pitchFamily="34" charset="0"/>
                        </a:rPr>
                        <a:t>2</a:t>
                      </a:r>
                      <a:r>
                        <a:rPr lang="en-US" sz="1400" b="0" i="0" u="none" strike="noStrike" dirty="0">
                          <a:solidFill>
                            <a:srgbClr val="000000"/>
                          </a:solidFill>
                          <a:effectLst/>
                          <a:latin typeface="Calibri" panose="020F0502020204030204" pitchFamily="34" charset="0"/>
                        </a:rPr>
                        <a:t>: 0.05-10 ppm</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3600</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Factory</a:t>
                      </a:r>
                    </a:p>
                  </a:txBody>
                  <a:tcPr marL="9525" marR="9525" marT="9525" marB="0" anchor="ctr"/>
                </a:tc>
                <a:extLst>
                  <a:ext uri="{0D108BD9-81ED-4DB2-BD59-A6C34878D82A}">
                    <a16:rowId xmlns:a16="http://schemas.microsoft.com/office/drawing/2014/main" val="10005"/>
                  </a:ext>
                </a:extLst>
              </a:tr>
              <a:tr h="504000">
                <a:tc>
                  <a:txBody>
                    <a:bodyPr/>
                    <a:lstStyle/>
                    <a:p>
                      <a:pPr algn="ctr" fontAlgn="ctr"/>
                      <a:r>
                        <a:rPr lang="en-US" sz="1400" b="0" i="0" u="none"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Seeedstudio Grove: VOC and eCO2</a:t>
                      </a:r>
                      <a:endParaRPr lang="en-US" sz="1400" b="0" i="0" u="none" strike="noStrike" dirty="0">
                        <a:solidFill>
                          <a:schemeClr val="tx1"/>
                        </a:solidFill>
                        <a:effectLst/>
                        <a:latin typeface="Calibri" panose="020F0502020204030204" pitchFamily="34" charset="0"/>
                      </a:endParaRPr>
                    </a:p>
                    <a:p>
                      <a:pPr algn="ctr" fontAlgn="ctr"/>
                      <a:r>
                        <a:rPr lang="en-US" sz="1400" b="0" i="0" u="none"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Gas Sensor (SGP30)</a:t>
                      </a:r>
                      <a:endParaRPr lang="en-US"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TVOC: 0-60000 ppb</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1650</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Factory</a:t>
                      </a:r>
                    </a:p>
                  </a:txBody>
                  <a:tcPr marL="9525" marR="9525" marT="9525" marB="0" anchor="ctr"/>
                </a:tc>
                <a:extLst>
                  <a:ext uri="{0D108BD9-81ED-4DB2-BD59-A6C34878D82A}">
                    <a16:rowId xmlns:a16="http://schemas.microsoft.com/office/drawing/2014/main" val="10006"/>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SparkFun Sound Detector</a:t>
                      </a:r>
                      <a:endParaRPr lang="en-IN"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30-130 dB</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1049</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Grove: Temperature &amp; Humidity</a:t>
                      </a:r>
                      <a:endParaRPr lang="en-IN" sz="1400" b="0" i="0" u="none" strike="noStrike" dirty="0">
                        <a:solidFill>
                          <a:schemeClr val="tx1"/>
                        </a:solidFill>
                        <a:effectLst/>
                        <a:latin typeface="Calibri" panose="020F0502020204030204" pitchFamily="34" charset="0"/>
                      </a:endParaRPr>
                    </a:p>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Sensor v1.0</a:t>
                      </a:r>
                      <a:endParaRPr lang="en-IN"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T: 0-70 °C</a:t>
                      </a:r>
                    </a:p>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RH: 0-80 %</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2200</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Factory</a:t>
                      </a: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IN" sz="1400" b="0" i="0" u="none" strike="noStrike" dirty="0">
                          <a:solidFill>
                            <a:srgbClr val="000000"/>
                          </a:solidFill>
                          <a:effectLst/>
                          <a:latin typeface="Calibri" panose="020F0502020204030204" pitchFamily="34" charset="0"/>
                        </a:rPr>
                        <a:t>HC-05 Bluetooth Module</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513</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504000">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DFRobot </a:t>
                      </a:r>
                      <a:r>
                        <a:rPr lang="en-IN" sz="1400" b="0" i="0" u="none" strike="noStrike" dirty="0">
                          <a:solidFill>
                            <a:srgbClr val="000000"/>
                          </a:solidFill>
                          <a:effectLst/>
                          <a:latin typeface="Calibri" panose="020F0502020204030204" pitchFamily="34" charset="0"/>
                        </a:rPr>
                        <a:t>Fermion: MicroSD Card Module</a:t>
                      </a: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en-US" sz="1400" b="0" i="0" u="none" strike="noStrike" dirty="0">
                          <a:solidFill>
                            <a:srgbClr val="000000"/>
                          </a:solidFill>
                          <a:effectLst/>
                          <a:latin typeface="Calibri" panose="020F0502020204030204" pitchFamily="34" charset="0"/>
                        </a:rPr>
                        <a:t>330</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bl>
          </a:graphicData>
        </a:graphic>
      </p:graphicFrame>
      <p:pic>
        <p:nvPicPr>
          <p:cNvPr id="4" name="Picture 3">
            <a:extLst>
              <a:ext uri="{FF2B5EF4-FFF2-40B4-BE49-F238E27FC236}">
                <a16:creationId xmlns:a16="http://schemas.microsoft.com/office/drawing/2014/main" id="{E8218D78-65B3-90E7-B7EA-D2225DF03A1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74171" y="1294279"/>
            <a:ext cx="4256593" cy="4269441"/>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421" y="932688"/>
            <a:ext cx="11179158" cy="508720"/>
          </a:xfrm>
        </p:spPr>
        <p:txBody>
          <a:bodyPr>
            <a:noAutofit/>
          </a:bodyPr>
          <a:lstStyle/>
          <a:p>
            <a:pPr algn="ctr"/>
            <a:r>
              <a:rPr lang="en-US" sz="3200" dirty="0">
                <a:latin typeface="Franklin Gothic Demi" panose="020B0703020102020204" pitchFamily="34" charset="0"/>
              </a:rPr>
              <a:t>DATA ACQUISITION</a:t>
            </a:r>
          </a:p>
        </p:txBody>
      </p:sp>
      <p:pic>
        <p:nvPicPr>
          <p:cNvPr id="9" name="Picture 8"/>
          <p:cNvPicPr>
            <a:picLocks noChangeAspect="1"/>
          </p:cNvPicPr>
          <p:nvPr/>
        </p:nvPicPr>
        <p:blipFill>
          <a:blip r:embed="rId2"/>
          <a:stretch>
            <a:fillRect/>
          </a:stretch>
        </p:blipFill>
        <p:spPr>
          <a:xfrm>
            <a:off x="475941" y="1879422"/>
            <a:ext cx="11179159" cy="2966898"/>
          </a:xfrm>
          <a:prstGeom prst="rect">
            <a:avLst/>
          </a:prstGeom>
        </p:spPr>
      </p:pic>
      <p:sp>
        <p:nvSpPr>
          <p:cNvPr id="10" name="TextBox 9"/>
          <p:cNvSpPr txBox="1"/>
          <p:nvPr/>
        </p:nvSpPr>
        <p:spPr>
          <a:xfrm>
            <a:off x="475941" y="4895679"/>
            <a:ext cx="3095935" cy="338554"/>
          </a:xfrm>
          <a:prstGeom prst="rect">
            <a:avLst/>
          </a:prstGeom>
          <a:noFill/>
        </p:spPr>
        <p:txBody>
          <a:bodyPr wrap="square" rtlCol="0">
            <a:spAutoFit/>
          </a:bodyPr>
          <a:lstStyle/>
          <a:p>
            <a:r>
              <a:rPr lang="en-US" sz="1600" dirty="0"/>
              <a:t>Total Dataset Shape: 5869 x 17</a:t>
            </a:r>
          </a:p>
        </p:txBody>
      </p:sp>
      <p:sp>
        <p:nvSpPr>
          <p:cNvPr id="2" name="Content Placeholder 2">
            <a:extLst>
              <a:ext uri="{FF2B5EF4-FFF2-40B4-BE49-F238E27FC236}">
                <a16:creationId xmlns:a16="http://schemas.microsoft.com/office/drawing/2014/main" id="{484DE560-B867-D8F2-659C-A31EA8205B95}"/>
              </a:ext>
            </a:extLst>
          </p:cNvPr>
          <p:cNvSpPr>
            <a:spLocks noGrp="1"/>
          </p:cNvSpPr>
          <p:nvPr>
            <p:ph idx="1"/>
          </p:nvPr>
        </p:nvSpPr>
        <p:spPr>
          <a:xfrm>
            <a:off x="4139753" y="4914865"/>
            <a:ext cx="3223072" cy="1933711"/>
          </a:xfrm>
        </p:spPr>
        <p:txBody>
          <a:bodyPr>
            <a:noAutofit/>
          </a:bodyPr>
          <a:lstStyle/>
          <a:p>
            <a:pPr>
              <a:buClr>
                <a:schemeClr val="tx1"/>
              </a:buClr>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Carbon Dioxide (CO</a:t>
            </a:r>
            <a:r>
              <a:rPr lang="en-US" sz="1400" baseline="-25000" dirty="0">
                <a:solidFill>
                  <a:schemeClr val="tx1"/>
                </a:solidFill>
                <a:latin typeface="Calibri" panose="020F0502020204030204" pitchFamily="34" charset="0"/>
                <a:cs typeface="Calibri" panose="020F0502020204030204" pitchFamily="34" charset="0"/>
              </a:rPr>
              <a:t>2</a:t>
            </a:r>
            <a:r>
              <a:rPr lang="en-US" sz="1400" dirty="0">
                <a:solidFill>
                  <a:schemeClr val="tx1"/>
                </a:solidFill>
                <a:latin typeface="Calibri" panose="020F0502020204030204" pitchFamily="34" charset="0"/>
                <a:cs typeface="Calibri" panose="020F0502020204030204" pitchFamily="34" charset="0"/>
              </a:rPr>
              <a:t>)</a:t>
            </a:r>
          </a:p>
          <a:p>
            <a:pPr>
              <a:buClr>
                <a:schemeClr val="tx1"/>
              </a:buClr>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Particulate Matter (PM</a:t>
            </a:r>
            <a:r>
              <a:rPr lang="en-US" sz="1400" baseline="-25000" dirty="0">
                <a:solidFill>
                  <a:schemeClr val="tx1"/>
                </a:solidFill>
                <a:latin typeface="Calibri" panose="020F0502020204030204" pitchFamily="34" charset="0"/>
                <a:cs typeface="Calibri" panose="020F0502020204030204" pitchFamily="34" charset="0"/>
              </a:rPr>
              <a:t>1</a:t>
            </a:r>
            <a:r>
              <a:rPr lang="en-US" sz="1400" dirty="0">
                <a:solidFill>
                  <a:schemeClr val="tx1"/>
                </a:solidFill>
                <a:latin typeface="Calibri" panose="020F0502020204030204" pitchFamily="34" charset="0"/>
                <a:cs typeface="Calibri" panose="020F0502020204030204" pitchFamily="34" charset="0"/>
              </a:rPr>
              <a:t>, PM</a:t>
            </a:r>
            <a:r>
              <a:rPr lang="en-US" sz="1400" baseline="-25000" dirty="0">
                <a:solidFill>
                  <a:schemeClr val="tx1"/>
                </a:solidFill>
                <a:latin typeface="Calibri" panose="020F0502020204030204" pitchFamily="34" charset="0"/>
                <a:cs typeface="Calibri" panose="020F0502020204030204" pitchFamily="34" charset="0"/>
              </a:rPr>
              <a:t>2.5</a:t>
            </a:r>
            <a:r>
              <a:rPr lang="en-US" sz="1400" dirty="0">
                <a:solidFill>
                  <a:schemeClr val="tx1"/>
                </a:solidFill>
                <a:latin typeface="Calibri" panose="020F0502020204030204" pitchFamily="34" charset="0"/>
                <a:cs typeface="Calibri" panose="020F0502020204030204" pitchFamily="34" charset="0"/>
              </a:rPr>
              <a:t>, PM</a:t>
            </a:r>
            <a:r>
              <a:rPr lang="en-US" sz="1400" baseline="-25000" dirty="0">
                <a:solidFill>
                  <a:schemeClr val="tx1"/>
                </a:solidFill>
                <a:latin typeface="Calibri" panose="020F0502020204030204" pitchFamily="34" charset="0"/>
                <a:cs typeface="Calibri" panose="020F0502020204030204" pitchFamily="34" charset="0"/>
              </a:rPr>
              <a:t>10</a:t>
            </a:r>
            <a:r>
              <a:rPr lang="en-US" sz="1400" dirty="0">
                <a:solidFill>
                  <a:schemeClr val="tx1"/>
                </a:solidFill>
                <a:latin typeface="Calibri" panose="020F0502020204030204" pitchFamily="34" charset="0"/>
                <a:cs typeface="Calibri" panose="020F0502020204030204" pitchFamily="34" charset="0"/>
              </a:rPr>
              <a:t>)</a:t>
            </a:r>
          </a:p>
          <a:p>
            <a:pPr>
              <a:buClr>
                <a:schemeClr val="tx1"/>
              </a:buClr>
              <a:buFont typeface="Arial" panose="020B0604020202020204" pitchFamily="34" charset="0"/>
              <a:buChar char="•"/>
            </a:pPr>
            <a:r>
              <a:rPr lang="en-IN" sz="1400" dirty="0">
                <a:solidFill>
                  <a:schemeClr val="tx1"/>
                </a:solidFill>
                <a:latin typeface="Calibri" panose="020F0502020204030204" pitchFamily="34" charset="0"/>
                <a:cs typeface="Calibri" panose="020F0502020204030204" pitchFamily="34" charset="0"/>
              </a:rPr>
              <a:t>Volatile Organic Compounds (TVOC)</a:t>
            </a:r>
          </a:p>
          <a:p>
            <a:pPr>
              <a:buClr>
                <a:schemeClr val="tx1"/>
              </a:buClr>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Temperature</a:t>
            </a:r>
          </a:p>
          <a:p>
            <a:pPr>
              <a:buClr>
                <a:schemeClr val="tx1"/>
              </a:buClr>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Humidity</a:t>
            </a:r>
          </a:p>
        </p:txBody>
      </p:sp>
      <p:sp>
        <p:nvSpPr>
          <p:cNvPr id="3" name="Content Placeholder 2">
            <a:extLst>
              <a:ext uri="{FF2B5EF4-FFF2-40B4-BE49-F238E27FC236}">
                <a16:creationId xmlns:a16="http://schemas.microsoft.com/office/drawing/2014/main" id="{B2FD04A5-8D84-68BB-27D8-7F8ED4BF485C}"/>
              </a:ext>
            </a:extLst>
          </p:cNvPr>
          <p:cNvSpPr txBox="1"/>
          <p:nvPr/>
        </p:nvSpPr>
        <p:spPr>
          <a:xfrm>
            <a:off x="7362825" y="4924289"/>
            <a:ext cx="2565847" cy="1933711"/>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410"/>
              </a:spcBef>
              <a:buClr>
                <a:schemeClr val="tx1"/>
              </a:buClr>
              <a:buFont typeface="Arial" panose="020B0604020202020204" pitchFamily="34" charset="0"/>
              <a:buChar char="•"/>
            </a:pPr>
            <a:r>
              <a:rPr lang="en-US" sz="1400" dirty="0">
                <a:latin typeface="Calibri" panose="020F0502020204030204" pitchFamily="34" charset="0"/>
                <a:cs typeface="Calibri" panose="020F0502020204030204" pitchFamily="34" charset="0"/>
              </a:rPr>
              <a:t>Sound (dB)</a:t>
            </a:r>
            <a:endParaRPr lang="en-US" sz="1400" kern="1200" dirty="0">
              <a:solidFill>
                <a:schemeClr val="tx1"/>
              </a:solidFill>
              <a:effectLst/>
              <a:latin typeface="Calibri" panose="020F0502020204030204" pitchFamily="34" charset="0"/>
              <a:ea typeface="+mn-ea"/>
              <a:cs typeface="Calibri" panose="020F0502020204030204" pitchFamily="34" charset="0"/>
            </a:endParaRPr>
          </a:p>
          <a:p>
            <a:pPr algn="l" rtl="0" eaLnBrk="1" latinLnBrk="0" hangingPunct="1">
              <a:spcBef>
                <a:spcPts val="410"/>
              </a:spcBef>
              <a:spcAft>
                <a:spcPts val="600"/>
              </a:spcAft>
              <a:buClr>
                <a:schemeClr val="tx1"/>
              </a:buClr>
              <a:buSzPct val="92000"/>
              <a:buFont typeface="Arial" panose="020B0604020202020204" pitchFamily="34" charset="0"/>
              <a:buChar char="•"/>
            </a:pPr>
            <a:r>
              <a:rPr lang="en-US" sz="1400" kern="1200" dirty="0">
                <a:solidFill>
                  <a:schemeClr val="tx1"/>
                </a:solidFill>
                <a:effectLst/>
                <a:latin typeface="Calibri" panose="020F0502020204030204" pitchFamily="34" charset="0"/>
                <a:ea typeface="+mn-ea"/>
                <a:cs typeface="Calibri" panose="020F0502020204030204" pitchFamily="34" charset="0"/>
              </a:rPr>
              <a:t>Carbon Monoxide (CO)</a:t>
            </a:r>
          </a:p>
          <a:p>
            <a:pPr algn="l" rtl="0" eaLnBrk="1" latinLnBrk="0" hangingPunct="1">
              <a:spcBef>
                <a:spcPts val="410"/>
              </a:spcBef>
              <a:spcAft>
                <a:spcPts val="600"/>
              </a:spcAft>
              <a:buClr>
                <a:schemeClr val="tx1"/>
              </a:buClr>
              <a:buSzPct val="92000"/>
              <a:buFont typeface="Arial" panose="020B0604020202020204" pitchFamily="34" charset="0"/>
              <a:buChar char="•"/>
            </a:pPr>
            <a:r>
              <a:rPr lang="en-US" sz="1400" kern="1200" dirty="0">
                <a:solidFill>
                  <a:schemeClr val="tx1"/>
                </a:solidFill>
                <a:effectLst/>
                <a:latin typeface="Calibri" panose="020F0502020204030204" pitchFamily="34" charset="0"/>
                <a:ea typeface="+mn-ea"/>
                <a:cs typeface="Calibri" panose="020F0502020204030204" pitchFamily="34" charset="0"/>
              </a:rPr>
              <a:t>Nitrogen Dioxide (NO</a:t>
            </a:r>
            <a:r>
              <a:rPr lang="en-US" sz="1400" kern="1200" baseline="-25000" dirty="0">
                <a:solidFill>
                  <a:schemeClr val="tx1"/>
                </a:solidFill>
                <a:effectLst/>
                <a:latin typeface="Calibri" panose="020F0502020204030204" pitchFamily="34" charset="0"/>
                <a:ea typeface="+mn-ea"/>
                <a:cs typeface="Calibri" panose="020F0502020204030204" pitchFamily="34" charset="0"/>
              </a:rPr>
              <a:t>2</a:t>
            </a:r>
            <a:r>
              <a:rPr lang="en-US" sz="1400" kern="1200" dirty="0">
                <a:solidFill>
                  <a:schemeClr val="tx1"/>
                </a:solidFill>
                <a:effectLst/>
                <a:latin typeface="Calibri" panose="020F0502020204030204" pitchFamily="34" charset="0"/>
                <a:ea typeface="+mn-ea"/>
                <a:cs typeface="Calibri" panose="020F0502020204030204" pitchFamily="34" charset="0"/>
              </a:rPr>
              <a:t>)</a:t>
            </a:r>
            <a:endParaRPr lang="en-IN" sz="1400" dirty="0">
              <a:solidFill>
                <a:schemeClr val="tx1"/>
              </a:solidFill>
              <a:effectLst/>
            </a:endParaRPr>
          </a:p>
          <a:p>
            <a:pPr algn="l" rtl="0" eaLnBrk="1" latinLnBrk="0" hangingPunct="1">
              <a:spcBef>
                <a:spcPts val="410"/>
              </a:spcBef>
              <a:spcAft>
                <a:spcPts val="600"/>
              </a:spcAft>
              <a:buClr>
                <a:schemeClr val="tx1"/>
              </a:buClr>
              <a:buFont typeface="Arial" panose="020B0604020202020204" pitchFamily="34" charset="0"/>
              <a:buChar char="•"/>
            </a:pPr>
            <a:r>
              <a:rPr lang="en-IN" sz="1400" kern="1200" dirty="0">
                <a:solidFill>
                  <a:schemeClr val="tx1"/>
                </a:solidFill>
                <a:effectLst/>
                <a:latin typeface="Calibri" panose="020F0502020204030204" pitchFamily="34" charset="0"/>
                <a:ea typeface="+mn-ea"/>
                <a:cs typeface="Calibri" panose="020F0502020204030204" pitchFamily="34" charset="0"/>
              </a:rPr>
              <a:t>Occupancy</a:t>
            </a:r>
            <a:endParaRPr lang="en-IN" sz="1400" dirty="0">
              <a:solidFill>
                <a:schemeClr val="tx1"/>
              </a:solidFill>
              <a:effectLst/>
            </a:endParaRPr>
          </a:p>
          <a:p>
            <a:pPr algn="l" rtl="0" eaLnBrk="1" latinLnBrk="0" hangingPunct="1">
              <a:spcBef>
                <a:spcPts val="410"/>
              </a:spcBef>
              <a:spcAft>
                <a:spcPts val="600"/>
              </a:spcAft>
              <a:buClr>
                <a:schemeClr val="tx1"/>
              </a:buClr>
              <a:buFont typeface="Arial" panose="020B0604020202020204" pitchFamily="34" charset="0"/>
              <a:buChar char="•"/>
            </a:pPr>
            <a:r>
              <a:rPr lang="en-IN" sz="1400" kern="1200" dirty="0">
                <a:solidFill>
                  <a:schemeClr val="tx1"/>
                </a:solidFill>
                <a:effectLst/>
                <a:latin typeface="Calibri" panose="020F0502020204030204" pitchFamily="34" charset="0"/>
                <a:ea typeface="+mn-ea"/>
                <a:cs typeface="Calibri" panose="020F0502020204030204" pitchFamily="34" charset="0"/>
              </a:rPr>
              <a:t>Position</a:t>
            </a:r>
            <a:endParaRPr lang="en-IN" sz="1400" dirty="0">
              <a:solidFill>
                <a:schemeClr val="tx1"/>
              </a:solidFill>
              <a:effectLst/>
            </a:endParaRPr>
          </a:p>
        </p:txBody>
      </p:sp>
      <p:sp>
        <p:nvSpPr>
          <p:cNvPr id="4" name="Content Placeholder 2">
            <a:extLst>
              <a:ext uri="{FF2B5EF4-FFF2-40B4-BE49-F238E27FC236}">
                <a16:creationId xmlns:a16="http://schemas.microsoft.com/office/drawing/2014/main" id="{8AF9DE72-1444-0388-0509-579ADD5EAF79}"/>
              </a:ext>
            </a:extLst>
          </p:cNvPr>
          <p:cNvSpPr txBox="1"/>
          <p:nvPr/>
        </p:nvSpPr>
        <p:spPr>
          <a:xfrm>
            <a:off x="9626153" y="5214919"/>
            <a:ext cx="2565847" cy="1333601"/>
          </a:xfrm>
          <a:prstGeom prst="rect">
            <a:avLst/>
          </a:prstGeom>
        </p:spPr>
        <p:txBody>
          <a:bodyPr vert="horz" lIns="91440" tIns="45720" rIns="91440" bIns="45720" rtlCol="0" anchor="ctr">
            <a:no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410"/>
              </a:spcBef>
              <a:buClr>
                <a:schemeClr val="tx1"/>
              </a:buClr>
              <a:buFont typeface="Arial" panose="020B0604020202020204" pitchFamily="34" charset="0"/>
              <a:buChar char="•"/>
            </a:pPr>
            <a:r>
              <a:rPr lang="en-US" sz="1400" dirty="0">
                <a:latin typeface="Calibri" panose="020F0502020204030204" pitchFamily="34" charset="0"/>
                <a:cs typeface="Calibri" panose="020F0502020204030204" pitchFamily="34" charset="0"/>
              </a:rPr>
              <a:t>Room Type</a:t>
            </a:r>
          </a:p>
          <a:p>
            <a:pPr>
              <a:spcBef>
                <a:spcPts val="410"/>
              </a:spcBef>
              <a:buClr>
                <a:schemeClr val="tx1"/>
              </a:buClr>
              <a:buFont typeface="Arial" panose="020B0604020202020204" pitchFamily="34" charset="0"/>
              <a:buChar char="•"/>
            </a:pPr>
            <a:r>
              <a:rPr lang="en-US" sz="1400" dirty="0">
                <a:latin typeface="Calibri" panose="020F0502020204030204" pitchFamily="34" charset="0"/>
                <a:cs typeface="Calibri" panose="020F0502020204030204" pitchFamily="34" charset="0"/>
              </a:rPr>
              <a:t>Room Condition</a:t>
            </a:r>
          </a:p>
          <a:p>
            <a:pPr>
              <a:spcBef>
                <a:spcPts val="410"/>
              </a:spcBef>
              <a:buClr>
                <a:schemeClr val="tx1"/>
              </a:buClr>
              <a:buFont typeface="Arial" panose="020B0604020202020204" pitchFamily="34" charset="0"/>
              <a:buChar char="•"/>
            </a:pPr>
            <a:r>
              <a:rPr lang="en-US" sz="1400" dirty="0">
                <a:latin typeface="Calibri" panose="020F0502020204030204" pitchFamily="34" charset="0"/>
                <a:cs typeface="Calibri" panose="020F0502020204030204" pitchFamily="34" charset="0"/>
              </a:rPr>
              <a:t>Floor No.</a:t>
            </a:r>
          </a:p>
          <a:p>
            <a:pPr>
              <a:spcBef>
                <a:spcPts val="410"/>
              </a:spcBef>
              <a:buClr>
                <a:schemeClr val="tx1"/>
              </a:buClr>
              <a:buFont typeface="Arial" panose="020B0604020202020204" pitchFamily="34" charset="0"/>
              <a:buChar char="•"/>
            </a:pPr>
            <a:r>
              <a:rPr lang="en-US" sz="1400" dirty="0">
                <a:latin typeface="Calibri" panose="020F0502020204030204" pitchFamily="34" charset="0"/>
                <a:cs typeface="Calibri" panose="020F0502020204030204" pitchFamily="34" charset="0"/>
              </a:rPr>
              <a:t>Weather</a:t>
            </a:r>
          </a:p>
        </p:txBody>
      </p:sp>
      <p:sp>
        <p:nvSpPr>
          <p:cNvPr id="6" name="TextBox 5">
            <a:extLst>
              <a:ext uri="{FF2B5EF4-FFF2-40B4-BE49-F238E27FC236}">
                <a16:creationId xmlns:a16="http://schemas.microsoft.com/office/drawing/2014/main" id="{06189B73-5388-FEDB-D244-D0E0A94CFF78}"/>
              </a:ext>
            </a:extLst>
          </p:cNvPr>
          <p:cNvSpPr txBox="1"/>
          <p:nvPr/>
        </p:nvSpPr>
        <p:spPr>
          <a:xfrm>
            <a:off x="2171700" y="5712442"/>
            <a:ext cx="1968053" cy="338554"/>
          </a:xfrm>
          <a:prstGeom prst="rect">
            <a:avLst/>
          </a:prstGeom>
          <a:noFill/>
        </p:spPr>
        <p:txBody>
          <a:bodyPr wrap="square" rtlCol="0">
            <a:spAutoFit/>
          </a:bodyPr>
          <a:lstStyle/>
          <a:p>
            <a:r>
              <a:rPr lang="en-US" sz="1600" b="1" dirty="0"/>
              <a:t>Parameters Used:</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75945" y="729615"/>
            <a:ext cx="11029315" cy="780415"/>
          </a:xfrm>
        </p:spPr>
        <p:txBody>
          <a:bodyPr/>
          <a:lstStyle/>
          <a:p>
            <a:pPr algn="ctr"/>
            <a:r>
              <a:rPr lang="en-IN" altLang="en-US" sz="3200">
                <a:latin typeface="Franklin Gothic Demi" panose="020B0703020102020204" pitchFamily="34" charset="0"/>
                <a:cs typeface="Franklin Gothic Demi" panose="020B0703020102020204" pitchFamily="34" charset="0"/>
              </a:rPr>
              <a:t>CORRELATION WITH OCC_CLASSIFIED</a:t>
            </a:r>
          </a:p>
        </p:txBody>
      </p:sp>
      <p:pic>
        <p:nvPicPr>
          <p:cNvPr id="2" name="Picture 1" descr="Occ_heatmap(All)"/>
          <p:cNvPicPr>
            <a:picLocks noChangeAspect="1"/>
          </p:cNvPicPr>
          <p:nvPr/>
        </p:nvPicPr>
        <p:blipFill>
          <a:blip r:embed="rId2"/>
          <a:stretch>
            <a:fillRect/>
          </a:stretch>
        </p:blipFill>
        <p:spPr>
          <a:xfrm>
            <a:off x="302260" y="2170430"/>
            <a:ext cx="5694045" cy="3910330"/>
          </a:xfrm>
          <a:prstGeom prst="rect">
            <a:avLst/>
          </a:prstGeom>
        </p:spPr>
      </p:pic>
      <p:sp>
        <p:nvSpPr>
          <p:cNvPr id="3" name="Text Box 2"/>
          <p:cNvSpPr txBox="1"/>
          <p:nvPr/>
        </p:nvSpPr>
        <p:spPr>
          <a:xfrm>
            <a:off x="5996305" y="2228215"/>
            <a:ext cx="5609590" cy="3700145"/>
          </a:xfrm>
          <a:prstGeom prst="rect">
            <a:avLst/>
          </a:prstGeom>
          <a:noFill/>
        </p:spPr>
        <p:txBody>
          <a:bodyPr wrap="square" rtlCol="0" anchor="t">
            <a:noAutofit/>
          </a:bodyPr>
          <a:lstStyle/>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At first, we calculate the overall correlation between the parameters and the Classified Occupancy. We take into consideration CO2 and PM as our significant factors because of their strong positive and negative correlations with the Classified Occupancy as shown in the figure below.</a:t>
            </a:r>
          </a:p>
          <a:p>
            <a:pPr indent="0" algn="just">
              <a:buFont typeface="Arial" panose="020B0604020202020204" pitchFamily="34" charset="0"/>
              <a:buNone/>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Further, we note that Temperature and Humidity have a positive correlation with Classified Occupancy, whereas Sound has almost negligible correlation with the same. That is why we disqualify sound from consideration in our later studies.</a:t>
            </a:r>
          </a:p>
        </p:txBody>
      </p:sp>
    </p:spTree>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100</TotalTime>
  <Words>1490</Words>
  <Application>Microsoft Office PowerPoint</Application>
  <PresentationFormat>Widescreen</PresentationFormat>
  <Paragraphs>160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Candara</vt:lpstr>
      <vt:lpstr>Candara Light</vt:lpstr>
      <vt:lpstr>Franklin Gothic Demi</vt:lpstr>
      <vt:lpstr>Gill Sans MT</vt:lpstr>
      <vt:lpstr>Wingdings 2</vt:lpstr>
      <vt:lpstr>Dividend</vt:lpstr>
      <vt:lpstr>Occupancy estimation using Environmental sensors </vt:lpstr>
      <vt:lpstr>INTRODUCTION</vt:lpstr>
      <vt:lpstr>FRAMEWORK</vt:lpstr>
      <vt:lpstr>ROOM PARAMETERS</vt:lpstr>
      <vt:lpstr>OCCUPANCY COLLECTION AND MERGING</vt:lpstr>
      <vt:lpstr>DEVICE ARCHITECTURE</vt:lpstr>
      <vt:lpstr>PowerPoint Presentation</vt:lpstr>
      <vt:lpstr>DATA ACQUISITION</vt:lpstr>
      <vt:lpstr>CORRELATION WITH OCC_CLASSIFIED</vt:lpstr>
      <vt:lpstr>PowerPoint Presentation</vt:lpstr>
      <vt:lpstr>Machine learning</vt:lpstr>
      <vt:lpstr>PowerPoint Presentation</vt:lpstr>
      <vt:lpstr>PowerPoint Presentation</vt:lpstr>
      <vt:lpstr>PowerPoint Presentation</vt:lpstr>
      <vt:lpstr>CONCLUSION</vt:lpstr>
      <vt:lpstr>REFERENCES</vt:lpstr>
      <vt:lpstr>PAPER PUBLICATION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GROUP_5</dc:title>
  <dc:creator/>
  <cp:lastModifiedBy>AIO PCe 2</cp:lastModifiedBy>
  <cp:revision>63</cp:revision>
  <dcterms:created xsi:type="dcterms:W3CDTF">2023-06-28T06:08:00Z</dcterms:created>
  <dcterms:modified xsi:type="dcterms:W3CDTF">2024-05-30T20:29:41Z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ACC8DF8D2C734AF19B788AFE25B14D40_12</vt:lpwstr>
  </property>
  <property fmtid="{D5CDD505-2E9C-101B-9397-08002B2CF9AE}" pid="3" name="KSOProductBuildVer">
    <vt:lpwstr>1033-12.2.0.13306</vt:lpwstr>
  </property>
</Properties>
</file>