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rawat1111.sr@gmail.com" userId="da5c551524156dfb" providerId="LiveId" clId="{177B7FF0-DF8B-4C53-9368-C8017D49C5D5}"/>
    <pc:docChg chg="undo custSel modSld">
      <pc:chgData name="sumitrawat1111.sr@gmail.com" userId="da5c551524156dfb" providerId="LiveId" clId="{177B7FF0-DF8B-4C53-9368-C8017D49C5D5}" dt="2023-02-02T18:45:55.688" v="46" actId="1076"/>
      <pc:docMkLst>
        <pc:docMk/>
      </pc:docMkLst>
      <pc:sldChg chg="addSp delSp modSp mod">
        <pc:chgData name="sumitrawat1111.sr@gmail.com" userId="da5c551524156dfb" providerId="LiveId" clId="{177B7FF0-DF8B-4C53-9368-C8017D49C5D5}" dt="2023-02-02T18:44:11.649" v="26" actId="1076"/>
        <pc:sldMkLst>
          <pc:docMk/>
          <pc:sldMk cId="259938292" sldId="258"/>
        </pc:sldMkLst>
        <pc:spChg chg="add mod">
          <ac:chgData name="sumitrawat1111.sr@gmail.com" userId="da5c551524156dfb" providerId="LiveId" clId="{177B7FF0-DF8B-4C53-9368-C8017D49C5D5}" dt="2023-02-02T18:44:05.445" v="25" actId="1076"/>
          <ac:spMkLst>
            <pc:docMk/>
            <pc:sldMk cId="259938292" sldId="258"/>
            <ac:spMk id="4" creationId="{9C7DDF8D-586B-40D3-05F3-84493A33C5A5}"/>
          </ac:spMkLst>
        </pc:spChg>
        <pc:graphicFrameChg chg="add mod modGraphic">
          <ac:chgData name="sumitrawat1111.sr@gmail.com" userId="da5c551524156dfb" providerId="LiveId" clId="{177B7FF0-DF8B-4C53-9368-C8017D49C5D5}" dt="2023-02-02T18:44:11.649" v="26" actId="1076"/>
          <ac:graphicFrameMkLst>
            <pc:docMk/>
            <pc:sldMk cId="259938292" sldId="258"/>
            <ac:graphicFrameMk id="3" creationId="{4C9CF485-1AF4-5AB0-6EF2-F590D531EECD}"/>
          </ac:graphicFrameMkLst>
        </pc:graphicFrameChg>
        <pc:graphicFrameChg chg="del mod modGraphic">
          <ac:chgData name="sumitrawat1111.sr@gmail.com" userId="da5c551524156dfb" providerId="LiveId" clId="{177B7FF0-DF8B-4C53-9368-C8017D49C5D5}" dt="2023-02-02T18:43:03.756" v="17" actId="21"/>
          <ac:graphicFrameMkLst>
            <pc:docMk/>
            <pc:sldMk cId="259938292" sldId="258"/>
            <ac:graphicFrameMk id="6" creationId="{7897BCC0-1B22-DD51-28C0-14EBDB15EE85}"/>
          </ac:graphicFrameMkLst>
        </pc:graphicFrameChg>
      </pc:sldChg>
      <pc:sldChg chg="modSp mod">
        <pc:chgData name="sumitrawat1111.sr@gmail.com" userId="da5c551524156dfb" providerId="LiveId" clId="{177B7FF0-DF8B-4C53-9368-C8017D49C5D5}" dt="2023-02-02T18:43:35.421" v="19" actId="1076"/>
        <pc:sldMkLst>
          <pc:docMk/>
          <pc:sldMk cId="3729510862" sldId="259"/>
        </pc:sldMkLst>
        <pc:spChg chg="mod">
          <ac:chgData name="sumitrawat1111.sr@gmail.com" userId="da5c551524156dfb" providerId="LiveId" clId="{177B7FF0-DF8B-4C53-9368-C8017D49C5D5}" dt="2023-02-02T18:43:35.421" v="19" actId="1076"/>
          <ac:spMkLst>
            <pc:docMk/>
            <pc:sldMk cId="3729510862" sldId="259"/>
            <ac:spMk id="9" creationId="{BA44CAD7-DDEE-D25F-A674-C2B96BF0C568}"/>
          </ac:spMkLst>
        </pc:spChg>
      </pc:sldChg>
      <pc:sldChg chg="addSp delSp modSp mod">
        <pc:chgData name="sumitrawat1111.sr@gmail.com" userId="da5c551524156dfb" providerId="LiveId" clId="{177B7FF0-DF8B-4C53-9368-C8017D49C5D5}" dt="2023-02-02T18:45:55.688" v="46" actId="1076"/>
        <pc:sldMkLst>
          <pc:docMk/>
          <pc:sldMk cId="1808850818" sldId="261"/>
        </pc:sldMkLst>
        <pc:graphicFrameChg chg="add mod modGraphic">
          <ac:chgData name="sumitrawat1111.sr@gmail.com" userId="da5c551524156dfb" providerId="LiveId" clId="{177B7FF0-DF8B-4C53-9368-C8017D49C5D5}" dt="2023-02-02T18:45:55.688" v="46" actId="1076"/>
          <ac:graphicFrameMkLst>
            <pc:docMk/>
            <pc:sldMk cId="1808850818" sldId="261"/>
            <ac:graphicFrameMk id="3" creationId="{AF1902F4-D262-3071-1979-4CB339EA0D99}"/>
          </ac:graphicFrameMkLst>
        </pc:graphicFrameChg>
        <pc:graphicFrameChg chg="del mod modGraphic">
          <ac:chgData name="sumitrawat1111.sr@gmail.com" userId="da5c551524156dfb" providerId="LiveId" clId="{177B7FF0-DF8B-4C53-9368-C8017D49C5D5}" dt="2023-02-02T18:45:21.731" v="40" actId="21"/>
          <ac:graphicFrameMkLst>
            <pc:docMk/>
            <pc:sldMk cId="1808850818" sldId="261"/>
            <ac:graphicFrameMk id="5" creationId="{A984D22D-5782-4257-B4F4-70682E5AD23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Product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4</c:v>
                </c:pt>
                <c:pt idx="2">
                  <c:v>3</c:v>
                </c:pt>
                <c:pt idx="3">
                  <c:v>17</c:v>
                </c:pt>
                <c:pt idx="4">
                  <c:v>20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2-48EC-822A-D137BF698A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5F92-48EC-822A-D137BF698A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5F92-48EC-822A-D137BF698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085488"/>
        <c:axId val="820087984"/>
      </c:barChart>
      <c:catAx>
        <c:axId val="82008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87984"/>
        <c:crosses val="autoZero"/>
        <c:auto val="1"/>
        <c:lblAlgn val="ctr"/>
        <c:lblOffset val="100"/>
        <c:noMultiLvlLbl val="0"/>
      </c:catAx>
      <c:valAx>
        <c:axId val="820087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8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 &amp;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C5-4E3C-9A26-11086F41D3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C5-4E3C-9A26-11086F41D3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C5-4E3C-9A26-11086F41D3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PowerPoint]Sheet1'!$C$5:$C$7</c:f>
              <c:strCache>
                <c:ptCount val="3"/>
                <c:pt idx="0">
                  <c:v>AQ Gamers Ms</c:v>
                </c:pt>
                <c:pt idx="1">
                  <c:v>AQ Master wireless x1 Ms</c:v>
                </c:pt>
                <c:pt idx="2">
                  <c:v>AQ Gamers Ms</c:v>
                </c:pt>
              </c:strCache>
            </c:strRef>
          </c:cat>
          <c:val>
            <c:numRef>
              <c:f>'[Chart in Microsoft PowerPoint]Sheet1'!$D$5:$D$7</c:f>
              <c:numCache>
                <c:formatCode>General</c:formatCode>
                <c:ptCount val="3"/>
                <c:pt idx="0">
                  <c:v>683634</c:v>
                </c:pt>
                <c:pt idx="1">
                  <c:v>682321</c:v>
                </c:pt>
                <c:pt idx="2">
                  <c:v>681531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C5-4E3C-9A26-11086F41D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</a:t>
            </a:r>
            <a:r>
              <a:rPr lang="en-IN" baseline="0" dirty="0"/>
              <a:t> &amp; 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878368328958878"/>
          <c:y val="0.16671021763872437"/>
          <c:w val="0.48243263342082238"/>
          <c:h val="0.64039730100109171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45-4FC2-AC34-8DA31FF7E6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45-4FC2-AC34-8DA31FF7E6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45-4FC2-AC34-8DA31FF7E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PowerPoint]Sheet1'!$B$8:$B$10</c:f>
              <c:strCache>
                <c:ptCount val="3"/>
                <c:pt idx="0">
                  <c:v>AQ Pen Drive 2 IN 1</c:v>
                </c:pt>
                <c:pt idx="1">
                  <c:v>AQ Pen Drive DRC</c:v>
                </c:pt>
                <c:pt idx="2">
                  <c:v>AQ Clx1</c:v>
                </c:pt>
              </c:strCache>
            </c:strRef>
          </c:cat>
          <c:val>
            <c:numRef>
              <c:f>'[Chart in Microsoft PowerPoint]Sheet1'!$C$8:$C$10</c:f>
              <c:numCache>
                <c:formatCode>General</c:formatCode>
                <c:ptCount val="3"/>
                <c:pt idx="0">
                  <c:v>1159222</c:v>
                </c:pt>
                <c:pt idx="1">
                  <c:v>1128104</c:v>
                </c:pt>
                <c:pt idx="2">
                  <c:v>729696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45-4FC2-AC34-8DA31FF7E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Product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672409333869769E-2"/>
          <c:y val="0.18219989983240512"/>
          <c:w val="0.90848324616357257"/>
          <c:h val="0.68383673743878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Peripherals</c:v>
                </c:pt>
                <c:pt idx="1">
                  <c:v>Notebook</c:v>
                </c:pt>
                <c:pt idx="2">
                  <c:v>Desktop</c:v>
                </c:pt>
                <c:pt idx="3">
                  <c:v>Storage</c:v>
                </c:pt>
                <c:pt idx="4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59</c:v>
                </c:pt>
                <c:pt idx="1">
                  <c:v>92</c:v>
                </c:pt>
                <c:pt idx="2">
                  <c:v>7</c:v>
                </c:pt>
                <c:pt idx="3">
                  <c:v>12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E-4544-B4C7-16C03128EE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Peripherals</c:v>
                </c:pt>
                <c:pt idx="1">
                  <c:v>Notebook</c:v>
                </c:pt>
                <c:pt idx="2">
                  <c:v>Desktop</c:v>
                </c:pt>
                <c:pt idx="3">
                  <c:v>Storage</c:v>
                </c:pt>
                <c:pt idx="4">
                  <c:v>Networking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75</c:v>
                </c:pt>
                <c:pt idx="1">
                  <c:v>108</c:v>
                </c:pt>
                <c:pt idx="2">
                  <c:v>22</c:v>
                </c:pt>
                <c:pt idx="3">
                  <c:v>17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3E-4544-B4C7-16C03128EE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Peripherals</c:v>
                </c:pt>
                <c:pt idx="1">
                  <c:v>Notebook</c:v>
                </c:pt>
                <c:pt idx="2">
                  <c:v>Desktop</c:v>
                </c:pt>
                <c:pt idx="3">
                  <c:v>Storage</c:v>
                </c:pt>
                <c:pt idx="4">
                  <c:v>Networking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15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3E-4544-B4C7-16C03128E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085488"/>
        <c:axId val="820087984"/>
      </c:barChart>
      <c:catAx>
        <c:axId val="82008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87984"/>
        <c:crosses val="autoZero"/>
        <c:auto val="1"/>
        <c:lblAlgn val="ctr"/>
        <c:lblOffset val="100"/>
        <c:noMultiLvlLbl val="0"/>
      </c:catAx>
      <c:valAx>
        <c:axId val="8200879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08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87126061318634E-2"/>
          <c:y val="0.10702040919223968"/>
          <c:w val="0.88615726159230102"/>
          <c:h val="0.807792723826188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PowerPoint]Sheet1'!$A$2:$A$6</c:f>
              <c:strCache>
                <c:ptCount val="5"/>
                <c:pt idx="0">
                  <c:v>Notebillig</c:v>
                </c:pt>
                <c:pt idx="1">
                  <c:v>Relief</c:v>
                </c:pt>
                <c:pt idx="2">
                  <c:v>Novus</c:v>
                </c:pt>
                <c:pt idx="3">
                  <c:v>Atliq e Store</c:v>
                </c:pt>
                <c:pt idx="4">
                  <c:v>Flipkart</c:v>
                </c:pt>
              </c:strCache>
            </c:strRef>
          </c:cat>
          <c:val>
            <c:numRef>
              <c:f>'[Chart in Microsoft PowerPoint]Sheet1'!$B$2:$B$6</c:f>
              <c:numCache>
                <c:formatCode>General</c:formatCode>
                <c:ptCount val="5"/>
                <c:pt idx="0">
                  <c:v>30.56</c:v>
                </c:pt>
                <c:pt idx="1">
                  <c:v>29.99</c:v>
                </c:pt>
                <c:pt idx="2">
                  <c:v>29.77</c:v>
                </c:pt>
                <c:pt idx="3">
                  <c:v>29.58</c:v>
                </c:pt>
                <c:pt idx="4">
                  <c:v>29.55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D-4E39-B8E7-8D166EA3C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50352"/>
        <c:axId val="648353680"/>
      </c:barChart>
      <c:catAx>
        <c:axId val="64835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53680"/>
        <c:crosses val="autoZero"/>
        <c:auto val="1"/>
        <c:lblAlgn val="ctr"/>
        <c:lblOffset val="100"/>
        <c:noMultiLvlLbl val="0"/>
      </c:catAx>
      <c:valAx>
        <c:axId val="6483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5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PowerPoint]Sheet2!PivotTable11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Month Wise Sales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Sheet2!$B$4:$B$15</c:f>
              <c:numCache>
                <c:formatCode>General</c:formatCode>
                <c:ptCount val="12"/>
                <c:pt idx="0">
                  <c:v>29155653.649500001</c:v>
                </c:pt>
                <c:pt idx="1">
                  <c:v>24070599.4362</c:v>
                </c:pt>
                <c:pt idx="2">
                  <c:v>19916601.377</c:v>
                </c:pt>
                <c:pt idx="3">
                  <c:v>12283602.2575</c:v>
                </c:pt>
                <c:pt idx="4">
                  <c:v>20791273.886299998</c:v>
                </c:pt>
                <c:pt idx="5">
                  <c:v>18887316.233800001</c:v>
                </c:pt>
                <c:pt idx="6">
                  <c:v>24196784.218399998</c:v>
                </c:pt>
                <c:pt idx="7">
                  <c:v>16962830.169600002</c:v>
                </c:pt>
                <c:pt idx="8">
                  <c:v>28622941.641999997</c:v>
                </c:pt>
                <c:pt idx="9">
                  <c:v>31394855.805600002</c:v>
                </c:pt>
                <c:pt idx="10">
                  <c:v>47479184.761500001</c:v>
                </c:pt>
                <c:pt idx="11">
                  <c:v>30164858.2346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91-4D0F-B341-76E54BEFF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483232"/>
        <c:axId val="332465344"/>
      </c:lineChart>
      <c:catAx>
        <c:axId val="33248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65344"/>
        <c:crosses val="autoZero"/>
        <c:auto val="1"/>
        <c:lblAlgn val="ctr"/>
        <c:lblOffset val="100"/>
        <c:noMultiLvlLbl val="0"/>
      </c:catAx>
      <c:valAx>
        <c:axId val="3324653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8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PowerPoint]Sheet3!PivotTable16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Year wise Sales Amount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44458997.959899999</c:v>
                </c:pt>
                <c:pt idx="1">
                  <c:v>128245636.65709999</c:v>
                </c:pt>
                <c:pt idx="2">
                  <c:v>131221867.05500001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9-4B83-B40D-8F7F8CC04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472416"/>
        <c:axId val="332491552"/>
      </c:barChart>
      <c:catAx>
        <c:axId val="33247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91552"/>
        <c:crosses val="autoZero"/>
        <c:auto val="1"/>
        <c:lblAlgn val="ctr"/>
        <c:lblOffset val="100"/>
        <c:noMultiLvlLbl val="0"/>
      </c:catAx>
      <c:valAx>
        <c:axId val="332491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7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72497794651222"/>
          <c:y val="0.2328488983387462"/>
          <c:w val="0.73935439586191831"/>
          <c:h val="0.52909881071987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'[Chart in Microsoft PowerPoint]Sheet1'!$A$2:$A$5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'[Chart in Microsoft PowerPoint]Sheet1'!$B$2:$B$5</c:f>
              <c:numCache>
                <c:formatCode>General</c:formatCode>
                <c:ptCount val="4"/>
                <c:pt idx="0">
                  <c:v>17447125</c:v>
                </c:pt>
                <c:pt idx="1">
                  <c:v>7137551</c:v>
                </c:pt>
                <c:pt idx="2">
                  <c:v>3395899</c:v>
                </c:pt>
                <c:pt idx="3">
                  <c:v>3704398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7-451C-8823-48060A00B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1052496"/>
        <c:axId val="1421039600"/>
      </c:barChart>
      <c:catAx>
        <c:axId val="142105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Quarter</a:t>
                </a:r>
              </a:p>
            </c:rich>
          </c:tx>
          <c:layout>
            <c:manualLayout>
              <c:xMode val="edge"/>
              <c:yMode val="edge"/>
              <c:x val="0.4547050481927139"/>
              <c:y val="0.84448047851585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39600"/>
        <c:crosses val="autoZero"/>
        <c:auto val="1"/>
        <c:lblAlgn val="ctr"/>
        <c:lblOffset val="100"/>
        <c:noMultiLvlLbl val="0"/>
      </c:catAx>
      <c:valAx>
        <c:axId val="1421039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 quantity</a:t>
                </a:r>
              </a:p>
            </c:rich>
          </c:tx>
          <c:layout>
            <c:manualLayout>
              <c:xMode val="edge"/>
              <c:yMode val="edge"/>
              <c:x val="2.2222216667362411E-2"/>
              <c:y val="0.293684431879249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05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Gross Sales(Million)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6292107121822"/>
          <c:y val="0.29747261508627731"/>
          <c:w val="0.84925992076103884"/>
          <c:h val="0.574871144260395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gross_sales_mln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PowerPoint]Sheet1'!$A$2:$A$4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'[Chart in Microsoft PowerPoint]Sheet1'!$B$2:$B$4</c:f>
              <c:numCache>
                <c:formatCode>General</c:formatCode>
                <c:ptCount val="3"/>
                <c:pt idx="0">
                  <c:v>1924.17</c:v>
                </c:pt>
                <c:pt idx="1">
                  <c:v>406.69</c:v>
                </c:pt>
                <c:pt idx="2">
                  <c:v>297.18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9-4539-BE77-DC1D50A97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163040"/>
        <c:axId val="230156384"/>
      </c:barChart>
      <c:catAx>
        <c:axId val="23016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156384"/>
        <c:crosses val="autoZero"/>
        <c:auto val="1"/>
        <c:lblAlgn val="ctr"/>
        <c:lblOffset val="100"/>
        <c:noMultiLvlLbl val="0"/>
      </c:catAx>
      <c:valAx>
        <c:axId val="23015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16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'[Chart in Microsoft PowerPoint]Sheet1'!$C$1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44-4632-A3D5-E8F716D579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44-4632-A3D5-E8F716D579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44-4632-A3D5-E8F716D5797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'[Chart in Microsoft PowerPoint]Sheet1'!$C$2:$C$4</c:f>
              <c:numCache>
                <c:formatCode>General</c:formatCode>
                <c:ptCount val="3"/>
                <c:pt idx="0">
                  <c:v>73.22</c:v>
                </c:pt>
                <c:pt idx="1">
                  <c:v>15.47</c:v>
                </c:pt>
                <c:pt idx="2">
                  <c:v>11.31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644-4632-A3D5-E8F716D579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PC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A-4F01-849B-A848F43539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1A-4F01-849B-A848F43539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1A-4F01-849B-A848F43539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'[Chart in Microsoft PowerPoint]Sheet1'!$C$2:$C$4</c:f>
              <c:strCache>
                <c:ptCount val="3"/>
                <c:pt idx="0">
                  <c:v>AQ Digit</c:v>
                </c:pt>
                <c:pt idx="1">
                  <c:v>AQ Velocity</c:v>
                </c:pt>
                <c:pt idx="2">
                  <c:v>AQ Aspiron</c:v>
                </c:pt>
              </c:strCache>
            </c:strRef>
          </c:cat>
          <c:val>
            <c:numRef>
              <c:f>'[Chart in Microsoft PowerPoint]Sheet1'!$D$2:$D$4</c:f>
              <c:numCache>
                <c:formatCode>General</c:formatCode>
                <c:ptCount val="3"/>
                <c:pt idx="0">
                  <c:v>26012</c:v>
                </c:pt>
                <c:pt idx="1">
                  <c:v>25978</c:v>
                </c:pt>
                <c:pt idx="2">
                  <c:v>25963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B1A-4F01-849B-A848F4353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8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7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3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4493-1981-4336-A86F-47B96364C2AF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F4017C-68AD-44A9-A05D-2C2FB6115D3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9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D715-1587-D9EB-C0E0-351F6DC9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040" y="840898"/>
            <a:ext cx="7294880" cy="151860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Atliq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5E704-3AB0-9213-6910-CE484ED8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" y="2976880"/>
            <a:ext cx="9347200" cy="1158239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Domain : Consumer Goods | Function: Executive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400360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74879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9. Which channel helped to bring more gross sales in the fiscal year 2021 and the percentage of contribution? The final output contains these fields channel, </a:t>
            </a:r>
            <a:r>
              <a:rPr lang="en-US" b="1" dirty="0" err="1">
                <a:latin typeface="Candara" panose="020E0502030303020204" pitchFamily="34" charset="0"/>
              </a:rPr>
              <a:t>gross_sales_mln</a:t>
            </a:r>
            <a:r>
              <a:rPr lang="en-US" b="1" dirty="0">
                <a:latin typeface="Candara" panose="020E0502030303020204" pitchFamily="34" charset="0"/>
              </a:rPr>
              <a:t>, percentage 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299721" y="2433483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1C4B1D-B9B9-A873-A7A0-9333C189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13515"/>
              </p:ext>
            </p:extLst>
          </p:nvPr>
        </p:nvGraphicFramePr>
        <p:xfrm>
          <a:off x="135022" y="3086553"/>
          <a:ext cx="469605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47">
                  <a:extLst>
                    <a:ext uri="{9D8B030D-6E8A-4147-A177-3AD203B41FA5}">
                      <a16:colId xmlns:a16="http://schemas.microsoft.com/office/drawing/2014/main" val="3372581945"/>
                    </a:ext>
                  </a:extLst>
                </a:gridCol>
                <a:gridCol w="1601359">
                  <a:extLst>
                    <a:ext uri="{9D8B030D-6E8A-4147-A177-3AD203B41FA5}">
                      <a16:colId xmlns:a16="http://schemas.microsoft.com/office/drawing/2014/main" val="2691282711"/>
                    </a:ext>
                  </a:extLst>
                </a:gridCol>
                <a:gridCol w="1565353">
                  <a:extLst>
                    <a:ext uri="{9D8B030D-6E8A-4147-A177-3AD203B41FA5}">
                      <a16:colId xmlns:a16="http://schemas.microsoft.com/office/drawing/2014/main" val="71908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channel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gross_sales_mln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percentage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3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Retailer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1924.17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406.69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67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Distributor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16835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535BE54-C0AD-0C10-9E27-418B9C64E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60599"/>
              </p:ext>
            </p:extLst>
          </p:nvPr>
        </p:nvGraphicFramePr>
        <p:xfrm>
          <a:off x="6147670" y="1188898"/>
          <a:ext cx="5058810" cy="2133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2E06F1A-CCFC-6A2C-5AE4-431F832CA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090216"/>
              </p:ext>
            </p:extLst>
          </p:nvPr>
        </p:nvGraphicFramePr>
        <p:xfrm>
          <a:off x="6096000" y="3719102"/>
          <a:ext cx="4622800" cy="224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385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74879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10 . Get the Top 3 products in each division that have a high total_sold_quantity in the fiscal_year 2021? The final output contains these fields. division, product_code, product, total_sold_quantity, rank_order 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304800" y="1866127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318C44F-69BE-222D-6318-181D9720C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452610"/>
              </p:ext>
            </p:extLst>
          </p:nvPr>
        </p:nvGraphicFramePr>
        <p:xfrm>
          <a:off x="0" y="2327792"/>
          <a:ext cx="3744278" cy="352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9FDF340-FB9C-985C-D7E5-CFCFB4B45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497288"/>
              </p:ext>
            </p:extLst>
          </p:nvPr>
        </p:nvGraphicFramePr>
        <p:xfrm>
          <a:off x="3984784" y="2349184"/>
          <a:ext cx="3807936" cy="360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829E4A9-17DE-8D61-BA53-8A854FF16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15983"/>
              </p:ext>
            </p:extLst>
          </p:nvPr>
        </p:nvGraphicFramePr>
        <p:xfrm>
          <a:off x="7538720" y="2349184"/>
          <a:ext cx="4572000" cy="360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5142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E30B622-C666-65C3-5CC5-35AE24DB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33162"/>
              </p:ext>
            </p:extLst>
          </p:nvPr>
        </p:nvGraphicFramePr>
        <p:xfrm>
          <a:off x="375920" y="119909"/>
          <a:ext cx="10678160" cy="564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129">
                  <a:extLst>
                    <a:ext uri="{9D8B030D-6E8A-4147-A177-3AD203B41FA5}">
                      <a16:colId xmlns:a16="http://schemas.microsoft.com/office/drawing/2014/main" val="2314515940"/>
                    </a:ext>
                  </a:extLst>
                </a:gridCol>
                <a:gridCol w="1160504">
                  <a:extLst>
                    <a:ext uri="{9D8B030D-6E8A-4147-A177-3AD203B41FA5}">
                      <a16:colId xmlns:a16="http://schemas.microsoft.com/office/drawing/2014/main" val="3918664376"/>
                    </a:ext>
                  </a:extLst>
                </a:gridCol>
                <a:gridCol w="1811777">
                  <a:extLst>
                    <a:ext uri="{9D8B030D-6E8A-4147-A177-3AD203B41FA5}">
                      <a16:colId xmlns:a16="http://schemas.microsoft.com/office/drawing/2014/main" val="1457943222"/>
                    </a:ext>
                  </a:extLst>
                </a:gridCol>
                <a:gridCol w="1676158">
                  <a:extLst>
                    <a:ext uri="{9D8B030D-6E8A-4147-A177-3AD203B41FA5}">
                      <a16:colId xmlns:a16="http://schemas.microsoft.com/office/drawing/2014/main" val="4267601178"/>
                    </a:ext>
                  </a:extLst>
                </a:gridCol>
                <a:gridCol w="1378592">
                  <a:extLst>
                    <a:ext uri="{9D8B030D-6E8A-4147-A177-3AD203B41FA5}">
                      <a16:colId xmlns:a16="http://schemas.microsoft.com/office/drawing/2014/main" val="3450074211"/>
                    </a:ext>
                  </a:extLst>
                </a:gridCol>
              </a:tblGrid>
              <a:tr h="29116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product_code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division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ndara" panose="020E0502030303020204" pitchFamily="34" charset="0"/>
                        </a:rPr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ndara" panose="020E0502030303020204" pitchFamily="34" charset="0"/>
                        </a:rPr>
                        <a:t>total_sold_quantity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ndara" panose="020E0502030303020204" pitchFamily="34" charset="0"/>
                        </a:rPr>
                        <a:t>rank_order</a:t>
                      </a:r>
                      <a:r>
                        <a:rPr lang="en-US" b="1" dirty="0">
                          <a:latin typeface="Candara" panose="020E0502030303020204" pitchFamily="34" charset="0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566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r>
                        <a:rPr lang="en-IN" dirty="0"/>
                        <a:t>A4218110202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AQ Digit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26012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184825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r>
                        <a:rPr lang="en-IN" dirty="0"/>
                        <a:t>A4319110306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AQ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25978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405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r>
                        <a:rPr lang="en-IN" dirty="0"/>
                        <a:t>A4118110107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AQ Aspiron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25963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4677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r>
                        <a:rPr lang="en-IN" dirty="0"/>
                        <a:t>A2319150302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 &amp;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AQ Gamers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683634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46732"/>
                  </a:ext>
                </a:extLst>
              </a:tr>
              <a:tr h="727919">
                <a:tc>
                  <a:txBody>
                    <a:bodyPr/>
                    <a:lstStyle/>
                    <a:p>
                      <a:r>
                        <a:rPr lang="en-IN" dirty="0"/>
                        <a:t>A2219150204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 &amp;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AQ Master wireless x1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682321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088473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r>
                        <a:rPr lang="en-IN" dirty="0"/>
                        <a:t>A2319150306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 &amp;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AQ Gamers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681531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423279"/>
                  </a:ext>
                </a:extLst>
              </a:tr>
              <a:tr h="727919">
                <a:tc>
                  <a:txBody>
                    <a:bodyPr/>
                    <a:lstStyle/>
                    <a:p>
                      <a:r>
                        <a:rPr lang="en-IN" dirty="0"/>
                        <a:t>A6720160103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 &amp;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AQ Pen Drive 2 IN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1159222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45354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r>
                        <a:rPr lang="en-IN" dirty="0"/>
                        <a:t>A6818160201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 &amp;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AQ Pen Drive DRC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1128104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56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A6419160301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&amp;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AQ Clx1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729696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74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2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50F45-0768-1C61-2A01-E4AD86280629}"/>
              </a:ext>
            </a:extLst>
          </p:cNvPr>
          <p:cNvSpPr txBox="1"/>
          <p:nvPr/>
        </p:nvSpPr>
        <p:spPr>
          <a:xfrm>
            <a:off x="2001520" y="2133600"/>
            <a:ext cx="783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395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203200" y="348378"/>
            <a:ext cx="602488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latin typeface="Candara" panose="020E0502030303020204" pitchFamily="34" charset="0"/>
              </a:rPr>
              <a:t>1. </a:t>
            </a:r>
            <a:r>
              <a:rPr lang="en-US" sz="2000" b="1" spc="300" dirty="0">
                <a:latin typeface="Candara" panose="020E0502030303020204" pitchFamily="34" charset="0"/>
              </a:rPr>
              <a:t>Provide the list of markets in which customer "Atliq Exclusive" operates its business in the APAC region. </a:t>
            </a:r>
            <a:endParaRPr lang="en-IN" sz="2000" b="1" spc="300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9CF485-1AF4-5AB0-6EF2-F590D531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5325"/>
              </p:ext>
            </p:extLst>
          </p:nvPr>
        </p:nvGraphicFramePr>
        <p:xfrm>
          <a:off x="203200" y="2665313"/>
          <a:ext cx="41960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080">
                  <a:extLst>
                    <a:ext uri="{9D8B030D-6E8A-4147-A177-3AD203B41FA5}">
                      <a16:colId xmlns:a16="http://schemas.microsoft.com/office/drawing/2014/main" val="120886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6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09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Indonesia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71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1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Philiphines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1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South Korea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95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Australia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76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Newzealand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3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3218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7DDF8D-586B-40D3-05F3-84493A33C5A5}"/>
              </a:ext>
            </a:extLst>
          </p:cNvPr>
          <p:cNvSpPr txBox="1"/>
          <p:nvPr/>
        </p:nvSpPr>
        <p:spPr>
          <a:xfrm>
            <a:off x="203200" y="1930440"/>
            <a:ext cx="128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Candara" panose="020E050203030302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411290"/>
            <a:ext cx="55676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2. What is the percentage of unique product increase in 2021 vs. 2020? The final output contains these fields   unique_products_2020, unique_products_2021, percentage_chg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D8F0880-040B-B97A-8B3F-633E09F2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4524"/>
              </p:ext>
            </p:extLst>
          </p:nvPr>
        </p:nvGraphicFramePr>
        <p:xfrm>
          <a:off x="304800" y="363558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12803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3739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738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anose="020E0502030303020204" pitchFamily="34" charset="0"/>
                        </a:rPr>
                        <a:t>unique_products_2020</a:t>
                      </a:r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anose="020E0502030303020204" pitchFamily="34" charset="0"/>
                        </a:rPr>
                        <a:t>unique_products_2021</a:t>
                      </a:r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andara" panose="020E0502030303020204" pitchFamily="34" charset="0"/>
                        </a:rPr>
                        <a:t>percentage_chg</a:t>
                      </a:r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ndara" panose="020E0502030303020204" pitchFamily="34" charset="0"/>
                        </a:rP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ndara" panose="020E0502030303020204" pitchFamily="34" charset="0"/>
                        </a:rPr>
                        <a:t>36.3265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048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44CAD7-DDEE-D25F-A674-C2B96BF0C568}"/>
              </a:ext>
            </a:extLst>
          </p:cNvPr>
          <p:cNvSpPr txBox="1"/>
          <p:nvPr/>
        </p:nvSpPr>
        <p:spPr>
          <a:xfrm>
            <a:off x="304800" y="28530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Candara" panose="020E0502030303020204" pitchFamily="34" charset="0"/>
              </a:rPr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411290"/>
            <a:ext cx="55676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3. Provide a report with all the unique product counts for each segment and sort them in descending order of product counts. The final output contains 2 fields    segment, product_count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304800" y="2457127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3126DF8-6E87-2985-003C-6AC9F9851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872381"/>
              </p:ext>
            </p:extLst>
          </p:nvPr>
        </p:nvGraphicFramePr>
        <p:xfrm>
          <a:off x="6451600" y="2457127"/>
          <a:ext cx="5567680" cy="282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1902F4-D262-3071-1979-4CB339EA0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69072"/>
              </p:ext>
            </p:extLst>
          </p:nvPr>
        </p:nvGraphicFramePr>
        <p:xfrm>
          <a:off x="304800" y="3012631"/>
          <a:ext cx="52201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59">
                  <a:extLst>
                    <a:ext uri="{9D8B030D-6E8A-4147-A177-3AD203B41FA5}">
                      <a16:colId xmlns:a16="http://schemas.microsoft.com/office/drawing/2014/main" val="1762356605"/>
                    </a:ext>
                  </a:extLst>
                </a:gridCol>
                <a:gridCol w="2871742">
                  <a:extLst>
                    <a:ext uri="{9D8B030D-6E8A-4147-A177-3AD203B41FA5}">
                      <a16:colId xmlns:a16="http://schemas.microsoft.com/office/drawing/2014/main" val="880154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Candara" panose="020E0502030303020204" pitchFamily="34" charset="0"/>
                        </a:rPr>
                        <a:t>segment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Candara" panose="020E0502030303020204" pitchFamily="34" charset="0"/>
                        </a:rPr>
                        <a:t>product_count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9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5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0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5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Notebook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6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Peripherals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03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0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85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632968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4. Which segment had the most increase in unique products in 2021 vs 2020? The final output contains these fields.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segment ,product_count_2020, product_count_2021, difference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304800" y="2213034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F291AD5-952B-6890-6EAC-18BAFC898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35857"/>
              </p:ext>
            </p:extLst>
          </p:nvPr>
        </p:nvGraphicFramePr>
        <p:xfrm>
          <a:off x="304800" y="2811087"/>
          <a:ext cx="5232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16">
                  <a:extLst>
                    <a:ext uri="{9D8B030D-6E8A-4147-A177-3AD203B41FA5}">
                      <a16:colId xmlns:a16="http://schemas.microsoft.com/office/drawing/2014/main" val="828155477"/>
                    </a:ext>
                  </a:extLst>
                </a:gridCol>
                <a:gridCol w="1446280">
                  <a:extLst>
                    <a:ext uri="{9D8B030D-6E8A-4147-A177-3AD203B41FA5}">
                      <a16:colId xmlns:a16="http://schemas.microsoft.com/office/drawing/2014/main" val="2455638956"/>
                    </a:ext>
                  </a:extLst>
                </a:gridCol>
                <a:gridCol w="1234404">
                  <a:extLst>
                    <a:ext uri="{9D8B030D-6E8A-4147-A177-3AD203B41FA5}">
                      <a16:colId xmlns:a16="http://schemas.microsoft.com/office/drawing/2014/main" val="113960754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72330313"/>
                    </a:ext>
                  </a:extLst>
                </a:gridCol>
              </a:tblGrid>
              <a:tr h="881864">
                <a:tc>
                  <a:txBody>
                    <a:bodyPr/>
                    <a:lstStyle/>
                    <a:p>
                      <a:r>
                        <a:rPr lang="en-IN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Product_count_2020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Product_count_2021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Difference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19781"/>
                  </a:ext>
                </a:extLst>
              </a:tr>
              <a:tr h="352746">
                <a:tc>
                  <a:txBody>
                    <a:bodyPr/>
                    <a:lstStyle/>
                    <a:p>
                      <a:r>
                        <a:rPr lang="en-IN" dirty="0"/>
                        <a:t>Peripherals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878906"/>
                  </a:ext>
                </a:extLst>
              </a:tr>
              <a:tr h="352746">
                <a:tc>
                  <a:txBody>
                    <a:bodyPr/>
                    <a:lstStyle/>
                    <a:p>
                      <a:r>
                        <a:rPr lang="en-IN" sz="1800" dirty="0"/>
                        <a:t>Notebook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31885"/>
                  </a:ext>
                </a:extLst>
              </a:tr>
              <a:tr h="352746">
                <a:tc>
                  <a:txBody>
                    <a:bodyPr/>
                    <a:lstStyle/>
                    <a:p>
                      <a:r>
                        <a:rPr lang="en-IN" sz="1800" dirty="0"/>
                        <a:t>Desktop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013618"/>
                  </a:ext>
                </a:extLst>
              </a:tr>
              <a:tr h="352746">
                <a:tc>
                  <a:txBody>
                    <a:bodyPr/>
                    <a:lstStyle/>
                    <a:p>
                      <a:r>
                        <a:rPr lang="en-IN" sz="1800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97681"/>
                  </a:ext>
                </a:extLst>
              </a:tr>
              <a:tr h="617305">
                <a:tc>
                  <a:txBody>
                    <a:bodyPr/>
                    <a:lstStyle/>
                    <a:p>
                      <a:r>
                        <a:rPr lang="en-IN" sz="1800" dirty="0"/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186350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446112A-F9E8-B1B1-6DEC-7011B6F8F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568524"/>
              </p:ext>
            </p:extLst>
          </p:nvPr>
        </p:nvGraphicFramePr>
        <p:xfrm>
          <a:off x="6319520" y="2674699"/>
          <a:ext cx="5567680" cy="282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930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63296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5. Get the products that have the highest and lowest manufacturing costs.  The final output should contain these fields product_code, product, manufacturing_cost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304800" y="2213034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F99D33-A202-7790-AC3D-1FB0FB06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36883"/>
              </p:ext>
            </p:extLst>
          </p:nvPr>
        </p:nvGraphicFramePr>
        <p:xfrm>
          <a:off x="81280" y="3246615"/>
          <a:ext cx="5186363" cy="2046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043">
                  <a:extLst>
                    <a:ext uri="{9D8B030D-6E8A-4147-A177-3AD203B41FA5}">
                      <a16:colId xmlns:a16="http://schemas.microsoft.com/office/drawing/2014/main" val="224013847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328849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7591929"/>
                    </a:ext>
                  </a:extLst>
                </a:gridCol>
              </a:tblGrid>
              <a:tr h="53621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product_code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manufacturing_cost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12143"/>
                  </a:ext>
                </a:extLst>
              </a:tr>
              <a:tr h="536219">
                <a:tc>
                  <a:txBody>
                    <a:bodyPr/>
                    <a:lstStyle/>
                    <a:p>
                      <a:r>
                        <a:rPr lang="en-IN" dirty="0"/>
                        <a:t>A2118150101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AQ Master wired x1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649168"/>
                  </a:ext>
                </a:extLst>
              </a:tr>
              <a:tr h="766027">
                <a:tc>
                  <a:txBody>
                    <a:bodyPr/>
                    <a:lstStyle/>
                    <a:p>
                      <a:r>
                        <a:rPr lang="en-IN" dirty="0"/>
                        <a:t>A6120110206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AQ HOME Allin1 Gen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240.5364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3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07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748792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6. Generate a report which contains the top 5 customers who received an average high pre_invoice_discount_pct for the fiscal year 2021 and in the Indian market. The final output contains these fields---&gt; customer_code, customer, average_discount_percentage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299721" y="2433483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F99D33-A202-7790-AC3D-1FB0FB06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56317"/>
              </p:ext>
            </p:extLst>
          </p:nvPr>
        </p:nvGraphicFramePr>
        <p:xfrm>
          <a:off x="299721" y="3134855"/>
          <a:ext cx="6405879" cy="257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19">
                  <a:extLst>
                    <a:ext uri="{9D8B030D-6E8A-4147-A177-3AD203B41FA5}">
                      <a16:colId xmlns:a16="http://schemas.microsoft.com/office/drawing/2014/main" val="2240138473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328849022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2697591929"/>
                    </a:ext>
                  </a:extLst>
                </a:gridCol>
              </a:tblGrid>
              <a:tr h="47229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customer_code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average_discount_percentage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12143"/>
                  </a:ext>
                </a:extLst>
              </a:tr>
              <a:tr h="269884">
                <a:tc>
                  <a:txBody>
                    <a:bodyPr/>
                    <a:lstStyle/>
                    <a:p>
                      <a:r>
                        <a:rPr lang="en-IN"/>
                        <a:t>90012035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Notebillig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649168"/>
                  </a:ext>
                </a:extLst>
              </a:tr>
              <a:tr h="354081">
                <a:tc>
                  <a:txBody>
                    <a:bodyPr/>
                    <a:lstStyle/>
                    <a:p>
                      <a:r>
                        <a:rPr lang="en-IN"/>
                        <a:t>90023026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Relief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34134"/>
                  </a:ext>
                </a:extLst>
              </a:tr>
              <a:tr h="354081">
                <a:tc>
                  <a:txBody>
                    <a:bodyPr/>
                    <a:lstStyle/>
                    <a:p>
                      <a:r>
                        <a:rPr lang="en-IN"/>
                        <a:t>80006155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Novus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128929"/>
                  </a:ext>
                </a:extLst>
              </a:tr>
              <a:tr h="354081">
                <a:tc>
                  <a:txBody>
                    <a:bodyPr/>
                    <a:lstStyle/>
                    <a:p>
                      <a:r>
                        <a:rPr lang="en-IN"/>
                        <a:t>70021096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Atliq e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204771"/>
                  </a:ext>
                </a:extLst>
              </a:tr>
              <a:tr h="354081">
                <a:tc>
                  <a:txBody>
                    <a:bodyPr/>
                    <a:lstStyle/>
                    <a:p>
                      <a:r>
                        <a:rPr lang="en-IN"/>
                        <a:t>90002009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Flipkart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16250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1CBA1A1-34E2-37E9-A12B-CCFE3D824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732767"/>
              </p:ext>
            </p:extLst>
          </p:nvPr>
        </p:nvGraphicFramePr>
        <p:xfrm>
          <a:off x="7000240" y="2332688"/>
          <a:ext cx="5033479" cy="3332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01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748792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7. Get the complete report of the Gross sales amount for the customer “Atliq Exclusive” for each month . This analysis helps to get an idea of low and high-performing months and take strategic decisions. The final report contains these columns: Month, Year, Gross sales Amount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299721" y="2433483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9D586A2-D3C1-75EC-4C3D-6578CD1AA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80435"/>
              </p:ext>
            </p:extLst>
          </p:nvPr>
        </p:nvGraphicFramePr>
        <p:xfrm>
          <a:off x="712721" y="3106554"/>
          <a:ext cx="40481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0D9706A-5C2E-70F6-B2B7-2BABE1FDD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774312"/>
              </p:ext>
            </p:extLst>
          </p:nvPr>
        </p:nvGraphicFramePr>
        <p:xfrm>
          <a:off x="6308091" y="31065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0888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D9D6D2"/>
            </a:gs>
            <a:gs pos="24700">
              <a:srgbClr val="E4E1DE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4D02-4822-AFDD-9AC0-CE163314F730}"/>
              </a:ext>
            </a:extLst>
          </p:cNvPr>
          <p:cNvSpPr txBox="1"/>
          <p:nvPr/>
        </p:nvSpPr>
        <p:spPr>
          <a:xfrm>
            <a:off x="304800" y="370650"/>
            <a:ext cx="74879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ndara" panose="020E0502030303020204" pitchFamily="34" charset="0"/>
              </a:rPr>
              <a:t>8. In which quarter of 2020, got the maximum total_sold_quantity? The final output contains these fields sorted by the total_sold_quantity Quarter and total_sold_quantity</a:t>
            </a:r>
            <a:endParaRPr lang="en-IN" b="1" dirty="0">
              <a:latin typeface="Candara" panose="020E0502030303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0EDAC8-881A-DB4C-7125-88CBA99D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0091" y="65552"/>
            <a:ext cx="1311909" cy="50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77D26-F963-EEB3-1BFE-D5EE1B00F24A}"/>
              </a:ext>
            </a:extLst>
          </p:cNvPr>
          <p:cNvSpPr txBox="1"/>
          <p:nvPr/>
        </p:nvSpPr>
        <p:spPr>
          <a:xfrm flipH="1">
            <a:off x="299721" y="2433483"/>
            <a:ext cx="149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ndara" panose="020E0502030303020204" pitchFamily="34" charset="0"/>
              </a:rPr>
              <a:t>OUTPUT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CA439E-1F23-41A1-D215-DDE5A63B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17473"/>
              </p:ext>
            </p:extLst>
          </p:nvPr>
        </p:nvGraphicFramePr>
        <p:xfrm>
          <a:off x="299721" y="3573379"/>
          <a:ext cx="46187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426">
                  <a:extLst>
                    <a:ext uri="{9D8B030D-6E8A-4147-A177-3AD203B41FA5}">
                      <a16:colId xmlns:a16="http://schemas.microsoft.com/office/drawing/2014/main" val="2632333633"/>
                    </a:ext>
                  </a:extLst>
                </a:gridCol>
                <a:gridCol w="2388362">
                  <a:extLst>
                    <a:ext uri="{9D8B030D-6E8A-4147-A177-3AD203B41FA5}">
                      <a16:colId xmlns:a16="http://schemas.microsoft.com/office/drawing/2014/main" val="232580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Quarter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ndara" panose="020E0502030303020204" pitchFamily="34" charset="0"/>
                        </a:rPr>
                        <a:t>total_sold_quantity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17447125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7137551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70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3395899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8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3704398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141223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7B6A770-F1B2-D370-7A19-8CD8A3B44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476030"/>
              </p:ext>
            </p:extLst>
          </p:nvPr>
        </p:nvGraphicFramePr>
        <p:xfrm>
          <a:off x="6096000" y="1448335"/>
          <a:ext cx="5645552" cy="4250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849077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1484</TotalTime>
  <Words>687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Gill Sans MT</vt:lpstr>
      <vt:lpstr>Gallery</vt:lpstr>
      <vt:lpstr>Atliq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sumitrawat1111.sr@gmail.com</dc:creator>
  <cp:lastModifiedBy>sumitrawat1111.sr@gmail.com</cp:lastModifiedBy>
  <cp:revision>2</cp:revision>
  <dcterms:created xsi:type="dcterms:W3CDTF">2023-02-01T17:57:47Z</dcterms:created>
  <dcterms:modified xsi:type="dcterms:W3CDTF">2023-02-02T18:46:34Z</dcterms:modified>
</cp:coreProperties>
</file>