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3"/>
    <p:sldId id="262" r:id="rId4"/>
    <p:sldId id="268" r:id="rId5"/>
    <p:sldId id="270" r:id="rId6"/>
    <p:sldId id="278" r:id="rId7"/>
    <p:sldId id="271" r:id="rId8"/>
    <p:sldId id="273" r:id="rId9"/>
    <p:sldId id="272" r:id="rId10"/>
    <p:sldId id="293" r:id="rId11"/>
    <p:sldId id="274" r:id="rId12"/>
    <p:sldId id="276" r:id="rId13"/>
    <p:sldId id="277" r:id="rId14"/>
    <p:sldId id="275" r:id="rId15"/>
    <p:sldId id="266" r:id="rId16"/>
    <p:sldId id="279" r:id="rId17"/>
    <p:sldId id="281" r:id="rId18"/>
    <p:sldId id="280" r:id="rId19"/>
    <p:sldId id="282" r:id="rId20"/>
    <p:sldId id="28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20" name="Straight Connector 1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3" name="Straight Connector 6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4" name="Straight Connector 7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7" name="Straight Connector 4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Connector 78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9" name="Straight Connector 1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3" name="Straight Connector 6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4" name="Straight Connector 7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7" name="Straight Connector 4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Connector 78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6565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656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97" y="965835"/>
            <a:ext cx="9604311" cy="18179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 dirty="0">
                <a:solidFill>
                  <a:srgbClr val="00B0F0"/>
                </a:solidFill>
                <a:latin typeface="Poor Richard" pitchFamily="18" charset="0"/>
                <a:ea typeface="Malgun Gothic" pitchFamily="34" charset="-127"/>
                <a:sym typeface="Nyala" panose="02000504070300020003" pitchFamily="2" charset="0"/>
              </a:rPr>
              <a:t>Service  Period   Bandwidth Allocation  and  RSNA Authentication  for   802.11ad   Infrastructure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" y="4160520"/>
            <a:ext cx="10729595" cy="985520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Nyala" panose="02000504070300020003" pitchFamily="2" charset="0"/>
              <a:sym typeface="Nyala" panose="02000504070300020003" pitchFamily="2" charset="0"/>
            </a:endParaRPr>
          </a:p>
          <a:p>
            <a:r>
              <a:rPr lang="en-US" altLang="en-US" sz="2800" dirty="0" err="1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Sumit</a:t>
            </a:r>
            <a:r>
              <a:rPr lang="en-US" altLang="en-US" sz="2800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 Kumar  </a:t>
            </a:r>
            <a:r>
              <a:rPr lang="en-US" altLang="en-US" sz="2800" b="1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|</a:t>
            </a:r>
            <a:r>
              <a:rPr lang="en-US" altLang="en-US" sz="2800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  </a:t>
            </a:r>
            <a:r>
              <a:rPr lang="en-US" altLang="en-US" sz="2800" dirty="0" err="1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Venkatesh</a:t>
            </a:r>
            <a:r>
              <a:rPr lang="en-US" altLang="en-US" sz="2800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 Prasad S  </a:t>
            </a:r>
            <a:r>
              <a:rPr lang="en-US" altLang="en-US" sz="2800" b="1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|</a:t>
            </a:r>
            <a:r>
              <a:rPr lang="en-US" altLang="en-US" sz="2800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  Vinay B  </a:t>
            </a:r>
            <a:r>
              <a:rPr lang="en-US" altLang="en-US" sz="2800" b="1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| </a:t>
            </a:r>
            <a:r>
              <a:rPr lang="en-US" altLang="en-US" sz="2800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 </a:t>
            </a:r>
            <a:r>
              <a:rPr lang="en-US" altLang="en-US" sz="2800" dirty="0" err="1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Yogananda</a:t>
            </a:r>
            <a:r>
              <a:rPr lang="en-US" altLang="en-US" sz="2800" dirty="0">
                <a:solidFill>
                  <a:srgbClr val="00B0F0"/>
                </a:solidFill>
                <a:latin typeface="Nyala" panose="02000504070300020003" pitchFamily="2" charset="0"/>
                <a:sym typeface="Nyala" panose="02000504070300020003" pitchFamily="2" charset="0"/>
              </a:rPr>
              <a:t> G K R</a:t>
            </a:r>
            <a:endParaRPr lang="en-US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OVERVIEW OF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319" y="2018273"/>
            <a:ext cx="9601200" cy="3809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EAPOL key frames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four way handshake 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Generation of keys using PRF(pseudo random number generator function)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7" y="307205"/>
            <a:ext cx="9601200" cy="81833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EAPOL FRAME</a:t>
            </a: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3439" y="1201739"/>
          <a:ext cx="4270375" cy="438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icture" r:id="rId1" imgW="5908040" imgH="6063615" progId="StaticMetafile">
                  <p:embed/>
                </p:oleObj>
              </mc:Choice>
              <mc:Fallback>
                <p:oleObj name="Picture" r:id="rId1" imgW="5908040" imgH="6063615" progId="Static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9" y="1201739"/>
                        <a:ext cx="4270375" cy="438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4405" y="1620709"/>
            <a:ext cx="637423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latin typeface="Malgun Gothic" pitchFamily="34" charset="-127"/>
                <a:ea typeface="Malgun Gothic" pitchFamily="34" charset="-127"/>
              </a:rPr>
              <a:t>IEEE Standard uses EAPOL-Key frames to exchange Information between STAs and AP. </a:t>
            </a: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latin typeface="Malgun Gothic" pitchFamily="34" charset="-127"/>
                <a:ea typeface="Malgun Gothic" pitchFamily="34" charset="-127"/>
              </a:rPr>
              <a:t>EAPOL-Key Frames are used to implement various  messages exchanges:</a:t>
            </a: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en-IN" altLang="en-US" dirty="0">
                <a:latin typeface="Malgun Gothic" pitchFamily="34" charset="-127"/>
                <a:ea typeface="Malgun Gothic" pitchFamily="34" charset="-127"/>
              </a:rPr>
              <a:t>	</a:t>
            </a:r>
            <a:r>
              <a:rPr lang="en-US" altLang="en-US" dirty="0">
                <a:latin typeface="Malgun Gothic" pitchFamily="34" charset="-127"/>
                <a:ea typeface="Malgun Gothic" pitchFamily="34" charset="-127"/>
              </a:rPr>
              <a:t>- 4-Way Handshake.</a:t>
            </a: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en-IN" altLang="en-US" dirty="0">
                <a:latin typeface="Malgun Gothic" pitchFamily="34" charset="-127"/>
                <a:ea typeface="Malgun Gothic" pitchFamily="34" charset="-127"/>
              </a:rPr>
              <a:t>	</a:t>
            </a:r>
            <a:r>
              <a:rPr lang="en-US" altLang="en-US" dirty="0">
                <a:latin typeface="Malgun Gothic" pitchFamily="34" charset="-127"/>
                <a:ea typeface="Malgun Gothic" pitchFamily="34" charset="-127"/>
              </a:rPr>
              <a:t>- Group Key Handshake. Etc.</a:t>
            </a: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latin typeface="Malgun Gothic" pitchFamily="34" charset="-127"/>
                <a:ea typeface="Malgun Gothic" pitchFamily="34" charset="-127"/>
              </a:rPr>
              <a:t>Each frame is identified by its descriptor type.</a:t>
            </a: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altLang="en-US" dirty="0">
              <a:latin typeface="Malgun Gothic" pitchFamily="34" charset="-127"/>
              <a:ea typeface="Malgun Gothic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32" y="358496"/>
            <a:ext cx="9601200" cy="7071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Four way handshake</a:t>
            </a: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171450" y="1619250"/>
            <a:ext cx="4534931" cy="228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46355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4-way handshake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zh-CN" sz="2000" dirty="0"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RSNA defines a protocol using IEEE 802.1x EAPOL-key frames called as 4-way handshake.</a:t>
            </a:r>
            <a:endParaRPr lang="en-US" altLang="zh-CN" sz="2000" dirty="0"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lvl="1" algn="just"/>
            <a:r>
              <a:rPr lang="en-US" altLang="zh-CN" sz="2000" dirty="0"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The handshake completes the IEEE 802.1x authentication process.</a:t>
            </a:r>
            <a:endParaRPr lang="en-US" altLang="zh-CN" sz="2000" dirty="0"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marL="46355" indent="0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>
            <a:spLocks noChangeArrowheads="1"/>
          </p:cNvSpPr>
          <p:nvPr/>
        </p:nvSpPr>
        <p:spPr bwMode="auto">
          <a:xfrm>
            <a:off x="5238707" y="5403405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Malgun Gothic" pitchFamily="34" charset="-127"/>
                <a:ea typeface="Malgun Gothic" pitchFamily="34" charset="-127"/>
                <a:sym typeface="Malgun Gothic" pitchFamily="34" charset="-127"/>
              </a:rPr>
              <a:t>Figure: The 4-way handshake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1619250"/>
            <a:ext cx="4686300" cy="3599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31707"/>
            <a:ext cx="7629525" cy="632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Generation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71" y="1151190"/>
            <a:ext cx="9601200" cy="1506286"/>
          </a:xfrm>
        </p:spPr>
        <p:txBody>
          <a:bodyPr>
            <a:noAutofit/>
          </a:bodyPr>
          <a:lstStyle/>
          <a:p>
            <a:pPr marL="365125" lvl="1" indent="0">
              <a:buClr>
                <a:srgbClr val="111111"/>
              </a:buClr>
              <a:buNone/>
            </a:pPr>
            <a:r>
              <a:rPr lang="en-US" altLang="zh-CN" sz="24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>Creation/Movement of keys among devices </a:t>
            </a:r>
            <a:endParaRPr lang="en-US" altLang="zh-CN" sz="2400" dirty="0">
              <a:solidFill>
                <a:srgbClr val="111111"/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</a:endParaRPr>
          </a:p>
          <a:p>
            <a:pPr lvl="2" algn="just">
              <a:buClr>
                <a:srgbClr val="111111"/>
              </a:buClr>
              <a:buNone/>
            </a:pPr>
            <a:r>
              <a:rPr lang="en-US" altLang="en-US" sz="18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PTK Generation&gt;&gt;&gt;</a:t>
            </a:r>
            <a:endParaRPr lang="en-US" altLang="en-US" sz="1800" dirty="0">
              <a:solidFill>
                <a:srgbClr val="111111"/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marL="506095" lvl="2" indent="0" algn="just">
              <a:buClr>
                <a:srgbClr val="111111"/>
              </a:buClr>
              <a:buNone/>
            </a:pPr>
            <a:r>
              <a:rPr lang="en-US" altLang="en-US" sz="18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PTK = EAPOL-PRF(PMK, </a:t>
            </a:r>
            <a:r>
              <a:rPr lang="en-US" altLang="en-US" sz="1800" dirty="0" err="1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ANonce</a:t>
            </a:r>
            <a:r>
              <a:rPr lang="en-US" altLang="en-US" sz="18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, </a:t>
            </a:r>
            <a:r>
              <a:rPr lang="en-US" altLang="en-US" sz="1800" dirty="0" err="1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SNonce</a:t>
            </a:r>
            <a:r>
              <a:rPr lang="en-US" altLang="en-US" sz="18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, AP-Mac-address, STA-Mac-address) </a:t>
            </a:r>
            <a:endParaRPr lang="en-US" altLang="zh-CN" sz="2400" dirty="0" smtClean="0">
              <a:solidFill>
                <a:srgbClr val="111111"/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899" y="2847974"/>
            <a:ext cx="5725349" cy="267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573406"/>
            <a:ext cx="6505575" cy="731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TEST FRAMEWORK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751" y="1725931"/>
            <a:ext cx="9525721" cy="393192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test framework consists of establishment of sockets on APs and STAs, packing/unpacking of frames for transmission of the messages for the four way handshake authentication process.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bandwidth allocation, creation and maintenance of queues for requests with different priorities and mechanism for fair allocation of bandwidth to service various requests.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development of the both modules require C/C++ support on the hosts (APs/STAs); the hosts being Unix, Linux and their flavors with wireless NICs.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stations should have RSNA compatibility assuming the implementation of GCMP at hardware.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89687"/>
            <a:ext cx="6829425" cy="7565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TEST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7973" y="1560830"/>
            <a:ext cx="4572000" cy="6413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Tests for units 1 and 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9" y="2202181"/>
            <a:ext cx="4493212" cy="228869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6" y="2202181"/>
            <a:ext cx="4382588" cy="228869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89687"/>
            <a:ext cx="5943600" cy="7565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TEST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366" y="1646239"/>
            <a:ext cx="3316759" cy="6413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Tests for units 3 and 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4" y="2402791"/>
            <a:ext cx="4006421" cy="245770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71" y="2402792"/>
            <a:ext cx="3928008" cy="246482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76350" y="766119"/>
            <a:ext cx="5410200" cy="7565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TEST CASES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058033" y="1580271"/>
            <a:ext cx="4572000" cy="6413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Tests for unit 5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98" y="2221622"/>
            <a:ext cx="6685007" cy="3422821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0" y="889687"/>
            <a:ext cx="7058025" cy="7565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TEST CASES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93290" y="1658186"/>
            <a:ext cx="5215700" cy="6413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Integration Test for modules 1 and 2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" y="2409906"/>
            <a:ext cx="4436738" cy="2638343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75" y="2456158"/>
            <a:ext cx="4168244" cy="254583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5482"/>
            <a:ext cx="9601200" cy="6700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507526"/>
            <a:ext cx="9281984" cy="428367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scheduling algorithm ensures the fair weighted sharing of bandwidth among the concerned nodes.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the process, VoIP services are allocated on a complete basis.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Secure authentication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stations/clients is achieved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RSN associations in a 802.11ad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Infrastructure.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661482"/>
            <a:ext cx="9601200" cy="7512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ABSTRACT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4174" y="1632665"/>
            <a:ext cx="11147897" cy="3662147"/>
          </a:xfrm>
        </p:spPr>
        <p:txBody>
          <a:bodyPr>
            <a:noAutofit/>
          </a:bodyPr>
          <a:lstStyle/>
          <a:p>
            <a:pPr marL="46355" indent="0" algn="just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The IEEE 802.11ad standard operates at 60GHz band.</a:t>
            </a:r>
            <a:endParaRPr lang="en-US" altLang="zh-CN" dirty="0"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marL="46355" indent="0" algn="just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It provides a high speed data transmission of around 7Gbps.</a:t>
            </a:r>
            <a:endParaRPr lang="en-US" altLang="zh-CN" dirty="0"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marL="46355" indent="0" algn="just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The use of the 60 GHz unlicensed band avoids the overcrowded 2.4 GHz and 5 GHz bands.</a:t>
            </a:r>
            <a:endParaRPr lang="en-US" altLang="zh-CN" dirty="0"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algn="just">
              <a:lnSpc>
                <a:spcPct val="88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algn="just">
              <a:lnSpc>
                <a:spcPct val="88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The bandwidth allocation and authentication done for previous standards (being the essential parts of any standard) do not support the newly unexplored applications.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algn="just">
              <a:lnSpc>
                <a:spcPct val="880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algn="just">
              <a:lnSpc>
                <a:spcPct val="88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 Incorporating Robust Security Network Associations(RSNA) for authentication (along with GCM protocol) and a suitable modification of round robin for effective bandwidth allocation is an appropriate  and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solution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71" y="2137720"/>
            <a:ext cx="9601200" cy="106268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75" y="231956"/>
            <a:ext cx="9601200" cy="6563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BANDWIDTH ALLOCATION FLOWCHART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3" y="800222"/>
            <a:ext cx="2095815" cy="5201215"/>
          </a:xfrm>
        </p:spPr>
      </p:pic>
      <p:sp>
        <p:nvSpPr>
          <p:cNvPr id="9" name="TextBox 8"/>
          <p:cNvSpPr txBox="1"/>
          <p:nvPr/>
        </p:nvSpPr>
        <p:spPr>
          <a:xfrm>
            <a:off x="3205562" y="1207669"/>
            <a:ext cx="6348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Poll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frames and accept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SPR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(service period request) frames.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Extract information like bandwidth, service type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Classify requests according to their requests and queue them.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allocation factor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fairness factor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the requests in 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round robin manner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grant frames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their own format.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64" y="573208"/>
            <a:ext cx="9601200" cy="7414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FRAME FORMATS FOR POLL AND SPR</a:t>
            </a:r>
          </a:p>
        </p:txBody>
      </p:sp>
      <p:pic>
        <p:nvPicPr>
          <p:cNvPr id="4" name="Content Placeholder 3" descr="Poll fram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6358" y="2451269"/>
            <a:ext cx="6080759" cy="116617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pic>
        <p:nvPicPr>
          <p:cNvPr id="5" name="Picture 5" descr="S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8839" y="4944162"/>
            <a:ext cx="8435975" cy="11096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9487" y="1463061"/>
            <a:ext cx="10084753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1000"/>
              </a:spcBef>
              <a:buClr>
                <a:srgbClr val="111111"/>
              </a:buClr>
              <a:buSzPct val="100000"/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ea typeface="幼圆" charset="0"/>
                <a:cs typeface="Times New Roman" pitchFamily="18" charset="0"/>
                <a:sym typeface="Franklin Gothic Medium" pitchFamily="34" charset="0"/>
              </a:rPr>
              <a:t>AP polls the STAs</a:t>
            </a:r>
            <a:endParaRPr lang="en-US" altLang="en-US" sz="2000" dirty="0">
              <a:solidFill>
                <a:srgbClr val="111111"/>
              </a:solidFill>
              <a:latin typeface="Times New Roman" pitchFamily="18" charset="0"/>
              <a:ea typeface="幼圆" charset="0"/>
              <a:cs typeface="Times New Roman" pitchFamily="18" charset="0"/>
              <a:sym typeface="Franklin Gothic Medium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rgbClr val="111111"/>
              </a:buClr>
              <a:buSzPct val="100000"/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	The access point polls for requests from the STAs. It sends a poll frame to all the authorized STAs.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030" y="3694326"/>
            <a:ext cx="10949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11111"/>
              </a:buClr>
              <a:buSzPct val="100000"/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  <a:sym typeface="Franklin Gothic Medium" pitchFamily="34" charset="0"/>
              </a:rPr>
              <a:t>STA responds with an SPR</a:t>
            </a:r>
            <a:endParaRPr lang="en-US" altLang="en-US" sz="20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  <a:sym typeface="Franklin Gothic Medium" pitchFamily="34" charset="0"/>
            </a:endParaRPr>
          </a:p>
          <a:p>
            <a:pPr algn="just">
              <a:buClr>
                <a:srgbClr val="111111"/>
              </a:buClr>
              <a:buSzPct val="100000"/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  <a:sym typeface="Verdana" pitchFamily="34" charset="0"/>
              </a:rPr>
              <a:t>     The STA responds to the poll request from the AP with an SPR frame. STA requests the bandwidth required for a type of service required, to the AP in the SPR frame.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615779"/>
            <a:ext cx="9601200" cy="8677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DYNAMIC ALLOCATION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281984" cy="1466335"/>
          </a:xfrm>
        </p:spPr>
        <p:txBody>
          <a:bodyPr/>
          <a:lstStyle/>
          <a:p>
            <a:r>
              <a:rPr lang="en-US" dirty="0"/>
              <a:t>When the Dynamic Allocation Info field is transmitted within an SPR frame, the Allocation Duration field contains the requested duration.</a:t>
            </a:r>
            <a:endParaRPr lang="en-US" dirty="0"/>
          </a:p>
          <a:p>
            <a:r>
              <a:rPr lang="en-US" dirty="0"/>
              <a:t> When the Dynamic Allocation Info field is transmitted within a Grant frame, the Reserved field contains the granted duration of the SP allocation.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1848"/>
            <a:ext cx="7685903" cy="1522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338575"/>
            <a:ext cx="9601200" cy="77755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FRAME FORMAT FOR GRANT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4" y="1235486"/>
            <a:ext cx="9601200" cy="3809999"/>
          </a:xfrm>
        </p:spPr>
        <p:txBody>
          <a:bodyPr>
            <a:normAutofit/>
          </a:bodyPr>
          <a:lstStyle/>
          <a:p>
            <a:pPr lvl="2">
              <a:spcBef>
                <a:spcPts val="600"/>
              </a:spcBef>
              <a:buClr>
                <a:srgbClr val="111111"/>
              </a:buClr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ea typeface="幼圆" charset="0"/>
                <a:cs typeface="Times New Roman" pitchFamily="18" charset="0"/>
                <a:sym typeface="Franklin Gothic Medium" pitchFamily="34" charset="0"/>
              </a:rPr>
              <a:t>AP grants the request</a:t>
            </a:r>
            <a:endParaRPr lang="en-US" altLang="en-US" sz="2000" dirty="0">
              <a:solidFill>
                <a:srgbClr val="111111"/>
              </a:solidFill>
              <a:latin typeface="Times New Roman" pitchFamily="18" charset="0"/>
              <a:ea typeface="幼圆" charset="0"/>
              <a:cs typeface="Times New Roman" pitchFamily="18" charset="0"/>
              <a:sym typeface="Franklin Gothic Medium" pitchFamily="34" charset="0"/>
            </a:endParaRPr>
          </a:p>
          <a:p>
            <a:pPr lvl="2" algn="just">
              <a:spcBef>
                <a:spcPts val="600"/>
              </a:spcBef>
              <a:buClr>
                <a:srgbClr val="111111"/>
              </a:buClr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If the AP has sufficient bandwidth, the service requested by the STA is granted through the Grant frame</a:t>
            </a:r>
            <a:endParaRPr lang="en-US" altLang="en-US" sz="2000" dirty="0">
              <a:solidFill>
                <a:srgbClr val="111111"/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lvl="2" algn="just">
              <a:spcBef>
                <a:spcPts val="600"/>
              </a:spcBef>
              <a:buClr>
                <a:srgbClr val="111111"/>
              </a:buClr>
              <a:buFont typeface="Arial" pitchFamily="34" charset="0"/>
              <a:buChar char="•"/>
            </a:pPr>
            <a:endParaRPr lang="en-US" altLang="en-US" sz="2000" dirty="0">
              <a:solidFill>
                <a:srgbClr val="111111"/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lvl="2" algn="just">
              <a:spcBef>
                <a:spcPts val="600"/>
              </a:spcBef>
              <a:buClr>
                <a:srgbClr val="111111"/>
              </a:buClr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The grant frame is similar to the SPR frame. It differs only in contents of the Dynamic allocation Info field.</a:t>
            </a:r>
            <a:endParaRPr lang="en-US" altLang="en-US" sz="2000" dirty="0">
              <a:solidFill>
                <a:srgbClr val="111111"/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lvl="2" algn="just">
              <a:spcBef>
                <a:spcPts val="600"/>
              </a:spcBef>
              <a:buClr>
                <a:srgbClr val="111111"/>
              </a:buClr>
              <a:buFont typeface="Arial" pitchFamily="34" charset="0"/>
              <a:buChar char="•"/>
            </a:pPr>
            <a:endParaRPr lang="en-US" altLang="en-US" sz="2000" dirty="0">
              <a:solidFill>
                <a:srgbClr val="111111"/>
              </a:solidFill>
              <a:latin typeface="Times New Roman" pitchFamily="18" charset="0"/>
              <a:ea typeface="Malgun Gothic" pitchFamily="34" charset="-127"/>
              <a:cs typeface="Times New Roman" pitchFamily="18" charset="0"/>
              <a:sym typeface="Malgun Gothic" pitchFamily="34" charset="-127"/>
            </a:endParaRPr>
          </a:p>
          <a:p>
            <a:pPr lvl="2" algn="just">
              <a:spcBef>
                <a:spcPts val="600"/>
              </a:spcBef>
              <a:buClr>
                <a:srgbClr val="111111"/>
              </a:buClr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111111"/>
                </a:solidFill>
                <a:latin typeface="Times New Roman" pitchFamily="18" charset="0"/>
                <a:ea typeface="Malgun Gothic" pitchFamily="34" charset="-127"/>
                <a:cs typeface="Times New Roman" pitchFamily="18" charset="0"/>
                <a:sym typeface="Malgun Gothic" pitchFamily="34" charset="-127"/>
              </a:rPr>
              <a:t> The grant frame will contain the service order according to which the STAs will be served. 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P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3" y="4630422"/>
            <a:ext cx="8696325" cy="16176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66725"/>
            <a:ext cx="8596668" cy="8572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B0F0"/>
                </a:solidFill>
                <a:latin typeface="Rod" panose="02030509050101010101"/>
                <a:cs typeface="Times New Roman" pitchFamily="18" charset="0"/>
              </a:rPr>
              <a:t>PRIORITY QUEUES</a:t>
            </a:r>
            <a:endParaRPr lang="en-US" sz="4400" dirty="0">
              <a:solidFill>
                <a:srgbClr val="00B0F0"/>
              </a:solidFill>
              <a:latin typeface="Rod" panose="02030509050101010101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05450" y="1398804"/>
            <a:ext cx="4223243" cy="3716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875" y="1617879"/>
            <a:ext cx="53625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incoming requests are sorted to their respective queues.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bandwidth is allocated according to their priority in a round robin fashion.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fairness factor is determined by the number of service requests in each queue.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allocated, the service request is removed from the queue.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5" y="619125"/>
            <a:ext cx="9695390" cy="7334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ALLOCATION AND FAIRNESS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66314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factor is given by the ratio of Sum of bandwidth requests to the maximum available bandwidth.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Fairness factor is dynamically computed using a function of the number of service requests in the priority queues.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3" y="2644347"/>
            <a:ext cx="8549638" cy="274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5419" y="387985"/>
            <a:ext cx="8310244" cy="572771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00B0F0"/>
                </a:solidFill>
                <a:latin typeface="Rod" panose="02030509050101010101"/>
                <a:cs typeface="Times New Roman" pitchFamily="18" charset="0"/>
              </a:rPr>
              <a:t>FAIRNESS FACTOR</a:t>
            </a:r>
            <a:endParaRPr lang="en-IN" altLang="en-US" sz="4400" dirty="0">
              <a:solidFill>
                <a:srgbClr val="00B0F0"/>
              </a:solidFill>
              <a:cs typeface="Rod" panose="02030509050101010101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8859" y="2552700"/>
            <a:ext cx="7735905" cy="30003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828674" y="1645285"/>
            <a:ext cx="6486526" cy="12217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6565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IN" altLang="en-US" sz="1800" dirty="0" smtClean="0">
                <a:solidFill>
                  <a:schemeClr val="tx1"/>
                </a:solidFill>
                <a:cs typeface="Rod" panose="02030509050101010101"/>
              </a:rPr>
              <a:t>The fairness factors for various services ensure dynamic modification of the allocation factor.</a:t>
            </a:r>
            <a:endParaRPr lang="en-IN" altLang="en-US" sz="1800" dirty="0" smtClean="0">
              <a:solidFill>
                <a:schemeClr val="tx1"/>
              </a:solidFill>
              <a:cs typeface="Rod" panose="02030509050101010101"/>
            </a:endParaRPr>
          </a:p>
          <a:p>
            <a:endParaRPr lang="en-IN" altLang="en-US" sz="1800" dirty="0">
              <a:solidFill>
                <a:schemeClr val="tx1"/>
              </a:solidFill>
              <a:cs typeface="Rod" panose="02030509050101010101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4519</Words>
  <Application>WPS Presentation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Facet</vt:lpstr>
      <vt:lpstr>StaticMetafile</vt:lpstr>
      <vt:lpstr>Service  Period   Bandwidth Allocation  and  RSNA Authentication  for   802.11ad   Infrastructure</vt:lpstr>
      <vt:lpstr>ABSTRACT</vt:lpstr>
      <vt:lpstr>BANDWIDTH ALLOCATION FLOWCHART</vt:lpstr>
      <vt:lpstr>FRAME FORMATS FOR POLL AND SPR</vt:lpstr>
      <vt:lpstr>DYNAMIC ALLOCATION FIELD</vt:lpstr>
      <vt:lpstr>FRAME FORMAT FOR GRANT</vt:lpstr>
      <vt:lpstr>PRIORITY QUEUES</vt:lpstr>
      <vt:lpstr>ALLOCATION AND FAIRNESS FACTOR</vt:lpstr>
      <vt:lpstr>FAIRNESS FACTOR</vt:lpstr>
      <vt:lpstr>OVERVIEW OF AUTHENTICATION</vt:lpstr>
      <vt:lpstr>EAPOL FRAME</vt:lpstr>
      <vt:lpstr>Four way handshake</vt:lpstr>
      <vt:lpstr>Generation of Keys</vt:lpstr>
      <vt:lpstr>TEST FRAMEWORK</vt:lpstr>
      <vt:lpstr>TEST CASES</vt:lpstr>
      <vt:lpstr>TEST CASES</vt:lpstr>
      <vt:lpstr>TEST CASES</vt:lpstr>
      <vt:lpstr>TEST CASES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vinay</cp:lastModifiedBy>
  <cp:revision>4</cp:revision>
  <dcterms:created xsi:type="dcterms:W3CDTF">2016-06-07T17:52:00Z</dcterms:created>
  <dcterms:modified xsi:type="dcterms:W3CDTF">2016-06-08T17:35:09Z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  <property fmtid="{D5CDD505-2E9C-101B-9397-08002B2CF9AE}" pid="3" name="KSOProductBuildVer">
    <vt:lpwstr>1033-10.1.0.5465</vt:lpwstr>
  </property>
</Properties>
</file>