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F492C13-244B-4423-AAA8-1ECAD93C9B94}" type="datetimeFigureOut">
              <a:rPr lang="en-IN" smtClean="0"/>
              <a:t>12-05-2023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133861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92C13-244B-4423-AAA8-1ECAD93C9B94}"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134566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92C13-244B-4423-AAA8-1ECAD93C9B94}"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92306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92C13-244B-4423-AAA8-1ECAD93C9B94}"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0FBE-22B3-4B87-8147-F28A1EE659B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4185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92C13-244B-4423-AAA8-1ECAD93C9B94}"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2842368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492C13-244B-4423-AAA8-1ECAD93C9B94}"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2285429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492C13-244B-4423-AAA8-1ECAD93C9B94}"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2661620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92C13-244B-4423-AAA8-1ECAD93C9B94}"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2093664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92C13-244B-4423-AAA8-1ECAD93C9B94}"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327922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92C13-244B-4423-AAA8-1ECAD93C9B94}"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359867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92C13-244B-4423-AAA8-1ECAD93C9B94}"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152555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492C13-244B-4423-AAA8-1ECAD93C9B94}"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17226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492C13-244B-4423-AAA8-1ECAD93C9B94}" type="datetimeFigureOut">
              <a:rPr lang="en-IN" smtClean="0"/>
              <a:t>12-05-2023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293742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492C13-244B-4423-AAA8-1ECAD93C9B94}"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100340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92C13-244B-4423-AAA8-1ECAD93C9B94}" type="datetimeFigureOut">
              <a:rPr lang="en-IN" smtClean="0"/>
              <a:t>12-05-2023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245069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92C13-244B-4423-AAA8-1ECAD93C9B94}"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107136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92C13-244B-4423-AAA8-1ECAD93C9B94}"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0FBE-22B3-4B87-8147-F28A1EE659B3}" type="slidenum">
              <a:rPr lang="en-IN" smtClean="0"/>
              <a:t>‹#›</a:t>
            </a:fld>
            <a:endParaRPr lang="en-IN"/>
          </a:p>
        </p:txBody>
      </p:sp>
    </p:spTree>
    <p:extLst>
      <p:ext uri="{BB962C8B-B14F-4D97-AF65-F5344CB8AC3E}">
        <p14:creationId xmlns:p14="http://schemas.microsoft.com/office/powerpoint/2010/main" val="185472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492C13-244B-4423-AAA8-1ECAD93C9B94}" type="datetimeFigureOut">
              <a:rPr lang="en-IN" smtClean="0"/>
              <a:t>12-05-2023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560FBE-22B3-4B87-8147-F28A1EE659B3}" type="slidenum">
              <a:rPr lang="en-IN" smtClean="0"/>
              <a:t>‹#›</a:t>
            </a:fld>
            <a:endParaRPr lang="en-IN"/>
          </a:p>
        </p:txBody>
      </p:sp>
    </p:spTree>
    <p:extLst>
      <p:ext uri="{BB962C8B-B14F-4D97-AF65-F5344CB8AC3E}">
        <p14:creationId xmlns:p14="http://schemas.microsoft.com/office/powerpoint/2010/main" val="16422832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632505"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84D4-9514-0379-7667-CE660C47B14D}"/>
              </a:ext>
            </a:extLst>
          </p:cNvPr>
          <p:cNvSpPr>
            <a:spLocks noGrp="1"/>
          </p:cNvSpPr>
          <p:nvPr>
            <p:ph type="ctrTitle"/>
          </p:nvPr>
        </p:nvSpPr>
        <p:spPr>
          <a:xfrm>
            <a:off x="1950315" y="616526"/>
            <a:ext cx="8920885" cy="2639436"/>
          </a:xfrm>
        </p:spPr>
        <p:txBody>
          <a:bodyPr/>
          <a:lstStyle/>
          <a:p>
            <a:r>
              <a:rPr lang="en-US" dirty="0">
                <a:latin typeface="Times New Roman" panose="02020603050405020304" pitchFamily="18" charset="0"/>
                <a:cs typeface="Times New Roman" panose="02020603050405020304" pitchFamily="18" charset="0"/>
              </a:rPr>
              <a:t>Electricity Bill Management System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A6B59FF-21DD-4725-4FAC-6AB01F9A1228}"/>
              </a:ext>
            </a:extLst>
          </p:cNvPr>
          <p:cNvSpPr>
            <a:spLocks noGrp="1"/>
          </p:cNvSpPr>
          <p:nvPr>
            <p:ph type="subTitle" idx="1"/>
          </p:nvPr>
        </p:nvSpPr>
        <p:spPr>
          <a:xfrm>
            <a:off x="6243783" y="3429000"/>
            <a:ext cx="4866842" cy="1655762"/>
          </a:xfrm>
        </p:spPr>
        <p:txBody>
          <a:bodyPr/>
          <a:lstStyle/>
          <a:p>
            <a:r>
              <a:rPr lang="en-US" dirty="0">
                <a:latin typeface="Times New Roman" panose="02020603050405020304" pitchFamily="18" charset="0"/>
                <a:cs typeface="Times New Roman" panose="02020603050405020304" pitchFamily="18" charset="0"/>
              </a:rPr>
              <a:t>By </a:t>
            </a:r>
          </a:p>
          <a:p>
            <a:r>
              <a:rPr lang="en-US" dirty="0">
                <a:latin typeface="Times New Roman" panose="02020603050405020304" pitchFamily="18" charset="0"/>
                <a:cs typeface="Times New Roman" panose="02020603050405020304" pitchFamily="18" charset="0"/>
              </a:rPr>
              <a:t>Mr. vishwambhar Sumit </a:t>
            </a:r>
            <a:r>
              <a:rPr lang="en-US" dirty="0" err="1">
                <a:latin typeface="Times New Roman" panose="02020603050405020304" pitchFamily="18" charset="0"/>
                <a:cs typeface="Times New Roman" panose="02020603050405020304" pitchFamily="18" charset="0"/>
              </a:rPr>
              <a:t>bharat</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Mr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Bodkhe</a:t>
            </a:r>
            <a:r>
              <a:rPr lang="en-US" dirty="0">
                <a:latin typeface="Times New Roman" panose="02020603050405020304" pitchFamily="18" charset="0"/>
                <a:cs typeface="Times New Roman" panose="02020603050405020304" pitchFamily="18" charset="0"/>
              </a:rPr>
              <a:t> Nilesh Laxman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E3F8BA-5A94-70B3-A6F5-AEF039774A8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99409" y="3429000"/>
            <a:ext cx="3896591" cy="25977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63906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5327-2A8F-41D2-CE55-0E91CE1A5796}"/>
              </a:ext>
            </a:extLst>
          </p:cNvPr>
          <p:cNvSpPr>
            <a:spLocks noGrp="1"/>
          </p:cNvSpPr>
          <p:nvPr>
            <p:ph type="title"/>
          </p:nvPr>
        </p:nvSpPr>
        <p:spPr>
          <a:xfrm>
            <a:off x="1224540" y="373753"/>
            <a:ext cx="9905998" cy="693046"/>
          </a:xfrm>
        </p:spPr>
        <p:txBody>
          <a:bodyPr>
            <a:normAutofit fontScale="90000"/>
          </a:bodyPr>
          <a:lstStyle/>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Admin’s	Home	Screen</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pic>
        <p:nvPicPr>
          <p:cNvPr id="3074" name="image29.jpeg">
            <a:extLst>
              <a:ext uri="{FF2B5EF4-FFF2-40B4-BE49-F238E27FC236}">
                <a16:creationId xmlns:a16="http://schemas.microsoft.com/office/drawing/2014/main" id="{F47AC5F9-AF88-ABB9-F8E5-AEB2F4169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564" y="720276"/>
            <a:ext cx="8285018"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8CDED3B-9A75-D784-81BD-9AF3830D099D}"/>
              </a:ext>
            </a:extLst>
          </p:cNvPr>
          <p:cNvSpPr txBox="1"/>
          <p:nvPr/>
        </p:nvSpPr>
        <p:spPr>
          <a:xfrm>
            <a:off x="2281382" y="4913744"/>
            <a:ext cx="8959273" cy="646331"/>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Admin lands on this page after successful login.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2770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6C9E-0B7E-A146-D4D2-3541EE1AA133}"/>
              </a:ext>
            </a:extLst>
          </p:cNvPr>
          <p:cNvSpPr>
            <a:spLocks noGrp="1"/>
          </p:cNvSpPr>
          <p:nvPr>
            <p:ph type="title"/>
          </p:nvPr>
        </p:nvSpPr>
        <p:spPr>
          <a:xfrm>
            <a:off x="1390795" y="82810"/>
            <a:ext cx="3818514" cy="1108681"/>
          </a:xfrm>
        </p:spPr>
        <p:txBody>
          <a:bodyPr/>
          <a:lstStyle/>
          <a:p>
            <a:r>
              <a:rPr lang="en-US" dirty="0"/>
              <a:t>Add Customer </a:t>
            </a:r>
            <a:endParaRPr lang="en-IN" dirty="0"/>
          </a:p>
        </p:txBody>
      </p:sp>
      <p:pic>
        <p:nvPicPr>
          <p:cNvPr id="4099" name="image30.jpeg">
            <a:extLst>
              <a:ext uri="{FF2B5EF4-FFF2-40B4-BE49-F238E27FC236}">
                <a16:creationId xmlns:a16="http://schemas.microsoft.com/office/drawing/2014/main" id="{DF435A37-CE97-B9D0-07B1-C3915F4D2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726" y="994641"/>
            <a:ext cx="53721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419A6810-25F9-A8DC-4FF3-D98653712460}"/>
              </a:ext>
            </a:extLst>
          </p:cNvPr>
          <p:cNvSpPr txBox="1"/>
          <p:nvPr/>
        </p:nvSpPr>
        <p:spPr>
          <a:xfrm>
            <a:off x="1653309" y="4932218"/>
            <a:ext cx="9079346" cy="1463606"/>
          </a:xfrm>
          <a:prstGeom prst="rect">
            <a:avLst/>
          </a:prstGeom>
          <a:noFill/>
        </p:spPr>
        <p:txBody>
          <a:bodyPr wrap="square" rtlCol="0">
            <a:spAutoFit/>
          </a:bodyPr>
          <a:lstStyle/>
          <a:p>
            <a:pPr marL="0" marR="0">
              <a:lnSpc>
                <a:spcPct val="107000"/>
              </a:lnSpc>
              <a:spcBef>
                <a:spcPts val="0"/>
              </a:spcBef>
              <a:spcAft>
                <a:spcPts val="8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Here admin registers new users.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655320" marR="906145" algn="just">
              <a:lnSpc>
                <a:spcPct val="107000"/>
              </a:lnSpc>
              <a:spcBef>
                <a:spcPts val="0"/>
              </a:spcBef>
              <a:spcAft>
                <a:spcPts val="8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Admin enters Customer’s Name, Address, City, State, Email and Phone Number.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3279814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9A00-B541-4443-B3DB-CAE5A1328D75}"/>
              </a:ext>
            </a:extLst>
          </p:cNvPr>
          <p:cNvSpPr>
            <a:spLocks noGrp="1"/>
          </p:cNvSpPr>
          <p:nvPr>
            <p:ph type="title"/>
          </p:nvPr>
        </p:nvSpPr>
        <p:spPr>
          <a:xfrm>
            <a:off x="1483158" y="110518"/>
            <a:ext cx="4751387" cy="1228755"/>
          </a:xfrm>
        </p:spPr>
        <p:txBody>
          <a:bodyPr/>
          <a:lstStyle/>
          <a:p>
            <a:r>
              <a:rPr lang="en-US" dirty="0"/>
              <a:t>Meter information </a:t>
            </a:r>
            <a:endParaRPr lang="en-IN" dirty="0"/>
          </a:p>
        </p:txBody>
      </p:sp>
      <p:pic>
        <p:nvPicPr>
          <p:cNvPr id="5122" name="image31.jpeg">
            <a:extLst>
              <a:ext uri="{FF2B5EF4-FFF2-40B4-BE49-F238E27FC236}">
                <a16:creationId xmlns:a16="http://schemas.microsoft.com/office/drawing/2014/main" id="{1C452D97-BFAB-E62F-11CB-83DC60CD0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727" y="936048"/>
            <a:ext cx="8866909" cy="3811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9C75712-57BA-E82E-DA3D-1F1E9D29134B}"/>
              </a:ext>
            </a:extLst>
          </p:cNvPr>
          <p:cNvSpPr txBox="1"/>
          <p:nvPr/>
        </p:nvSpPr>
        <p:spPr>
          <a:xfrm>
            <a:off x="1182255" y="5015345"/>
            <a:ext cx="10104581" cy="1167243"/>
          </a:xfrm>
          <a:prstGeom prst="rect">
            <a:avLst/>
          </a:prstGeom>
          <a:noFill/>
        </p:spPr>
        <p:txBody>
          <a:bodyPr wrap="square" rtlCol="0">
            <a:spAutoFit/>
          </a:bodyPr>
          <a:lstStyle/>
          <a:p>
            <a:pPr marL="0" marR="0">
              <a:lnSpc>
                <a:spcPct val="107000"/>
              </a:lnSpc>
              <a:spcBef>
                <a:spcPts val="0"/>
              </a:spcBef>
              <a:spcAft>
                <a:spcPts val="8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Here Admin selects the location and type of meter installed at the customers end.</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07000"/>
              </a:lnSpc>
              <a:spcBef>
                <a:spcPts val="0"/>
              </a:spcBef>
              <a:spcAft>
                <a:spcPts val="8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Admin also selects the phase code and Bill type i.e. Residential or Commercial/ Industrial.</a:t>
            </a:r>
            <a:endParaRPr lang="en-IN" dirty="0"/>
          </a:p>
        </p:txBody>
      </p:sp>
    </p:spTree>
    <p:extLst>
      <p:ext uri="{BB962C8B-B14F-4D97-AF65-F5344CB8AC3E}">
        <p14:creationId xmlns:p14="http://schemas.microsoft.com/office/powerpoint/2010/main" val="314097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84D9-CFBA-BB63-EC0C-CC5FCBED1135}"/>
              </a:ext>
            </a:extLst>
          </p:cNvPr>
          <p:cNvSpPr>
            <a:spLocks noGrp="1"/>
          </p:cNvSpPr>
          <p:nvPr>
            <p:ph type="title"/>
          </p:nvPr>
        </p:nvSpPr>
        <p:spPr>
          <a:xfrm>
            <a:off x="1501632" y="0"/>
            <a:ext cx="4409642" cy="1478570"/>
          </a:xfrm>
        </p:spPr>
        <p:txBody>
          <a:bodyPr>
            <a:normAutofit/>
          </a:bodyPr>
          <a:lstStyle/>
          <a:p>
            <a:r>
              <a:rPr lang="en-IN" sz="2800" b="1" dirty="0">
                <a:effectLst/>
                <a:latin typeface="Times New Roman" panose="02020603050405020304" pitchFamily="18" charset="0"/>
                <a:ea typeface="Times New Roman" panose="02020603050405020304" pitchFamily="18" charset="0"/>
                <a:cs typeface="Mangal" panose="02040503050203030202" pitchFamily="18" charset="0"/>
              </a:rPr>
              <a:t>Customer Details </a:t>
            </a:r>
            <a:endParaRPr lang="en-IN" sz="2800" dirty="0"/>
          </a:p>
        </p:txBody>
      </p:sp>
      <p:pic>
        <p:nvPicPr>
          <p:cNvPr id="6146" name="image33.png">
            <a:extLst>
              <a:ext uri="{FF2B5EF4-FFF2-40B4-BE49-F238E27FC236}">
                <a16:creationId xmlns:a16="http://schemas.microsoft.com/office/drawing/2014/main" id="{97EA55D0-7505-4A2B-355F-29E352008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327" y="963756"/>
            <a:ext cx="9938328" cy="379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5F970535-0F6D-8663-AD19-5DF9294A8EE1}"/>
              </a:ext>
            </a:extLst>
          </p:cNvPr>
          <p:cNvSpPr txBox="1"/>
          <p:nvPr/>
        </p:nvSpPr>
        <p:spPr>
          <a:xfrm>
            <a:off x="1685636" y="4932217"/>
            <a:ext cx="8820727" cy="1121269"/>
          </a:xfrm>
          <a:prstGeom prst="rect">
            <a:avLst/>
          </a:prstGeom>
          <a:noFill/>
        </p:spPr>
        <p:txBody>
          <a:bodyPr wrap="square" rtlCol="0">
            <a:spAutoFit/>
          </a:bodyPr>
          <a:lstStyle/>
          <a:p>
            <a:pPr marL="655320" marR="906145">
              <a:lnSpc>
                <a:spcPct val="200000"/>
              </a:lnSpc>
              <a:spcBef>
                <a:spcPts val="0"/>
              </a:spcBef>
              <a:spcAft>
                <a:spcPts val="800"/>
              </a:spcAft>
            </a:pPr>
            <a:r>
              <a:rPr lang="en-IN" sz="1800" b="1">
                <a:effectLst/>
                <a:latin typeface="Times New Roman" panose="02020603050405020304" pitchFamily="18" charset="0"/>
                <a:ea typeface="Times New Roman" panose="02020603050405020304" pitchFamily="18" charset="0"/>
                <a:cs typeface="Mangal" panose="02040503050203030202" pitchFamily="18" charset="0"/>
              </a:rPr>
              <a:t>Here Admins can see the details of all registered customers. Admin can print these details in pdf format if the wish</a:t>
            </a:r>
            <a:r>
              <a:rPr lang="en-IN" sz="1800" b="1">
                <a:effectLst/>
                <a:latin typeface="Calibri" panose="020F0502020204030204" pitchFamily="34" charset="0"/>
                <a:ea typeface="Times New Roman" panose="02020603050405020304" pitchFamily="18" charset="0"/>
                <a:cs typeface="Mangal" panose="02040503050203030202" pitchFamily="18" charset="0"/>
              </a:rPr>
              <a:t>.</a:t>
            </a:r>
            <a:endParaRPr lang="en-IN" sz="180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191720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B6E0-94AA-1E80-AB8C-78F52A20F715}"/>
              </a:ext>
            </a:extLst>
          </p:cNvPr>
          <p:cNvSpPr>
            <a:spLocks noGrp="1"/>
          </p:cNvSpPr>
          <p:nvPr>
            <p:ph type="title"/>
          </p:nvPr>
        </p:nvSpPr>
        <p:spPr>
          <a:xfrm>
            <a:off x="1141413" y="618518"/>
            <a:ext cx="9905998" cy="868537"/>
          </a:xfrm>
        </p:spPr>
        <p:txBody>
          <a:bodyPr>
            <a:normAutofit fontScale="90000"/>
          </a:bodyPr>
          <a:lstStyle/>
          <a:p>
            <a:r>
              <a:rPr lang="en-IN" sz="2800" b="1" dirty="0">
                <a:effectLst/>
                <a:latin typeface="Times New Roman" panose="02020603050405020304" pitchFamily="18" charset="0"/>
                <a:ea typeface="Times New Roman" panose="02020603050405020304" pitchFamily="18" charset="0"/>
                <a:cs typeface="Mangal" panose="02040503050203030202" pitchFamily="18" charset="0"/>
              </a:rPr>
              <a:t>Deposit Details Screen</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pic>
        <p:nvPicPr>
          <p:cNvPr id="7170" name="image34.jpeg">
            <a:extLst>
              <a:ext uri="{FF2B5EF4-FFF2-40B4-BE49-F238E27FC236}">
                <a16:creationId xmlns:a16="http://schemas.microsoft.com/office/drawing/2014/main" id="{DBB526BD-4F94-B43D-6BEB-73EDAB94D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713" y="996950"/>
            <a:ext cx="9710304" cy="389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D228CA25-199D-1C93-300C-870803AEE6E7}"/>
              </a:ext>
            </a:extLst>
          </p:cNvPr>
          <p:cNvSpPr txBox="1"/>
          <p:nvPr/>
        </p:nvSpPr>
        <p:spPr>
          <a:xfrm>
            <a:off x="914400" y="5043055"/>
            <a:ext cx="10677236" cy="1923604"/>
          </a:xfrm>
          <a:prstGeom prst="rect">
            <a:avLst/>
          </a:prstGeom>
          <a:noFill/>
        </p:spPr>
        <p:txBody>
          <a:bodyPr wrap="square" rtlCol="0">
            <a:spAutoFit/>
          </a:bodyPr>
          <a:lstStyle/>
          <a:p>
            <a:pPr marL="789305" marR="906145">
              <a:lnSpc>
                <a:spcPct val="150000"/>
              </a:lnSpc>
              <a:spcBef>
                <a:spcPts val="0"/>
              </a:spcBef>
              <a:spcAft>
                <a:spcPts val="8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Here Admin can check the status whether customers have paid their bills or</a:t>
            </a:r>
            <a:r>
              <a:rPr lang="en-IN" sz="1800" b="1"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not.</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789305" marR="906145">
              <a:lnSpc>
                <a:spcPct val="150000"/>
              </a:lnSpc>
              <a:spcBef>
                <a:spcPts val="5"/>
              </a:spcBef>
              <a:spcAft>
                <a:spcPts val="8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His list can be sorted according to individual user’s meter number or according to month.</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783590" marR="0">
              <a:lnSpc>
                <a:spcPct val="150000"/>
              </a:lnSpc>
              <a:spcBef>
                <a:spcPts val="0"/>
              </a:spcBef>
              <a:spcAft>
                <a:spcPts val="8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Admin can print these details in pdf format if the wish.</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1469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A2D3-3E24-9B9B-2C42-D1E77D1E7FE2}"/>
              </a:ext>
            </a:extLst>
          </p:cNvPr>
          <p:cNvSpPr>
            <a:spLocks noGrp="1"/>
          </p:cNvSpPr>
          <p:nvPr>
            <p:ph type="title"/>
          </p:nvPr>
        </p:nvSpPr>
        <p:spPr>
          <a:xfrm>
            <a:off x="1483159" y="295246"/>
            <a:ext cx="9905998" cy="933191"/>
          </a:xfrm>
        </p:spPr>
        <p:txBody>
          <a:bodyPr/>
          <a:lstStyle/>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Calculate Bill Screen</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pic>
        <p:nvPicPr>
          <p:cNvPr id="8194" name="image35.jpeg">
            <a:extLst>
              <a:ext uri="{FF2B5EF4-FFF2-40B4-BE49-F238E27FC236}">
                <a16:creationId xmlns:a16="http://schemas.microsoft.com/office/drawing/2014/main" id="{95D986C8-6259-451C-8A29-35155B408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146" y="761841"/>
            <a:ext cx="8996218" cy="4530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B2F79380-41E6-399B-D27F-11E3C5D0FB32}"/>
              </a:ext>
            </a:extLst>
          </p:cNvPr>
          <p:cNvSpPr txBox="1"/>
          <p:nvPr/>
        </p:nvSpPr>
        <p:spPr>
          <a:xfrm>
            <a:off x="1256146" y="5449828"/>
            <a:ext cx="10076873"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 Here admin calculate the bill of users by selecting appropriate meter number, units consumed and month.</a:t>
            </a:r>
            <a:endParaRPr lang="en-IN" dirty="0"/>
          </a:p>
        </p:txBody>
      </p:sp>
    </p:spTree>
    <p:extLst>
      <p:ext uri="{BB962C8B-B14F-4D97-AF65-F5344CB8AC3E}">
        <p14:creationId xmlns:p14="http://schemas.microsoft.com/office/powerpoint/2010/main" val="914243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B891-E256-A343-0430-2E89178DA069}"/>
              </a:ext>
            </a:extLst>
          </p:cNvPr>
          <p:cNvSpPr>
            <a:spLocks noGrp="1"/>
          </p:cNvSpPr>
          <p:nvPr>
            <p:ph type="title"/>
          </p:nvPr>
        </p:nvSpPr>
        <p:spPr>
          <a:xfrm>
            <a:off x="1695595" y="0"/>
            <a:ext cx="4465060" cy="1478570"/>
          </a:xfrm>
        </p:spPr>
        <p:txBody>
          <a:bodyPr/>
          <a:lstStyle/>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View Customer Info Screen</a:t>
            </a:r>
            <a:endParaRPr lang="en-IN" dirty="0"/>
          </a:p>
        </p:txBody>
      </p:sp>
      <p:pic>
        <p:nvPicPr>
          <p:cNvPr id="9218" name="image38.jpeg">
            <a:extLst>
              <a:ext uri="{FF2B5EF4-FFF2-40B4-BE49-F238E27FC236}">
                <a16:creationId xmlns:a16="http://schemas.microsoft.com/office/drawing/2014/main" id="{9D13EA8A-2CA2-6D89-18EE-A566A3F9A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308" y="883804"/>
            <a:ext cx="6210300" cy="405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9D1E1B0F-DA11-9FE6-83A9-EBE05F1EFA41}"/>
              </a:ext>
            </a:extLst>
          </p:cNvPr>
          <p:cNvSpPr txBox="1"/>
          <p:nvPr/>
        </p:nvSpPr>
        <p:spPr>
          <a:xfrm>
            <a:off x="1246909" y="5080000"/>
            <a:ext cx="10206182" cy="1322285"/>
          </a:xfrm>
          <a:prstGeom prst="rect">
            <a:avLst/>
          </a:prstGeom>
          <a:noFill/>
        </p:spPr>
        <p:txBody>
          <a:bodyPr wrap="square" rtlCol="0">
            <a:spAutoFit/>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Here customer can see their entered information such as their name, meter number, address, city , state, email id and phone number.</a:t>
            </a:r>
            <a:endParaRPr lang="en-IN" sz="18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tabLst>
                <a:tab pos="2482850" algn="l"/>
              </a:tabLs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81346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8D85-054B-DD58-EA07-933ABD56CCFE}"/>
              </a:ext>
            </a:extLst>
          </p:cNvPr>
          <p:cNvSpPr>
            <a:spLocks noGrp="1"/>
          </p:cNvSpPr>
          <p:nvPr>
            <p:ph type="title"/>
          </p:nvPr>
        </p:nvSpPr>
        <p:spPr>
          <a:xfrm>
            <a:off x="1815668" y="272153"/>
            <a:ext cx="3005714" cy="794646"/>
          </a:xfrm>
        </p:spPr>
        <p:txBody>
          <a:bodyPr>
            <a:normAutofit fontScale="90000"/>
          </a:bodyPr>
          <a:lstStyle/>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Pay Bill Screen</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pic>
        <p:nvPicPr>
          <p:cNvPr id="10242" name="image41.jpeg">
            <a:extLst>
              <a:ext uri="{FF2B5EF4-FFF2-40B4-BE49-F238E27FC236}">
                <a16:creationId xmlns:a16="http://schemas.microsoft.com/office/drawing/2014/main" id="{21703FF1-5ECA-63E4-3E14-5B3AB384A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228" y="669475"/>
            <a:ext cx="7238135" cy="434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3DD7832-4C91-5C6A-FC7C-9BA9FAD0BF5B}"/>
              </a:ext>
            </a:extLst>
          </p:cNvPr>
          <p:cNvSpPr txBox="1"/>
          <p:nvPr/>
        </p:nvSpPr>
        <p:spPr>
          <a:xfrm>
            <a:off x="1357745" y="5329382"/>
            <a:ext cx="9864437" cy="646331"/>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Here customers pay their bills by selecting appropriate month.</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174100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D8DA-3CCF-0CC1-D5A7-2650778D4866}"/>
              </a:ext>
            </a:extLst>
          </p:cNvPr>
          <p:cNvSpPr>
            <a:spLocks noGrp="1"/>
          </p:cNvSpPr>
          <p:nvPr>
            <p:ph type="title"/>
          </p:nvPr>
        </p:nvSpPr>
        <p:spPr>
          <a:xfrm>
            <a:off x="1603231" y="382990"/>
            <a:ext cx="9905998" cy="683809"/>
          </a:xfrm>
        </p:spPr>
        <p:txBody>
          <a:bodyPr>
            <a:normAutofit fontScale="90000"/>
          </a:bodyPr>
          <a:lstStyle/>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Generate/ Show Bill Screen</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pic>
        <p:nvPicPr>
          <p:cNvPr id="11266" name="image43.jpeg">
            <a:extLst>
              <a:ext uri="{FF2B5EF4-FFF2-40B4-BE49-F238E27FC236}">
                <a16:creationId xmlns:a16="http://schemas.microsoft.com/office/drawing/2014/main" id="{88C72D6D-DAD7-BA80-3E68-03794B691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131" y="689841"/>
            <a:ext cx="7502814" cy="4677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F894D24-3818-7710-AB04-EF91A131AC0F}"/>
              </a:ext>
            </a:extLst>
          </p:cNvPr>
          <p:cNvSpPr txBox="1"/>
          <p:nvPr/>
        </p:nvSpPr>
        <p:spPr>
          <a:xfrm>
            <a:off x="1603231" y="5597236"/>
            <a:ext cx="9480405"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Here customer can generate / see their bill in a proper breakdown of entire amount.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4126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7C6F-E6EF-6C95-EE8F-3862E754EA49}"/>
              </a:ext>
            </a:extLst>
          </p:cNvPr>
          <p:cNvSpPr>
            <a:spLocks noGrp="1"/>
          </p:cNvSpPr>
          <p:nvPr>
            <p:ph type="title"/>
          </p:nvPr>
        </p:nvSpPr>
        <p:spPr>
          <a:xfrm>
            <a:off x="1871085" y="128991"/>
            <a:ext cx="9905998" cy="1478570"/>
          </a:xfrm>
        </p:spPr>
        <p:txBody>
          <a:bodyPr/>
          <a:lstStyle/>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Conclusion and Recommendations </a:t>
            </a:r>
            <a:endParaRPr lang="en-IN" dirty="0"/>
          </a:p>
        </p:txBody>
      </p:sp>
      <p:sp>
        <p:nvSpPr>
          <p:cNvPr id="3" name="Content Placeholder 2">
            <a:extLst>
              <a:ext uri="{FF2B5EF4-FFF2-40B4-BE49-F238E27FC236}">
                <a16:creationId xmlns:a16="http://schemas.microsoft.com/office/drawing/2014/main" id="{63C2A10C-E267-209B-5EBF-1458B2221335}"/>
              </a:ext>
            </a:extLst>
          </p:cNvPr>
          <p:cNvSpPr>
            <a:spLocks noGrp="1"/>
          </p:cNvSpPr>
          <p:nvPr>
            <p:ph idx="1"/>
          </p:nvPr>
        </p:nvSpPr>
        <p:spPr>
          <a:xfrm>
            <a:off x="1492394" y="1288905"/>
            <a:ext cx="9905999" cy="3541714"/>
          </a:xfrm>
        </p:spPr>
        <p:txBody>
          <a:bodyPr>
            <a:noAutofit/>
          </a:bodyPr>
          <a:lstStyle/>
          <a:p>
            <a:pPr marL="0" marR="0">
              <a:lnSpc>
                <a:spcPct val="150000"/>
              </a:lnSpc>
              <a:spcBef>
                <a:spcPts val="0"/>
              </a:spcBef>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After all the hard work is done for electricity bill management system is here. It is a software which helps the user to work with the billing cycles, paying bills, managing different DETAILS under which are working etc.</a:t>
            </a:r>
          </a:p>
          <a:p>
            <a:pPr marL="0" marR="0">
              <a:lnSpc>
                <a:spcPct val="150000"/>
              </a:lnSpc>
              <a:spcBef>
                <a:spcPts val="0"/>
              </a:spcBef>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nSpc>
                <a:spcPct val="150000"/>
              </a:lnSpc>
              <a:spcBef>
                <a:spcPts val="0"/>
              </a:spcBef>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software reduces the amount of manual data entry and gives greater efficiency. The User Interface of it is very friendly and can be easily used by</a:t>
            </a:r>
            <a:r>
              <a:rPr lang="en-IN" sz="2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anyone.</a:t>
            </a:r>
          </a:p>
          <a:p>
            <a:pPr marL="0" marR="0">
              <a:lnSpc>
                <a:spcPct val="150000"/>
              </a:lnSpc>
              <a:spcBef>
                <a:spcPts val="0"/>
              </a:spcBef>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It also decreases the amount of time taken to write details and other modules.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48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FAA-36C1-8030-2D39-23CA09D2148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26BE78-ECDB-8840-F229-84A64835072C}"/>
              </a:ext>
            </a:extLst>
          </p:cNvPr>
          <p:cNvSpPr>
            <a:spLocks noGrp="1"/>
          </p:cNvSpPr>
          <p:nvPr>
            <p:ph idx="1"/>
          </p:nvPr>
        </p:nvSpPr>
        <p:spPr>
          <a:xfrm>
            <a:off x="1261485" y="1870796"/>
            <a:ext cx="9905999" cy="3541714"/>
          </a:xfrm>
        </p:spPr>
        <p:txBody>
          <a:bodyPr>
            <a:normAutofit fontScale="92500"/>
          </a:bodyPr>
          <a:lstStyle/>
          <a:p>
            <a:pPr marL="204470" marR="0" algn="just">
              <a:lnSpc>
                <a:spcPct val="150000"/>
              </a:lnSpc>
              <a:spcBef>
                <a:spcPts val="0"/>
              </a:spcBef>
              <a:spcAft>
                <a:spcPts val="8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Electricity Billing System is a software-based application.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gn="just" fontAlgn="base">
              <a:lnSpc>
                <a:spcPct val="150000"/>
              </a:lnSpc>
              <a:spcBef>
                <a:spcPts val="0"/>
              </a:spcBef>
              <a:spcAft>
                <a:spcPts val="45"/>
              </a:spcAft>
              <a:buClr>
                <a:srgbClr val="000000"/>
              </a:buClr>
              <a:buSzPts val="1400"/>
              <a:buFont typeface="+mj-lt"/>
              <a:buAutoNum type="romanLcPeriod"/>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This project aims at serving the department of electricity by computerizing the billing system. </a:t>
            </a:r>
          </a:p>
          <a:p>
            <a:pPr marL="342900" marR="0" lvl="0" indent="-342900" algn="just" fontAlgn="base">
              <a:lnSpc>
                <a:spcPct val="150000"/>
              </a:lnSpc>
              <a:spcBef>
                <a:spcPts val="0"/>
              </a:spcBef>
              <a:spcAft>
                <a:spcPts val="5"/>
              </a:spcAft>
              <a:buClr>
                <a:srgbClr val="000000"/>
              </a:buClr>
              <a:buSzPts val="1400"/>
              <a:buFont typeface="+mj-lt"/>
              <a:buAutoNum type="romanLcPeriod"/>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It mainly focuses on the calculation of units consumed during the specified time and the money to be charged by the electricity offices. </a:t>
            </a:r>
          </a:p>
          <a:p>
            <a:pPr marL="342900" marR="0" lvl="0" indent="-342900" algn="just" fontAlgn="base">
              <a:lnSpc>
                <a:spcPct val="150000"/>
              </a:lnSpc>
              <a:spcBef>
                <a:spcPts val="0"/>
              </a:spcBef>
              <a:spcAft>
                <a:spcPts val="780"/>
              </a:spcAft>
              <a:buClr>
                <a:srgbClr val="000000"/>
              </a:buClr>
              <a:buSzPts val="1400"/>
              <a:buFont typeface="+mj-lt"/>
              <a:buAutoNum type="romanLcPeriod"/>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This computerized system will make the overall billing system easy, accessible, comfortable, and effective for consumers. </a:t>
            </a:r>
          </a:p>
          <a:p>
            <a:r>
              <a:rPr lang="en-IN" sz="1800" dirty="0">
                <a:effectLst/>
                <a:latin typeface="Times New Roman" panose="02020603050405020304" pitchFamily="18" charset="0"/>
                <a:ea typeface="Times New Roman" panose="02020603050405020304" pitchFamily="18" charset="0"/>
                <a:cs typeface="Mangal" panose="02040503050203030202" pitchFamily="18" charset="0"/>
              </a:rPr>
              <a:t>To design the billing system more service oriented and simple, the following features have been implemented in the project. The application has high speed of performance with accuracy and efficiency.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161806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4635-7A79-7708-731E-2D7F07879E91}"/>
              </a:ext>
            </a:extLst>
          </p:cNvPr>
          <p:cNvSpPr>
            <a:spLocks noGrp="1"/>
          </p:cNvSpPr>
          <p:nvPr>
            <p:ph type="title"/>
          </p:nvPr>
        </p:nvSpPr>
        <p:spPr>
          <a:xfrm>
            <a:off x="2138940" y="396846"/>
            <a:ext cx="3190442" cy="923955"/>
          </a:xfrm>
        </p:spPr>
        <p:txBody>
          <a:bodyPr/>
          <a:lstStyle/>
          <a:p>
            <a:r>
              <a:rPr lang="en-IN" sz="2400" b="1" dirty="0">
                <a:effectLst/>
                <a:latin typeface="Times New Roman" panose="02020603050405020304" pitchFamily="18" charset="0"/>
                <a:ea typeface="Times New Roman" panose="02020603050405020304" pitchFamily="18" charset="0"/>
                <a:cs typeface="Mangal" panose="02040503050203030202" pitchFamily="18" charset="0"/>
              </a:rPr>
              <a:t>BIBLIOGRAPHY</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sp>
        <p:nvSpPr>
          <p:cNvPr id="4" name="TextBox 3">
            <a:extLst>
              <a:ext uri="{FF2B5EF4-FFF2-40B4-BE49-F238E27FC236}">
                <a16:creationId xmlns:a16="http://schemas.microsoft.com/office/drawing/2014/main" id="{0991C739-DD9B-7835-9C18-8D1B2F35D572}"/>
              </a:ext>
            </a:extLst>
          </p:cNvPr>
          <p:cNvSpPr txBox="1"/>
          <p:nvPr/>
        </p:nvSpPr>
        <p:spPr>
          <a:xfrm>
            <a:off x="2138940" y="1071418"/>
            <a:ext cx="6977351" cy="3959930"/>
          </a:xfrm>
          <a:prstGeom prst="rect">
            <a:avLst/>
          </a:prstGeom>
          <a:noFill/>
        </p:spPr>
        <p:txBody>
          <a:bodyPr wrap="square" rtlCol="0">
            <a:spAutoFit/>
          </a:bodyPr>
          <a:lstStyle/>
          <a:p>
            <a:pPr marL="0" marR="0">
              <a:lnSpc>
                <a:spcPct val="107000"/>
              </a:lnSpc>
              <a:spcBef>
                <a:spcPts val="0"/>
              </a:spcBef>
              <a:spcAft>
                <a:spcPts val="8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Book</a:t>
            </a:r>
            <a:r>
              <a:rPr lang="en-IN" sz="1800" b="1" spc="-2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Reference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07000"/>
              </a:lnSpc>
              <a:spcBef>
                <a:spcPts val="0"/>
              </a:spcBef>
              <a:spcAft>
                <a:spcPts val="8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Database Management Systems 3rd Edition by Raghu Ramakrishnan.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07000"/>
              </a:lnSpc>
              <a:spcBef>
                <a:spcPts val="0"/>
              </a:spcBef>
              <a:spcAft>
                <a:spcPts val="8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Times New Roman" panose="02020603050405020304" pitchFamily="18" charset="0"/>
                <a:cs typeface="Mangal" panose="02040503050203030202" pitchFamily="18" charset="0"/>
              </a:rPr>
              <a:t> </a:t>
            </a:r>
          </a:p>
          <a:p>
            <a:pPr marL="0" marR="0">
              <a:lnSpc>
                <a:spcPct val="107000"/>
              </a:lnSpc>
              <a:spcBef>
                <a:spcPts val="0"/>
              </a:spcBef>
              <a:spcAft>
                <a:spcPts val="8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Websites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07000"/>
              </a:lnSpc>
              <a:spcBef>
                <a:spcPts val="0"/>
              </a:spcBef>
              <a:spcAft>
                <a:spcPts val="800"/>
              </a:spcAft>
            </a:pPr>
            <a:r>
              <a:rPr lang="en-IN" sz="1800" u="sng"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https://www.youtube.com/watch?v=iWitVuW2D1o&amp;t=4s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07000"/>
              </a:lnSpc>
              <a:spcBef>
                <a:spcPts val="0"/>
              </a:spcBef>
              <a:spcAft>
                <a:spcPts val="800"/>
              </a:spcAft>
            </a:pPr>
            <a:r>
              <a:rPr lang="en-IN" sz="1800" u="sng"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http://www.github.com</a:t>
            </a:r>
            <a:r>
              <a:rPr lang="en-IN" sz="1800" dirty="0">
                <a:effectLst/>
                <a:latin typeface="Calibri" panose="020F0502020204030204" pitchFamily="34" charset="0"/>
                <a:ea typeface="Times New Roman" panose="02020603050405020304" pitchFamily="18" charset="0"/>
                <a:cs typeface="Mangal" panose="02040503050203030202" pitchFamily="18" charset="0"/>
              </a:rPr>
              <a:t> </a:t>
            </a:r>
          </a:p>
          <a:p>
            <a:pPr marL="0" marR="0">
              <a:lnSpc>
                <a:spcPct val="107000"/>
              </a:lnSpc>
              <a:spcBef>
                <a:spcPts val="0"/>
              </a:spcBef>
              <a:spcAft>
                <a:spcPts val="800"/>
              </a:spcAft>
            </a:pPr>
            <a:r>
              <a:rPr lang="en-IN" sz="1800" u="sng"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www.stackoverflow.com</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07000"/>
              </a:lnSpc>
              <a:spcBef>
                <a:spcPts val="0"/>
              </a:spcBef>
              <a:spcAft>
                <a:spcPts val="800"/>
              </a:spcAft>
            </a:pPr>
            <a:r>
              <a:rPr lang="en-IN" sz="1800" u="sng"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www.google.com</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15780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D0BA-9F9F-8F8B-6810-45A50E158DC7}"/>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Times New Roman" panose="02020603050405020304" pitchFamily="18" charset="0"/>
                <a:cs typeface="Mangal" panose="02040503050203030202" pitchFamily="18" charset="0"/>
              </a:rPr>
              <a:t>Existing system </a:t>
            </a:r>
            <a:endParaRPr lang="en-IN" sz="3200" dirty="0"/>
          </a:p>
        </p:txBody>
      </p:sp>
      <p:sp>
        <p:nvSpPr>
          <p:cNvPr id="3" name="Content Placeholder 2">
            <a:extLst>
              <a:ext uri="{FF2B5EF4-FFF2-40B4-BE49-F238E27FC236}">
                <a16:creationId xmlns:a16="http://schemas.microsoft.com/office/drawing/2014/main" id="{1D899C54-27C1-49FA-726C-E33040B08482}"/>
              </a:ext>
            </a:extLst>
          </p:cNvPr>
          <p:cNvSpPr>
            <a:spLocks noGrp="1"/>
          </p:cNvSpPr>
          <p:nvPr>
            <p:ph idx="1"/>
          </p:nvPr>
        </p:nvSpPr>
        <p:spPr>
          <a:xfrm>
            <a:off x="1141413" y="1787669"/>
            <a:ext cx="9905999" cy="4631604"/>
          </a:xfrm>
        </p:spPr>
        <p:txBody>
          <a:bodyPr>
            <a:normAutofit/>
          </a:bodyPr>
          <a:lstStyle/>
          <a:p>
            <a:pPr marL="0" marR="0">
              <a:lnSpc>
                <a:spcPct val="160000"/>
              </a:lnSpc>
              <a:spcBef>
                <a:spcPts val="0"/>
              </a:spcBef>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conventional system of electricity billing is not so effective; one staff must visit each customer’s house to note the meter readings and collect the data. Then, another staff must compute the consumed units and calculate the money to be paid. Again, the bills prepared are to be delivered to customers. Finally, individual customer must go to electricity office to pay their</a:t>
            </a:r>
            <a:r>
              <a:rPr lang="en-IN"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dues.</a:t>
            </a:r>
          </a:p>
          <a:p>
            <a:pPr>
              <a:lnSpc>
                <a:spcPct val="16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Hence, the conventional electricity billing system is uneconomical, requires many staffs to do simple jobs and is a lengthy process overall. In order to solve this lengthy process of billing, a web based computerized system is essential. This proposed electricity billing system project overcomes all these drawbacks with the features. It is beneficial to both consumers and the company which provides electricity.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5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EE41-2209-0E34-6D29-9092A8BE0C53}"/>
              </a:ext>
            </a:extLst>
          </p:cNvPr>
          <p:cNvSpPr>
            <a:spLocks noGrp="1"/>
          </p:cNvSpPr>
          <p:nvPr>
            <p:ph type="title"/>
          </p:nvPr>
        </p:nvSpPr>
        <p:spPr/>
        <p:txBody>
          <a:bodyPr/>
          <a:lstStyle/>
          <a:p>
            <a:r>
              <a:rPr lang="en-IN" sz="3200" b="1" dirty="0">
                <a:effectLst/>
                <a:latin typeface="Times New Roman" panose="02020603050405020304" pitchFamily="18" charset="0"/>
                <a:ea typeface="Times New Roman" panose="02020603050405020304" pitchFamily="18" charset="0"/>
                <a:cs typeface="Mangal" panose="02040503050203030202" pitchFamily="18" charset="0"/>
              </a:rPr>
              <a:t>Requirement Analysis</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854A5940-D194-3152-FFCF-05CA0295359A}"/>
              </a:ext>
            </a:extLst>
          </p:cNvPr>
          <p:cNvSpPr>
            <a:spLocks noGrp="1"/>
          </p:cNvSpPr>
          <p:nvPr>
            <p:ph idx="1"/>
          </p:nvPr>
        </p:nvSpPr>
        <p:spPr>
          <a:xfrm>
            <a:off x="1760248" y="1658142"/>
            <a:ext cx="8298152" cy="4234658"/>
          </a:xfrm>
        </p:spPr>
        <p:txBody>
          <a:bodyPr>
            <a:normAutofit/>
          </a:bodyPr>
          <a:lstStyle/>
          <a:p>
            <a:pPr marL="0" marR="0" algn="just">
              <a:lnSpc>
                <a:spcPct val="100000"/>
              </a:lnSpc>
              <a:spcBef>
                <a:spcPts val="0"/>
              </a:spcBef>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lgn="just">
              <a:lnSpc>
                <a:spcPct val="100000"/>
              </a:lnSpc>
              <a:spcBef>
                <a:spcPts val="1050"/>
              </a:spcBef>
              <a:spcAft>
                <a:spcPts val="0"/>
              </a:spcAft>
              <a:buFont typeface="+mj-lt"/>
              <a:buAutoNum type="arabicPeriod"/>
              <a:tabLst>
                <a:tab pos="1083945"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Hardware Specification: -Pentium IV</a:t>
            </a:r>
          </a:p>
          <a:p>
            <a:pPr marL="1143000" marR="0" lvl="2" indent="-228600" algn="just">
              <a:lnSpc>
                <a:spcPct val="100000"/>
              </a:lnSpc>
              <a:spcBef>
                <a:spcPts val="1050"/>
              </a:spcBef>
              <a:spcAft>
                <a:spcPts val="0"/>
              </a:spcAft>
              <a:buFont typeface="+mj-lt"/>
              <a:buAutoNum type="arabicPeriod"/>
              <a:tabLst>
                <a:tab pos="1083945"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Clock Speed: -1.5 GHz or</a:t>
            </a:r>
            <a:r>
              <a:rPr lang="en-US"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more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lgn="just">
              <a:lnSpc>
                <a:spcPct val="100000"/>
              </a:lnSpc>
              <a:spcBef>
                <a:spcPts val="0"/>
              </a:spcBef>
              <a:spcAft>
                <a:spcPts val="0"/>
              </a:spcAft>
              <a:buFont typeface="+mj-lt"/>
              <a:buAutoNum type="arabicPeriod"/>
              <a:tabLst>
                <a:tab pos="1083945"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System Bus: -64</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bits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lgn="just">
              <a:lnSpc>
                <a:spcPct val="100000"/>
              </a:lnSpc>
              <a:spcBef>
                <a:spcPts val="0"/>
              </a:spcBef>
              <a:spcAft>
                <a:spcPts val="0"/>
              </a:spcAft>
              <a:buFont typeface="+mj-lt"/>
              <a:buAutoNum type="arabicPeriod"/>
              <a:tabLst>
                <a:tab pos="1083945"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RAM:</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2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GB</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lgn="just">
              <a:lnSpc>
                <a:spcPct val="100000"/>
              </a:lnSpc>
              <a:spcBef>
                <a:spcPts val="0"/>
              </a:spcBef>
              <a:spcAft>
                <a:spcPts val="0"/>
              </a:spcAft>
              <a:buFont typeface="+mj-lt"/>
              <a:buAutoNum type="arabicPeriod"/>
              <a:tabLst>
                <a:tab pos="1083945"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HDD: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512GB</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lgn="just">
              <a:lnSpc>
                <a:spcPct val="100000"/>
              </a:lnSpc>
              <a:spcBef>
                <a:spcPts val="0"/>
              </a:spcBef>
              <a:spcAft>
                <a:spcPts val="0"/>
              </a:spcAft>
              <a:buFont typeface="+mj-lt"/>
              <a:buAutoNum type="arabicPeriod"/>
              <a:tabLst>
                <a:tab pos="1083945"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Monitor: -LCD</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Monitor</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lgn="just">
              <a:lnSpc>
                <a:spcPct val="100000"/>
              </a:lnSpc>
              <a:spcBef>
                <a:spcPts val="0"/>
              </a:spcBef>
              <a:spcAft>
                <a:spcPts val="0"/>
              </a:spcAft>
              <a:buFont typeface="+mj-lt"/>
              <a:buAutoNum type="arabicPeriod"/>
              <a:tabLst>
                <a:tab pos="1083945"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Keyboard: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Standerd</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keyboard</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lgn="just">
              <a:lnSpc>
                <a:spcPct val="100000"/>
              </a:lnSpc>
              <a:spcBef>
                <a:spcPts val="0"/>
              </a:spcBef>
              <a:spcAft>
                <a:spcPts val="0"/>
              </a:spcAft>
              <a:buFont typeface="+mj-lt"/>
              <a:buAutoNum type="arabicPeriod"/>
              <a:tabLst>
                <a:tab pos="1083945"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Mouse: -Compatible</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mouse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0380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8EC0-6856-EB66-3432-D71EB57714F0}"/>
              </a:ext>
            </a:extLst>
          </p:cNvPr>
          <p:cNvSpPr>
            <a:spLocks noGrp="1"/>
          </p:cNvSpPr>
          <p:nvPr>
            <p:ph type="title"/>
          </p:nvPr>
        </p:nvSpPr>
        <p:spPr/>
        <p:txBody>
          <a:bodyPr/>
          <a:lstStyle/>
          <a:p>
            <a:r>
              <a:rPr lang="en-US" sz="3600" b="1" dirty="0">
                <a:effectLst/>
                <a:latin typeface="Times New Roman" panose="02020603050405020304" pitchFamily="18" charset="0"/>
                <a:ea typeface="Times New Roman" panose="02020603050405020304" pitchFamily="18" charset="0"/>
              </a:rPr>
              <a:t>Software Requirements:</a:t>
            </a:r>
            <a:br>
              <a:rPr lang="en-IN" sz="36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36B718A-8BA4-D2AD-30E2-53B0C401DE55}"/>
              </a:ext>
            </a:extLst>
          </p:cNvPr>
          <p:cNvSpPr>
            <a:spLocks noGrp="1"/>
          </p:cNvSpPr>
          <p:nvPr>
            <p:ph idx="1"/>
          </p:nvPr>
        </p:nvSpPr>
        <p:spPr>
          <a:xfrm>
            <a:off x="-1699490" y="1570614"/>
            <a:ext cx="9993747" cy="3481676"/>
          </a:xfrm>
        </p:spPr>
        <p:txBody>
          <a:bodyPr>
            <a:normAutofit fontScale="55000" lnSpcReduction="20000"/>
          </a:bodyPr>
          <a:lstStyle/>
          <a:p>
            <a:pPr lvl="8">
              <a:lnSpc>
                <a:spcPct val="220000"/>
              </a:lnSpc>
              <a:spcBef>
                <a:spcPts val="925"/>
              </a:spcBef>
              <a:buFont typeface="+mj-lt"/>
              <a:buAutoNum type="arabicPeriod"/>
              <a:tabLst>
                <a:tab pos="1083945" algn="l"/>
              </a:tabLst>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XP, Linux.</a:t>
            </a:r>
            <a:endParaRPr lang="en-IN" sz="4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8">
              <a:lnSpc>
                <a:spcPct val="220000"/>
              </a:lnSpc>
              <a:spcBef>
                <a:spcPts val="0"/>
              </a:spcBef>
              <a:buFont typeface="+mj-lt"/>
              <a:buAutoNum type="arabicPeriod"/>
              <a:tabLst>
                <a:tab pos="1083945" algn="l"/>
              </a:tabLst>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Software: - SQL</a:t>
            </a:r>
            <a:r>
              <a:rPr lang="en-US" sz="45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Server [workbench]</a:t>
            </a:r>
            <a:endParaRPr lang="en-IN" sz="4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8">
              <a:lnSpc>
                <a:spcPct val="220000"/>
              </a:lnSpc>
              <a:spcBef>
                <a:spcPts val="0"/>
              </a:spcBef>
              <a:buFont typeface="+mj-lt"/>
              <a:buAutoNum type="arabicPeriod"/>
              <a:tabLst>
                <a:tab pos="1083945" algn="l"/>
              </a:tabLst>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Front End: -Java core/swings</a:t>
            </a:r>
            <a:r>
              <a:rPr lang="en-US" sz="45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(NetBeans)</a:t>
            </a:r>
            <a:endParaRPr lang="en-IN" sz="4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8">
              <a:lnSpc>
                <a:spcPct val="220000"/>
              </a:lnSpc>
              <a:spcBef>
                <a:spcPts val="0"/>
              </a:spcBef>
              <a:buFont typeface="+mj-lt"/>
              <a:buAutoNum type="arabicPeriod"/>
              <a:tabLst>
                <a:tab pos="1083945" algn="l"/>
              </a:tabLst>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Back End: </a:t>
            </a:r>
            <a:r>
              <a:rPr lang="en-US" sz="4500" spc="10" dirty="0">
                <a:effectLst/>
                <a:latin typeface="Times New Roman" panose="02020603050405020304" pitchFamily="18" charset="0"/>
                <a:ea typeface="Times New Roman" panose="02020603050405020304" pitchFamily="18" charset="0"/>
                <a:cs typeface="Times New Roman" panose="02020603050405020304" pitchFamily="18" charset="0"/>
              </a:rPr>
              <a:t>-My</a:t>
            </a:r>
            <a:r>
              <a:rPr lang="en-US" sz="45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SQL</a:t>
            </a:r>
            <a:endParaRPr lang="en-IN" sz="45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17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FA8A-652E-5422-6DB4-47A8B4D79D92}"/>
              </a:ext>
            </a:extLst>
          </p:cNvPr>
          <p:cNvSpPr>
            <a:spLocks noGrp="1"/>
          </p:cNvSpPr>
          <p:nvPr>
            <p:ph type="title"/>
          </p:nvPr>
        </p:nvSpPr>
        <p:spPr/>
        <p:txBody>
          <a:bodyPr/>
          <a:lstStyle/>
          <a:p>
            <a:r>
              <a:rPr lang="en-IN" sz="3600" b="1" i="0" dirty="0">
                <a:effectLst/>
                <a:latin typeface="Times New Roman" panose="02020603050405020304" pitchFamily="18" charset="0"/>
                <a:ea typeface="Times New Roman" panose="02020603050405020304" pitchFamily="18" charset="0"/>
                <a:cs typeface="Mangal" panose="02040503050203030202" pitchFamily="18" charset="0"/>
              </a:rPr>
              <a:t>LIMITATIONS:</a:t>
            </a:r>
            <a:br>
              <a:rPr lang="en-IN" sz="3600" b="1" i="1"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D1FF62DE-4423-9F3A-3E9D-AC3C42FCE346}"/>
              </a:ext>
            </a:extLst>
          </p:cNvPr>
          <p:cNvSpPr>
            <a:spLocks noGrp="1"/>
          </p:cNvSpPr>
          <p:nvPr>
            <p:ph idx="1"/>
          </p:nvPr>
        </p:nvSpPr>
        <p:spPr>
          <a:xfrm>
            <a:off x="1538576" y="1357803"/>
            <a:ext cx="9905999" cy="3541714"/>
          </a:xfrm>
        </p:spPr>
        <p:txBody>
          <a:bodyPr/>
          <a:lstStyle/>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64465" algn="just">
              <a:lnSpc>
                <a:spcPct val="200000"/>
              </a:lnSpc>
              <a:spcBef>
                <a:spcPts val="0"/>
              </a:spcBef>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This application cannot be accessed remotely.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200000"/>
              </a:lnSpc>
              <a:spcBef>
                <a:spcPts val="10"/>
              </a:spcBef>
              <a:buFont typeface="Symbol" panose="05050102010706020507" pitchFamily="18" charset="2"/>
              <a:buChar char=""/>
              <a:tabLst>
                <a:tab pos="6223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This application requires knowledgeable person to use this</a:t>
            </a:r>
            <a:r>
              <a:rPr lang="en-US" sz="1800" b="1"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application.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200000"/>
              </a:lnSpc>
              <a:spcBef>
                <a:spcPts val="5"/>
              </a:spcBef>
              <a:buFont typeface="Symbol" panose="05050102010706020507" pitchFamily="18" charset="2"/>
              <a:buChar char=""/>
              <a:tabLst>
                <a:tab pos="6223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This application does not have</a:t>
            </a:r>
            <a:r>
              <a:rPr lang="en-US" sz="18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journals.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2266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FEDD-0358-42AC-4848-428332D6B8E3}"/>
              </a:ext>
            </a:extLst>
          </p:cNvPr>
          <p:cNvSpPr>
            <a:spLocks noGrp="1"/>
          </p:cNvSpPr>
          <p:nvPr>
            <p:ph type="title"/>
          </p:nvPr>
        </p:nvSpPr>
        <p:spPr>
          <a:xfrm>
            <a:off x="1636713" y="0"/>
            <a:ext cx="3402012" cy="1478570"/>
          </a:xfrm>
        </p:spPr>
        <p:txBody>
          <a:bodyPr/>
          <a:lstStyle/>
          <a:p>
            <a:r>
              <a:rPr lang="en-US" dirty="0"/>
              <a:t>Er-Diagram </a:t>
            </a:r>
            <a:endParaRPr lang="en-IN" dirty="0"/>
          </a:p>
        </p:txBody>
      </p:sp>
      <p:pic>
        <p:nvPicPr>
          <p:cNvPr id="5" name="Picture 2">
            <a:extLst>
              <a:ext uri="{FF2B5EF4-FFF2-40B4-BE49-F238E27FC236}">
                <a16:creationId xmlns:a16="http://schemas.microsoft.com/office/drawing/2014/main" id="{A08D6BF4-134B-762B-359C-C3DB4786F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116" y="1012825"/>
            <a:ext cx="6439237"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7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FA35-3BD0-6AE4-E532-B5838B1E5A66}"/>
              </a:ext>
            </a:extLst>
          </p:cNvPr>
          <p:cNvSpPr>
            <a:spLocks noGrp="1"/>
          </p:cNvSpPr>
          <p:nvPr>
            <p:ph type="title"/>
          </p:nvPr>
        </p:nvSpPr>
        <p:spPr>
          <a:xfrm>
            <a:off x="1372322" y="59783"/>
            <a:ext cx="9905998" cy="1478570"/>
          </a:xfrm>
        </p:spPr>
        <p:txBody>
          <a:bodyPr/>
          <a:lstStyle/>
          <a:p>
            <a:r>
              <a:rPr lang="en-US" dirty="0"/>
              <a:t>Screens </a:t>
            </a:r>
            <a:endParaRPr lang="en-IN" dirty="0"/>
          </a:p>
        </p:txBody>
      </p:sp>
      <p:pic>
        <p:nvPicPr>
          <p:cNvPr id="1027" name="image26.jpeg">
            <a:extLst>
              <a:ext uri="{FF2B5EF4-FFF2-40B4-BE49-F238E27FC236}">
                <a16:creationId xmlns:a16="http://schemas.microsoft.com/office/drawing/2014/main" id="{B38E633F-21CE-AACA-A86F-E3F176E92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126" y="1057708"/>
            <a:ext cx="7661267" cy="358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87EB61C-DA70-8FDF-D82D-F3928136EADA}"/>
              </a:ext>
            </a:extLst>
          </p:cNvPr>
          <p:cNvSpPr txBox="1"/>
          <p:nvPr/>
        </p:nvSpPr>
        <p:spPr>
          <a:xfrm>
            <a:off x="5033818" y="4645892"/>
            <a:ext cx="1320800" cy="369332"/>
          </a:xfrm>
          <a:prstGeom prst="rect">
            <a:avLst/>
          </a:prstGeom>
          <a:noFill/>
        </p:spPr>
        <p:txBody>
          <a:bodyPr wrap="square" rtlCol="0">
            <a:spAutoFit/>
          </a:bodyPr>
          <a:lstStyle/>
          <a:p>
            <a:r>
              <a:rPr lang="en-US" dirty="0"/>
              <a:t>Login page </a:t>
            </a:r>
            <a:endParaRPr lang="en-IN" dirty="0"/>
          </a:p>
        </p:txBody>
      </p:sp>
      <p:sp>
        <p:nvSpPr>
          <p:cNvPr id="7" name="TextBox 6">
            <a:extLst>
              <a:ext uri="{FF2B5EF4-FFF2-40B4-BE49-F238E27FC236}">
                <a16:creationId xmlns:a16="http://schemas.microsoft.com/office/drawing/2014/main" id="{2ECD7159-0543-3A45-A7F3-8ABC59635168}"/>
              </a:ext>
            </a:extLst>
          </p:cNvPr>
          <p:cNvSpPr txBox="1"/>
          <p:nvPr/>
        </p:nvSpPr>
        <p:spPr>
          <a:xfrm>
            <a:off x="2081212" y="5052291"/>
            <a:ext cx="8488218" cy="923330"/>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Here Customer and Admin can login to their respective accounts. The dropdown menu allows to choose whether to login as an admin or as a customer.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38666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B0FF-28C5-FF18-AE30-7EF09F6D08DC}"/>
              </a:ext>
            </a:extLst>
          </p:cNvPr>
          <p:cNvSpPr>
            <a:spLocks noGrp="1"/>
          </p:cNvSpPr>
          <p:nvPr>
            <p:ph type="title"/>
          </p:nvPr>
        </p:nvSpPr>
        <p:spPr>
          <a:xfrm>
            <a:off x="1141413" y="618518"/>
            <a:ext cx="9905998" cy="951664"/>
          </a:xfrm>
        </p:spPr>
        <p:txBody>
          <a:bodyPr>
            <a:normAutofit fontScale="90000"/>
          </a:bodyPr>
          <a:lstStyle/>
          <a:p>
            <a:r>
              <a:rPr lang="en-IN" sz="2800" b="1" dirty="0">
                <a:effectLst/>
                <a:latin typeface="Times New Roman" panose="02020603050405020304" pitchFamily="18" charset="0"/>
                <a:ea typeface="Times New Roman" panose="02020603050405020304" pitchFamily="18" charset="0"/>
                <a:cs typeface="Mangal" panose="02040503050203030202" pitchFamily="18" charset="0"/>
              </a:rPr>
              <a:t>Sign Up Screen</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pic>
        <p:nvPicPr>
          <p:cNvPr id="2050" name="image27.jpeg">
            <a:extLst>
              <a:ext uri="{FF2B5EF4-FFF2-40B4-BE49-F238E27FC236}">
                <a16:creationId xmlns:a16="http://schemas.microsoft.com/office/drawing/2014/main" id="{AAA67434-FEEB-CEDF-90C1-03F958C31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327" y="1187018"/>
            <a:ext cx="9605818" cy="360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71884A4-18D4-1CA0-FDB6-C88D04C104BA}"/>
              </a:ext>
            </a:extLst>
          </p:cNvPr>
          <p:cNvSpPr txBox="1"/>
          <p:nvPr/>
        </p:nvSpPr>
        <p:spPr>
          <a:xfrm>
            <a:off x="1302327" y="4793673"/>
            <a:ext cx="9605818" cy="1830822"/>
          </a:xfrm>
          <a:prstGeom prst="rect">
            <a:avLst/>
          </a:prstGeom>
          <a:noFill/>
        </p:spPr>
        <p:txBody>
          <a:bodyPr wrap="square" rtlCol="0">
            <a:spAutoFit/>
          </a:bodyPr>
          <a:lstStyle/>
          <a:p>
            <a:pPr marL="655320" marR="0">
              <a:lnSpc>
                <a:spcPct val="107000"/>
              </a:lnSpc>
              <a:spcBef>
                <a:spcPts val="0"/>
              </a:spcBef>
              <a:spcAft>
                <a:spcPts val="800"/>
              </a:spcAft>
            </a:pPr>
            <a:r>
              <a:rPr lang="en-IN" sz="1600" b="1" dirty="0">
                <a:effectLst/>
                <a:latin typeface="Times New Roman" panose="02020603050405020304" pitchFamily="18" charset="0"/>
                <a:ea typeface="Times New Roman" panose="02020603050405020304" pitchFamily="18" charset="0"/>
                <a:cs typeface="Mangal" panose="02040503050203030202" pitchFamily="18" charset="0"/>
              </a:rPr>
              <a:t>Here New customers will signup to access their accounts.</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0" marR="0">
              <a:spcBef>
                <a:spcPts val="25"/>
              </a:spcBef>
              <a:spcAft>
                <a:spcPts val="0"/>
              </a:spcAft>
            </a:pPr>
            <a:r>
              <a:rPr lang="en-US" sz="16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dirty="0">
              <a:effectLst/>
              <a:latin typeface="Times New Roman" panose="02020603050405020304" pitchFamily="18" charset="0"/>
              <a:ea typeface="Times New Roman" panose="02020603050405020304" pitchFamily="18" charset="0"/>
            </a:endParaRPr>
          </a:p>
          <a:p>
            <a:pPr marL="655320" marR="906145">
              <a:lnSpc>
                <a:spcPct val="107000"/>
              </a:lnSpc>
              <a:spcBef>
                <a:spcPts val="0"/>
              </a:spcBef>
              <a:spcAft>
                <a:spcPts val="800"/>
              </a:spcAft>
            </a:pPr>
            <a:r>
              <a:rPr lang="en-IN" sz="1600" b="1" dirty="0">
                <a:effectLst/>
                <a:latin typeface="Times New Roman" panose="02020603050405020304" pitchFamily="18" charset="0"/>
                <a:ea typeface="Times New Roman" panose="02020603050405020304" pitchFamily="18" charset="0"/>
                <a:cs typeface="Mangal" panose="02040503050203030202" pitchFamily="18" charset="0"/>
              </a:rPr>
              <a:t>User have to enter username, name, password, choose security question and answer to that question.</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0" marR="0">
              <a:spcBef>
                <a:spcPts val="0"/>
              </a:spcBef>
              <a:spcAft>
                <a:spcPts val="0"/>
              </a:spcAft>
            </a:pPr>
            <a:r>
              <a:rPr lang="en-US" sz="16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dirty="0">
              <a:effectLst/>
              <a:latin typeface="Times New Roman" panose="02020603050405020304" pitchFamily="18" charset="0"/>
              <a:ea typeface="Times New Roman" panose="02020603050405020304" pitchFamily="18" charset="0"/>
            </a:endParaRPr>
          </a:p>
          <a:p>
            <a:pPr marL="655320" marR="906145">
              <a:lnSpc>
                <a:spcPct val="107000"/>
              </a:lnSpc>
              <a:spcBef>
                <a:spcPts val="5"/>
              </a:spcBef>
              <a:spcAft>
                <a:spcPts val="800"/>
              </a:spcAft>
            </a:pPr>
            <a:r>
              <a:rPr lang="en-IN" sz="1600" b="1" dirty="0">
                <a:effectLst/>
                <a:latin typeface="Times New Roman" panose="02020603050405020304" pitchFamily="18" charset="0"/>
                <a:ea typeface="Times New Roman" panose="02020603050405020304" pitchFamily="18" charset="0"/>
                <a:cs typeface="Mangal" panose="02040503050203030202" pitchFamily="18" charset="0"/>
              </a:rPr>
              <a:t>Every user must enter their unique Meter Number to complete their signup process.</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537961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83</TotalTime>
  <Words>836</Words>
  <Application>Microsoft Office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Symbol</vt:lpstr>
      <vt:lpstr>Times New Roman</vt:lpstr>
      <vt:lpstr>Tw Cen MT</vt:lpstr>
      <vt:lpstr>Circuit</vt:lpstr>
      <vt:lpstr>Electricity Bill Management System </vt:lpstr>
      <vt:lpstr>Introduction </vt:lpstr>
      <vt:lpstr>Existing system </vt:lpstr>
      <vt:lpstr>Requirement Analysis </vt:lpstr>
      <vt:lpstr>Software Requirements: </vt:lpstr>
      <vt:lpstr>LIMITATIONS: </vt:lpstr>
      <vt:lpstr>Er-Diagram </vt:lpstr>
      <vt:lpstr>Screens </vt:lpstr>
      <vt:lpstr>Sign Up Screen </vt:lpstr>
      <vt:lpstr>Admin’s Home Screen </vt:lpstr>
      <vt:lpstr>Add Customer </vt:lpstr>
      <vt:lpstr>Meter information </vt:lpstr>
      <vt:lpstr>Customer Details </vt:lpstr>
      <vt:lpstr>Deposit Details Screen </vt:lpstr>
      <vt:lpstr>Calculate Bill Screen </vt:lpstr>
      <vt:lpstr>View Customer Info Screen</vt:lpstr>
      <vt:lpstr>Pay Bill Screen </vt:lpstr>
      <vt:lpstr>Generate/ Show Bill Screen </vt:lpstr>
      <vt:lpstr>Conclusion and Recommendations </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Bill Management System </dc:title>
  <dc:creator>sumitvishwambhar15@gmail.com</dc:creator>
  <cp:lastModifiedBy>sumitvishwambhar15@gmail.com</cp:lastModifiedBy>
  <cp:revision>10</cp:revision>
  <dcterms:created xsi:type="dcterms:W3CDTF">2023-05-11T11:27:33Z</dcterms:created>
  <dcterms:modified xsi:type="dcterms:W3CDTF">2023-05-12T03:50:19Z</dcterms:modified>
</cp:coreProperties>
</file>