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1" r:id="rId8"/>
    <p:sldId id="262" r:id="rId9"/>
    <p:sldId id="263" r:id="rId10"/>
    <p:sldId id="264" r:id="rId11"/>
    <p:sldId id="265" r:id="rId12"/>
    <p:sldId id="266" r:id="rId13"/>
    <p:sldId id="267" r:id="rId14"/>
    <p:sldId id="268" r:id="rId15"/>
    <p:sldId id="270" r:id="rId16"/>
    <p:sldId id="269" r:id="rId17"/>
    <p:sldId id="271" r:id="rId18"/>
    <p:sldId id="272" r:id="rId19"/>
    <p:sldId id="276"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221"/>
    <a:srgbClr val="E6833F"/>
    <a:srgbClr val="C49400"/>
    <a:srgbClr val="D8A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500" b="1" noProof="0" dirty="0" smtClean="0">
                <a:solidFill>
                  <a:srgbClr val="C00000"/>
                </a:solidFill>
                <a:latin typeface="Times New Roman" panose="02020603050405020304" pitchFamily="18" charset="0"/>
                <a:ea typeface="+mn-ea"/>
                <a:cs typeface="Times New Roman" panose="02020603050405020304" pitchFamily="18" charset="0"/>
                <a:sym typeface="+mn-ea"/>
              </a:rPr>
              <a:t>RNS Institute of Technology</a:t>
            </a:r>
            <a:br>
              <a:rPr kumimoji="0" lang="en-US" sz="2500" kern="1200" cap="none" spc="0" normalizeH="0" baseline="0" noProof="0" dirty="0" smtClean="0">
                <a:latin typeface="Times New Roman" panose="02020603050405020304" pitchFamily="18" charset="0"/>
                <a:ea typeface="+mn-ea"/>
                <a:cs typeface="Times New Roman" panose="02020603050405020304" pitchFamily="18" charset="0"/>
              </a:rPr>
            </a:br>
            <a:r>
              <a:rPr lang="en-US" sz="2500" b="1" noProof="0" dirty="0" smtClean="0">
                <a:solidFill>
                  <a:srgbClr val="001F5F"/>
                </a:solidFill>
                <a:latin typeface="Times New Roman" panose="02020603050405020304" pitchFamily="18" charset="0"/>
                <a:ea typeface="+mn-ea"/>
                <a:cs typeface="Times New Roman" panose="02020603050405020304" pitchFamily="18" charset="0"/>
                <a:sym typeface="+mn-ea"/>
              </a:rPr>
              <a:t>(AICTE </a:t>
            </a:r>
            <a:r>
              <a:rPr lang="en-US" sz="2500" noProof="0" dirty="0" smtClean="0">
                <a:solidFill>
                  <a:srgbClr val="001F5F"/>
                </a:solidFill>
                <a:latin typeface="Times New Roman" panose="02020603050405020304" pitchFamily="18" charset="0"/>
                <a:ea typeface="+mn-ea"/>
                <a:cs typeface="Times New Roman" panose="02020603050405020304" pitchFamily="18" charset="0"/>
                <a:sym typeface="+mn-ea"/>
              </a:rPr>
              <a:t>Approved, </a:t>
            </a:r>
            <a:r>
              <a:rPr lang="en-US" sz="2500" b="1" noProof="0" dirty="0" smtClean="0">
                <a:solidFill>
                  <a:srgbClr val="001F5F"/>
                </a:solidFill>
                <a:latin typeface="Times New Roman" panose="02020603050405020304" pitchFamily="18" charset="0"/>
                <a:ea typeface="+mn-ea"/>
                <a:cs typeface="Times New Roman" panose="02020603050405020304" pitchFamily="18" charset="0"/>
                <a:sym typeface="+mn-ea"/>
              </a:rPr>
              <a:t>VTU </a:t>
            </a:r>
            <a:r>
              <a:rPr lang="en-US" sz="2500" noProof="0" dirty="0" smtClean="0">
                <a:solidFill>
                  <a:srgbClr val="001F5F"/>
                </a:solidFill>
                <a:latin typeface="Times New Roman" panose="02020603050405020304" pitchFamily="18" charset="0"/>
                <a:ea typeface="+mn-ea"/>
                <a:cs typeface="Times New Roman" panose="02020603050405020304" pitchFamily="18" charset="0"/>
                <a:sym typeface="+mn-ea"/>
              </a:rPr>
              <a:t>Affiliated and </a:t>
            </a:r>
            <a:r>
              <a:rPr lang="en-US" sz="2500" b="1" noProof="0" dirty="0" smtClean="0">
                <a:solidFill>
                  <a:srgbClr val="001F5F"/>
                </a:solidFill>
                <a:latin typeface="Times New Roman" panose="02020603050405020304" pitchFamily="18" charset="0"/>
                <a:ea typeface="+mn-ea"/>
                <a:cs typeface="Times New Roman" panose="02020603050405020304" pitchFamily="18" charset="0"/>
                <a:sym typeface="+mn-ea"/>
              </a:rPr>
              <a:t>NAAC ‘A’ </a:t>
            </a:r>
            <a:r>
              <a:rPr lang="en-US" sz="2500" noProof="0" dirty="0" smtClean="0">
                <a:solidFill>
                  <a:srgbClr val="001F5F"/>
                </a:solidFill>
                <a:latin typeface="Times New Roman" panose="02020603050405020304" pitchFamily="18" charset="0"/>
                <a:ea typeface="+mn-ea"/>
                <a:cs typeface="Times New Roman" panose="02020603050405020304" pitchFamily="18" charset="0"/>
                <a:sym typeface="+mn-ea"/>
              </a:rPr>
              <a:t>Accredited)</a:t>
            </a:r>
            <a:br>
              <a:rPr kumimoji="0" lang="en-US" sz="2500" kern="1200" cap="none" spc="0" normalizeH="0" baseline="0" noProof="0" dirty="0" smtClean="0">
                <a:latin typeface="Times New Roman" panose="02020603050405020304" pitchFamily="18" charset="0"/>
                <a:ea typeface="+mn-ea"/>
                <a:cs typeface="Times New Roman" panose="02020603050405020304" pitchFamily="18" charset="0"/>
              </a:rPr>
            </a:br>
            <a:r>
              <a:rPr lang="en-US" sz="2500" b="1" noProof="0" dirty="0" smtClean="0">
                <a:solidFill>
                  <a:srgbClr val="C00000"/>
                </a:solidFill>
                <a:latin typeface="Times New Roman" panose="02020603050405020304" pitchFamily="18" charset="0"/>
                <a:ea typeface="+mn-ea"/>
                <a:cs typeface="Times New Roman" panose="02020603050405020304" pitchFamily="18" charset="0"/>
                <a:sym typeface="+mn-ea"/>
              </a:rPr>
              <a:t>Department of Information Science and Engineering</a:t>
            </a:r>
            <a:br>
              <a:rPr kumimoji="0" lang="en-US" sz="2500" kern="1200" cap="none" spc="0" normalizeH="0" baseline="0" noProof="0" dirty="0" smtClean="0">
                <a:latin typeface="Times New Roman" panose="02020603050405020304" pitchFamily="18" charset="0"/>
                <a:ea typeface="+mn-ea"/>
                <a:cs typeface="Times New Roman" panose="02020603050405020304" pitchFamily="18" charset="0"/>
              </a:rPr>
            </a:br>
            <a:r>
              <a:rPr lang="en-US" sz="2500" noProof="0" dirty="0" smtClean="0">
                <a:solidFill>
                  <a:srgbClr val="001F5F"/>
                </a:solidFill>
                <a:latin typeface="Times New Roman" panose="02020603050405020304" pitchFamily="18" charset="0"/>
                <a:ea typeface="+mn-ea"/>
                <a:cs typeface="Times New Roman" panose="02020603050405020304" pitchFamily="18" charset="0"/>
                <a:sym typeface="+mn-ea"/>
              </a:rPr>
              <a:t>(</a:t>
            </a:r>
            <a:r>
              <a:rPr lang="en-US" sz="2500" b="1" noProof="0" dirty="0" smtClean="0">
                <a:solidFill>
                  <a:srgbClr val="001F5F"/>
                </a:solidFill>
                <a:latin typeface="Times New Roman" panose="02020603050405020304" pitchFamily="18" charset="0"/>
                <a:ea typeface="+mn-ea"/>
                <a:cs typeface="Times New Roman" panose="02020603050405020304" pitchFamily="18" charset="0"/>
                <a:sym typeface="+mn-ea"/>
              </a:rPr>
              <a:t>Accredited </a:t>
            </a:r>
            <a:r>
              <a:rPr lang="en-US" sz="2500" noProof="0" dirty="0" smtClean="0">
                <a:solidFill>
                  <a:srgbClr val="001F5F"/>
                </a:solidFill>
                <a:latin typeface="Times New Roman" panose="02020603050405020304" pitchFamily="18" charset="0"/>
                <a:ea typeface="+mn-ea"/>
                <a:cs typeface="Times New Roman" panose="02020603050405020304" pitchFamily="18" charset="0"/>
                <a:sym typeface="+mn-ea"/>
              </a:rPr>
              <a:t>by </a:t>
            </a:r>
            <a:r>
              <a:rPr lang="en-US" sz="2500" b="1" noProof="0" dirty="0" smtClean="0">
                <a:solidFill>
                  <a:srgbClr val="001F5F"/>
                </a:solidFill>
                <a:latin typeface="Times New Roman" panose="02020603050405020304" pitchFamily="18" charset="0"/>
                <a:ea typeface="+mn-ea"/>
                <a:cs typeface="Times New Roman" panose="02020603050405020304" pitchFamily="18" charset="0"/>
                <a:sym typeface="+mn-ea"/>
              </a:rPr>
              <a:t>NBA </a:t>
            </a:r>
            <a:r>
              <a:rPr lang="en-US" sz="2500" noProof="0" dirty="0" smtClean="0">
                <a:solidFill>
                  <a:srgbClr val="001F5F"/>
                </a:solidFill>
                <a:latin typeface="Times New Roman" panose="02020603050405020304" pitchFamily="18" charset="0"/>
                <a:ea typeface="+mn-ea"/>
                <a:cs typeface="Times New Roman" panose="02020603050405020304" pitchFamily="18" charset="0"/>
                <a:sym typeface="+mn-ea"/>
              </a:rPr>
              <a:t>for the </a:t>
            </a:r>
            <a:r>
              <a:rPr lang="en-US" sz="2500" i="1" noProof="0" dirty="0" smtClean="0">
                <a:solidFill>
                  <a:srgbClr val="001F5F"/>
                </a:solidFill>
                <a:latin typeface="Times New Roman" panose="02020603050405020304" pitchFamily="18" charset="0"/>
                <a:ea typeface="+mn-ea"/>
                <a:cs typeface="Times New Roman" panose="02020603050405020304" pitchFamily="18" charset="0"/>
                <a:sym typeface="+mn-ea"/>
              </a:rPr>
              <a:t>Academic Years 2018-19, 2019-20 and 2020-21</a:t>
            </a:r>
            <a:r>
              <a:rPr lang="en-US" sz="2500" noProof="0" dirty="0" smtClean="0">
                <a:solidFill>
                  <a:srgbClr val="001F5F"/>
                </a:solidFill>
                <a:latin typeface="Times New Roman" panose="02020603050405020304" pitchFamily="18" charset="0"/>
                <a:ea typeface="+mn-ea"/>
                <a:cs typeface="Times New Roman" panose="02020603050405020304" pitchFamily="18" charset="0"/>
                <a:sym typeface="+mn-ea"/>
              </a:rPr>
              <a:t>)</a:t>
            </a:r>
            <a:br>
              <a:rPr kumimoji="0" lang="en-US" sz="2500" kern="1200" cap="none" spc="0" normalizeH="0" baseline="0" noProof="0" dirty="0" smtClean="0">
                <a:solidFill>
                  <a:srgbClr val="001F5F"/>
                </a:solidFill>
                <a:latin typeface="Times New Roman" panose="02020603050405020304" pitchFamily="18" charset="0"/>
                <a:ea typeface="+mn-ea"/>
                <a:cs typeface="Times New Roman" panose="02020603050405020304" pitchFamily="18" charset="0"/>
              </a:rPr>
            </a:br>
            <a:br>
              <a:rPr kumimoji="0" lang="en-US" sz="2500" kern="1200" cap="none" spc="0" normalizeH="0" baseline="0" noProof="0" dirty="0" smtClean="0">
                <a:solidFill>
                  <a:srgbClr val="001F5F"/>
                </a:solidFill>
                <a:latin typeface="Times New Roman" panose="02020603050405020304" pitchFamily="18" charset="0"/>
                <a:ea typeface="+mn-ea"/>
                <a:cs typeface="Times New Roman" panose="02020603050405020304" pitchFamily="18" charset="0"/>
              </a:rPr>
            </a:br>
            <a:r>
              <a:rPr lang="en-US" sz="2500" b="1" noProof="0" dirty="0">
                <a:solidFill>
                  <a:srgbClr val="C00000"/>
                </a:solidFill>
                <a:effectLst>
                  <a:outerShdw blurRad="38100" dist="25400" dir="5400000" algn="tl" rotWithShape="0">
                    <a:srgbClr val="000000">
                      <a:alpha val="43000"/>
                    </a:srgbClr>
                  </a:outerShdw>
                </a:effectLst>
                <a:latin typeface="Times New Roman" panose="02020603050405020304" pitchFamily="18" charset="0"/>
                <a:cs typeface="Times New Roman" panose="02020603050405020304" pitchFamily="18" charset="0"/>
                <a:sym typeface="+mn-ea"/>
              </a:rPr>
              <a:t>Data structures Laboratory-18CSL38 </a:t>
            </a:r>
            <a:br>
              <a:rPr kumimoji="0" lang="en-US" sz="2500" b="1" kern="1200" cap="none" spc="0" normalizeH="0" baseline="0" noProof="0" dirty="0">
                <a:solidFill>
                  <a:srgbClr val="C00000"/>
                </a:solidFill>
                <a:effectLst>
                  <a:outerShdw blurRad="38100" dist="25400" dir="5400000" algn="tl" rotWithShape="0">
                    <a:srgbClr val="000000">
                      <a:alpha val="43000"/>
                    </a:srgbClr>
                  </a:outerShdw>
                </a:effectLst>
                <a:latin typeface="Times New Roman" panose="02020603050405020304" pitchFamily="18" charset="0"/>
                <a:ea typeface="+mj-ea"/>
                <a:cs typeface="Times New Roman" panose="02020603050405020304" pitchFamily="18" charset="0"/>
              </a:rPr>
            </a:br>
            <a:br>
              <a:rPr kumimoji="0" lang="en-US" sz="1500" b="1" kern="1200" cap="none" spc="0" normalizeH="0" baseline="0" noProof="0" dirty="0">
                <a:solidFill>
                  <a:srgbClr val="C00000"/>
                </a:solidFill>
                <a:effectLst>
                  <a:outerShdw blurRad="38100" dist="25400" dir="5400000" algn="tl" rotWithShape="0">
                    <a:srgbClr val="000000">
                      <a:alpha val="43000"/>
                    </a:srgbClr>
                  </a:outerShdw>
                </a:effectLst>
                <a:latin typeface="Times New Roman" panose="02020603050405020304" pitchFamily="18" charset="0"/>
                <a:ea typeface="+mj-ea"/>
                <a:cs typeface="Times New Roman" panose="02020603050405020304" pitchFamily="18" charset="0"/>
              </a:rPr>
            </a:br>
            <a:endParaRPr lang="en-US" sz="1500" dirty="0"/>
          </a:p>
        </p:txBody>
      </p:sp>
      <p:sp>
        <p:nvSpPr>
          <p:cNvPr id="3" name="Subtitle 2"/>
          <p:cNvSpPr>
            <a:spLocks noGrp="1"/>
          </p:cNvSpPr>
          <p:nvPr>
            <p:ph type="subTitle" idx="1"/>
          </p:nvPr>
        </p:nvSpPr>
        <p:spPr>
          <a:xfrm>
            <a:off x="311785" y="3686810"/>
            <a:ext cx="11578590" cy="2975610"/>
          </a:xfrm>
        </p:spPr>
        <p:txBody>
          <a:bodyPr/>
          <a:lstStyle/>
          <a:p>
            <a:r>
              <a:rPr kumimoji="0" lang="en-US" altLang="en-IN" sz="4000" b="1" kern="1200" cap="none" spc="0" normalizeH="0" baseline="0" noProof="0" dirty="0">
                <a:ln w="12700">
                  <a:solidFill>
                    <a:schemeClr val="tx2">
                      <a:lumMod val="75000"/>
                    </a:schemeClr>
                  </a:solidFill>
                  <a:prstDash val="solid"/>
                </a:ln>
                <a:pattFill prst="dkUpDiag">
                  <a:fgClr>
                    <a:schemeClr val="accent1">
                      <a:lumMod val="75000"/>
                    </a:schemeClr>
                  </a:fgClr>
                  <a:bgClr>
                    <a:schemeClr val="tx2">
                      <a:lumMod val="20000"/>
                      <a:lumOff val="80000"/>
                    </a:schemeClr>
                  </a:bgClr>
                </a:pattFill>
                <a:effectLst>
                  <a:outerShdw dist="38100" dir="2640000" algn="bl" rotWithShape="0">
                    <a:schemeClr val="tx2">
                      <a:lumMod val="75000"/>
                    </a:schemeClr>
                  </a:outerShdw>
                </a:effectLst>
                <a:latin typeface="Arial Rounded MT Bold" panose="020F0704030504030204" pitchFamily="34" charset="0"/>
                <a:ea typeface="+mj-ea"/>
                <a:cs typeface="Aharoni" pitchFamily="2" charset="-79"/>
              </a:rPr>
              <a:t>ATM Transaction</a:t>
            </a:r>
            <a:r>
              <a:rPr kumimoji="0" lang="en-IN" altLang="en-US" sz="4000" b="1" kern="1200" cap="none" spc="0" normalizeH="0" baseline="0" noProof="0" dirty="0">
                <a:ln w="12700">
                  <a:solidFill>
                    <a:schemeClr val="tx2">
                      <a:lumMod val="75000"/>
                    </a:schemeClr>
                  </a:solidFill>
                  <a:prstDash val="solid"/>
                </a:ln>
                <a:pattFill prst="dkUpDiag">
                  <a:fgClr>
                    <a:schemeClr val="accent1">
                      <a:lumMod val="75000"/>
                    </a:schemeClr>
                  </a:fgClr>
                  <a:bgClr>
                    <a:schemeClr val="tx2">
                      <a:lumMod val="20000"/>
                      <a:lumOff val="80000"/>
                    </a:schemeClr>
                  </a:bgClr>
                </a:pattFill>
                <a:effectLst>
                  <a:outerShdw dist="38100" dir="2640000" algn="bl" rotWithShape="0">
                    <a:schemeClr val="tx2">
                      <a:lumMod val="75000"/>
                    </a:schemeClr>
                  </a:outerShdw>
                </a:effectLst>
                <a:latin typeface="Arial Rounded MT Bold" panose="020F0704030504030204" pitchFamily="34" charset="0"/>
                <a:ea typeface="+mj-ea"/>
                <a:cs typeface="Aharoni" pitchFamily="2" charset="-79"/>
              </a:rPr>
              <a:t>s</a:t>
            </a:r>
            <a:endParaRPr kumimoji="0" lang="en-US" altLang="en-IN" sz="4000" b="1" kern="1200" cap="none" spc="0" normalizeH="0" baseline="0" noProof="0" dirty="0">
              <a:ln w="12700">
                <a:solidFill>
                  <a:schemeClr val="tx2">
                    <a:lumMod val="75000"/>
                  </a:schemeClr>
                </a:solidFill>
                <a:prstDash val="solid"/>
              </a:ln>
              <a:pattFill prst="dkUpDiag">
                <a:fgClr>
                  <a:schemeClr val="accent1">
                    <a:lumMod val="75000"/>
                  </a:schemeClr>
                </a:fgClr>
                <a:bgClr>
                  <a:schemeClr val="tx2">
                    <a:lumMod val="20000"/>
                    <a:lumOff val="80000"/>
                  </a:schemeClr>
                </a:bgClr>
              </a:pattFill>
              <a:effectLst>
                <a:outerShdw dist="38100" dir="2640000" algn="bl" rotWithShape="0">
                  <a:schemeClr val="tx2">
                    <a:lumMod val="75000"/>
                  </a:schemeClr>
                </a:outerShdw>
              </a:effectLst>
              <a:latin typeface="Arial Rounded MT Bold" panose="020F0704030504030204" pitchFamily="34" charset="0"/>
              <a:ea typeface="+mj-ea"/>
              <a:cs typeface="Aharoni" pitchFamily="2" charset="-79"/>
            </a:endParaRPr>
          </a:p>
          <a:p>
            <a:pPr>
              <a:lnSpc>
                <a:spcPct val="80000"/>
              </a:lnSpc>
            </a:pPr>
            <a:endParaRPr sz="2000" b="1" dirty="0">
              <a:solidFill>
                <a:srgbClr val="002060"/>
              </a:solidFill>
              <a:latin typeface="Times New Roman" panose="02020603050405020304" pitchFamily="18" charset="0"/>
              <a:cs typeface="Times New Roman" panose="02020603050405020304" pitchFamily="18" charset="0"/>
              <a:sym typeface="+mn-ea"/>
            </a:endParaRPr>
          </a:p>
          <a:p>
            <a:pPr algn="l">
              <a:lnSpc>
                <a:spcPct val="80000"/>
              </a:lnSpc>
            </a:pPr>
            <a:endParaRPr sz="2000" b="1" dirty="0">
              <a:solidFill>
                <a:srgbClr val="002060"/>
              </a:solidFill>
              <a:latin typeface="Times New Roman" panose="02020603050405020304" pitchFamily="18" charset="0"/>
              <a:cs typeface="Times New Roman" panose="02020603050405020304" pitchFamily="18" charset="0"/>
              <a:sym typeface="+mn-ea"/>
            </a:endParaRPr>
          </a:p>
          <a:p>
            <a:pPr algn="l">
              <a:lnSpc>
                <a:spcPct val="80000"/>
              </a:lnSpc>
            </a:pPr>
            <a:r>
              <a:rPr sz="2300" b="1" dirty="0">
                <a:solidFill>
                  <a:srgbClr val="002060"/>
                </a:solidFill>
                <a:latin typeface="Times New Roman" panose="02020603050405020304" pitchFamily="18" charset="0"/>
                <a:cs typeface="Times New Roman" panose="02020603050405020304" pitchFamily="18" charset="0"/>
                <a:sym typeface="+mn-ea"/>
              </a:rPr>
              <a:t>Staff in Charge:</a:t>
            </a:r>
            <a:r>
              <a:rPr sz="2300" b="1" dirty="0">
                <a:solidFill>
                  <a:srgbClr val="C00000"/>
                </a:solidFill>
                <a:latin typeface="Times New Roman" panose="02020603050405020304" pitchFamily="18" charset="0"/>
                <a:cs typeface="Times New Roman" panose="02020603050405020304" pitchFamily="18" charset="0"/>
                <a:sym typeface="+mn-ea"/>
              </a:rPr>
              <a:t> Mrs. </a:t>
            </a:r>
            <a:r>
              <a:rPr lang="en-US" sz="2300" b="1" dirty="0">
                <a:solidFill>
                  <a:srgbClr val="C00000"/>
                </a:solidFill>
                <a:latin typeface="Times New Roman" panose="02020603050405020304" pitchFamily="18" charset="0"/>
                <a:cs typeface="Times New Roman" panose="02020603050405020304" pitchFamily="18" charset="0"/>
                <a:sym typeface="+mn-ea"/>
              </a:rPr>
              <a:t>Kusuma K R				</a:t>
            </a:r>
            <a:endParaRPr sz="2300" b="1" dirty="0">
              <a:solidFill>
                <a:srgbClr val="C00000"/>
              </a:solidFill>
              <a:latin typeface="Times New Roman" panose="02020603050405020304" pitchFamily="18" charset="0"/>
              <a:cs typeface="Times New Roman" panose="02020603050405020304" pitchFamily="18" charset="0"/>
            </a:endParaRPr>
          </a:p>
          <a:p>
            <a:pPr algn="l">
              <a:lnSpc>
                <a:spcPct val="80000"/>
              </a:lnSpc>
            </a:pPr>
            <a:r>
              <a:rPr sz="2300" b="1" dirty="0">
                <a:solidFill>
                  <a:srgbClr val="002060"/>
                </a:solidFill>
                <a:latin typeface="Times New Roman" panose="02020603050405020304" pitchFamily="18" charset="0"/>
                <a:cs typeface="Times New Roman" panose="02020603050405020304" pitchFamily="18" charset="0"/>
                <a:sym typeface="+mn-ea"/>
              </a:rPr>
              <a:t>Designation</a:t>
            </a:r>
            <a:r>
              <a:rPr sz="2300" dirty="0">
                <a:solidFill>
                  <a:srgbClr val="002060"/>
                </a:solidFill>
                <a:latin typeface="Times New Roman" panose="02020603050405020304" pitchFamily="18" charset="0"/>
                <a:cs typeface="Times New Roman" panose="02020603050405020304" pitchFamily="18" charset="0"/>
                <a:sym typeface="+mn-ea"/>
              </a:rPr>
              <a:t>:</a:t>
            </a:r>
            <a:r>
              <a:rPr sz="2300" dirty="0">
                <a:solidFill>
                  <a:srgbClr val="FF0000"/>
                </a:solidFill>
                <a:latin typeface="Times New Roman" panose="02020603050405020304" pitchFamily="18" charset="0"/>
                <a:cs typeface="Times New Roman" panose="02020603050405020304" pitchFamily="18" charset="0"/>
                <a:sym typeface="+mn-ea"/>
              </a:rPr>
              <a:t> </a:t>
            </a:r>
            <a:r>
              <a:rPr sz="2300" b="1" dirty="0">
                <a:solidFill>
                  <a:srgbClr val="C00000"/>
                </a:solidFill>
                <a:latin typeface="Times New Roman" panose="02020603050405020304" pitchFamily="18" charset="0"/>
                <a:cs typeface="Times New Roman" panose="02020603050405020304" pitchFamily="18" charset="0"/>
                <a:sym typeface="+mn-ea"/>
              </a:rPr>
              <a:t>Assistant Professor</a:t>
            </a:r>
            <a:r>
              <a:rPr lang="en-US" sz="2000" b="1" dirty="0">
                <a:solidFill>
                  <a:srgbClr val="C00000"/>
                </a:solidFill>
                <a:latin typeface="Times New Roman" panose="02020603050405020304" pitchFamily="18" charset="0"/>
                <a:cs typeface="Times New Roman" panose="02020603050405020304" pitchFamily="18" charset="0"/>
                <a:sym typeface="+mn-ea"/>
              </a:rPr>
              <a:t>				</a:t>
            </a:r>
            <a:endParaRPr sz="2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a:p>
            <a:pPr>
              <a:lnSpc>
                <a:spcPct val="80000"/>
              </a:lnSpc>
            </a:pPr>
            <a:r>
              <a:rPr sz="3000" b="1" dirty="0">
                <a:solidFill>
                  <a:srgbClr val="B54A10"/>
                </a:solidFill>
                <a:latin typeface="Times New Roman" panose="02020603050405020304" pitchFamily="18" charset="0"/>
                <a:cs typeface="Times New Roman" panose="02020603050405020304" pitchFamily="18" charset="0"/>
                <a:sym typeface="+mn-ea"/>
              </a:rPr>
              <a:t> 	</a:t>
            </a:r>
            <a:r>
              <a:rPr lang="en-US" sz="3000" b="1" dirty="0">
                <a:solidFill>
                  <a:srgbClr val="B54A10"/>
                </a:solidFill>
                <a:latin typeface="Times New Roman" panose="02020603050405020304" pitchFamily="18" charset="0"/>
                <a:cs typeface="Times New Roman" panose="02020603050405020304" pitchFamily="18" charset="0"/>
                <a:sym typeface="+mn-ea"/>
              </a:rPr>
              <a:t>				</a:t>
            </a:r>
            <a:endParaRPr sz="2000" b="1" dirty="0">
              <a:solidFill>
                <a:srgbClr val="B54A10"/>
              </a:solidFill>
              <a:latin typeface="Times New Roman" panose="02020603050405020304" pitchFamily="18" charset="0"/>
              <a:cs typeface="Times New Roman" panose="02020603050405020304" pitchFamily="18" charset="0"/>
            </a:endParaRPr>
          </a:p>
          <a:p>
            <a:pPr>
              <a:lnSpc>
                <a:spcPct val="80000"/>
              </a:lnSpc>
            </a:pPr>
            <a:r>
              <a:rPr sz="2000" b="1" dirty="0">
                <a:solidFill>
                  <a:srgbClr val="B54A10"/>
                </a:solidFill>
                <a:latin typeface="Times New Roman" panose="02020603050405020304" pitchFamily="18" charset="0"/>
                <a:cs typeface="Times New Roman" panose="02020603050405020304" pitchFamily="18" charset="0"/>
                <a:sym typeface="+mn-ea"/>
              </a:rPr>
              <a:t> 	</a:t>
            </a:r>
            <a:r>
              <a:rPr lang="en-US" sz="2000" b="1" dirty="0">
                <a:solidFill>
                  <a:srgbClr val="B54A10"/>
                </a:solidFill>
                <a:latin typeface="Times New Roman" panose="02020603050405020304" pitchFamily="18" charset="0"/>
                <a:cs typeface="Times New Roman" panose="02020603050405020304" pitchFamily="18" charset="0"/>
                <a:sym typeface="+mn-ea"/>
              </a:rPr>
              <a:t>								</a:t>
            </a:r>
            <a:r>
              <a:rPr sz="2000" b="1" dirty="0">
                <a:solidFill>
                  <a:srgbClr val="B54A10"/>
                </a:solidFill>
                <a:latin typeface="Times New Roman" panose="02020603050405020304" pitchFamily="18" charset="0"/>
                <a:cs typeface="Times New Roman" panose="02020603050405020304" pitchFamily="18" charset="0"/>
                <a:sym typeface="+mn-ea"/>
              </a:rPr>
              <a:t> 	</a:t>
            </a:r>
            <a:r>
              <a:rPr lang="en-US" sz="2000" b="1" dirty="0">
                <a:solidFill>
                  <a:srgbClr val="B54A10"/>
                </a:solidFill>
                <a:latin typeface="Times New Roman" panose="02020603050405020304" pitchFamily="18" charset="0"/>
                <a:cs typeface="Times New Roman" panose="02020603050405020304" pitchFamily="18" charset="0"/>
                <a:sym typeface="+mn-ea"/>
              </a:rPr>
              <a:t>								</a:t>
            </a:r>
            <a:r>
              <a:rPr sz="2000" dirty="0">
                <a:latin typeface="Times New Roman" panose="02020603050405020304" pitchFamily="18" charset="0"/>
                <a:cs typeface="Times New Roman" panose="02020603050405020304" pitchFamily="18" charset="0"/>
                <a:sym typeface="+mn-ea"/>
              </a:rPr>
              <a:t> </a:t>
            </a:r>
            <a:endParaRPr kumimoji="0" lang="en-US" altLang="en-IN" sz="2000" b="1" kern="1200" cap="none" spc="0" normalizeH="0" baseline="0" noProof="0" dirty="0">
              <a:effectLst>
                <a:outerShdw blurRad="38100" dist="25400" dir="5400000" algn="tl" rotWithShape="0">
                  <a:srgbClr val="000000">
                    <a:alpha val="43000"/>
                  </a:srgbClr>
                </a:outerShdw>
              </a:effectLst>
              <a:latin typeface="Arial Rounded MT Bold" panose="020F0704030504030204" pitchFamily="34" charset="0"/>
              <a:ea typeface="+mj-ea"/>
              <a:cs typeface="Aharoni" pitchFamily="2" charset="-79"/>
            </a:endParaRPr>
          </a:p>
          <a:p>
            <a:endParaRPr kumimoji="0" lang="en-IN" sz="3000" b="1" kern="1200" cap="none" spc="0" normalizeH="0" baseline="0" noProof="0" dirty="0">
              <a:effectLst>
                <a:outerShdw blurRad="38100" dist="25400" dir="5400000" algn="tl" rotWithShape="0">
                  <a:srgbClr val="000000">
                    <a:alpha val="43000"/>
                  </a:srgbClr>
                </a:outerShdw>
              </a:effectLst>
              <a:latin typeface="Arial Rounded MT Bold" panose="020F0704030504030204" pitchFamily="34" charset="0"/>
              <a:ea typeface="+mj-ea"/>
              <a:cs typeface="Aharoni" pitchFamily="2" charset="-79"/>
            </a:endParaRPr>
          </a:p>
          <a:p>
            <a:endParaRPr lang="en-US" sz="3000"/>
          </a:p>
        </p:txBody>
      </p:sp>
      <p:sp>
        <p:nvSpPr>
          <p:cNvPr id="9219" name="object 4"/>
          <p:cNvSpPr/>
          <p:nvPr/>
        </p:nvSpPr>
        <p:spPr>
          <a:xfrm>
            <a:off x="107950" y="44450"/>
            <a:ext cx="1225550" cy="1235075"/>
          </a:xfrm>
          <a:prstGeom prst="rect">
            <a:avLst/>
          </a:prstGeom>
          <a:blipFill rotWithShape="1">
            <a:blip r:embed="rId1"/>
            <a:stretch>
              <a:fillRect/>
            </a:stretch>
          </a:blipFill>
          <a:ln w="9525">
            <a:noFill/>
          </a:ln>
        </p:spPr>
        <p:txBody>
          <a:bodyPr lIns="0" tIns="0" rIns="0" bIns="0"/>
          <a:p>
            <a:endParaRPr dirty="0">
              <a:latin typeface="Arial" panose="020B0604020202020204" pitchFamily="34" charset="0"/>
            </a:endParaRPr>
          </a:p>
        </p:txBody>
      </p:sp>
      <p:sp>
        <p:nvSpPr>
          <p:cNvPr id="6" name="Text Box 5"/>
          <p:cNvSpPr txBox="1"/>
          <p:nvPr/>
        </p:nvSpPr>
        <p:spPr>
          <a:xfrm>
            <a:off x="7804785" y="4943475"/>
            <a:ext cx="4085590" cy="1210945"/>
          </a:xfrm>
          <a:prstGeom prst="rect">
            <a:avLst/>
          </a:prstGeom>
          <a:noFill/>
        </p:spPr>
        <p:txBody>
          <a:bodyPr wrap="square" rtlCol="0">
            <a:spAutoFit/>
          </a:bodyPr>
          <a:p>
            <a:pPr algn="l">
              <a:lnSpc>
                <a:spcPct val="80000"/>
              </a:lnSpc>
            </a:pPr>
            <a:r>
              <a:rPr sz="2500" b="1" dirty="0">
                <a:solidFill>
                  <a:srgbClr val="002060"/>
                </a:solidFill>
                <a:latin typeface="Times New Roman" panose="02020603050405020304" pitchFamily="18" charset="0"/>
                <a:cs typeface="Times New Roman" panose="02020603050405020304" pitchFamily="18" charset="0"/>
                <a:sym typeface="+mn-ea"/>
              </a:rPr>
              <a:t>Carried out by</a:t>
            </a:r>
            <a:r>
              <a:rPr lang="en-US" sz="2500" b="1" dirty="0">
                <a:solidFill>
                  <a:srgbClr val="002060"/>
                </a:solidFill>
                <a:latin typeface="Times New Roman" panose="02020603050405020304" pitchFamily="18" charset="0"/>
                <a:cs typeface="Times New Roman" panose="02020603050405020304" pitchFamily="18" charset="0"/>
                <a:sym typeface="+mn-ea"/>
              </a:rPr>
              <a:t> :</a:t>
            </a:r>
            <a:endParaRPr sz="2500" b="1" dirty="0">
              <a:solidFill>
                <a:srgbClr val="002060"/>
              </a:solidFill>
              <a:latin typeface="Times New Roman" panose="02020603050405020304" pitchFamily="18" charset="0"/>
              <a:cs typeface="Times New Roman" panose="02020603050405020304" pitchFamily="18" charset="0"/>
              <a:sym typeface="+mn-ea"/>
            </a:endParaRPr>
          </a:p>
          <a:p>
            <a:pPr algn="l">
              <a:lnSpc>
                <a:spcPct val="80000"/>
              </a:lnSpc>
            </a:pPr>
            <a:r>
              <a:rPr lang="en-US" sz="2200" b="1" dirty="0">
                <a:solidFill>
                  <a:srgbClr val="C00000"/>
                </a:solidFill>
                <a:latin typeface="Times New Roman" panose="02020603050405020304" pitchFamily="18" charset="0"/>
                <a:cs typeface="Times New Roman" panose="02020603050405020304" pitchFamily="18" charset="0"/>
                <a:sym typeface="+mn-ea"/>
              </a:rPr>
              <a:t>Sumit Kushwaha  (1RN19IS159)</a:t>
            </a:r>
            <a:endParaRPr lang="en-US" sz="2200" b="1" dirty="0">
              <a:solidFill>
                <a:srgbClr val="C00000"/>
              </a:solidFill>
              <a:latin typeface="Times New Roman" panose="02020603050405020304" pitchFamily="18" charset="0"/>
              <a:cs typeface="Times New Roman" panose="02020603050405020304" pitchFamily="18" charset="0"/>
              <a:sym typeface="+mn-ea"/>
            </a:endParaRPr>
          </a:p>
          <a:p>
            <a:pPr algn="l">
              <a:lnSpc>
                <a:spcPct val="80000"/>
              </a:lnSpc>
            </a:pPr>
            <a:r>
              <a:rPr lang="en-US" sz="2200" b="1" dirty="0">
                <a:solidFill>
                  <a:srgbClr val="C00000"/>
                </a:solidFill>
                <a:latin typeface="Times New Roman" panose="02020603050405020304" pitchFamily="18" charset="0"/>
                <a:cs typeface="Times New Roman" panose="02020603050405020304" pitchFamily="18" charset="0"/>
                <a:sym typeface="+mn-ea"/>
              </a:rPr>
              <a:t>Suraj Chaudhary (1RN19IS162)</a:t>
            </a:r>
            <a:endParaRPr lang="en-US" sz="2200" b="1" dirty="0">
              <a:solidFill>
                <a:srgbClr val="C00000"/>
              </a:solidFill>
              <a:latin typeface="Times New Roman" panose="02020603050405020304" pitchFamily="18" charset="0"/>
              <a:cs typeface="Times New Roman" panose="02020603050405020304" pitchFamily="18" charset="0"/>
              <a:sym typeface="+mn-ea"/>
            </a:endParaRPr>
          </a:p>
          <a:p>
            <a:pPr algn="l">
              <a:lnSpc>
                <a:spcPct val="80000"/>
              </a:lnSpc>
            </a:pPr>
            <a:r>
              <a:rPr lang="en-US" sz="2200" b="1" dirty="0">
                <a:solidFill>
                  <a:srgbClr val="C00000"/>
                </a:solidFill>
                <a:latin typeface="Times New Roman" panose="02020603050405020304" pitchFamily="18" charset="0"/>
                <a:cs typeface="Times New Roman" panose="02020603050405020304" pitchFamily="18" charset="0"/>
                <a:sym typeface="+mn-ea"/>
              </a:rPr>
              <a:t>Yash Pathak          (1RN19IS185)</a:t>
            </a:r>
            <a:endParaRPr lang="en-US" sz="2200" b="1" dirty="0">
              <a:solidFill>
                <a:srgbClr val="C0000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lowchart: Data 5"/>
          <p:cNvSpPr/>
          <p:nvPr/>
        </p:nvSpPr>
        <p:spPr>
          <a:xfrm>
            <a:off x="3406140" y="1523365"/>
            <a:ext cx="5379720" cy="59309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Input : Receiver’s Account No &amp; amount to transfer</a:t>
            </a:r>
            <a:endParaRPr lang="en-IN" altLang="en-US">
              <a:solidFill>
                <a:schemeClr val="tx1"/>
              </a:solidFill>
            </a:endParaRPr>
          </a:p>
        </p:txBody>
      </p:sp>
      <p:cxnSp>
        <p:nvCxnSpPr>
          <p:cNvPr id="7" name="Elbow Connector 6"/>
          <p:cNvCxnSpPr>
            <a:stCxn id="11" idx="3"/>
            <a:endCxn id="6" idx="1"/>
          </p:cNvCxnSpPr>
          <p:nvPr/>
        </p:nvCxnSpPr>
        <p:spPr>
          <a:xfrm>
            <a:off x="2675255" y="1129030"/>
            <a:ext cx="3420745" cy="39433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8" name="Flowchart: Decision 7"/>
          <p:cNvSpPr/>
          <p:nvPr/>
        </p:nvSpPr>
        <p:spPr>
          <a:xfrm>
            <a:off x="4117975" y="3620135"/>
            <a:ext cx="3955415" cy="1143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If(amount&gt;0 &amp;&amp; amount&lt;balance)</a:t>
            </a:r>
            <a:endParaRPr lang="en-IN" altLang="en-US">
              <a:solidFill>
                <a:schemeClr val="tx1"/>
              </a:solidFill>
            </a:endParaRPr>
          </a:p>
        </p:txBody>
      </p:sp>
      <p:cxnSp>
        <p:nvCxnSpPr>
          <p:cNvPr id="9" name="Straight Arrow Connector 8"/>
          <p:cNvCxnSpPr>
            <a:stCxn id="10" idx="2"/>
            <a:endCxn id="8" idx="0"/>
          </p:cNvCxnSpPr>
          <p:nvPr/>
        </p:nvCxnSpPr>
        <p:spPr>
          <a:xfrm flipH="1">
            <a:off x="6096000" y="3147060"/>
            <a:ext cx="1270" cy="4730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Rectangles 9"/>
          <p:cNvSpPr/>
          <p:nvPr/>
        </p:nvSpPr>
        <p:spPr>
          <a:xfrm>
            <a:off x="4404360" y="2532380"/>
            <a:ext cx="3385185" cy="614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Confirm Receiver Account No</a:t>
            </a:r>
            <a:endParaRPr lang="en-IN" altLang="en-US">
              <a:solidFill>
                <a:schemeClr val="tx1"/>
              </a:solidFill>
            </a:endParaRPr>
          </a:p>
        </p:txBody>
      </p:sp>
      <p:cxnSp>
        <p:nvCxnSpPr>
          <p:cNvPr id="12" name="Straight Arrow Connector 11"/>
          <p:cNvCxnSpPr>
            <a:stCxn id="6" idx="4"/>
            <a:endCxn id="10" idx="0"/>
          </p:cNvCxnSpPr>
          <p:nvPr/>
        </p:nvCxnSpPr>
        <p:spPr>
          <a:xfrm>
            <a:off x="6096000" y="2116455"/>
            <a:ext cx="1270" cy="4159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Elbow Connector 12"/>
          <p:cNvCxnSpPr>
            <a:stCxn id="8" idx="3"/>
            <a:endCxn id="6" idx="5"/>
          </p:cNvCxnSpPr>
          <p:nvPr/>
        </p:nvCxnSpPr>
        <p:spPr>
          <a:xfrm flipV="1">
            <a:off x="8073390" y="1819910"/>
            <a:ext cx="174625" cy="2371725"/>
          </a:xfrm>
          <a:prstGeom prst="bentConnector3">
            <a:avLst>
              <a:gd name="adj1" fmla="val 544364"/>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Text Box 13"/>
          <p:cNvSpPr txBox="1"/>
          <p:nvPr/>
        </p:nvSpPr>
        <p:spPr>
          <a:xfrm>
            <a:off x="9076055" y="2860040"/>
            <a:ext cx="1185545" cy="368300"/>
          </a:xfrm>
          <a:prstGeom prst="rect">
            <a:avLst/>
          </a:prstGeom>
          <a:noFill/>
        </p:spPr>
        <p:txBody>
          <a:bodyPr wrap="square" rtlCol="0">
            <a:spAutoFit/>
          </a:bodyPr>
          <a:p>
            <a:r>
              <a:rPr lang="en-IN" altLang="en-US"/>
              <a:t>FALSE</a:t>
            </a:r>
            <a:endParaRPr lang="en-IN" altLang="en-US"/>
          </a:p>
        </p:txBody>
      </p:sp>
      <p:sp>
        <p:nvSpPr>
          <p:cNvPr id="15" name="Rectangles 14"/>
          <p:cNvSpPr/>
          <p:nvPr/>
        </p:nvSpPr>
        <p:spPr>
          <a:xfrm>
            <a:off x="549275" y="4763135"/>
            <a:ext cx="4473575" cy="485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Update Sender’s &amp; Reciever’s balance</a:t>
            </a:r>
            <a:endParaRPr lang="en-IN" altLang="en-US">
              <a:solidFill>
                <a:schemeClr val="tx1"/>
              </a:solidFill>
            </a:endParaRPr>
          </a:p>
        </p:txBody>
      </p:sp>
      <p:sp>
        <p:nvSpPr>
          <p:cNvPr id="16" name="Rectangles 15"/>
          <p:cNvSpPr/>
          <p:nvPr/>
        </p:nvSpPr>
        <p:spPr>
          <a:xfrm>
            <a:off x="549275" y="5749290"/>
            <a:ext cx="4473575" cy="560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Update transaction in Linked List</a:t>
            </a:r>
            <a:endParaRPr lang="en-IN" altLang="en-US">
              <a:solidFill>
                <a:schemeClr val="tx1"/>
              </a:solidFill>
            </a:endParaRPr>
          </a:p>
        </p:txBody>
      </p:sp>
      <p:sp>
        <p:nvSpPr>
          <p:cNvPr id="17" name="Flowchart: Data 16"/>
          <p:cNvSpPr/>
          <p:nvPr/>
        </p:nvSpPr>
        <p:spPr>
          <a:xfrm>
            <a:off x="5993765" y="5749290"/>
            <a:ext cx="5001895" cy="56070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Print Transaction sucessful</a:t>
            </a:r>
            <a:endParaRPr lang="en-IN" altLang="en-US">
              <a:solidFill>
                <a:schemeClr val="tx1"/>
              </a:solidFill>
            </a:endParaRPr>
          </a:p>
        </p:txBody>
      </p:sp>
      <p:cxnSp>
        <p:nvCxnSpPr>
          <p:cNvPr id="18" name="Elbow Connector 17"/>
          <p:cNvCxnSpPr>
            <a:stCxn id="8" idx="1"/>
            <a:endCxn id="15" idx="0"/>
          </p:cNvCxnSpPr>
          <p:nvPr/>
        </p:nvCxnSpPr>
        <p:spPr>
          <a:xfrm rot="10800000" flipV="1">
            <a:off x="2785745" y="4191635"/>
            <a:ext cx="1331595" cy="57150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5" idx="2"/>
            <a:endCxn id="16" idx="0"/>
          </p:cNvCxnSpPr>
          <p:nvPr/>
        </p:nvCxnSpPr>
        <p:spPr>
          <a:xfrm>
            <a:off x="2786380" y="5248275"/>
            <a:ext cx="0" cy="5010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6" idx="3"/>
            <a:endCxn id="17" idx="2"/>
          </p:cNvCxnSpPr>
          <p:nvPr/>
        </p:nvCxnSpPr>
        <p:spPr>
          <a:xfrm>
            <a:off x="5022850" y="6029960"/>
            <a:ext cx="147129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1" name="Text Box 20"/>
          <p:cNvSpPr txBox="1"/>
          <p:nvPr/>
        </p:nvSpPr>
        <p:spPr>
          <a:xfrm>
            <a:off x="2786380" y="3823335"/>
            <a:ext cx="852170" cy="368300"/>
          </a:xfrm>
          <a:prstGeom prst="rect">
            <a:avLst/>
          </a:prstGeom>
          <a:noFill/>
        </p:spPr>
        <p:txBody>
          <a:bodyPr wrap="square" rtlCol="0">
            <a:spAutoFit/>
          </a:bodyPr>
          <a:p>
            <a:r>
              <a:rPr lang="en-IN" altLang="en-US"/>
              <a:t>TRUE</a:t>
            </a:r>
            <a:endParaRPr lang="en-IN" altLang="en-US"/>
          </a:p>
        </p:txBody>
      </p:sp>
      <p:sp>
        <p:nvSpPr>
          <p:cNvPr id="22" name="Flowchart: Summing Junction 21"/>
          <p:cNvSpPr/>
          <p:nvPr/>
        </p:nvSpPr>
        <p:spPr>
          <a:xfrm>
            <a:off x="11748135" y="5868670"/>
            <a:ext cx="323850" cy="334645"/>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3" name="Straight Arrow Connector 22"/>
          <p:cNvCxnSpPr>
            <a:stCxn id="17" idx="5"/>
            <a:endCxn id="22" idx="2"/>
          </p:cNvCxnSpPr>
          <p:nvPr/>
        </p:nvCxnSpPr>
        <p:spPr>
          <a:xfrm>
            <a:off x="10495280" y="6029960"/>
            <a:ext cx="1252855" cy="6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11904980" y="0"/>
            <a:ext cx="10795" cy="586867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22" idx="4"/>
          </p:cNvCxnSpPr>
          <p:nvPr/>
        </p:nvCxnSpPr>
        <p:spPr>
          <a:xfrm flipH="1" flipV="1">
            <a:off x="11910060" y="6203315"/>
            <a:ext cx="1270" cy="6559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Flowchart: Decision 10"/>
          <p:cNvSpPr/>
          <p:nvPr/>
        </p:nvSpPr>
        <p:spPr>
          <a:xfrm>
            <a:off x="549275" y="734695"/>
            <a:ext cx="2125980" cy="78867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case 2</a:t>
            </a:r>
            <a:endParaRPr lang="en-IN" altLang="en-US">
              <a:solidFill>
                <a:schemeClr val="tx1"/>
              </a:solidFill>
            </a:endParaRPr>
          </a:p>
        </p:txBody>
      </p:sp>
      <p:cxnSp>
        <p:nvCxnSpPr>
          <p:cNvPr id="26" name="Straight Arrow Connector 25"/>
          <p:cNvCxnSpPr>
            <a:endCxn id="11" idx="0"/>
          </p:cNvCxnSpPr>
          <p:nvPr/>
        </p:nvCxnSpPr>
        <p:spPr>
          <a:xfrm>
            <a:off x="1607820" y="0"/>
            <a:ext cx="4445" cy="7346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7" name="Text Box 26"/>
          <p:cNvSpPr txBox="1"/>
          <p:nvPr/>
        </p:nvSpPr>
        <p:spPr>
          <a:xfrm>
            <a:off x="2967355" y="760730"/>
            <a:ext cx="968375" cy="368300"/>
          </a:xfrm>
          <a:prstGeom prst="rect">
            <a:avLst/>
          </a:prstGeom>
          <a:noFill/>
        </p:spPr>
        <p:txBody>
          <a:bodyPr wrap="square" rtlCol="0">
            <a:spAutoFit/>
          </a:bodyPr>
          <a:p>
            <a:r>
              <a:rPr lang="en-IN" altLang="en-US"/>
              <a:t>YES</a:t>
            </a:r>
            <a:endParaRPr lang="en-IN" altLang="en-US"/>
          </a:p>
        </p:txBody>
      </p:sp>
      <p:cxnSp>
        <p:nvCxnSpPr>
          <p:cNvPr id="28" name="Elbow Connector 27"/>
          <p:cNvCxnSpPr>
            <a:stCxn id="11" idx="2"/>
          </p:cNvCxnSpPr>
          <p:nvPr/>
        </p:nvCxnSpPr>
        <p:spPr>
          <a:xfrm rot="5400000">
            <a:off x="-1680845" y="3564255"/>
            <a:ext cx="5334000" cy="125222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29" name="Text Box 28"/>
          <p:cNvSpPr txBox="1"/>
          <p:nvPr/>
        </p:nvSpPr>
        <p:spPr>
          <a:xfrm>
            <a:off x="1612265" y="1995805"/>
            <a:ext cx="619125" cy="368300"/>
          </a:xfrm>
          <a:prstGeom prst="rect">
            <a:avLst/>
          </a:prstGeom>
          <a:noFill/>
        </p:spPr>
        <p:txBody>
          <a:bodyPr wrap="square" rtlCol="0">
            <a:spAutoFit/>
          </a:bodyPr>
          <a:p>
            <a:r>
              <a:rPr lang="en-IN" altLang="en-US"/>
              <a:t>NO</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lowchart: Data 5"/>
          <p:cNvSpPr/>
          <p:nvPr/>
        </p:nvSpPr>
        <p:spPr>
          <a:xfrm>
            <a:off x="3201035" y="1438910"/>
            <a:ext cx="4354830" cy="60325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Input : 4 digit new Pin</a:t>
            </a:r>
            <a:endParaRPr lang="en-IN" altLang="en-US">
              <a:solidFill>
                <a:schemeClr val="tx1"/>
              </a:solidFill>
            </a:endParaRPr>
          </a:p>
        </p:txBody>
      </p:sp>
      <p:cxnSp>
        <p:nvCxnSpPr>
          <p:cNvPr id="8" name="Elbow Connector 7"/>
          <p:cNvCxnSpPr>
            <a:stCxn id="7" idx="3"/>
            <a:endCxn id="6" idx="1"/>
          </p:cNvCxnSpPr>
          <p:nvPr/>
        </p:nvCxnSpPr>
        <p:spPr>
          <a:xfrm>
            <a:off x="2629535" y="1216025"/>
            <a:ext cx="2748915" cy="22288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9" name="Rectangles 8"/>
          <p:cNvSpPr/>
          <p:nvPr/>
        </p:nvSpPr>
        <p:spPr>
          <a:xfrm>
            <a:off x="3556635" y="2538730"/>
            <a:ext cx="3643630" cy="560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Confirm Pin</a:t>
            </a:r>
            <a:endParaRPr lang="en-IN" altLang="en-US">
              <a:solidFill>
                <a:schemeClr val="tx1"/>
              </a:solidFill>
            </a:endParaRPr>
          </a:p>
        </p:txBody>
      </p:sp>
      <p:cxnSp>
        <p:nvCxnSpPr>
          <p:cNvPr id="10" name="Straight Arrow Connector 9"/>
          <p:cNvCxnSpPr>
            <a:stCxn id="6" idx="4"/>
            <a:endCxn id="9" idx="0"/>
          </p:cNvCxnSpPr>
          <p:nvPr/>
        </p:nvCxnSpPr>
        <p:spPr>
          <a:xfrm>
            <a:off x="5378450" y="2042160"/>
            <a:ext cx="0" cy="4965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Flowchart: Decision 10"/>
          <p:cNvSpPr/>
          <p:nvPr/>
        </p:nvSpPr>
        <p:spPr>
          <a:xfrm>
            <a:off x="4117340" y="3540760"/>
            <a:ext cx="2522220" cy="10458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if(pin&gt;0)</a:t>
            </a:r>
            <a:endParaRPr lang="en-IN" altLang="en-US">
              <a:solidFill>
                <a:schemeClr val="tx1"/>
              </a:solidFill>
            </a:endParaRPr>
          </a:p>
        </p:txBody>
      </p:sp>
      <p:cxnSp>
        <p:nvCxnSpPr>
          <p:cNvPr id="12" name="Straight Arrow Connector 11"/>
          <p:cNvCxnSpPr>
            <a:stCxn id="9" idx="2"/>
            <a:endCxn id="11" idx="0"/>
          </p:cNvCxnSpPr>
          <p:nvPr/>
        </p:nvCxnSpPr>
        <p:spPr>
          <a:xfrm>
            <a:off x="5378450" y="3099435"/>
            <a:ext cx="0" cy="4413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4" name="Elbow Connector 13"/>
          <p:cNvCxnSpPr>
            <a:stCxn id="11" idx="1"/>
            <a:endCxn id="6" idx="2"/>
          </p:cNvCxnSpPr>
          <p:nvPr/>
        </p:nvCxnSpPr>
        <p:spPr>
          <a:xfrm rot="10800000">
            <a:off x="3636010" y="1739900"/>
            <a:ext cx="480695" cy="2323465"/>
          </a:xfrm>
          <a:prstGeom prst="bentConnector3">
            <a:avLst>
              <a:gd name="adj1" fmla="val 240159"/>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Flowchart: Data 14"/>
          <p:cNvSpPr/>
          <p:nvPr/>
        </p:nvSpPr>
        <p:spPr>
          <a:xfrm>
            <a:off x="7200265" y="3772535"/>
            <a:ext cx="3373755" cy="58229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Print :</a:t>
            </a:r>
            <a:endParaRPr lang="en-IN" altLang="en-US">
              <a:solidFill>
                <a:schemeClr val="tx1"/>
              </a:solidFill>
            </a:endParaRPr>
          </a:p>
          <a:p>
            <a:pPr algn="ctr"/>
            <a:r>
              <a:rPr lang="en-IN" altLang="en-US">
                <a:solidFill>
                  <a:schemeClr val="tx1"/>
                </a:solidFill>
              </a:rPr>
              <a:t>Pin Changed</a:t>
            </a:r>
            <a:endParaRPr lang="en-IN" altLang="en-US">
              <a:solidFill>
                <a:schemeClr val="tx1"/>
              </a:solidFill>
            </a:endParaRPr>
          </a:p>
        </p:txBody>
      </p:sp>
      <p:cxnSp>
        <p:nvCxnSpPr>
          <p:cNvPr id="16" name="Straight Arrow Connector 15"/>
          <p:cNvCxnSpPr>
            <a:stCxn id="11" idx="3"/>
            <a:endCxn id="15" idx="2"/>
          </p:cNvCxnSpPr>
          <p:nvPr/>
        </p:nvCxnSpPr>
        <p:spPr>
          <a:xfrm>
            <a:off x="6639560" y="4064000"/>
            <a:ext cx="89789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7" name="Text Box 16"/>
          <p:cNvSpPr txBox="1"/>
          <p:nvPr/>
        </p:nvSpPr>
        <p:spPr>
          <a:xfrm>
            <a:off x="3051175" y="3695065"/>
            <a:ext cx="1035050" cy="368300"/>
          </a:xfrm>
          <a:prstGeom prst="rect">
            <a:avLst/>
          </a:prstGeom>
          <a:noFill/>
        </p:spPr>
        <p:txBody>
          <a:bodyPr wrap="square" rtlCol="0">
            <a:spAutoFit/>
          </a:bodyPr>
          <a:p>
            <a:r>
              <a:rPr lang="en-IN" altLang="en-US"/>
              <a:t>FALSE</a:t>
            </a:r>
            <a:endParaRPr lang="en-IN" altLang="en-US"/>
          </a:p>
        </p:txBody>
      </p:sp>
      <p:sp>
        <p:nvSpPr>
          <p:cNvPr id="18" name="Text Box 17"/>
          <p:cNvSpPr txBox="1"/>
          <p:nvPr/>
        </p:nvSpPr>
        <p:spPr>
          <a:xfrm>
            <a:off x="6650355" y="3695065"/>
            <a:ext cx="905510" cy="368300"/>
          </a:xfrm>
          <a:prstGeom prst="rect">
            <a:avLst/>
          </a:prstGeom>
          <a:noFill/>
        </p:spPr>
        <p:txBody>
          <a:bodyPr wrap="square" rtlCol="0">
            <a:spAutoFit/>
          </a:bodyPr>
          <a:p>
            <a:r>
              <a:rPr lang="en-IN" altLang="en-US"/>
              <a:t>TRUE</a:t>
            </a:r>
            <a:endParaRPr lang="en-IN" altLang="en-US"/>
          </a:p>
        </p:txBody>
      </p:sp>
      <p:sp>
        <p:nvSpPr>
          <p:cNvPr id="23" name="Rectangles 22"/>
          <p:cNvSpPr/>
          <p:nvPr/>
        </p:nvSpPr>
        <p:spPr>
          <a:xfrm>
            <a:off x="4914900" y="5082540"/>
            <a:ext cx="3675380" cy="528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Check transactions in Linked List where user is sender or receiver</a:t>
            </a:r>
            <a:endParaRPr lang="en-IN" altLang="en-US">
              <a:solidFill>
                <a:schemeClr val="tx1"/>
              </a:solidFill>
            </a:endParaRPr>
          </a:p>
        </p:txBody>
      </p:sp>
      <p:cxnSp>
        <p:nvCxnSpPr>
          <p:cNvPr id="25" name="Straight Arrow Connector 24"/>
          <p:cNvCxnSpPr>
            <a:stCxn id="23" idx="2"/>
            <a:endCxn id="24" idx="0"/>
          </p:cNvCxnSpPr>
          <p:nvPr/>
        </p:nvCxnSpPr>
        <p:spPr>
          <a:xfrm>
            <a:off x="6752590" y="5611495"/>
            <a:ext cx="11430" cy="4089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6" name="Flowchart: Data 25"/>
          <p:cNvSpPr/>
          <p:nvPr/>
        </p:nvSpPr>
        <p:spPr>
          <a:xfrm>
            <a:off x="4086225" y="6020435"/>
            <a:ext cx="5117465" cy="49593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Print : matching transactions</a:t>
            </a:r>
            <a:endParaRPr lang="en-IN" altLang="en-US">
              <a:solidFill>
                <a:schemeClr val="tx1"/>
              </a:solidFill>
            </a:endParaRPr>
          </a:p>
        </p:txBody>
      </p:sp>
      <p:sp>
        <p:nvSpPr>
          <p:cNvPr id="27" name="Flowchart: Summing Junction 26"/>
          <p:cNvSpPr/>
          <p:nvPr/>
        </p:nvSpPr>
        <p:spPr>
          <a:xfrm>
            <a:off x="11750040" y="6069330"/>
            <a:ext cx="334010" cy="344805"/>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Flowchart: Summing Junction 27"/>
          <p:cNvSpPr/>
          <p:nvPr/>
        </p:nvSpPr>
        <p:spPr>
          <a:xfrm>
            <a:off x="11717655" y="3886200"/>
            <a:ext cx="366395" cy="355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9" name="Straight Arrow Connector 28"/>
          <p:cNvCxnSpPr>
            <a:stCxn id="26" idx="5"/>
            <a:endCxn id="27" idx="2"/>
          </p:cNvCxnSpPr>
          <p:nvPr/>
        </p:nvCxnSpPr>
        <p:spPr>
          <a:xfrm flipV="1">
            <a:off x="8691880" y="6242050"/>
            <a:ext cx="3058160" cy="266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5" idx="5"/>
            <a:endCxn id="28" idx="2"/>
          </p:cNvCxnSpPr>
          <p:nvPr/>
        </p:nvCxnSpPr>
        <p:spPr>
          <a:xfrm>
            <a:off x="10236835" y="4064000"/>
            <a:ext cx="148082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Straight Connector 31"/>
          <p:cNvCxnSpPr>
            <a:stCxn id="28" idx="0"/>
          </p:cNvCxnSpPr>
          <p:nvPr/>
        </p:nvCxnSpPr>
        <p:spPr>
          <a:xfrm flipV="1">
            <a:off x="11901170" y="-5080"/>
            <a:ext cx="10160" cy="389128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7" idx="0"/>
            <a:endCxn id="28" idx="4"/>
          </p:cNvCxnSpPr>
          <p:nvPr/>
        </p:nvCxnSpPr>
        <p:spPr>
          <a:xfrm flipH="1" flipV="1">
            <a:off x="11901170" y="4241800"/>
            <a:ext cx="15875" cy="18275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5" name="Straight Arrow Connector 34"/>
          <p:cNvCxnSpPr>
            <a:endCxn id="27" idx="4"/>
          </p:cNvCxnSpPr>
          <p:nvPr/>
        </p:nvCxnSpPr>
        <p:spPr>
          <a:xfrm flipV="1">
            <a:off x="11911330" y="6414135"/>
            <a:ext cx="5715" cy="4686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 name="Flowchart: Decision 6"/>
          <p:cNvSpPr/>
          <p:nvPr/>
        </p:nvSpPr>
        <p:spPr>
          <a:xfrm>
            <a:off x="722630" y="831215"/>
            <a:ext cx="1906905" cy="76898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case 3</a:t>
            </a:r>
            <a:endParaRPr lang="en-IN" altLang="en-US">
              <a:solidFill>
                <a:schemeClr val="tx1"/>
              </a:solidFill>
            </a:endParaRPr>
          </a:p>
        </p:txBody>
      </p:sp>
      <p:cxnSp>
        <p:nvCxnSpPr>
          <p:cNvPr id="24" name="Elbow Connector 23"/>
          <p:cNvCxnSpPr>
            <a:endCxn id="7" idx="1"/>
          </p:cNvCxnSpPr>
          <p:nvPr/>
        </p:nvCxnSpPr>
        <p:spPr>
          <a:xfrm rot="5400000" flipV="1">
            <a:off x="-52070" y="441325"/>
            <a:ext cx="1224280" cy="32448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31" name="Text Box 30"/>
          <p:cNvSpPr txBox="1"/>
          <p:nvPr/>
        </p:nvSpPr>
        <p:spPr>
          <a:xfrm>
            <a:off x="2834640" y="832485"/>
            <a:ext cx="689610" cy="368300"/>
          </a:xfrm>
          <a:prstGeom prst="rect">
            <a:avLst/>
          </a:prstGeom>
          <a:noFill/>
        </p:spPr>
        <p:txBody>
          <a:bodyPr wrap="square" rtlCol="0">
            <a:spAutoFit/>
          </a:bodyPr>
          <a:p>
            <a:r>
              <a:rPr lang="en-IN" altLang="en-US"/>
              <a:t>YES</a:t>
            </a:r>
            <a:endParaRPr lang="en-IN" altLang="en-US"/>
          </a:p>
        </p:txBody>
      </p:sp>
      <p:cxnSp>
        <p:nvCxnSpPr>
          <p:cNvPr id="33" name="Straight Arrow Connector 32"/>
          <p:cNvCxnSpPr>
            <a:stCxn id="7" idx="2"/>
            <a:endCxn id="38" idx="0"/>
          </p:cNvCxnSpPr>
          <p:nvPr/>
        </p:nvCxnSpPr>
        <p:spPr>
          <a:xfrm>
            <a:off x="1676400" y="1600200"/>
            <a:ext cx="15875" cy="33623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8" name="Flowchart: Decision 37"/>
          <p:cNvSpPr/>
          <p:nvPr/>
        </p:nvSpPr>
        <p:spPr>
          <a:xfrm>
            <a:off x="738505" y="4962525"/>
            <a:ext cx="1906905" cy="76898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case 4</a:t>
            </a:r>
            <a:endParaRPr lang="en-IN" altLang="en-US">
              <a:solidFill>
                <a:schemeClr val="tx1"/>
              </a:solidFill>
            </a:endParaRPr>
          </a:p>
        </p:txBody>
      </p:sp>
      <p:cxnSp>
        <p:nvCxnSpPr>
          <p:cNvPr id="39" name="Straight Arrow Connector 38"/>
          <p:cNvCxnSpPr>
            <a:stCxn id="38" idx="3"/>
            <a:endCxn id="23" idx="1"/>
          </p:cNvCxnSpPr>
          <p:nvPr/>
        </p:nvCxnSpPr>
        <p:spPr>
          <a:xfrm>
            <a:off x="2645410" y="5347335"/>
            <a:ext cx="226949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0" name="Text Box 39"/>
          <p:cNvSpPr txBox="1"/>
          <p:nvPr/>
        </p:nvSpPr>
        <p:spPr>
          <a:xfrm>
            <a:off x="1680845" y="2030095"/>
            <a:ext cx="625475" cy="368300"/>
          </a:xfrm>
          <a:prstGeom prst="rect">
            <a:avLst/>
          </a:prstGeom>
          <a:noFill/>
        </p:spPr>
        <p:txBody>
          <a:bodyPr wrap="square" rtlCol="0">
            <a:spAutoFit/>
          </a:bodyPr>
          <a:p>
            <a:r>
              <a:rPr lang="en-IN" altLang="en-US"/>
              <a:t>NO</a:t>
            </a:r>
            <a:endParaRPr lang="en-IN" altLang="en-US"/>
          </a:p>
        </p:txBody>
      </p:sp>
      <p:sp>
        <p:nvSpPr>
          <p:cNvPr id="41" name="Text Box 40"/>
          <p:cNvSpPr txBox="1"/>
          <p:nvPr/>
        </p:nvSpPr>
        <p:spPr>
          <a:xfrm>
            <a:off x="2678430" y="4971415"/>
            <a:ext cx="1002665" cy="368300"/>
          </a:xfrm>
          <a:prstGeom prst="rect">
            <a:avLst/>
          </a:prstGeom>
          <a:noFill/>
        </p:spPr>
        <p:txBody>
          <a:bodyPr wrap="square" rtlCol="0">
            <a:spAutoFit/>
          </a:bodyPr>
          <a:p>
            <a:r>
              <a:rPr lang="en-IN" altLang="en-US"/>
              <a:t>YES</a:t>
            </a:r>
            <a:endParaRPr lang="en-IN" altLang="en-US"/>
          </a:p>
        </p:txBody>
      </p:sp>
      <p:cxnSp>
        <p:nvCxnSpPr>
          <p:cNvPr id="42" name="Straight Connector 41"/>
          <p:cNvCxnSpPr>
            <a:stCxn id="38" idx="2"/>
          </p:cNvCxnSpPr>
          <p:nvPr/>
        </p:nvCxnSpPr>
        <p:spPr>
          <a:xfrm flipH="1">
            <a:off x="1691640" y="5731510"/>
            <a:ext cx="635" cy="1138555"/>
          </a:xfrm>
          <a:prstGeom prst="line">
            <a:avLst/>
          </a:prstGeom>
        </p:spPr>
        <p:style>
          <a:lnRef idx="1">
            <a:schemeClr val="dk1"/>
          </a:lnRef>
          <a:fillRef idx="0">
            <a:schemeClr val="dk1"/>
          </a:fillRef>
          <a:effectRef idx="0">
            <a:schemeClr val="dk1"/>
          </a:effectRef>
          <a:fontRef idx="minor">
            <a:schemeClr val="tx1"/>
          </a:fontRef>
        </p:style>
      </p:cxnSp>
      <p:sp>
        <p:nvSpPr>
          <p:cNvPr id="43" name="Text Box 42"/>
          <p:cNvSpPr txBox="1"/>
          <p:nvPr/>
        </p:nvSpPr>
        <p:spPr>
          <a:xfrm>
            <a:off x="1713230" y="6018530"/>
            <a:ext cx="560705" cy="368300"/>
          </a:xfrm>
          <a:prstGeom prst="rect">
            <a:avLst/>
          </a:prstGeom>
          <a:noFill/>
        </p:spPr>
        <p:txBody>
          <a:bodyPr wrap="square" rtlCol="0">
            <a:spAutoFit/>
          </a:bodyPr>
          <a:p>
            <a:r>
              <a:rPr lang="en-IN" altLang="en-US"/>
              <a:t>NO</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lowchart: Data 5"/>
          <p:cNvSpPr/>
          <p:nvPr/>
        </p:nvSpPr>
        <p:spPr>
          <a:xfrm>
            <a:off x="4612640" y="575945"/>
            <a:ext cx="4236720" cy="53721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Print : User’s Account Balance</a:t>
            </a:r>
            <a:endParaRPr lang="en-IN" altLang="en-US">
              <a:solidFill>
                <a:schemeClr val="tx1"/>
              </a:solidFill>
            </a:endParaRPr>
          </a:p>
        </p:txBody>
      </p:sp>
      <p:cxnSp>
        <p:nvCxnSpPr>
          <p:cNvPr id="7" name="Straight Arrow Connector 6"/>
          <p:cNvCxnSpPr>
            <a:stCxn id="38" idx="3"/>
            <a:endCxn id="6" idx="2"/>
          </p:cNvCxnSpPr>
          <p:nvPr/>
        </p:nvCxnSpPr>
        <p:spPr>
          <a:xfrm>
            <a:off x="2703830" y="844550"/>
            <a:ext cx="233235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Rectangles 9"/>
          <p:cNvSpPr/>
          <p:nvPr/>
        </p:nvSpPr>
        <p:spPr>
          <a:xfrm>
            <a:off x="4871720" y="2190750"/>
            <a:ext cx="3342005" cy="549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goto Authentication Page</a:t>
            </a:r>
            <a:endParaRPr lang="en-IN" altLang="en-US">
              <a:solidFill>
                <a:schemeClr val="tx1"/>
              </a:solidFill>
            </a:endParaRPr>
          </a:p>
        </p:txBody>
      </p:sp>
      <p:cxnSp>
        <p:nvCxnSpPr>
          <p:cNvPr id="11" name="Straight Arrow Connector 10"/>
          <p:cNvCxnSpPr>
            <a:stCxn id="17" idx="3"/>
            <a:endCxn id="10" idx="1"/>
          </p:cNvCxnSpPr>
          <p:nvPr/>
        </p:nvCxnSpPr>
        <p:spPr>
          <a:xfrm flipV="1">
            <a:off x="2703830" y="2465705"/>
            <a:ext cx="2167890" cy="6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Rectangles 15"/>
          <p:cNvSpPr/>
          <p:nvPr/>
        </p:nvSpPr>
        <p:spPr>
          <a:xfrm>
            <a:off x="5141595" y="4599940"/>
            <a:ext cx="2037715" cy="496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exit(0)</a:t>
            </a:r>
            <a:endParaRPr lang="en-IN" altLang="en-US">
              <a:solidFill>
                <a:schemeClr val="tx1"/>
              </a:solidFill>
            </a:endParaRPr>
          </a:p>
        </p:txBody>
      </p:sp>
      <p:cxnSp>
        <p:nvCxnSpPr>
          <p:cNvPr id="21" name="Elbow Connector 20"/>
          <p:cNvCxnSpPr>
            <a:stCxn id="6" idx="5"/>
          </p:cNvCxnSpPr>
          <p:nvPr/>
        </p:nvCxnSpPr>
        <p:spPr>
          <a:xfrm flipV="1">
            <a:off x="8425815" y="-12065"/>
            <a:ext cx="3485515" cy="856615"/>
          </a:xfrm>
          <a:prstGeom prst="bentConnector3">
            <a:avLst>
              <a:gd name="adj1" fmla="val 100309"/>
            </a:avLst>
          </a:prstGeom>
        </p:spPr>
        <p:style>
          <a:lnRef idx="1">
            <a:schemeClr val="dk1"/>
          </a:lnRef>
          <a:fillRef idx="0">
            <a:schemeClr val="dk1"/>
          </a:fillRef>
          <a:effectRef idx="0">
            <a:schemeClr val="dk1"/>
          </a:effectRef>
          <a:fontRef idx="minor">
            <a:schemeClr val="tx1"/>
          </a:fontRef>
        </p:style>
      </p:cxnSp>
      <p:cxnSp>
        <p:nvCxnSpPr>
          <p:cNvPr id="20" name="Elbow Connector 19"/>
          <p:cNvCxnSpPr>
            <a:stCxn id="24" idx="3"/>
            <a:endCxn id="16" idx="0"/>
          </p:cNvCxnSpPr>
          <p:nvPr/>
        </p:nvCxnSpPr>
        <p:spPr>
          <a:xfrm>
            <a:off x="2703830" y="3957320"/>
            <a:ext cx="3456940" cy="64262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22" name="Flowchart: Terminator 21"/>
          <p:cNvSpPr/>
          <p:nvPr/>
        </p:nvSpPr>
        <p:spPr>
          <a:xfrm>
            <a:off x="5141595" y="5893435"/>
            <a:ext cx="2037080" cy="64706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STOP</a:t>
            </a:r>
            <a:endParaRPr lang="en-US">
              <a:solidFill>
                <a:schemeClr val="tx1"/>
              </a:solidFill>
            </a:endParaRPr>
          </a:p>
        </p:txBody>
      </p:sp>
      <p:cxnSp>
        <p:nvCxnSpPr>
          <p:cNvPr id="23" name="Straight Arrow Connector 22"/>
          <p:cNvCxnSpPr>
            <a:stCxn id="16" idx="2"/>
            <a:endCxn id="22" idx="0"/>
          </p:cNvCxnSpPr>
          <p:nvPr/>
        </p:nvCxnSpPr>
        <p:spPr>
          <a:xfrm flipH="1">
            <a:off x="6160135" y="5096510"/>
            <a:ext cx="635" cy="7969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8" name="Flowchart: Decision 37"/>
          <p:cNvSpPr/>
          <p:nvPr/>
        </p:nvSpPr>
        <p:spPr>
          <a:xfrm>
            <a:off x="796925" y="459740"/>
            <a:ext cx="1906905" cy="76898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case 5</a:t>
            </a:r>
            <a:endParaRPr lang="en-IN" altLang="en-US">
              <a:solidFill>
                <a:schemeClr val="tx1"/>
              </a:solidFill>
            </a:endParaRPr>
          </a:p>
        </p:txBody>
      </p:sp>
      <p:sp>
        <p:nvSpPr>
          <p:cNvPr id="17" name="Flowchart: Decision 16"/>
          <p:cNvSpPr/>
          <p:nvPr/>
        </p:nvSpPr>
        <p:spPr>
          <a:xfrm>
            <a:off x="796925" y="2081530"/>
            <a:ext cx="1906905" cy="76898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case 6</a:t>
            </a:r>
            <a:endParaRPr lang="en-IN" altLang="en-US">
              <a:solidFill>
                <a:schemeClr val="tx1"/>
              </a:solidFill>
            </a:endParaRPr>
          </a:p>
        </p:txBody>
      </p:sp>
      <p:sp>
        <p:nvSpPr>
          <p:cNvPr id="24" name="Flowchart: Decision 23"/>
          <p:cNvSpPr/>
          <p:nvPr/>
        </p:nvSpPr>
        <p:spPr>
          <a:xfrm>
            <a:off x="796925" y="3572510"/>
            <a:ext cx="1906905" cy="76898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case 7</a:t>
            </a:r>
            <a:endParaRPr lang="en-IN" altLang="en-US">
              <a:solidFill>
                <a:schemeClr val="tx1"/>
              </a:solidFill>
            </a:endParaRPr>
          </a:p>
        </p:txBody>
      </p:sp>
      <p:cxnSp>
        <p:nvCxnSpPr>
          <p:cNvPr id="25" name="Straight Arrow Connector 24"/>
          <p:cNvCxnSpPr>
            <a:endCxn id="38" idx="0"/>
          </p:cNvCxnSpPr>
          <p:nvPr/>
        </p:nvCxnSpPr>
        <p:spPr>
          <a:xfrm>
            <a:off x="1745615" y="-2540"/>
            <a:ext cx="5080" cy="4622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38" idx="2"/>
            <a:endCxn id="17" idx="0"/>
          </p:cNvCxnSpPr>
          <p:nvPr/>
        </p:nvCxnSpPr>
        <p:spPr>
          <a:xfrm>
            <a:off x="1750695" y="1228725"/>
            <a:ext cx="0" cy="8528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7" idx="2"/>
            <a:endCxn id="24" idx="0"/>
          </p:cNvCxnSpPr>
          <p:nvPr/>
        </p:nvCxnSpPr>
        <p:spPr>
          <a:xfrm>
            <a:off x="1750695" y="2850515"/>
            <a:ext cx="0" cy="7219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8" name="Elbow Connector 27"/>
          <p:cNvCxnSpPr>
            <a:stCxn id="24" idx="2"/>
          </p:cNvCxnSpPr>
          <p:nvPr/>
        </p:nvCxnSpPr>
        <p:spPr>
          <a:xfrm rot="5400000" flipV="1">
            <a:off x="1802130" y="4289425"/>
            <a:ext cx="517525" cy="62039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29" name="Rectangles 28"/>
          <p:cNvSpPr/>
          <p:nvPr/>
        </p:nvSpPr>
        <p:spPr>
          <a:xfrm>
            <a:off x="2371090" y="4599940"/>
            <a:ext cx="1972310" cy="496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default</a:t>
            </a:r>
            <a:endParaRPr lang="en-IN" altLang="en-US">
              <a:solidFill>
                <a:schemeClr val="tx1"/>
              </a:solidFill>
            </a:endParaRPr>
          </a:p>
        </p:txBody>
      </p:sp>
      <p:cxnSp>
        <p:nvCxnSpPr>
          <p:cNvPr id="30" name="Straight Arrow Connector 29"/>
          <p:cNvCxnSpPr>
            <a:stCxn id="29" idx="3"/>
            <a:endCxn id="16" idx="1"/>
          </p:cNvCxnSpPr>
          <p:nvPr/>
        </p:nvCxnSpPr>
        <p:spPr>
          <a:xfrm>
            <a:off x="4343400" y="4848225"/>
            <a:ext cx="79819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1" name="Text Box 30"/>
          <p:cNvSpPr txBox="1"/>
          <p:nvPr/>
        </p:nvSpPr>
        <p:spPr>
          <a:xfrm>
            <a:off x="2888615" y="459740"/>
            <a:ext cx="775970" cy="368300"/>
          </a:xfrm>
          <a:prstGeom prst="rect">
            <a:avLst/>
          </a:prstGeom>
          <a:noFill/>
        </p:spPr>
        <p:txBody>
          <a:bodyPr wrap="square" rtlCol="0">
            <a:spAutoFit/>
          </a:bodyPr>
          <a:p>
            <a:r>
              <a:rPr lang="en-IN" altLang="en-US"/>
              <a:t>YES</a:t>
            </a:r>
            <a:endParaRPr lang="en-IN" altLang="en-US"/>
          </a:p>
        </p:txBody>
      </p:sp>
      <p:sp>
        <p:nvSpPr>
          <p:cNvPr id="32" name="Text Box 31"/>
          <p:cNvSpPr txBox="1"/>
          <p:nvPr/>
        </p:nvSpPr>
        <p:spPr>
          <a:xfrm>
            <a:off x="1745615" y="1452245"/>
            <a:ext cx="560705" cy="368300"/>
          </a:xfrm>
          <a:prstGeom prst="rect">
            <a:avLst/>
          </a:prstGeom>
          <a:noFill/>
        </p:spPr>
        <p:txBody>
          <a:bodyPr wrap="square" rtlCol="0">
            <a:spAutoFit/>
          </a:bodyPr>
          <a:p>
            <a:r>
              <a:rPr lang="en-IN" altLang="en-US"/>
              <a:t>NO</a:t>
            </a:r>
            <a:endParaRPr lang="en-IN" altLang="en-US"/>
          </a:p>
        </p:txBody>
      </p:sp>
      <p:sp>
        <p:nvSpPr>
          <p:cNvPr id="33" name="Text Box 32"/>
          <p:cNvSpPr txBox="1"/>
          <p:nvPr/>
        </p:nvSpPr>
        <p:spPr>
          <a:xfrm>
            <a:off x="2921000" y="2131695"/>
            <a:ext cx="678815" cy="368300"/>
          </a:xfrm>
          <a:prstGeom prst="rect">
            <a:avLst/>
          </a:prstGeom>
          <a:noFill/>
        </p:spPr>
        <p:txBody>
          <a:bodyPr wrap="square" rtlCol="0">
            <a:spAutoFit/>
          </a:bodyPr>
          <a:p>
            <a:r>
              <a:rPr lang="en-IN" altLang="en-US"/>
              <a:t>YES</a:t>
            </a:r>
            <a:endParaRPr lang="en-IN" altLang="en-US"/>
          </a:p>
        </p:txBody>
      </p:sp>
      <p:sp>
        <p:nvSpPr>
          <p:cNvPr id="34" name="Text Box 33"/>
          <p:cNvSpPr txBox="1"/>
          <p:nvPr/>
        </p:nvSpPr>
        <p:spPr>
          <a:xfrm>
            <a:off x="1756410" y="3048000"/>
            <a:ext cx="647065" cy="368300"/>
          </a:xfrm>
          <a:prstGeom prst="rect">
            <a:avLst/>
          </a:prstGeom>
          <a:noFill/>
        </p:spPr>
        <p:txBody>
          <a:bodyPr wrap="square" rtlCol="0">
            <a:spAutoFit/>
          </a:bodyPr>
          <a:p>
            <a:r>
              <a:rPr lang="en-IN" altLang="en-US"/>
              <a:t>NO</a:t>
            </a:r>
            <a:endParaRPr lang="en-IN" altLang="en-US"/>
          </a:p>
        </p:txBody>
      </p:sp>
      <p:sp>
        <p:nvSpPr>
          <p:cNvPr id="35" name="Text Box 34"/>
          <p:cNvSpPr txBox="1"/>
          <p:nvPr/>
        </p:nvSpPr>
        <p:spPr>
          <a:xfrm>
            <a:off x="2941955" y="3640455"/>
            <a:ext cx="701040" cy="368300"/>
          </a:xfrm>
          <a:prstGeom prst="rect">
            <a:avLst/>
          </a:prstGeom>
          <a:noFill/>
        </p:spPr>
        <p:txBody>
          <a:bodyPr wrap="square" rtlCol="0">
            <a:spAutoFit/>
          </a:bodyPr>
          <a:p>
            <a:r>
              <a:rPr lang="en-IN" altLang="en-US"/>
              <a:t>YES</a:t>
            </a:r>
            <a:endParaRPr lang="en-IN" altLang="en-US"/>
          </a:p>
        </p:txBody>
      </p:sp>
      <p:sp>
        <p:nvSpPr>
          <p:cNvPr id="36" name="Text Box 35"/>
          <p:cNvSpPr txBox="1"/>
          <p:nvPr/>
        </p:nvSpPr>
        <p:spPr>
          <a:xfrm>
            <a:off x="1767205" y="4438650"/>
            <a:ext cx="775335" cy="368300"/>
          </a:xfrm>
          <a:prstGeom prst="rect">
            <a:avLst/>
          </a:prstGeom>
          <a:noFill/>
        </p:spPr>
        <p:txBody>
          <a:bodyPr wrap="square" rtlCol="0">
            <a:spAutoFit/>
          </a:bodyPr>
          <a:p>
            <a:r>
              <a:rPr lang="en-IN" altLang="en-US"/>
              <a:t>NO</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tructCustomer"/>
          <p:cNvPicPr>
            <a:picLocks noChangeAspect="1"/>
          </p:cNvPicPr>
          <p:nvPr/>
        </p:nvPicPr>
        <p:blipFill>
          <a:blip r:embed="rId1"/>
          <a:stretch>
            <a:fillRect/>
          </a:stretch>
        </p:blipFill>
        <p:spPr>
          <a:xfrm>
            <a:off x="5260975" y="109220"/>
            <a:ext cx="6800850" cy="1098550"/>
          </a:xfrm>
          <a:prstGeom prst="rect">
            <a:avLst/>
          </a:prstGeom>
        </p:spPr>
      </p:pic>
      <p:pic>
        <p:nvPicPr>
          <p:cNvPr id="3" name="Picture 2" descr="structTransaction"/>
          <p:cNvPicPr>
            <a:picLocks noChangeAspect="1"/>
          </p:cNvPicPr>
          <p:nvPr/>
        </p:nvPicPr>
        <p:blipFill>
          <a:blip r:embed="rId2"/>
          <a:stretch>
            <a:fillRect/>
          </a:stretch>
        </p:blipFill>
        <p:spPr>
          <a:xfrm>
            <a:off x="108585" y="2235200"/>
            <a:ext cx="6800850" cy="1365250"/>
          </a:xfrm>
          <a:prstGeom prst="rect">
            <a:avLst/>
          </a:prstGeom>
        </p:spPr>
      </p:pic>
      <p:pic>
        <p:nvPicPr>
          <p:cNvPr id="4" name="Picture 3" descr="createNode"/>
          <p:cNvPicPr>
            <a:picLocks noChangeAspect="1"/>
          </p:cNvPicPr>
          <p:nvPr/>
        </p:nvPicPr>
        <p:blipFill>
          <a:blip r:embed="rId3"/>
          <a:stretch>
            <a:fillRect/>
          </a:stretch>
        </p:blipFill>
        <p:spPr>
          <a:xfrm>
            <a:off x="4778375" y="4692650"/>
            <a:ext cx="7283450" cy="2000250"/>
          </a:xfrm>
          <a:prstGeom prst="rect">
            <a:avLst/>
          </a:prstGeom>
        </p:spPr>
      </p:pic>
      <p:sp>
        <p:nvSpPr>
          <p:cNvPr id="5" name="Text Box 4"/>
          <p:cNvSpPr txBox="1"/>
          <p:nvPr/>
        </p:nvSpPr>
        <p:spPr>
          <a:xfrm>
            <a:off x="182880" y="167640"/>
            <a:ext cx="4947920" cy="1753235"/>
          </a:xfrm>
          <a:prstGeom prst="rect">
            <a:avLst/>
          </a:prstGeom>
          <a:noFill/>
        </p:spPr>
        <p:txBody>
          <a:bodyPr wrap="square" rtlCol="0">
            <a:spAutoFit/>
          </a:bodyPr>
          <a:p>
            <a:r>
              <a:rPr lang="en-US"/>
              <a:t>Here, customer data type is defined with the help of struct keyword. An array is declared of type customer which holds all customers’ details. This data type has the following fields : </a:t>
            </a:r>
            <a:endParaRPr lang="en-US"/>
          </a:p>
          <a:p>
            <a:r>
              <a:rPr lang="en-US"/>
              <a:t>Account Number, Card Number, Phone Number, Pin Number &amp; Balance of the account.</a:t>
            </a:r>
            <a:endParaRPr lang="en-US"/>
          </a:p>
        </p:txBody>
      </p:sp>
      <p:sp>
        <p:nvSpPr>
          <p:cNvPr id="6" name="Text Box 5"/>
          <p:cNvSpPr txBox="1"/>
          <p:nvPr/>
        </p:nvSpPr>
        <p:spPr>
          <a:xfrm>
            <a:off x="7103110" y="1920875"/>
            <a:ext cx="5023485" cy="2306955"/>
          </a:xfrm>
          <a:prstGeom prst="rect">
            <a:avLst/>
          </a:prstGeom>
          <a:noFill/>
        </p:spPr>
        <p:txBody>
          <a:bodyPr wrap="square" rtlCol="0">
            <a:spAutoFit/>
          </a:bodyPr>
          <a:p>
            <a:r>
              <a:rPr lang="en-US"/>
              <a:t>In this declaration, transaction data type is defined which will store all the transactions processed by the customers. A single linked list is implemented of type transasction that will have the following fields: Sender’s account number, Receiver’s account number, transaction amount &amp; a link field that will help to connect the nodes of linked list.</a:t>
            </a:r>
            <a:endParaRPr lang="en-US"/>
          </a:p>
        </p:txBody>
      </p:sp>
      <p:sp>
        <p:nvSpPr>
          <p:cNvPr id="7" name="Text Box 6"/>
          <p:cNvSpPr txBox="1"/>
          <p:nvPr/>
        </p:nvSpPr>
        <p:spPr>
          <a:xfrm>
            <a:off x="182880" y="4692650"/>
            <a:ext cx="4505960" cy="1476375"/>
          </a:xfrm>
          <a:prstGeom prst="rect">
            <a:avLst/>
          </a:prstGeom>
          <a:noFill/>
        </p:spPr>
        <p:txBody>
          <a:bodyPr wrap="square" rtlCol="0">
            <a:spAutoFit/>
          </a:bodyPr>
          <a:p>
            <a:r>
              <a:rPr lang="en-US"/>
              <a:t>To store the transactions, single linked list is used which is created with the help of create function. This create function creats a new node and assigns the data which are given as it’s arguments.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nsertNode"/>
          <p:cNvPicPr>
            <a:picLocks noChangeAspect="1"/>
          </p:cNvPicPr>
          <p:nvPr/>
        </p:nvPicPr>
        <p:blipFill>
          <a:blip r:embed="rId1"/>
          <a:stretch>
            <a:fillRect/>
          </a:stretch>
        </p:blipFill>
        <p:spPr>
          <a:xfrm>
            <a:off x="90805" y="92075"/>
            <a:ext cx="7308850" cy="3073400"/>
          </a:xfrm>
          <a:prstGeom prst="rect">
            <a:avLst/>
          </a:prstGeom>
        </p:spPr>
      </p:pic>
      <p:pic>
        <p:nvPicPr>
          <p:cNvPr id="4" name="Picture 3" descr="pinFunction"/>
          <p:cNvPicPr>
            <a:picLocks noChangeAspect="1"/>
          </p:cNvPicPr>
          <p:nvPr/>
        </p:nvPicPr>
        <p:blipFill>
          <a:blip r:embed="rId2"/>
          <a:stretch>
            <a:fillRect/>
          </a:stretch>
        </p:blipFill>
        <p:spPr>
          <a:xfrm>
            <a:off x="6381750" y="3402330"/>
            <a:ext cx="5702300" cy="3352800"/>
          </a:xfrm>
          <a:prstGeom prst="rect">
            <a:avLst/>
          </a:prstGeom>
        </p:spPr>
      </p:pic>
      <p:sp>
        <p:nvSpPr>
          <p:cNvPr id="5" name="Text Box 4"/>
          <p:cNvSpPr txBox="1"/>
          <p:nvPr/>
        </p:nvSpPr>
        <p:spPr>
          <a:xfrm>
            <a:off x="7631430" y="146050"/>
            <a:ext cx="4408805" cy="3138170"/>
          </a:xfrm>
          <a:prstGeom prst="rect">
            <a:avLst/>
          </a:prstGeom>
          <a:noFill/>
        </p:spPr>
        <p:txBody>
          <a:bodyPr wrap="square" rtlCol="0">
            <a:spAutoFit/>
          </a:bodyPr>
          <a:p>
            <a:r>
              <a:rPr lang="en-US"/>
              <a:t>The insert function helps to connect nodes in the single linked list. This function takes the arguments : current user’s account number, receiver’s account number number and transacton amount. These arguments will be passed to create function which will assign these data into corresponding fields of new node. After assiging values the insert function will link this newly created node to the linked list. </a:t>
            </a:r>
            <a:endParaRPr lang="en-US"/>
          </a:p>
        </p:txBody>
      </p:sp>
      <p:sp>
        <p:nvSpPr>
          <p:cNvPr id="6" name="Text Box 5"/>
          <p:cNvSpPr txBox="1"/>
          <p:nvPr/>
        </p:nvSpPr>
        <p:spPr>
          <a:xfrm>
            <a:off x="172085" y="3876040"/>
            <a:ext cx="6014720" cy="1753235"/>
          </a:xfrm>
          <a:prstGeom prst="rect">
            <a:avLst/>
          </a:prstGeom>
          <a:noFill/>
        </p:spPr>
        <p:txBody>
          <a:bodyPr wrap="square" rtlCol="0">
            <a:spAutoFit/>
          </a:bodyPr>
          <a:p>
            <a:r>
              <a:rPr lang="en-US"/>
              <a:t>This function will help user to change his pin. When this function is called it will ask user to enter a 4 digit new pin, it will ask user to confirm this new pin by passing again the same pin. If both pin matches then it will return this pin to the program for further processing, but if pins do not match then the user have to try again giving new pins.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displayList"/>
          <p:cNvPicPr>
            <a:picLocks noChangeAspect="1"/>
          </p:cNvPicPr>
          <p:nvPr/>
        </p:nvPicPr>
        <p:blipFill>
          <a:blip r:embed="rId1"/>
          <a:stretch>
            <a:fillRect/>
          </a:stretch>
        </p:blipFill>
        <p:spPr>
          <a:xfrm>
            <a:off x="1857375" y="0"/>
            <a:ext cx="8477250" cy="4784090"/>
          </a:xfrm>
          <a:prstGeom prst="rect">
            <a:avLst/>
          </a:prstGeom>
        </p:spPr>
      </p:pic>
      <p:sp>
        <p:nvSpPr>
          <p:cNvPr id="3" name="Text Box 2"/>
          <p:cNvSpPr txBox="1"/>
          <p:nvPr/>
        </p:nvSpPr>
        <p:spPr>
          <a:xfrm>
            <a:off x="1857375" y="4984750"/>
            <a:ext cx="8591550" cy="1198880"/>
          </a:xfrm>
          <a:prstGeom prst="rect">
            <a:avLst/>
          </a:prstGeom>
          <a:noFill/>
        </p:spPr>
        <p:txBody>
          <a:bodyPr wrap="square" rtlCol="0">
            <a:spAutoFit/>
          </a:bodyPr>
          <a:p>
            <a:r>
              <a:rPr lang="en-US"/>
              <a:t>Display fuction will display all the transactions that contains the user account number either in sender account number field or in receiver account number field. This function takes user account number as argument and prints sender account number receiver account number and transaction amount.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ext Box 1"/>
          <p:cNvSpPr txBox="1"/>
          <p:nvPr/>
        </p:nvSpPr>
        <p:spPr>
          <a:xfrm>
            <a:off x="419735" y="243205"/>
            <a:ext cx="11289030" cy="1938020"/>
          </a:xfrm>
          <a:prstGeom prst="rect">
            <a:avLst/>
          </a:prstGeom>
          <a:noFill/>
        </p:spPr>
        <p:txBody>
          <a:bodyPr wrap="square" rtlCol="0">
            <a:spAutoFit/>
          </a:bodyPr>
          <a:p>
            <a:pPr algn="ctr"/>
            <a:r>
              <a:rPr lang="en-US" sz="4400">
                <a:solidFill>
                  <a:srgbClr val="C00000"/>
                </a:solidFill>
                <a:latin typeface="Times New Roman" panose="02020603050405020304" pitchFamily="18" charset="0"/>
                <a:cs typeface="Times New Roman" panose="02020603050405020304" pitchFamily="18" charset="0"/>
              </a:rPr>
              <a:t>RESULTS </a:t>
            </a:r>
            <a:endParaRPr lang="en-US" sz="4400">
              <a:solidFill>
                <a:srgbClr val="C00000"/>
              </a:solidFill>
              <a:latin typeface="Times New Roman" panose="02020603050405020304" pitchFamily="18" charset="0"/>
              <a:cs typeface="Times New Roman" panose="02020603050405020304" pitchFamily="18" charset="0"/>
            </a:endParaRPr>
          </a:p>
          <a:p>
            <a:pPr algn="ctr"/>
            <a:endParaRPr lang="en-US" sz="4400">
              <a:solidFill>
                <a:srgbClr val="C00000"/>
              </a:solidFill>
              <a:latin typeface="Times New Roman" panose="02020603050405020304" pitchFamily="18" charset="0"/>
              <a:cs typeface="Times New Roman" panose="02020603050405020304" pitchFamily="18" charset="0"/>
            </a:endParaRPr>
          </a:p>
          <a:p>
            <a:pPr algn="l"/>
            <a:endParaRPr lang="en-US" sz="3200">
              <a:solidFill>
                <a:schemeClr val="accent1">
                  <a:lumMod val="50000"/>
                </a:schemeClr>
              </a:solidFill>
              <a:latin typeface="Century" panose="02040604050505020304" charset="0"/>
              <a:cs typeface="Century" panose="02040604050505020304" charset="0"/>
            </a:endParaRPr>
          </a:p>
        </p:txBody>
      </p:sp>
      <p:pic>
        <p:nvPicPr>
          <p:cNvPr id="3" name="Picture 2" descr="opt1"/>
          <p:cNvPicPr>
            <a:picLocks noChangeAspect="1"/>
          </p:cNvPicPr>
          <p:nvPr/>
        </p:nvPicPr>
        <p:blipFill>
          <a:blip r:embed="rId1"/>
          <a:stretch>
            <a:fillRect/>
          </a:stretch>
        </p:blipFill>
        <p:spPr>
          <a:xfrm>
            <a:off x="954405" y="1257300"/>
            <a:ext cx="3879850" cy="4343400"/>
          </a:xfrm>
          <a:prstGeom prst="rect">
            <a:avLst/>
          </a:prstGeom>
        </p:spPr>
      </p:pic>
      <p:pic>
        <p:nvPicPr>
          <p:cNvPr id="4" name="Picture 3" descr="opt2"/>
          <p:cNvPicPr>
            <a:picLocks noChangeAspect="1"/>
          </p:cNvPicPr>
          <p:nvPr/>
        </p:nvPicPr>
        <p:blipFill>
          <a:blip r:embed="rId2"/>
          <a:stretch>
            <a:fillRect/>
          </a:stretch>
        </p:blipFill>
        <p:spPr>
          <a:xfrm>
            <a:off x="5796915" y="1257300"/>
            <a:ext cx="5911850" cy="4445000"/>
          </a:xfrm>
          <a:prstGeom prst="rect">
            <a:avLst/>
          </a:prstGeom>
        </p:spPr>
      </p:pic>
      <p:sp>
        <p:nvSpPr>
          <p:cNvPr id="5" name="Text Box 4"/>
          <p:cNvSpPr txBox="1"/>
          <p:nvPr/>
        </p:nvSpPr>
        <p:spPr>
          <a:xfrm>
            <a:off x="549275" y="1428750"/>
            <a:ext cx="560705" cy="368300"/>
          </a:xfrm>
          <a:prstGeom prst="rect">
            <a:avLst/>
          </a:prstGeom>
          <a:noFill/>
        </p:spPr>
        <p:txBody>
          <a:bodyPr wrap="square" rtlCol="0">
            <a:spAutoFit/>
          </a:bodyPr>
          <a:p>
            <a:r>
              <a:rPr lang="en-IN" altLang="en-US"/>
              <a:t>1.</a:t>
            </a:r>
            <a:endParaRPr lang="en-IN" altLang="en-US"/>
          </a:p>
        </p:txBody>
      </p:sp>
      <p:sp>
        <p:nvSpPr>
          <p:cNvPr id="6" name="Text Box 5"/>
          <p:cNvSpPr txBox="1"/>
          <p:nvPr/>
        </p:nvSpPr>
        <p:spPr>
          <a:xfrm>
            <a:off x="5400675" y="1428750"/>
            <a:ext cx="323215" cy="368300"/>
          </a:xfrm>
          <a:prstGeom prst="rect">
            <a:avLst/>
          </a:prstGeom>
          <a:noFill/>
        </p:spPr>
        <p:txBody>
          <a:bodyPr wrap="square" rtlCol="0">
            <a:spAutoFit/>
          </a:bodyPr>
          <a:p>
            <a:r>
              <a:rPr lang="en-IN" altLang="en-US"/>
              <a:t>2.</a:t>
            </a:r>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opt3"/>
          <p:cNvPicPr>
            <a:picLocks noChangeAspect="1"/>
          </p:cNvPicPr>
          <p:nvPr/>
        </p:nvPicPr>
        <p:blipFill>
          <a:blip r:embed="rId1"/>
          <a:stretch>
            <a:fillRect/>
          </a:stretch>
        </p:blipFill>
        <p:spPr>
          <a:xfrm>
            <a:off x="661035" y="940435"/>
            <a:ext cx="2959100" cy="5149850"/>
          </a:xfrm>
          <a:prstGeom prst="rect">
            <a:avLst/>
          </a:prstGeom>
        </p:spPr>
      </p:pic>
      <p:pic>
        <p:nvPicPr>
          <p:cNvPr id="3" name="Picture 2" descr="opt4"/>
          <p:cNvPicPr>
            <a:picLocks noChangeAspect="1"/>
          </p:cNvPicPr>
          <p:nvPr/>
        </p:nvPicPr>
        <p:blipFill>
          <a:blip r:embed="rId2"/>
          <a:stretch>
            <a:fillRect/>
          </a:stretch>
        </p:blipFill>
        <p:spPr>
          <a:xfrm>
            <a:off x="4432300" y="1430655"/>
            <a:ext cx="3917950" cy="3613150"/>
          </a:xfrm>
          <a:prstGeom prst="rect">
            <a:avLst/>
          </a:prstGeom>
        </p:spPr>
      </p:pic>
      <p:pic>
        <p:nvPicPr>
          <p:cNvPr id="4" name="Picture 3" descr="opt5"/>
          <p:cNvPicPr>
            <a:picLocks noChangeAspect="1"/>
          </p:cNvPicPr>
          <p:nvPr/>
        </p:nvPicPr>
        <p:blipFill>
          <a:blip r:embed="rId3"/>
          <a:stretch>
            <a:fillRect/>
          </a:stretch>
        </p:blipFill>
        <p:spPr>
          <a:xfrm>
            <a:off x="9377680" y="1728470"/>
            <a:ext cx="2470150" cy="2444750"/>
          </a:xfrm>
          <a:prstGeom prst="rect">
            <a:avLst/>
          </a:prstGeom>
        </p:spPr>
      </p:pic>
      <p:sp>
        <p:nvSpPr>
          <p:cNvPr id="5" name="Text Box 4"/>
          <p:cNvSpPr txBox="1"/>
          <p:nvPr/>
        </p:nvSpPr>
        <p:spPr>
          <a:xfrm>
            <a:off x="262255" y="1062355"/>
            <a:ext cx="301625" cy="368300"/>
          </a:xfrm>
          <a:prstGeom prst="rect">
            <a:avLst/>
          </a:prstGeom>
          <a:noFill/>
        </p:spPr>
        <p:txBody>
          <a:bodyPr wrap="square" rtlCol="0">
            <a:spAutoFit/>
          </a:bodyPr>
          <a:p>
            <a:r>
              <a:rPr lang="en-IN" altLang="en-US"/>
              <a:t>3.</a:t>
            </a:r>
            <a:endParaRPr lang="en-IN" altLang="en-US"/>
          </a:p>
        </p:txBody>
      </p:sp>
      <p:sp>
        <p:nvSpPr>
          <p:cNvPr id="6" name="Text Box 5"/>
          <p:cNvSpPr txBox="1"/>
          <p:nvPr/>
        </p:nvSpPr>
        <p:spPr>
          <a:xfrm>
            <a:off x="4009390" y="1515110"/>
            <a:ext cx="355600" cy="368300"/>
          </a:xfrm>
          <a:prstGeom prst="rect">
            <a:avLst/>
          </a:prstGeom>
          <a:noFill/>
        </p:spPr>
        <p:txBody>
          <a:bodyPr wrap="square" rtlCol="0">
            <a:spAutoFit/>
          </a:bodyPr>
          <a:p>
            <a:r>
              <a:rPr lang="en-IN" altLang="en-US"/>
              <a:t>4.</a:t>
            </a:r>
            <a:endParaRPr lang="en-IN" altLang="en-US"/>
          </a:p>
        </p:txBody>
      </p:sp>
      <p:sp>
        <p:nvSpPr>
          <p:cNvPr id="7" name="Text Box 6"/>
          <p:cNvSpPr txBox="1"/>
          <p:nvPr/>
        </p:nvSpPr>
        <p:spPr>
          <a:xfrm>
            <a:off x="8989695" y="1784350"/>
            <a:ext cx="334010" cy="368300"/>
          </a:xfrm>
          <a:prstGeom prst="rect">
            <a:avLst/>
          </a:prstGeom>
          <a:noFill/>
        </p:spPr>
        <p:txBody>
          <a:bodyPr wrap="square" rtlCol="0">
            <a:spAutoFit/>
          </a:bodyPr>
          <a:p>
            <a:r>
              <a:rPr lang="en-IN" altLang="en-US"/>
              <a:t>5.</a:t>
            </a:r>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4170" y="207645"/>
            <a:ext cx="11503660" cy="5785485"/>
          </a:xfrm>
          <a:prstGeom prst="rect">
            <a:avLst/>
          </a:prstGeom>
          <a:noFill/>
        </p:spPr>
        <p:txBody>
          <a:bodyPr wrap="square" rtlCol="0">
            <a:spAutoFit/>
          </a:bodyPr>
          <a:p>
            <a:pPr algn="ctr"/>
            <a:r>
              <a:rPr lang="en-US" sz="5000">
                <a:solidFill>
                  <a:srgbClr val="C00000"/>
                </a:solidFill>
                <a:latin typeface="Times New Roman" panose="02020603050405020304" pitchFamily="18" charset="0"/>
                <a:cs typeface="Times New Roman" panose="02020603050405020304" pitchFamily="18" charset="0"/>
              </a:rPr>
              <a:t>Future Enhancements</a:t>
            </a:r>
            <a:endParaRPr lang="en-US" sz="5000"/>
          </a:p>
          <a:p>
            <a:endParaRPr lang="en-US" sz="3200"/>
          </a:p>
          <a:p>
            <a:r>
              <a:rPr lang="en-US" sz="3200">
                <a:solidFill>
                  <a:srgbClr val="0070C0"/>
                </a:solidFill>
                <a:latin typeface="Century" panose="02040604050505020304" charset="0"/>
                <a:cs typeface="Century" panose="02040604050505020304" charset="0"/>
              </a:rPr>
              <a:t>Further looking towards the future enhancement, we will add file systems to the project that will help us to store and  updated data. This will resolve current problem of updating data. In the current project, once the program is exited all data and transactions processed will be lost and every time we run the program we need to start with the compile time assigned data to the array and an empty single linked list.  </a:t>
            </a:r>
            <a:endParaRPr lang="en-US" sz="3200">
              <a:solidFill>
                <a:srgbClr val="0070C0"/>
              </a:solidFill>
              <a:latin typeface="Century" panose="02040604050505020304" charset="0"/>
              <a:cs typeface="Century" panose="02040604050505020304" charset="0"/>
            </a:endParaRPr>
          </a:p>
          <a:p>
            <a:r>
              <a:rPr lang="en-US" sz="3200">
                <a:solidFill>
                  <a:srgbClr val="0070C0"/>
                </a:solidFill>
                <a:latin typeface="Century" panose="02040604050505020304" charset="0"/>
                <a:cs typeface="Century" panose="02040604050505020304" charset="0"/>
              </a:rPr>
              <a:t>But if we use file system we will always have the updated data and transactions stored in a file.</a:t>
            </a:r>
            <a:endParaRPr lang="en-US" sz="3200">
              <a:solidFill>
                <a:srgbClr val="0070C0"/>
              </a:solidFill>
              <a:latin typeface="Century" panose="02040604050505020304" charset="0"/>
              <a:cs typeface="Century" panose="02040604050505020304" charset="0"/>
            </a:endParaRPr>
          </a:p>
        </p:txBody>
      </p:sp>
      <p:sp>
        <p:nvSpPr>
          <p:cNvPr id="3" name="Text Box 2"/>
          <p:cNvSpPr txBox="1"/>
          <p:nvPr/>
        </p:nvSpPr>
        <p:spPr>
          <a:xfrm>
            <a:off x="-635" y="4393565"/>
            <a:ext cx="12192635" cy="1014730"/>
          </a:xfrm>
          <a:prstGeom prst="rect">
            <a:avLst/>
          </a:prstGeom>
          <a:noFill/>
        </p:spPr>
        <p:txBody>
          <a:bodyPr wrap="square" rtlCol="0">
            <a:spAutoFit/>
          </a:bodyPr>
          <a:p>
            <a:pPr algn="ctr"/>
            <a:endParaRPr lang="en-US" sz="6000">
              <a:solidFill>
                <a:srgbClr val="C00000"/>
              </a:solidFill>
              <a:latin typeface="Century" panose="02040604050505020304" charset="0"/>
              <a:ea typeface="Yu Gothic Medium" panose="020B0500000000000000" charset="-128"/>
              <a:cs typeface="Century" panose="020406040505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5423535"/>
            <a:ext cx="12192000" cy="1433830"/>
          </a:xfrm>
          <a:solidFill>
            <a:srgbClr val="00B050"/>
          </a:solidFill>
        </p:spPr>
        <p:txBody>
          <a:bodyPr/>
          <a:p>
            <a:br>
              <a:rPr lang="en-US">
                <a:solidFill>
                  <a:srgbClr val="C00000"/>
                </a:solidFill>
                <a:latin typeface="Century" panose="02040604050505020304" charset="0"/>
                <a:ea typeface="Yu Gothic Medium" panose="020B0500000000000000" charset="-128"/>
                <a:cs typeface="Century" panose="02040604050505020304" charset="0"/>
                <a:sym typeface="+mn-ea"/>
              </a:rPr>
            </a:br>
            <a:r>
              <a:rPr lang="en-US">
                <a:solidFill>
                  <a:srgbClr val="C00000"/>
                </a:solidFill>
                <a:latin typeface="Century" panose="02040604050505020304" charset="0"/>
                <a:ea typeface="Yu Gothic Medium" panose="020B0500000000000000" charset="-128"/>
                <a:cs typeface="Century" panose="02040604050505020304" charset="0"/>
                <a:sym typeface="+mn-ea"/>
              </a:rPr>
              <a:t>THANK  YOU</a:t>
            </a:r>
            <a:br>
              <a:rPr lang="en-US">
                <a:solidFill>
                  <a:srgbClr val="C00000"/>
                </a:solidFill>
                <a:latin typeface="Century" panose="02040604050505020304" charset="0"/>
                <a:ea typeface="Yu Gothic Medium" panose="020B0500000000000000" charset="-128"/>
                <a:cs typeface="Century" panose="02040604050505020304" charset="0"/>
              </a:rPr>
            </a:br>
            <a:endParaRPr lang="en-US"/>
          </a:p>
        </p:txBody>
      </p:sp>
      <p:sp>
        <p:nvSpPr>
          <p:cNvPr id="3" name="Content Placeholder 2"/>
          <p:cNvSpPr>
            <a:spLocks noGrp="1"/>
          </p:cNvSpPr>
          <p:nvPr>
            <p:ph idx="1"/>
          </p:nvPr>
        </p:nvSpPr>
        <p:spPr>
          <a:xfrm>
            <a:off x="609600" y="371475"/>
            <a:ext cx="10972800" cy="4525963"/>
          </a:xfrm>
        </p:spPr>
        <p:txBody>
          <a:bodyPr/>
          <a:p>
            <a:pPr marL="0" indent="0" algn="ctr">
              <a:buNone/>
            </a:pPr>
            <a:r>
              <a:rPr lang="en-US" sz="4400">
                <a:solidFill>
                  <a:srgbClr val="C00000"/>
                </a:solidFill>
                <a:latin typeface="Times New Roman" panose="02020603050405020304" pitchFamily="18" charset="0"/>
                <a:cs typeface="Times New Roman" panose="02020603050405020304" pitchFamily="18" charset="0"/>
                <a:sym typeface="+mn-ea"/>
              </a:rPr>
              <a:t>Conclusion</a:t>
            </a:r>
            <a:r>
              <a:rPr lang="en-US" sz="4400">
                <a:solidFill>
                  <a:schemeClr val="accent1">
                    <a:lumMod val="50000"/>
                  </a:schemeClr>
                </a:solidFill>
                <a:latin typeface="Times New Roman" panose="02020603050405020304" pitchFamily="18" charset="0"/>
                <a:cs typeface="Times New Roman" panose="02020603050405020304" pitchFamily="18" charset="0"/>
                <a:sym typeface="+mn-ea"/>
              </a:rPr>
              <a:t> </a:t>
            </a:r>
            <a:endParaRPr lang="en-US" sz="4400">
              <a:solidFill>
                <a:schemeClr val="accent1">
                  <a:lumMod val="50000"/>
                </a:schemeClr>
              </a:solidFill>
              <a:latin typeface="Times New Roman" panose="02020603050405020304" pitchFamily="18" charset="0"/>
              <a:cs typeface="Times New Roman" panose="02020603050405020304" pitchFamily="18" charset="0"/>
            </a:endParaRPr>
          </a:p>
          <a:p>
            <a:pPr marL="0" indent="0" algn="l">
              <a:buNone/>
            </a:pPr>
            <a:r>
              <a:rPr lang="en-US">
                <a:solidFill>
                  <a:schemeClr val="accent1">
                    <a:lumMod val="50000"/>
                  </a:schemeClr>
                </a:solidFill>
                <a:latin typeface="Century" panose="02040604050505020304" charset="0"/>
                <a:cs typeface="Century" panose="02040604050505020304" charset="0"/>
                <a:sym typeface="+mn-ea"/>
              </a:rPr>
              <a:t>With the help of this project we can realize the overall working of a ATM machine.</a:t>
            </a:r>
            <a:endParaRPr lang="en-US">
              <a:solidFill>
                <a:schemeClr val="accent1">
                  <a:lumMod val="50000"/>
                </a:schemeClr>
              </a:solidFill>
              <a:latin typeface="Century" panose="02040604050505020304" charset="0"/>
              <a:cs typeface="Century" panose="02040604050505020304" charset="0"/>
            </a:endParaRPr>
          </a:p>
          <a:p>
            <a:pPr marL="0" indent="0" algn="l">
              <a:buNone/>
            </a:pPr>
            <a:r>
              <a:rPr lang="en-US">
                <a:solidFill>
                  <a:schemeClr val="accent1">
                    <a:lumMod val="50000"/>
                  </a:schemeClr>
                </a:solidFill>
                <a:latin typeface="Century" panose="02040604050505020304" charset="0"/>
                <a:cs typeface="Century" panose="02040604050505020304" charset="0"/>
                <a:sym typeface="+mn-ea"/>
              </a:rPr>
              <a:t>We are able to perform operations like withdrawal, transfer money, pin change, display mini statement and check balance of accounts which are already defined in the program.</a:t>
            </a:r>
            <a:endParaRPr lang="en-US">
              <a:solidFill>
                <a:schemeClr val="accent1">
                  <a:lumMod val="50000"/>
                </a:schemeClr>
              </a:solidFill>
              <a:latin typeface="Century" panose="02040604050505020304" charset="0"/>
              <a:cs typeface="Century" panose="02040604050505020304" charset="0"/>
              <a:sym typeface="+mn-ea"/>
            </a:endParaRPr>
          </a:p>
          <a:p>
            <a:pPr marL="0" indent="0" algn="l">
              <a:buNone/>
            </a:pPr>
            <a:endParaRPr lang="en-US">
              <a:solidFill>
                <a:schemeClr val="accent1">
                  <a:lumMod val="50000"/>
                </a:schemeClr>
              </a:solidFill>
              <a:latin typeface="Century" panose="02040604050505020304" charset="0"/>
              <a:cs typeface="Century" panose="02040604050505020304" charset="0"/>
            </a:endParaRPr>
          </a:p>
          <a:p>
            <a:pPr marL="0" indent="0">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61938"/>
            <a:ext cx="10972800" cy="1143000"/>
          </a:xfrm>
        </p:spPr>
        <p:txBody>
          <a:bodyPr/>
          <a:p>
            <a:r>
              <a:rPr lang="en-US">
                <a:solidFill>
                  <a:srgbClr val="C00000"/>
                </a:solidFill>
                <a:latin typeface="Times New Roman" panose="02020603050405020304" pitchFamily="18" charset="0"/>
                <a:ea typeface="Yu Gothic Medium" panose="020B0500000000000000" charset="-128"/>
                <a:cs typeface="Times New Roman" panose="02020603050405020304" pitchFamily="18" charset="0"/>
              </a:rPr>
              <a:t>CONTENTS</a:t>
            </a:r>
            <a:endParaRPr lang="en-US">
              <a:solidFill>
                <a:srgbClr val="C00000"/>
              </a:solidFill>
              <a:latin typeface="Times New Roman" panose="02020603050405020304" pitchFamily="18" charset="0"/>
              <a:ea typeface="Yu Gothic Medium" panose="020B0500000000000000" charset="-128"/>
              <a:cs typeface="Times New Roman" panose="02020603050405020304" pitchFamily="18" charset="0"/>
            </a:endParaRPr>
          </a:p>
        </p:txBody>
      </p:sp>
      <p:sp>
        <p:nvSpPr>
          <p:cNvPr id="3" name="Content Placeholder 2"/>
          <p:cNvSpPr>
            <a:spLocks noGrp="1"/>
          </p:cNvSpPr>
          <p:nvPr>
            <p:ph idx="1"/>
          </p:nvPr>
        </p:nvSpPr>
        <p:spPr>
          <a:xfrm>
            <a:off x="1117600" y="1405255"/>
            <a:ext cx="10972800" cy="4907280"/>
          </a:xfrm>
        </p:spPr>
        <p:txBody>
          <a:bodyPr/>
          <a:p>
            <a:pPr marL="274320" marR="0" lvl="0" indent="-274320" algn="l" defTabSz="914400" rtl="0" eaLnBrk="1" fontAlgn="auto" latinLnBrk="0" hangingPunct="1">
              <a:lnSpc>
                <a:spcPct val="100000"/>
              </a:lnSpc>
              <a:spcBef>
                <a:spcPts val="400"/>
              </a:spcBef>
              <a:spcAft>
                <a:spcPts val="0"/>
              </a:spcAft>
              <a:buClr>
                <a:schemeClr val="accent3"/>
              </a:buClr>
              <a:buSzPct val="68000"/>
              <a:buFont typeface="Wingdings 2" panose="05020102010507070707"/>
              <a:buChar char=""/>
              <a:defRPr/>
            </a:pPr>
            <a:endParaRPr lang="en-US" sz="25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endParaRPr>
          </a:p>
          <a:p>
            <a:pPr marL="274320" marR="0" lvl="0" indent="-274320" algn="l" defTabSz="914400" rtl="0" eaLnBrk="1" fontAlgn="auto" latinLnBrk="0" hangingPunct="1">
              <a:lnSpc>
                <a:spcPct val="100000"/>
              </a:lnSpc>
              <a:spcBef>
                <a:spcPts val="400"/>
              </a:spcBef>
              <a:spcAft>
                <a:spcPts val="0"/>
              </a:spcAft>
              <a:buClr>
                <a:schemeClr val="accent3"/>
              </a:buClr>
              <a:buSzPct val="68000"/>
              <a:buFont typeface="Wingdings 2" panose="05020102010507070707"/>
              <a:buChar char=""/>
              <a:defRPr/>
            </a:pPr>
            <a:r>
              <a:rPr lang="en-US" sz="25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&gt; Abstract</a:t>
            </a:r>
            <a:endParaRPr kumimoji="0" lang="en-US" sz="25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ts val="400"/>
              </a:spcBef>
              <a:spcAft>
                <a:spcPts val="0"/>
              </a:spcAft>
              <a:buClr>
                <a:schemeClr val="accent3"/>
              </a:buClr>
              <a:buSzPct val="68000"/>
              <a:buFont typeface="Wingdings 2" panose="05020102010507070707"/>
              <a:buChar char=""/>
              <a:defRPr/>
            </a:pPr>
            <a:r>
              <a:rPr lang="en-US" sz="25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&gt; Introduction </a:t>
            </a:r>
            <a:endParaRPr lang="en-US" sz="25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endParaRPr>
          </a:p>
          <a:p>
            <a:pPr marL="274320" marR="0" lvl="0" indent="-274320" algn="l" defTabSz="914400" rtl="0" eaLnBrk="1" fontAlgn="auto" latinLnBrk="0" hangingPunct="1">
              <a:lnSpc>
                <a:spcPct val="100000"/>
              </a:lnSpc>
              <a:spcBef>
                <a:spcPts val="400"/>
              </a:spcBef>
              <a:spcAft>
                <a:spcPts val="0"/>
              </a:spcAft>
              <a:buClr>
                <a:schemeClr val="accent3"/>
              </a:buClr>
              <a:buSzPct val="68000"/>
              <a:buFont typeface="Wingdings 2" panose="05020102010507070707"/>
              <a:buChar char=""/>
              <a:defRPr/>
            </a:pPr>
            <a:r>
              <a:rPr lang="en-US" sz="25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&gt; Objective of the project</a:t>
            </a:r>
            <a:r>
              <a:rPr lang="en-US" sz="2500" b="1" noProof="0" dirty="0">
                <a:ln>
                  <a:noFill/>
                </a:ln>
                <a:effectLst/>
                <a:uLnTx/>
                <a:uFillTx/>
                <a:latin typeface="Times New Roman" panose="02020603050405020304" pitchFamily="18" charset="0"/>
                <a:cs typeface="Times New Roman" panose="02020603050405020304" pitchFamily="18" charset="0"/>
                <a:sym typeface="+mn-ea"/>
              </a:rPr>
              <a:t> </a:t>
            </a:r>
            <a:endParaRPr lang="en-US" sz="2500" b="1" noProof="0" dirty="0">
              <a:ln>
                <a:noFill/>
              </a:ln>
              <a:effectLst/>
              <a:uLnTx/>
              <a:uFillTx/>
              <a:latin typeface="Times New Roman" panose="02020603050405020304" pitchFamily="18" charset="0"/>
              <a:cs typeface="Times New Roman" panose="02020603050405020304" pitchFamily="18" charset="0"/>
              <a:sym typeface="+mn-ea"/>
            </a:endParaRPr>
          </a:p>
          <a:p>
            <a:pPr marL="274320" marR="0" lvl="0" indent="-274320" algn="l" defTabSz="914400" rtl="0" eaLnBrk="1" fontAlgn="auto" latinLnBrk="0" hangingPunct="1">
              <a:lnSpc>
                <a:spcPct val="100000"/>
              </a:lnSpc>
              <a:spcBef>
                <a:spcPts val="400"/>
              </a:spcBef>
              <a:spcAft>
                <a:spcPts val="0"/>
              </a:spcAft>
              <a:buClr>
                <a:schemeClr val="accent3"/>
              </a:buClr>
              <a:buSzPct val="68000"/>
              <a:buFont typeface="Wingdings 2" panose="05020102010507070707"/>
              <a:buChar char=""/>
              <a:defRPr/>
            </a:pPr>
            <a:r>
              <a:rPr lang="en-US" sz="2500" b="1" noProof="0" dirty="0" smtClean="0">
                <a:ln>
                  <a:noFill/>
                </a:ln>
                <a:solidFill>
                  <a:srgbClr val="C00000"/>
                </a:solidFill>
                <a:effectLst/>
                <a:uLnTx/>
                <a:uFillTx/>
                <a:latin typeface="Times New Roman" panose="02020603050405020304" pitchFamily="18" charset="0"/>
                <a:cs typeface="Times New Roman" panose="02020603050405020304" pitchFamily="18" charset="0"/>
                <a:sym typeface="+mn-ea"/>
              </a:rPr>
              <a:t>&gt; Data Structure</a:t>
            </a:r>
            <a:endParaRPr kumimoji="0" lang="en-US" sz="2500" b="1" i="0"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ts val="400"/>
              </a:spcBef>
              <a:spcAft>
                <a:spcPts val="0"/>
              </a:spcAft>
              <a:buClr>
                <a:schemeClr val="accent3"/>
              </a:buClr>
              <a:buSzPct val="68000"/>
              <a:buFont typeface="Wingdings 2" panose="05020102010507070707"/>
              <a:buChar char=""/>
              <a:defRPr/>
            </a:pPr>
            <a:r>
              <a:rPr lang="en-US" sz="2500" b="1" noProof="0" dirty="0" smtClean="0">
                <a:ln>
                  <a:noFill/>
                </a:ln>
                <a:solidFill>
                  <a:srgbClr val="C00000"/>
                </a:solidFill>
                <a:effectLst/>
                <a:uLnTx/>
                <a:uFillTx/>
                <a:latin typeface="Times New Roman" panose="02020603050405020304" pitchFamily="18" charset="0"/>
                <a:cs typeface="Times New Roman" panose="02020603050405020304" pitchFamily="18" charset="0"/>
                <a:sym typeface="+mn-ea"/>
              </a:rPr>
              <a:t>&gt; Project Architecture</a:t>
            </a:r>
            <a:endParaRPr kumimoji="0" lang="en-US" sz="25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endParaRPr>
          </a:p>
          <a:p>
            <a:pPr marL="274320" marR="0" lvl="0" indent="-274320" algn="l" defTabSz="914400" rtl="0" eaLnBrk="1" fontAlgn="auto" latinLnBrk="0" hangingPunct="1">
              <a:lnSpc>
                <a:spcPct val="100000"/>
              </a:lnSpc>
              <a:spcBef>
                <a:spcPts val="400"/>
              </a:spcBef>
              <a:spcAft>
                <a:spcPts val="0"/>
              </a:spcAft>
              <a:buClr>
                <a:schemeClr val="accent3"/>
              </a:buClr>
              <a:buSzPct val="68000"/>
              <a:buFont typeface="Wingdings 3" panose="05040102010807070707"/>
              <a:buNone/>
              <a:defRPr/>
            </a:pPr>
            <a:r>
              <a:rPr lang="en-US" sz="2500" b="1" noProof="0" dirty="0">
                <a:ln>
                  <a:noFill/>
                </a:ln>
                <a:solidFill>
                  <a:srgbClr val="0070C0"/>
                </a:solidFill>
                <a:effectLst/>
                <a:uLnTx/>
                <a:uFillTx/>
                <a:latin typeface="Times New Roman" panose="02020603050405020304" pitchFamily="18" charset="0"/>
                <a:cs typeface="Times New Roman" panose="02020603050405020304" pitchFamily="18" charset="0"/>
                <a:sym typeface="+mn-ea"/>
              </a:rPr>
              <a:t> </a:t>
            </a:r>
            <a:r>
              <a:rPr lang="en-US" sz="2500" b="1" noProof="0" dirty="0" smtClean="0">
                <a:ln>
                  <a:noFill/>
                </a:ln>
                <a:solidFill>
                  <a:srgbClr val="0070C0"/>
                </a:solidFill>
                <a:effectLst/>
                <a:uLnTx/>
                <a:uFillTx/>
                <a:latin typeface="Times New Roman" panose="02020603050405020304" pitchFamily="18" charset="0"/>
                <a:cs typeface="Times New Roman" panose="02020603050405020304" pitchFamily="18" charset="0"/>
                <a:sym typeface="+mn-ea"/>
              </a:rPr>
              <a:t>   </a:t>
            </a:r>
            <a:r>
              <a:rPr lang="en-US" sz="2500" b="1" noProof="0" dirty="0" smtClean="0">
                <a:ln>
                  <a:noFill/>
                </a:ln>
                <a:solidFill>
                  <a:srgbClr val="C00000"/>
                </a:solidFill>
                <a:effectLst/>
                <a:uLnTx/>
                <a:uFillTx/>
                <a:latin typeface="Times New Roman" panose="02020603050405020304" pitchFamily="18" charset="0"/>
                <a:cs typeface="Times New Roman" panose="02020603050405020304" pitchFamily="18" charset="0"/>
                <a:sym typeface="+mn-ea"/>
              </a:rPr>
              <a:t>&gt; </a:t>
            </a:r>
            <a:r>
              <a:rPr lang="en-US" sz="25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Implementation modules  </a:t>
            </a:r>
            <a:endParaRPr lang="en-US" sz="25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endParaRPr>
          </a:p>
          <a:p>
            <a:pPr marL="274320" marR="0" lvl="0" indent="-274320" algn="l" defTabSz="914400" rtl="0" eaLnBrk="1" fontAlgn="auto" latinLnBrk="0" hangingPunct="1">
              <a:lnSpc>
                <a:spcPct val="100000"/>
              </a:lnSpc>
              <a:spcBef>
                <a:spcPts val="400"/>
              </a:spcBef>
              <a:spcAft>
                <a:spcPts val="0"/>
              </a:spcAft>
              <a:buClr>
                <a:schemeClr val="accent3"/>
              </a:buClr>
              <a:buSzPct val="68000"/>
              <a:buFont typeface="Wingdings 3" panose="05040102010807070707"/>
              <a:buNone/>
              <a:defRPr/>
            </a:pPr>
            <a:r>
              <a:rPr lang="en-US" sz="25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    &gt; Results</a:t>
            </a:r>
            <a:r>
              <a:rPr lang="en-US" sz="2500" b="1" noProof="0" dirty="0">
                <a:ln>
                  <a:noFill/>
                </a:ln>
                <a:solidFill>
                  <a:srgbClr val="0070C0"/>
                </a:solidFill>
                <a:effectLst/>
                <a:uLnTx/>
                <a:uFillTx/>
                <a:latin typeface="Times New Roman" panose="02020603050405020304" pitchFamily="18" charset="0"/>
                <a:cs typeface="Times New Roman" panose="02020603050405020304" pitchFamily="18" charset="0"/>
                <a:sym typeface="+mn-ea"/>
              </a:rPr>
              <a:t> </a:t>
            </a:r>
            <a:endParaRPr lang="en-US" sz="2500" b="1" noProof="0" dirty="0">
              <a:ln>
                <a:noFill/>
              </a:ln>
              <a:solidFill>
                <a:srgbClr val="0070C0"/>
              </a:solidFill>
              <a:effectLst/>
              <a:uLnTx/>
              <a:uFillTx/>
              <a:latin typeface="Times New Roman" panose="02020603050405020304" pitchFamily="18" charset="0"/>
              <a:cs typeface="Times New Roman" panose="02020603050405020304" pitchFamily="18" charset="0"/>
              <a:sym typeface="+mn-ea"/>
            </a:endParaRPr>
          </a:p>
          <a:p>
            <a:pPr marL="274320" marR="0" lvl="0" indent="-274320" algn="l" defTabSz="914400" rtl="0" eaLnBrk="1" fontAlgn="auto" latinLnBrk="0" hangingPunct="1">
              <a:lnSpc>
                <a:spcPct val="100000"/>
              </a:lnSpc>
              <a:spcBef>
                <a:spcPts val="400"/>
              </a:spcBef>
              <a:spcAft>
                <a:spcPts val="0"/>
              </a:spcAft>
              <a:buClr>
                <a:schemeClr val="accent3"/>
              </a:buClr>
              <a:buSzPct val="68000"/>
              <a:buFont typeface="Wingdings 3" panose="05040102010807070707"/>
              <a:buNone/>
              <a:defRPr/>
            </a:pPr>
            <a:r>
              <a:rPr lang="en-US" sz="2500" b="1" noProof="0" dirty="0">
                <a:ln>
                  <a:noFill/>
                </a:ln>
                <a:solidFill>
                  <a:srgbClr val="0070C0"/>
                </a:solidFill>
                <a:effectLst/>
                <a:uLnTx/>
                <a:uFillTx/>
                <a:latin typeface="Times New Roman" panose="02020603050405020304" pitchFamily="18" charset="0"/>
                <a:cs typeface="Times New Roman" panose="02020603050405020304" pitchFamily="18" charset="0"/>
                <a:sym typeface="+mn-ea"/>
              </a:rPr>
              <a:t>    </a:t>
            </a:r>
            <a:r>
              <a:rPr lang="en-US" sz="25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&gt; </a:t>
            </a:r>
            <a:r>
              <a:rPr lang="en-US" sz="2500" b="1" noProof="0" dirty="0" smtClean="0">
                <a:ln>
                  <a:noFill/>
                </a:ln>
                <a:solidFill>
                  <a:srgbClr val="C00000"/>
                </a:solidFill>
                <a:effectLst/>
                <a:uLnTx/>
                <a:uFillTx/>
                <a:latin typeface="Times New Roman" panose="02020603050405020304" pitchFamily="18" charset="0"/>
                <a:cs typeface="Times New Roman" panose="02020603050405020304" pitchFamily="18" charset="0"/>
                <a:sym typeface="+mn-ea"/>
              </a:rPr>
              <a:t>Conclusion </a:t>
            </a:r>
            <a:r>
              <a:rPr lang="en-US" sz="25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&amp; Future Enhancements</a:t>
            </a:r>
            <a:endParaRPr kumimoji="0" lang="en-US" sz="25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US" sz="2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01638"/>
            <a:ext cx="10972800" cy="1143000"/>
          </a:xfrm>
        </p:spPr>
        <p:txBody>
          <a:bodyPr/>
          <a:p>
            <a:r>
              <a:rPr lang="en-US">
                <a:solidFill>
                  <a:srgbClr val="C00000"/>
                </a:solidFill>
                <a:latin typeface="Times New Roman" panose="02020603050405020304" pitchFamily="18" charset="0"/>
                <a:cs typeface="Times New Roman" panose="02020603050405020304" pitchFamily="18" charset="0"/>
              </a:rPr>
              <a:t>ABSTRACT</a:t>
            </a:r>
            <a:endParaRPr lang="en-US">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2018665"/>
            <a:ext cx="10972800" cy="4107815"/>
          </a:xfrm>
        </p:spPr>
        <p:txBody>
          <a:bodyPr/>
          <a:p>
            <a:pPr marL="0" indent="0">
              <a:buNone/>
            </a:pPr>
            <a:r>
              <a:rPr lang="en-US">
                <a:solidFill>
                  <a:srgbClr val="0070C0"/>
                </a:solidFill>
                <a:latin typeface="Franklin Gothic Book" panose="020B0503020102020204" charset="0"/>
                <a:cs typeface="Franklin Gothic Book" panose="020B0503020102020204" charset="0"/>
              </a:rPr>
              <a:t>The project demonstrates the working of atm machine. The program is build with C Language. The program </a:t>
            </a:r>
            <a:r>
              <a:rPr lang="en-IN" altLang="en-US">
                <a:solidFill>
                  <a:srgbClr val="0070C0"/>
                </a:solidFill>
                <a:latin typeface="Franklin Gothic Book" panose="020B0503020102020204" charset="0"/>
                <a:cs typeface="Franklin Gothic Book" panose="020B0503020102020204" charset="0"/>
              </a:rPr>
              <a:t>first authenticates the user and upon successful authenticaton the user is asked what he wants to do in his account. </a:t>
            </a:r>
            <a:r>
              <a:rPr lang="en-US">
                <a:solidFill>
                  <a:srgbClr val="0070C0"/>
                </a:solidFill>
                <a:latin typeface="Franklin Gothic Book" panose="020B0503020102020204" charset="0"/>
                <a:cs typeface="Franklin Gothic Book" panose="020B0503020102020204" charset="0"/>
              </a:rPr>
              <a:t>The user can perform tasks like withdraw money, transfer money, change pin, balance enquiry &amp; print mini statement in this program. </a:t>
            </a:r>
            <a:endParaRPr lang="en-US">
              <a:solidFill>
                <a:srgbClr val="0070C0"/>
              </a:solidFill>
            </a:endParaRPr>
          </a:p>
          <a:p>
            <a:pPr marL="0" indent="0">
              <a:buNone/>
            </a:pPr>
            <a:endParaRPr lang="en-US">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977900"/>
          </a:xfrm>
        </p:spPr>
        <p:txBody>
          <a:bodyPr/>
          <a:p>
            <a:r>
              <a:rPr lang="en-US">
                <a:solidFill>
                  <a:srgbClr val="C00000"/>
                </a:solidFill>
                <a:latin typeface="Times New Roman" panose="02020603050405020304" pitchFamily="18" charset="0"/>
                <a:cs typeface="Times New Roman" panose="02020603050405020304" pitchFamily="18" charset="0"/>
              </a:rPr>
              <a:t>INTRODUCTION</a:t>
            </a:r>
            <a:endParaRPr lang="en-US">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384935"/>
            <a:ext cx="10972800" cy="5376545"/>
          </a:xfrm>
        </p:spPr>
        <p:txBody>
          <a:bodyPr/>
          <a:p>
            <a:pPr marL="0" indent="0">
              <a:buNone/>
            </a:pPr>
            <a:r>
              <a:rPr lang="en-US">
                <a:solidFill>
                  <a:schemeClr val="accent1">
                    <a:lumMod val="50000"/>
                  </a:schemeClr>
                </a:solidFill>
                <a:latin typeface="Century" panose="02040604050505020304" charset="0"/>
                <a:cs typeface="Century" panose="02040604050505020304" charset="0"/>
              </a:rPr>
              <a:t>As the program starts, the program asks user to enter his atm card number and his pin number. When the user enters correct credentials, it will provide the below options that can be performed in his account : </a:t>
            </a:r>
            <a:endParaRPr lang="en-US">
              <a:solidFill>
                <a:schemeClr val="accent1">
                  <a:lumMod val="50000"/>
                </a:schemeClr>
              </a:solidFill>
              <a:latin typeface="Century" panose="02040604050505020304" charset="0"/>
              <a:cs typeface="Century" panose="02040604050505020304" charset="0"/>
            </a:endParaRPr>
          </a:p>
          <a:p>
            <a:pPr marL="0" indent="0">
              <a:buNone/>
            </a:pPr>
            <a:r>
              <a:rPr lang="en-US">
                <a:solidFill>
                  <a:srgbClr val="C00000"/>
                </a:solidFill>
                <a:latin typeface="Century" panose="02040604050505020304" charset="0"/>
                <a:cs typeface="Century" panose="02040604050505020304" charset="0"/>
              </a:rPr>
              <a:t>1. Withdraw</a:t>
            </a:r>
            <a:r>
              <a:rPr lang="en-US">
                <a:solidFill>
                  <a:schemeClr val="accent1">
                    <a:lumMod val="50000"/>
                  </a:schemeClr>
                </a:solidFill>
                <a:latin typeface="Century" panose="02040604050505020304" charset="0"/>
                <a:cs typeface="Century" panose="02040604050505020304" charset="0"/>
              </a:rPr>
              <a:t> : The user withdraws some amount from his/her account and after sucessful withdrawal his balance gets updated.</a:t>
            </a:r>
            <a:endParaRPr lang="en-US">
              <a:solidFill>
                <a:schemeClr val="accent1">
                  <a:lumMod val="50000"/>
                </a:schemeClr>
              </a:solidFill>
              <a:latin typeface="Century" panose="02040604050505020304" charset="0"/>
              <a:cs typeface="Century" panose="02040604050505020304" charset="0"/>
            </a:endParaRPr>
          </a:p>
          <a:p>
            <a:pPr marL="0" indent="0">
              <a:buNone/>
            </a:pPr>
            <a:r>
              <a:rPr lang="en-US">
                <a:solidFill>
                  <a:srgbClr val="C00000"/>
                </a:solidFill>
                <a:latin typeface="Century" panose="02040604050505020304" charset="0"/>
                <a:cs typeface="Century" panose="02040604050505020304" charset="0"/>
              </a:rPr>
              <a:t>2. Transfer Money</a:t>
            </a:r>
            <a:r>
              <a:rPr lang="en-US">
                <a:solidFill>
                  <a:schemeClr val="accent1">
                    <a:lumMod val="50000"/>
                  </a:schemeClr>
                </a:solidFill>
                <a:latin typeface="Century" panose="02040604050505020304" charset="0"/>
                <a:cs typeface="Century" panose="02040604050505020304" charset="0"/>
              </a:rPr>
              <a:t> : The user can transfer money to other people account, after sucessful transaction the user and receiver’s balance gets updated.</a:t>
            </a:r>
            <a:endParaRPr lang="en-US">
              <a:solidFill>
                <a:schemeClr val="accent1">
                  <a:lumMod val="50000"/>
                </a:schemeClr>
              </a:solidFill>
              <a:latin typeface="Century" panose="02040604050505020304" charset="0"/>
              <a:cs typeface="Century" panose="020406040505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0"/>
          </a:xfrm>
        </p:spPr>
        <p:txBody>
          <a:bodyPr/>
          <a:p>
            <a:endParaRPr lang="en-US"/>
          </a:p>
        </p:txBody>
      </p:sp>
      <p:sp>
        <p:nvSpPr>
          <p:cNvPr id="3" name="Content Placeholder 2"/>
          <p:cNvSpPr>
            <a:spLocks noGrp="1"/>
          </p:cNvSpPr>
          <p:nvPr>
            <p:ph idx="1"/>
          </p:nvPr>
        </p:nvSpPr>
        <p:spPr>
          <a:xfrm>
            <a:off x="609600" y="1206500"/>
            <a:ext cx="10972800" cy="5427980"/>
          </a:xfrm>
          <a:noFill/>
        </p:spPr>
        <p:txBody>
          <a:bodyPr/>
          <a:p>
            <a:pPr marL="0" indent="0">
              <a:buNone/>
            </a:pPr>
            <a:r>
              <a:rPr lang="en-US">
                <a:solidFill>
                  <a:srgbClr val="C00000"/>
                </a:solidFill>
              </a:rPr>
              <a:t>3. Pin Change </a:t>
            </a:r>
            <a:r>
              <a:rPr lang="en-US">
                <a:solidFill>
                  <a:srgbClr val="002060"/>
                </a:solidFill>
              </a:rPr>
              <a:t>: </a:t>
            </a:r>
            <a:r>
              <a:rPr lang="en-US">
                <a:solidFill>
                  <a:schemeClr val="accent1">
                    <a:lumMod val="50000"/>
                  </a:schemeClr>
                </a:solidFill>
                <a:latin typeface="Century" panose="02040604050505020304" charset="0"/>
                <a:cs typeface="Century" panose="02040604050505020304" charset="0"/>
              </a:rPr>
              <a:t>User has a option to change his pin number allocated to his account.</a:t>
            </a:r>
            <a:endParaRPr lang="en-US">
              <a:solidFill>
                <a:schemeClr val="accent1">
                  <a:lumMod val="50000"/>
                </a:schemeClr>
              </a:solidFill>
              <a:latin typeface="Century" panose="02040604050505020304" charset="0"/>
              <a:cs typeface="Century" panose="02040604050505020304" charset="0"/>
            </a:endParaRPr>
          </a:p>
          <a:p>
            <a:pPr marL="0" indent="0">
              <a:buNone/>
            </a:pPr>
            <a:r>
              <a:rPr lang="en-US">
                <a:solidFill>
                  <a:srgbClr val="C00000"/>
                </a:solidFill>
                <a:latin typeface="Century" panose="02040604050505020304" charset="0"/>
                <a:cs typeface="Century" panose="02040604050505020304" charset="0"/>
              </a:rPr>
              <a:t>4. Mini Statement</a:t>
            </a:r>
            <a:r>
              <a:rPr lang="en-US">
                <a:solidFill>
                  <a:schemeClr val="accent1">
                    <a:lumMod val="50000"/>
                  </a:schemeClr>
                </a:solidFill>
                <a:latin typeface="Century" panose="02040604050505020304" charset="0"/>
                <a:cs typeface="Century" panose="02040604050505020304" charset="0"/>
              </a:rPr>
              <a:t> : All the transactions processed through the users account will be displayed once the user selects this option.</a:t>
            </a:r>
            <a:endParaRPr lang="en-US">
              <a:solidFill>
                <a:schemeClr val="accent1">
                  <a:lumMod val="50000"/>
                </a:schemeClr>
              </a:solidFill>
              <a:latin typeface="Century" panose="02040604050505020304" charset="0"/>
              <a:cs typeface="Century" panose="02040604050505020304" charset="0"/>
            </a:endParaRPr>
          </a:p>
          <a:p>
            <a:pPr marL="0" indent="0">
              <a:buNone/>
            </a:pPr>
            <a:r>
              <a:rPr lang="en-US">
                <a:solidFill>
                  <a:srgbClr val="C00000"/>
                </a:solidFill>
                <a:latin typeface="Century" panose="02040604050505020304" charset="0"/>
                <a:cs typeface="Century" panose="02040604050505020304" charset="0"/>
              </a:rPr>
              <a:t>5. Balance Enquiry</a:t>
            </a:r>
            <a:r>
              <a:rPr lang="en-US">
                <a:solidFill>
                  <a:schemeClr val="accent1">
                    <a:lumMod val="50000"/>
                  </a:schemeClr>
                </a:solidFill>
                <a:latin typeface="Century" panose="02040604050505020304" charset="0"/>
                <a:cs typeface="Century" panose="02040604050505020304" charset="0"/>
              </a:rPr>
              <a:t> : If the user selects this option, the amount available on the users account is displayed.</a:t>
            </a:r>
            <a:endParaRPr lang="en-US">
              <a:solidFill>
                <a:schemeClr val="accent1">
                  <a:lumMod val="50000"/>
                </a:schemeClr>
              </a:solidFill>
              <a:latin typeface="Century" panose="02040604050505020304" charset="0"/>
              <a:cs typeface="Century" panose="02040604050505020304" charset="0"/>
            </a:endParaRPr>
          </a:p>
          <a:p>
            <a:pPr marL="0" indent="0">
              <a:buNone/>
            </a:pPr>
            <a:r>
              <a:rPr lang="en-US">
                <a:solidFill>
                  <a:srgbClr val="C00000"/>
                </a:solidFill>
                <a:latin typeface="Century" panose="02040604050505020304" charset="0"/>
                <a:cs typeface="Century" panose="02040604050505020304" charset="0"/>
              </a:rPr>
              <a:t>6. Back to Login Page</a:t>
            </a:r>
            <a:r>
              <a:rPr lang="en-US">
                <a:solidFill>
                  <a:schemeClr val="accent1">
                    <a:lumMod val="50000"/>
                  </a:schemeClr>
                </a:solidFill>
                <a:latin typeface="Century" panose="02040604050505020304" charset="0"/>
                <a:cs typeface="Century" panose="02040604050505020304" charset="0"/>
              </a:rPr>
              <a:t> : The user will be logged out from the program once he selects this option and afte</a:t>
            </a:r>
            <a:r>
              <a:rPr lang="en-IN">
                <a:solidFill>
                  <a:schemeClr val="accent1">
                    <a:lumMod val="50000"/>
                  </a:schemeClr>
                </a:solidFill>
                <a:latin typeface="Century" panose="02040604050505020304" charset="0"/>
                <a:cs typeface="Century" panose="02040604050505020304" charset="0"/>
              </a:rPr>
              <a:t>r then another person can login into the program. </a:t>
            </a:r>
            <a:endParaRPr lang="en-IN">
              <a:solidFill>
                <a:schemeClr val="accent1">
                  <a:lumMod val="50000"/>
                </a:schemeClr>
              </a:solidFill>
              <a:latin typeface="Century" panose="02040604050505020304" charset="0"/>
              <a:cs typeface="Century" panose="020406040505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rgbClr val="C00000"/>
                </a:solidFill>
                <a:latin typeface="Times New Roman" panose="02020603050405020304" pitchFamily="18" charset="0"/>
                <a:cs typeface="Times New Roman" panose="02020603050405020304" pitchFamily="18" charset="0"/>
              </a:rPr>
              <a:t>OBJECTIVE OF THE PROJECT</a:t>
            </a:r>
            <a:endParaRPr lang="en-IN" altLang="en-US">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482725"/>
            <a:ext cx="10972800" cy="5093335"/>
          </a:xfrm>
        </p:spPr>
        <p:txBody>
          <a:bodyPr/>
          <a:p>
            <a:pPr marL="0" indent="0">
              <a:buNone/>
            </a:pPr>
            <a:r>
              <a:rPr lang="en-IN" altLang="en-US">
                <a:solidFill>
                  <a:schemeClr val="accent1">
                    <a:lumMod val="50000"/>
                  </a:schemeClr>
                </a:solidFill>
                <a:latin typeface="Century" panose="02040604050505020304" charset="0"/>
                <a:cs typeface="Century" panose="02040604050505020304" charset="0"/>
              </a:rPr>
              <a:t>The objective of the project is to demonstrate the overall working mechanism of a real atm machine. In this project the user can experience all the features that are available in a real atm machine. Some pre-defined accounts have created in the project that can be used to perform the transactions and analyse different other options like pin change, mini statement &amp; balance enquiry. In place of swiping atm card that happens in a real atm machine, a basic user authentication has been provided in the project.</a:t>
            </a:r>
            <a:endParaRPr lang="en-IN" altLang="en-US">
              <a:solidFill>
                <a:schemeClr val="accent1">
                  <a:lumMod val="50000"/>
                </a:schemeClr>
              </a:solidFill>
              <a:latin typeface="Century" panose="02040604050505020304" charset="0"/>
              <a:cs typeface="Century" panose="02040604050505020304" charset="0"/>
            </a:endParaRPr>
          </a:p>
          <a:p>
            <a:pPr marL="0" indent="0">
              <a:buNone/>
            </a:pPr>
            <a:endParaRPr lang="en-IN" altLang="en-US">
              <a:solidFill>
                <a:schemeClr val="accent1">
                  <a:lumMod val="50000"/>
                </a:schemeClr>
              </a:solidFill>
              <a:latin typeface="Century" panose="02040604050505020304" charset="0"/>
              <a:cs typeface="Century" panose="02040604050505020304" charset="0"/>
            </a:endParaRPr>
          </a:p>
          <a:p>
            <a:pPr marL="0" indent="0">
              <a:buNone/>
            </a:pPr>
            <a:endParaRPr lang="en-IN" altLang="en-US">
              <a:solidFill>
                <a:schemeClr val="accent1">
                  <a:lumMod val="50000"/>
                </a:schemeClr>
              </a:solidFill>
              <a:latin typeface="Century" panose="02040604050505020304" charset="0"/>
              <a:cs typeface="Century" panose="02040604050505020304" charset="0"/>
            </a:endParaRPr>
          </a:p>
          <a:p>
            <a:pPr marL="0" indent="0">
              <a:buNone/>
            </a:pPr>
            <a:endParaRPr lang="en-IN" altLang="en-US">
              <a:solidFill>
                <a:schemeClr val="accent1">
                  <a:lumMod val="50000"/>
                </a:schemeClr>
              </a:solidFill>
              <a:latin typeface="Century" panose="02040604050505020304" charset="0"/>
              <a:cs typeface="Century" panose="02040604050505020304" charset="0"/>
            </a:endParaRPr>
          </a:p>
          <a:p>
            <a:pPr marL="0" indent="0">
              <a:buNone/>
            </a:pPr>
            <a:endParaRPr lang="en-IN" altLang="en-US">
              <a:solidFill>
                <a:schemeClr val="accent1">
                  <a:lumMod val="50000"/>
                </a:schemeClr>
              </a:solidFill>
              <a:latin typeface="Century" panose="02040604050505020304" charset="0"/>
              <a:cs typeface="Century" panose="02040604050505020304" charset="0"/>
            </a:endParaRPr>
          </a:p>
          <a:p>
            <a:pPr marL="0" indent="0">
              <a:buNone/>
            </a:pPr>
            <a:endParaRPr lang="en-IN" altLang="en-US">
              <a:solidFill>
                <a:schemeClr val="accent1">
                  <a:lumMod val="50000"/>
                </a:schemeClr>
              </a:solidFill>
              <a:latin typeface="Century" panose="02040604050505020304" charset="0"/>
              <a:cs typeface="Century" panose="02040604050505020304" charset="0"/>
            </a:endParaRPr>
          </a:p>
          <a:p>
            <a:pPr marL="0" indent="0">
              <a:buNone/>
            </a:pPr>
            <a:endParaRPr lang="en-IN" altLang="en-US">
              <a:solidFill>
                <a:schemeClr val="accent1">
                  <a:lumMod val="50000"/>
                </a:schemeClr>
              </a:solidFill>
              <a:latin typeface="Century" panose="02040604050505020304" charset="0"/>
              <a:cs typeface="Century" panose="02040604050505020304" charset="0"/>
            </a:endParaRPr>
          </a:p>
          <a:p>
            <a:pPr marL="0" indent="0">
              <a:buNone/>
            </a:pPr>
            <a:endParaRPr lang="en-IN" altLang="en-US">
              <a:solidFill>
                <a:schemeClr val="accent1">
                  <a:lumMod val="50000"/>
                </a:schemeClr>
              </a:solidFill>
              <a:latin typeface="Century" panose="02040604050505020304" charset="0"/>
              <a:cs typeface="Century" panose="02040604050505020304" charset="0"/>
            </a:endParaRPr>
          </a:p>
          <a:p>
            <a:pPr marL="0" indent="0">
              <a:buNone/>
            </a:pPr>
            <a:endParaRPr lang="en-IN" altLang="en-US">
              <a:solidFill>
                <a:schemeClr val="accent1">
                  <a:lumMod val="50000"/>
                </a:schemeClr>
              </a:solidFill>
              <a:latin typeface="Century" panose="02040604050505020304" charset="0"/>
              <a:cs typeface="Century" panose="020406040505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965200"/>
          </a:xfrm>
        </p:spPr>
        <p:txBody>
          <a:bodyPr/>
          <a:p>
            <a:r>
              <a:rPr lang="en-IN" altLang="en-US">
                <a:solidFill>
                  <a:srgbClr val="C00000"/>
                </a:solidFill>
                <a:latin typeface="Times New Roman" panose="02020603050405020304" pitchFamily="18" charset="0"/>
                <a:cs typeface="Times New Roman" panose="02020603050405020304" pitchFamily="18" charset="0"/>
              </a:rPr>
              <a:t>DATA STRUCTURE</a:t>
            </a:r>
            <a:endParaRPr lang="en-IN" altLang="en-US">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384935"/>
            <a:ext cx="10972800" cy="5358765"/>
          </a:xfrm>
        </p:spPr>
        <p:txBody>
          <a:bodyPr/>
          <a:p>
            <a:pPr marL="0" indent="0">
              <a:buNone/>
            </a:pPr>
            <a:r>
              <a:rPr lang="en-IN" altLang="en-US">
                <a:solidFill>
                  <a:schemeClr val="accent1">
                    <a:lumMod val="50000"/>
                  </a:schemeClr>
                </a:solidFill>
                <a:latin typeface="Century" panose="02040604050505020304" charset="0"/>
                <a:cs typeface="Century" panose="02040604050505020304" charset="0"/>
              </a:rPr>
              <a:t>The data structures used in the project are :</a:t>
            </a:r>
            <a:endParaRPr lang="en-IN" altLang="en-US">
              <a:solidFill>
                <a:schemeClr val="accent1">
                  <a:lumMod val="50000"/>
                </a:schemeClr>
              </a:solidFill>
              <a:latin typeface="Century" panose="02040604050505020304" charset="0"/>
              <a:cs typeface="Century" panose="02040604050505020304" charset="0"/>
            </a:endParaRPr>
          </a:p>
          <a:p>
            <a:pPr marL="0" indent="0">
              <a:buNone/>
            </a:pPr>
            <a:r>
              <a:rPr lang="en-IN" altLang="en-US">
                <a:solidFill>
                  <a:schemeClr val="accent1">
                    <a:lumMod val="50000"/>
                  </a:schemeClr>
                </a:solidFill>
                <a:latin typeface="Century" panose="02040604050505020304" charset="0"/>
                <a:cs typeface="Century" panose="02040604050505020304" charset="0"/>
              </a:rPr>
              <a:t>1. Array</a:t>
            </a:r>
            <a:endParaRPr lang="en-IN" altLang="en-US">
              <a:solidFill>
                <a:schemeClr val="accent1">
                  <a:lumMod val="50000"/>
                </a:schemeClr>
              </a:solidFill>
              <a:latin typeface="Century" panose="02040604050505020304" charset="0"/>
              <a:cs typeface="Century" panose="02040604050505020304" charset="0"/>
            </a:endParaRPr>
          </a:p>
          <a:p>
            <a:pPr marL="0" indent="0">
              <a:buNone/>
            </a:pPr>
            <a:r>
              <a:rPr lang="en-IN" altLang="en-US">
                <a:solidFill>
                  <a:schemeClr val="accent1">
                    <a:lumMod val="50000"/>
                  </a:schemeClr>
                </a:solidFill>
                <a:latin typeface="Century" panose="02040604050505020304" charset="0"/>
                <a:cs typeface="Century" panose="02040604050505020304" charset="0"/>
              </a:rPr>
              <a:t>2. Single Linked List (SLL)</a:t>
            </a:r>
            <a:endParaRPr lang="en-IN" altLang="en-US">
              <a:solidFill>
                <a:schemeClr val="accent1">
                  <a:lumMod val="50000"/>
                </a:schemeClr>
              </a:solidFill>
              <a:latin typeface="Century" panose="02040604050505020304" charset="0"/>
              <a:cs typeface="Century" panose="02040604050505020304" charset="0"/>
            </a:endParaRPr>
          </a:p>
          <a:p>
            <a:pPr marL="0" indent="0">
              <a:buNone/>
            </a:pPr>
            <a:r>
              <a:rPr lang="en-IN" altLang="en-US">
                <a:solidFill>
                  <a:srgbClr val="C00000"/>
                </a:solidFill>
                <a:latin typeface="Century" panose="02040604050505020304" charset="0"/>
                <a:cs typeface="Century" panose="02040604050505020304" charset="0"/>
              </a:rPr>
              <a:t>Array</a:t>
            </a:r>
            <a:r>
              <a:rPr lang="en-IN" altLang="en-US">
                <a:solidFill>
                  <a:schemeClr val="accent1">
                    <a:lumMod val="50000"/>
                  </a:schemeClr>
                </a:solidFill>
                <a:latin typeface="Century" panose="02040604050505020304" charset="0"/>
                <a:cs typeface="Century" panose="02040604050505020304" charset="0"/>
              </a:rPr>
              <a:t> is used in this project to store users detail</a:t>
            </a:r>
            <a:endParaRPr lang="en-IN" altLang="en-US">
              <a:solidFill>
                <a:schemeClr val="accent1">
                  <a:lumMod val="50000"/>
                </a:schemeClr>
              </a:solidFill>
              <a:latin typeface="Century" panose="02040604050505020304" charset="0"/>
              <a:cs typeface="Century" panose="02040604050505020304" charset="0"/>
            </a:endParaRPr>
          </a:p>
          <a:p>
            <a:pPr marL="0" indent="0">
              <a:buNone/>
            </a:pPr>
            <a:r>
              <a:rPr lang="en-IN" altLang="en-US">
                <a:solidFill>
                  <a:schemeClr val="accent1">
                    <a:lumMod val="50000"/>
                  </a:schemeClr>
                </a:solidFill>
                <a:latin typeface="Century" panose="02040604050505020304" charset="0"/>
                <a:cs typeface="Century" panose="02040604050505020304" charset="0"/>
              </a:rPr>
              <a:t>like account number, atm card number, pin number, balance &amp; phone number.</a:t>
            </a:r>
            <a:endParaRPr lang="en-IN" altLang="en-US">
              <a:solidFill>
                <a:schemeClr val="accent1">
                  <a:lumMod val="50000"/>
                </a:schemeClr>
              </a:solidFill>
              <a:latin typeface="Century" panose="02040604050505020304" charset="0"/>
              <a:cs typeface="Century" panose="02040604050505020304" charset="0"/>
            </a:endParaRPr>
          </a:p>
          <a:p>
            <a:pPr marL="0" indent="0">
              <a:buNone/>
            </a:pPr>
            <a:r>
              <a:rPr lang="en-IN" altLang="en-US">
                <a:solidFill>
                  <a:srgbClr val="C00000"/>
                </a:solidFill>
                <a:latin typeface="Century" panose="02040604050505020304" charset="0"/>
                <a:cs typeface="Century" panose="02040604050505020304" charset="0"/>
              </a:rPr>
              <a:t>SLL</a:t>
            </a:r>
            <a:r>
              <a:rPr lang="en-IN" altLang="en-US">
                <a:solidFill>
                  <a:schemeClr val="accent1">
                    <a:lumMod val="50000"/>
                  </a:schemeClr>
                </a:solidFill>
                <a:latin typeface="Century" panose="02040604050505020304" charset="0"/>
                <a:cs typeface="Century" panose="02040604050505020304" charset="0"/>
              </a:rPr>
              <a:t> is used to store all the transactions occuring in the atm. It contains field like user account number(sender), receiver account number, transaction amount &amp; a link.</a:t>
            </a:r>
            <a:endParaRPr lang="en-IN" altLang="en-US">
              <a:solidFill>
                <a:schemeClr val="accent1">
                  <a:lumMod val="50000"/>
                </a:schemeClr>
              </a:solidFill>
              <a:latin typeface="Century" panose="02040604050505020304" charset="0"/>
              <a:cs typeface="Century" panose="020406040505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Flowchart: Terminator 4"/>
          <p:cNvSpPr/>
          <p:nvPr/>
        </p:nvSpPr>
        <p:spPr>
          <a:xfrm>
            <a:off x="4958080" y="286385"/>
            <a:ext cx="2209800" cy="56070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START</a:t>
            </a:r>
            <a:endParaRPr lang="en-US">
              <a:solidFill>
                <a:schemeClr val="tx1"/>
              </a:solidFill>
            </a:endParaRPr>
          </a:p>
        </p:txBody>
      </p:sp>
      <p:sp>
        <p:nvSpPr>
          <p:cNvPr id="7" name="Flowchart: Data 6"/>
          <p:cNvSpPr/>
          <p:nvPr/>
        </p:nvSpPr>
        <p:spPr>
          <a:xfrm>
            <a:off x="4380865" y="1266825"/>
            <a:ext cx="3298825" cy="59309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Print “Welcome”</a:t>
            </a:r>
            <a:endParaRPr lang="en-US">
              <a:solidFill>
                <a:schemeClr val="tx1"/>
              </a:solidFill>
            </a:endParaRPr>
          </a:p>
        </p:txBody>
      </p:sp>
      <p:sp>
        <p:nvSpPr>
          <p:cNvPr id="8" name="Flowchart: Data 7"/>
          <p:cNvSpPr/>
          <p:nvPr/>
        </p:nvSpPr>
        <p:spPr>
          <a:xfrm>
            <a:off x="4289425" y="2370455"/>
            <a:ext cx="3298825" cy="58229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INPUT:</a:t>
            </a:r>
            <a:endParaRPr lang="en-US">
              <a:solidFill>
                <a:schemeClr val="tx1"/>
              </a:solidFill>
            </a:endParaRPr>
          </a:p>
          <a:p>
            <a:pPr algn="ctr"/>
            <a:r>
              <a:rPr lang="en-US">
                <a:solidFill>
                  <a:schemeClr val="tx1"/>
                </a:solidFill>
              </a:rPr>
              <a:t>Card No &amp; PIN</a:t>
            </a:r>
            <a:endParaRPr lang="en-US">
              <a:solidFill>
                <a:schemeClr val="tx1"/>
              </a:solidFill>
            </a:endParaRPr>
          </a:p>
        </p:txBody>
      </p:sp>
      <p:sp>
        <p:nvSpPr>
          <p:cNvPr id="10" name="Flowchart: Decision 9"/>
          <p:cNvSpPr/>
          <p:nvPr/>
        </p:nvSpPr>
        <p:spPr>
          <a:xfrm>
            <a:off x="4472940" y="3387725"/>
            <a:ext cx="3115310" cy="10890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A</a:t>
            </a:r>
            <a:r>
              <a:rPr lang="en-IN" altLang="en-US">
                <a:solidFill>
                  <a:schemeClr val="tx1"/>
                </a:solidFill>
              </a:rPr>
              <a:t>u</a:t>
            </a:r>
            <a:r>
              <a:rPr lang="en-US">
                <a:solidFill>
                  <a:schemeClr val="tx1"/>
                </a:solidFill>
              </a:rPr>
              <a:t>thenticate </a:t>
            </a:r>
            <a:endParaRPr lang="en-US">
              <a:solidFill>
                <a:schemeClr val="tx1"/>
              </a:solidFill>
            </a:endParaRPr>
          </a:p>
          <a:p>
            <a:pPr algn="ctr"/>
            <a:r>
              <a:rPr lang="en-US">
                <a:solidFill>
                  <a:schemeClr val="tx1"/>
                </a:solidFill>
              </a:rPr>
              <a:t>User</a:t>
            </a:r>
            <a:endParaRPr lang="en-US">
              <a:solidFill>
                <a:schemeClr val="tx1"/>
              </a:solidFill>
            </a:endParaRPr>
          </a:p>
        </p:txBody>
      </p:sp>
      <p:sp>
        <p:nvSpPr>
          <p:cNvPr id="11" name="Flowchart: Data 10"/>
          <p:cNvSpPr/>
          <p:nvPr/>
        </p:nvSpPr>
        <p:spPr>
          <a:xfrm>
            <a:off x="2639695" y="4846955"/>
            <a:ext cx="6780530" cy="164401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a:p>
            <a:pPr algn="ctr"/>
            <a:r>
              <a:rPr lang="en-US">
                <a:solidFill>
                  <a:schemeClr val="tx1"/>
                </a:solidFill>
              </a:rPr>
              <a:t>Print Optioins:</a:t>
            </a:r>
            <a:endParaRPr lang="en-US">
              <a:solidFill>
                <a:schemeClr val="tx1"/>
              </a:solidFill>
            </a:endParaRPr>
          </a:p>
          <a:p>
            <a:pPr algn="ctr"/>
            <a:r>
              <a:rPr lang="en-US">
                <a:solidFill>
                  <a:schemeClr val="tx1"/>
                </a:solidFill>
              </a:rPr>
              <a:t>1.WIthdraw, 2.Transfer Money</a:t>
            </a:r>
            <a:endParaRPr lang="en-US">
              <a:solidFill>
                <a:schemeClr val="tx1"/>
              </a:solidFill>
            </a:endParaRPr>
          </a:p>
          <a:p>
            <a:pPr algn="ctr"/>
            <a:r>
              <a:rPr lang="en-US">
                <a:solidFill>
                  <a:schemeClr val="tx1"/>
                </a:solidFill>
              </a:rPr>
              <a:t>3.Pin Change, 4.Mini Statement, 5.Balance Enquiry, 6.Back to login page, 7.Exit</a:t>
            </a:r>
            <a:endParaRPr lang="en-US">
              <a:solidFill>
                <a:schemeClr val="tx1"/>
              </a:solidFill>
            </a:endParaRPr>
          </a:p>
          <a:p>
            <a:pPr algn="ctr"/>
            <a:r>
              <a:rPr lang="en-US">
                <a:solidFill>
                  <a:schemeClr val="tx1"/>
                </a:solidFill>
              </a:rPr>
              <a:t> </a:t>
            </a:r>
            <a:endParaRPr lang="en-US">
              <a:solidFill>
                <a:schemeClr val="tx1"/>
              </a:solidFill>
            </a:endParaRPr>
          </a:p>
        </p:txBody>
      </p:sp>
      <p:cxnSp>
        <p:nvCxnSpPr>
          <p:cNvPr id="13" name="Straight Arrow Connector 12"/>
          <p:cNvCxnSpPr/>
          <p:nvPr/>
        </p:nvCxnSpPr>
        <p:spPr>
          <a:xfrm flipH="1">
            <a:off x="6058535" y="847090"/>
            <a:ext cx="8890" cy="4413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7" idx="4"/>
          </p:cNvCxnSpPr>
          <p:nvPr/>
        </p:nvCxnSpPr>
        <p:spPr>
          <a:xfrm flipH="1">
            <a:off x="6028055" y="1859915"/>
            <a:ext cx="2540" cy="510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0" idx="0"/>
          </p:cNvCxnSpPr>
          <p:nvPr/>
        </p:nvCxnSpPr>
        <p:spPr>
          <a:xfrm flipH="1">
            <a:off x="6030595" y="2948940"/>
            <a:ext cx="5715" cy="4387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0" idx="2"/>
            <a:endCxn id="11" idx="1"/>
          </p:cNvCxnSpPr>
          <p:nvPr/>
        </p:nvCxnSpPr>
        <p:spPr>
          <a:xfrm flipH="1">
            <a:off x="6029960" y="4476750"/>
            <a:ext cx="635" cy="3702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0" name="Elbow Connector 19"/>
          <p:cNvCxnSpPr>
            <a:stCxn id="10" idx="3"/>
            <a:endCxn id="8" idx="5"/>
          </p:cNvCxnSpPr>
          <p:nvPr/>
        </p:nvCxnSpPr>
        <p:spPr>
          <a:xfrm flipH="1" flipV="1">
            <a:off x="7258685" y="2661920"/>
            <a:ext cx="329565" cy="1270635"/>
          </a:xfrm>
          <a:prstGeom prst="bentConnector3">
            <a:avLst>
              <a:gd name="adj1" fmla="val -72254"/>
            </a:avLst>
          </a:prstGeom>
          <a:ln>
            <a:tailEnd type="arrow" w="med" len="med"/>
          </a:ln>
        </p:spPr>
        <p:style>
          <a:lnRef idx="1">
            <a:schemeClr val="dk1"/>
          </a:lnRef>
          <a:fillRef idx="0">
            <a:schemeClr val="dk1"/>
          </a:fillRef>
          <a:effectRef idx="0">
            <a:schemeClr val="dk1"/>
          </a:effectRef>
          <a:fontRef idx="minor">
            <a:schemeClr val="tx1"/>
          </a:fontRef>
        </p:style>
      </p:cxnSp>
      <p:sp>
        <p:nvSpPr>
          <p:cNvPr id="21" name="Text Box 20"/>
          <p:cNvSpPr txBox="1"/>
          <p:nvPr/>
        </p:nvSpPr>
        <p:spPr>
          <a:xfrm>
            <a:off x="7900670" y="2984500"/>
            <a:ext cx="1261110" cy="368300"/>
          </a:xfrm>
          <a:prstGeom prst="rect">
            <a:avLst/>
          </a:prstGeom>
          <a:noFill/>
        </p:spPr>
        <p:txBody>
          <a:bodyPr wrap="square" rtlCol="0">
            <a:spAutoFit/>
          </a:bodyPr>
          <a:p>
            <a:r>
              <a:rPr lang="en-US"/>
              <a:t>INVALID</a:t>
            </a:r>
            <a:endParaRPr lang="en-US"/>
          </a:p>
        </p:txBody>
      </p:sp>
      <p:sp>
        <p:nvSpPr>
          <p:cNvPr id="22" name="Text Box 21"/>
          <p:cNvSpPr txBox="1"/>
          <p:nvPr/>
        </p:nvSpPr>
        <p:spPr>
          <a:xfrm>
            <a:off x="6208395" y="4476750"/>
            <a:ext cx="1379855" cy="368300"/>
          </a:xfrm>
          <a:prstGeom prst="rect">
            <a:avLst/>
          </a:prstGeom>
          <a:noFill/>
        </p:spPr>
        <p:txBody>
          <a:bodyPr wrap="square" rtlCol="0">
            <a:spAutoFit/>
          </a:bodyPr>
          <a:p>
            <a:r>
              <a:rPr lang="en-US"/>
              <a:t>VALID</a:t>
            </a:r>
            <a:endParaRPr lang="en-US"/>
          </a:p>
        </p:txBody>
      </p:sp>
      <p:cxnSp>
        <p:nvCxnSpPr>
          <p:cNvPr id="24" name="Straight Connector 23"/>
          <p:cNvCxnSpPr>
            <a:stCxn id="11" idx="4"/>
          </p:cNvCxnSpPr>
          <p:nvPr/>
        </p:nvCxnSpPr>
        <p:spPr>
          <a:xfrm>
            <a:off x="6029960" y="6490970"/>
            <a:ext cx="6350" cy="360045"/>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Arrow Connector 26"/>
          <p:cNvCxnSpPr>
            <a:endCxn id="11" idx="5"/>
          </p:cNvCxnSpPr>
          <p:nvPr/>
        </p:nvCxnSpPr>
        <p:spPr>
          <a:xfrm flipH="1">
            <a:off x="8742045" y="5633085"/>
            <a:ext cx="3169285" cy="361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1911330" y="5633085"/>
            <a:ext cx="10795" cy="1239520"/>
          </a:xfrm>
          <a:prstGeom prst="line">
            <a:avLst/>
          </a:prstGeom>
        </p:spPr>
        <p:style>
          <a:lnRef idx="1">
            <a:schemeClr val="dk1"/>
          </a:lnRef>
          <a:fillRef idx="0">
            <a:schemeClr val="dk1"/>
          </a:fillRef>
          <a:effectRef idx="0">
            <a:schemeClr val="dk1"/>
          </a:effectRef>
          <a:fontRef idx="minor">
            <a:schemeClr val="tx1"/>
          </a:fontRef>
        </p:style>
      </p:cxnSp>
      <p:sp>
        <p:nvSpPr>
          <p:cNvPr id="29" name="Text Box 28"/>
          <p:cNvSpPr txBox="1"/>
          <p:nvPr/>
        </p:nvSpPr>
        <p:spPr>
          <a:xfrm>
            <a:off x="300355" y="198755"/>
            <a:ext cx="3084195" cy="475615"/>
          </a:xfrm>
          <a:prstGeom prst="rect">
            <a:avLst/>
          </a:prstGeom>
          <a:noFill/>
        </p:spPr>
        <p:txBody>
          <a:bodyPr wrap="square" rtlCol="0">
            <a:spAutoFit/>
          </a:bodyPr>
          <a:p>
            <a:r>
              <a:rPr lang="en-IN" altLang="en-US" sz="2500" u="sng">
                <a:solidFill>
                  <a:srgbClr val="C00000"/>
                </a:solidFill>
                <a:effectLst>
                  <a:outerShdw blurRad="38100" dist="19050" dir="2700000" algn="tl" rotWithShape="0">
                    <a:schemeClr val="dk1">
                      <a:alpha val="40000"/>
                    </a:schemeClr>
                  </a:outerShdw>
                </a:effectLst>
              </a:rPr>
              <a:t>FLOWCHART :</a:t>
            </a:r>
            <a:endParaRPr lang="en-IN" altLang="en-US" sz="2500" u="sng">
              <a:solidFill>
                <a:srgbClr val="C00000"/>
              </a:solidFill>
              <a:effectLst>
                <a:outerShdw blurRad="38100" dist="19050" dir="2700000" algn="tl" rotWithShape="0">
                  <a:schemeClr val="dk1">
                    <a:alpha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Straight Arrow Connector 1"/>
          <p:cNvCxnSpPr>
            <a:endCxn id="5" idx="0"/>
          </p:cNvCxnSpPr>
          <p:nvPr/>
        </p:nvCxnSpPr>
        <p:spPr>
          <a:xfrm>
            <a:off x="6096000" y="0"/>
            <a:ext cx="9525" cy="5803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1198880" y="824230"/>
            <a:ext cx="3606800" cy="3810"/>
          </a:xfrm>
          <a:prstGeom prst="line">
            <a:avLst/>
          </a:prstGeom>
        </p:spPr>
        <p:style>
          <a:lnRef idx="1">
            <a:schemeClr val="dk1"/>
          </a:lnRef>
          <a:fillRef idx="0">
            <a:schemeClr val="dk1"/>
          </a:fillRef>
          <a:effectRef idx="0">
            <a:schemeClr val="dk1"/>
          </a:effectRef>
          <a:fontRef idx="minor">
            <a:schemeClr val="tx1"/>
          </a:fontRef>
        </p:style>
      </p:cxnSp>
      <p:sp>
        <p:nvSpPr>
          <p:cNvPr id="34" name="Flowchart: Decision 33"/>
          <p:cNvSpPr/>
          <p:nvPr/>
        </p:nvSpPr>
        <p:spPr>
          <a:xfrm>
            <a:off x="3945255" y="2759075"/>
            <a:ext cx="3944620" cy="10458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if(amount&gt;0 &amp;&amp; amount&lt;balance)</a:t>
            </a:r>
            <a:endParaRPr lang="en-IN" altLang="en-US">
              <a:solidFill>
                <a:schemeClr val="tx1"/>
              </a:solidFill>
            </a:endParaRPr>
          </a:p>
        </p:txBody>
      </p:sp>
      <p:sp>
        <p:nvSpPr>
          <p:cNvPr id="37" name="Flowchart: Data 36"/>
          <p:cNvSpPr/>
          <p:nvPr/>
        </p:nvSpPr>
        <p:spPr>
          <a:xfrm>
            <a:off x="4057015" y="1806575"/>
            <a:ext cx="3719195" cy="56007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Enter Amount to withdraw</a:t>
            </a:r>
            <a:endParaRPr lang="en-IN" altLang="en-US">
              <a:solidFill>
                <a:schemeClr val="tx1"/>
              </a:solidFill>
            </a:endParaRPr>
          </a:p>
        </p:txBody>
      </p:sp>
      <p:cxnSp>
        <p:nvCxnSpPr>
          <p:cNvPr id="38" name="Straight Arrow Connector 37"/>
          <p:cNvCxnSpPr>
            <a:stCxn id="6" idx="3"/>
            <a:endCxn id="37" idx="2"/>
          </p:cNvCxnSpPr>
          <p:nvPr/>
        </p:nvCxnSpPr>
        <p:spPr>
          <a:xfrm flipV="1">
            <a:off x="2146935" y="2086610"/>
            <a:ext cx="2282190" cy="6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3" name="Text Box 42"/>
          <p:cNvSpPr txBox="1"/>
          <p:nvPr/>
        </p:nvSpPr>
        <p:spPr>
          <a:xfrm>
            <a:off x="8170545" y="2366645"/>
            <a:ext cx="894080" cy="368300"/>
          </a:xfrm>
          <a:prstGeom prst="rect">
            <a:avLst/>
          </a:prstGeom>
          <a:noFill/>
        </p:spPr>
        <p:txBody>
          <a:bodyPr wrap="square" rtlCol="0">
            <a:spAutoFit/>
          </a:bodyPr>
          <a:p>
            <a:r>
              <a:rPr lang="en-IN" altLang="en-US"/>
              <a:t>FALSE</a:t>
            </a:r>
            <a:endParaRPr lang="en-IN" altLang="en-US"/>
          </a:p>
        </p:txBody>
      </p:sp>
      <p:sp>
        <p:nvSpPr>
          <p:cNvPr id="44" name="Rectangles 43"/>
          <p:cNvSpPr/>
          <p:nvPr/>
        </p:nvSpPr>
        <p:spPr>
          <a:xfrm>
            <a:off x="3778250" y="4214495"/>
            <a:ext cx="4280535" cy="452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Update balance in Account</a:t>
            </a:r>
            <a:endParaRPr lang="en-IN" altLang="en-US">
              <a:solidFill>
                <a:schemeClr val="tx1"/>
              </a:solidFill>
            </a:endParaRPr>
          </a:p>
        </p:txBody>
      </p:sp>
      <p:cxnSp>
        <p:nvCxnSpPr>
          <p:cNvPr id="45" name="Straight Arrow Connector 44"/>
          <p:cNvCxnSpPr>
            <a:stCxn id="34" idx="2"/>
            <a:endCxn id="44" idx="0"/>
          </p:cNvCxnSpPr>
          <p:nvPr/>
        </p:nvCxnSpPr>
        <p:spPr>
          <a:xfrm>
            <a:off x="5917565" y="3804920"/>
            <a:ext cx="1270" cy="4095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6" name="Flowchart: Summing Junction 45"/>
          <p:cNvSpPr/>
          <p:nvPr/>
        </p:nvSpPr>
        <p:spPr>
          <a:xfrm>
            <a:off x="11727180" y="6131560"/>
            <a:ext cx="334010" cy="32385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47" name="Straight Connector 46"/>
          <p:cNvCxnSpPr>
            <a:stCxn id="46" idx="0"/>
          </p:cNvCxnSpPr>
          <p:nvPr/>
        </p:nvCxnSpPr>
        <p:spPr>
          <a:xfrm flipV="1">
            <a:off x="11894185" y="-4445"/>
            <a:ext cx="17145" cy="6136005"/>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Arrow Connector 47"/>
          <p:cNvCxnSpPr>
            <a:endCxn id="46" idx="2"/>
          </p:cNvCxnSpPr>
          <p:nvPr/>
        </p:nvCxnSpPr>
        <p:spPr>
          <a:xfrm>
            <a:off x="7599045" y="6290945"/>
            <a:ext cx="412813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Flowchart: Data 48"/>
          <p:cNvSpPr/>
          <p:nvPr/>
        </p:nvSpPr>
        <p:spPr>
          <a:xfrm>
            <a:off x="3446145" y="6029960"/>
            <a:ext cx="4586605" cy="52768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Print Withdrawal success</a:t>
            </a:r>
            <a:endParaRPr lang="en-IN" altLang="en-US">
              <a:solidFill>
                <a:schemeClr val="tx1"/>
              </a:solidFill>
            </a:endParaRPr>
          </a:p>
        </p:txBody>
      </p:sp>
      <p:cxnSp>
        <p:nvCxnSpPr>
          <p:cNvPr id="50" name="Straight Arrow Connector 49"/>
          <p:cNvCxnSpPr>
            <a:stCxn id="37" idx="4"/>
            <a:endCxn id="34" idx="0"/>
          </p:cNvCxnSpPr>
          <p:nvPr/>
        </p:nvCxnSpPr>
        <p:spPr>
          <a:xfrm>
            <a:off x="5916930" y="2366645"/>
            <a:ext cx="635" cy="3924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1" name="Elbow Connector 50"/>
          <p:cNvCxnSpPr>
            <a:stCxn id="34" idx="3"/>
            <a:endCxn id="37" idx="5"/>
          </p:cNvCxnSpPr>
          <p:nvPr/>
        </p:nvCxnSpPr>
        <p:spPr>
          <a:xfrm flipH="1" flipV="1">
            <a:off x="7404100" y="2086610"/>
            <a:ext cx="485775" cy="1195705"/>
          </a:xfrm>
          <a:prstGeom prst="bentConnector3">
            <a:avLst>
              <a:gd name="adj1" fmla="val -49020"/>
            </a:avLst>
          </a:prstGeom>
          <a:ln>
            <a:tailEnd type="arrow" w="med" len="med"/>
          </a:ln>
        </p:spPr>
        <p:style>
          <a:lnRef idx="1">
            <a:schemeClr val="dk1"/>
          </a:lnRef>
          <a:fillRef idx="0">
            <a:schemeClr val="dk1"/>
          </a:fillRef>
          <a:effectRef idx="0">
            <a:schemeClr val="dk1"/>
          </a:effectRef>
          <a:fontRef idx="minor">
            <a:schemeClr val="tx1"/>
          </a:fontRef>
        </p:style>
      </p:cxnSp>
      <p:sp>
        <p:nvSpPr>
          <p:cNvPr id="53" name="Text Box 52"/>
          <p:cNvSpPr txBox="1"/>
          <p:nvPr/>
        </p:nvSpPr>
        <p:spPr>
          <a:xfrm>
            <a:off x="6025515" y="3825875"/>
            <a:ext cx="1573530" cy="368300"/>
          </a:xfrm>
          <a:prstGeom prst="rect">
            <a:avLst/>
          </a:prstGeom>
          <a:noFill/>
        </p:spPr>
        <p:txBody>
          <a:bodyPr wrap="square" rtlCol="0">
            <a:spAutoFit/>
          </a:bodyPr>
          <a:p>
            <a:r>
              <a:rPr lang="en-IN" altLang="en-US"/>
              <a:t>TRUE</a:t>
            </a:r>
            <a:endParaRPr lang="en-IN" altLang="en-US"/>
          </a:p>
        </p:txBody>
      </p:sp>
      <p:cxnSp>
        <p:nvCxnSpPr>
          <p:cNvPr id="56" name="Straight Arrow Connector 55"/>
          <p:cNvCxnSpPr>
            <a:endCxn id="46" idx="4"/>
          </p:cNvCxnSpPr>
          <p:nvPr/>
        </p:nvCxnSpPr>
        <p:spPr>
          <a:xfrm flipH="1" flipV="1">
            <a:off x="11894185" y="6455410"/>
            <a:ext cx="6350" cy="3886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7" name="Rectangles 56"/>
          <p:cNvSpPr/>
          <p:nvPr/>
        </p:nvSpPr>
        <p:spPr>
          <a:xfrm>
            <a:off x="3778250" y="5073650"/>
            <a:ext cx="4279900" cy="549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Update transaction in Linked List</a:t>
            </a:r>
            <a:endParaRPr lang="en-IN" altLang="en-US">
              <a:solidFill>
                <a:schemeClr val="tx1"/>
              </a:solidFill>
            </a:endParaRPr>
          </a:p>
        </p:txBody>
      </p:sp>
      <p:cxnSp>
        <p:nvCxnSpPr>
          <p:cNvPr id="58" name="Straight Arrow Connector 57"/>
          <p:cNvCxnSpPr>
            <a:stCxn id="44" idx="2"/>
            <a:endCxn id="57" idx="0"/>
          </p:cNvCxnSpPr>
          <p:nvPr/>
        </p:nvCxnSpPr>
        <p:spPr>
          <a:xfrm flipH="1">
            <a:off x="5918200" y="4667250"/>
            <a:ext cx="635" cy="4064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57" idx="2"/>
          </p:cNvCxnSpPr>
          <p:nvPr/>
        </p:nvCxnSpPr>
        <p:spPr>
          <a:xfrm>
            <a:off x="5918200" y="5623560"/>
            <a:ext cx="10160" cy="4013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Rectangles 4"/>
          <p:cNvSpPr/>
          <p:nvPr/>
        </p:nvSpPr>
        <p:spPr>
          <a:xfrm>
            <a:off x="4802505" y="580390"/>
            <a:ext cx="2605405" cy="499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choice</a:t>
            </a:r>
            <a:endParaRPr lang="en-IN" altLang="en-US">
              <a:solidFill>
                <a:schemeClr val="tx1"/>
              </a:solidFill>
            </a:endParaRPr>
          </a:p>
        </p:txBody>
      </p:sp>
      <p:sp>
        <p:nvSpPr>
          <p:cNvPr id="6" name="Flowchart: Decision 5"/>
          <p:cNvSpPr/>
          <p:nvPr/>
        </p:nvSpPr>
        <p:spPr>
          <a:xfrm>
            <a:off x="250190" y="1692910"/>
            <a:ext cx="1896745" cy="78867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solidFill>
                  <a:schemeClr val="tx1"/>
                </a:solidFill>
              </a:rPr>
              <a:t>case 1 </a:t>
            </a:r>
            <a:endParaRPr lang="en-IN" altLang="en-US">
              <a:solidFill>
                <a:schemeClr val="tx1"/>
              </a:solidFill>
            </a:endParaRPr>
          </a:p>
        </p:txBody>
      </p:sp>
      <p:cxnSp>
        <p:nvCxnSpPr>
          <p:cNvPr id="7" name="Straight Arrow Connector 6"/>
          <p:cNvCxnSpPr/>
          <p:nvPr/>
        </p:nvCxnSpPr>
        <p:spPr>
          <a:xfrm>
            <a:off x="1198880" y="817880"/>
            <a:ext cx="0" cy="8750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 name="Straight Connector 7"/>
          <p:cNvCxnSpPr>
            <a:stCxn id="6" idx="2"/>
          </p:cNvCxnSpPr>
          <p:nvPr/>
        </p:nvCxnSpPr>
        <p:spPr>
          <a:xfrm>
            <a:off x="1198880" y="2481580"/>
            <a:ext cx="0" cy="4375785"/>
          </a:xfrm>
          <a:prstGeom prst="line">
            <a:avLst/>
          </a:prstGeom>
        </p:spPr>
        <p:style>
          <a:lnRef idx="1">
            <a:schemeClr val="dk1"/>
          </a:lnRef>
          <a:fillRef idx="0">
            <a:schemeClr val="dk1"/>
          </a:fillRef>
          <a:effectRef idx="0">
            <a:schemeClr val="dk1"/>
          </a:effectRef>
          <a:fontRef idx="minor">
            <a:schemeClr val="tx1"/>
          </a:fontRef>
        </p:style>
      </p:cxnSp>
      <p:sp>
        <p:nvSpPr>
          <p:cNvPr id="10" name="Text Box 9"/>
          <p:cNvSpPr txBox="1"/>
          <p:nvPr/>
        </p:nvSpPr>
        <p:spPr>
          <a:xfrm>
            <a:off x="2286635" y="1718310"/>
            <a:ext cx="958850" cy="368300"/>
          </a:xfrm>
          <a:prstGeom prst="rect">
            <a:avLst/>
          </a:prstGeom>
          <a:noFill/>
        </p:spPr>
        <p:txBody>
          <a:bodyPr wrap="square" rtlCol="0">
            <a:spAutoFit/>
          </a:bodyPr>
          <a:p>
            <a:r>
              <a:rPr lang="en-IN" altLang="en-US"/>
              <a:t>YES</a:t>
            </a:r>
            <a:endParaRPr lang="en-IN" altLang="en-US"/>
          </a:p>
        </p:txBody>
      </p:sp>
      <p:sp>
        <p:nvSpPr>
          <p:cNvPr id="12" name="Text Box 11"/>
          <p:cNvSpPr txBox="1"/>
          <p:nvPr/>
        </p:nvSpPr>
        <p:spPr>
          <a:xfrm>
            <a:off x="1198880" y="2879725"/>
            <a:ext cx="648970" cy="368300"/>
          </a:xfrm>
          <a:prstGeom prst="rect">
            <a:avLst/>
          </a:prstGeom>
          <a:noFill/>
        </p:spPr>
        <p:txBody>
          <a:bodyPr wrap="square" rtlCol="0">
            <a:spAutoFit/>
          </a:bodyPr>
          <a:p>
            <a:r>
              <a:rPr lang="en-IN" altLang="en-US"/>
              <a:t>NO</a:t>
            </a:r>
            <a:endParaRPr lang="en-IN" alt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6479</Words>
  <Application>WPS Presentation</Application>
  <PresentationFormat>Widescreen</PresentationFormat>
  <Paragraphs>228</Paragraphs>
  <Slides>19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SimSun</vt:lpstr>
      <vt:lpstr>Wingdings</vt:lpstr>
      <vt:lpstr>Times New Roman</vt:lpstr>
      <vt:lpstr>Arial Rounded MT Bold</vt:lpstr>
      <vt:lpstr>Aharoni</vt:lpstr>
      <vt:lpstr>Segoe Print</vt:lpstr>
      <vt:lpstr>Yu Gothic Medium</vt:lpstr>
      <vt:lpstr>Wingdings 2</vt:lpstr>
      <vt:lpstr>Wingdings 3</vt:lpstr>
      <vt:lpstr>Franklin Gothic Book</vt:lpstr>
      <vt:lpstr>Century</vt:lpstr>
      <vt:lpstr>Microsoft YaHei</vt:lpstr>
      <vt:lpstr>Arial Unicode MS</vt:lpstr>
      <vt:lpstr>Calibri</vt:lpstr>
      <vt:lpstr>Default Design</vt:lpstr>
      <vt:lpstr>RNS Institute of Technology (AICTE Approved, VTU Affiliated and NAAC ‘A’ Accredited) Department of Information Science and Engineering (Accredited by NBA for the Academic Years 2018-19, 2019-20 and 2020-21)  Data structures Laboratory-18CSL38   </vt:lpstr>
      <vt:lpstr>CONTENTS</vt:lpstr>
      <vt:lpstr>ABSTRACT</vt:lpstr>
      <vt:lpstr>INTRODUCTION</vt:lpstr>
      <vt:lpstr>PowerPoint 演示文稿</vt:lpstr>
      <vt:lpstr>OBJECTIVE OF THE PROJECT</vt:lpstr>
      <vt:lpstr>DATA STRUCTURE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RNS Institute of Technology (AICTE Approved, VTU Affiliated and NAAC ‘A’ Accredited) Department of Information Science and Engineering (Accredited by NBA for the Academic Years 2018-19, 2019-20 and 2020-21)  Data structures Laboratory-18CSL38   </dc:title>
  <dc:creator/>
  <cp:lastModifiedBy>Sumit Kushwaha</cp:lastModifiedBy>
  <cp:revision>12</cp:revision>
  <dcterms:created xsi:type="dcterms:W3CDTF">2021-01-04T13:39:00Z</dcterms:created>
  <dcterms:modified xsi:type="dcterms:W3CDTF">2021-01-20T14:25:33Z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